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6" r:id="rId10"/>
    <p:sldId id="267" r:id="rId11"/>
    <p:sldId id="270" r:id="rId12"/>
    <p:sldId id="271" r:id="rId13"/>
    <p:sldId id="268" r:id="rId14"/>
    <p:sldId id="269" r:id="rId1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1" d="100"/>
          <a:sy n="71" d="100"/>
        </p:scale>
        <p:origin x="11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7D709B-61FF-459C-8FD0-077FCC0E788B}"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420098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D709B-61FF-459C-8FD0-077FCC0E788B}"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330805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D709B-61FF-459C-8FD0-077FCC0E788B}"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319045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D709B-61FF-459C-8FD0-077FCC0E788B}"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396022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D709B-61FF-459C-8FD0-077FCC0E788B}"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37799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7D709B-61FF-459C-8FD0-077FCC0E788B}"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36466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7D709B-61FF-459C-8FD0-077FCC0E788B}"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366153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7D709B-61FF-459C-8FD0-077FCC0E788B}"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2416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D709B-61FF-459C-8FD0-077FCC0E788B}" type="datetimeFigureOut">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420978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D709B-61FF-459C-8FD0-077FCC0E788B}"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305173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D709B-61FF-459C-8FD0-077FCC0E788B}"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347D-C96A-4945-9FC3-9AD70712744B}" type="slidenum">
              <a:rPr lang="en-US" smtClean="0"/>
              <a:t>‹#›</a:t>
            </a:fld>
            <a:endParaRPr lang="en-US"/>
          </a:p>
        </p:txBody>
      </p:sp>
    </p:spTree>
    <p:extLst>
      <p:ext uri="{BB962C8B-B14F-4D97-AF65-F5344CB8AC3E}">
        <p14:creationId xmlns:p14="http://schemas.microsoft.com/office/powerpoint/2010/main" val="395123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D709B-61FF-459C-8FD0-077FCC0E788B}" type="datetimeFigureOut">
              <a:rPr lang="en-US" smtClean="0"/>
              <a:t>10/5/2024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0347D-C96A-4945-9FC3-9AD70712744B}" type="slidenum">
              <a:rPr lang="en-US" smtClean="0"/>
              <a:t>‹#›</a:t>
            </a:fld>
            <a:endParaRPr lang="en-US"/>
          </a:p>
        </p:txBody>
      </p:sp>
    </p:spTree>
    <p:extLst>
      <p:ext uri="{BB962C8B-B14F-4D97-AF65-F5344CB8AC3E}">
        <p14:creationId xmlns:p14="http://schemas.microsoft.com/office/powerpoint/2010/main" val="1293829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6738" y="282388"/>
            <a:ext cx="8420100" cy="6252883"/>
          </a:xfrm>
        </p:spPr>
        <p:txBody>
          <a:bodyPr>
            <a:noAutofit/>
          </a:bodyPr>
          <a:lstStyle/>
          <a:p>
            <a:pPr>
              <a:lnSpc>
                <a:spcPct val="150000"/>
              </a:lnSpc>
            </a:pPr>
            <a:r>
              <a:rPr lang="en-US" sz="2000" b="1" dirty="0" smtClean="0">
                <a:latin typeface="Arial" panose="020B0604020202020204" pitchFamily="34" charset="0"/>
                <a:cs typeface="Arial" panose="020B0604020202020204" pitchFamily="34" charset="0"/>
              </a:rPr>
              <a:t>PROXIMATE COMPOSITION AND BIOACTIVE PROPERTIES OF MILK BLENDS FROM TIGER NUT AND DATE FRUITS </a:t>
            </a:r>
            <a:br>
              <a:rPr lang="en-US" sz="2000" b="1" dirty="0" smtClean="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A PROJECT </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BY</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AGHA DANIELLA CHINENYENWA</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2022/HND/35078/FT</a:t>
            </a:r>
            <a:br>
              <a:rPr lang="en-US" sz="2000" b="1" dirty="0" smtClean="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DEPARTMENT OF FOOD TECHNOLOGY</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SCHOOL OF INDUSTRIAL TECHNOLOGY </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SUPERVISOR: MR. KENNETH ASADU</a:t>
            </a: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
            </a:r>
            <a:br>
              <a:rPr lang="en-US" sz="2000" b="1" dirty="0" smtClean="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15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230656"/>
            <a:ext cx="8543925" cy="670297"/>
          </a:xfrm>
        </p:spPr>
        <p:txBody>
          <a:bodyPr>
            <a:normAutofit/>
          </a:bodyPr>
          <a:lstStyle/>
          <a:p>
            <a:pPr algn="ctr"/>
            <a:r>
              <a:rPr lang="en-US" sz="2800" b="1" dirty="0" smtClean="0">
                <a:latin typeface="Calibri (Body)"/>
              </a:rPr>
              <a:t>BIOACTIVE PROFILES OF THE SAMPLES</a:t>
            </a:r>
            <a:endParaRPr lang="en-US" sz="2800" b="1" dirty="0">
              <a:latin typeface="Calibri (Body)"/>
            </a:endParaRPr>
          </a:p>
        </p:txBody>
      </p:sp>
      <p:sp>
        <p:nvSpPr>
          <p:cNvPr id="3" name="Content Placeholder 2"/>
          <p:cNvSpPr>
            <a:spLocks noGrp="1"/>
          </p:cNvSpPr>
          <p:nvPr>
            <p:ph idx="1"/>
          </p:nvPr>
        </p:nvSpPr>
        <p:spPr>
          <a:xfrm>
            <a:off x="484094" y="1089212"/>
            <a:ext cx="9130553" cy="5405717"/>
          </a:xfrm>
        </p:spPr>
        <p:txBody>
          <a:bodyPr>
            <a:normAutofit fontScale="92500" lnSpcReduction="10000"/>
          </a:bodyPr>
          <a:lstStyle/>
          <a:p>
            <a:r>
              <a:rPr lang="en-US" b="1" dirty="0" smtClean="0"/>
              <a:t>Determination of total phenols </a:t>
            </a:r>
          </a:p>
          <a:p>
            <a:pPr marL="0" indent="0">
              <a:buNone/>
            </a:pPr>
            <a:r>
              <a:rPr lang="en-US" dirty="0" smtClean="0"/>
              <a:t>Total phenols was determined </a:t>
            </a:r>
            <a:r>
              <a:rPr lang="en-US" dirty="0" err="1" smtClean="0"/>
              <a:t>colorimetrically</a:t>
            </a:r>
            <a:r>
              <a:rPr lang="en-US" dirty="0" smtClean="0"/>
              <a:t> as described by (</a:t>
            </a:r>
            <a:r>
              <a:rPr lang="en-US" dirty="0" err="1" smtClean="0"/>
              <a:t>Matkowshi</a:t>
            </a:r>
            <a:r>
              <a:rPr lang="en-US" dirty="0" smtClean="0"/>
              <a:t> and </a:t>
            </a:r>
            <a:r>
              <a:rPr lang="en-US" dirty="0" err="1" smtClean="0"/>
              <a:t>Piotrowska</a:t>
            </a:r>
            <a:r>
              <a:rPr lang="en-US" dirty="0" smtClean="0"/>
              <a:t> 2005) </a:t>
            </a:r>
          </a:p>
          <a:p>
            <a:r>
              <a:rPr lang="en-US" b="1" dirty="0" smtClean="0"/>
              <a:t>Determination of tannins </a:t>
            </a:r>
          </a:p>
          <a:p>
            <a:pPr marL="0" indent="0">
              <a:buNone/>
            </a:pPr>
            <a:r>
              <a:rPr lang="en-US" dirty="0" smtClean="0"/>
              <a:t>Tannins were determined as described by (</a:t>
            </a:r>
            <a:r>
              <a:rPr lang="en-US" dirty="0" err="1" smtClean="0"/>
              <a:t>Prin</a:t>
            </a:r>
            <a:r>
              <a:rPr lang="en-US" dirty="0" smtClean="0"/>
              <a:t> et al., 1976)</a:t>
            </a:r>
          </a:p>
          <a:p>
            <a:r>
              <a:rPr lang="en-US" b="1" dirty="0" smtClean="0"/>
              <a:t>Determination of </a:t>
            </a:r>
            <a:r>
              <a:rPr lang="en-US" b="1" dirty="0" err="1" smtClean="0"/>
              <a:t>Tocopherol</a:t>
            </a:r>
            <a:endParaRPr lang="en-US" b="1" dirty="0" smtClean="0"/>
          </a:p>
          <a:p>
            <a:pPr marL="0" indent="0">
              <a:buNone/>
            </a:pPr>
            <a:r>
              <a:rPr lang="en-US" dirty="0" smtClean="0"/>
              <a:t>The vitamin E was quantified according to the method described by (</a:t>
            </a:r>
            <a:r>
              <a:rPr lang="en-US" dirty="0" err="1" smtClean="0"/>
              <a:t>Pykaa</a:t>
            </a:r>
            <a:r>
              <a:rPr lang="en-US" dirty="0" smtClean="0"/>
              <a:t> and </a:t>
            </a:r>
            <a:r>
              <a:rPr lang="en-US" dirty="0" err="1" smtClean="0"/>
              <a:t>Sliwiok</a:t>
            </a:r>
            <a:r>
              <a:rPr lang="en-US" dirty="0" smtClean="0"/>
              <a:t>, 2001).</a:t>
            </a:r>
          </a:p>
          <a:p>
            <a:r>
              <a:rPr lang="en-US" b="1" dirty="0" smtClean="0"/>
              <a:t>Determination of Alkaloids</a:t>
            </a:r>
          </a:p>
          <a:p>
            <a:pPr marL="0" indent="0">
              <a:buNone/>
            </a:pPr>
            <a:r>
              <a:rPr lang="en-US" dirty="0" smtClean="0"/>
              <a:t>The alkaloids precipitation </a:t>
            </a:r>
            <a:r>
              <a:rPr lang="en-US" dirty="0" err="1" smtClean="0"/>
              <a:t>gravimeric</a:t>
            </a:r>
            <a:r>
              <a:rPr lang="en-US" dirty="0" smtClean="0"/>
              <a:t> method (1973) was used.  </a:t>
            </a:r>
          </a:p>
          <a:p>
            <a:r>
              <a:rPr lang="en-US" b="1" dirty="0" smtClean="0"/>
              <a:t>Determination of Carotenoids </a:t>
            </a:r>
          </a:p>
          <a:p>
            <a:pPr marL="0" indent="0">
              <a:buNone/>
            </a:pPr>
            <a:r>
              <a:rPr lang="en-US" dirty="0" smtClean="0"/>
              <a:t>Carotenoids was determined using the method outlined by (</a:t>
            </a:r>
            <a:r>
              <a:rPr lang="en-US" dirty="0" err="1" smtClean="0"/>
              <a:t>Santra</a:t>
            </a:r>
            <a:r>
              <a:rPr lang="en-US" dirty="0" smtClean="0"/>
              <a:t> et al., 2003)</a:t>
            </a:r>
            <a:endParaRPr lang="en-US" dirty="0"/>
          </a:p>
        </p:txBody>
      </p:sp>
    </p:spTree>
    <p:extLst>
      <p:ext uri="{BB962C8B-B14F-4D97-AF65-F5344CB8AC3E}">
        <p14:creationId xmlns:p14="http://schemas.microsoft.com/office/powerpoint/2010/main" val="195609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3839728"/>
              </p:ext>
            </p:extLst>
          </p:nvPr>
        </p:nvGraphicFramePr>
        <p:xfrm>
          <a:off x="484094" y="1080086"/>
          <a:ext cx="9211235" cy="2458221"/>
        </p:xfrm>
        <a:graphic>
          <a:graphicData uri="http://schemas.openxmlformats.org/drawingml/2006/table">
            <a:tbl>
              <a:tblPr firstRow="1" firstCol="1" bandRow="1">
                <a:tableStyleId>{5C22544A-7EE6-4342-B048-85BDC9FD1C3A}</a:tableStyleId>
              </a:tblPr>
              <a:tblGrid>
                <a:gridCol w="918498"/>
                <a:gridCol w="1396033"/>
                <a:gridCol w="1148351"/>
                <a:gridCol w="1149010"/>
                <a:gridCol w="1149010"/>
                <a:gridCol w="1149010"/>
                <a:gridCol w="1150331"/>
                <a:gridCol w="1150992"/>
              </a:tblGrid>
              <a:tr h="416861">
                <a:tc>
                  <a:txBody>
                    <a:bodyPr/>
                    <a:lstStyle/>
                    <a:p>
                      <a:pPr marL="0" marR="0" algn="ctr">
                        <a:spcBef>
                          <a:spcPts val="0"/>
                        </a:spcBef>
                        <a:spcAft>
                          <a:spcPts val="0"/>
                        </a:spcAft>
                      </a:pPr>
                      <a:r>
                        <a:rPr lang="en-US" sz="1800" dirty="0">
                          <a:effectLst/>
                        </a:rPr>
                        <a:t>SAMPLE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800" dirty="0">
                          <a:effectLst/>
                        </a:rPr>
                        <a:t>MOISTURE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800" dirty="0">
                          <a:effectLst/>
                        </a:rPr>
                        <a:t>CP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800" dirty="0">
                          <a:effectLst/>
                        </a:rPr>
                        <a:t>FAT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800" dirty="0">
                          <a:effectLst/>
                        </a:rPr>
                        <a:t>CF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800" dirty="0">
                          <a:effectLst/>
                        </a:rPr>
                        <a:t>ASH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800" dirty="0">
                          <a:effectLst/>
                        </a:rPr>
                        <a:t>CHO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800" dirty="0">
                          <a:effectLst/>
                        </a:rPr>
                        <a:t>KCAL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r>
              <a:tr h="510340">
                <a:tc>
                  <a:txBody>
                    <a:bodyPr/>
                    <a:lstStyle/>
                    <a:p>
                      <a:pPr marL="0" marR="0" algn="ctr">
                        <a:spcBef>
                          <a:spcPts val="0"/>
                        </a:spcBef>
                        <a:spcAft>
                          <a:spcPts val="0"/>
                        </a:spcAft>
                      </a:pPr>
                      <a:r>
                        <a:rPr lang="en-US" sz="1800">
                          <a:effectLst/>
                        </a:rPr>
                        <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80.84</a:t>
                      </a:r>
                      <a:r>
                        <a:rPr lang="en-US" sz="1600" u="sng">
                          <a:effectLst/>
                        </a:rPr>
                        <a:t>+</a:t>
                      </a:r>
                      <a:r>
                        <a:rPr lang="en-US" sz="1600">
                          <a:effectLst/>
                        </a:rPr>
                        <a:t>0.01</a:t>
                      </a:r>
                      <a:r>
                        <a:rPr lang="en-US" sz="1600" baseline="30000">
                          <a:effectLst/>
                        </a:rPr>
                        <a:t>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1.98</a:t>
                      </a:r>
                      <a:r>
                        <a:rPr lang="en-US" sz="1600" u="sng">
                          <a:effectLst/>
                        </a:rPr>
                        <a:t>+</a:t>
                      </a:r>
                      <a:r>
                        <a:rPr lang="en-US" sz="1600">
                          <a:effectLst/>
                        </a:rPr>
                        <a:t>0.02</a:t>
                      </a:r>
                      <a:r>
                        <a:rPr lang="en-US" sz="1600" baseline="30000">
                          <a:effectLst/>
                        </a:rPr>
                        <a:t>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dirty="0">
                          <a:effectLst/>
                        </a:rPr>
                        <a:t>2.73</a:t>
                      </a:r>
                      <a:r>
                        <a:rPr lang="en-US" sz="1600" u="sng" dirty="0">
                          <a:effectLst/>
                        </a:rPr>
                        <a:t>+</a:t>
                      </a:r>
                      <a:r>
                        <a:rPr lang="en-US" sz="1600" dirty="0">
                          <a:effectLst/>
                        </a:rPr>
                        <a:t>0.02</a:t>
                      </a:r>
                      <a:r>
                        <a:rPr lang="en-US" sz="1600" baseline="30000" dirty="0">
                          <a:effectLst/>
                        </a:rPr>
                        <a:t>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0.91</a:t>
                      </a:r>
                      <a:r>
                        <a:rPr lang="en-US" sz="1600" u="sng">
                          <a:effectLst/>
                        </a:rPr>
                        <a:t>+</a:t>
                      </a:r>
                      <a:r>
                        <a:rPr lang="en-US" sz="1600">
                          <a:effectLst/>
                        </a:rPr>
                        <a:t>0.02</a:t>
                      </a:r>
                      <a:r>
                        <a:rPr lang="en-US" sz="1600" baseline="30000">
                          <a:effectLst/>
                        </a:rPr>
                        <a:t>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0.96</a:t>
                      </a:r>
                      <a:r>
                        <a:rPr lang="en-US" sz="1600" u="sng">
                          <a:effectLst/>
                        </a:rPr>
                        <a:t>+</a:t>
                      </a:r>
                      <a:r>
                        <a:rPr lang="en-US" sz="1600">
                          <a:effectLst/>
                        </a:rPr>
                        <a:t>0.02</a:t>
                      </a:r>
                      <a:r>
                        <a:rPr lang="en-US" sz="1600" baseline="300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12.96</a:t>
                      </a:r>
                      <a:r>
                        <a:rPr lang="en-US" sz="1600" u="sng">
                          <a:effectLst/>
                        </a:rPr>
                        <a:t>+</a:t>
                      </a:r>
                      <a:r>
                        <a:rPr lang="en-US" sz="1600">
                          <a:effectLst/>
                        </a:rPr>
                        <a:t>0.04</a:t>
                      </a:r>
                      <a:r>
                        <a:rPr lang="en-US" sz="1600" baseline="300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62.75</a:t>
                      </a:r>
                      <a:r>
                        <a:rPr lang="en-US" sz="1600" u="sng">
                          <a:effectLst/>
                        </a:rPr>
                        <a:t>+</a:t>
                      </a:r>
                      <a:r>
                        <a:rPr lang="en-US" sz="1600">
                          <a:effectLst/>
                        </a:rPr>
                        <a:t>34.78</a:t>
                      </a:r>
                      <a:r>
                        <a:rPr lang="en-US" sz="1600" baseline="300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r>
              <a:tr h="510340">
                <a:tc>
                  <a:txBody>
                    <a:bodyPr/>
                    <a:lstStyle/>
                    <a:p>
                      <a:pPr marL="0" marR="0" algn="ctr">
                        <a:spcBef>
                          <a:spcPts val="0"/>
                        </a:spcBef>
                        <a:spcAft>
                          <a:spcPts val="0"/>
                        </a:spcAft>
                      </a:pPr>
                      <a:r>
                        <a:rPr lang="en-US" sz="18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80.52</a:t>
                      </a:r>
                      <a:r>
                        <a:rPr lang="en-US" sz="1600" u="sng">
                          <a:effectLst/>
                        </a:rPr>
                        <a:t>+</a:t>
                      </a:r>
                      <a:r>
                        <a:rPr lang="en-US" sz="1600">
                          <a:effectLst/>
                        </a:rPr>
                        <a:t>0.02</a:t>
                      </a:r>
                      <a:r>
                        <a:rPr lang="en-US" sz="1600" baseline="30000">
                          <a:effectLst/>
                        </a:rPr>
                        <a:t>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2.03</a:t>
                      </a:r>
                      <a:r>
                        <a:rPr lang="en-US" sz="1600" u="sng">
                          <a:effectLst/>
                        </a:rPr>
                        <a:t>+</a:t>
                      </a:r>
                      <a:r>
                        <a:rPr lang="en-US" sz="1600">
                          <a:effectLst/>
                        </a:rPr>
                        <a:t>0.02</a:t>
                      </a:r>
                      <a:r>
                        <a:rPr lang="en-US" sz="1600" baseline="300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3.01</a:t>
                      </a:r>
                      <a:r>
                        <a:rPr lang="en-US" sz="1600" u="sng">
                          <a:effectLst/>
                        </a:rPr>
                        <a:t>+</a:t>
                      </a:r>
                      <a:r>
                        <a:rPr lang="en-US" sz="1600">
                          <a:effectLst/>
                        </a:rPr>
                        <a:t>0.01</a:t>
                      </a:r>
                      <a:r>
                        <a:rPr lang="en-US" sz="1600" baseline="300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1.03</a:t>
                      </a:r>
                      <a:r>
                        <a:rPr lang="en-US" sz="1600" u="sng">
                          <a:effectLst/>
                        </a:rPr>
                        <a:t>+</a:t>
                      </a:r>
                      <a:r>
                        <a:rPr lang="en-US" sz="1600">
                          <a:effectLst/>
                        </a:rPr>
                        <a:t>0.02</a:t>
                      </a:r>
                      <a:r>
                        <a:rPr lang="en-US" sz="1600" baseline="30000">
                          <a:effectLst/>
                        </a:rPr>
                        <a:t>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0.97</a:t>
                      </a:r>
                      <a:r>
                        <a:rPr lang="en-US" sz="1600" u="sng">
                          <a:effectLst/>
                        </a:rPr>
                        <a:t>+</a:t>
                      </a:r>
                      <a:r>
                        <a:rPr lang="en-US" sz="1600">
                          <a:effectLst/>
                        </a:rPr>
                        <a:t>0.02</a:t>
                      </a:r>
                      <a:r>
                        <a:rPr lang="en-US" sz="1600" baseline="300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12.43</a:t>
                      </a:r>
                      <a:r>
                        <a:rPr lang="en-US" sz="1600" u="sng">
                          <a:effectLst/>
                        </a:rPr>
                        <a:t>+</a:t>
                      </a:r>
                      <a:r>
                        <a:rPr lang="en-US" sz="1600">
                          <a:effectLst/>
                        </a:rPr>
                        <a:t>0.02</a:t>
                      </a:r>
                      <a:r>
                        <a:rPr lang="en-US" sz="1600" baseline="30000">
                          <a:effectLst/>
                        </a:rPr>
                        <a:t>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dirty="0">
                          <a:effectLst/>
                        </a:rPr>
                        <a:t>84.99</a:t>
                      </a:r>
                      <a:r>
                        <a:rPr lang="en-US" sz="1600" u="sng" dirty="0">
                          <a:effectLst/>
                        </a:rPr>
                        <a:t>+</a:t>
                      </a:r>
                      <a:r>
                        <a:rPr lang="en-US" sz="1600" dirty="0">
                          <a:effectLst/>
                        </a:rPr>
                        <a:t>0.10</a:t>
                      </a:r>
                      <a:r>
                        <a:rPr lang="en-US" sz="1600" baseline="30000" dirty="0">
                          <a:effectLst/>
                        </a:rPr>
                        <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r>
              <a:tr h="510340">
                <a:tc>
                  <a:txBody>
                    <a:bodyPr/>
                    <a:lstStyle/>
                    <a:p>
                      <a:pPr marL="0" marR="0" algn="ctr">
                        <a:spcBef>
                          <a:spcPts val="0"/>
                        </a:spcBef>
                        <a:spcAft>
                          <a:spcPts val="0"/>
                        </a:spcAft>
                      </a:pPr>
                      <a:r>
                        <a:rPr lang="en-US" sz="1800">
                          <a:effectLst/>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dirty="0">
                          <a:effectLst/>
                        </a:rPr>
                        <a:t>81.19</a:t>
                      </a:r>
                      <a:r>
                        <a:rPr lang="en-US" sz="1600" u="sng" dirty="0">
                          <a:effectLst/>
                        </a:rPr>
                        <a:t>+</a:t>
                      </a:r>
                      <a:r>
                        <a:rPr lang="en-US" sz="1600" dirty="0">
                          <a:effectLst/>
                        </a:rPr>
                        <a:t>0.02</a:t>
                      </a:r>
                      <a:r>
                        <a:rPr lang="en-US" sz="1600" baseline="30000" dirty="0">
                          <a:effectLst/>
                        </a:rPr>
                        <a:t>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1.90</a:t>
                      </a:r>
                      <a:r>
                        <a:rPr lang="en-US" sz="1600" u="sng">
                          <a:effectLst/>
                        </a:rPr>
                        <a:t>+</a:t>
                      </a:r>
                      <a:r>
                        <a:rPr lang="en-US" sz="1600">
                          <a:effectLst/>
                        </a:rPr>
                        <a:t>0.01</a:t>
                      </a:r>
                      <a:r>
                        <a:rPr lang="en-US" sz="1600" baseline="30000">
                          <a:effectLst/>
                        </a:rPr>
                        <a:t>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2.52</a:t>
                      </a:r>
                      <a:r>
                        <a:rPr lang="en-US" sz="1600" u="sng">
                          <a:effectLst/>
                        </a:rPr>
                        <a:t>+</a:t>
                      </a:r>
                      <a:r>
                        <a:rPr lang="en-US" sz="1600">
                          <a:effectLst/>
                        </a:rPr>
                        <a:t>0.02</a:t>
                      </a:r>
                      <a:r>
                        <a:rPr lang="en-US" sz="1600" baseline="30000">
                          <a:effectLst/>
                        </a:rPr>
                        <a:t>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1.68</a:t>
                      </a:r>
                      <a:r>
                        <a:rPr lang="en-US" sz="1600" u="sng">
                          <a:effectLst/>
                        </a:rPr>
                        <a:t>+</a:t>
                      </a:r>
                      <a:r>
                        <a:rPr lang="en-US" sz="1600">
                          <a:effectLst/>
                        </a:rPr>
                        <a:t>0.02</a:t>
                      </a:r>
                      <a:r>
                        <a:rPr lang="en-US" sz="1600" baseline="300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0.80</a:t>
                      </a:r>
                      <a:r>
                        <a:rPr lang="en-US" sz="1600" u="sng">
                          <a:effectLst/>
                        </a:rPr>
                        <a:t>+</a:t>
                      </a:r>
                      <a:r>
                        <a:rPr lang="en-US" sz="1600">
                          <a:effectLst/>
                        </a:rPr>
                        <a:t>0.13</a:t>
                      </a:r>
                      <a:r>
                        <a:rPr lang="en-US" sz="1600" baseline="30000">
                          <a:effectLst/>
                        </a:rPr>
                        <a:t>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11.75</a:t>
                      </a:r>
                      <a:r>
                        <a:rPr lang="en-US" sz="1600" u="sng">
                          <a:effectLst/>
                        </a:rPr>
                        <a:t>+</a:t>
                      </a:r>
                      <a:r>
                        <a:rPr lang="en-US" sz="1600">
                          <a:effectLst/>
                        </a:rPr>
                        <a:t>0.01</a:t>
                      </a:r>
                      <a:r>
                        <a:rPr lang="en-US" sz="1600" baseline="30000">
                          <a:effectLst/>
                        </a:rPr>
                        <a:t>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62.75</a:t>
                      </a:r>
                      <a:r>
                        <a:rPr lang="en-US" sz="1600" u="sng">
                          <a:effectLst/>
                        </a:rPr>
                        <a:t>+</a:t>
                      </a:r>
                      <a:r>
                        <a:rPr lang="en-US" sz="1600">
                          <a:effectLst/>
                        </a:rPr>
                        <a:t>0.20</a:t>
                      </a:r>
                      <a:r>
                        <a:rPr lang="en-US" sz="1600" baseline="300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r>
              <a:tr h="510340">
                <a:tc>
                  <a:txBody>
                    <a:bodyPr/>
                    <a:lstStyle/>
                    <a:p>
                      <a:pPr marL="0" marR="0" algn="ctr">
                        <a:spcBef>
                          <a:spcPts val="0"/>
                        </a:spcBef>
                        <a:spcAft>
                          <a:spcPts val="0"/>
                        </a:spcAft>
                      </a:pPr>
                      <a:r>
                        <a:rPr lang="en-US" sz="1800" dirty="0">
                          <a:effectLst/>
                        </a:rPr>
                        <a:t>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dirty="0">
                          <a:effectLst/>
                        </a:rPr>
                        <a:t>82.32</a:t>
                      </a:r>
                      <a:r>
                        <a:rPr lang="en-US" sz="1600" u="sng" dirty="0">
                          <a:effectLst/>
                        </a:rPr>
                        <a:t>+</a:t>
                      </a:r>
                      <a:r>
                        <a:rPr lang="en-US" sz="1600" dirty="0">
                          <a:effectLst/>
                        </a:rPr>
                        <a:t>0.02</a:t>
                      </a:r>
                      <a:r>
                        <a:rPr lang="en-US" sz="1600" baseline="30000" dirty="0">
                          <a:effectLst/>
                        </a:rPr>
                        <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dirty="0">
                          <a:effectLst/>
                        </a:rPr>
                        <a:t>1.76</a:t>
                      </a:r>
                      <a:r>
                        <a:rPr lang="en-US" sz="1600" u="sng" dirty="0">
                          <a:effectLst/>
                        </a:rPr>
                        <a:t>+</a:t>
                      </a:r>
                      <a:r>
                        <a:rPr lang="en-US" sz="1600" dirty="0">
                          <a:effectLst/>
                        </a:rPr>
                        <a:t>0.02</a:t>
                      </a:r>
                      <a:r>
                        <a:rPr lang="en-US" sz="1600" baseline="30000" dirty="0">
                          <a:effectLst/>
                        </a:rPr>
                        <a:t>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1.77</a:t>
                      </a:r>
                      <a:r>
                        <a:rPr lang="en-US" sz="1600" u="sng">
                          <a:effectLst/>
                        </a:rPr>
                        <a:t>+</a:t>
                      </a:r>
                      <a:r>
                        <a:rPr lang="en-US" sz="1600">
                          <a:effectLst/>
                        </a:rPr>
                        <a:t>0.02</a:t>
                      </a:r>
                      <a:r>
                        <a:rPr lang="en-US" sz="1600" baseline="30000">
                          <a:effectLst/>
                        </a:rPr>
                        <a:t>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0.63</a:t>
                      </a:r>
                      <a:r>
                        <a:rPr lang="en-US" sz="1600" u="sng">
                          <a:effectLst/>
                        </a:rPr>
                        <a:t>+</a:t>
                      </a:r>
                      <a:r>
                        <a:rPr lang="en-US" sz="1600">
                          <a:effectLst/>
                        </a:rPr>
                        <a:t>0.02</a:t>
                      </a:r>
                      <a:r>
                        <a:rPr lang="en-US" sz="1600" baseline="30000">
                          <a:effectLst/>
                        </a:rPr>
                        <a:t>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0.92</a:t>
                      </a:r>
                      <a:r>
                        <a:rPr lang="en-US" sz="1600" u="sng">
                          <a:effectLst/>
                        </a:rPr>
                        <a:t>+</a:t>
                      </a:r>
                      <a:r>
                        <a:rPr lang="en-US" sz="1600">
                          <a:effectLst/>
                        </a:rPr>
                        <a:t>0.02</a:t>
                      </a:r>
                      <a:r>
                        <a:rPr lang="en-US" sz="1600" baseline="30000">
                          <a:effectLst/>
                        </a:rPr>
                        <a:t>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a:effectLst/>
                        </a:rPr>
                        <a:t>12.58</a:t>
                      </a:r>
                      <a:r>
                        <a:rPr lang="en-US" sz="1600" u="sng">
                          <a:effectLst/>
                        </a:rPr>
                        <a:t>+</a:t>
                      </a:r>
                      <a:r>
                        <a:rPr lang="en-US" sz="1600">
                          <a:effectLst/>
                        </a:rPr>
                        <a:t>0.02</a:t>
                      </a:r>
                      <a:r>
                        <a:rPr lang="en-US" sz="1600" baseline="300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c>
                  <a:txBody>
                    <a:bodyPr/>
                    <a:lstStyle/>
                    <a:p>
                      <a:pPr marL="0" marR="0" algn="ctr">
                        <a:spcBef>
                          <a:spcPts val="0"/>
                        </a:spcBef>
                        <a:spcAft>
                          <a:spcPts val="0"/>
                        </a:spcAft>
                      </a:pPr>
                      <a:r>
                        <a:rPr lang="en-US" sz="1600" dirty="0">
                          <a:effectLst/>
                        </a:rPr>
                        <a:t>73.57</a:t>
                      </a:r>
                      <a:r>
                        <a:rPr lang="en-US" sz="1600" u="sng" dirty="0">
                          <a:effectLst/>
                        </a:rPr>
                        <a:t>+</a:t>
                      </a:r>
                      <a:r>
                        <a:rPr lang="en-US" sz="1600" dirty="0">
                          <a:effectLst/>
                        </a:rPr>
                        <a:t>0.02</a:t>
                      </a:r>
                      <a:r>
                        <a:rPr lang="en-US" sz="1600" baseline="30000" dirty="0">
                          <a:effectLst/>
                        </a:rPr>
                        <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51" marR="66151" marT="0" marB="0"/>
                </a:tc>
              </a:tr>
            </a:tbl>
          </a:graphicData>
        </a:graphic>
      </p:graphicFrame>
      <p:sp>
        <p:nvSpPr>
          <p:cNvPr id="5" name="Rectangle 1"/>
          <p:cNvSpPr>
            <a:spLocks noChangeArrowheads="1"/>
          </p:cNvSpPr>
          <p:nvPr/>
        </p:nvSpPr>
        <p:spPr bwMode="auto">
          <a:xfrm>
            <a:off x="726141" y="311736"/>
            <a:ext cx="89691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RESULT FOR THE PROXIMATE ANALYSIS OF MILK BLEND FROM TIGERNUT AND DATE</a:t>
            </a:r>
            <a:endParaRPr kumimoji="0" lang="en-US" sz="1050" b="0" i="0" u="none" strike="noStrike" cap="none" normalizeH="0" baseline="0" dirty="0" smtClean="0">
              <a:ln>
                <a:noFill/>
              </a:ln>
              <a:solidFill>
                <a:schemeClr val="tx1"/>
              </a:solidFill>
              <a:effectLst/>
            </a:endParaRPr>
          </a:p>
        </p:txBody>
      </p:sp>
      <p:sp>
        <p:nvSpPr>
          <p:cNvPr id="6" name="TextBox 5"/>
          <p:cNvSpPr txBox="1"/>
          <p:nvPr/>
        </p:nvSpPr>
        <p:spPr>
          <a:xfrm>
            <a:off x="968188" y="3886200"/>
            <a:ext cx="8485094" cy="584775"/>
          </a:xfrm>
          <a:prstGeom prst="rect">
            <a:avLst/>
          </a:prstGeom>
          <a:noFill/>
        </p:spPr>
        <p:txBody>
          <a:bodyPr wrap="square" rtlCol="0">
            <a:spAutoFit/>
          </a:bodyPr>
          <a:lstStyle/>
          <a:p>
            <a:pPr lvl="0"/>
            <a:r>
              <a:rPr kumimoji="0" 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Means with the same superscript within the same column are significantly not different (P&lt;0.05)</a:t>
            </a:r>
            <a:endParaRPr kumimoji="0" lang="en-US" sz="2000" b="1" i="0" u="none" strike="noStrike" cap="none" normalizeH="0" baseline="0" dirty="0" smtClean="0">
              <a:ln>
                <a:noFill/>
              </a:ln>
              <a:solidFill>
                <a:schemeClr val="tx1"/>
              </a:solidFill>
              <a:effectLst/>
              <a:latin typeface="Arial" panose="020B0604020202020204" pitchFamily="34" charset="0"/>
            </a:endParaRPr>
          </a:p>
          <a:p>
            <a:endParaRPr lang="en-US" dirty="0"/>
          </a:p>
        </p:txBody>
      </p:sp>
      <p:sp>
        <p:nvSpPr>
          <p:cNvPr id="7" name="TextBox 6"/>
          <p:cNvSpPr txBox="1"/>
          <p:nvPr/>
        </p:nvSpPr>
        <p:spPr>
          <a:xfrm>
            <a:off x="416859" y="4618892"/>
            <a:ext cx="3039036" cy="1477328"/>
          </a:xfrm>
          <a:prstGeom prst="rect">
            <a:avLst/>
          </a:prstGeom>
          <a:noFill/>
        </p:spPr>
        <p:txBody>
          <a:bodyPr wrap="square" rtlCol="0">
            <a:spAutoFit/>
          </a:bodyPr>
          <a:lstStyle/>
          <a:p>
            <a:r>
              <a:rPr lang="en-US" b="1" dirty="0" smtClean="0"/>
              <a:t>Keys :</a:t>
            </a:r>
          </a:p>
          <a:p>
            <a:r>
              <a:rPr lang="en-US" dirty="0" smtClean="0"/>
              <a:t>A = </a:t>
            </a:r>
            <a:r>
              <a:rPr lang="en-US" dirty="0"/>
              <a:t>90% </a:t>
            </a:r>
            <a:r>
              <a:rPr lang="en-US" dirty="0" smtClean="0"/>
              <a:t>tiger nut </a:t>
            </a:r>
            <a:r>
              <a:rPr lang="en-US" dirty="0"/>
              <a:t>+ 10% </a:t>
            </a:r>
            <a:r>
              <a:rPr lang="en-US" dirty="0" smtClean="0"/>
              <a:t>date</a:t>
            </a:r>
          </a:p>
          <a:p>
            <a:r>
              <a:rPr lang="en-US" dirty="0" smtClean="0"/>
              <a:t>B = 70</a:t>
            </a:r>
            <a:r>
              <a:rPr lang="en-US" dirty="0"/>
              <a:t>% tiger nut + </a:t>
            </a:r>
            <a:r>
              <a:rPr lang="en-US" dirty="0" smtClean="0"/>
              <a:t>30</a:t>
            </a:r>
            <a:r>
              <a:rPr lang="en-US" dirty="0"/>
              <a:t>% </a:t>
            </a:r>
            <a:r>
              <a:rPr lang="en-US" dirty="0" smtClean="0"/>
              <a:t>date</a:t>
            </a:r>
          </a:p>
          <a:p>
            <a:r>
              <a:rPr lang="en-US" dirty="0" smtClean="0"/>
              <a:t>C = 60</a:t>
            </a:r>
            <a:r>
              <a:rPr lang="en-US" dirty="0"/>
              <a:t>% tiger nut + </a:t>
            </a:r>
            <a:r>
              <a:rPr lang="en-US" dirty="0" smtClean="0"/>
              <a:t>40</a:t>
            </a:r>
            <a:r>
              <a:rPr lang="en-US" dirty="0"/>
              <a:t>% date </a:t>
            </a:r>
            <a:endParaRPr lang="en-US" dirty="0" smtClean="0"/>
          </a:p>
          <a:p>
            <a:r>
              <a:rPr lang="en-US" dirty="0" smtClean="0"/>
              <a:t>D = 50</a:t>
            </a:r>
            <a:r>
              <a:rPr lang="en-US" dirty="0"/>
              <a:t>% tiger nut + </a:t>
            </a:r>
            <a:r>
              <a:rPr lang="en-US" dirty="0" smtClean="0"/>
              <a:t>50</a:t>
            </a:r>
            <a:r>
              <a:rPr lang="en-US" dirty="0"/>
              <a:t>% date</a:t>
            </a:r>
          </a:p>
        </p:txBody>
      </p:sp>
    </p:spTree>
    <p:extLst>
      <p:ext uri="{BB962C8B-B14F-4D97-AF65-F5344CB8AC3E}">
        <p14:creationId xmlns:p14="http://schemas.microsoft.com/office/powerpoint/2010/main" val="16709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30694323"/>
              </p:ext>
            </p:extLst>
          </p:nvPr>
        </p:nvGraphicFramePr>
        <p:xfrm>
          <a:off x="389964" y="957663"/>
          <a:ext cx="9076763" cy="3407252"/>
        </p:xfrm>
        <a:graphic>
          <a:graphicData uri="http://schemas.openxmlformats.org/drawingml/2006/table">
            <a:tbl>
              <a:tblPr firstRow="1" firstCol="1" bandRow="1">
                <a:tableStyleId>{5C22544A-7EE6-4342-B048-85BDC9FD1C3A}</a:tableStyleId>
              </a:tblPr>
              <a:tblGrid>
                <a:gridCol w="921498"/>
                <a:gridCol w="1320816"/>
                <a:gridCol w="1474398"/>
                <a:gridCol w="1535831"/>
                <a:gridCol w="1827640"/>
                <a:gridCol w="1996580"/>
              </a:tblGrid>
              <a:tr h="373596">
                <a:tc>
                  <a:txBody>
                    <a:bodyPr/>
                    <a:lstStyle/>
                    <a:p>
                      <a:pPr marL="0" marR="0" algn="ctr">
                        <a:spcBef>
                          <a:spcPts val="0"/>
                        </a:spcBef>
                        <a:spcAft>
                          <a:spcPts val="0"/>
                        </a:spcAft>
                      </a:pPr>
                      <a:r>
                        <a:rPr lang="en-US" sz="1800" dirty="0">
                          <a:effectLst/>
                        </a:rPr>
                        <a:t>SAMPLE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PHENOLS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TANNIN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TOCOPHEROL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ALKALOID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CAROTENOID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58414">
                <a:tc>
                  <a:txBody>
                    <a:bodyPr/>
                    <a:lstStyle/>
                    <a:p>
                      <a:pPr marL="0" marR="0" algn="ctr">
                        <a:spcBef>
                          <a:spcPts val="0"/>
                        </a:spcBef>
                        <a:spcAft>
                          <a:spcPts val="0"/>
                        </a:spcAft>
                      </a:pPr>
                      <a:r>
                        <a:rPr lang="en-US" sz="20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1.25</a:t>
                      </a:r>
                      <a:r>
                        <a:rPr lang="en-US" sz="2000" u="sng">
                          <a:effectLst/>
                        </a:rPr>
                        <a:t>+</a:t>
                      </a:r>
                      <a:r>
                        <a:rPr lang="en-US" sz="2000">
                          <a:effectLst/>
                        </a:rPr>
                        <a:t>0.00</a:t>
                      </a:r>
                      <a:r>
                        <a:rPr lang="en-US" sz="2000" baseline="30000">
                          <a:effectLst/>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0.23</a:t>
                      </a:r>
                      <a:r>
                        <a:rPr lang="en-US" sz="2000" u="sng">
                          <a:effectLst/>
                        </a:rPr>
                        <a:t>+</a:t>
                      </a:r>
                      <a:r>
                        <a:rPr lang="en-US" sz="2000">
                          <a:effectLst/>
                        </a:rPr>
                        <a:t>0.00</a:t>
                      </a:r>
                      <a:r>
                        <a:rPr lang="en-US" sz="2000" baseline="30000">
                          <a:effectLst/>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6.75</a:t>
                      </a:r>
                      <a:r>
                        <a:rPr lang="en-US" sz="2000" u="sng">
                          <a:effectLst/>
                        </a:rPr>
                        <a:t>+</a:t>
                      </a:r>
                      <a:r>
                        <a:rPr lang="en-US" sz="2000">
                          <a:effectLst/>
                        </a:rPr>
                        <a:t>0.00</a:t>
                      </a:r>
                      <a:r>
                        <a:rPr lang="en-US" sz="2000" baseline="300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0.43</a:t>
                      </a:r>
                      <a:r>
                        <a:rPr lang="en-US" sz="2000" u="sng">
                          <a:effectLst/>
                        </a:rPr>
                        <a:t>+</a:t>
                      </a:r>
                      <a:r>
                        <a:rPr lang="en-US" sz="2000">
                          <a:effectLst/>
                        </a:rPr>
                        <a:t>0.00</a:t>
                      </a:r>
                      <a:r>
                        <a:rPr lang="en-US" sz="2000" baseline="30000">
                          <a:effectLst/>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20.23</a:t>
                      </a:r>
                      <a:r>
                        <a:rPr lang="en-US" sz="2000" u="sng">
                          <a:effectLst/>
                        </a:rPr>
                        <a:t>+</a:t>
                      </a:r>
                      <a:r>
                        <a:rPr lang="en-US" sz="2000">
                          <a:effectLst/>
                        </a:rPr>
                        <a:t>0.00</a:t>
                      </a:r>
                      <a:r>
                        <a:rPr lang="en-US" sz="2000" baseline="300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58414">
                <a:tc>
                  <a:txBody>
                    <a:bodyPr/>
                    <a:lstStyle/>
                    <a:p>
                      <a:pPr marL="0" marR="0" algn="ctr">
                        <a:spcBef>
                          <a:spcPts val="0"/>
                        </a:spcBef>
                        <a:spcAft>
                          <a:spcPts val="0"/>
                        </a:spcAft>
                      </a:pPr>
                      <a:r>
                        <a:rPr lang="en-US" sz="20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1.31</a:t>
                      </a:r>
                      <a:r>
                        <a:rPr lang="en-US" sz="2000" u="sng">
                          <a:effectLst/>
                        </a:rPr>
                        <a:t>+</a:t>
                      </a:r>
                      <a:r>
                        <a:rPr lang="en-US" sz="2000">
                          <a:effectLst/>
                        </a:rPr>
                        <a:t>0.00</a:t>
                      </a:r>
                      <a:r>
                        <a:rPr lang="en-US" sz="2000" baseline="300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0.42</a:t>
                      </a:r>
                      <a:r>
                        <a:rPr lang="en-US" sz="2000" u="sng">
                          <a:effectLst/>
                        </a:rPr>
                        <a:t>+</a:t>
                      </a:r>
                      <a:r>
                        <a:rPr lang="en-US" sz="2000">
                          <a:effectLst/>
                        </a:rPr>
                        <a:t>0.00</a:t>
                      </a:r>
                      <a:r>
                        <a:rPr lang="en-US" sz="2000" baseline="300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7.11</a:t>
                      </a:r>
                      <a:r>
                        <a:rPr lang="en-US" sz="2000" u="sng">
                          <a:effectLst/>
                        </a:rPr>
                        <a:t>+</a:t>
                      </a:r>
                      <a:r>
                        <a:rPr lang="en-US" sz="2000">
                          <a:effectLst/>
                        </a:rPr>
                        <a:t>0.00</a:t>
                      </a:r>
                      <a:r>
                        <a:rPr lang="en-US" sz="2000" baseline="300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0.52</a:t>
                      </a:r>
                      <a:r>
                        <a:rPr lang="en-US" sz="2000" u="sng">
                          <a:effectLst/>
                        </a:rPr>
                        <a:t>+</a:t>
                      </a:r>
                      <a:r>
                        <a:rPr lang="en-US" sz="2000">
                          <a:effectLst/>
                        </a:rPr>
                        <a:t>0.00</a:t>
                      </a:r>
                      <a:r>
                        <a:rPr lang="en-US" sz="2000" baseline="300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21.24</a:t>
                      </a:r>
                      <a:r>
                        <a:rPr lang="en-US" sz="2000" u="sng">
                          <a:effectLst/>
                        </a:rPr>
                        <a:t>+</a:t>
                      </a:r>
                      <a:r>
                        <a:rPr lang="en-US" sz="2000">
                          <a:effectLst/>
                        </a:rPr>
                        <a:t>0.00</a:t>
                      </a:r>
                      <a:r>
                        <a:rPr lang="en-US" sz="2000" baseline="300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58414">
                <a:tc>
                  <a:txBody>
                    <a:bodyPr/>
                    <a:lstStyle/>
                    <a:p>
                      <a:pPr marL="0" marR="0" algn="ctr">
                        <a:spcBef>
                          <a:spcPts val="0"/>
                        </a:spcBef>
                        <a:spcAft>
                          <a:spcPts val="0"/>
                        </a:spcAft>
                      </a:pPr>
                      <a:r>
                        <a:rPr lang="en-US" sz="20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1.46</a:t>
                      </a:r>
                      <a:r>
                        <a:rPr lang="en-US" sz="2000" u="sng">
                          <a:effectLst/>
                        </a:rPr>
                        <a:t>+</a:t>
                      </a:r>
                      <a:r>
                        <a:rPr lang="en-US" sz="2000">
                          <a:effectLst/>
                        </a:rPr>
                        <a:t>0.00</a:t>
                      </a:r>
                      <a:r>
                        <a:rPr lang="en-US" sz="2000" baseline="300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0.49</a:t>
                      </a:r>
                      <a:r>
                        <a:rPr lang="en-US" sz="2000" u="sng">
                          <a:effectLst/>
                        </a:rPr>
                        <a:t>+</a:t>
                      </a:r>
                      <a:r>
                        <a:rPr lang="en-US" sz="2000">
                          <a:effectLst/>
                        </a:rPr>
                        <a:t>0.00</a:t>
                      </a:r>
                      <a:r>
                        <a:rPr lang="en-US" sz="2000" baseline="300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7.32</a:t>
                      </a:r>
                      <a:r>
                        <a:rPr lang="en-US" sz="2000" u="sng">
                          <a:effectLst/>
                        </a:rPr>
                        <a:t>+</a:t>
                      </a:r>
                      <a:r>
                        <a:rPr lang="en-US" sz="2000">
                          <a:effectLst/>
                        </a:rPr>
                        <a:t>0.00</a:t>
                      </a:r>
                      <a:r>
                        <a:rPr lang="en-US" sz="2000" baseline="300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0.58</a:t>
                      </a:r>
                      <a:r>
                        <a:rPr lang="en-US" sz="2000" u="sng">
                          <a:effectLst/>
                        </a:rPr>
                        <a:t>+</a:t>
                      </a:r>
                      <a:r>
                        <a:rPr lang="en-US" sz="2000">
                          <a:effectLst/>
                        </a:rPr>
                        <a:t>0.00</a:t>
                      </a:r>
                      <a:r>
                        <a:rPr lang="en-US" sz="2000" baseline="300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19.89</a:t>
                      </a:r>
                      <a:r>
                        <a:rPr lang="en-US" sz="2000" u="sng">
                          <a:effectLst/>
                        </a:rPr>
                        <a:t>+</a:t>
                      </a:r>
                      <a:r>
                        <a:rPr lang="en-US" sz="2000">
                          <a:effectLst/>
                        </a:rPr>
                        <a:t>0.01</a:t>
                      </a:r>
                      <a:r>
                        <a:rPr lang="en-US" sz="2000" baseline="300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58414">
                <a:tc>
                  <a:txBody>
                    <a:bodyPr/>
                    <a:lstStyle/>
                    <a:p>
                      <a:pPr marL="0" marR="0" algn="ctr">
                        <a:spcBef>
                          <a:spcPts val="0"/>
                        </a:spcBef>
                        <a:spcAft>
                          <a:spcPts val="0"/>
                        </a:spcAft>
                      </a:pPr>
                      <a:r>
                        <a:rPr lang="en-US" sz="2000">
                          <a:effectLst/>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1.52</a:t>
                      </a:r>
                      <a:r>
                        <a:rPr lang="en-US" sz="2000" u="sng">
                          <a:effectLst/>
                        </a:rPr>
                        <a:t>+</a:t>
                      </a:r>
                      <a:r>
                        <a:rPr lang="en-US" sz="2000">
                          <a:effectLst/>
                        </a:rPr>
                        <a:t>0.00</a:t>
                      </a:r>
                      <a:r>
                        <a:rPr lang="en-US" sz="2000" baseline="300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0.55</a:t>
                      </a:r>
                      <a:r>
                        <a:rPr lang="en-US" sz="2000" u="sng">
                          <a:effectLst/>
                        </a:rPr>
                        <a:t>+</a:t>
                      </a:r>
                      <a:r>
                        <a:rPr lang="en-US" sz="2000">
                          <a:effectLst/>
                        </a:rPr>
                        <a:t>0.00</a:t>
                      </a:r>
                      <a:r>
                        <a:rPr lang="en-US" sz="2000" baseline="300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9.28</a:t>
                      </a:r>
                      <a:r>
                        <a:rPr lang="en-US" sz="2000" u="sng">
                          <a:effectLst/>
                        </a:rPr>
                        <a:t>+</a:t>
                      </a:r>
                      <a:r>
                        <a:rPr lang="en-US" sz="2000">
                          <a:effectLst/>
                        </a:rPr>
                        <a:t>0.00</a:t>
                      </a:r>
                      <a:r>
                        <a:rPr lang="en-US" sz="2000" baseline="300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0.62</a:t>
                      </a:r>
                      <a:r>
                        <a:rPr lang="en-US" sz="2000" u="sng">
                          <a:effectLst/>
                        </a:rPr>
                        <a:t>+</a:t>
                      </a:r>
                      <a:r>
                        <a:rPr lang="en-US" sz="2000">
                          <a:effectLst/>
                        </a:rPr>
                        <a:t>0.00</a:t>
                      </a:r>
                      <a:r>
                        <a:rPr lang="en-US" sz="2000" baseline="300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23.28</a:t>
                      </a:r>
                      <a:r>
                        <a:rPr lang="en-US" sz="2000" u="sng" dirty="0">
                          <a:effectLst/>
                        </a:rPr>
                        <a:t>+</a:t>
                      </a:r>
                      <a:r>
                        <a:rPr lang="en-US" sz="2000" dirty="0">
                          <a:effectLst/>
                        </a:rPr>
                        <a:t>0.00</a:t>
                      </a:r>
                      <a:r>
                        <a:rPr lang="en-US" sz="2000" baseline="30000" dirty="0">
                          <a:effectLst/>
                        </a:rPr>
                        <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389964" y="323128"/>
            <a:ext cx="93322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RESULT FOR THE BIOACTIVE ANALYSIS FOR MILK BLEND FROM TIGERNUT AND </a:t>
            </a:r>
            <a:r>
              <a:rPr kumimoji="0" lang="en-US" sz="16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DATE</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416859" y="4618892"/>
            <a:ext cx="3039036" cy="1477328"/>
          </a:xfrm>
          <a:prstGeom prst="rect">
            <a:avLst/>
          </a:prstGeom>
          <a:noFill/>
        </p:spPr>
        <p:txBody>
          <a:bodyPr wrap="square" rtlCol="0">
            <a:spAutoFit/>
          </a:bodyPr>
          <a:lstStyle/>
          <a:p>
            <a:r>
              <a:rPr lang="en-US" b="1" dirty="0" smtClean="0"/>
              <a:t>Keys :</a:t>
            </a:r>
          </a:p>
          <a:p>
            <a:r>
              <a:rPr lang="en-US" dirty="0" smtClean="0"/>
              <a:t>A = </a:t>
            </a:r>
            <a:r>
              <a:rPr lang="en-US" dirty="0"/>
              <a:t>90% </a:t>
            </a:r>
            <a:r>
              <a:rPr lang="en-US" dirty="0" smtClean="0"/>
              <a:t>tiger nut </a:t>
            </a:r>
            <a:r>
              <a:rPr lang="en-US" dirty="0"/>
              <a:t>+ 10% </a:t>
            </a:r>
            <a:r>
              <a:rPr lang="en-US" dirty="0" smtClean="0"/>
              <a:t>date</a:t>
            </a:r>
          </a:p>
          <a:p>
            <a:r>
              <a:rPr lang="en-US" dirty="0" smtClean="0"/>
              <a:t>B = 70</a:t>
            </a:r>
            <a:r>
              <a:rPr lang="en-US" dirty="0"/>
              <a:t>% tiger nut + </a:t>
            </a:r>
            <a:r>
              <a:rPr lang="en-US" dirty="0" smtClean="0"/>
              <a:t>30</a:t>
            </a:r>
            <a:r>
              <a:rPr lang="en-US" dirty="0"/>
              <a:t>% </a:t>
            </a:r>
            <a:r>
              <a:rPr lang="en-US" dirty="0" smtClean="0"/>
              <a:t>date</a:t>
            </a:r>
          </a:p>
          <a:p>
            <a:r>
              <a:rPr lang="en-US" dirty="0" smtClean="0"/>
              <a:t>C = 60</a:t>
            </a:r>
            <a:r>
              <a:rPr lang="en-US" dirty="0"/>
              <a:t>% tiger nut + </a:t>
            </a:r>
            <a:r>
              <a:rPr lang="en-US" dirty="0" smtClean="0"/>
              <a:t>40</a:t>
            </a:r>
            <a:r>
              <a:rPr lang="en-US" dirty="0"/>
              <a:t>% date </a:t>
            </a:r>
            <a:endParaRPr lang="en-US" dirty="0" smtClean="0"/>
          </a:p>
          <a:p>
            <a:r>
              <a:rPr lang="en-US" dirty="0" smtClean="0"/>
              <a:t>D = 50</a:t>
            </a:r>
            <a:r>
              <a:rPr lang="en-US" dirty="0"/>
              <a:t>% tiger nut + </a:t>
            </a:r>
            <a:r>
              <a:rPr lang="en-US" dirty="0" smtClean="0"/>
              <a:t>50</a:t>
            </a:r>
            <a:r>
              <a:rPr lang="en-US" dirty="0"/>
              <a:t>% date</a:t>
            </a:r>
          </a:p>
        </p:txBody>
      </p:sp>
    </p:spTree>
    <p:extLst>
      <p:ext uri="{BB962C8B-B14F-4D97-AF65-F5344CB8AC3E}">
        <p14:creationId xmlns:p14="http://schemas.microsoft.com/office/powerpoint/2010/main" val="297357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306" y="322729"/>
            <a:ext cx="9090212" cy="6427693"/>
          </a:xfrm>
        </p:spPr>
        <p:txBody>
          <a:bodyPr>
            <a:normAutofit fontScale="85000" lnSpcReduction="20000"/>
          </a:bodyPr>
          <a:lstStyle/>
          <a:p>
            <a:pPr marL="0" indent="0" algn="just">
              <a:buNone/>
            </a:pPr>
            <a:r>
              <a:rPr lang="en-US" b="1" dirty="0" smtClean="0"/>
              <a:t>CONCLUSION </a:t>
            </a:r>
          </a:p>
          <a:p>
            <a:pPr marL="0" indent="0" algn="just">
              <a:buNone/>
            </a:pPr>
            <a:r>
              <a:rPr lang="en-US" dirty="0" smtClean="0"/>
              <a:t>This study aimed to assess the proximate composition and bioactive profiles of milk blends from tiger nut and date fruit. The proximate composition analysis revealed that the sample B (60:40) contained the highest content of all the parameters considered excepts moisture and carbohydrate contents which were highest in sample D. making it fit for use for both the young and old people due to the high nutrient content (protein, fat, and carbohydrate as well as the energy value). </a:t>
            </a:r>
          </a:p>
          <a:p>
            <a:pPr marL="0" indent="0" algn="just">
              <a:buNone/>
            </a:pPr>
            <a:endParaRPr lang="en-US" b="1" dirty="0" smtClean="0"/>
          </a:p>
          <a:p>
            <a:pPr marL="0" indent="0" algn="just">
              <a:buNone/>
            </a:pPr>
            <a:r>
              <a:rPr lang="en-US" b="1" dirty="0" smtClean="0"/>
              <a:t>RECOMMENDATIONS </a:t>
            </a:r>
          </a:p>
          <a:p>
            <a:pPr algn="just"/>
            <a:r>
              <a:rPr lang="en-US" dirty="0" smtClean="0"/>
              <a:t>Based on the above, it is recommended that;</a:t>
            </a:r>
          </a:p>
          <a:p>
            <a:pPr algn="just">
              <a:buFontTx/>
              <a:buChar char="-"/>
            </a:pPr>
            <a:r>
              <a:rPr lang="en-US" dirty="0" smtClean="0"/>
              <a:t>Incorporating Tiger nut and date milk has the potential to offer a unique and nutritious milk product that can cater to health conscious consumers. </a:t>
            </a:r>
          </a:p>
          <a:p>
            <a:pPr algn="just">
              <a:buFontTx/>
              <a:buChar char="-"/>
            </a:pPr>
            <a:r>
              <a:rPr lang="en-US" dirty="0" smtClean="0"/>
              <a:t>The issues of lactose in tolerance that is affecting many in most developing countries can be curtailed by promoting tiger nut milk and date milk blends consumption. </a:t>
            </a:r>
          </a:p>
          <a:p>
            <a:pPr algn="just">
              <a:buFontTx/>
              <a:buChar char="-"/>
            </a:pPr>
            <a:r>
              <a:rPr lang="en-US" dirty="0" smtClean="0"/>
              <a:t>Further research and development are recommended to explore different formulations and processing techniques that can optimize the quality and consumer acceptance of these milk blends. </a:t>
            </a:r>
            <a:endParaRPr lang="en-US" dirty="0"/>
          </a:p>
        </p:txBody>
      </p:sp>
    </p:spTree>
    <p:extLst>
      <p:ext uri="{BB962C8B-B14F-4D97-AF65-F5344CB8AC3E}">
        <p14:creationId xmlns:p14="http://schemas.microsoft.com/office/powerpoint/2010/main" val="52922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801" y="217209"/>
            <a:ext cx="5558397" cy="522379"/>
          </a:xfrm>
        </p:spPr>
        <p:txBody>
          <a:bodyPr>
            <a:noAutofit/>
          </a:bodyPr>
          <a:lstStyle/>
          <a:p>
            <a:pPr algn="ctr"/>
            <a:r>
              <a:rPr lang="en-US" sz="2800" b="1" dirty="0" smtClean="0">
                <a:latin typeface="Arial" panose="020B0604020202020204" pitchFamily="34" charset="0"/>
                <a:cs typeface="Arial" panose="020B0604020202020204" pitchFamily="34" charset="0"/>
              </a:rPr>
              <a:t>REFERENCES </a:t>
            </a:r>
            <a:endParaRPr lang="en-US"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84094" y="860612"/>
            <a:ext cx="9103659" cy="5634317"/>
          </a:xfrm>
        </p:spPr>
        <p:txBody>
          <a:bodyPr>
            <a:noAutofit/>
          </a:bodyPr>
          <a:lstStyle/>
          <a:p>
            <a:pPr marL="0" indent="0">
              <a:buNone/>
            </a:pPr>
            <a:r>
              <a:rPr lang="en-US" sz="2000" dirty="0"/>
              <a:t>ANOVA (2010) Association of official Analytical Chemists, Official Method of Analysis of AOAC. International. Twentieth Edition Washington. </a:t>
            </a:r>
          </a:p>
          <a:p>
            <a:pPr marL="0" indent="0">
              <a:buNone/>
            </a:pPr>
            <a:endParaRPr lang="en-US" sz="1000" dirty="0"/>
          </a:p>
          <a:p>
            <a:pPr marL="0" indent="0">
              <a:buNone/>
            </a:pPr>
            <a:r>
              <a:rPr lang="en-US" sz="2000" dirty="0" err="1" smtClean="0"/>
              <a:t>Jeske</a:t>
            </a:r>
            <a:r>
              <a:rPr lang="en-US" sz="2000" dirty="0" smtClean="0"/>
              <a:t> </a:t>
            </a:r>
            <a:r>
              <a:rPr lang="en-US" sz="2000" dirty="0"/>
              <a:t>S, </a:t>
            </a:r>
            <a:r>
              <a:rPr lang="en-US" sz="2000" dirty="0" err="1"/>
              <a:t>Zannini</a:t>
            </a:r>
            <a:r>
              <a:rPr lang="en-US" sz="2000" dirty="0"/>
              <a:t> E. and Arendt E.K. (2017) Evaluation of Physicochemical and </a:t>
            </a:r>
            <a:r>
              <a:rPr lang="en-US" sz="2000" dirty="0" err="1"/>
              <a:t>glycaemic</a:t>
            </a:r>
            <a:r>
              <a:rPr lang="en-US" sz="2000" dirty="0"/>
              <a:t> properties of commercial plant-based milk substitutes plant foods Hum. 726. 26-33.</a:t>
            </a:r>
          </a:p>
          <a:p>
            <a:pPr marL="0" indent="0">
              <a:buNone/>
            </a:pPr>
            <a:endParaRPr lang="en-US" sz="1000" dirty="0"/>
          </a:p>
          <a:p>
            <a:pPr marL="0" indent="0">
              <a:buNone/>
            </a:pPr>
            <a:r>
              <a:rPr lang="en-US" sz="2000" dirty="0" err="1" smtClean="0"/>
              <a:t>Matkowshi</a:t>
            </a:r>
            <a:r>
              <a:rPr lang="en-US" sz="2000" dirty="0" smtClean="0"/>
              <a:t> </a:t>
            </a:r>
            <a:r>
              <a:rPr lang="en-US" sz="2000" dirty="0"/>
              <a:t>A. </a:t>
            </a:r>
            <a:r>
              <a:rPr lang="en-US" sz="2000" dirty="0" err="1"/>
              <a:t>Piorowska</a:t>
            </a:r>
            <a:r>
              <a:rPr lang="en-US" sz="2000" dirty="0"/>
              <a:t> M. (2006). Antioxidant and free radical scavenging activities of some medicinal plants from the </a:t>
            </a:r>
            <a:r>
              <a:rPr lang="en-US" sz="2000" dirty="0" err="1"/>
              <a:t>lamiaceae</a:t>
            </a:r>
            <a:r>
              <a:rPr lang="en-US" sz="2000" dirty="0"/>
              <a:t> </a:t>
            </a:r>
            <a:r>
              <a:rPr lang="en-US" sz="2000" dirty="0" err="1"/>
              <a:t>fitoterapia</a:t>
            </a:r>
            <a:r>
              <a:rPr lang="en-US" sz="2000" dirty="0"/>
              <a:t>. 77:346 – 353.</a:t>
            </a:r>
          </a:p>
          <a:p>
            <a:pPr marL="0" indent="0">
              <a:buNone/>
            </a:pPr>
            <a:endParaRPr lang="en-US" sz="1000" dirty="0"/>
          </a:p>
          <a:p>
            <a:pPr marL="0" indent="0">
              <a:buNone/>
            </a:pPr>
            <a:r>
              <a:rPr lang="en-US" sz="2000" dirty="0" smtClean="0"/>
              <a:t>Prince </a:t>
            </a:r>
            <a:r>
              <a:rPr lang="en-US" sz="2000" dirty="0"/>
              <a:t>M.L. </a:t>
            </a:r>
            <a:r>
              <a:rPr lang="en-US" sz="2000" dirty="0" err="1"/>
              <a:t>Soloyoc</a:t>
            </a:r>
            <a:r>
              <a:rPr lang="en-US" sz="2000" dirty="0"/>
              <a:t> S.V., Butler L.G.A (1978). Critical evaluation of </a:t>
            </a:r>
            <a:r>
              <a:rPr lang="en-US" sz="2000" dirty="0" err="1"/>
              <a:t>Vannillin</a:t>
            </a:r>
            <a:r>
              <a:rPr lang="en-US" sz="2000" dirty="0"/>
              <a:t> reaction as an assay for tannin in Sorghum grain. J. Agric. Food Chem. 1978; 26(5): 1214 – 1218. </a:t>
            </a:r>
          </a:p>
          <a:p>
            <a:pPr marL="0" indent="0">
              <a:buNone/>
            </a:pPr>
            <a:endParaRPr lang="en-US" sz="1000" dirty="0"/>
          </a:p>
          <a:p>
            <a:pPr marL="0" indent="0">
              <a:buNone/>
            </a:pPr>
            <a:r>
              <a:rPr lang="en-US" sz="2000" dirty="0" err="1" smtClean="0"/>
              <a:t>Pyka</a:t>
            </a:r>
            <a:r>
              <a:rPr lang="en-US" sz="2000" dirty="0" smtClean="0"/>
              <a:t> </a:t>
            </a:r>
            <a:r>
              <a:rPr lang="en-US" sz="2000" dirty="0"/>
              <a:t>A., </a:t>
            </a:r>
            <a:r>
              <a:rPr lang="en-US" sz="2000" dirty="0" err="1"/>
              <a:t>Sliwiok</a:t>
            </a:r>
            <a:r>
              <a:rPr lang="en-US" sz="2000" dirty="0"/>
              <a:t> J. (2001). Chromatographic Separation of </a:t>
            </a:r>
            <a:r>
              <a:rPr lang="en-US" sz="2000" dirty="0" err="1"/>
              <a:t>tocopherols</a:t>
            </a:r>
            <a:r>
              <a:rPr lang="en-US" sz="2000" dirty="0"/>
              <a:t>. J. Chromatography A. 935:71-76. </a:t>
            </a:r>
          </a:p>
          <a:p>
            <a:pPr marL="0" indent="0">
              <a:buNone/>
            </a:pPr>
            <a:endParaRPr lang="en-US" sz="1000" dirty="0" smtClean="0"/>
          </a:p>
          <a:p>
            <a:pPr marL="0" indent="0">
              <a:buNone/>
            </a:pPr>
            <a:r>
              <a:rPr lang="en-US" sz="2000" dirty="0" err="1" smtClean="0"/>
              <a:t>Santra</a:t>
            </a:r>
            <a:r>
              <a:rPr lang="en-US" sz="2000" dirty="0" smtClean="0"/>
              <a:t> </a:t>
            </a:r>
            <a:r>
              <a:rPr lang="en-US" sz="2000" dirty="0"/>
              <a:t>M., Rao V.S., </a:t>
            </a:r>
            <a:r>
              <a:rPr lang="en-US" sz="2000" dirty="0" err="1"/>
              <a:t>Tamhankar</a:t>
            </a:r>
            <a:r>
              <a:rPr lang="en-US" sz="2000" dirty="0"/>
              <a:t> S.A. (2003). Modification of AACC procedure for measuring B-carotene in early generation durum wheat cereal Chem. 80(2): 130 – 131. </a:t>
            </a:r>
          </a:p>
        </p:txBody>
      </p:sp>
    </p:spTree>
    <p:extLst>
      <p:ext uri="{BB962C8B-B14F-4D97-AF65-F5344CB8AC3E}">
        <p14:creationId xmlns:p14="http://schemas.microsoft.com/office/powerpoint/2010/main" val="90440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8"/>
            <a:ext cx="8543925" cy="562720"/>
          </a:xfrm>
        </p:spPr>
        <p:txBody>
          <a:bodyPr>
            <a:normAutofit/>
          </a:bodyPr>
          <a:lstStyle/>
          <a:p>
            <a:pPr algn="ctr"/>
            <a:r>
              <a:rPr lang="en-US" sz="2800" b="1" dirty="0" smtClean="0">
                <a:latin typeface="Arial" panose="020B0604020202020204" pitchFamily="34" charset="0"/>
                <a:cs typeface="Arial" panose="020B0604020202020204" pitchFamily="34" charset="0"/>
              </a:rPr>
              <a:t>INTRODUCTION </a:t>
            </a:r>
            <a:endParaRPr lang="en-US"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1038" y="1640541"/>
            <a:ext cx="8852927" cy="4536422"/>
          </a:xfrm>
        </p:spPr>
        <p:txBody>
          <a:bodyPr>
            <a:normAutofit/>
          </a:bodyPr>
          <a:lstStyle/>
          <a:p>
            <a:pPr algn="just"/>
            <a:r>
              <a:rPr lang="en-US" sz="2400" dirty="0" smtClean="0">
                <a:latin typeface="Arial" panose="020B0604020202020204" pitchFamily="34" charset="0"/>
                <a:cs typeface="Arial" panose="020B0604020202020204" pitchFamily="34" charset="0"/>
              </a:rPr>
              <a:t>Plant-based milk has been defined as an aqueous liquid obtained from the extraction of plants, which resembles animal milk (</a:t>
            </a:r>
            <a:r>
              <a:rPr lang="en-US" sz="2400" dirty="0" err="1" smtClean="0">
                <a:latin typeface="Arial" panose="020B0604020202020204" pitchFamily="34" charset="0"/>
                <a:cs typeface="Arial" panose="020B0604020202020204" pitchFamily="34" charset="0"/>
              </a:rPr>
              <a:t>Jeske</a:t>
            </a:r>
            <a:r>
              <a:rPr lang="en-US" sz="2400" dirty="0" smtClean="0">
                <a:latin typeface="Arial" panose="020B0604020202020204" pitchFamily="34" charset="0"/>
                <a:cs typeface="Arial" panose="020B0604020202020204" pitchFamily="34" charset="0"/>
              </a:rPr>
              <a:t> S, </a:t>
            </a:r>
            <a:r>
              <a:rPr lang="en-US" sz="2400" dirty="0" err="1" smtClean="0">
                <a:latin typeface="Arial" panose="020B0604020202020204" pitchFamily="34" charset="0"/>
                <a:cs typeface="Arial" panose="020B0604020202020204" pitchFamily="34" charset="0"/>
              </a:rPr>
              <a:t>Zannini</a:t>
            </a:r>
            <a:r>
              <a:rPr lang="en-US" sz="2400" dirty="0" smtClean="0">
                <a:latin typeface="Arial" panose="020B0604020202020204" pitchFamily="34" charset="0"/>
                <a:cs typeface="Arial" panose="020B0604020202020204" pitchFamily="34" charset="0"/>
              </a:rPr>
              <a:t> E and Arendt E.K 2017). </a:t>
            </a:r>
          </a:p>
          <a:p>
            <a:pPr marL="0" indent="0" algn="just">
              <a:buNone/>
            </a:pPr>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The consumption of plant-based milk alternatives has increased significantly in recent years due to the rise of veganism, lactose in tolerance, and concern for animal welfare. This plant-based milk substitutes most people look for healthier and more environmentally friendly eating options. (</a:t>
            </a:r>
            <a:r>
              <a:rPr lang="en-US" sz="2400" dirty="0" err="1" smtClean="0">
                <a:latin typeface="Arial" panose="020B0604020202020204" pitchFamily="34" charset="0"/>
                <a:cs typeface="Arial" panose="020B0604020202020204" pitchFamily="34" charset="0"/>
              </a:rPr>
              <a:t>Jeske</a:t>
            </a:r>
            <a:r>
              <a:rPr lang="en-US" sz="2400" dirty="0" smtClean="0">
                <a:latin typeface="Arial" panose="020B0604020202020204" pitchFamily="34" charset="0"/>
                <a:cs typeface="Arial" panose="020B0604020202020204" pitchFamily="34" charset="0"/>
              </a:rPr>
              <a:t> S. et al., 2017)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8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9247" y="726141"/>
            <a:ext cx="8458200" cy="5262979"/>
          </a:xfrm>
          <a:prstGeom prst="rect">
            <a:avLst/>
          </a:prstGeom>
        </p:spPr>
        <p:txBody>
          <a:bodyPr wrap="square">
            <a:spAutoFit/>
          </a:bodyPr>
          <a:lstStyle/>
          <a:p>
            <a:r>
              <a:rPr lang="en-US" sz="2800" b="1" dirty="0" smtClean="0"/>
              <a:t>STATEMENT OF THE PROBLEM</a:t>
            </a:r>
          </a:p>
          <a:p>
            <a:pPr algn="just"/>
            <a:r>
              <a:rPr lang="en-US" sz="2800" dirty="0" smtClean="0"/>
              <a:t>Tiger nut milk is known to have high microbial composition, leading to poor shelf life. Hence, the milk doesn’t stay long without a preservative. It is hoped that blending tiger nut milk with date milk, a product of fruit with natural support and antioxidants will help improve the shelf life stability. </a:t>
            </a:r>
          </a:p>
          <a:p>
            <a:pPr algn="just"/>
            <a:endParaRPr lang="en-US" sz="2800" dirty="0" smtClean="0"/>
          </a:p>
          <a:p>
            <a:pPr algn="just"/>
            <a:r>
              <a:rPr lang="en-US" sz="2800" b="1" dirty="0" smtClean="0"/>
              <a:t>JUSTIFICATION OF THE STUDY</a:t>
            </a:r>
          </a:p>
          <a:p>
            <a:pPr algn="just"/>
            <a:r>
              <a:rPr lang="en-US" sz="2800" dirty="0" smtClean="0"/>
              <a:t>Due to the significance of tiger nut milk, especially to those with lactose intolerance, improving its shelf life will increase its marketability and commercialization. </a:t>
            </a:r>
          </a:p>
        </p:txBody>
      </p:sp>
    </p:spTree>
    <p:extLst>
      <p:ext uri="{BB962C8B-B14F-4D97-AF65-F5344CB8AC3E}">
        <p14:creationId xmlns:p14="http://schemas.microsoft.com/office/powerpoint/2010/main" val="10037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038" y="336176"/>
            <a:ext cx="8543925" cy="6212542"/>
          </a:xfrm>
        </p:spPr>
        <p:txBody>
          <a:bodyPr/>
          <a:lstStyle/>
          <a:p>
            <a:pPr marL="0" indent="0" algn="ctr">
              <a:buNone/>
            </a:pPr>
            <a:r>
              <a:rPr lang="en-US" b="1" dirty="0" smtClean="0"/>
              <a:t>OBJECTIVES OF THE STUDY</a:t>
            </a:r>
          </a:p>
          <a:p>
            <a:pPr marL="0" indent="0" algn="just">
              <a:buNone/>
            </a:pPr>
            <a:endParaRPr lang="en-US" b="1" dirty="0" smtClean="0"/>
          </a:p>
          <a:p>
            <a:pPr marL="0" indent="0" algn="just">
              <a:buNone/>
            </a:pPr>
            <a:r>
              <a:rPr lang="en-US" b="1" dirty="0" smtClean="0"/>
              <a:t>Broad objectives </a:t>
            </a:r>
          </a:p>
          <a:p>
            <a:pPr marL="0" indent="0" algn="just">
              <a:buNone/>
            </a:pPr>
            <a:r>
              <a:rPr lang="en-US" dirty="0" smtClean="0"/>
              <a:t>To determine the proximate composition and bioactive profile of milk blend from date fruit and tiger nut. </a:t>
            </a:r>
          </a:p>
          <a:p>
            <a:pPr marL="0" indent="0" algn="just">
              <a:buNone/>
            </a:pPr>
            <a:endParaRPr lang="en-US" dirty="0"/>
          </a:p>
          <a:p>
            <a:pPr marL="0" indent="0" algn="just">
              <a:buNone/>
            </a:pPr>
            <a:r>
              <a:rPr lang="en-US" b="1" dirty="0" smtClean="0"/>
              <a:t>Specific Objectives</a:t>
            </a:r>
          </a:p>
          <a:p>
            <a:pPr algn="just">
              <a:buFontTx/>
              <a:buChar char="-"/>
            </a:pPr>
            <a:r>
              <a:rPr lang="en-US" dirty="0" smtClean="0"/>
              <a:t>To produce milk from tiger nut and date fruit </a:t>
            </a:r>
          </a:p>
          <a:p>
            <a:pPr algn="just">
              <a:buFontTx/>
              <a:buChar char="-"/>
            </a:pPr>
            <a:r>
              <a:rPr lang="en-US" dirty="0" smtClean="0"/>
              <a:t>To evaluate the proximate composition and bioactive profiles of milk produced from tiger nut and date fruit. </a:t>
            </a:r>
          </a:p>
          <a:p>
            <a:pPr algn="just">
              <a:buFontTx/>
              <a:buChar char="-"/>
            </a:pPr>
            <a:r>
              <a:rPr lang="en-US" dirty="0" smtClean="0"/>
              <a:t>To evaluate the bioactive properties of the milk blends. </a:t>
            </a:r>
            <a:endParaRPr lang="en-US" dirty="0"/>
          </a:p>
        </p:txBody>
      </p:sp>
    </p:spTree>
    <p:extLst>
      <p:ext uri="{BB962C8B-B14F-4D97-AF65-F5344CB8AC3E}">
        <p14:creationId xmlns:p14="http://schemas.microsoft.com/office/powerpoint/2010/main" val="368243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50000"/>
              </a:lnSpc>
            </a:pPr>
            <a:r>
              <a:rPr lang="en-US" sz="3200" b="1" dirty="0" smtClean="0">
                <a:latin typeface="Calibri (Body)"/>
              </a:rPr>
              <a:t>MATERIALS AND METHODS</a:t>
            </a:r>
            <a:br>
              <a:rPr lang="en-US" sz="3200" b="1" dirty="0" smtClean="0">
                <a:latin typeface="Calibri (Body)"/>
              </a:rPr>
            </a:br>
            <a:r>
              <a:rPr lang="en-US" sz="3200" b="1" dirty="0" smtClean="0">
                <a:latin typeface="Calibri (Body)"/>
              </a:rPr>
              <a:t>Source of Raw Materials and Equipment used: </a:t>
            </a:r>
            <a:endParaRPr lang="en-US" sz="3200" b="1" dirty="0">
              <a:latin typeface="Calibri (Body)"/>
            </a:endParaRPr>
          </a:p>
        </p:txBody>
      </p:sp>
      <p:sp>
        <p:nvSpPr>
          <p:cNvPr id="3" name="Content Placeholder 2"/>
          <p:cNvSpPr>
            <a:spLocks noGrp="1"/>
          </p:cNvSpPr>
          <p:nvPr>
            <p:ph idx="1"/>
          </p:nvPr>
        </p:nvSpPr>
        <p:spPr/>
        <p:txBody>
          <a:bodyPr/>
          <a:lstStyle/>
          <a:p>
            <a:pPr algn="just"/>
            <a:r>
              <a:rPr lang="en-US" dirty="0" smtClean="0"/>
              <a:t>The tiger nut (</a:t>
            </a:r>
            <a:r>
              <a:rPr lang="en-US" i="1" dirty="0" err="1" smtClean="0"/>
              <a:t>Cyperus</a:t>
            </a:r>
            <a:r>
              <a:rPr lang="en-US" i="1" dirty="0" smtClean="0"/>
              <a:t> </a:t>
            </a:r>
            <a:r>
              <a:rPr lang="en-US" i="1" dirty="0" err="1" smtClean="0"/>
              <a:t>Esculentus</a:t>
            </a:r>
            <a:r>
              <a:rPr lang="en-US" dirty="0" smtClean="0"/>
              <a:t>) and dates used in this work was purchased from Eke market </a:t>
            </a:r>
            <a:r>
              <a:rPr lang="en-US" dirty="0" err="1" smtClean="0"/>
              <a:t>Afikpo</a:t>
            </a:r>
            <a:r>
              <a:rPr lang="en-US" dirty="0" smtClean="0"/>
              <a:t> North Local Government Area, </a:t>
            </a:r>
            <a:r>
              <a:rPr lang="en-US" dirty="0" err="1" smtClean="0"/>
              <a:t>Ebonyi</a:t>
            </a:r>
            <a:r>
              <a:rPr lang="en-US" dirty="0" smtClean="0"/>
              <a:t> State. All the equipment used was gotten from the department of Food Technology, </a:t>
            </a:r>
            <a:r>
              <a:rPr lang="en-US" dirty="0" err="1" smtClean="0"/>
              <a:t>Akanu</a:t>
            </a:r>
            <a:r>
              <a:rPr lang="en-US" dirty="0" smtClean="0"/>
              <a:t> </a:t>
            </a:r>
            <a:r>
              <a:rPr lang="en-US" dirty="0" err="1" smtClean="0"/>
              <a:t>Ibiam</a:t>
            </a:r>
            <a:r>
              <a:rPr lang="en-US" dirty="0" smtClean="0"/>
              <a:t> Federal Polytechnic, </a:t>
            </a:r>
            <a:r>
              <a:rPr lang="en-US" dirty="0" err="1" smtClean="0"/>
              <a:t>Unwana</a:t>
            </a:r>
            <a:r>
              <a:rPr lang="en-US" dirty="0" smtClean="0"/>
              <a:t>. The weight of the materials were carried out appropriately with an accurate scale. </a:t>
            </a:r>
            <a:endParaRPr lang="en-US" dirty="0"/>
          </a:p>
        </p:txBody>
      </p:sp>
    </p:spTree>
    <p:extLst>
      <p:ext uri="{BB962C8B-B14F-4D97-AF65-F5344CB8AC3E}">
        <p14:creationId xmlns:p14="http://schemas.microsoft.com/office/powerpoint/2010/main" val="241128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26490" y="285433"/>
            <a:ext cx="7653021" cy="6287136"/>
            <a:chOff x="0" y="0"/>
            <a:chExt cx="7653403" cy="6287386"/>
          </a:xfrm>
        </p:grpSpPr>
        <p:grpSp>
          <p:nvGrpSpPr>
            <p:cNvPr id="5" name="Group 4"/>
            <p:cNvGrpSpPr/>
            <p:nvPr/>
          </p:nvGrpSpPr>
          <p:grpSpPr>
            <a:xfrm>
              <a:off x="0" y="0"/>
              <a:ext cx="7653403" cy="6287386"/>
              <a:chOff x="0" y="0"/>
              <a:chExt cx="7653403" cy="6287386"/>
            </a:xfrm>
          </p:grpSpPr>
          <p:sp>
            <p:nvSpPr>
              <p:cNvPr id="14" name="Text Box 1"/>
              <p:cNvSpPr txBox="1"/>
              <p:nvPr/>
            </p:nvSpPr>
            <p:spPr>
              <a:xfrm>
                <a:off x="2668044" y="0"/>
                <a:ext cx="2156791" cy="38762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Fresh dry tiger nut </a:t>
                </a:r>
                <a:endParaRPr lang="en-US" sz="1100">
                  <a:effectLst/>
                  <a:ea typeface="Calibri" panose="020F0502020204030204" pitchFamily="34" charset="0"/>
                  <a:cs typeface="Times New Roman" panose="02020603050405020304" pitchFamily="18" charset="0"/>
                </a:endParaRPr>
              </a:p>
            </p:txBody>
          </p:sp>
          <p:sp>
            <p:nvSpPr>
              <p:cNvPr id="15" name="Text Box 2"/>
              <p:cNvSpPr txBox="1"/>
              <p:nvPr/>
            </p:nvSpPr>
            <p:spPr>
              <a:xfrm>
                <a:off x="2016690" y="663879"/>
                <a:ext cx="3344449" cy="3873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Sorting </a:t>
                </a:r>
                <a:endParaRPr lang="en-US" sz="1100">
                  <a:effectLst/>
                  <a:ea typeface="Calibri" panose="020F0502020204030204" pitchFamily="34" charset="0"/>
                  <a:cs typeface="Times New Roman" panose="02020603050405020304" pitchFamily="18" charset="0"/>
                </a:endParaRPr>
              </a:p>
            </p:txBody>
          </p:sp>
          <p:sp>
            <p:nvSpPr>
              <p:cNvPr id="16" name="Text Box 3"/>
              <p:cNvSpPr txBox="1"/>
              <p:nvPr/>
            </p:nvSpPr>
            <p:spPr>
              <a:xfrm>
                <a:off x="2693096" y="1302707"/>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Washing </a:t>
                </a:r>
                <a:endParaRPr lang="en-US" sz="1100">
                  <a:effectLst/>
                  <a:ea typeface="Calibri" panose="020F0502020204030204" pitchFamily="34" charset="0"/>
                  <a:cs typeface="Times New Roman" panose="02020603050405020304" pitchFamily="18" charset="0"/>
                </a:endParaRPr>
              </a:p>
            </p:txBody>
          </p:sp>
          <p:sp>
            <p:nvSpPr>
              <p:cNvPr id="17" name="Text Box 4"/>
              <p:cNvSpPr txBox="1"/>
              <p:nvPr/>
            </p:nvSpPr>
            <p:spPr>
              <a:xfrm>
                <a:off x="2705622" y="1941534"/>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Soaking (over night)</a:t>
                </a:r>
                <a:endParaRPr lang="en-US" sz="1100">
                  <a:effectLst/>
                  <a:ea typeface="Calibri" panose="020F0502020204030204" pitchFamily="34" charset="0"/>
                  <a:cs typeface="Times New Roman" panose="02020603050405020304" pitchFamily="18" charset="0"/>
                </a:endParaRPr>
              </a:p>
            </p:txBody>
          </p:sp>
          <p:sp>
            <p:nvSpPr>
              <p:cNvPr id="18" name="Text Box 5"/>
              <p:cNvSpPr txBox="1"/>
              <p:nvPr/>
            </p:nvSpPr>
            <p:spPr>
              <a:xfrm>
                <a:off x="2718148" y="2592888"/>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Wet milling </a:t>
                </a:r>
                <a:endParaRPr lang="en-US" sz="1100">
                  <a:effectLst/>
                  <a:ea typeface="Calibri" panose="020F0502020204030204" pitchFamily="34" charset="0"/>
                  <a:cs typeface="Times New Roman" panose="02020603050405020304" pitchFamily="18" charset="0"/>
                </a:endParaRPr>
              </a:p>
            </p:txBody>
          </p:sp>
          <p:sp>
            <p:nvSpPr>
              <p:cNvPr id="19" name="Text Box 6"/>
              <p:cNvSpPr txBox="1"/>
              <p:nvPr/>
            </p:nvSpPr>
            <p:spPr>
              <a:xfrm>
                <a:off x="2730674" y="3306871"/>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Pressing </a:t>
                </a:r>
                <a:endParaRPr lang="en-US" sz="1100">
                  <a:effectLst/>
                  <a:ea typeface="Calibri" panose="020F0502020204030204" pitchFamily="34" charset="0"/>
                  <a:cs typeface="Times New Roman" panose="02020603050405020304" pitchFamily="18" charset="0"/>
                </a:endParaRPr>
              </a:p>
            </p:txBody>
          </p:sp>
          <p:sp>
            <p:nvSpPr>
              <p:cNvPr id="20" name="Text Box 7"/>
              <p:cNvSpPr txBox="1"/>
              <p:nvPr/>
            </p:nvSpPr>
            <p:spPr>
              <a:xfrm>
                <a:off x="2116898" y="4033381"/>
                <a:ext cx="3156559" cy="3873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Pasteurization (5 second) (60</a:t>
                </a:r>
                <a:r>
                  <a:rPr lang="en-US" sz="1400" baseline="30000">
                    <a:effectLst/>
                    <a:latin typeface="Arial" panose="020B0604020202020204" pitchFamily="34" charset="0"/>
                    <a:ea typeface="Calibri" panose="020F0502020204030204" pitchFamily="34" charset="0"/>
                    <a:cs typeface="Times New Roman" panose="02020603050405020304" pitchFamily="18" charset="0"/>
                  </a:rPr>
                  <a:t>0</a:t>
                </a:r>
                <a:r>
                  <a:rPr lang="en-US" sz="1400">
                    <a:effectLst/>
                    <a:latin typeface="Arial" panose="020B0604020202020204" pitchFamily="34" charset="0"/>
                    <a:ea typeface="Calibri" panose="020F0502020204030204" pitchFamily="34" charset="0"/>
                    <a:cs typeface="Times New Roman" panose="02020603050405020304" pitchFamily="18" charset="0"/>
                  </a:rPr>
                  <a:t>C)</a:t>
                </a:r>
                <a:endParaRPr lang="en-US" sz="1100">
                  <a:effectLst/>
                  <a:ea typeface="Calibri" panose="020F0502020204030204" pitchFamily="34" charset="0"/>
                  <a:cs typeface="Times New Roman" panose="02020603050405020304" pitchFamily="18" charset="0"/>
                </a:endParaRPr>
              </a:p>
            </p:txBody>
          </p:sp>
          <p:sp>
            <p:nvSpPr>
              <p:cNvPr id="21" name="Text Box 8"/>
              <p:cNvSpPr txBox="1"/>
              <p:nvPr/>
            </p:nvSpPr>
            <p:spPr>
              <a:xfrm>
                <a:off x="2743200" y="4684734"/>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Packaging </a:t>
                </a:r>
                <a:endParaRPr lang="en-US" sz="1100">
                  <a:effectLst/>
                  <a:ea typeface="Calibri" panose="020F0502020204030204" pitchFamily="34" charset="0"/>
                  <a:cs typeface="Times New Roman" panose="02020603050405020304" pitchFamily="18" charset="0"/>
                </a:endParaRPr>
              </a:p>
            </p:txBody>
          </p:sp>
          <p:sp>
            <p:nvSpPr>
              <p:cNvPr id="22" name="Text Box 9"/>
              <p:cNvSpPr txBox="1"/>
              <p:nvPr/>
            </p:nvSpPr>
            <p:spPr>
              <a:xfrm>
                <a:off x="2755726" y="5361140"/>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Packaged tiger nut milk </a:t>
                </a:r>
                <a:endParaRPr lang="en-US" sz="1100">
                  <a:effectLst/>
                  <a:ea typeface="Calibri" panose="020F0502020204030204" pitchFamily="34" charset="0"/>
                  <a:cs typeface="Times New Roman" panose="02020603050405020304" pitchFamily="18" charset="0"/>
                </a:endParaRPr>
              </a:p>
            </p:txBody>
          </p:sp>
          <p:sp>
            <p:nvSpPr>
              <p:cNvPr id="23" name="Text Box 10"/>
              <p:cNvSpPr txBox="1"/>
              <p:nvPr/>
            </p:nvSpPr>
            <p:spPr>
              <a:xfrm>
                <a:off x="0" y="5899759"/>
                <a:ext cx="7653403"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Arial" panose="020B0604020202020204" pitchFamily="34" charset="0"/>
                    <a:ea typeface="Calibri" panose="020F0502020204030204" pitchFamily="34" charset="0"/>
                    <a:cs typeface="Times New Roman" panose="02020603050405020304" pitchFamily="18" charset="0"/>
                  </a:rPr>
                  <a:t>Fig 3.1 Flow chart for the production of Tiger nut Milk </a:t>
                </a:r>
                <a:endParaRPr lang="en-US" sz="1100">
                  <a:effectLst/>
                  <a:ea typeface="Calibri" panose="020F0502020204030204" pitchFamily="34" charset="0"/>
                  <a:cs typeface="Times New Roman" panose="02020603050405020304" pitchFamily="18" charset="0"/>
                </a:endParaRPr>
              </a:p>
            </p:txBody>
          </p:sp>
        </p:grpSp>
        <p:cxnSp>
          <p:nvCxnSpPr>
            <p:cNvPr id="6" name="Straight Arrow Connector 5"/>
            <p:cNvCxnSpPr/>
            <p:nvPr/>
          </p:nvCxnSpPr>
          <p:spPr>
            <a:xfrm>
              <a:off x="3695178" y="388307"/>
              <a:ext cx="0" cy="276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95178" y="1052186"/>
              <a:ext cx="0" cy="251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95178" y="1691014"/>
              <a:ext cx="0" cy="251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95178" y="2329841"/>
              <a:ext cx="0" cy="264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95178" y="2981194"/>
              <a:ext cx="0" cy="326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95178" y="3695178"/>
              <a:ext cx="0" cy="339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95178" y="4421688"/>
              <a:ext cx="0" cy="264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57808" y="5073041"/>
              <a:ext cx="0" cy="289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978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26490" y="285433"/>
            <a:ext cx="7653021" cy="6287136"/>
            <a:chOff x="0" y="0"/>
            <a:chExt cx="7653403" cy="6287386"/>
          </a:xfrm>
        </p:grpSpPr>
        <p:grpSp>
          <p:nvGrpSpPr>
            <p:cNvPr id="5" name="Group 4"/>
            <p:cNvGrpSpPr/>
            <p:nvPr/>
          </p:nvGrpSpPr>
          <p:grpSpPr>
            <a:xfrm>
              <a:off x="0" y="0"/>
              <a:ext cx="7653403" cy="6287386"/>
              <a:chOff x="0" y="0"/>
              <a:chExt cx="7653403" cy="6287386"/>
            </a:xfrm>
          </p:grpSpPr>
          <p:sp>
            <p:nvSpPr>
              <p:cNvPr id="14" name="Text Box 23"/>
              <p:cNvSpPr txBox="1"/>
              <p:nvPr/>
            </p:nvSpPr>
            <p:spPr>
              <a:xfrm>
                <a:off x="2668044" y="0"/>
                <a:ext cx="2156791" cy="38762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Fresh dry date </a:t>
                </a:r>
                <a:endParaRPr lang="en-US" sz="1100">
                  <a:effectLst/>
                  <a:ea typeface="Calibri" panose="020F0502020204030204" pitchFamily="34" charset="0"/>
                  <a:cs typeface="Times New Roman" panose="02020603050405020304" pitchFamily="18" charset="0"/>
                </a:endParaRPr>
              </a:p>
            </p:txBody>
          </p:sp>
          <p:sp>
            <p:nvSpPr>
              <p:cNvPr id="15" name="Text Box 24"/>
              <p:cNvSpPr txBox="1"/>
              <p:nvPr/>
            </p:nvSpPr>
            <p:spPr>
              <a:xfrm>
                <a:off x="2016690" y="663879"/>
                <a:ext cx="3344449" cy="3873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Sorting </a:t>
                </a:r>
                <a:endParaRPr lang="en-US" sz="1100">
                  <a:effectLst/>
                  <a:ea typeface="Calibri" panose="020F0502020204030204" pitchFamily="34" charset="0"/>
                  <a:cs typeface="Times New Roman" panose="02020603050405020304" pitchFamily="18" charset="0"/>
                </a:endParaRPr>
              </a:p>
            </p:txBody>
          </p:sp>
          <p:sp>
            <p:nvSpPr>
              <p:cNvPr id="16" name="Text Box 25"/>
              <p:cNvSpPr txBox="1"/>
              <p:nvPr/>
            </p:nvSpPr>
            <p:spPr>
              <a:xfrm>
                <a:off x="2693096" y="1302707"/>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Washing </a:t>
                </a:r>
                <a:endParaRPr lang="en-US" sz="1100">
                  <a:effectLst/>
                  <a:ea typeface="Calibri" panose="020F0502020204030204" pitchFamily="34" charset="0"/>
                  <a:cs typeface="Times New Roman" panose="02020603050405020304" pitchFamily="18" charset="0"/>
                </a:endParaRPr>
              </a:p>
            </p:txBody>
          </p:sp>
          <p:sp>
            <p:nvSpPr>
              <p:cNvPr id="17" name="Text Box 26"/>
              <p:cNvSpPr txBox="1"/>
              <p:nvPr/>
            </p:nvSpPr>
            <p:spPr>
              <a:xfrm>
                <a:off x="2705622" y="1941534"/>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Soaking (2 hours)</a:t>
                </a:r>
                <a:endParaRPr lang="en-US" sz="1100">
                  <a:effectLst/>
                  <a:ea typeface="Calibri" panose="020F0502020204030204" pitchFamily="34" charset="0"/>
                  <a:cs typeface="Times New Roman" panose="02020603050405020304" pitchFamily="18" charset="0"/>
                </a:endParaRPr>
              </a:p>
            </p:txBody>
          </p:sp>
          <p:sp>
            <p:nvSpPr>
              <p:cNvPr id="18" name="Text Box 27"/>
              <p:cNvSpPr txBox="1"/>
              <p:nvPr/>
            </p:nvSpPr>
            <p:spPr>
              <a:xfrm>
                <a:off x="2718148" y="2592888"/>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Wet milling </a:t>
                </a:r>
                <a:endParaRPr lang="en-US" sz="1100">
                  <a:effectLst/>
                  <a:ea typeface="Calibri" panose="020F0502020204030204" pitchFamily="34" charset="0"/>
                  <a:cs typeface="Times New Roman" panose="02020603050405020304" pitchFamily="18" charset="0"/>
                </a:endParaRPr>
              </a:p>
            </p:txBody>
          </p:sp>
          <p:sp>
            <p:nvSpPr>
              <p:cNvPr id="19" name="Text Box 28"/>
              <p:cNvSpPr txBox="1"/>
              <p:nvPr/>
            </p:nvSpPr>
            <p:spPr>
              <a:xfrm>
                <a:off x="2730674" y="3306871"/>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Pressing </a:t>
                </a:r>
                <a:endParaRPr lang="en-US" sz="1100">
                  <a:effectLst/>
                  <a:ea typeface="Calibri" panose="020F0502020204030204" pitchFamily="34" charset="0"/>
                  <a:cs typeface="Times New Roman" panose="02020603050405020304" pitchFamily="18" charset="0"/>
                </a:endParaRPr>
              </a:p>
            </p:txBody>
          </p:sp>
          <p:sp>
            <p:nvSpPr>
              <p:cNvPr id="20" name="Text Box 29"/>
              <p:cNvSpPr txBox="1"/>
              <p:nvPr/>
            </p:nvSpPr>
            <p:spPr>
              <a:xfrm>
                <a:off x="2116898" y="4033381"/>
                <a:ext cx="3156559" cy="3873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Pasteurization (5 second) (60</a:t>
                </a:r>
                <a:r>
                  <a:rPr lang="en-US" sz="1400" baseline="30000">
                    <a:effectLst/>
                    <a:latin typeface="Arial" panose="020B0604020202020204" pitchFamily="34" charset="0"/>
                    <a:ea typeface="Calibri" panose="020F0502020204030204" pitchFamily="34" charset="0"/>
                    <a:cs typeface="Times New Roman" panose="02020603050405020304" pitchFamily="18" charset="0"/>
                  </a:rPr>
                  <a:t>0</a:t>
                </a:r>
                <a:r>
                  <a:rPr lang="en-US" sz="1400">
                    <a:effectLst/>
                    <a:latin typeface="Arial" panose="020B0604020202020204" pitchFamily="34" charset="0"/>
                    <a:ea typeface="Calibri" panose="020F0502020204030204" pitchFamily="34" charset="0"/>
                    <a:cs typeface="Times New Roman" panose="02020603050405020304" pitchFamily="18" charset="0"/>
                  </a:rPr>
                  <a:t>C)</a:t>
                </a:r>
                <a:endParaRPr lang="en-US" sz="1100">
                  <a:effectLst/>
                  <a:ea typeface="Calibri" panose="020F0502020204030204" pitchFamily="34" charset="0"/>
                  <a:cs typeface="Times New Roman" panose="02020603050405020304" pitchFamily="18" charset="0"/>
                </a:endParaRPr>
              </a:p>
            </p:txBody>
          </p:sp>
          <p:sp>
            <p:nvSpPr>
              <p:cNvPr id="21" name="Text Box 30"/>
              <p:cNvSpPr txBox="1"/>
              <p:nvPr/>
            </p:nvSpPr>
            <p:spPr>
              <a:xfrm>
                <a:off x="2743200" y="4684734"/>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Packaging </a:t>
                </a:r>
                <a:endParaRPr lang="en-US" sz="1100">
                  <a:effectLst/>
                  <a:ea typeface="Calibri" panose="020F0502020204030204" pitchFamily="34" charset="0"/>
                  <a:cs typeface="Times New Roman" panose="02020603050405020304" pitchFamily="18" charset="0"/>
                </a:endParaRPr>
              </a:p>
            </p:txBody>
          </p:sp>
          <p:sp>
            <p:nvSpPr>
              <p:cNvPr id="22" name="Text Box 31"/>
              <p:cNvSpPr txBox="1"/>
              <p:nvPr/>
            </p:nvSpPr>
            <p:spPr>
              <a:xfrm>
                <a:off x="2755726" y="5361140"/>
                <a:ext cx="2156791"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Packaged date milk </a:t>
                </a:r>
                <a:endParaRPr lang="en-US" sz="1100">
                  <a:effectLst/>
                  <a:ea typeface="Calibri" panose="020F0502020204030204" pitchFamily="34" charset="0"/>
                  <a:cs typeface="Times New Roman" panose="02020603050405020304" pitchFamily="18" charset="0"/>
                </a:endParaRPr>
              </a:p>
            </p:txBody>
          </p:sp>
          <p:sp>
            <p:nvSpPr>
              <p:cNvPr id="23" name="Text Box 32"/>
              <p:cNvSpPr txBox="1"/>
              <p:nvPr/>
            </p:nvSpPr>
            <p:spPr>
              <a:xfrm>
                <a:off x="0" y="5899759"/>
                <a:ext cx="7653403" cy="3876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Arial" panose="020B0604020202020204" pitchFamily="34" charset="0"/>
                    <a:ea typeface="Calibri" panose="020F0502020204030204" pitchFamily="34" charset="0"/>
                    <a:cs typeface="Times New Roman" panose="02020603050405020304" pitchFamily="18" charset="0"/>
                  </a:rPr>
                  <a:t>Fig 3.2 Flow chart for the production of Date Milk </a:t>
                </a:r>
                <a:endParaRPr lang="en-US" sz="1100">
                  <a:effectLst/>
                  <a:ea typeface="Calibri" panose="020F0502020204030204" pitchFamily="34" charset="0"/>
                  <a:cs typeface="Times New Roman" panose="02020603050405020304" pitchFamily="18" charset="0"/>
                </a:endParaRPr>
              </a:p>
            </p:txBody>
          </p:sp>
        </p:grpSp>
        <p:cxnSp>
          <p:nvCxnSpPr>
            <p:cNvPr id="6" name="Straight Arrow Connector 5"/>
            <p:cNvCxnSpPr/>
            <p:nvPr/>
          </p:nvCxnSpPr>
          <p:spPr>
            <a:xfrm>
              <a:off x="3695178" y="388307"/>
              <a:ext cx="0" cy="276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95178" y="1052186"/>
              <a:ext cx="0" cy="251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95178" y="1691014"/>
              <a:ext cx="0" cy="251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95178" y="2329841"/>
              <a:ext cx="0" cy="264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95178" y="2981194"/>
              <a:ext cx="0" cy="326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95178" y="3695178"/>
              <a:ext cx="0" cy="339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95178" y="4421688"/>
              <a:ext cx="0" cy="264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57808" y="5073041"/>
              <a:ext cx="0" cy="289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378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126490" y="188913"/>
            <a:ext cx="7653020" cy="6480174"/>
            <a:chOff x="0" y="0"/>
            <a:chExt cx="7653020" cy="6480433"/>
          </a:xfrm>
        </p:grpSpPr>
        <p:grpSp>
          <p:nvGrpSpPr>
            <p:cNvPr id="33" name="Group 32"/>
            <p:cNvGrpSpPr/>
            <p:nvPr/>
          </p:nvGrpSpPr>
          <p:grpSpPr>
            <a:xfrm>
              <a:off x="0" y="0"/>
              <a:ext cx="7653020" cy="6480433"/>
              <a:chOff x="0" y="-1130296"/>
              <a:chExt cx="7653020" cy="6480433"/>
            </a:xfrm>
          </p:grpSpPr>
          <p:grpSp>
            <p:nvGrpSpPr>
              <p:cNvPr id="37" name="Group 36"/>
              <p:cNvGrpSpPr/>
              <p:nvPr/>
            </p:nvGrpSpPr>
            <p:grpSpPr>
              <a:xfrm>
                <a:off x="0" y="-1130296"/>
                <a:ext cx="7653020" cy="6480433"/>
                <a:chOff x="0" y="-1130296"/>
                <a:chExt cx="7653020" cy="6480433"/>
              </a:xfrm>
            </p:grpSpPr>
            <p:sp>
              <p:nvSpPr>
                <p:cNvPr id="46" name="Text Box 43"/>
                <p:cNvSpPr txBox="1"/>
                <p:nvPr/>
              </p:nvSpPr>
              <p:spPr>
                <a:xfrm>
                  <a:off x="2667000" y="-73021"/>
                  <a:ext cx="2156460" cy="3873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Weighing </a:t>
                  </a:r>
                  <a:endParaRPr lang="en-US" sz="1100" dirty="0">
                    <a:effectLst/>
                    <a:ea typeface="Calibri" panose="020F0502020204030204" pitchFamily="34" charset="0"/>
                    <a:cs typeface="Times New Roman" panose="02020603050405020304" pitchFamily="18" charset="0"/>
                  </a:endParaRPr>
                </a:p>
              </p:txBody>
            </p:sp>
            <p:sp>
              <p:nvSpPr>
                <p:cNvPr id="47" name="Text Box 44"/>
                <p:cNvSpPr txBox="1"/>
                <p:nvPr/>
              </p:nvSpPr>
              <p:spPr>
                <a:xfrm>
                  <a:off x="2019300" y="619125"/>
                  <a:ext cx="3343910" cy="38671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Blending</a:t>
                  </a:r>
                  <a:endParaRPr lang="en-US" sz="1100">
                    <a:effectLst/>
                    <a:ea typeface="Calibri" panose="020F0502020204030204" pitchFamily="34" charset="0"/>
                    <a:cs typeface="Times New Roman" panose="02020603050405020304" pitchFamily="18" charset="0"/>
                  </a:endParaRPr>
                </a:p>
              </p:txBody>
            </p:sp>
            <p:sp>
              <p:nvSpPr>
                <p:cNvPr id="48" name="Text Box 45"/>
                <p:cNvSpPr txBox="1"/>
                <p:nvPr/>
              </p:nvSpPr>
              <p:spPr>
                <a:xfrm>
                  <a:off x="2695575" y="1162050"/>
                  <a:ext cx="2156460" cy="3873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Homogenizing  </a:t>
                  </a:r>
                  <a:endParaRPr lang="en-US" sz="1100">
                    <a:effectLst/>
                    <a:ea typeface="Calibri" panose="020F0502020204030204" pitchFamily="34" charset="0"/>
                    <a:cs typeface="Times New Roman" panose="02020603050405020304" pitchFamily="18" charset="0"/>
                  </a:endParaRPr>
                </a:p>
              </p:txBody>
            </p:sp>
            <p:sp>
              <p:nvSpPr>
                <p:cNvPr id="49" name="Text Box 46"/>
                <p:cNvSpPr txBox="1"/>
                <p:nvPr/>
              </p:nvSpPr>
              <p:spPr>
                <a:xfrm>
                  <a:off x="2390775" y="1752600"/>
                  <a:ext cx="3143250" cy="3873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Pasteurizing (72</a:t>
                  </a:r>
                  <a:r>
                    <a:rPr lang="en-US" sz="1400" baseline="30000">
                      <a:effectLst/>
                      <a:latin typeface="Arial" panose="020B0604020202020204" pitchFamily="34" charset="0"/>
                      <a:ea typeface="Calibri" panose="020F0502020204030204" pitchFamily="34" charset="0"/>
                      <a:cs typeface="Times New Roman" panose="02020603050405020304" pitchFamily="18" charset="0"/>
                    </a:rPr>
                    <a:t>0</a:t>
                  </a:r>
                  <a:r>
                    <a:rPr lang="en-US" sz="1400">
                      <a:effectLst/>
                      <a:latin typeface="Arial" panose="020B0604020202020204" pitchFamily="34" charset="0"/>
                      <a:ea typeface="Calibri" panose="020F0502020204030204" pitchFamily="34" charset="0"/>
                      <a:cs typeface="Times New Roman" panose="02020603050405020304" pitchFamily="18" charset="0"/>
                    </a:rPr>
                    <a:t>C for 5 sec) </a:t>
                  </a:r>
                  <a:endParaRPr lang="en-US" sz="1100">
                    <a:effectLst/>
                    <a:ea typeface="Calibri" panose="020F0502020204030204" pitchFamily="34" charset="0"/>
                    <a:cs typeface="Times New Roman" panose="02020603050405020304" pitchFamily="18" charset="0"/>
                  </a:endParaRPr>
                </a:p>
              </p:txBody>
            </p:sp>
            <p:sp>
              <p:nvSpPr>
                <p:cNvPr id="50" name="Text Box 47"/>
                <p:cNvSpPr txBox="1"/>
                <p:nvPr/>
              </p:nvSpPr>
              <p:spPr>
                <a:xfrm>
                  <a:off x="2714625" y="2400300"/>
                  <a:ext cx="2156460" cy="3873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Hot filling  </a:t>
                  </a:r>
                  <a:endParaRPr lang="en-US" sz="1100">
                    <a:effectLst/>
                    <a:ea typeface="Calibri" panose="020F0502020204030204" pitchFamily="34" charset="0"/>
                    <a:cs typeface="Times New Roman" panose="02020603050405020304" pitchFamily="18" charset="0"/>
                  </a:endParaRPr>
                </a:p>
              </p:txBody>
            </p:sp>
            <p:sp>
              <p:nvSpPr>
                <p:cNvPr id="51" name="Text Box 48"/>
                <p:cNvSpPr txBox="1"/>
                <p:nvPr/>
              </p:nvSpPr>
              <p:spPr>
                <a:xfrm>
                  <a:off x="2733675" y="3038475"/>
                  <a:ext cx="2156460" cy="3873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Cooling </a:t>
                  </a:r>
                  <a:endParaRPr lang="en-US" sz="1100">
                    <a:effectLst/>
                    <a:ea typeface="Calibri" panose="020F0502020204030204" pitchFamily="34" charset="0"/>
                    <a:cs typeface="Times New Roman" panose="02020603050405020304" pitchFamily="18" charset="0"/>
                  </a:endParaRPr>
                </a:p>
              </p:txBody>
            </p:sp>
            <p:sp>
              <p:nvSpPr>
                <p:cNvPr id="52" name="Text Box 49"/>
                <p:cNvSpPr txBox="1"/>
                <p:nvPr/>
              </p:nvSpPr>
              <p:spPr>
                <a:xfrm>
                  <a:off x="2114550" y="3667125"/>
                  <a:ext cx="3155950" cy="38671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Packaging </a:t>
                  </a:r>
                  <a:endParaRPr lang="en-US" sz="1100">
                    <a:effectLst/>
                    <a:ea typeface="Calibri" panose="020F0502020204030204" pitchFamily="34" charset="0"/>
                    <a:cs typeface="Times New Roman" panose="02020603050405020304" pitchFamily="18" charset="0"/>
                  </a:endParaRPr>
                </a:p>
              </p:txBody>
            </p:sp>
            <p:sp>
              <p:nvSpPr>
                <p:cNvPr id="53" name="Text Box 50"/>
                <p:cNvSpPr txBox="1"/>
                <p:nvPr/>
              </p:nvSpPr>
              <p:spPr>
                <a:xfrm>
                  <a:off x="2743200" y="4200525"/>
                  <a:ext cx="2156683" cy="387612"/>
                </a:xfrm>
                <a:prstGeom prst="rect">
                  <a:avLst/>
                </a:prstGeom>
                <a:solidFill>
                  <a:schemeClr val="lt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Packaged Milk blend  </a:t>
                  </a:r>
                  <a:endParaRPr lang="en-US" sz="1100">
                    <a:effectLst/>
                    <a:ea typeface="Calibri" panose="020F0502020204030204" pitchFamily="34" charset="0"/>
                    <a:cs typeface="Times New Roman" panose="02020603050405020304" pitchFamily="18" charset="0"/>
                  </a:endParaRPr>
                </a:p>
              </p:txBody>
            </p:sp>
            <p:sp>
              <p:nvSpPr>
                <p:cNvPr id="54" name="Text Box 52"/>
                <p:cNvSpPr txBox="1"/>
                <p:nvPr/>
              </p:nvSpPr>
              <p:spPr>
                <a:xfrm>
                  <a:off x="0" y="4962525"/>
                  <a:ext cx="7653020" cy="387612"/>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Arial" panose="020B0604020202020204" pitchFamily="34" charset="0"/>
                      <a:ea typeface="Calibri" panose="020F0502020204030204" pitchFamily="34" charset="0"/>
                      <a:cs typeface="Times New Roman" panose="02020603050405020304" pitchFamily="18" charset="0"/>
                    </a:rPr>
                    <a:t>Fig 3.3 Flow chart for the production of Milk  blends </a:t>
                  </a:r>
                  <a:endParaRPr lang="en-US" sz="1100">
                    <a:effectLst/>
                    <a:ea typeface="Calibri" panose="020F0502020204030204" pitchFamily="34" charset="0"/>
                    <a:cs typeface="Times New Roman" panose="02020603050405020304" pitchFamily="18" charset="0"/>
                  </a:endParaRPr>
                </a:p>
              </p:txBody>
            </p:sp>
            <p:sp>
              <p:nvSpPr>
                <p:cNvPr id="55" name="Text Box 62"/>
                <p:cNvSpPr txBox="1"/>
                <p:nvPr/>
              </p:nvSpPr>
              <p:spPr>
                <a:xfrm>
                  <a:off x="419100" y="-1130296"/>
                  <a:ext cx="2156460" cy="3873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Tiger nut Milk</a:t>
                  </a:r>
                  <a:endParaRPr lang="en-US" sz="1100">
                    <a:effectLst/>
                    <a:ea typeface="Calibri" panose="020F0502020204030204" pitchFamily="34" charset="0"/>
                    <a:cs typeface="Times New Roman" panose="02020603050405020304" pitchFamily="18" charset="0"/>
                  </a:endParaRPr>
                </a:p>
              </p:txBody>
            </p:sp>
            <p:sp>
              <p:nvSpPr>
                <p:cNvPr id="56" name="Text Box 63"/>
                <p:cNvSpPr txBox="1"/>
                <p:nvPr/>
              </p:nvSpPr>
              <p:spPr>
                <a:xfrm>
                  <a:off x="4648200" y="-1130296"/>
                  <a:ext cx="2156460" cy="3873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Date  Milk</a:t>
                  </a:r>
                  <a:endParaRPr lang="en-US" sz="110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grpSp>
            <p:nvGrpSpPr>
              <p:cNvPr id="38" name="Group 37"/>
              <p:cNvGrpSpPr/>
              <p:nvPr/>
            </p:nvGrpSpPr>
            <p:grpSpPr>
              <a:xfrm>
                <a:off x="3695700" y="304800"/>
                <a:ext cx="0" cy="3893017"/>
                <a:chOff x="0" y="0"/>
                <a:chExt cx="0" cy="3893017"/>
              </a:xfrm>
            </p:grpSpPr>
            <p:cxnSp>
              <p:nvCxnSpPr>
                <p:cNvPr id="39" name="Straight Arrow Connector 38"/>
                <p:cNvCxnSpPr/>
                <p:nvPr/>
              </p:nvCxnSpPr>
              <p:spPr>
                <a:xfrm>
                  <a:off x="0" y="0"/>
                  <a:ext cx="0" cy="2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0" y="590550"/>
                  <a:ext cx="0" cy="251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0" y="1200150"/>
                  <a:ext cx="0" cy="251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0" y="1809750"/>
                  <a:ext cx="0" cy="263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0" y="2419350"/>
                  <a:ext cx="0" cy="32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0" y="3038475"/>
                  <a:ext cx="0" cy="339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0" y="3629025"/>
                  <a:ext cx="0" cy="263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4" name="Group 33"/>
            <p:cNvGrpSpPr/>
            <p:nvPr/>
          </p:nvGrpSpPr>
          <p:grpSpPr>
            <a:xfrm>
              <a:off x="2571750" y="390525"/>
              <a:ext cx="2080260" cy="669898"/>
              <a:chOff x="0" y="0"/>
              <a:chExt cx="2080260" cy="669898"/>
            </a:xfrm>
          </p:grpSpPr>
          <p:cxnSp>
            <p:nvCxnSpPr>
              <p:cNvPr id="35" name="Straight Connector 34"/>
              <p:cNvCxnSpPr/>
              <p:nvPr/>
            </p:nvCxnSpPr>
            <p:spPr>
              <a:xfrm>
                <a:off x="0" y="0"/>
                <a:ext cx="1005840" cy="66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09650" y="0"/>
                <a:ext cx="1070610" cy="669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3874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82" y="365127"/>
            <a:ext cx="9318812" cy="724085"/>
          </a:xfrm>
        </p:spPr>
        <p:txBody>
          <a:bodyPr>
            <a:normAutofit fontScale="90000"/>
          </a:bodyPr>
          <a:lstStyle/>
          <a:p>
            <a:pPr algn="ctr"/>
            <a:r>
              <a:rPr lang="en-US" sz="3600" b="1" dirty="0" smtClean="0">
                <a:latin typeface="Calibri (Body)"/>
              </a:rPr>
              <a:t>PROXIMATE COMPOSITION OF THE SAMPLES </a:t>
            </a:r>
            <a:endParaRPr lang="en-US" sz="3600" b="1" dirty="0">
              <a:latin typeface="Calibri (Body)"/>
            </a:endParaRPr>
          </a:p>
        </p:txBody>
      </p:sp>
      <p:sp>
        <p:nvSpPr>
          <p:cNvPr id="3" name="Content Placeholder 2"/>
          <p:cNvSpPr>
            <a:spLocks noGrp="1"/>
          </p:cNvSpPr>
          <p:nvPr>
            <p:ph idx="1"/>
          </p:nvPr>
        </p:nvSpPr>
        <p:spPr>
          <a:xfrm>
            <a:off x="309282" y="1385047"/>
            <a:ext cx="9318812" cy="5029200"/>
          </a:xfrm>
        </p:spPr>
        <p:txBody>
          <a:bodyPr>
            <a:normAutofit fontScale="85000" lnSpcReduction="10000"/>
          </a:bodyPr>
          <a:lstStyle/>
          <a:p>
            <a:r>
              <a:rPr lang="en-US" b="1" dirty="0" smtClean="0"/>
              <a:t>Determination of moisture content </a:t>
            </a:r>
          </a:p>
          <a:p>
            <a:pPr marL="0" indent="0">
              <a:buNone/>
            </a:pPr>
            <a:r>
              <a:rPr lang="en-US" dirty="0" smtClean="0"/>
              <a:t>Moisture content was determined using the method of AOAC (2010)</a:t>
            </a:r>
          </a:p>
          <a:p>
            <a:r>
              <a:rPr lang="en-US" b="1" dirty="0" smtClean="0"/>
              <a:t>Determination of fat content </a:t>
            </a:r>
          </a:p>
          <a:p>
            <a:pPr marL="0" indent="0">
              <a:buNone/>
            </a:pPr>
            <a:r>
              <a:rPr lang="en-US" dirty="0" smtClean="0"/>
              <a:t>Fat content was determined using the method described by AOAC (2010) </a:t>
            </a:r>
          </a:p>
          <a:p>
            <a:r>
              <a:rPr lang="en-US" b="1" dirty="0" smtClean="0"/>
              <a:t>Determination of crude protein </a:t>
            </a:r>
          </a:p>
          <a:p>
            <a:pPr marL="0" indent="0">
              <a:buNone/>
            </a:pPr>
            <a:r>
              <a:rPr lang="en-US" dirty="0" smtClean="0"/>
              <a:t>Crude protein was determined using the method described by AOAC (2010). </a:t>
            </a:r>
          </a:p>
          <a:p>
            <a:r>
              <a:rPr lang="en-US" b="1" dirty="0" smtClean="0"/>
              <a:t>Determination of </a:t>
            </a:r>
            <a:r>
              <a:rPr lang="en-US" b="1" dirty="0" err="1" smtClean="0"/>
              <a:t>fibre</a:t>
            </a:r>
            <a:r>
              <a:rPr lang="en-US" b="1" dirty="0" smtClean="0"/>
              <a:t> content </a:t>
            </a:r>
          </a:p>
          <a:p>
            <a:pPr marL="0" indent="0">
              <a:buNone/>
            </a:pPr>
            <a:r>
              <a:rPr lang="en-US" dirty="0" err="1" smtClean="0"/>
              <a:t>Fibre</a:t>
            </a:r>
            <a:r>
              <a:rPr lang="en-US" dirty="0" smtClean="0"/>
              <a:t> content </a:t>
            </a:r>
            <a:r>
              <a:rPr lang="en-US" dirty="0"/>
              <a:t>was determined using the method described by AOAC (2010). </a:t>
            </a:r>
            <a:endParaRPr lang="en-US" dirty="0" smtClean="0"/>
          </a:p>
          <a:p>
            <a:r>
              <a:rPr lang="en-US" b="1" dirty="0" smtClean="0"/>
              <a:t>Determination of carbohydrates</a:t>
            </a:r>
          </a:p>
          <a:p>
            <a:pPr marL="0" indent="0">
              <a:buNone/>
            </a:pPr>
            <a:r>
              <a:rPr lang="en-US" dirty="0" smtClean="0"/>
              <a:t>Carbohydrates  </a:t>
            </a:r>
            <a:r>
              <a:rPr lang="en-US" dirty="0"/>
              <a:t>was determined </a:t>
            </a:r>
            <a:r>
              <a:rPr lang="en-US" dirty="0" smtClean="0"/>
              <a:t>by difference according to </a:t>
            </a:r>
            <a:r>
              <a:rPr lang="en-US" dirty="0"/>
              <a:t>AOAC (2010). </a:t>
            </a:r>
          </a:p>
          <a:p>
            <a:endParaRPr lang="en-US" b="1" dirty="0"/>
          </a:p>
          <a:p>
            <a:endParaRPr lang="en-US" dirty="0" smtClean="0"/>
          </a:p>
          <a:p>
            <a:endParaRPr lang="en-US" b="1" dirty="0" smtClean="0"/>
          </a:p>
          <a:p>
            <a:pPr marL="0" indent="0">
              <a:buNone/>
            </a:pPr>
            <a:endParaRPr lang="en-US" b="1" dirty="0"/>
          </a:p>
        </p:txBody>
      </p:sp>
    </p:spTree>
    <p:extLst>
      <p:ext uri="{BB962C8B-B14F-4D97-AF65-F5344CB8AC3E}">
        <p14:creationId xmlns:p14="http://schemas.microsoft.com/office/powerpoint/2010/main" val="28963989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1338</TotalTime>
  <Words>1152</Words>
  <Application>Microsoft Office PowerPoint</Application>
  <PresentationFormat>A4 Paper (210x297 mm)</PresentationFormat>
  <Paragraphs>180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(Body)</vt:lpstr>
      <vt:lpstr>Calibri Light</vt:lpstr>
      <vt:lpstr>Times New Roman</vt:lpstr>
      <vt:lpstr>Office Theme</vt:lpstr>
      <vt:lpstr>PROXIMATE COMPOSITION AND BIOACTIVE PROPERTIES OF MILK BLENDS FROM TIGER NUT AND DATE FRUITS   A PROJECT  BY AGHA DANIELLA CHINENYENWA 2022/HND/35078/FT  DEPARTMENT OF FOOD TECHNOLOGY SCHOOL OF INDUSTRIAL TECHNOLOGY   SUPERVISOR: MR. KENNETH ASADU  </vt:lpstr>
      <vt:lpstr>INTRODUCTION </vt:lpstr>
      <vt:lpstr>PowerPoint Presentation</vt:lpstr>
      <vt:lpstr>PowerPoint Presentation</vt:lpstr>
      <vt:lpstr>MATERIALS AND METHODS Source of Raw Materials and Equipment used: </vt:lpstr>
      <vt:lpstr>PowerPoint Presentation</vt:lpstr>
      <vt:lpstr>PowerPoint Presentation</vt:lpstr>
      <vt:lpstr>PowerPoint Presentation</vt:lpstr>
      <vt:lpstr>PROXIMATE COMPOSITION OF THE SAMPLES </vt:lpstr>
      <vt:lpstr>BIOACTIVE PROFILES OF THE SAMPLES</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PROXIMATE COMPOSITION AND BIOACTIVE PROPERTIES OF MILK BLENDS FROM TIGER NUT AND DATE FRUITS   A PROJECT  BY AGHA DANIELLA CHINENYENWA 2022/HND/35078/FT  DEPARTMENT OF FOOD TECHNOLOGY SCHOOL OF INDUSTRIAL TECHNOLOGY   SUPERVISOR: MR. KENNETH ASADU</dc:title>
  <dc:creator>VICKILUS</dc:creator>
  <cp:lastModifiedBy>VICKILUS</cp:lastModifiedBy>
  <cp:revision>15</cp:revision>
  <dcterms:created xsi:type="dcterms:W3CDTF">2024-10-04T12:46:59Z</dcterms:created>
  <dcterms:modified xsi:type="dcterms:W3CDTF">2024-10-05T11:51:34Z</dcterms:modified>
</cp:coreProperties>
</file>