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2"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15" autoAdjust="0"/>
  </p:normalViewPr>
  <p:slideViewPr>
    <p:cSldViewPr snapToGrid="0">
      <p:cViewPr varScale="1">
        <p:scale>
          <a:sx n="60" d="100"/>
          <a:sy n="60" d="100"/>
        </p:scale>
        <p:origin x="104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30A92-7B81-492D-AFA8-1D3A4C5F9DA8}" type="datetimeFigureOut">
              <a:rPr lang="en-CA" smtClean="0"/>
              <a:t>2020-04-28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0BE95-C14C-48E5-96A7-B8A584F25CA6}" type="slidenum">
              <a:rPr lang="en-CA" smtClean="0"/>
              <a:t>‹#›</a:t>
            </a:fld>
            <a:endParaRPr lang="en-CA"/>
          </a:p>
        </p:txBody>
      </p:sp>
    </p:spTree>
    <p:extLst>
      <p:ext uri="{BB962C8B-B14F-4D97-AF65-F5344CB8AC3E}">
        <p14:creationId xmlns:p14="http://schemas.microsoft.com/office/powerpoint/2010/main" val="411492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Non-native species can invade habitats that they are not naturally found in. This sort of exotic species invasion is common throughout temperate zones &amp; is a major cause of native biodiversity loss and global change.</a:t>
            </a:r>
          </a:p>
          <a:p>
            <a:r>
              <a:rPr lang="en-CA" dirty="0"/>
              <a:t>However, northern environments are almost free of invasive plants. This may be due to a number of reasons, such as poorer plant performance and defense against herbivores in the unsuitable environmental conditions.</a:t>
            </a:r>
          </a:p>
          <a:p>
            <a:r>
              <a:rPr lang="en-CA" dirty="0"/>
              <a:t>The data set that I used is from my supervisor, Peter </a:t>
            </a:r>
            <a:r>
              <a:rPr lang="en-CA" dirty="0" err="1"/>
              <a:t>Kotanen</a:t>
            </a:r>
            <a:r>
              <a:rPr lang="en-CA" dirty="0"/>
              <a:t>. In 2018, Peter sampled vertebrate and insect herbivory of several dandelion species in Churchill, Manitoba. Churchill has several invaders within the town, but almost none of these invaders have spread from the town into the surrounding boreal forest or tundra; in this way, invaders may do better in the inhabited, disturbed town than the undisturbed surroundings outside of town. Peter collected herbivory damage as a percent from two species of dandelion, a native and an invader. Herbivore damage was collected from 5 sites that ranged from disturbed (within Churchill) to undisturbed (further away from Churchill). The herbivory damage measurements were taken of on the 3 largest leaves (presumably the oldest). Aim: model herbivore damage of the two species at 5 sites.</a:t>
            </a:r>
          </a:p>
        </p:txBody>
      </p:sp>
      <p:sp>
        <p:nvSpPr>
          <p:cNvPr id="4" name="Slide Number Placeholder 3"/>
          <p:cNvSpPr>
            <a:spLocks noGrp="1"/>
          </p:cNvSpPr>
          <p:nvPr>
            <p:ph type="sldNum" sz="quarter" idx="5"/>
          </p:nvPr>
        </p:nvSpPr>
        <p:spPr/>
        <p:txBody>
          <a:bodyPr/>
          <a:lstStyle/>
          <a:p>
            <a:fld id="{02E0BE95-C14C-48E5-96A7-B8A584F25CA6}" type="slidenum">
              <a:rPr lang="en-CA" smtClean="0"/>
              <a:t>2</a:t>
            </a:fld>
            <a:endParaRPr lang="en-CA"/>
          </a:p>
        </p:txBody>
      </p:sp>
    </p:spTree>
    <p:extLst>
      <p:ext uri="{BB962C8B-B14F-4D97-AF65-F5344CB8AC3E}">
        <p14:creationId xmlns:p14="http://schemas.microsoft.com/office/powerpoint/2010/main" val="364360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Site and species both affect herbivory. Different sites will have different levels of herbivory. </a:t>
            </a:r>
          </a:p>
          <a:p>
            <a:r>
              <a:rPr lang="en-CA" dirty="0"/>
              <a:t>Species will also affect herbivory but through a backdoor path of leaf #. We have 2 dandelion species here, and it is hypothesized that the invasive species will face greater levels of herbivory. However, there is confound created by the leaf that was sampled since not all leaf material are the same, between and within species. This is based on the fact that not all individuals sampled may have been the same size or age (dandelions are perennial) and the leaf morphology differs between the two species.</a:t>
            </a:r>
          </a:p>
          <a:p>
            <a:r>
              <a:rPr lang="en-CA" dirty="0"/>
              <a:t>In my models, I had species as both a fixed and blocked variable, site as a fixed or blocked variable,  or removed site from the equation altogether, and had leaf as a blocked variable.</a:t>
            </a:r>
          </a:p>
        </p:txBody>
      </p:sp>
      <p:sp>
        <p:nvSpPr>
          <p:cNvPr id="4" name="Slide Number Placeholder 3"/>
          <p:cNvSpPr>
            <a:spLocks noGrp="1"/>
          </p:cNvSpPr>
          <p:nvPr>
            <p:ph type="sldNum" sz="quarter" idx="5"/>
          </p:nvPr>
        </p:nvSpPr>
        <p:spPr/>
        <p:txBody>
          <a:bodyPr/>
          <a:lstStyle/>
          <a:p>
            <a:fld id="{02E0BE95-C14C-48E5-96A7-B8A584F25CA6}" type="slidenum">
              <a:rPr lang="en-CA" smtClean="0"/>
              <a:t>3</a:t>
            </a:fld>
            <a:endParaRPr lang="en-CA"/>
          </a:p>
        </p:txBody>
      </p:sp>
    </p:spTree>
    <p:extLst>
      <p:ext uri="{BB962C8B-B14F-4D97-AF65-F5344CB8AC3E}">
        <p14:creationId xmlns:p14="http://schemas.microsoft.com/office/powerpoint/2010/main" val="413434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was my most complex model</a:t>
            </a:r>
          </a:p>
          <a:p>
            <a:r>
              <a:rPr lang="en-CA" dirty="0"/>
              <a:t>I have a binomial model, modelling herbivory; n = 100 because herbivory was measured as a percentage.</a:t>
            </a:r>
          </a:p>
          <a:p>
            <a:r>
              <a:rPr lang="en-CA" dirty="0"/>
              <a:t>I have an central alpha intercept, then separate intercepts for species, site and leaf.</a:t>
            </a:r>
          </a:p>
          <a:p>
            <a:r>
              <a:rPr lang="en-CA" dirty="0"/>
              <a:t>For species, I have a weakly informative prior, based on prior predictive simulations</a:t>
            </a:r>
          </a:p>
          <a:p>
            <a:r>
              <a:rPr lang="en-CA" dirty="0"/>
              <a:t>For the other parameters, I have adaptive priors and hyperpriors. Alpha-bar is another weakly informative prior, and the </a:t>
            </a:r>
            <a:r>
              <a:rPr lang="en-CA" dirty="0" err="1"/>
              <a:t>sigmas</a:t>
            </a:r>
            <a:r>
              <a:rPr lang="en-CA" dirty="0"/>
              <a:t> are all exponential</a:t>
            </a:r>
          </a:p>
        </p:txBody>
      </p:sp>
      <p:sp>
        <p:nvSpPr>
          <p:cNvPr id="4" name="Slide Number Placeholder 3"/>
          <p:cNvSpPr>
            <a:spLocks noGrp="1"/>
          </p:cNvSpPr>
          <p:nvPr>
            <p:ph type="sldNum" sz="quarter" idx="5"/>
          </p:nvPr>
        </p:nvSpPr>
        <p:spPr/>
        <p:txBody>
          <a:bodyPr/>
          <a:lstStyle/>
          <a:p>
            <a:fld id="{02E0BE95-C14C-48E5-96A7-B8A584F25CA6}" type="slidenum">
              <a:rPr lang="en-CA" smtClean="0"/>
              <a:t>4</a:t>
            </a:fld>
            <a:endParaRPr lang="en-CA"/>
          </a:p>
        </p:txBody>
      </p:sp>
    </p:spTree>
    <p:extLst>
      <p:ext uri="{BB962C8B-B14F-4D97-AF65-F5344CB8AC3E}">
        <p14:creationId xmlns:p14="http://schemas.microsoft.com/office/powerpoint/2010/main" val="312503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did some PPC to check how my model did against raw data. I ran into some issues here using the base R code in the textbook, and Max recommended that I use the </a:t>
            </a:r>
            <a:r>
              <a:rPr lang="en-CA" dirty="0" err="1"/>
              <a:t>bayesplot</a:t>
            </a:r>
            <a:r>
              <a:rPr lang="en-CA" dirty="0"/>
              <a:t> package, which has been really easy to navigate.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also ran into some issues with the posterior predictions making bad predictions. About 72% individual plants have 0% herbivory; my first models only captured about 30% of that. That is, the model predicted that about 30% of plants will have no herbivore damage. Instead, most individual plants had about 2% damage. These first  models did not capture the data well at all.</a:t>
            </a:r>
          </a:p>
          <a:p>
            <a:endParaRPr lang="en-CA" dirty="0"/>
          </a:p>
          <a:p>
            <a:r>
              <a:rPr lang="en-CA" dirty="0"/>
              <a:t>In nature, high levels of damage are very rare; still, I want the model to be able to predict the very rare high levels of damage of individuals. This may be important if the individual is an invader that is failing to invade outside of the town footprint – this is useful knowledge</a:t>
            </a:r>
          </a:p>
        </p:txBody>
      </p:sp>
      <p:sp>
        <p:nvSpPr>
          <p:cNvPr id="4" name="Slide Number Placeholder 3"/>
          <p:cNvSpPr>
            <a:spLocks noGrp="1"/>
          </p:cNvSpPr>
          <p:nvPr>
            <p:ph type="sldNum" sz="quarter" idx="5"/>
          </p:nvPr>
        </p:nvSpPr>
        <p:spPr/>
        <p:txBody>
          <a:bodyPr/>
          <a:lstStyle/>
          <a:p>
            <a:fld id="{02E0BE95-C14C-48E5-96A7-B8A584F25CA6}" type="slidenum">
              <a:rPr lang="en-CA" smtClean="0"/>
              <a:t>5</a:t>
            </a:fld>
            <a:endParaRPr lang="en-CA"/>
          </a:p>
        </p:txBody>
      </p:sp>
    </p:spTree>
    <p:extLst>
      <p:ext uri="{BB962C8B-B14F-4D97-AF65-F5344CB8AC3E}">
        <p14:creationId xmlns:p14="http://schemas.microsoft.com/office/powerpoint/2010/main" val="2336451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Still fails to predict high levels of herbivory, but perhaps this is evidence that the model is not overfitting</a:t>
            </a:r>
          </a:p>
          <a:p>
            <a:pPr marL="171450" indent="-171450">
              <a:buFontTx/>
              <a:buChar char="-"/>
            </a:pPr>
            <a:r>
              <a:rPr lang="en-CA" dirty="0"/>
              <a:t>However, this model does confirm our suspicions that invaders face higher levels of herbivore damage, perhaps alluding to the fact that invaders do not succeed in the north as easily as they do in temperate zones</a:t>
            </a:r>
          </a:p>
        </p:txBody>
      </p:sp>
      <p:sp>
        <p:nvSpPr>
          <p:cNvPr id="4" name="Slide Number Placeholder 3"/>
          <p:cNvSpPr>
            <a:spLocks noGrp="1"/>
          </p:cNvSpPr>
          <p:nvPr>
            <p:ph type="sldNum" sz="quarter" idx="5"/>
          </p:nvPr>
        </p:nvSpPr>
        <p:spPr/>
        <p:txBody>
          <a:bodyPr/>
          <a:lstStyle/>
          <a:p>
            <a:fld id="{02E0BE95-C14C-48E5-96A7-B8A584F25CA6}" type="slidenum">
              <a:rPr lang="en-CA" smtClean="0"/>
              <a:t>6</a:t>
            </a:fld>
            <a:endParaRPr lang="en-CA"/>
          </a:p>
        </p:txBody>
      </p:sp>
    </p:spTree>
    <p:extLst>
      <p:ext uri="{BB962C8B-B14F-4D97-AF65-F5344CB8AC3E}">
        <p14:creationId xmlns:p14="http://schemas.microsoft.com/office/powerpoint/2010/main" val="140518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Open dots = WAIC</a:t>
            </a:r>
          </a:p>
        </p:txBody>
      </p:sp>
      <p:sp>
        <p:nvSpPr>
          <p:cNvPr id="4" name="Slide Number Placeholder 3"/>
          <p:cNvSpPr>
            <a:spLocks noGrp="1"/>
          </p:cNvSpPr>
          <p:nvPr>
            <p:ph type="sldNum" sz="quarter" idx="5"/>
          </p:nvPr>
        </p:nvSpPr>
        <p:spPr/>
        <p:txBody>
          <a:bodyPr/>
          <a:lstStyle/>
          <a:p>
            <a:fld id="{02E0BE95-C14C-48E5-96A7-B8A584F25CA6}" type="slidenum">
              <a:rPr lang="en-CA" smtClean="0"/>
              <a:t>7</a:t>
            </a:fld>
            <a:endParaRPr lang="en-CA"/>
          </a:p>
        </p:txBody>
      </p:sp>
    </p:spTree>
    <p:extLst>
      <p:ext uri="{BB962C8B-B14F-4D97-AF65-F5344CB8AC3E}">
        <p14:creationId xmlns:p14="http://schemas.microsoft.com/office/powerpoint/2010/main" val="274986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the precis outputs. There is evidence that the leaf that the herbivory measure was taken on is an important parameter to include. However, herbivore differences based on site are not as implicated; these differences may be captured in other variables, such as `species`, since different species are found in different sites.</a:t>
            </a:r>
          </a:p>
        </p:txBody>
      </p:sp>
      <p:sp>
        <p:nvSpPr>
          <p:cNvPr id="4" name="Slide Number Placeholder 3"/>
          <p:cNvSpPr>
            <a:spLocks noGrp="1"/>
          </p:cNvSpPr>
          <p:nvPr>
            <p:ph type="sldNum" sz="quarter" idx="5"/>
          </p:nvPr>
        </p:nvSpPr>
        <p:spPr/>
        <p:txBody>
          <a:bodyPr/>
          <a:lstStyle/>
          <a:p>
            <a:fld id="{02E0BE95-C14C-48E5-96A7-B8A584F25CA6}" type="slidenum">
              <a:rPr lang="en-CA" smtClean="0"/>
              <a:t>8</a:t>
            </a:fld>
            <a:endParaRPr lang="en-CA"/>
          </a:p>
        </p:txBody>
      </p:sp>
    </p:spTree>
    <p:extLst>
      <p:ext uri="{BB962C8B-B14F-4D97-AF65-F5344CB8AC3E}">
        <p14:creationId xmlns:p14="http://schemas.microsoft.com/office/powerpoint/2010/main" val="204756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9FCF-86B5-47D6-8115-996B5E982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83C4DAB-4405-4B6C-AF05-097EB359D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4F9844C-DC9A-4A88-9CAB-01400AEC5286}"/>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5" name="Footer Placeholder 4">
            <a:extLst>
              <a:ext uri="{FF2B5EF4-FFF2-40B4-BE49-F238E27FC236}">
                <a16:creationId xmlns:a16="http://schemas.microsoft.com/office/drawing/2014/main" id="{FB32BFB8-5ACA-4F67-B7B4-255F9110867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AFD8F38-E5F3-406E-B622-C08C0450137D}"/>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189427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6C8A-BA8A-4A5E-B85A-7C78BE7EF4C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509FE49-4EC3-4227-A3A3-ACD7C1AB2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242639-B4FF-4921-B139-E3CFEFEBDB51}"/>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5" name="Footer Placeholder 4">
            <a:extLst>
              <a:ext uri="{FF2B5EF4-FFF2-40B4-BE49-F238E27FC236}">
                <a16:creationId xmlns:a16="http://schemas.microsoft.com/office/drawing/2014/main" id="{0C51A31E-8D59-45B8-BD27-08B8D0F0EC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08AFA3-ABE7-427C-B73D-673B1B3BDE0B}"/>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174864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962BB-10B0-4400-BCEF-C762664CE5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08C73D2-C427-4C1C-B957-42EBF27674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EF1D11-A034-4AB9-BE8F-97F09BC30D69}"/>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5" name="Footer Placeholder 4">
            <a:extLst>
              <a:ext uri="{FF2B5EF4-FFF2-40B4-BE49-F238E27FC236}">
                <a16:creationId xmlns:a16="http://schemas.microsoft.com/office/drawing/2014/main" id="{C5BC1116-153E-48D4-9B3C-7EEA1519DD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261277-4268-495B-81D3-1ED9DB7CCB3C}"/>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167120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3617-6C3F-466E-9E7C-B94DCA6EA9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3F9993-66E1-4F4B-8EAE-2DA4C4DC01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D87C3D-21A1-4796-ACBC-4EEE4720E6BD}"/>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5" name="Footer Placeholder 4">
            <a:extLst>
              <a:ext uri="{FF2B5EF4-FFF2-40B4-BE49-F238E27FC236}">
                <a16:creationId xmlns:a16="http://schemas.microsoft.com/office/drawing/2014/main" id="{DEB66F76-8D1B-4510-9431-E49B346A4C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9BF62A-42C3-4FD6-92F1-CF9AF7AE32C2}"/>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219272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D5CE-81E5-4E92-9E38-4E34DEDF8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8B5508-BBCD-4102-AEBE-E9FC779F9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1261DF-9C6E-4A09-9FFA-C665F9F608EE}"/>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5" name="Footer Placeholder 4">
            <a:extLst>
              <a:ext uri="{FF2B5EF4-FFF2-40B4-BE49-F238E27FC236}">
                <a16:creationId xmlns:a16="http://schemas.microsoft.com/office/drawing/2014/main" id="{98E3DBFE-9422-4AB2-89BD-C4EDA2CE12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71EA37-4459-4D63-9ED1-BE19B9FB51FA}"/>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380765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8449-932D-494C-8A63-958E228F163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4E784A0-76A6-4A31-BEAE-DC81B73CAD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D6B46D9-9138-44D1-BA6C-B7BDEDB829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4B0978C-4166-4D7C-AA71-F5A0D8A29C85}"/>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6" name="Footer Placeholder 5">
            <a:extLst>
              <a:ext uri="{FF2B5EF4-FFF2-40B4-BE49-F238E27FC236}">
                <a16:creationId xmlns:a16="http://schemas.microsoft.com/office/drawing/2014/main" id="{F8C8C226-A48F-4236-AA62-2395257760E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4E7FE3-9273-4C0E-B3CE-05F91F2E3302}"/>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391682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340E-0160-4D0E-B4B4-17C55193F11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6451C6C-74F4-44CB-9698-7BB2ADD4A9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A2C76-514F-489E-8AFF-364F5F899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AEADF3A-E25A-40DC-A2A3-5C643E95B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6CD022-B7C7-44D9-8EF6-2E34CABB5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FC8DC5C-573A-4126-852A-E831B38B2721}"/>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8" name="Footer Placeholder 7">
            <a:extLst>
              <a:ext uri="{FF2B5EF4-FFF2-40B4-BE49-F238E27FC236}">
                <a16:creationId xmlns:a16="http://schemas.microsoft.com/office/drawing/2014/main" id="{AD22FB7D-5BEC-4FD4-A094-7547F079F90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0B1CE91-9697-4701-896B-24C16DE76B2E}"/>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54258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E0FC-0E00-40AF-9EB6-217E567281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8B9705A-A7F9-4D00-BA69-B8C4B37C6B50}"/>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4" name="Footer Placeholder 3">
            <a:extLst>
              <a:ext uri="{FF2B5EF4-FFF2-40B4-BE49-F238E27FC236}">
                <a16:creationId xmlns:a16="http://schemas.microsoft.com/office/drawing/2014/main" id="{774186F8-DEB5-4F86-9AD2-0F875004B57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82A7956-A0F9-404D-B71E-57AEA1A2F809}"/>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377056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F4D82-BDC0-485E-8A3A-3284AE8B9241}"/>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3" name="Footer Placeholder 2">
            <a:extLst>
              <a:ext uri="{FF2B5EF4-FFF2-40B4-BE49-F238E27FC236}">
                <a16:creationId xmlns:a16="http://schemas.microsoft.com/office/drawing/2014/main" id="{39A1D874-3D66-4DB8-9929-3842F61A4AC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908191D-85EE-4C6B-8EDF-5FAB4AB807AC}"/>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4360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3CA0-B3CB-4085-9159-AC9D5457A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0FB35DA-324B-4C06-AD2A-099B62F822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F788C40-23CA-41AE-8EA5-7E95381C6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C5E57-E10B-4CA7-AD97-A5A02C38EA9B}"/>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6" name="Footer Placeholder 5">
            <a:extLst>
              <a:ext uri="{FF2B5EF4-FFF2-40B4-BE49-F238E27FC236}">
                <a16:creationId xmlns:a16="http://schemas.microsoft.com/office/drawing/2014/main" id="{B2DF476B-3329-4A74-A5FC-10080D93B44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F6F4D2-84E8-48B3-8E79-964280B21DA9}"/>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258647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97B1-0C96-4F60-A8E0-C375165D1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AE1B69-FD92-41F0-92EE-F48FC355E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2BAD141-43C5-47B3-9F8B-5711E598D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D2B8D-BA83-4043-977F-68AF89070338}"/>
              </a:ext>
            </a:extLst>
          </p:cNvPr>
          <p:cNvSpPr>
            <a:spLocks noGrp="1"/>
          </p:cNvSpPr>
          <p:nvPr>
            <p:ph type="dt" sz="half" idx="10"/>
          </p:nvPr>
        </p:nvSpPr>
        <p:spPr/>
        <p:txBody>
          <a:bodyPr/>
          <a:lstStyle/>
          <a:p>
            <a:fld id="{59E6B9DC-E122-48A7-A74F-BE906BA404F7}" type="datetimeFigureOut">
              <a:rPr lang="en-CA" smtClean="0"/>
              <a:t>2020-04-28</a:t>
            </a:fld>
            <a:endParaRPr lang="en-CA"/>
          </a:p>
        </p:txBody>
      </p:sp>
      <p:sp>
        <p:nvSpPr>
          <p:cNvPr id="6" name="Footer Placeholder 5">
            <a:extLst>
              <a:ext uri="{FF2B5EF4-FFF2-40B4-BE49-F238E27FC236}">
                <a16:creationId xmlns:a16="http://schemas.microsoft.com/office/drawing/2014/main" id="{701AA4BE-C0D4-496D-832B-907EB6CFD3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DC9F032-2C38-401B-B8A5-57CE3F9F3778}"/>
              </a:ext>
            </a:extLst>
          </p:cNvPr>
          <p:cNvSpPr>
            <a:spLocks noGrp="1"/>
          </p:cNvSpPr>
          <p:nvPr>
            <p:ph type="sldNum" sz="quarter" idx="12"/>
          </p:nvPr>
        </p:nvSpPr>
        <p:spPr/>
        <p:txBody>
          <a:bodyPr/>
          <a:lstStyle/>
          <a:p>
            <a:fld id="{E038DFE2-DB12-44BC-821D-4F2A49D6C0F8}" type="slidenum">
              <a:rPr lang="en-CA" smtClean="0"/>
              <a:t>‹#›</a:t>
            </a:fld>
            <a:endParaRPr lang="en-CA"/>
          </a:p>
        </p:txBody>
      </p:sp>
    </p:spTree>
    <p:extLst>
      <p:ext uri="{BB962C8B-B14F-4D97-AF65-F5344CB8AC3E}">
        <p14:creationId xmlns:p14="http://schemas.microsoft.com/office/powerpoint/2010/main" val="7521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7C6E7-61B7-4297-B687-66BB86E7F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A33042C-2623-43CD-A746-FB3DBB8C2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5392C9-5E6D-45F7-9346-33E42BC91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6B9DC-E122-48A7-A74F-BE906BA404F7}" type="datetimeFigureOut">
              <a:rPr lang="en-CA" smtClean="0"/>
              <a:t>2020-04-28</a:t>
            </a:fld>
            <a:endParaRPr lang="en-CA"/>
          </a:p>
        </p:txBody>
      </p:sp>
      <p:sp>
        <p:nvSpPr>
          <p:cNvPr id="5" name="Footer Placeholder 4">
            <a:extLst>
              <a:ext uri="{FF2B5EF4-FFF2-40B4-BE49-F238E27FC236}">
                <a16:creationId xmlns:a16="http://schemas.microsoft.com/office/drawing/2014/main" id="{99FD191E-306E-470B-A844-2A5434534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85D3B51-04B0-49D2-B98E-F7C48E46E5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8DFE2-DB12-44BC-821D-4F2A49D6C0F8}" type="slidenum">
              <a:rPr lang="en-CA" smtClean="0"/>
              <a:t>‹#›</a:t>
            </a:fld>
            <a:endParaRPr lang="en-CA"/>
          </a:p>
        </p:txBody>
      </p:sp>
    </p:spTree>
    <p:extLst>
      <p:ext uri="{BB962C8B-B14F-4D97-AF65-F5344CB8AC3E}">
        <p14:creationId xmlns:p14="http://schemas.microsoft.com/office/powerpoint/2010/main" val="275973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araxacum officinale | SpringerLink">
            <a:extLst>
              <a:ext uri="{FF2B5EF4-FFF2-40B4-BE49-F238E27FC236}">
                <a16:creationId xmlns:a16="http://schemas.microsoft.com/office/drawing/2014/main" id="{7C369418-313A-4BDD-80F3-DF7838912B4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r="606" b="15438"/>
          <a:stretch/>
        </p:blipFill>
        <p:spPr bwMode="auto">
          <a:xfrm>
            <a:off x="0" y="-1"/>
            <a:ext cx="12192000" cy="69176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0F03840-177F-4465-A25F-46FA2FF7999F}"/>
              </a:ext>
            </a:extLst>
          </p:cNvPr>
          <p:cNvSpPr>
            <a:spLocks noGrp="1"/>
          </p:cNvSpPr>
          <p:nvPr>
            <p:ph type="ctrTitle"/>
          </p:nvPr>
        </p:nvSpPr>
        <p:spPr>
          <a:xfrm>
            <a:off x="1524000" y="2393343"/>
            <a:ext cx="9766852" cy="1908685"/>
          </a:xfrm>
        </p:spPr>
        <p:txBody>
          <a:bodyPr>
            <a:normAutofit/>
          </a:bodyPr>
          <a:lstStyle/>
          <a:p>
            <a:r>
              <a:rPr lang="en-CA" sz="5000" dirty="0">
                <a:solidFill>
                  <a:schemeClr val="bg1"/>
                </a:solidFill>
              </a:rPr>
              <a:t>Herbivore damage in native and invasive </a:t>
            </a:r>
            <a:r>
              <a:rPr lang="en-CA" sz="5000" i="1" dirty="0" err="1">
                <a:solidFill>
                  <a:schemeClr val="bg1"/>
                </a:solidFill>
              </a:rPr>
              <a:t>Taraxacum</a:t>
            </a:r>
            <a:r>
              <a:rPr lang="en-CA" sz="5000" i="1" dirty="0">
                <a:solidFill>
                  <a:schemeClr val="bg1"/>
                </a:solidFill>
              </a:rPr>
              <a:t> </a:t>
            </a:r>
            <a:r>
              <a:rPr lang="en-CA" sz="5000" dirty="0">
                <a:solidFill>
                  <a:schemeClr val="bg1"/>
                </a:solidFill>
              </a:rPr>
              <a:t>spp. in Churchill </a:t>
            </a:r>
          </a:p>
        </p:txBody>
      </p:sp>
      <p:sp>
        <p:nvSpPr>
          <p:cNvPr id="3" name="Subtitle 2">
            <a:extLst>
              <a:ext uri="{FF2B5EF4-FFF2-40B4-BE49-F238E27FC236}">
                <a16:creationId xmlns:a16="http://schemas.microsoft.com/office/drawing/2014/main" id="{BC763EB2-DD47-47EE-BFFB-DAC96C063EC2}"/>
              </a:ext>
            </a:extLst>
          </p:cNvPr>
          <p:cNvSpPr>
            <a:spLocks noGrp="1"/>
          </p:cNvSpPr>
          <p:nvPr>
            <p:ph type="subTitle" idx="1"/>
          </p:nvPr>
        </p:nvSpPr>
        <p:spPr>
          <a:xfrm>
            <a:off x="1524000" y="4979055"/>
            <a:ext cx="9144000" cy="1318378"/>
          </a:xfrm>
        </p:spPr>
        <p:txBody>
          <a:bodyPr>
            <a:noAutofit/>
          </a:bodyPr>
          <a:lstStyle/>
          <a:p>
            <a:pPr>
              <a:lnSpc>
                <a:spcPct val="100000"/>
              </a:lnSpc>
              <a:spcBef>
                <a:spcPts val="0"/>
              </a:spcBef>
            </a:pPr>
            <a:r>
              <a:rPr lang="en-CA" sz="2200" dirty="0">
                <a:solidFill>
                  <a:schemeClr val="bg1"/>
                </a:solidFill>
              </a:rPr>
              <a:t>Vicki M. Zhang</a:t>
            </a:r>
          </a:p>
          <a:p>
            <a:pPr>
              <a:lnSpc>
                <a:spcPct val="100000"/>
              </a:lnSpc>
              <a:spcBef>
                <a:spcPts val="0"/>
              </a:spcBef>
            </a:pPr>
            <a:r>
              <a:rPr lang="en-CA" sz="2200">
                <a:solidFill>
                  <a:schemeClr val="bg1"/>
                </a:solidFill>
              </a:rPr>
              <a:t>April 29</a:t>
            </a:r>
            <a:r>
              <a:rPr lang="en-CA" sz="2200" dirty="0">
                <a:solidFill>
                  <a:schemeClr val="bg1"/>
                </a:solidFill>
              </a:rPr>
              <a:t>, 2020</a:t>
            </a:r>
          </a:p>
          <a:p>
            <a:pPr>
              <a:lnSpc>
                <a:spcPct val="100000"/>
              </a:lnSpc>
              <a:spcBef>
                <a:spcPts val="0"/>
              </a:spcBef>
            </a:pPr>
            <a:r>
              <a:rPr lang="en-CA" sz="2200" dirty="0">
                <a:solidFill>
                  <a:schemeClr val="bg1"/>
                </a:solidFill>
              </a:rPr>
              <a:t>EEB1455</a:t>
            </a:r>
          </a:p>
        </p:txBody>
      </p:sp>
      <p:sp>
        <p:nvSpPr>
          <p:cNvPr id="6" name="TextBox 5">
            <a:extLst>
              <a:ext uri="{FF2B5EF4-FFF2-40B4-BE49-F238E27FC236}">
                <a16:creationId xmlns:a16="http://schemas.microsoft.com/office/drawing/2014/main" id="{326BC1CD-936A-4DB6-8EF3-3690686EAA70}"/>
              </a:ext>
            </a:extLst>
          </p:cNvPr>
          <p:cNvSpPr txBox="1"/>
          <p:nvPr/>
        </p:nvSpPr>
        <p:spPr>
          <a:xfrm>
            <a:off x="9967943" y="6488668"/>
            <a:ext cx="2224057" cy="369332"/>
          </a:xfrm>
          <a:prstGeom prst="rect">
            <a:avLst/>
          </a:prstGeom>
          <a:noFill/>
        </p:spPr>
        <p:txBody>
          <a:bodyPr wrap="square" rtlCol="0">
            <a:spAutoFit/>
          </a:bodyPr>
          <a:lstStyle/>
          <a:p>
            <a:pPr algn="r" fontAlgn="ctr"/>
            <a:r>
              <a:rPr lang="en-CA" dirty="0">
                <a:solidFill>
                  <a:schemeClr val="bg1"/>
                </a:solidFill>
              </a:rPr>
              <a:t>Image from T. K. Lim</a:t>
            </a:r>
          </a:p>
        </p:txBody>
      </p:sp>
    </p:spTree>
    <p:extLst>
      <p:ext uri="{BB962C8B-B14F-4D97-AF65-F5344CB8AC3E}">
        <p14:creationId xmlns:p14="http://schemas.microsoft.com/office/powerpoint/2010/main" val="218809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FCDBCD-B29C-4F3B-A0D6-422B05C6D678}"/>
              </a:ext>
            </a:extLst>
          </p:cNvPr>
          <p:cNvPicPr>
            <a:picLocks noGrp="1" noChangeAspect="1"/>
          </p:cNvPicPr>
          <p:nvPr>
            <p:ph idx="1"/>
          </p:nvPr>
        </p:nvPicPr>
        <p:blipFill>
          <a:blip r:embed="rId3"/>
          <a:stretch>
            <a:fillRect/>
          </a:stretch>
        </p:blipFill>
        <p:spPr>
          <a:xfrm>
            <a:off x="7148223" y="1817843"/>
            <a:ext cx="3784821" cy="4543350"/>
          </a:xfrm>
          <a:prstGeom prst="rect">
            <a:avLst/>
          </a:prstGeom>
        </p:spPr>
      </p:pic>
      <p:sp>
        <p:nvSpPr>
          <p:cNvPr id="4" name="Text Placeholder 3">
            <a:extLst>
              <a:ext uri="{FF2B5EF4-FFF2-40B4-BE49-F238E27FC236}">
                <a16:creationId xmlns:a16="http://schemas.microsoft.com/office/drawing/2014/main" id="{03BECC59-6A72-4969-95A1-4676A010E4B9}"/>
              </a:ext>
            </a:extLst>
          </p:cNvPr>
          <p:cNvSpPr>
            <a:spLocks noGrp="1"/>
          </p:cNvSpPr>
          <p:nvPr>
            <p:ph type="body" sz="half" idx="2"/>
          </p:nvPr>
        </p:nvSpPr>
        <p:spPr>
          <a:xfrm>
            <a:off x="886670" y="2528515"/>
            <a:ext cx="5256212" cy="3331596"/>
          </a:xfrm>
        </p:spPr>
        <p:txBody>
          <a:bodyPr>
            <a:normAutofit/>
          </a:bodyPr>
          <a:lstStyle/>
          <a:p>
            <a:r>
              <a:rPr lang="en-CA" sz="3000" dirty="0">
                <a:latin typeface="Calibri Light" panose="020F0302020204030204" pitchFamily="34" charset="0"/>
                <a:cs typeface="Calibri Light" panose="020F0302020204030204" pitchFamily="34" charset="0"/>
              </a:rPr>
              <a:t>Data set (P. </a:t>
            </a:r>
            <a:r>
              <a:rPr lang="en-CA" sz="3000" dirty="0" err="1">
                <a:latin typeface="Calibri Light" panose="020F0302020204030204" pitchFamily="34" charset="0"/>
                <a:cs typeface="Calibri Light" panose="020F0302020204030204" pitchFamily="34" charset="0"/>
              </a:rPr>
              <a:t>Kotanen</a:t>
            </a:r>
            <a:r>
              <a:rPr lang="en-CA" sz="3000" dirty="0">
                <a:latin typeface="Calibri Light" panose="020F0302020204030204" pitchFamily="34" charset="0"/>
                <a:cs typeface="Calibri Light" panose="020F0302020204030204" pitchFamily="34" charset="0"/>
              </a:rPr>
              <a:t>, 2018)</a:t>
            </a:r>
          </a:p>
          <a:p>
            <a:pPr marL="342900" indent="-342900">
              <a:buFont typeface="Arial" panose="020B0604020202020204" pitchFamily="34" charset="0"/>
              <a:buChar char="•"/>
            </a:pPr>
            <a:r>
              <a:rPr lang="en-CA" sz="2400" dirty="0"/>
              <a:t>2 dandelion species: </a:t>
            </a:r>
            <a:r>
              <a:rPr lang="en-CA" sz="2400" i="1" dirty="0"/>
              <a:t>T. lacerum</a:t>
            </a:r>
            <a:r>
              <a:rPr lang="en-CA" sz="2400" dirty="0"/>
              <a:t> (native) and </a:t>
            </a:r>
            <a:r>
              <a:rPr lang="en-CA" sz="2400" i="1" dirty="0"/>
              <a:t>T. </a:t>
            </a:r>
            <a:r>
              <a:rPr lang="en-CA" sz="2400" i="1" dirty="0" err="1"/>
              <a:t>officinale</a:t>
            </a:r>
            <a:r>
              <a:rPr lang="en-CA" sz="2400" dirty="0"/>
              <a:t> (invasive)</a:t>
            </a:r>
          </a:p>
          <a:p>
            <a:pPr marL="342900" indent="-342900">
              <a:buFont typeface="Arial" panose="020B0604020202020204" pitchFamily="34" charset="0"/>
              <a:buChar char="•"/>
            </a:pPr>
            <a:r>
              <a:rPr lang="en-CA" sz="2400" dirty="0"/>
              <a:t>5 sites that ranged from disturbed to undisturbed</a:t>
            </a:r>
          </a:p>
          <a:p>
            <a:pPr marL="342900" indent="-342900">
              <a:buFont typeface="Arial" panose="020B0604020202020204" pitchFamily="34" charset="0"/>
              <a:buChar char="•"/>
            </a:pPr>
            <a:r>
              <a:rPr lang="en-CA" sz="2400" dirty="0"/>
              <a:t>3 measures of herbivory per individual (leaves)</a:t>
            </a:r>
          </a:p>
          <a:p>
            <a:pPr marL="342900" indent="-342900">
              <a:buFont typeface="Arial" panose="020B0604020202020204" pitchFamily="34" charset="0"/>
              <a:buChar char="•"/>
            </a:pPr>
            <a:endParaRPr lang="en-CA" sz="2400" dirty="0"/>
          </a:p>
          <a:p>
            <a:endParaRPr lang="en-CA" sz="2400" dirty="0"/>
          </a:p>
          <a:p>
            <a:pPr marL="342900" indent="-342900">
              <a:buFont typeface="Arial" panose="020B0604020202020204" pitchFamily="34" charset="0"/>
              <a:buChar char="•"/>
            </a:pPr>
            <a:endParaRPr lang="en-CA" sz="2400" dirty="0"/>
          </a:p>
          <a:p>
            <a:endParaRPr lang="en-CA" sz="2400" dirty="0"/>
          </a:p>
          <a:p>
            <a:pPr marL="342900" indent="-342900">
              <a:buFont typeface="Arial" panose="020B0604020202020204" pitchFamily="34" charset="0"/>
              <a:buChar char="•"/>
            </a:pPr>
            <a:endParaRPr lang="en-CA" sz="2400" dirty="0"/>
          </a:p>
          <a:p>
            <a:pPr marL="342900" indent="-342900">
              <a:buFont typeface="Arial" panose="020B0604020202020204" pitchFamily="34" charset="0"/>
              <a:buChar char="•"/>
            </a:pPr>
            <a:endParaRPr lang="en-CA" sz="2400" dirty="0"/>
          </a:p>
        </p:txBody>
      </p:sp>
      <p:sp>
        <p:nvSpPr>
          <p:cNvPr id="6" name="Rectangle 5">
            <a:extLst>
              <a:ext uri="{FF2B5EF4-FFF2-40B4-BE49-F238E27FC236}">
                <a16:creationId xmlns:a16="http://schemas.microsoft.com/office/drawing/2014/main" id="{F19AAF55-6538-448E-A607-A5117139D9CD}"/>
              </a:ext>
            </a:extLst>
          </p:cNvPr>
          <p:cNvSpPr/>
          <p:nvPr/>
        </p:nvSpPr>
        <p:spPr>
          <a:xfrm>
            <a:off x="839787" y="721741"/>
            <a:ext cx="9886523" cy="1292662"/>
          </a:xfrm>
          <a:prstGeom prst="rect">
            <a:avLst/>
          </a:prstGeom>
        </p:spPr>
        <p:txBody>
          <a:bodyPr wrap="square">
            <a:spAutoFit/>
          </a:bodyPr>
          <a:lstStyle/>
          <a:p>
            <a:r>
              <a:rPr lang="en-CA" sz="3000" dirty="0">
                <a:latin typeface="Calibri Light" panose="020F0302020204030204" pitchFamily="34" charset="0"/>
                <a:cs typeface="Calibri Light" panose="020F0302020204030204" pitchFamily="34" charset="0"/>
              </a:rPr>
              <a:t>Herbivore damage</a:t>
            </a:r>
          </a:p>
          <a:p>
            <a:pPr marL="342900" indent="-342900">
              <a:buFont typeface="Arial" panose="020B0604020202020204" pitchFamily="34" charset="0"/>
              <a:buChar char="•"/>
            </a:pPr>
            <a:r>
              <a:rPr lang="en-CA" sz="2400" dirty="0"/>
              <a:t>Plant species experience less herbivore damage in higher latitudes</a:t>
            </a:r>
          </a:p>
          <a:p>
            <a:pPr marL="342900" indent="-342900">
              <a:buFont typeface="Arial" panose="020B0604020202020204" pitchFamily="34" charset="0"/>
              <a:buChar char="•"/>
            </a:pPr>
            <a:r>
              <a:rPr lang="en-CA" sz="2400" dirty="0"/>
              <a:t>Less invaders in northern environments </a:t>
            </a:r>
          </a:p>
        </p:txBody>
      </p:sp>
    </p:spTree>
    <p:extLst>
      <p:ext uri="{BB962C8B-B14F-4D97-AF65-F5344CB8AC3E}">
        <p14:creationId xmlns:p14="http://schemas.microsoft.com/office/powerpoint/2010/main" val="383502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train&#10;&#10;Description automatically generated">
            <a:extLst>
              <a:ext uri="{FF2B5EF4-FFF2-40B4-BE49-F238E27FC236}">
                <a16:creationId xmlns:a16="http://schemas.microsoft.com/office/drawing/2014/main" id="{44DD86C3-9369-4674-A52B-66DFCFB0E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661" y="1093016"/>
            <a:ext cx="8592678" cy="5302909"/>
          </a:xfrm>
          <a:prstGeom prst="rect">
            <a:avLst/>
          </a:prstGeom>
        </p:spPr>
      </p:pic>
      <p:sp>
        <p:nvSpPr>
          <p:cNvPr id="2" name="Title 1">
            <a:extLst>
              <a:ext uri="{FF2B5EF4-FFF2-40B4-BE49-F238E27FC236}">
                <a16:creationId xmlns:a16="http://schemas.microsoft.com/office/drawing/2014/main" id="{1A54BF54-2E8F-4EF4-8FA5-41227BA9D2A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dirty="0">
                <a:solidFill>
                  <a:schemeClr val="tx1"/>
                </a:solidFill>
                <a:latin typeface="+mj-lt"/>
                <a:ea typeface="+mj-ea"/>
                <a:cs typeface="+mj-cs"/>
              </a:rPr>
              <a:t>DAG</a:t>
            </a:r>
          </a:p>
        </p:txBody>
      </p:sp>
      <p:sp>
        <p:nvSpPr>
          <p:cNvPr id="7" name="TextBox 6">
            <a:extLst>
              <a:ext uri="{FF2B5EF4-FFF2-40B4-BE49-F238E27FC236}">
                <a16:creationId xmlns:a16="http://schemas.microsoft.com/office/drawing/2014/main" id="{52465DA6-17C6-46BA-90DF-E72108507773}"/>
              </a:ext>
            </a:extLst>
          </p:cNvPr>
          <p:cNvSpPr txBox="1"/>
          <p:nvPr/>
        </p:nvSpPr>
        <p:spPr>
          <a:xfrm>
            <a:off x="9780766" y="1708523"/>
            <a:ext cx="1759889" cy="646331"/>
          </a:xfrm>
          <a:prstGeom prst="rect">
            <a:avLst/>
          </a:prstGeom>
          <a:noFill/>
        </p:spPr>
        <p:txBody>
          <a:bodyPr wrap="square" rtlCol="0">
            <a:spAutoFit/>
          </a:bodyPr>
          <a:lstStyle/>
          <a:p>
            <a:r>
              <a:rPr lang="en-CA" dirty="0"/>
              <a:t>fixed effect</a:t>
            </a:r>
          </a:p>
          <a:p>
            <a:r>
              <a:rPr lang="en-CA" dirty="0"/>
              <a:t>blocked variable</a:t>
            </a:r>
          </a:p>
        </p:txBody>
      </p:sp>
      <p:sp>
        <p:nvSpPr>
          <p:cNvPr id="8" name="TextBox 7">
            <a:extLst>
              <a:ext uri="{FF2B5EF4-FFF2-40B4-BE49-F238E27FC236}">
                <a16:creationId xmlns:a16="http://schemas.microsoft.com/office/drawing/2014/main" id="{130361E7-13AC-4588-BBB8-270F4343FE2F}"/>
              </a:ext>
            </a:extLst>
          </p:cNvPr>
          <p:cNvSpPr txBox="1"/>
          <p:nvPr/>
        </p:nvSpPr>
        <p:spPr>
          <a:xfrm>
            <a:off x="881285" y="1739524"/>
            <a:ext cx="1836751" cy="646331"/>
          </a:xfrm>
          <a:prstGeom prst="rect">
            <a:avLst/>
          </a:prstGeom>
          <a:noFill/>
        </p:spPr>
        <p:txBody>
          <a:bodyPr wrap="square" rtlCol="0">
            <a:spAutoFit/>
          </a:bodyPr>
          <a:lstStyle/>
          <a:p>
            <a:pPr algn="r"/>
            <a:r>
              <a:rPr lang="en-CA" dirty="0"/>
              <a:t>fixed effect</a:t>
            </a:r>
          </a:p>
          <a:p>
            <a:pPr algn="r"/>
            <a:r>
              <a:rPr lang="en-CA" dirty="0"/>
              <a:t>blocked variable</a:t>
            </a:r>
          </a:p>
        </p:txBody>
      </p:sp>
      <p:sp>
        <p:nvSpPr>
          <p:cNvPr id="13" name="Graphic 11" descr="Add">
            <a:extLst>
              <a:ext uri="{FF2B5EF4-FFF2-40B4-BE49-F238E27FC236}">
                <a16:creationId xmlns:a16="http://schemas.microsoft.com/office/drawing/2014/main" id="{B672696B-16F4-472B-A8EF-B5A3818D267C}"/>
              </a:ext>
            </a:extLst>
          </p:cNvPr>
          <p:cNvSpPr/>
          <p:nvPr/>
        </p:nvSpPr>
        <p:spPr>
          <a:xfrm rot="18881201">
            <a:off x="2910025" y="1650688"/>
            <a:ext cx="762000" cy="762000"/>
          </a:xfrm>
          <a:custGeom>
            <a:avLst/>
            <a:gdLst>
              <a:gd name="connsiteX0" fmla="*/ 762000 w 762000"/>
              <a:gd name="connsiteY0" fmla="*/ 323850 h 762000"/>
              <a:gd name="connsiteX1" fmla="*/ 438150 w 762000"/>
              <a:gd name="connsiteY1" fmla="*/ 323850 h 762000"/>
              <a:gd name="connsiteX2" fmla="*/ 438150 w 762000"/>
              <a:gd name="connsiteY2" fmla="*/ 0 h 762000"/>
              <a:gd name="connsiteX3" fmla="*/ 323850 w 762000"/>
              <a:gd name="connsiteY3" fmla="*/ 0 h 762000"/>
              <a:gd name="connsiteX4" fmla="*/ 323850 w 762000"/>
              <a:gd name="connsiteY4" fmla="*/ 323850 h 762000"/>
              <a:gd name="connsiteX5" fmla="*/ 0 w 762000"/>
              <a:gd name="connsiteY5" fmla="*/ 323850 h 762000"/>
              <a:gd name="connsiteX6" fmla="*/ 0 w 762000"/>
              <a:gd name="connsiteY6" fmla="*/ 438150 h 762000"/>
              <a:gd name="connsiteX7" fmla="*/ 323850 w 762000"/>
              <a:gd name="connsiteY7" fmla="*/ 438150 h 762000"/>
              <a:gd name="connsiteX8" fmla="*/ 323850 w 762000"/>
              <a:gd name="connsiteY8" fmla="*/ 762000 h 762000"/>
              <a:gd name="connsiteX9" fmla="*/ 438150 w 762000"/>
              <a:gd name="connsiteY9" fmla="*/ 762000 h 762000"/>
              <a:gd name="connsiteX10" fmla="*/ 438150 w 762000"/>
              <a:gd name="connsiteY10" fmla="*/ 438150 h 762000"/>
              <a:gd name="connsiteX11" fmla="*/ 762000 w 762000"/>
              <a:gd name="connsiteY11" fmla="*/ 4381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0" h="76200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0000"/>
          </a:solidFill>
          <a:ln w="9525" cap="flat">
            <a:noFill/>
            <a:prstDash val="solid"/>
            <a:miter/>
          </a:ln>
        </p:spPr>
        <p:txBody>
          <a:bodyPr rtlCol="0" anchor="ctr"/>
          <a:lstStyle/>
          <a:p>
            <a:endParaRPr lang="en-CA"/>
          </a:p>
        </p:txBody>
      </p:sp>
      <p:sp>
        <p:nvSpPr>
          <p:cNvPr id="18" name="TextBox 17">
            <a:extLst>
              <a:ext uri="{FF2B5EF4-FFF2-40B4-BE49-F238E27FC236}">
                <a16:creationId xmlns:a16="http://schemas.microsoft.com/office/drawing/2014/main" id="{9C4AE822-33B0-49FD-9FA0-7E3BF722F606}"/>
              </a:ext>
            </a:extLst>
          </p:cNvPr>
          <p:cNvSpPr txBox="1"/>
          <p:nvPr/>
        </p:nvSpPr>
        <p:spPr>
          <a:xfrm>
            <a:off x="7546764" y="5764984"/>
            <a:ext cx="1836751" cy="369332"/>
          </a:xfrm>
          <a:prstGeom prst="rect">
            <a:avLst/>
          </a:prstGeom>
          <a:noFill/>
        </p:spPr>
        <p:txBody>
          <a:bodyPr wrap="square" rtlCol="0">
            <a:spAutoFit/>
          </a:bodyPr>
          <a:lstStyle/>
          <a:p>
            <a:r>
              <a:rPr lang="en-CA" dirty="0"/>
              <a:t>blocked variable</a:t>
            </a:r>
          </a:p>
        </p:txBody>
      </p:sp>
    </p:spTree>
    <p:extLst>
      <p:ext uri="{BB962C8B-B14F-4D97-AF65-F5344CB8AC3E}">
        <p14:creationId xmlns:p14="http://schemas.microsoft.com/office/powerpoint/2010/main" val="410642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F703-8636-400C-B086-2E17E4480241}"/>
              </a:ext>
            </a:extLst>
          </p:cNvPr>
          <p:cNvSpPr>
            <a:spLocks noGrp="1"/>
          </p:cNvSpPr>
          <p:nvPr>
            <p:ph type="title"/>
          </p:nvPr>
        </p:nvSpPr>
        <p:spPr/>
        <p:txBody>
          <a:bodyPr/>
          <a:lstStyle/>
          <a:p>
            <a:pPr algn="ctr"/>
            <a:r>
              <a:rPr lang="en-CA" dirty="0"/>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6B10E2-CC50-4914-980A-116080CA0EC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h𝑒𝑟𝑏𝑖𝑣𝑜𝑟𝑦</m:t>
                      </m:r>
                      <m:r>
                        <a:rPr lang="en-CA" b="0" i="1" smtClean="0">
                          <a:latin typeface="Cambria Math" panose="02040503050406030204" pitchFamily="18" charset="0"/>
                        </a:rPr>
                        <m:t> ~ </m:t>
                      </m:r>
                      <m:r>
                        <a:rPr lang="en-CA" b="0" i="1" smtClean="0">
                          <a:latin typeface="Cambria Math" panose="02040503050406030204" pitchFamily="18" charset="0"/>
                        </a:rPr>
                        <m:t>𝐵𝑖𝑛𝑜𝑚𝑖𝑎𝑙</m:t>
                      </m:r>
                      <m:d>
                        <m:dPr>
                          <m:ctrlPr>
                            <a:rPr lang="en-CA" b="0" i="1" smtClean="0">
                              <a:latin typeface="Cambria Math" panose="02040503050406030204" pitchFamily="18" charset="0"/>
                            </a:rPr>
                          </m:ctrlPr>
                        </m:dPr>
                        <m:e>
                          <m:r>
                            <a:rPr lang="en-CA" b="0" i="1" smtClean="0">
                              <a:latin typeface="Cambria Math" panose="02040503050406030204" pitchFamily="18" charset="0"/>
                            </a:rPr>
                            <m:t>100, </m:t>
                          </m:r>
                          <m:r>
                            <a:rPr lang="en-CA" b="0" i="1" smtClean="0">
                              <a:latin typeface="Cambria Math" panose="02040503050406030204" pitchFamily="18" charset="0"/>
                            </a:rPr>
                            <m:t>𝑝</m:t>
                          </m:r>
                        </m:e>
                      </m:d>
                    </m:oMath>
                  </m:oMathPara>
                </a14:m>
                <a:endParaRPr lang="en-CA" b="0"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𝑙𝑜𝑔𝑖𝑡</m:t>
                      </m:r>
                      <m:d>
                        <m:dPr>
                          <m:ctrlPr>
                            <a:rPr lang="en-CA" b="0" i="1" smtClean="0">
                              <a:latin typeface="Cambria Math" panose="02040503050406030204" pitchFamily="18" charset="0"/>
                            </a:rPr>
                          </m:ctrlPr>
                        </m:dPr>
                        <m:e>
                          <m:r>
                            <a:rPr lang="en-CA" b="0" i="1" smtClean="0">
                              <a:latin typeface="Cambria Math" panose="02040503050406030204" pitchFamily="18" charset="0"/>
                            </a:rPr>
                            <m:t>𝑝</m:t>
                          </m:r>
                        </m:e>
                      </m:d>
                      <m:r>
                        <a:rPr lang="en-CA" b="0" i="1" smtClean="0">
                          <a:latin typeface="Cambria Math" panose="02040503050406030204" pitchFamily="18" charset="0"/>
                        </a:rPr>
                        <m:t>=</m:t>
                      </m:r>
                      <m:r>
                        <a:rPr lang="en-CA" b="0" i="0" smtClean="0">
                          <a:latin typeface="Cambria Math" panose="02040503050406030204" pitchFamily="18" charset="0"/>
                        </a:rPr>
                        <m:t> </m:t>
                      </m:r>
                      <m:r>
                        <m:rPr>
                          <m:sty m:val="p"/>
                        </m:rPr>
                        <a:rPr lang="el-GR" b="0" i="1" smtClean="0">
                          <a:latin typeface="Cambria Math" panose="02040503050406030204" pitchFamily="18" charset="0"/>
                        </a:rPr>
                        <m:t>α</m:t>
                      </m:r>
                      <m:r>
                        <a:rPr lang="en-CA" b="0" i="1" smtClean="0">
                          <a:latin typeface="Cambria Math" panose="02040503050406030204" pitchFamily="18" charset="0"/>
                        </a:rPr>
                        <m:t>+ </m:t>
                      </m:r>
                      <m:r>
                        <m:rPr>
                          <m:sty m:val="p"/>
                        </m:rPr>
                        <a:rPr lang="el-GR" b="0" i="1" smtClean="0">
                          <a:latin typeface="Cambria Math" panose="02040503050406030204" pitchFamily="18" charset="0"/>
                        </a:rPr>
                        <m:t>β</m:t>
                      </m:r>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𝑠𝑝𝑒𝑐𝑖𝑒𝑠</m:t>
                          </m:r>
                        </m:e>
                      </m:d>
                      <m:r>
                        <a:rPr lang="en-CA" b="0" i="1" smtClean="0">
                          <a:latin typeface="Cambria Math" panose="02040503050406030204" pitchFamily="18" charset="0"/>
                        </a:rPr>
                        <m:t>+</m:t>
                      </m:r>
                      <m:r>
                        <m:rPr>
                          <m:sty m:val="p"/>
                        </m:rPr>
                        <a:rPr lang="el-GR" b="0" i="1" smtClean="0">
                          <a:latin typeface="Cambria Math" panose="02040503050406030204" pitchFamily="18" charset="0"/>
                        </a:rPr>
                        <m:t>γ</m:t>
                      </m:r>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𝑠𝑖𝑡𝑒</m:t>
                          </m:r>
                        </m:e>
                      </m:d>
                      <m:r>
                        <a:rPr lang="en-CA" b="0" i="1" smtClean="0">
                          <a:latin typeface="Cambria Math" panose="02040503050406030204" pitchFamily="18" charset="0"/>
                        </a:rPr>
                        <m:t>+</m:t>
                      </m:r>
                      <m:r>
                        <m:rPr>
                          <m:sty m:val="p"/>
                        </m:rPr>
                        <a:rPr lang="el-GR" b="0" i="1" smtClean="0">
                          <a:latin typeface="Cambria Math" panose="02040503050406030204" pitchFamily="18" charset="0"/>
                        </a:rPr>
                        <m:t>δ</m:t>
                      </m:r>
                      <m:r>
                        <a:rPr lang="en-CA" b="0" i="1" smtClean="0">
                          <a:latin typeface="Cambria Math" panose="02040503050406030204" pitchFamily="18" charset="0"/>
                        </a:rPr>
                        <m:t>[</m:t>
                      </m:r>
                      <m:r>
                        <a:rPr lang="en-CA" b="0" i="1" smtClean="0">
                          <a:latin typeface="Cambria Math" panose="02040503050406030204" pitchFamily="18" charset="0"/>
                        </a:rPr>
                        <m:t>𝑙𝑒𝑎𝑓</m:t>
                      </m:r>
                      <m:r>
                        <a:rPr lang="en-CA" b="0" i="1" smtClean="0">
                          <a:latin typeface="Cambria Math" panose="02040503050406030204" pitchFamily="18" charset="0"/>
                        </a:rPr>
                        <m:t>]</m:t>
                      </m:r>
                    </m:oMath>
                  </m:oMathPara>
                </a14:m>
                <a:endParaRPr lang="en-CA" dirty="0"/>
              </a:p>
              <a:p>
                <a:pPr marL="0" indent="0">
                  <a:buNone/>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rPr>
                        <m:t>β</m:t>
                      </m:r>
                      <m:d>
                        <m:dPr>
                          <m:begChr m:val="["/>
                          <m:endChr m:val="]"/>
                          <m:ctrlPr>
                            <a:rPr lang="en-CA" i="1">
                              <a:latin typeface="Cambria Math" panose="02040503050406030204" pitchFamily="18" charset="0"/>
                            </a:rPr>
                          </m:ctrlPr>
                        </m:dPr>
                        <m:e>
                          <m:r>
                            <a:rPr lang="en-CA" i="1">
                              <a:latin typeface="Cambria Math" panose="02040503050406030204" pitchFamily="18" charset="0"/>
                            </a:rPr>
                            <m:t>𝑠𝑝𝑒𝑐𝑖𝑒𝑠</m:t>
                          </m:r>
                        </m:e>
                      </m:d>
                      <m:r>
                        <a:rPr lang="en-CA" i="1">
                          <a:latin typeface="Cambria Math" panose="02040503050406030204" pitchFamily="18" charset="0"/>
                        </a:rPr>
                        <m:t>~ </m:t>
                      </m:r>
                      <m:r>
                        <a:rPr lang="en-CA" b="0" i="1" smtClean="0">
                          <a:latin typeface="Cambria Math" panose="02040503050406030204" pitchFamily="18" charset="0"/>
                        </a:rPr>
                        <m:t>𝑁𝑜𝑟𝑚𝑎𝑙</m:t>
                      </m:r>
                      <m:d>
                        <m:dPr>
                          <m:ctrlPr>
                            <a:rPr lang="en-CA" i="1">
                              <a:latin typeface="Cambria Math" panose="02040503050406030204" pitchFamily="18" charset="0"/>
                            </a:rPr>
                          </m:ctrlPr>
                        </m:dPr>
                        <m:e>
                          <m:r>
                            <a:rPr lang="en-CA" i="1">
                              <a:latin typeface="Cambria Math" panose="02040503050406030204" pitchFamily="18" charset="0"/>
                            </a:rPr>
                            <m:t>0, </m:t>
                          </m:r>
                          <m:r>
                            <a:rPr lang="en-CA" b="0" i="1" smtClean="0">
                              <a:latin typeface="Cambria Math" panose="02040503050406030204" pitchFamily="18" charset="0"/>
                            </a:rPr>
                            <m:t>1.5</m:t>
                          </m:r>
                        </m:e>
                      </m:d>
                    </m:oMath>
                  </m:oMathPara>
                </a14:m>
                <a:endParaRPr lang="en-CA" dirty="0"/>
              </a:p>
              <a:p>
                <a:pPr marL="0" indent="0">
                  <a:buNone/>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rPr>
                        <m:t>α</m:t>
                      </m:r>
                      <m:r>
                        <a:rPr lang="en-CA" i="1">
                          <a:latin typeface="Cambria Math" panose="02040503050406030204" pitchFamily="18" charset="0"/>
                        </a:rPr>
                        <m:t>~ </m:t>
                      </m:r>
                      <m:r>
                        <a:rPr lang="en-CA" i="1">
                          <a:latin typeface="Cambria Math" panose="02040503050406030204" pitchFamily="18" charset="0"/>
                        </a:rPr>
                        <m:t>𝑁𝑜𝑟𝑚𝑎𝑙</m:t>
                      </m:r>
                      <m:d>
                        <m:dPr>
                          <m:ctrlPr>
                            <a:rPr lang="en-CA" i="1">
                              <a:latin typeface="Cambria Math" panose="02040503050406030204" pitchFamily="18" charset="0"/>
                            </a:rPr>
                          </m:ctrlPr>
                        </m:dPr>
                        <m:e>
                          <m:acc>
                            <m:accPr>
                              <m:chr m:val="̅"/>
                              <m:ctrlPr>
                                <a:rPr lang="en-CA" i="1" smtClean="0">
                                  <a:latin typeface="Cambria Math" panose="02040503050406030204" pitchFamily="18" charset="0"/>
                                </a:rPr>
                              </m:ctrlPr>
                            </m:accPr>
                            <m:e>
                              <m:r>
                                <m:rPr>
                                  <m:sty m:val="p"/>
                                </m:rPr>
                                <a:rPr lang="el-GR" i="1">
                                  <a:latin typeface="Cambria Math" panose="02040503050406030204" pitchFamily="18" charset="0"/>
                                </a:rPr>
                                <m:t>α</m:t>
                              </m:r>
                            </m:e>
                          </m:acc>
                          <m:r>
                            <a:rPr lang="en-CA" i="1" smtClean="0">
                              <a:latin typeface="Cambria Math" panose="02040503050406030204" pitchFamily="18" charset="0"/>
                            </a:rPr>
                            <m:t>, </m:t>
                          </m:r>
                          <m:sSub>
                            <m:sSubPr>
                              <m:ctrlPr>
                                <a:rPr lang="en-CA" i="1" smtClean="0">
                                  <a:latin typeface="Cambria Math" panose="02040503050406030204" pitchFamily="18" charset="0"/>
                                </a:rPr>
                              </m:ctrlPr>
                            </m:sSubPr>
                            <m:e>
                              <m:r>
                                <m:rPr>
                                  <m:sty m:val="p"/>
                                </m:rPr>
                                <a:rPr lang="en-CA" i="1">
                                  <a:latin typeface="Cambria Math" panose="02040503050406030204" pitchFamily="18" charset="0"/>
                                </a:rPr>
                                <m:t>σ</m:t>
                              </m:r>
                            </m:e>
                            <m:sub>
                              <m:r>
                                <m:rPr>
                                  <m:sty m:val="p"/>
                                </m:rPr>
                                <a:rPr lang="el-GR" i="1">
                                  <a:latin typeface="Cambria Math" panose="02040503050406030204" pitchFamily="18" charset="0"/>
                                </a:rPr>
                                <m:t>α</m:t>
                              </m:r>
                            </m:sub>
                          </m:sSub>
                        </m:e>
                      </m:d>
                    </m:oMath>
                  </m:oMathPara>
                </a14:m>
                <a:endParaRPr lang="en-CA" dirty="0"/>
              </a:p>
              <a:p>
                <a:pPr marL="0" indent="0">
                  <a:buNone/>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rPr>
                        <m:t>γ</m:t>
                      </m:r>
                      <m:d>
                        <m:dPr>
                          <m:begChr m:val="["/>
                          <m:endChr m:val="]"/>
                          <m:ctrlPr>
                            <a:rPr lang="en-CA" i="1">
                              <a:latin typeface="Cambria Math" panose="02040503050406030204" pitchFamily="18" charset="0"/>
                            </a:rPr>
                          </m:ctrlPr>
                        </m:dPr>
                        <m:e>
                          <m:r>
                            <a:rPr lang="en-CA" i="1">
                              <a:latin typeface="Cambria Math" panose="02040503050406030204" pitchFamily="18" charset="0"/>
                            </a:rPr>
                            <m:t>𝑠𝑖𝑡𝑒</m:t>
                          </m:r>
                        </m:e>
                      </m:d>
                      <m:r>
                        <a:rPr lang="en-CA" i="1">
                          <a:latin typeface="Cambria Math" panose="02040503050406030204" pitchFamily="18" charset="0"/>
                        </a:rPr>
                        <m:t>~ </m:t>
                      </m:r>
                      <m:r>
                        <a:rPr lang="en-CA" i="1">
                          <a:latin typeface="Cambria Math" panose="02040503050406030204" pitchFamily="18" charset="0"/>
                        </a:rPr>
                        <m:t>𝑁𝑜𝑟𝑚𝑎𝑙</m:t>
                      </m:r>
                      <m:d>
                        <m:dPr>
                          <m:ctrlPr>
                            <a:rPr lang="en-CA" i="1">
                              <a:latin typeface="Cambria Math" panose="02040503050406030204" pitchFamily="18" charset="0"/>
                            </a:rPr>
                          </m:ctrlPr>
                        </m:dPr>
                        <m:e>
                          <m:r>
                            <a:rPr lang="en-CA" b="0" i="1" smtClean="0">
                              <a:latin typeface="Cambria Math" panose="02040503050406030204" pitchFamily="18" charset="0"/>
                            </a:rPr>
                            <m:t>0,</m:t>
                          </m:r>
                          <m:r>
                            <a:rPr lang="en-CA" i="1">
                              <a:latin typeface="Cambria Math" panose="02040503050406030204" pitchFamily="18" charset="0"/>
                            </a:rPr>
                            <m:t> </m:t>
                          </m:r>
                          <m:sSub>
                            <m:sSubPr>
                              <m:ctrlPr>
                                <a:rPr lang="en-CA" i="1">
                                  <a:latin typeface="Cambria Math" panose="02040503050406030204" pitchFamily="18" charset="0"/>
                                </a:rPr>
                              </m:ctrlPr>
                            </m:sSubPr>
                            <m:e>
                              <m:r>
                                <m:rPr>
                                  <m:sty m:val="p"/>
                                </m:rPr>
                                <a:rPr lang="en-CA" i="1">
                                  <a:latin typeface="Cambria Math" panose="02040503050406030204" pitchFamily="18" charset="0"/>
                                </a:rPr>
                                <m:t>σ</m:t>
                              </m:r>
                            </m:e>
                            <m:sub>
                              <m:r>
                                <m:rPr>
                                  <m:sty m:val="p"/>
                                </m:rPr>
                                <a:rPr lang="el-GR" i="1">
                                  <a:latin typeface="Cambria Math" panose="02040503050406030204" pitchFamily="18" charset="0"/>
                                </a:rPr>
                                <m:t>γ</m:t>
                              </m:r>
                            </m:sub>
                          </m:sSub>
                        </m:e>
                      </m:d>
                    </m:oMath>
                  </m:oMathPara>
                </a14:m>
                <a:endParaRPr lang="en-CA" dirty="0"/>
              </a:p>
              <a:p>
                <a:pPr marL="0" indent="0">
                  <a:buNone/>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rPr>
                        <m:t>δ</m:t>
                      </m:r>
                      <m:d>
                        <m:dPr>
                          <m:begChr m:val="["/>
                          <m:endChr m:val="]"/>
                          <m:ctrlPr>
                            <a:rPr lang="en-CA" i="1">
                              <a:latin typeface="Cambria Math" panose="02040503050406030204" pitchFamily="18" charset="0"/>
                            </a:rPr>
                          </m:ctrlPr>
                        </m:dPr>
                        <m:e>
                          <m:r>
                            <a:rPr lang="en-CA" i="1">
                              <a:latin typeface="Cambria Math" panose="02040503050406030204" pitchFamily="18" charset="0"/>
                            </a:rPr>
                            <m:t>𝑙𝑒𝑎𝑓</m:t>
                          </m:r>
                        </m:e>
                      </m:d>
                      <m:r>
                        <a:rPr lang="en-CA" b="0" i="1" smtClean="0">
                          <a:latin typeface="Cambria Math" panose="02040503050406030204" pitchFamily="18" charset="0"/>
                        </a:rPr>
                        <m:t>~</m:t>
                      </m:r>
                      <m:r>
                        <a:rPr lang="en-CA" i="1">
                          <a:latin typeface="Cambria Math" panose="02040503050406030204" pitchFamily="18" charset="0"/>
                        </a:rPr>
                        <m:t>𝑁𝑜𝑟𝑚𝑎𝑙</m:t>
                      </m:r>
                      <m:d>
                        <m:dPr>
                          <m:ctrlPr>
                            <a:rPr lang="en-CA" i="1">
                              <a:latin typeface="Cambria Math" panose="02040503050406030204" pitchFamily="18" charset="0"/>
                            </a:rPr>
                          </m:ctrlPr>
                        </m:dPr>
                        <m:e>
                          <m:r>
                            <a:rPr lang="en-CA" i="1">
                              <a:latin typeface="Cambria Math" panose="02040503050406030204" pitchFamily="18" charset="0"/>
                            </a:rPr>
                            <m:t>0,</m:t>
                          </m:r>
                          <m:r>
                            <a:rPr lang="en-CA" i="1">
                              <a:latin typeface="Cambria Math" panose="02040503050406030204" pitchFamily="18" charset="0"/>
                            </a:rPr>
                            <m:t> </m:t>
                          </m:r>
                          <m:sSub>
                            <m:sSubPr>
                              <m:ctrlPr>
                                <a:rPr lang="en-CA" i="1" smtClean="0">
                                  <a:latin typeface="Cambria Math" panose="02040503050406030204" pitchFamily="18" charset="0"/>
                                </a:rPr>
                              </m:ctrlPr>
                            </m:sSubPr>
                            <m:e>
                              <m:r>
                                <m:rPr>
                                  <m:sty m:val="p"/>
                                </m:rPr>
                                <a:rPr lang="en-CA" i="1">
                                  <a:latin typeface="Cambria Math" panose="02040503050406030204" pitchFamily="18" charset="0"/>
                                </a:rPr>
                                <m:t>σ</m:t>
                              </m:r>
                            </m:e>
                            <m:sub>
                              <m:r>
                                <m:rPr>
                                  <m:sty m:val="p"/>
                                </m:rPr>
                                <a:rPr lang="el-GR" i="1">
                                  <a:latin typeface="Cambria Math" panose="02040503050406030204" pitchFamily="18" charset="0"/>
                                </a:rPr>
                                <m:t>δ</m:t>
                              </m:r>
                            </m:sub>
                          </m:sSub>
                        </m:e>
                      </m:d>
                    </m:oMath>
                  </m:oMathPara>
                </a14:m>
                <a:endParaRPr lang="en-CA" dirty="0"/>
              </a:p>
              <a:p>
                <a:pPr marL="0" indent="0">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r>
                            <m:rPr>
                              <m:sty m:val="p"/>
                            </m:rPr>
                            <a:rPr lang="el-GR" i="1">
                              <a:latin typeface="Cambria Math" panose="02040503050406030204" pitchFamily="18" charset="0"/>
                            </a:rPr>
                            <m:t>α</m:t>
                          </m:r>
                        </m:e>
                      </m:acc>
                      <m:r>
                        <a:rPr lang="en-CA" b="0" i="1" smtClean="0">
                          <a:latin typeface="Cambria Math" panose="02040503050406030204" pitchFamily="18" charset="0"/>
                        </a:rPr>
                        <m:t>~</m:t>
                      </m:r>
                      <m:r>
                        <a:rPr lang="en-CA" b="0" i="1" smtClean="0">
                          <a:latin typeface="Cambria Math" panose="02040503050406030204" pitchFamily="18" charset="0"/>
                        </a:rPr>
                        <m:t>𝑁𝑜𝑟𝑚𝑎𝑙</m:t>
                      </m:r>
                      <m:d>
                        <m:dPr>
                          <m:ctrlPr>
                            <a:rPr lang="en-CA" b="0" i="1" smtClean="0">
                              <a:latin typeface="Cambria Math" panose="02040503050406030204" pitchFamily="18" charset="0"/>
                            </a:rPr>
                          </m:ctrlPr>
                        </m:dPr>
                        <m:e>
                          <m:r>
                            <a:rPr lang="en-CA" b="0" i="1" smtClean="0">
                              <a:latin typeface="Cambria Math" panose="02040503050406030204" pitchFamily="18" charset="0"/>
                            </a:rPr>
                            <m:t>1, 0.5</m:t>
                          </m:r>
                        </m:e>
                      </m:d>
                    </m:oMath>
                  </m:oMathPara>
                </a14:m>
                <a:endParaRPr lang="en-CA" b="0" dirty="0"/>
              </a:p>
              <a:p>
                <a:pPr marL="0" indent="0">
                  <a:buNone/>
                </a:pPr>
                <a14:m>
                  <m:oMathPara xmlns:m="http://schemas.openxmlformats.org/officeDocument/2006/math">
                    <m:oMathParaPr>
                      <m:jc m:val="centerGroup"/>
                    </m:oMathParaPr>
                    <m:oMath xmlns:m="http://schemas.openxmlformats.org/officeDocument/2006/math">
                      <m:sSub>
                        <m:sSubPr>
                          <m:ctrlPr>
                            <a:rPr lang="en-CA" i="1">
                              <a:latin typeface="Cambria Math" panose="02040503050406030204" pitchFamily="18" charset="0"/>
                            </a:rPr>
                          </m:ctrlPr>
                        </m:sSubPr>
                        <m:e>
                          <m:r>
                            <m:rPr>
                              <m:sty m:val="p"/>
                            </m:rPr>
                            <a:rPr lang="en-CA" i="1">
                              <a:latin typeface="Cambria Math" panose="02040503050406030204" pitchFamily="18" charset="0"/>
                            </a:rPr>
                            <m:t>σ</m:t>
                          </m:r>
                        </m:e>
                        <m:sub>
                          <m:r>
                            <m:rPr>
                              <m:sty m:val="p"/>
                            </m:rPr>
                            <a:rPr lang="el-GR" i="1">
                              <a:latin typeface="Cambria Math" panose="02040503050406030204" pitchFamily="18" charset="0"/>
                            </a:rPr>
                            <m:t>α</m:t>
                          </m:r>
                        </m:sub>
                      </m:sSub>
                      <m:r>
                        <a:rPr lang="en-CA" b="0" i="1" smtClean="0">
                          <a:latin typeface="Cambria Math" panose="02040503050406030204" pitchFamily="18" charset="0"/>
                        </a:rPr>
                        <m:t>~</m:t>
                      </m:r>
                      <m:r>
                        <a:rPr lang="en-CA" b="0" i="1" smtClean="0">
                          <a:latin typeface="Cambria Math" panose="02040503050406030204" pitchFamily="18" charset="0"/>
                        </a:rPr>
                        <m:t>𝐸𝑥𝑝</m:t>
                      </m:r>
                      <m:r>
                        <a:rPr lang="en-CA" b="0" i="1" smtClean="0">
                          <a:latin typeface="Cambria Math" panose="02040503050406030204" pitchFamily="18" charset="0"/>
                        </a:rPr>
                        <m:t>(1)</m:t>
                      </m:r>
                    </m:oMath>
                  </m:oMathPara>
                </a14:m>
                <a:endParaRPr lang="en-CA" b="0" dirty="0"/>
              </a:p>
              <a:p>
                <a:pPr marL="0" indent="0">
                  <a:buNone/>
                </a:pPr>
                <a14:m>
                  <m:oMathPara xmlns:m="http://schemas.openxmlformats.org/officeDocument/2006/math">
                    <m:oMathParaPr>
                      <m:jc m:val="centerGroup"/>
                    </m:oMathParaPr>
                    <m:oMath xmlns:m="http://schemas.openxmlformats.org/officeDocument/2006/math">
                      <m:sSub>
                        <m:sSubPr>
                          <m:ctrlPr>
                            <a:rPr lang="en-CA" i="1">
                              <a:latin typeface="Cambria Math" panose="02040503050406030204" pitchFamily="18" charset="0"/>
                            </a:rPr>
                          </m:ctrlPr>
                        </m:sSubPr>
                        <m:e>
                          <m:r>
                            <m:rPr>
                              <m:sty m:val="p"/>
                            </m:rPr>
                            <a:rPr lang="en-CA" i="1">
                              <a:latin typeface="Cambria Math" panose="02040503050406030204" pitchFamily="18" charset="0"/>
                            </a:rPr>
                            <m:t>σ</m:t>
                          </m:r>
                        </m:e>
                        <m:sub>
                          <m:r>
                            <m:rPr>
                              <m:sty m:val="p"/>
                            </m:rPr>
                            <a:rPr lang="el-GR" i="1">
                              <a:latin typeface="Cambria Math" panose="02040503050406030204" pitchFamily="18" charset="0"/>
                            </a:rPr>
                            <m:t>γ</m:t>
                          </m:r>
                        </m:sub>
                      </m:sSub>
                      <m:r>
                        <a:rPr lang="en-CA" b="0" i="1" smtClean="0">
                          <a:latin typeface="Cambria Math" panose="02040503050406030204" pitchFamily="18" charset="0"/>
                        </a:rPr>
                        <m:t>~</m:t>
                      </m:r>
                      <m:r>
                        <a:rPr lang="en-CA" b="0" i="1" smtClean="0">
                          <a:latin typeface="Cambria Math" panose="02040503050406030204" pitchFamily="18" charset="0"/>
                        </a:rPr>
                        <m:t>𝐸𝑥𝑝</m:t>
                      </m:r>
                      <m:r>
                        <a:rPr lang="en-CA" b="0" i="1" smtClean="0">
                          <a:latin typeface="Cambria Math" panose="02040503050406030204" pitchFamily="18" charset="0"/>
                        </a:rPr>
                        <m:t>(1)</m:t>
                      </m:r>
                    </m:oMath>
                  </m:oMathPara>
                </a14:m>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i="1">
                              <a:latin typeface="Cambria Math" panose="02040503050406030204" pitchFamily="18" charset="0"/>
                            </a:rPr>
                          </m:ctrlPr>
                        </m:sSubPr>
                        <m:e>
                          <m:r>
                            <m:rPr>
                              <m:sty m:val="p"/>
                            </m:rPr>
                            <a:rPr lang="en-CA" i="1">
                              <a:latin typeface="Cambria Math" panose="02040503050406030204" pitchFamily="18" charset="0"/>
                            </a:rPr>
                            <m:t>σ</m:t>
                          </m:r>
                        </m:e>
                        <m:sub>
                          <m:r>
                            <m:rPr>
                              <m:sty m:val="p"/>
                            </m:rPr>
                            <a:rPr lang="el-GR" i="1">
                              <a:latin typeface="Cambria Math" panose="02040503050406030204" pitchFamily="18" charset="0"/>
                            </a:rPr>
                            <m:t>δ</m:t>
                          </m:r>
                        </m:sub>
                      </m:sSub>
                      <m:r>
                        <a:rPr lang="en-CA" b="0" i="1" smtClean="0">
                          <a:latin typeface="Cambria Math" panose="02040503050406030204" pitchFamily="18" charset="0"/>
                        </a:rPr>
                        <m:t>~</m:t>
                      </m:r>
                      <m:r>
                        <a:rPr lang="en-CA" b="0" i="1" smtClean="0">
                          <a:latin typeface="Cambria Math" panose="02040503050406030204" pitchFamily="18" charset="0"/>
                        </a:rPr>
                        <m:t>𝐸𝑥𝑝</m:t>
                      </m:r>
                      <m:r>
                        <a:rPr lang="en-CA" b="0" i="1" smtClean="0">
                          <a:latin typeface="Cambria Math" panose="02040503050406030204" pitchFamily="18" charset="0"/>
                        </a:rPr>
                        <m:t>(1)</m:t>
                      </m:r>
                    </m:oMath>
                  </m:oMathPara>
                </a14:m>
                <a:endParaRPr lang="en-CA" dirty="0"/>
              </a:p>
            </p:txBody>
          </p:sp>
        </mc:Choice>
        <mc:Fallback>
          <p:sp>
            <p:nvSpPr>
              <p:cNvPr id="3" name="Content Placeholder 2">
                <a:extLst>
                  <a:ext uri="{FF2B5EF4-FFF2-40B4-BE49-F238E27FC236}">
                    <a16:creationId xmlns:a16="http://schemas.microsoft.com/office/drawing/2014/main" id="{216B10E2-CC50-4914-980A-116080CA0EC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83054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8003-8711-4858-867A-F3E283C6A958}"/>
              </a:ext>
            </a:extLst>
          </p:cNvPr>
          <p:cNvSpPr>
            <a:spLocks noGrp="1"/>
          </p:cNvSpPr>
          <p:nvPr>
            <p:ph type="title"/>
          </p:nvPr>
        </p:nvSpPr>
        <p:spPr>
          <a:xfrm>
            <a:off x="838200" y="365125"/>
            <a:ext cx="10515600" cy="1325563"/>
          </a:xfrm>
        </p:spPr>
        <p:txBody>
          <a:bodyPr>
            <a:normAutofit/>
          </a:bodyPr>
          <a:lstStyle/>
          <a:p>
            <a:r>
              <a:rPr lang="en-CA" dirty="0"/>
              <a:t>Posterior predictive checks</a:t>
            </a:r>
          </a:p>
        </p:txBody>
      </p:sp>
      <p:sp>
        <p:nvSpPr>
          <p:cNvPr id="6" name="AutoShape 6">
            <a:extLst>
              <a:ext uri="{FF2B5EF4-FFF2-40B4-BE49-F238E27FC236}">
                <a16:creationId xmlns:a16="http://schemas.microsoft.com/office/drawing/2014/main" id="{E6EC869F-FC79-4B28-B23E-9B91393812CA}"/>
              </a:ext>
            </a:extLst>
          </p:cNvPr>
          <p:cNvSpPr>
            <a:spLocks noGrp="1" noChangeAspect="1" noChangeArrowheads="1"/>
          </p:cNvSpPr>
          <p:nvPr>
            <p:ph idx="1"/>
          </p:nvPr>
        </p:nvSpPr>
        <p:spPr bwMode="auto">
          <a:xfrm>
            <a:off x="599661" y="2445826"/>
            <a:ext cx="3797807" cy="2746375"/>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marL="457200" indent="-457200">
              <a:buAutoNum type="arabicPeriod"/>
            </a:pPr>
            <a:r>
              <a:rPr lang="en-CA" dirty="0"/>
              <a:t>Underpredicts 0s</a:t>
            </a:r>
          </a:p>
          <a:p>
            <a:pPr lvl="1"/>
            <a:r>
              <a:rPr lang="en-CA" dirty="0"/>
              <a:t>~72% individual plants have 0% herbivory</a:t>
            </a:r>
          </a:p>
          <a:p>
            <a:pPr marL="457200" indent="-457200">
              <a:buAutoNum type="arabicPeriod"/>
            </a:pPr>
            <a:r>
              <a:rPr lang="en-CA" dirty="0"/>
              <a:t>Underpredicts high levels of herbivory</a:t>
            </a:r>
          </a:p>
          <a:p>
            <a:pPr lvl="1"/>
            <a:r>
              <a:rPr lang="en-CA" sz="2000" dirty="0"/>
              <a:t>High levels of damage are very rare</a:t>
            </a:r>
          </a:p>
          <a:p>
            <a:pPr lvl="1"/>
            <a:endParaRPr lang="en-CA" sz="2000" dirty="0"/>
          </a:p>
        </p:txBody>
      </p:sp>
      <p:pic>
        <p:nvPicPr>
          <p:cNvPr id="10" name="Picture 9" descr="A close up of a logo&#10;&#10;Description automatically generated">
            <a:extLst>
              <a:ext uri="{FF2B5EF4-FFF2-40B4-BE49-F238E27FC236}">
                <a16:creationId xmlns:a16="http://schemas.microsoft.com/office/drawing/2014/main" id="{8E3BAD99-293F-4B16-991E-EC5EE50D1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397" y="1690688"/>
            <a:ext cx="7389473" cy="4560360"/>
          </a:xfrm>
          <a:prstGeom prst="rect">
            <a:avLst/>
          </a:prstGeom>
        </p:spPr>
      </p:pic>
    </p:spTree>
    <p:extLst>
      <p:ext uri="{BB962C8B-B14F-4D97-AF65-F5344CB8AC3E}">
        <p14:creationId xmlns:p14="http://schemas.microsoft.com/office/powerpoint/2010/main" val="421336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8003-8711-4858-867A-F3E283C6A958}"/>
              </a:ext>
            </a:extLst>
          </p:cNvPr>
          <p:cNvSpPr>
            <a:spLocks noGrp="1"/>
          </p:cNvSpPr>
          <p:nvPr>
            <p:ph type="title"/>
          </p:nvPr>
        </p:nvSpPr>
        <p:spPr>
          <a:xfrm>
            <a:off x="838200" y="365126"/>
            <a:ext cx="10460603" cy="1037896"/>
          </a:xfrm>
        </p:spPr>
        <p:txBody>
          <a:bodyPr>
            <a:normAutofit/>
          </a:bodyPr>
          <a:lstStyle/>
          <a:p>
            <a:r>
              <a:rPr lang="en-CA" dirty="0"/>
              <a:t>Predictions</a:t>
            </a:r>
          </a:p>
        </p:txBody>
      </p:sp>
      <p:sp>
        <p:nvSpPr>
          <p:cNvPr id="6" name="AutoShape 6">
            <a:extLst>
              <a:ext uri="{FF2B5EF4-FFF2-40B4-BE49-F238E27FC236}">
                <a16:creationId xmlns:a16="http://schemas.microsoft.com/office/drawing/2014/main" id="{E6EC869F-FC79-4B28-B23E-9B91393812CA}"/>
              </a:ext>
            </a:extLst>
          </p:cNvPr>
          <p:cNvSpPr>
            <a:spLocks noGrp="1" noChangeAspect="1" noChangeArrowheads="1"/>
          </p:cNvSpPr>
          <p:nvPr>
            <p:ph idx="1"/>
          </p:nvPr>
        </p:nvSpPr>
        <p:spPr bwMode="auto">
          <a:xfrm>
            <a:off x="838200" y="2554514"/>
            <a:ext cx="3837167" cy="2900464"/>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r>
              <a:rPr lang="en-CA" dirty="0"/>
              <a:t>Species 1 = native;</a:t>
            </a:r>
            <a:br>
              <a:rPr lang="en-CA" dirty="0"/>
            </a:br>
            <a:r>
              <a:rPr lang="en-CA" dirty="0"/>
              <a:t>species 2 = invader</a:t>
            </a:r>
          </a:p>
          <a:p>
            <a:r>
              <a:rPr lang="en-CA" dirty="0"/>
              <a:t>Model predicts that </a:t>
            </a:r>
            <a:r>
              <a:rPr lang="en-CA" i="1" dirty="0"/>
              <a:t>T. </a:t>
            </a:r>
            <a:r>
              <a:rPr lang="en-CA" i="1" dirty="0" err="1"/>
              <a:t>officinale</a:t>
            </a:r>
            <a:r>
              <a:rPr lang="en-CA" dirty="0"/>
              <a:t> has greater herbivore damage</a:t>
            </a:r>
          </a:p>
        </p:txBody>
      </p:sp>
      <p:pic>
        <p:nvPicPr>
          <p:cNvPr id="7" name="Picture 6" descr="A screenshot of a cell phone&#10;&#10;Description automatically generated">
            <a:extLst>
              <a:ext uri="{FF2B5EF4-FFF2-40B4-BE49-F238E27FC236}">
                <a16:creationId xmlns:a16="http://schemas.microsoft.com/office/drawing/2014/main" id="{910B60D5-93E3-40A9-92DE-9964313E7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413" y="1439634"/>
            <a:ext cx="7131792" cy="4401334"/>
          </a:xfrm>
          <a:prstGeom prst="rect">
            <a:avLst/>
          </a:prstGeom>
        </p:spPr>
      </p:pic>
    </p:spTree>
    <p:extLst>
      <p:ext uri="{BB962C8B-B14F-4D97-AF65-F5344CB8AC3E}">
        <p14:creationId xmlns:p14="http://schemas.microsoft.com/office/powerpoint/2010/main" val="161890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EED4-8591-4EA3-BFEA-6A02899D16AE}"/>
              </a:ext>
            </a:extLst>
          </p:cNvPr>
          <p:cNvSpPr>
            <a:spLocks noGrp="1"/>
          </p:cNvSpPr>
          <p:nvPr>
            <p:ph type="title"/>
          </p:nvPr>
        </p:nvSpPr>
        <p:spPr/>
        <p:txBody>
          <a:bodyPr/>
          <a:lstStyle/>
          <a:p>
            <a:r>
              <a:rPr lang="en-CA" dirty="0"/>
              <a:t>Model Comparisons</a:t>
            </a:r>
          </a:p>
        </p:txBody>
      </p:sp>
      <p:pic>
        <p:nvPicPr>
          <p:cNvPr id="5" name="Content Placeholder 4" descr="A screenshot of a cell phone&#10;&#10;Description automatically generated">
            <a:extLst>
              <a:ext uri="{FF2B5EF4-FFF2-40B4-BE49-F238E27FC236}">
                <a16:creationId xmlns:a16="http://schemas.microsoft.com/office/drawing/2014/main" id="{C4EA2FBC-E049-49C8-9EA6-0054483B24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0768" y="1298759"/>
            <a:ext cx="6313032" cy="4670355"/>
          </a:xfrm>
        </p:spPr>
      </p:pic>
      <p:sp>
        <p:nvSpPr>
          <p:cNvPr id="6" name="AutoShape 6">
            <a:extLst>
              <a:ext uri="{FF2B5EF4-FFF2-40B4-BE49-F238E27FC236}">
                <a16:creationId xmlns:a16="http://schemas.microsoft.com/office/drawing/2014/main" id="{69C7039F-9C34-4195-BB0C-E82C8A863898}"/>
              </a:ext>
            </a:extLst>
          </p:cNvPr>
          <p:cNvSpPr txBox="1">
            <a:spLocks noChangeAspect="1" noChangeArrowheads="1"/>
          </p:cNvSpPr>
          <p:nvPr/>
        </p:nvSpPr>
        <p:spPr bwMode="auto">
          <a:xfrm>
            <a:off x="838200" y="1812897"/>
            <a:ext cx="3837167" cy="3642081"/>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The most complex models are m8 &amp; m8.1 (with different priors)</a:t>
            </a:r>
          </a:p>
          <a:p>
            <a:r>
              <a:rPr lang="en-CA" dirty="0"/>
              <a:t>However, models 2.2 &amp; 2.3 have similar WAICs</a:t>
            </a:r>
          </a:p>
          <a:p>
            <a:pPr lvl="1"/>
            <a:r>
              <a:rPr lang="en-CA" dirty="0"/>
              <a:t>Not MLM</a:t>
            </a:r>
          </a:p>
          <a:p>
            <a:pPr lvl="1"/>
            <a:r>
              <a:rPr lang="en-CA" dirty="0"/>
              <a:t>`leaf` as variable instead of `site`</a:t>
            </a:r>
          </a:p>
        </p:txBody>
      </p:sp>
    </p:spTree>
    <p:extLst>
      <p:ext uri="{BB962C8B-B14F-4D97-AF65-F5344CB8AC3E}">
        <p14:creationId xmlns:p14="http://schemas.microsoft.com/office/powerpoint/2010/main" val="401525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107008E0-F8F4-4F56-8F5C-798B4BC8FAC4}"/>
              </a:ext>
            </a:extLst>
          </p:cNvPr>
          <p:cNvPicPr>
            <a:picLocks noChangeAspect="1"/>
          </p:cNvPicPr>
          <p:nvPr/>
        </p:nvPicPr>
        <p:blipFill>
          <a:blip r:embed="rId3"/>
          <a:stretch>
            <a:fillRect/>
          </a:stretch>
        </p:blipFill>
        <p:spPr>
          <a:xfrm>
            <a:off x="6096000" y="3236387"/>
            <a:ext cx="5765278" cy="3547864"/>
          </a:xfrm>
          <a:prstGeom prst="rect">
            <a:avLst/>
          </a:prstGeom>
        </p:spPr>
      </p:pic>
      <p:sp>
        <p:nvSpPr>
          <p:cNvPr id="2" name="Title 1">
            <a:extLst>
              <a:ext uri="{FF2B5EF4-FFF2-40B4-BE49-F238E27FC236}">
                <a16:creationId xmlns:a16="http://schemas.microsoft.com/office/drawing/2014/main" id="{AB55EED4-8591-4EA3-BFEA-6A02899D16AE}"/>
              </a:ext>
            </a:extLst>
          </p:cNvPr>
          <p:cNvSpPr>
            <a:spLocks noGrp="1"/>
          </p:cNvSpPr>
          <p:nvPr>
            <p:ph type="title"/>
          </p:nvPr>
        </p:nvSpPr>
        <p:spPr/>
        <p:txBody>
          <a:bodyPr/>
          <a:lstStyle/>
          <a:p>
            <a:r>
              <a:rPr lang="en-CA"/>
              <a:t>Model Comparisons</a:t>
            </a:r>
            <a:endParaRPr lang="en-CA" dirty="0"/>
          </a:p>
        </p:txBody>
      </p:sp>
      <p:sp>
        <p:nvSpPr>
          <p:cNvPr id="6" name="AutoShape 6">
            <a:extLst>
              <a:ext uri="{FF2B5EF4-FFF2-40B4-BE49-F238E27FC236}">
                <a16:creationId xmlns:a16="http://schemas.microsoft.com/office/drawing/2014/main" id="{69C7039F-9C34-4195-BB0C-E82C8A863898}"/>
              </a:ext>
            </a:extLst>
          </p:cNvPr>
          <p:cNvSpPr txBox="1">
            <a:spLocks noChangeAspect="1" noChangeArrowheads="1"/>
          </p:cNvSpPr>
          <p:nvPr/>
        </p:nvSpPr>
        <p:spPr bwMode="auto">
          <a:xfrm>
            <a:off x="838200" y="2274073"/>
            <a:ext cx="5227098" cy="2918129"/>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m2.2: No site parameter</a:t>
            </a:r>
          </a:p>
          <a:p>
            <a:pPr lvl="1"/>
            <a:r>
              <a:rPr lang="en-CA" dirty="0"/>
              <a:t>Native species (b1) -&gt; negative influence on herbivore damage</a:t>
            </a:r>
          </a:p>
          <a:p>
            <a:pPr lvl="1"/>
            <a:r>
              <a:rPr lang="en-CA" dirty="0"/>
              <a:t>Leaf (c) -&gt; positive effect</a:t>
            </a:r>
          </a:p>
          <a:p>
            <a:r>
              <a:rPr lang="en-CA" dirty="0"/>
              <a:t>m8: MLM with all parameters</a:t>
            </a:r>
          </a:p>
          <a:p>
            <a:pPr lvl="1"/>
            <a:r>
              <a:rPr lang="en-CA" dirty="0"/>
              <a:t>Site (g) had similar negative effects</a:t>
            </a:r>
          </a:p>
          <a:p>
            <a:pPr lvl="1"/>
            <a:r>
              <a:rPr lang="en-CA" dirty="0"/>
              <a:t>Leaf (d) had different effects</a:t>
            </a:r>
          </a:p>
          <a:p>
            <a:pPr lvl="1"/>
            <a:endParaRPr lang="en-CA" dirty="0"/>
          </a:p>
        </p:txBody>
      </p:sp>
      <p:pic>
        <p:nvPicPr>
          <p:cNvPr id="18" name="Picture 17">
            <a:extLst>
              <a:ext uri="{FF2B5EF4-FFF2-40B4-BE49-F238E27FC236}">
                <a16:creationId xmlns:a16="http://schemas.microsoft.com/office/drawing/2014/main" id="{89132247-1BDC-4970-B5A0-13C7D0C9877D}"/>
              </a:ext>
            </a:extLst>
          </p:cNvPr>
          <p:cNvPicPr>
            <a:picLocks noChangeAspect="1"/>
          </p:cNvPicPr>
          <p:nvPr/>
        </p:nvPicPr>
        <p:blipFill>
          <a:blip r:embed="rId4"/>
          <a:stretch>
            <a:fillRect/>
          </a:stretch>
        </p:blipFill>
        <p:spPr>
          <a:xfrm>
            <a:off x="6448813" y="340259"/>
            <a:ext cx="5059652" cy="3088741"/>
          </a:xfrm>
          <a:prstGeom prst="rect">
            <a:avLst/>
          </a:prstGeom>
        </p:spPr>
      </p:pic>
    </p:spTree>
    <p:extLst>
      <p:ext uri="{BB962C8B-B14F-4D97-AF65-F5344CB8AC3E}">
        <p14:creationId xmlns:p14="http://schemas.microsoft.com/office/powerpoint/2010/main" val="318303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Churchill Northern Studies Centre - Polar Bear Research ...">
            <a:extLst>
              <a:ext uri="{FF2B5EF4-FFF2-40B4-BE49-F238E27FC236}">
                <a16:creationId xmlns:a16="http://schemas.microsoft.com/office/drawing/2014/main" id="{6C661278-8095-4831-8472-47F221F57DF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08709B-68B6-4651-8C32-8F50383EAFF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Thanks!</a:t>
            </a:r>
          </a:p>
        </p:txBody>
      </p:sp>
      <p:sp>
        <p:nvSpPr>
          <p:cNvPr id="3" name="Rectangle 2">
            <a:extLst>
              <a:ext uri="{FF2B5EF4-FFF2-40B4-BE49-F238E27FC236}">
                <a16:creationId xmlns:a16="http://schemas.microsoft.com/office/drawing/2014/main" id="{81B588F1-2E52-483A-82B2-D801CF9249AA}"/>
              </a:ext>
            </a:extLst>
          </p:cNvPr>
          <p:cNvSpPr/>
          <p:nvPr/>
        </p:nvSpPr>
        <p:spPr>
          <a:xfrm>
            <a:off x="9968085" y="6401002"/>
            <a:ext cx="2131802" cy="369332"/>
          </a:xfrm>
          <a:prstGeom prst="rect">
            <a:avLst/>
          </a:prstGeom>
        </p:spPr>
        <p:txBody>
          <a:bodyPr wrap="none">
            <a:spAutoFit/>
          </a:bodyPr>
          <a:lstStyle/>
          <a:p>
            <a:pPr algn="r" fontAlgn="ctr"/>
            <a:r>
              <a:rPr lang="en-CA" dirty="0"/>
              <a:t>churchillscience.com</a:t>
            </a:r>
          </a:p>
        </p:txBody>
      </p:sp>
    </p:spTree>
    <p:extLst>
      <p:ext uri="{BB962C8B-B14F-4D97-AF65-F5344CB8AC3E}">
        <p14:creationId xmlns:p14="http://schemas.microsoft.com/office/powerpoint/2010/main" val="35640868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1062</Words>
  <Application>Microsoft Office PowerPoint</Application>
  <PresentationFormat>Widescreen</PresentationFormat>
  <Paragraphs>82</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Herbivore damage in native and invasive Taraxacum spp. in Churchill </vt:lpstr>
      <vt:lpstr>PowerPoint Presentation</vt:lpstr>
      <vt:lpstr>DAG</vt:lpstr>
      <vt:lpstr>Model</vt:lpstr>
      <vt:lpstr>Posterior predictive checks</vt:lpstr>
      <vt:lpstr>Predictions</vt:lpstr>
      <vt:lpstr>Model Comparisons</vt:lpstr>
      <vt:lpstr>Model Comparisons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Herbivore damage in native and invasive Taraxacum spp. in Churchill </dc:title>
  <dc:creator>Vicki M. Zhang</dc:creator>
  <cp:lastModifiedBy>Vicki M. Zhang</cp:lastModifiedBy>
  <cp:revision>27</cp:revision>
  <dcterms:created xsi:type="dcterms:W3CDTF">2020-04-29T15:45:45Z</dcterms:created>
  <dcterms:modified xsi:type="dcterms:W3CDTF">2020-04-29T16:26:56Z</dcterms:modified>
</cp:coreProperties>
</file>