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5"/>
  </p:notesMasterIdLst>
  <p:handoutMasterIdLst>
    <p:handoutMasterId r:id="rId26"/>
  </p:handoutMasterIdLst>
  <p:sldIdLst>
    <p:sldId id="314" r:id="rId5"/>
    <p:sldId id="329" r:id="rId6"/>
    <p:sldId id="318" r:id="rId7"/>
    <p:sldId id="328" r:id="rId8"/>
    <p:sldId id="320" r:id="rId9"/>
    <p:sldId id="327" r:id="rId10"/>
    <p:sldId id="330" r:id="rId11"/>
    <p:sldId id="317" r:id="rId12"/>
    <p:sldId id="325" r:id="rId13"/>
    <p:sldId id="315" r:id="rId14"/>
    <p:sldId id="322" r:id="rId15"/>
    <p:sldId id="331" r:id="rId16"/>
    <p:sldId id="332" r:id="rId17"/>
    <p:sldId id="309" r:id="rId18"/>
    <p:sldId id="316" r:id="rId19"/>
    <p:sldId id="319" r:id="rId20"/>
    <p:sldId id="326" r:id="rId21"/>
    <p:sldId id="323" r:id="rId22"/>
    <p:sldId id="324" r:id="rId23"/>
    <p:sldId id="32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9B9CD7-9484-461C-ADF1-8DDE8662292C}" v="10" dt="2025-06-28T16:47:24.5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5388" autoAdjust="0"/>
  </p:normalViewPr>
  <p:slideViewPr>
    <p:cSldViewPr snapToGrid="0">
      <p:cViewPr varScale="1">
        <p:scale>
          <a:sx n="96" d="100"/>
          <a:sy n="96" d="100"/>
        </p:scale>
        <p:origin x="1212" y="96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ki Taylor" userId="53f880b17b9d5955" providerId="LiveId" clId="{3B9B9CD7-9484-461C-ADF1-8DDE8662292C}"/>
    <pc:docChg chg="undo custSel addSld modSld sldOrd">
      <pc:chgData name="Vicki Taylor" userId="53f880b17b9d5955" providerId="LiveId" clId="{3B9B9CD7-9484-461C-ADF1-8DDE8662292C}" dt="2025-06-28T16:47:34.526" v="485" actId="1076"/>
      <pc:docMkLst>
        <pc:docMk/>
      </pc:docMkLst>
      <pc:sldChg chg="modSp mod">
        <pc:chgData name="Vicki Taylor" userId="53f880b17b9d5955" providerId="LiveId" clId="{3B9B9CD7-9484-461C-ADF1-8DDE8662292C}" dt="2025-06-28T14:27:41.553" v="100" actId="255"/>
        <pc:sldMkLst>
          <pc:docMk/>
          <pc:sldMk cId="769932640" sldId="309"/>
        </pc:sldMkLst>
        <pc:spChg chg="mod">
          <ac:chgData name="Vicki Taylor" userId="53f880b17b9d5955" providerId="LiveId" clId="{3B9B9CD7-9484-461C-ADF1-8DDE8662292C}" dt="2025-06-28T14:27:41.553" v="100" actId="255"/>
          <ac:spMkLst>
            <pc:docMk/>
            <pc:sldMk cId="769932640" sldId="309"/>
            <ac:spMk id="7" creationId="{E82E216E-9EE0-9D3F-D692-083F575A3D04}"/>
          </ac:spMkLst>
        </pc:spChg>
      </pc:sldChg>
      <pc:sldChg chg="modSp mod">
        <pc:chgData name="Vicki Taylor" userId="53f880b17b9d5955" providerId="LiveId" clId="{3B9B9CD7-9484-461C-ADF1-8DDE8662292C}" dt="2025-06-28T14:22:38.083" v="81"/>
        <pc:sldMkLst>
          <pc:docMk/>
          <pc:sldMk cId="542059410" sldId="315"/>
        </pc:sldMkLst>
        <pc:graphicFrameChg chg="modGraphic">
          <ac:chgData name="Vicki Taylor" userId="53f880b17b9d5955" providerId="LiveId" clId="{3B9B9CD7-9484-461C-ADF1-8DDE8662292C}" dt="2025-06-28T14:22:38.083" v="81"/>
          <ac:graphicFrameMkLst>
            <pc:docMk/>
            <pc:sldMk cId="542059410" sldId="315"/>
            <ac:graphicFrameMk id="18" creationId="{72960347-486A-FA3D-7CC3-AD972F276E97}"/>
          </ac:graphicFrameMkLst>
        </pc:graphicFrameChg>
      </pc:sldChg>
      <pc:sldChg chg="modSp mod">
        <pc:chgData name="Vicki Taylor" userId="53f880b17b9d5955" providerId="LiveId" clId="{3B9B9CD7-9484-461C-ADF1-8DDE8662292C}" dt="2025-06-28T15:50:49.588" v="454" actId="20577"/>
        <pc:sldMkLst>
          <pc:docMk/>
          <pc:sldMk cId="412000632" sldId="318"/>
        </pc:sldMkLst>
        <pc:spChg chg="mod">
          <ac:chgData name="Vicki Taylor" userId="53f880b17b9d5955" providerId="LiveId" clId="{3B9B9CD7-9484-461C-ADF1-8DDE8662292C}" dt="2025-06-28T15:50:49.588" v="454" actId="20577"/>
          <ac:spMkLst>
            <pc:docMk/>
            <pc:sldMk cId="412000632" sldId="318"/>
            <ac:spMk id="2" creationId="{018E4F0B-A6EB-861C-1C34-CAA9BDE47858}"/>
          </ac:spMkLst>
        </pc:spChg>
        <pc:spChg chg="mod">
          <ac:chgData name="Vicki Taylor" userId="53f880b17b9d5955" providerId="LiveId" clId="{3B9B9CD7-9484-461C-ADF1-8DDE8662292C}" dt="2025-06-28T15:50:46.592" v="453" actId="20577"/>
          <ac:spMkLst>
            <pc:docMk/>
            <pc:sldMk cId="412000632" sldId="318"/>
            <ac:spMk id="3" creationId="{59F97739-E0DF-24F3-7886-013A799A52C3}"/>
          </ac:spMkLst>
        </pc:spChg>
      </pc:sldChg>
      <pc:sldChg chg="modSp mod">
        <pc:chgData name="Vicki Taylor" userId="53f880b17b9d5955" providerId="LiveId" clId="{3B9B9CD7-9484-461C-ADF1-8DDE8662292C}" dt="2025-06-28T13:06:42.473" v="20" actId="14100"/>
        <pc:sldMkLst>
          <pc:docMk/>
          <pc:sldMk cId="430403476" sldId="320"/>
        </pc:sldMkLst>
        <pc:picChg chg="mod">
          <ac:chgData name="Vicki Taylor" userId="53f880b17b9d5955" providerId="LiveId" clId="{3B9B9CD7-9484-461C-ADF1-8DDE8662292C}" dt="2025-06-28T13:06:42.473" v="20" actId="14100"/>
          <ac:picMkLst>
            <pc:docMk/>
            <pc:sldMk cId="430403476" sldId="320"/>
            <ac:picMk id="15" creationId="{9B7A1ADE-6E2C-6EA5-0963-E1563FB0E051}"/>
          </ac:picMkLst>
        </pc:picChg>
      </pc:sldChg>
      <pc:sldChg chg="mod ord modShow">
        <pc:chgData name="Vicki Taylor" userId="53f880b17b9d5955" providerId="LiveId" clId="{3B9B9CD7-9484-461C-ADF1-8DDE8662292C}" dt="2025-06-28T15:50:56.718" v="456"/>
        <pc:sldMkLst>
          <pc:docMk/>
          <pc:sldMk cId="569699605" sldId="321"/>
        </pc:sldMkLst>
      </pc:sldChg>
      <pc:sldChg chg="addSp delSp modSp mod">
        <pc:chgData name="Vicki Taylor" userId="53f880b17b9d5955" providerId="LiveId" clId="{3B9B9CD7-9484-461C-ADF1-8DDE8662292C}" dt="2025-06-28T16:42:35.634" v="470" actId="1076"/>
        <pc:sldMkLst>
          <pc:docMk/>
          <pc:sldMk cId="1517447069" sldId="322"/>
        </pc:sldMkLst>
        <pc:picChg chg="del">
          <ac:chgData name="Vicki Taylor" userId="53f880b17b9d5955" providerId="LiveId" clId="{3B9B9CD7-9484-461C-ADF1-8DDE8662292C}" dt="2025-06-28T12:58:03.034" v="2" actId="478"/>
          <ac:picMkLst>
            <pc:docMk/>
            <pc:sldMk cId="1517447069" sldId="322"/>
            <ac:picMk id="10" creationId="{D77B72FB-F18D-532C-ECBB-65FD8706387F}"/>
          </ac:picMkLst>
        </pc:picChg>
        <pc:picChg chg="add del mod">
          <ac:chgData name="Vicki Taylor" userId="53f880b17b9d5955" providerId="LiveId" clId="{3B9B9CD7-9484-461C-ADF1-8DDE8662292C}" dt="2025-06-28T14:51:43.102" v="181" actId="478"/>
          <ac:picMkLst>
            <pc:docMk/>
            <pc:sldMk cId="1517447069" sldId="322"/>
            <ac:picMk id="12" creationId="{60545431-565B-BA72-B662-9104DAD75819}"/>
          </ac:picMkLst>
        </pc:picChg>
        <pc:picChg chg="add del mod">
          <ac:chgData name="Vicki Taylor" userId="53f880b17b9d5955" providerId="LiveId" clId="{3B9B9CD7-9484-461C-ADF1-8DDE8662292C}" dt="2025-06-28T16:41:33.481" v="459" actId="478"/>
          <ac:picMkLst>
            <pc:docMk/>
            <pc:sldMk cId="1517447069" sldId="322"/>
            <ac:picMk id="14" creationId="{3B86E0B9-53CD-883E-3278-C40C51658D02}"/>
          </ac:picMkLst>
        </pc:picChg>
        <pc:picChg chg="add del mod">
          <ac:chgData name="Vicki Taylor" userId="53f880b17b9d5955" providerId="LiveId" clId="{3B9B9CD7-9484-461C-ADF1-8DDE8662292C}" dt="2025-06-28T16:41:44.125" v="462" actId="478"/>
          <ac:picMkLst>
            <pc:docMk/>
            <pc:sldMk cId="1517447069" sldId="322"/>
            <ac:picMk id="16" creationId="{BDA27A67-1F73-EE1D-B692-6B7BB63437D2}"/>
          </ac:picMkLst>
        </pc:picChg>
        <pc:picChg chg="add mod">
          <ac:chgData name="Vicki Taylor" userId="53f880b17b9d5955" providerId="LiveId" clId="{3B9B9CD7-9484-461C-ADF1-8DDE8662292C}" dt="2025-06-28T16:42:35.634" v="470" actId="1076"/>
          <ac:picMkLst>
            <pc:docMk/>
            <pc:sldMk cId="1517447069" sldId="322"/>
            <ac:picMk id="19" creationId="{5D98EF5E-3A9E-42A4-B44A-A7F09C267BA8}"/>
          </ac:picMkLst>
        </pc:picChg>
      </pc:sldChg>
      <pc:sldChg chg="modSp mod ord modShow">
        <pc:chgData name="Vicki Taylor" userId="53f880b17b9d5955" providerId="LiveId" clId="{3B9B9CD7-9484-461C-ADF1-8DDE8662292C}" dt="2025-06-28T15:09:45.968" v="431" actId="20577"/>
        <pc:sldMkLst>
          <pc:docMk/>
          <pc:sldMk cId="2429995618" sldId="328"/>
        </pc:sldMkLst>
        <pc:spChg chg="mod">
          <ac:chgData name="Vicki Taylor" userId="53f880b17b9d5955" providerId="LiveId" clId="{3B9B9CD7-9484-461C-ADF1-8DDE8662292C}" dt="2025-06-28T15:09:45.968" v="431" actId="20577"/>
          <ac:spMkLst>
            <pc:docMk/>
            <pc:sldMk cId="2429995618" sldId="328"/>
            <ac:spMk id="6" creationId="{27C4B4AB-F386-23B2-F5AC-859DDF949CD1}"/>
          </ac:spMkLst>
        </pc:spChg>
      </pc:sldChg>
      <pc:sldChg chg="modSp mod">
        <pc:chgData name="Vicki Taylor" userId="53f880b17b9d5955" providerId="LiveId" clId="{3B9B9CD7-9484-461C-ADF1-8DDE8662292C}" dt="2025-06-28T14:47:17.395" v="178" actId="20577"/>
        <pc:sldMkLst>
          <pc:docMk/>
          <pc:sldMk cId="3773055939" sldId="329"/>
        </pc:sldMkLst>
        <pc:spChg chg="mod">
          <ac:chgData name="Vicki Taylor" userId="53f880b17b9d5955" providerId="LiveId" clId="{3B9B9CD7-9484-461C-ADF1-8DDE8662292C}" dt="2025-06-28T14:47:17.395" v="178" actId="20577"/>
          <ac:spMkLst>
            <pc:docMk/>
            <pc:sldMk cId="3773055939" sldId="329"/>
            <ac:spMk id="4" creationId="{B1B23A4F-672E-C892-15F9-1398B2BEE2EA}"/>
          </ac:spMkLst>
        </pc:spChg>
      </pc:sldChg>
      <pc:sldChg chg="addSp delSp modSp mod">
        <pc:chgData name="Vicki Taylor" userId="53f880b17b9d5955" providerId="LiveId" clId="{3B9B9CD7-9484-461C-ADF1-8DDE8662292C}" dt="2025-06-28T13:06:25.234" v="19" actId="478"/>
        <pc:sldMkLst>
          <pc:docMk/>
          <pc:sldMk cId="2550100772" sldId="330"/>
        </pc:sldMkLst>
        <pc:picChg chg="add del">
          <ac:chgData name="Vicki Taylor" userId="53f880b17b9d5955" providerId="LiveId" clId="{3B9B9CD7-9484-461C-ADF1-8DDE8662292C}" dt="2025-06-28T13:06:25.234" v="19" actId="478"/>
          <ac:picMkLst>
            <pc:docMk/>
            <pc:sldMk cId="2550100772" sldId="330"/>
            <ac:picMk id="6" creationId="{DEB6CE29-40A9-EA1E-9720-45FACD95E1B8}"/>
          </ac:picMkLst>
        </pc:picChg>
        <pc:picChg chg="add mod">
          <ac:chgData name="Vicki Taylor" userId="53f880b17b9d5955" providerId="LiveId" clId="{3B9B9CD7-9484-461C-ADF1-8DDE8662292C}" dt="2025-06-28T13:06:24.560" v="18" actId="931"/>
          <ac:picMkLst>
            <pc:docMk/>
            <pc:sldMk cId="2550100772" sldId="330"/>
            <ac:picMk id="8" creationId="{7E033DA1-AF6E-6576-CBD9-A504C2D784C5}"/>
          </ac:picMkLst>
        </pc:picChg>
      </pc:sldChg>
      <pc:sldChg chg="addSp delSp modSp mod">
        <pc:chgData name="Vicki Taylor" userId="53f880b17b9d5955" providerId="LiveId" clId="{3B9B9CD7-9484-461C-ADF1-8DDE8662292C}" dt="2025-06-28T16:47:34.526" v="485" actId="1076"/>
        <pc:sldMkLst>
          <pc:docMk/>
          <pc:sldMk cId="3814542239" sldId="331"/>
        </pc:sldMkLst>
        <pc:spChg chg="mod">
          <ac:chgData name="Vicki Taylor" userId="53f880b17b9d5955" providerId="LiveId" clId="{3B9B9CD7-9484-461C-ADF1-8DDE8662292C}" dt="2025-06-28T14:16:14.432" v="68" actId="20577"/>
          <ac:spMkLst>
            <pc:docMk/>
            <pc:sldMk cId="3814542239" sldId="331"/>
            <ac:spMk id="2" creationId="{E269A456-93E1-944B-A71C-42D9B2BDB6EB}"/>
          </ac:spMkLst>
        </pc:spChg>
        <pc:picChg chg="add del mod">
          <ac:chgData name="Vicki Taylor" userId="53f880b17b9d5955" providerId="LiveId" clId="{3B9B9CD7-9484-461C-ADF1-8DDE8662292C}" dt="2025-06-28T16:47:17.981" v="479" actId="478"/>
          <ac:picMkLst>
            <pc:docMk/>
            <pc:sldMk cId="3814542239" sldId="331"/>
            <ac:picMk id="4" creationId="{17692221-B6AB-4ECB-C893-2414FDBF61A1}"/>
          </ac:picMkLst>
        </pc:picChg>
        <pc:picChg chg="add mod">
          <ac:chgData name="Vicki Taylor" userId="53f880b17b9d5955" providerId="LiveId" clId="{3B9B9CD7-9484-461C-ADF1-8DDE8662292C}" dt="2025-06-28T16:47:34.526" v="485" actId="1076"/>
          <ac:picMkLst>
            <pc:docMk/>
            <pc:sldMk cId="3814542239" sldId="331"/>
            <ac:picMk id="7" creationId="{D57B19FE-656B-B5FA-803F-7D17F5D151B9}"/>
          </ac:picMkLst>
        </pc:picChg>
      </pc:sldChg>
      <pc:sldChg chg="addSp delSp modSp add mod">
        <pc:chgData name="Vicki Taylor" userId="53f880b17b9d5955" providerId="LiveId" clId="{3B9B9CD7-9484-461C-ADF1-8DDE8662292C}" dt="2025-06-28T16:47:16.157" v="478" actId="1076"/>
        <pc:sldMkLst>
          <pc:docMk/>
          <pc:sldMk cId="4013587220" sldId="332"/>
        </pc:sldMkLst>
        <pc:spChg chg="mod">
          <ac:chgData name="Vicki Taylor" userId="53f880b17b9d5955" providerId="LiveId" clId="{3B9B9CD7-9484-461C-ADF1-8DDE8662292C}" dt="2025-06-28T14:16:21.932" v="72" actId="20577"/>
          <ac:spMkLst>
            <pc:docMk/>
            <pc:sldMk cId="4013587220" sldId="332"/>
            <ac:spMk id="2" creationId="{355A6C99-1474-A0DB-5465-25477C620B35}"/>
          </ac:spMkLst>
        </pc:spChg>
        <pc:picChg chg="del">
          <ac:chgData name="Vicki Taylor" userId="53f880b17b9d5955" providerId="LiveId" clId="{3B9B9CD7-9484-461C-ADF1-8DDE8662292C}" dt="2025-06-28T14:16:22.960" v="73" actId="478"/>
          <ac:picMkLst>
            <pc:docMk/>
            <pc:sldMk cId="4013587220" sldId="332"/>
            <ac:picMk id="4" creationId="{DCABE2A7-4961-09DA-51CC-4666A05818EA}"/>
          </ac:picMkLst>
        </pc:picChg>
        <pc:picChg chg="add del mod">
          <ac:chgData name="Vicki Taylor" userId="53f880b17b9d5955" providerId="LiveId" clId="{3B9B9CD7-9484-461C-ADF1-8DDE8662292C}" dt="2025-06-28T16:47:01.383" v="471" actId="478"/>
          <ac:picMkLst>
            <pc:docMk/>
            <pc:sldMk cId="4013587220" sldId="332"/>
            <ac:picMk id="6" creationId="{47B8C178-1174-57A3-4055-F46A2D73AA6A}"/>
          </ac:picMkLst>
        </pc:picChg>
        <pc:picChg chg="add mod">
          <ac:chgData name="Vicki Taylor" userId="53f880b17b9d5955" providerId="LiveId" clId="{3B9B9CD7-9484-461C-ADF1-8DDE8662292C}" dt="2025-06-28T16:47:16.157" v="478" actId="1076"/>
          <ac:picMkLst>
            <pc:docMk/>
            <pc:sldMk cId="4013587220" sldId="332"/>
            <ac:picMk id="8" creationId="{7F772BF0-8840-0EEC-EA10-623D592BA906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6/27/2025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6/27/2025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37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9693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5656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250DD-6614-10B5-1990-6979073346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249704-19F2-04AF-F3A9-CAD8ACCC2C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972C9E-7A89-4AAF-167A-085B7A4D73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27261E-9F82-C682-B8F9-DF50813BCD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6180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396106-4FAE-FBAE-98F2-9BB1F6BC8A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A82143-545E-55CE-0226-253CEF40CB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23D30F-8E9B-4481-E409-4A98A42EA9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B3EF3-6942-39AD-6184-A337C5164B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3573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9665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5505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4728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ABBE1F-6DFD-A2F0-C697-A6BBDCFB8E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F33926-8F0E-4FF3-115C-004A43CC03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BFAC68-12E0-0BD2-EC4D-E152961938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CE266-46D2-C3EF-6695-FD805AD17B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7453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0108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238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32F125-C761-C41E-D8BC-2DD1F3650D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D5D8BA-3E99-3837-E1AB-FA9E3C4BE2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C7495C-B95F-7FF3-27CA-76207D5B11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B5394-3E1B-8ED0-4C4B-6322348EDF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5963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29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242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3DF88A-0E0A-C595-E77C-457812A19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C2E658-DE2B-DC80-11E6-3622A61116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847992-D557-C57C-EE9A-9EC0A40A67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9D9C56-1E3B-D38F-0D3D-052D58B97C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71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126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211F41-0084-5790-B985-C19D05F369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18F854-02B8-DF65-4D36-F6756C7979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71CAB0-38A6-F51B-ABBB-C1C0B53760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BADF1-362A-857D-9601-04261727B7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590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941D6-14BB-63FD-3853-7A5C88D531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4A4D63-69A9-8C71-D2E1-A77702D254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7785D4-C73D-F089-062E-86460BBFCA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63C35A-D28F-0454-A378-E1D6991A7A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2321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33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767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sz="16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left Imag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>
              <a:spcBef>
                <a:spcPts val="0"/>
              </a:spcBef>
              <a:spcAft>
                <a:spcPts val="1200"/>
              </a:spcAft>
              <a:defRPr sz="1800" b="1"/>
            </a:lvl2pPr>
            <a:lvl3pPr>
              <a:spcBef>
                <a:spcPts val="0"/>
              </a:spcBef>
              <a:spcAft>
                <a:spcPts val="1200"/>
              </a:spcAft>
              <a:defRPr sz="1600" b="1"/>
            </a:lvl3pPr>
            <a:lvl4pPr>
              <a:spcBef>
                <a:spcPts val="0"/>
              </a:spcBef>
              <a:spcAft>
                <a:spcPts val="1200"/>
              </a:spcAft>
              <a:defRPr sz="1400" b="1"/>
            </a:lvl4pPr>
            <a:lvl5pPr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right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1482" y="3304308"/>
            <a:ext cx="6242396" cy="2057399"/>
          </a:xfrm>
        </p:spPr>
        <p:txBody>
          <a:bodyPr>
            <a:normAutofit/>
          </a:bodyPr>
          <a:lstStyle/>
          <a:p>
            <a:r>
              <a:rPr lang="en-US" sz="4600" b="1" dirty="0"/>
              <a:t>Forecasting December 2025 consumer Spending</a:t>
            </a:r>
            <a:endParaRPr lang="en-US" sz="4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63CDEC1-94F3-CC5F-70FF-733A096B8E7C}"/>
              </a:ext>
            </a:extLst>
          </p:cNvPr>
          <p:cNvSpPr txBox="1">
            <a:spLocks/>
          </p:cNvSpPr>
          <p:nvPr/>
        </p:nvSpPr>
        <p:spPr>
          <a:xfrm>
            <a:off x="6754091" y="5590308"/>
            <a:ext cx="4821381" cy="81049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cap="none" dirty="0">
                <a:latin typeface="+mn-lt"/>
              </a:rPr>
              <a:t>Vicki Taylor</a:t>
            </a:r>
          </a:p>
          <a:p>
            <a:pPr algn="r"/>
            <a:r>
              <a:rPr lang="en-US" sz="2400" cap="none" dirty="0">
                <a:latin typeface="+mn-lt"/>
              </a:rPr>
              <a:t>Nashville Software School Data Science Cohort 8</a:t>
            </a:r>
          </a:p>
          <a:p>
            <a:pPr algn="r"/>
            <a:r>
              <a:rPr lang="en-US" sz="2400" cap="none" dirty="0">
                <a:latin typeface="+mn-lt"/>
              </a:rPr>
              <a:t>July 10, 2025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45390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74D05E-8A36-8D9F-519E-DB514A69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5533"/>
            <a:ext cx="5181600" cy="1191149"/>
          </a:xfrm>
        </p:spPr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255621-1D81-03E6-507B-CB20E070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18" name="Content Placeholder 17">
            <a:extLst>
              <a:ext uri="{FF2B5EF4-FFF2-40B4-BE49-F238E27FC236}">
                <a16:creationId xmlns:a16="http://schemas.microsoft.com/office/drawing/2014/main" id="{72960347-486A-FA3D-7CC3-AD972F276E97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565510793"/>
              </p:ext>
            </p:extLst>
          </p:nvPr>
        </p:nvGraphicFramePr>
        <p:xfrm>
          <a:off x="902524" y="2001386"/>
          <a:ext cx="5807034" cy="3306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5678">
                  <a:extLst>
                    <a:ext uri="{9D8B030D-6E8A-4147-A177-3AD203B41FA5}">
                      <a16:colId xmlns:a16="http://schemas.microsoft.com/office/drawing/2014/main" val="3525110708"/>
                    </a:ext>
                  </a:extLst>
                </a:gridCol>
                <a:gridCol w="1935678">
                  <a:extLst>
                    <a:ext uri="{9D8B030D-6E8A-4147-A177-3AD203B41FA5}">
                      <a16:colId xmlns:a16="http://schemas.microsoft.com/office/drawing/2014/main" val="2812982020"/>
                    </a:ext>
                  </a:extLst>
                </a:gridCol>
                <a:gridCol w="1935678">
                  <a:extLst>
                    <a:ext uri="{9D8B030D-6E8A-4147-A177-3AD203B41FA5}">
                      <a16:colId xmlns:a16="http://schemas.microsoft.com/office/drawing/2014/main" val="1842726369"/>
                    </a:ext>
                  </a:extLst>
                </a:gridCol>
              </a:tblGrid>
              <a:tr h="4133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Model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Average R2 Value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Average Mean Squared Error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91611667"/>
                  </a:ext>
                </a:extLst>
              </a:tr>
              <a:tr h="41332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Baseline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                         0.97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                                     762,718.78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90270452"/>
                  </a:ext>
                </a:extLst>
              </a:tr>
              <a:tr h="41332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Lasso Regression</a:t>
                      </a: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                         0.83 </a:t>
                      </a: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                                     151,706.30 </a:t>
                      </a: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551642"/>
                  </a:ext>
                </a:extLst>
              </a:tr>
              <a:tr h="41332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Ridge Regression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                         0.77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                                     189,462.32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5692816"/>
                  </a:ext>
                </a:extLst>
              </a:tr>
              <a:tr h="41332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Linear Regression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                         0.73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                                     189,252.52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30203978"/>
                  </a:ext>
                </a:extLst>
              </a:tr>
              <a:tr h="41332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XG Boost Regressor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                       (4.14)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                                 3,978,750.33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0830480"/>
                  </a:ext>
                </a:extLst>
              </a:tr>
              <a:tr h="41332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Random Forest Regressor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                       (4.89)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                                 3,483,571.57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27155308"/>
                  </a:ext>
                </a:extLst>
              </a:tr>
              <a:tr h="41332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Cat Boost Regressor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                       (6.29)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                                 3,953,767.82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19988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2059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EAA13-E02F-EB47-E510-E3F48A95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263" y="149430"/>
            <a:ext cx="6529444" cy="1448747"/>
          </a:xfrm>
        </p:spPr>
        <p:txBody>
          <a:bodyPr/>
          <a:lstStyle/>
          <a:p>
            <a:r>
              <a:rPr lang="en-US" dirty="0"/>
              <a:t>Testing Actual VS Predicted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DD930B-FB1B-543D-6828-8C31F30BB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9" name="Picture 18" descr="A graph with blue and red lines&#10;&#10;AI-generated content may be incorrect.">
            <a:extLst>
              <a:ext uri="{FF2B5EF4-FFF2-40B4-BE49-F238E27FC236}">
                <a16:creationId xmlns:a16="http://schemas.microsoft.com/office/drawing/2014/main" id="{5D98EF5E-3A9E-42A4-B44A-A7F09C267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948" y="1181099"/>
            <a:ext cx="10074965" cy="503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447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BCA09D-FC42-00FD-2418-3B917CAE8A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9A456-93E1-944B-A71C-42D9B2BDB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262" y="149430"/>
            <a:ext cx="11707086" cy="1448747"/>
          </a:xfrm>
        </p:spPr>
        <p:txBody>
          <a:bodyPr/>
          <a:lstStyle/>
          <a:p>
            <a:r>
              <a:rPr lang="en-US" dirty="0"/>
              <a:t>Forecasted December 2025 Spending (12 Months)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18E6CD-60BE-2943-09E3-8E5001EEA0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 descr="A graph with a blue line&#10;&#10;AI-generated content may be incorrect.">
            <a:extLst>
              <a:ext uri="{FF2B5EF4-FFF2-40B4-BE49-F238E27FC236}">
                <a16:creationId xmlns:a16="http://schemas.microsoft.com/office/drawing/2014/main" id="{D57B19FE-656B-B5FA-803F-7D17F5D15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287" y="1172817"/>
            <a:ext cx="10131286" cy="506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542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419D7C-FD87-4E46-5741-FC7A57CE1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A6C99-1474-A0DB-5465-25477C620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262" y="149430"/>
            <a:ext cx="11707086" cy="1448747"/>
          </a:xfrm>
        </p:spPr>
        <p:txBody>
          <a:bodyPr/>
          <a:lstStyle/>
          <a:p>
            <a:r>
              <a:rPr lang="en-US" dirty="0"/>
              <a:t>Forecasted December 2025 Spending (6 Months)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5B624E-485D-F0DC-0EDD-E0B2ED451C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Picture 7" descr="A graph with a line going up&#10;&#10;AI-generated content may be incorrect.">
            <a:extLst>
              <a:ext uri="{FF2B5EF4-FFF2-40B4-BE49-F238E27FC236}">
                <a16:creationId xmlns:a16="http://schemas.microsoft.com/office/drawing/2014/main" id="{7F772BF0-8840-0EEC-EA10-623D592BA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568" y="1133061"/>
            <a:ext cx="10111406" cy="505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587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77B52831-0916-294C-0ACB-9774B9805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82E216E-9EE0-9D3F-D692-083F575A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1515" y="374090"/>
            <a:ext cx="5057104" cy="3624984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Questions?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3800" dirty="0"/>
              <a:t>Thank you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F398FDD-E639-CF6A-B875-443655F2B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6987" y="4640580"/>
            <a:ext cx="5057103" cy="1219893"/>
          </a:xfrm>
        </p:spPr>
        <p:txBody>
          <a:bodyPr/>
          <a:lstStyle/>
          <a:p>
            <a:r>
              <a:rPr lang="en-US" dirty="0"/>
              <a:t>Vicki Taylor </a:t>
            </a:r>
          </a:p>
          <a:p>
            <a:r>
              <a:rPr lang="en-US" dirty="0"/>
              <a:t>vtaylor85@live.com</a:t>
            </a:r>
          </a:p>
          <a:p>
            <a:r>
              <a:rPr lang="en-US" dirty="0"/>
              <a:t>github.com/vickitaylor/</a:t>
            </a:r>
          </a:p>
        </p:txBody>
      </p:sp>
    </p:spTree>
    <p:extLst>
      <p:ext uri="{BB962C8B-B14F-4D97-AF65-F5344CB8AC3E}">
        <p14:creationId xmlns:p14="http://schemas.microsoft.com/office/powerpoint/2010/main" val="769932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6FD5F-786B-1974-5F47-94CA02CFA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580640"/>
            <a:ext cx="5181600" cy="3368819"/>
          </a:xfrm>
        </p:spPr>
        <p:txBody>
          <a:bodyPr/>
          <a:lstStyle/>
          <a:p>
            <a:r>
              <a:rPr lang="en-US" dirty="0"/>
              <a:t>Company overview</a:t>
            </a:r>
          </a:p>
        </p:txBody>
      </p:sp>
    </p:spTree>
    <p:extLst>
      <p:ext uri="{BB962C8B-B14F-4D97-AF65-F5344CB8AC3E}">
        <p14:creationId xmlns:p14="http://schemas.microsoft.com/office/powerpoint/2010/main" val="4293742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08221-C29B-07A3-B569-B8B466B10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/>
          <a:lstStyle/>
          <a:p>
            <a:r>
              <a:rPr lang="en-US" dirty="0"/>
              <a:t>Product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EA7D4-8B96-5A0E-252E-6B8E8B1CF17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96000" y="4172990"/>
            <a:ext cx="4896677" cy="2309726"/>
          </a:xfrm>
        </p:spPr>
        <p:txBody>
          <a:bodyPr/>
          <a:lstStyle/>
          <a:p>
            <a:r>
              <a:rPr lang="en-US" noProof="1"/>
              <a:t>Online store and market swap</a:t>
            </a:r>
          </a:p>
        </p:txBody>
      </p:sp>
    </p:spTree>
    <p:extLst>
      <p:ext uri="{BB962C8B-B14F-4D97-AF65-F5344CB8AC3E}">
        <p14:creationId xmlns:p14="http://schemas.microsoft.com/office/powerpoint/2010/main" val="1760417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60D13C1-6970-97CB-0200-E1D6CEC74B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A504C-DC39-45EC-4866-109D00916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8" y="365125"/>
            <a:ext cx="10439401" cy="1617017"/>
          </a:xfrm>
        </p:spPr>
        <p:txBody>
          <a:bodyPr/>
          <a:lstStyle/>
          <a:p>
            <a:r>
              <a:rPr lang="en-US" dirty="0"/>
              <a:t>Product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F2FCE-5132-EE27-9F36-7800B0367C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3310129" cy="3747180"/>
          </a:xfrm>
        </p:spPr>
        <p:txBody>
          <a:bodyPr/>
          <a:lstStyle/>
          <a:p>
            <a:r>
              <a:rPr lang="en-US" dirty="0"/>
              <a:t>Unique</a:t>
            </a:r>
          </a:p>
          <a:p>
            <a:r>
              <a:rPr lang="en-US" dirty="0"/>
              <a:t>First to market</a:t>
            </a:r>
          </a:p>
          <a:p>
            <a:r>
              <a:rPr lang="en-US" dirty="0"/>
              <a:t>Tested</a:t>
            </a:r>
          </a:p>
          <a:p>
            <a:r>
              <a:rPr lang="en-US" dirty="0"/>
              <a:t>Authentic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B471EA-B147-C656-BD61-FF557166AA8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602310" y="2018120"/>
            <a:ext cx="6751489" cy="3747180"/>
          </a:xfrm>
        </p:spPr>
        <p:txBody>
          <a:bodyPr/>
          <a:lstStyle/>
          <a:p>
            <a:r>
              <a:rPr lang="en-US" dirty="0"/>
              <a:t>Only product specifically dedicated to this niche market</a:t>
            </a:r>
          </a:p>
          <a:p>
            <a:r>
              <a:rPr lang="en-US" dirty="0"/>
              <a:t>First beautifully designed product that's both stylish and functional</a:t>
            </a:r>
          </a:p>
          <a:p>
            <a:r>
              <a:rPr lang="en-US" dirty="0"/>
              <a:t>Conducted testing with college students in the area</a:t>
            </a:r>
          </a:p>
          <a:p>
            <a:r>
              <a:rPr lang="en-US" dirty="0"/>
              <a:t>Designed with the help and input of experts in the field 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61EF20-FC22-A0C1-AD87-383A3CB803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573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62B2F-534F-A196-1186-33D282CE3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10363202" cy="1603462"/>
          </a:xfrm>
        </p:spPr>
        <p:txBody>
          <a:bodyPr/>
          <a:lstStyle/>
          <a:p>
            <a:r>
              <a:rPr lang="en-US" dirty="0"/>
              <a:t>Market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71586-1388-197C-1294-83D4DD8529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3299013" cy="3914910"/>
          </a:xfrm>
        </p:spPr>
        <p:txBody>
          <a:bodyPr/>
          <a:lstStyle/>
          <a:p>
            <a:r>
              <a:rPr lang="en-US" dirty="0"/>
              <a:t>Opportunity to build</a:t>
            </a:r>
          </a:p>
          <a:p>
            <a:r>
              <a:rPr lang="en-US" dirty="0"/>
              <a:t>Fully inclusive market</a:t>
            </a:r>
          </a:p>
          <a:p>
            <a:r>
              <a:rPr lang="en-US" dirty="0"/>
              <a:t>Total addressable market</a:t>
            </a:r>
          </a:p>
          <a:p>
            <a:r>
              <a:rPr lang="en-US" noProof="1"/>
              <a:t>Freedom to invent</a:t>
            </a:r>
            <a:endParaRPr lang="en-US" dirty="0"/>
          </a:p>
          <a:p>
            <a:r>
              <a:rPr lang="en-US" noProof="1"/>
              <a:t>Selectively inclusive market</a:t>
            </a:r>
          </a:p>
          <a:p>
            <a:r>
              <a:rPr lang="en-US" noProof="1"/>
              <a:t>Serviceable available market</a:t>
            </a:r>
          </a:p>
        </p:txBody>
      </p:sp>
      <p:graphicFrame>
        <p:nvGraphicFramePr>
          <p:cNvPr id="6" name="Table 11">
            <a:extLst>
              <a:ext uri="{FF2B5EF4-FFF2-40B4-BE49-F238E27FC236}">
                <a16:creationId xmlns:a16="http://schemas.microsoft.com/office/drawing/2014/main" id="{2EE5D6E7-8306-54E8-220A-099D3B755FFE}"/>
              </a:ext>
            </a:extLst>
          </p:cNvPr>
          <p:cNvGraphicFramePr>
            <a:graphicFrameLocks noGrp="1"/>
          </p:cNvGraphicFramePr>
          <p:nvPr>
            <p:ph type="tbl" sz="quarter" idx="11"/>
            <p:extLst>
              <p:ext uri="{D42A27DB-BD31-4B8C-83A1-F6EECF244321}">
                <p14:modId xmlns:p14="http://schemas.microsoft.com/office/powerpoint/2010/main" val="2564561545"/>
              </p:ext>
            </p:extLst>
          </p:nvPr>
        </p:nvGraphicFramePr>
        <p:xfrm>
          <a:off x="4602163" y="2017713"/>
          <a:ext cx="6675294" cy="3925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272">
                  <a:extLst>
                    <a:ext uri="{9D8B030D-6E8A-4147-A177-3AD203B41FA5}">
                      <a16:colId xmlns:a16="http://schemas.microsoft.com/office/drawing/2014/main" val="3233966979"/>
                    </a:ext>
                  </a:extLst>
                </a:gridCol>
                <a:gridCol w="1085272">
                  <a:extLst>
                    <a:ext uri="{9D8B030D-6E8A-4147-A177-3AD203B41FA5}">
                      <a16:colId xmlns:a16="http://schemas.microsoft.com/office/drawing/2014/main" val="1158840958"/>
                    </a:ext>
                  </a:extLst>
                </a:gridCol>
                <a:gridCol w="1085272">
                  <a:extLst>
                    <a:ext uri="{9D8B030D-6E8A-4147-A177-3AD203B41FA5}">
                      <a16:colId xmlns:a16="http://schemas.microsoft.com/office/drawing/2014/main" val="1014947327"/>
                    </a:ext>
                  </a:extLst>
                </a:gridCol>
                <a:gridCol w="1709739">
                  <a:extLst>
                    <a:ext uri="{9D8B030D-6E8A-4147-A177-3AD203B41FA5}">
                      <a16:colId xmlns:a16="http://schemas.microsoft.com/office/drawing/2014/main" val="2653728004"/>
                    </a:ext>
                  </a:extLst>
                </a:gridCol>
                <a:gridCol w="1709739">
                  <a:extLst>
                    <a:ext uri="{9D8B030D-6E8A-4147-A177-3AD203B41FA5}">
                      <a16:colId xmlns:a16="http://schemas.microsoft.com/office/drawing/2014/main" val="4218738779"/>
                    </a:ext>
                  </a:extLst>
                </a:gridCol>
              </a:tblGrid>
              <a:tr h="785097"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Clients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Orders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Gross revenue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Net revenue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3213590700"/>
                  </a:ext>
                </a:extLst>
              </a:tr>
              <a:tr h="785097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20XX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1100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$10,000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$7,000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2830826746"/>
                  </a:ext>
                </a:extLst>
              </a:tr>
              <a:tr h="785097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20XX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$20,000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$16,000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2517333721"/>
                  </a:ext>
                </a:extLst>
              </a:tr>
              <a:tr h="785097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20XX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$30,000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$25,000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3321589815"/>
                  </a:ext>
                </a:extLst>
              </a:tr>
              <a:tr h="785097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20XX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$40,000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$30,000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3345832805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F6EF25-1A43-B685-800B-85D36602EF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261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86DBB-D0DC-05D4-788C-E10EEF6B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990" y="434225"/>
            <a:ext cx="9524998" cy="1499627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41F64-E350-1F21-8A57-E740F48F313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6257366" cy="3914910"/>
          </a:xfrm>
        </p:spPr>
        <p:txBody>
          <a:bodyPr/>
          <a:lstStyle/>
          <a:p>
            <a:r>
              <a:rPr lang="en-US" dirty="0"/>
              <a:t>Our product makes consumer lives easier, and no other product on the market offers the same features</a:t>
            </a:r>
          </a:p>
          <a:p>
            <a:pPr lvl="1"/>
            <a:r>
              <a:rPr lang="en-US" dirty="0"/>
              <a:t>Gen Z (18-25 years old)</a:t>
            </a:r>
          </a:p>
          <a:p>
            <a:pPr lvl="1"/>
            <a:r>
              <a:rPr lang="en-US" dirty="0"/>
              <a:t>Reduce expenses for replacement products </a:t>
            </a:r>
          </a:p>
          <a:p>
            <a:pPr lvl="1"/>
            <a:r>
              <a:rPr lang="en-US" dirty="0"/>
              <a:t>Simple design that gives customers the targeted information they need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5AC68-D86C-E73B-5402-F22C9F54DC0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967475" y="2018119"/>
            <a:ext cx="2449514" cy="3931919"/>
          </a:xfrm>
        </p:spPr>
        <p:txBody>
          <a:bodyPr/>
          <a:lstStyle/>
          <a:p>
            <a:r>
              <a:rPr lang="en-US" dirty="0"/>
              <a:t>Close the gap</a:t>
            </a:r>
          </a:p>
          <a:p>
            <a:r>
              <a:rPr lang="en-US" dirty="0"/>
              <a:t>Target audience </a:t>
            </a:r>
          </a:p>
          <a:p>
            <a:r>
              <a:rPr lang="en-US" dirty="0"/>
              <a:t>Cost savings</a:t>
            </a:r>
          </a:p>
          <a:p>
            <a:r>
              <a:rPr lang="en-US" dirty="0"/>
              <a:t>Easy to use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9D2502-F7A7-039F-01A0-59462ADFF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406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AEBB4C-81E8-A87E-398A-D1659A8E79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0A9BF5-90A7-0895-CF7B-0FA1481AF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Summary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B23A4F-672E-C892-15F9-1398B2BEE2E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8" y="2011363"/>
            <a:ext cx="9642765" cy="4155757"/>
          </a:xfrm>
        </p:spPr>
        <p:txBody>
          <a:bodyPr/>
          <a:lstStyle/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dirty="0"/>
              <a:t>Purpose: 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Forecast December 2025 consumer spending as it is a good indicator on economic health and consumer confidence 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dirty="0"/>
              <a:t>Focus: 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Impact of economic indicators on future spending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dirty="0"/>
              <a:t>Motivation: 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Critical insights for businesses in an evolving economic climate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F96CF0-C4AA-2BA8-890E-40F289B7CD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055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DB0AE-5ADD-1975-6BDD-386089250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8" y="365125"/>
            <a:ext cx="10439401" cy="1617017"/>
          </a:xfrm>
        </p:spPr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4C67C-D286-74AE-086C-3E45FF9D954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07917" y="1752086"/>
            <a:ext cx="8956965" cy="179121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0" dirty="0"/>
              <a:t>Sources:</a:t>
            </a:r>
          </a:p>
          <a:p>
            <a:r>
              <a:rPr lang="en-US" b="0" dirty="0"/>
              <a:t>Inflation: Federal Reserve Economic Data </a:t>
            </a:r>
          </a:p>
          <a:p>
            <a:r>
              <a:rPr lang="en-US" b="0" dirty="0"/>
              <a:t>Unemployment: US Bureau of Labor Statistics</a:t>
            </a:r>
          </a:p>
          <a:p>
            <a:r>
              <a:rPr lang="en-US" b="0" dirty="0"/>
              <a:t>Consumer Debt: Federal Reserve</a:t>
            </a:r>
          </a:p>
          <a:p>
            <a:r>
              <a:rPr lang="en-US" b="0" dirty="0"/>
              <a:t>Personal Consumption Expenditures: Bureau of Economic Analysis</a:t>
            </a:r>
          </a:p>
          <a:p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7E5DB-AFB6-9088-87C9-1F671C0B0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699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4F0B-A6EB-861C-1C34-CAA9BDE47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223" y="1"/>
            <a:ext cx="4805997" cy="1270660"/>
          </a:xfrm>
        </p:spPr>
        <p:txBody>
          <a:bodyPr/>
          <a:lstStyle/>
          <a:p>
            <a:r>
              <a:rPr lang="en-US" sz="3200" dirty="0"/>
              <a:t>Data Questions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97739-E0DF-24F3-7886-013A799A52C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269154" y="1928554"/>
            <a:ext cx="9133630" cy="2389736"/>
          </a:xfrm>
        </p:spPr>
        <p:txBody>
          <a:bodyPr>
            <a:normAutofit/>
          </a:bodyPr>
          <a:lstStyle/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cap="none" dirty="0">
                <a:cs typeface="Calibri"/>
              </a:rPr>
              <a:t>Can a predative model using historical data on US consumer debt, </a:t>
            </a:r>
            <a:r>
              <a:rPr lang="en-US" dirty="0">
                <a:cs typeface="Calibri"/>
              </a:rPr>
              <a:t>spending, inflation, and unemployment rates forecast personal consumer expenditures for December 2025?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How do inflation, unemployment, and consumer debt indicators relate to historical spending?</a:t>
            </a:r>
            <a:endParaRPr lang="en-US" sz="2000" cap="none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0D061-7327-A55C-AF6A-A95C24DD8B7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246813"/>
            <a:ext cx="631825" cy="29527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00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E95CC7-81B3-CBCA-48B7-CF8D3B8C86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628D5-32B5-2FA9-2801-87C6D61B1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8" y="365125"/>
            <a:ext cx="10439401" cy="1617017"/>
          </a:xfrm>
        </p:spPr>
        <p:txBody>
          <a:bodyPr/>
          <a:lstStyle/>
          <a:p>
            <a:r>
              <a:rPr lang="en-US" dirty="0"/>
              <a:t>Data Sources and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F1C6B-511A-E1A8-8CCB-C17848E0676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07917" y="1752086"/>
            <a:ext cx="8956965" cy="179121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0" dirty="0"/>
              <a:t>Sources:</a:t>
            </a:r>
          </a:p>
          <a:p>
            <a:r>
              <a:rPr lang="en-US" b="0" dirty="0"/>
              <a:t>Inflation: Federal Reserve Economic Data </a:t>
            </a:r>
          </a:p>
          <a:p>
            <a:r>
              <a:rPr lang="en-US" b="0" dirty="0"/>
              <a:t>Unemployment: US Bureau of Labor Statistics</a:t>
            </a:r>
          </a:p>
          <a:p>
            <a:r>
              <a:rPr lang="en-US" b="0" dirty="0"/>
              <a:t>Consumer Debt: Federal Reserve</a:t>
            </a:r>
          </a:p>
          <a:p>
            <a:r>
              <a:rPr lang="en-US" b="0" dirty="0"/>
              <a:t>Personal Consumption Expenditures: Bureau of Economic Analysis</a:t>
            </a:r>
          </a:p>
          <a:p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95E4F5-1323-99FA-38BC-9FEF632FAA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7C4B4AB-F386-23B2-F5AC-859DDF949CD1}"/>
              </a:ext>
            </a:extLst>
          </p:cNvPr>
          <p:cNvSpPr txBox="1">
            <a:spLocks/>
          </p:cNvSpPr>
          <p:nvPr/>
        </p:nvSpPr>
        <p:spPr>
          <a:xfrm>
            <a:off x="952499" y="3722894"/>
            <a:ext cx="8956965" cy="2293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b="0" dirty="0"/>
              <a:t>Preparation:</a:t>
            </a:r>
          </a:p>
          <a:p>
            <a:r>
              <a:rPr lang="en-US" sz="1700" b="0" dirty="0"/>
              <a:t>Standardize date formatting </a:t>
            </a:r>
          </a:p>
          <a:p>
            <a:r>
              <a:rPr lang="en-US" sz="1700" b="0" dirty="0"/>
              <a:t>Handling null values for revolving debt</a:t>
            </a:r>
          </a:p>
          <a:p>
            <a:r>
              <a:rPr lang="en-US" sz="1700" b="0" dirty="0"/>
              <a:t>Added lag features to give historical values to the model</a:t>
            </a:r>
          </a:p>
          <a:p>
            <a:endParaRPr lang="en-US" sz="1700" b="0" dirty="0"/>
          </a:p>
          <a:p>
            <a:endParaRPr lang="en-US" sz="1700" b="0" dirty="0"/>
          </a:p>
        </p:txBody>
      </p:sp>
    </p:spTree>
    <p:extLst>
      <p:ext uri="{BB962C8B-B14F-4D97-AF65-F5344CB8AC3E}">
        <p14:creationId xmlns:p14="http://schemas.microsoft.com/office/powerpoint/2010/main" val="2429995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2D586-3F7C-3202-E4F4-1F65B9A7D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790" y="0"/>
            <a:ext cx="10363201" cy="1629601"/>
          </a:xfrm>
        </p:spPr>
        <p:txBody>
          <a:bodyPr/>
          <a:lstStyle/>
          <a:p>
            <a:r>
              <a:rPr lang="en-US" dirty="0"/>
              <a:t>History of spending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FFC83-A1E8-FCEA-2C47-38C5ADAEA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5" name="Picture 14" descr="A graph with a line going up&#10;&#10;AI-generated content may be incorrect.">
            <a:extLst>
              <a:ext uri="{FF2B5EF4-FFF2-40B4-BE49-F238E27FC236}">
                <a16:creationId xmlns:a16="http://schemas.microsoft.com/office/drawing/2014/main" id="{9B7A1ADE-6E2C-6EA5-0963-E1563FB0E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192" y="1194954"/>
            <a:ext cx="10055430" cy="502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403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8B5486-95CA-6D20-C5CB-876CB50DE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60A94-2A5E-B7D3-18CB-CECDCDDA1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790" y="0"/>
            <a:ext cx="10363201" cy="1629601"/>
          </a:xfrm>
        </p:spPr>
        <p:txBody>
          <a:bodyPr/>
          <a:lstStyle/>
          <a:p>
            <a:r>
              <a:rPr lang="en-US" dirty="0"/>
              <a:t>20 Year Comparison Trend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EBBDDF-BB85-2537-3E59-4A3B74FE54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" name="Picture 3" descr="A graph showing the growth of a stock market&#10;&#10;AI-generated content may be incorrect.">
            <a:extLst>
              <a:ext uri="{FF2B5EF4-FFF2-40B4-BE49-F238E27FC236}">
                <a16:creationId xmlns:a16="http://schemas.microsoft.com/office/drawing/2014/main" id="{C104A5EB-84B5-BA4F-71D9-B8E0312F9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63" y="1082384"/>
            <a:ext cx="11267209" cy="563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851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E5E618-28E9-302D-B273-63DC5BED94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3C322-F927-0FF5-C390-C9BD8DA51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790" y="0"/>
            <a:ext cx="10363201" cy="1629601"/>
          </a:xfrm>
        </p:spPr>
        <p:txBody>
          <a:bodyPr/>
          <a:lstStyle/>
          <a:p>
            <a:r>
              <a:rPr lang="en-US" dirty="0"/>
              <a:t>Economic Indicator Correlation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D435B-7175-1E2E-0D59-2A4E319FB6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 descr="A red and blue squares with white text&#10;&#10;AI-generated content may be incorrect.">
            <a:extLst>
              <a:ext uri="{FF2B5EF4-FFF2-40B4-BE49-F238E27FC236}">
                <a16:creationId xmlns:a16="http://schemas.microsoft.com/office/drawing/2014/main" id="{DEB6CE29-40A9-EA1E-9720-45FACD95E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9450" y="1069767"/>
            <a:ext cx="7116536" cy="569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100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DD59383-E6CD-CF57-B9CF-5820B1CEC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7744" y="1476893"/>
            <a:ext cx="4805997" cy="2689629"/>
          </a:xfrm>
        </p:spPr>
        <p:txBody>
          <a:bodyPr/>
          <a:lstStyle/>
          <a:p>
            <a:r>
              <a:rPr lang="en-US" dirty="0"/>
              <a:t>Model Selection And </a:t>
            </a:r>
            <a:br>
              <a:rPr lang="en-US" dirty="0"/>
            </a:br>
            <a:r>
              <a:rPr lang="en-US" dirty="0"/>
              <a:t>Forecasting</a:t>
            </a:r>
          </a:p>
        </p:txBody>
      </p:sp>
    </p:spTree>
    <p:extLst>
      <p:ext uri="{BB962C8B-B14F-4D97-AF65-F5344CB8AC3E}">
        <p14:creationId xmlns:p14="http://schemas.microsoft.com/office/powerpoint/2010/main" val="56176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ECED9-3D31-C7EF-C4E5-0D218F611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545" y="584477"/>
            <a:ext cx="10354052" cy="1209765"/>
          </a:xfrm>
        </p:spPr>
        <p:txBody>
          <a:bodyPr/>
          <a:lstStyle/>
          <a:p>
            <a:r>
              <a:rPr lang="en-US" dirty="0"/>
              <a:t>Model Setup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50FF3-CE3C-DDFB-B8EA-5BA1668A1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B2400-2B60-906C-E814-7C885C5FE17F}"/>
              </a:ext>
            </a:extLst>
          </p:cNvPr>
          <p:cNvSpPr txBox="1"/>
          <p:nvPr/>
        </p:nvSpPr>
        <p:spPr>
          <a:xfrm>
            <a:off x="1009402" y="1805049"/>
            <a:ext cx="91083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</a:t>
            </a:r>
            <a:r>
              <a:rPr lang="en-US" dirty="0" err="1"/>
              <a:t>TimeSeriesSplit</a:t>
            </a:r>
            <a:r>
              <a:rPr lang="en-US" dirty="0"/>
              <a:t> for cross validation in 5 year training and testing splits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Models Tested: </a:t>
            </a:r>
          </a:p>
          <a:p>
            <a:pPr marL="742950" lvl="1" indent="-285750" fontAlgn="b">
              <a:buFont typeface="Arial" panose="020B0604020202020204" pitchFamily="34" charset="0"/>
              <a:buChar char="•"/>
            </a:pPr>
            <a:r>
              <a:rPr lang="en-US" dirty="0"/>
              <a:t>Baseline</a:t>
            </a:r>
          </a:p>
          <a:p>
            <a:pPr marL="742950" lvl="1" indent="-285750" fontAlgn="b">
              <a:buFont typeface="Arial" panose="020B0604020202020204" pitchFamily="34" charset="0"/>
              <a:buChar char="•"/>
            </a:pPr>
            <a:r>
              <a:rPr lang="en-US" dirty="0"/>
              <a:t>Lasso Regression</a:t>
            </a:r>
          </a:p>
          <a:p>
            <a:pPr marL="742950" lvl="1" indent="-285750" fontAlgn="b">
              <a:buFont typeface="Arial" panose="020B0604020202020204" pitchFamily="34" charset="0"/>
              <a:buChar char="•"/>
            </a:pPr>
            <a:r>
              <a:rPr lang="en-US" dirty="0"/>
              <a:t>Ridge Regression</a:t>
            </a:r>
          </a:p>
          <a:p>
            <a:pPr marL="742950" lvl="1" indent="-285750" fontAlgn="b">
              <a:buFont typeface="Arial" panose="020B0604020202020204" pitchFamily="34" charset="0"/>
              <a:buChar char="•"/>
            </a:pPr>
            <a:r>
              <a:rPr lang="en-US" dirty="0"/>
              <a:t>Linear Regression</a:t>
            </a:r>
          </a:p>
          <a:p>
            <a:pPr marL="742950" lvl="1" indent="-285750" fontAlgn="b">
              <a:buFont typeface="Arial" panose="020B0604020202020204" pitchFamily="34" charset="0"/>
              <a:buChar char="•"/>
            </a:pPr>
            <a:r>
              <a:rPr lang="en-US" dirty="0"/>
              <a:t>XG Boost Regressor</a:t>
            </a:r>
          </a:p>
          <a:p>
            <a:pPr marL="742950" lvl="1" indent="-285750" fontAlgn="b">
              <a:buFont typeface="Arial" panose="020B0604020202020204" pitchFamily="34" charset="0"/>
              <a:buChar char="•"/>
            </a:pPr>
            <a:r>
              <a:rPr lang="en-US" dirty="0"/>
              <a:t>Random Forest Regressor </a:t>
            </a:r>
          </a:p>
          <a:p>
            <a:pPr marL="742950" lvl="1" indent="-285750" fontAlgn="b">
              <a:buFont typeface="Arial" panose="020B0604020202020204" pitchFamily="34" charset="0"/>
              <a:buChar char="•"/>
            </a:pPr>
            <a:r>
              <a:rPr lang="en-US" dirty="0"/>
              <a:t>Cat Boost Regressor</a:t>
            </a:r>
          </a:p>
          <a:p>
            <a:pPr marL="742950" lvl="1" indent="-285750" fontAlgn="b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fontAlgn="b">
              <a:buFont typeface="Arial" panose="020B0604020202020204" pitchFamily="34" charset="0"/>
              <a:buChar char="•"/>
            </a:pPr>
            <a:r>
              <a:rPr lang="en-US" dirty="0"/>
              <a:t>Evaluated performance based on r squared and mean square error values</a:t>
            </a:r>
          </a:p>
        </p:txBody>
      </p:sp>
    </p:spTree>
    <p:extLst>
      <p:ext uri="{BB962C8B-B14F-4D97-AF65-F5344CB8AC3E}">
        <p14:creationId xmlns:p14="http://schemas.microsoft.com/office/powerpoint/2010/main" val="232350070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_win32_SL_V9" id="{8502042B-488E-4F33-AD20-77B40A1BC1AA}" vid="{A90C26AF-23CA-48C5-BFF9-84DC7B1C91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7B39BD0-040C-43BE-B0E4-512B09E8003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2457D9-12AC-4794-A05E-F1B90FCD8D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B045227-5724-4DBF-9712-031B1BFB2C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{2CFF91FF-1DF8-415C-8979-2729A698A89B}tf22318419_win32</Template>
  <TotalTime>1187</TotalTime>
  <Words>539</Words>
  <Application>Microsoft Office PowerPoint</Application>
  <PresentationFormat>Widescreen</PresentationFormat>
  <Paragraphs>168</Paragraphs>
  <Slides>20</Slides>
  <Notes>20</Notes>
  <HiddenSlides>6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Aptos Narrow</vt:lpstr>
      <vt:lpstr>Arial</vt:lpstr>
      <vt:lpstr>Calibri</vt:lpstr>
      <vt:lpstr>Tenorite</vt:lpstr>
      <vt:lpstr>Custom</vt:lpstr>
      <vt:lpstr>Forecasting December 2025 consumer Spending</vt:lpstr>
      <vt:lpstr>Project Summary </vt:lpstr>
      <vt:lpstr>Data Questions </vt:lpstr>
      <vt:lpstr>Data Sources and Preparation</vt:lpstr>
      <vt:lpstr>History of spending</vt:lpstr>
      <vt:lpstr>20 Year Comparison Trend</vt:lpstr>
      <vt:lpstr>Economic Indicator Correlation</vt:lpstr>
      <vt:lpstr>Model Selection And  Forecasting</vt:lpstr>
      <vt:lpstr>Model Setup </vt:lpstr>
      <vt:lpstr>Model Selection</vt:lpstr>
      <vt:lpstr>Testing Actual VS Predicted</vt:lpstr>
      <vt:lpstr>Forecasted December 2025 Spending (12 Months)</vt:lpstr>
      <vt:lpstr>Forecasted December 2025 Spending (6 Months)</vt:lpstr>
      <vt:lpstr> Questions?   Thank you</vt:lpstr>
      <vt:lpstr>Company overview</vt:lpstr>
      <vt:lpstr>Product benefits</vt:lpstr>
      <vt:lpstr>Product overview </vt:lpstr>
      <vt:lpstr>Market overview</vt:lpstr>
      <vt:lpstr>Solution</vt:lpstr>
      <vt:lpstr>Data 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Vicki Taylor</dc:creator>
  <cp:lastModifiedBy>Vicki Taylor</cp:lastModifiedBy>
  <cp:revision>3</cp:revision>
  <dcterms:created xsi:type="dcterms:W3CDTF">2025-06-27T20:59:38Z</dcterms:created>
  <dcterms:modified xsi:type="dcterms:W3CDTF">2025-06-28T16:47:36Z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