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79" r:id="rId5"/>
    <p:sldId id="280" r:id="rId6"/>
    <p:sldId id="258" r:id="rId7"/>
    <p:sldId id="259" r:id="rId8"/>
    <p:sldId id="260" r:id="rId9"/>
    <p:sldId id="261" r:id="rId10"/>
    <p:sldId id="264" r:id="rId11"/>
    <p:sldId id="266" r:id="rId12"/>
    <p:sldId id="268" r:id="rId13"/>
    <p:sldId id="269" r:id="rId14"/>
    <p:sldId id="270" r:id="rId15"/>
    <p:sldId id="272" r:id="rId16"/>
    <p:sldId id="273" r:id="rId17"/>
    <p:sldId id="275" r:id="rId18"/>
    <p:sldId id="276" r:id="rId19"/>
    <p:sldId id="277" r:id="rId20"/>
    <p:sldId id="278" r:id="rId21"/>
    <p:sldId id="263" r:id="rId22"/>
    <p:sldId id="26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44" autoAdjust="0"/>
    <p:restoredTop sz="94660"/>
  </p:normalViewPr>
  <p:slideViewPr>
    <p:cSldViewPr snapToGrid="0">
      <p:cViewPr varScale="1">
        <p:scale>
          <a:sx n="91" d="100"/>
          <a:sy n="91" d="100"/>
        </p:scale>
        <p:origin x="282"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A11B44-8EFF-40D5-A277-E1C20B64E3C4}"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B7529-E3DA-4F46-A44E-56430A8BF6AD}" type="slidenum">
              <a:rPr lang="en-US" smtClean="0"/>
              <a:t>‹#›</a:t>
            </a:fld>
            <a:endParaRPr lang="en-US"/>
          </a:p>
        </p:txBody>
      </p:sp>
    </p:spTree>
    <p:extLst>
      <p:ext uri="{BB962C8B-B14F-4D97-AF65-F5344CB8AC3E}">
        <p14:creationId xmlns:p14="http://schemas.microsoft.com/office/powerpoint/2010/main" val="40290894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11B44-8EFF-40D5-A277-E1C20B64E3C4}"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B7529-E3DA-4F46-A44E-56430A8BF6AD}" type="slidenum">
              <a:rPr lang="en-US" smtClean="0"/>
              <a:t>‹#›</a:t>
            </a:fld>
            <a:endParaRPr lang="en-US"/>
          </a:p>
        </p:txBody>
      </p:sp>
    </p:spTree>
    <p:extLst>
      <p:ext uri="{BB962C8B-B14F-4D97-AF65-F5344CB8AC3E}">
        <p14:creationId xmlns:p14="http://schemas.microsoft.com/office/powerpoint/2010/main" val="364995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11B44-8EFF-40D5-A277-E1C20B64E3C4}"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B7529-E3DA-4F46-A44E-56430A8BF6AD}" type="slidenum">
              <a:rPr lang="en-US" smtClean="0"/>
              <a:t>‹#›</a:t>
            </a:fld>
            <a:endParaRPr lang="en-US"/>
          </a:p>
        </p:txBody>
      </p:sp>
    </p:spTree>
    <p:extLst>
      <p:ext uri="{BB962C8B-B14F-4D97-AF65-F5344CB8AC3E}">
        <p14:creationId xmlns:p14="http://schemas.microsoft.com/office/powerpoint/2010/main" val="864375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11B44-8EFF-40D5-A277-E1C20B64E3C4}"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B7529-E3DA-4F46-A44E-56430A8BF6AD}" type="slidenum">
              <a:rPr lang="en-US" smtClean="0"/>
              <a:t>‹#›</a:t>
            </a:fld>
            <a:endParaRPr lang="en-US"/>
          </a:p>
        </p:txBody>
      </p:sp>
    </p:spTree>
    <p:extLst>
      <p:ext uri="{BB962C8B-B14F-4D97-AF65-F5344CB8AC3E}">
        <p14:creationId xmlns:p14="http://schemas.microsoft.com/office/powerpoint/2010/main" val="350184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A11B44-8EFF-40D5-A277-E1C20B64E3C4}"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B7529-E3DA-4F46-A44E-56430A8BF6AD}" type="slidenum">
              <a:rPr lang="en-US" smtClean="0"/>
              <a:t>‹#›</a:t>
            </a:fld>
            <a:endParaRPr lang="en-US"/>
          </a:p>
        </p:txBody>
      </p:sp>
    </p:spTree>
    <p:extLst>
      <p:ext uri="{BB962C8B-B14F-4D97-AF65-F5344CB8AC3E}">
        <p14:creationId xmlns:p14="http://schemas.microsoft.com/office/powerpoint/2010/main" val="1084971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A11B44-8EFF-40D5-A277-E1C20B64E3C4}"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B7529-E3DA-4F46-A44E-56430A8BF6AD}" type="slidenum">
              <a:rPr lang="en-US" smtClean="0"/>
              <a:t>‹#›</a:t>
            </a:fld>
            <a:endParaRPr lang="en-US"/>
          </a:p>
        </p:txBody>
      </p:sp>
    </p:spTree>
    <p:extLst>
      <p:ext uri="{BB962C8B-B14F-4D97-AF65-F5344CB8AC3E}">
        <p14:creationId xmlns:p14="http://schemas.microsoft.com/office/powerpoint/2010/main" val="2736208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A11B44-8EFF-40D5-A277-E1C20B64E3C4}" type="datetimeFigureOut">
              <a:rPr lang="en-US" smtClean="0"/>
              <a:t>6/7/2024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B7529-E3DA-4F46-A44E-56430A8BF6AD}" type="slidenum">
              <a:rPr lang="en-US" smtClean="0"/>
              <a:t>‹#›</a:t>
            </a:fld>
            <a:endParaRPr lang="en-US"/>
          </a:p>
        </p:txBody>
      </p:sp>
    </p:spTree>
    <p:extLst>
      <p:ext uri="{BB962C8B-B14F-4D97-AF65-F5344CB8AC3E}">
        <p14:creationId xmlns:p14="http://schemas.microsoft.com/office/powerpoint/2010/main" val="1100293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A11B44-8EFF-40D5-A277-E1C20B64E3C4}" type="datetimeFigureOut">
              <a:rPr lang="en-US" smtClean="0"/>
              <a:t>6/7/2024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B7529-E3DA-4F46-A44E-56430A8BF6AD}" type="slidenum">
              <a:rPr lang="en-US" smtClean="0"/>
              <a:t>‹#›</a:t>
            </a:fld>
            <a:endParaRPr lang="en-US"/>
          </a:p>
        </p:txBody>
      </p:sp>
    </p:spTree>
    <p:extLst>
      <p:ext uri="{BB962C8B-B14F-4D97-AF65-F5344CB8AC3E}">
        <p14:creationId xmlns:p14="http://schemas.microsoft.com/office/powerpoint/2010/main" val="965847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A11B44-8EFF-40D5-A277-E1C20B64E3C4}" type="datetimeFigureOut">
              <a:rPr lang="en-US" smtClean="0"/>
              <a:t>6/7/2024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B7529-E3DA-4F46-A44E-56430A8BF6AD}" type="slidenum">
              <a:rPr lang="en-US" smtClean="0"/>
              <a:t>‹#›</a:t>
            </a:fld>
            <a:endParaRPr lang="en-US"/>
          </a:p>
        </p:txBody>
      </p:sp>
    </p:spTree>
    <p:extLst>
      <p:ext uri="{BB962C8B-B14F-4D97-AF65-F5344CB8AC3E}">
        <p14:creationId xmlns:p14="http://schemas.microsoft.com/office/powerpoint/2010/main" val="21449642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11B44-8EFF-40D5-A277-E1C20B64E3C4}"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B7529-E3DA-4F46-A44E-56430A8BF6AD}" type="slidenum">
              <a:rPr lang="en-US" smtClean="0"/>
              <a:t>‹#›</a:t>
            </a:fld>
            <a:endParaRPr lang="en-US"/>
          </a:p>
        </p:txBody>
      </p:sp>
    </p:spTree>
    <p:extLst>
      <p:ext uri="{BB962C8B-B14F-4D97-AF65-F5344CB8AC3E}">
        <p14:creationId xmlns:p14="http://schemas.microsoft.com/office/powerpoint/2010/main" val="126103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A11B44-8EFF-40D5-A277-E1C20B64E3C4}" type="datetimeFigureOut">
              <a:rPr lang="en-US" smtClean="0"/>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B7529-E3DA-4F46-A44E-56430A8BF6AD}" type="slidenum">
              <a:rPr lang="en-US" smtClean="0"/>
              <a:t>‹#›</a:t>
            </a:fld>
            <a:endParaRPr lang="en-US"/>
          </a:p>
        </p:txBody>
      </p:sp>
    </p:spTree>
    <p:extLst>
      <p:ext uri="{BB962C8B-B14F-4D97-AF65-F5344CB8AC3E}">
        <p14:creationId xmlns:p14="http://schemas.microsoft.com/office/powerpoint/2010/main" val="428498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BEBA8EAE-BF5A-486C-A8C5-ECC9F3942E4B}">
                <a14:imgProps xmlns:a14="http://schemas.microsoft.com/office/drawing/2010/main">
                  <a14:imgLayer r:embed="rId14">
                    <a14:imgEffect>
                      <a14:artisticMarker/>
                    </a14:imgEffect>
                  </a14:imgLayer>
                </a14:imgProps>
              </a:ex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11B44-8EFF-40D5-A277-E1C20B64E3C4}" type="datetimeFigureOut">
              <a:rPr lang="en-US" smtClean="0"/>
              <a:t>6/7/2024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B7529-E3DA-4F46-A44E-56430A8BF6AD}" type="slidenum">
              <a:rPr lang="en-US" smtClean="0"/>
              <a:t>‹#›</a:t>
            </a:fld>
            <a:endParaRPr lang="en-US"/>
          </a:p>
        </p:txBody>
      </p:sp>
    </p:spTree>
    <p:extLst>
      <p:ext uri="{BB962C8B-B14F-4D97-AF65-F5344CB8AC3E}">
        <p14:creationId xmlns:p14="http://schemas.microsoft.com/office/powerpoint/2010/main" val="621855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Marker/>
                    </a14:imgEffect>
                  </a14:imgLayer>
                </a14:imgProps>
              </a:ex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2" name="TextBox 1"/>
          <p:cNvSpPr txBox="1"/>
          <p:nvPr/>
        </p:nvSpPr>
        <p:spPr>
          <a:xfrm>
            <a:off x="2592592" y="1054249"/>
            <a:ext cx="7767021" cy="1754326"/>
          </a:xfrm>
          <a:prstGeom prst="rect">
            <a:avLst/>
          </a:prstGeom>
          <a:noFill/>
        </p:spPr>
        <p:txBody>
          <a:bodyPr wrap="square" rtlCol="0">
            <a:spAutoFit/>
          </a:bodyPr>
          <a:lstStyle/>
          <a:p>
            <a:r>
              <a:rPr lang="en-US" sz="5400" b="1" dirty="0" smtClean="0">
                <a:latin typeface="Arial" panose="020B0604020202020204" pitchFamily="34" charset="0"/>
                <a:cs typeface="Arial" panose="020B0604020202020204" pitchFamily="34" charset="0"/>
              </a:rPr>
              <a:t>      CORONA VIRUS </a:t>
            </a:r>
          </a:p>
          <a:p>
            <a:r>
              <a:rPr lang="en-US" sz="5400" b="1" dirty="0">
                <a:latin typeface="Arial" panose="020B0604020202020204" pitchFamily="34" charset="0"/>
                <a:cs typeface="Arial" panose="020B0604020202020204" pitchFamily="34" charset="0"/>
              </a:rPr>
              <a:t> </a:t>
            </a:r>
            <a:r>
              <a:rPr lang="en-US" sz="5400" b="1" dirty="0" smtClean="0">
                <a:latin typeface="Arial" panose="020B0604020202020204" pitchFamily="34" charset="0"/>
                <a:cs typeface="Arial" panose="020B0604020202020204" pitchFamily="34" charset="0"/>
              </a:rPr>
              <a:t>           ANALYSIS</a:t>
            </a:r>
            <a:endParaRPr lang="en-US" sz="5400" b="1" dirty="0">
              <a:latin typeface="Arial" panose="020B0604020202020204" pitchFamily="34" charset="0"/>
              <a:cs typeface="Arial" panose="020B0604020202020204" pitchFamily="34" charset="0"/>
            </a:endParaRPr>
          </a:p>
        </p:txBody>
      </p:sp>
      <p:sp>
        <p:nvSpPr>
          <p:cNvPr id="3" name="TextBox 2"/>
          <p:cNvSpPr txBox="1"/>
          <p:nvPr/>
        </p:nvSpPr>
        <p:spPr>
          <a:xfrm>
            <a:off x="3668356" y="2930722"/>
            <a:ext cx="6691257" cy="584775"/>
          </a:xfrm>
          <a:prstGeom prst="rect">
            <a:avLst/>
          </a:prstGeom>
          <a:noFill/>
        </p:spPr>
        <p:txBody>
          <a:bodyPr wrap="square" rtlCol="0">
            <a:spAutoFit/>
          </a:bodyPr>
          <a:lstStyle/>
          <a:p>
            <a:r>
              <a:rPr lang="en-US" sz="3200" b="1" dirty="0" smtClean="0">
                <a:latin typeface="Arial" panose="020B0604020202020204" pitchFamily="34" charset="0"/>
                <a:cs typeface="Arial" panose="020B0604020202020204" pitchFamily="34" charset="0"/>
              </a:rPr>
              <a:t>YEAR 2020 &amp; 2021 USING SQL</a:t>
            </a:r>
          </a:p>
        </p:txBody>
      </p:sp>
      <p:sp>
        <p:nvSpPr>
          <p:cNvPr id="5" name="TextBox 4"/>
          <p:cNvSpPr txBox="1"/>
          <p:nvPr/>
        </p:nvSpPr>
        <p:spPr>
          <a:xfrm>
            <a:off x="7982174" y="5583219"/>
            <a:ext cx="3625327" cy="461665"/>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OLAYINKA VICTOR</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74786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423" y="1795234"/>
            <a:ext cx="7220197" cy="326753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5042" y="1795234"/>
            <a:ext cx="4382112" cy="4696480"/>
          </a:xfrm>
          <a:prstGeom prst="rect">
            <a:avLst/>
          </a:prstGeom>
        </p:spPr>
      </p:pic>
      <p:sp>
        <p:nvSpPr>
          <p:cNvPr id="3" name="TextBox 2"/>
          <p:cNvSpPr txBox="1"/>
          <p:nvPr/>
        </p:nvSpPr>
        <p:spPr>
          <a:xfrm>
            <a:off x="1009402" y="332509"/>
            <a:ext cx="10628416" cy="461665"/>
          </a:xfrm>
          <a:prstGeom prst="rect">
            <a:avLst/>
          </a:prstGeom>
          <a:noFill/>
        </p:spPr>
        <p:txBody>
          <a:bodyPr wrap="square" rtlCol="0">
            <a:spAutoFit/>
          </a:bodyPr>
          <a:lstStyle/>
          <a:p>
            <a:r>
              <a:rPr lang="en-US" sz="2400" dirty="0" smtClean="0">
                <a:latin typeface="Arial Black" panose="020B0A04020102020204" pitchFamily="34" charset="0"/>
              </a:rPr>
              <a:t>Monthly Average for Confirmed, Deaths and Recovered</a:t>
            </a:r>
            <a:endParaRPr lang="en-US" sz="2400" dirty="0">
              <a:latin typeface="Arial Black" panose="020B0A04020102020204" pitchFamily="34" charset="0"/>
            </a:endParaRPr>
          </a:p>
        </p:txBody>
      </p:sp>
    </p:spTree>
    <p:extLst>
      <p:ext uri="{BB962C8B-B14F-4D97-AF65-F5344CB8AC3E}">
        <p14:creationId xmlns:p14="http://schemas.microsoft.com/office/powerpoint/2010/main" val="1271790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758" y="0"/>
            <a:ext cx="13217236"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99" y="1862443"/>
            <a:ext cx="9269119" cy="44869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2124" y="1662390"/>
            <a:ext cx="3538847" cy="4686954"/>
          </a:xfrm>
          <a:prstGeom prst="rect">
            <a:avLst/>
          </a:prstGeom>
        </p:spPr>
      </p:pic>
      <p:sp>
        <p:nvSpPr>
          <p:cNvPr id="3" name="TextBox 2"/>
          <p:cNvSpPr txBox="1"/>
          <p:nvPr/>
        </p:nvSpPr>
        <p:spPr>
          <a:xfrm>
            <a:off x="570015" y="269503"/>
            <a:ext cx="11530940" cy="461665"/>
          </a:xfrm>
          <a:prstGeom prst="rect">
            <a:avLst/>
          </a:prstGeom>
          <a:noFill/>
        </p:spPr>
        <p:txBody>
          <a:bodyPr wrap="square" rtlCol="0">
            <a:spAutoFit/>
          </a:bodyPr>
          <a:lstStyle/>
          <a:p>
            <a:r>
              <a:rPr lang="en-US" sz="2400" dirty="0" smtClean="0">
                <a:latin typeface="Arial Black" panose="020B0A04020102020204" pitchFamily="34" charset="0"/>
              </a:rPr>
              <a:t>Most Frequent Value for Confirmed, Recovered and Deaths</a:t>
            </a:r>
            <a:endParaRPr lang="en-US" sz="2400" dirty="0">
              <a:latin typeface="Arial Black" panose="020B0A04020102020204" pitchFamily="34" charset="0"/>
            </a:endParaRPr>
          </a:p>
        </p:txBody>
      </p:sp>
    </p:spTree>
    <p:extLst>
      <p:ext uri="{BB962C8B-B14F-4D97-AF65-F5344CB8AC3E}">
        <p14:creationId xmlns:p14="http://schemas.microsoft.com/office/powerpoint/2010/main" val="2278908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059" y="1680592"/>
            <a:ext cx="8630854" cy="3734321"/>
          </a:xfrm>
          <a:prstGeom prst="rect">
            <a:avLst/>
          </a:prstGeom>
        </p:spPr>
      </p:pic>
      <p:sp>
        <p:nvSpPr>
          <p:cNvPr id="3" name="TextBox 2"/>
          <p:cNvSpPr txBox="1"/>
          <p:nvPr/>
        </p:nvSpPr>
        <p:spPr>
          <a:xfrm>
            <a:off x="926277" y="319254"/>
            <a:ext cx="9571512" cy="461665"/>
          </a:xfrm>
          <a:prstGeom prst="rect">
            <a:avLst/>
          </a:prstGeom>
          <a:noFill/>
        </p:spPr>
        <p:txBody>
          <a:bodyPr wrap="square" rtlCol="0">
            <a:spAutoFit/>
          </a:bodyPr>
          <a:lstStyle/>
          <a:p>
            <a:r>
              <a:rPr lang="en-US" sz="2400" dirty="0" smtClean="0">
                <a:latin typeface="Arial Black" panose="020B0A04020102020204" pitchFamily="34" charset="0"/>
              </a:rPr>
              <a:t>Minimum Values for Confirmed, Deaths and Recovered</a:t>
            </a:r>
            <a:endParaRPr lang="en-US" sz="2400" dirty="0">
              <a:latin typeface="Arial Black" panose="020B0A04020102020204" pitchFamily="34" charset="0"/>
            </a:endParaRPr>
          </a:p>
        </p:txBody>
      </p:sp>
    </p:spTree>
    <p:extLst>
      <p:ext uri="{BB962C8B-B14F-4D97-AF65-F5344CB8AC3E}">
        <p14:creationId xmlns:p14="http://schemas.microsoft.com/office/powerpoint/2010/main" val="2256638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289" y="1695208"/>
            <a:ext cx="9945488" cy="3467584"/>
          </a:xfrm>
          <a:prstGeom prst="rect">
            <a:avLst/>
          </a:prstGeom>
        </p:spPr>
      </p:pic>
      <p:sp>
        <p:nvSpPr>
          <p:cNvPr id="5" name="TextBox 4"/>
          <p:cNvSpPr txBox="1"/>
          <p:nvPr/>
        </p:nvSpPr>
        <p:spPr>
          <a:xfrm>
            <a:off x="926277" y="319254"/>
            <a:ext cx="9571512" cy="461665"/>
          </a:xfrm>
          <a:prstGeom prst="rect">
            <a:avLst/>
          </a:prstGeom>
          <a:noFill/>
        </p:spPr>
        <p:txBody>
          <a:bodyPr wrap="square" rtlCol="0">
            <a:spAutoFit/>
          </a:bodyPr>
          <a:lstStyle/>
          <a:p>
            <a:r>
              <a:rPr lang="en-US" sz="2400" dirty="0" smtClean="0">
                <a:latin typeface="Arial Black" panose="020B0A04020102020204" pitchFamily="34" charset="0"/>
              </a:rPr>
              <a:t>Maximum Values for Confirmed, Deaths and Recovered</a:t>
            </a:r>
            <a:endParaRPr lang="en-US" sz="2400" dirty="0">
              <a:latin typeface="Arial Black" panose="020B0A04020102020204" pitchFamily="34" charset="0"/>
            </a:endParaRPr>
          </a:p>
        </p:txBody>
      </p:sp>
    </p:spTree>
    <p:extLst>
      <p:ext uri="{BB962C8B-B14F-4D97-AF65-F5344CB8AC3E}">
        <p14:creationId xmlns:p14="http://schemas.microsoft.com/office/powerpoint/2010/main" val="3747484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69" y="0"/>
            <a:ext cx="13217237"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865" y="2218896"/>
            <a:ext cx="8976971" cy="2610214"/>
          </a:xfrm>
          <a:prstGeom prst="rect">
            <a:avLst/>
          </a:prstGeom>
        </p:spPr>
      </p:pic>
      <p:sp>
        <p:nvSpPr>
          <p:cNvPr id="5" name="TextBox 4"/>
          <p:cNvSpPr txBox="1"/>
          <p:nvPr/>
        </p:nvSpPr>
        <p:spPr>
          <a:xfrm>
            <a:off x="926277" y="319254"/>
            <a:ext cx="10664040" cy="461665"/>
          </a:xfrm>
          <a:prstGeom prst="rect">
            <a:avLst/>
          </a:prstGeom>
          <a:noFill/>
        </p:spPr>
        <p:txBody>
          <a:bodyPr wrap="square" rtlCol="0">
            <a:spAutoFit/>
          </a:bodyPr>
          <a:lstStyle/>
          <a:p>
            <a:r>
              <a:rPr lang="en-US" sz="2400" dirty="0" smtClean="0">
                <a:latin typeface="Arial Black" panose="020B0A04020102020204" pitchFamily="34" charset="0"/>
              </a:rPr>
              <a:t>Total Cases </a:t>
            </a:r>
            <a:r>
              <a:rPr lang="en-US" sz="2400" dirty="0">
                <a:latin typeface="Arial Black" panose="020B0A04020102020204" pitchFamily="34" charset="0"/>
              </a:rPr>
              <a:t>P</a:t>
            </a:r>
            <a:r>
              <a:rPr lang="en-US" sz="2400" dirty="0" smtClean="0">
                <a:latin typeface="Arial Black" panose="020B0A04020102020204" pitchFamily="34" charset="0"/>
              </a:rPr>
              <a:t>er Month for Confirmed, Deaths and Recovered</a:t>
            </a:r>
            <a:endParaRPr lang="en-US" sz="2400" dirty="0">
              <a:latin typeface="Arial Black" panose="020B0A040201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8510" y="1657953"/>
            <a:ext cx="3904592" cy="4658375"/>
          </a:xfrm>
          <a:prstGeom prst="rect">
            <a:avLst/>
          </a:prstGeom>
        </p:spPr>
      </p:pic>
    </p:spTree>
    <p:extLst>
      <p:ext uri="{BB962C8B-B14F-4D97-AF65-F5344CB8AC3E}">
        <p14:creationId xmlns:p14="http://schemas.microsoft.com/office/powerpoint/2010/main" val="2996181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6" y="-108857"/>
            <a:ext cx="12279085"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8625" y="1576129"/>
            <a:ext cx="8954750" cy="3705742"/>
          </a:xfrm>
          <a:prstGeom prst="rect">
            <a:avLst/>
          </a:prstGeom>
        </p:spPr>
      </p:pic>
      <p:sp>
        <p:nvSpPr>
          <p:cNvPr id="5" name="TextBox 4"/>
          <p:cNvSpPr txBox="1"/>
          <p:nvPr/>
        </p:nvSpPr>
        <p:spPr>
          <a:xfrm>
            <a:off x="2470069" y="326399"/>
            <a:ext cx="6222668" cy="461665"/>
          </a:xfrm>
          <a:prstGeom prst="rect">
            <a:avLst/>
          </a:prstGeom>
          <a:noFill/>
        </p:spPr>
        <p:txBody>
          <a:bodyPr wrap="square" rtlCol="0">
            <a:spAutoFit/>
          </a:bodyPr>
          <a:lstStyle/>
          <a:p>
            <a:r>
              <a:rPr lang="en-US" sz="2400" dirty="0" smtClean="0">
                <a:latin typeface="Arial Black" panose="020B0A04020102020204" pitchFamily="34" charset="0"/>
              </a:rPr>
              <a:t>General Stats for Confirmed Cases</a:t>
            </a:r>
            <a:endParaRPr lang="en-US" sz="2400" dirty="0">
              <a:latin typeface="Arial Black" panose="020B0A04020102020204" pitchFamily="34" charset="0"/>
            </a:endParaRPr>
          </a:p>
        </p:txBody>
      </p:sp>
    </p:spTree>
    <p:extLst>
      <p:ext uri="{BB962C8B-B14F-4D97-AF65-F5344CB8AC3E}">
        <p14:creationId xmlns:p14="http://schemas.microsoft.com/office/powerpoint/2010/main" val="36860550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389" y="0"/>
            <a:ext cx="13300364"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222" y="1450459"/>
            <a:ext cx="7349903" cy="3553321"/>
          </a:xfrm>
          <a:prstGeom prst="rect">
            <a:avLst/>
          </a:prstGeom>
        </p:spPr>
      </p:pic>
      <p:sp>
        <p:nvSpPr>
          <p:cNvPr id="6" name="TextBox 5"/>
          <p:cNvSpPr txBox="1"/>
          <p:nvPr/>
        </p:nvSpPr>
        <p:spPr>
          <a:xfrm>
            <a:off x="3325092" y="364504"/>
            <a:ext cx="6222668" cy="461665"/>
          </a:xfrm>
          <a:prstGeom prst="rect">
            <a:avLst/>
          </a:prstGeom>
          <a:noFill/>
        </p:spPr>
        <p:txBody>
          <a:bodyPr wrap="square" rtlCol="0">
            <a:spAutoFit/>
          </a:bodyPr>
          <a:lstStyle/>
          <a:p>
            <a:r>
              <a:rPr lang="en-US" sz="2400" dirty="0" smtClean="0">
                <a:latin typeface="Arial Black" panose="020B0A04020102020204" pitchFamily="34" charset="0"/>
              </a:rPr>
              <a:t>General Stats for Deaths Per Month</a:t>
            </a:r>
            <a:endParaRPr lang="en-US" sz="2400" dirty="0">
              <a:latin typeface="Arial Black" panose="020B0A04020102020204" pitchFamily="34"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5245" y="1190673"/>
            <a:ext cx="5487166" cy="4667901"/>
          </a:xfrm>
          <a:prstGeom prst="rect">
            <a:avLst/>
          </a:prstGeom>
        </p:spPr>
      </p:pic>
    </p:spTree>
    <p:extLst>
      <p:ext uri="{BB962C8B-B14F-4D97-AF65-F5344CB8AC3E}">
        <p14:creationId xmlns:p14="http://schemas.microsoft.com/office/powerpoint/2010/main" val="813710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772" y="1731708"/>
            <a:ext cx="9354856" cy="3648584"/>
          </a:xfrm>
          <a:prstGeom prst="rect">
            <a:avLst/>
          </a:prstGeom>
        </p:spPr>
      </p:pic>
      <p:sp>
        <p:nvSpPr>
          <p:cNvPr id="5" name="TextBox 4"/>
          <p:cNvSpPr txBox="1"/>
          <p:nvPr/>
        </p:nvSpPr>
        <p:spPr>
          <a:xfrm>
            <a:off x="2984666" y="404189"/>
            <a:ext cx="6222668" cy="461665"/>
          </a:xfrm>
          <a:prstGeom prst="rect">
            <a:avLst/>
          </a:prstGeom>
          <a:noFill/>
        </p:spPr>
        <p:txBody>
          <a:bodyPr wrap="square" rtlCol="0">
            <a:spAutoFit/>
          </a:bodyPr>
          <a:lstStyle/>
          <a:p>
            <a:r>
              <a:rPr lang="en-US" sz="2400" dirty="0" smtClean="0">
                <a:latin typeface="Arial Black" panose="020B0A04020102020204" pitchFamily="34" charset="0"/>
              </a:rPr>
              <a:t>General Stats for Recovered Cases</a:t>
            </a:r>
            <a:endParaRPr lang="en-US" sz="2400" dirty="0">
              <a:latin typeface="Arial Black" panose="020B0A04020102020204" pitchFamily="34" charset="0"/>
            </a:endParaRPr>
          </a:p>
        </p:txBody>
      </p:sp>
    </p:spTree>
    <p:extLst>
      <p:ext uri="{BB962C8B-B14F-4D97-AF65-F5344CB8AC3E}">
        <p14:creationId xmlns:p14="http://schemas.microsoft.com/office/powerpoint/2010/main" val="38396695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388" y="1233181"/>
            <a:ext cx="9669224" cy="4391638"/>
          </a:xfrm>
          <a:prstGeom prst="rect">
            <a:avLst/>
          </a:prstGeom>
        </p:spPr>
      </p:pic>
      <p:sp>
        <p:nvSpPr>
          <p:cNvPr id="5" name="TextBox 4"/>
          <p:cNvSpPr txBox="1"/>
          <p:nvPr/>
        </p:nvSpPr>
        <p:spPr>
          <a:xfrm>
            <a:off x="2470069" y="326399"/>
            <a:ext cx="6222668" cy="461665"/>
          </a:xfrm>
          <a:prstGeom prst="rect">
            <a:avLst/>
          </a:prstGeom>
          <a:noFill/>
        </p:spPr>
        <p:txBody>
          <a:bodyPr wrap="square" rtlCol="0">
            <a:spAutoFit/>
          </a:bodyPr>
          <a:lstStyle/>
          <a:p>
            <a:r>
              <a:rPr lang="en-US" sz="2400" dirty="0" smtClean="0">
                <a:latin typeface="Arial Black" panose="020B0A04020102020204" pitchFamily="34" charset="0"/>
              </a:rPr>
              <a:t>Most Confirmed Cases by Country</a:t>
            </a:r>
            <a:endParaRPr lang="en-US" sz="2400" dirty="0">
              <a:latin typeface="Arial Black" panose="020B0A04020102020204" pitchFamily="34" charset="0"/>
            </a:endParaRPr>
          </a:p>
        </p:txBody>
      </p:sp>
    </p:spTree>
    <p:extLst>
      <p:ext uri="{BB962C8B-B14F-4D97-AF65-F5344CB8AC3E}">
        <p14:creationId xmlns:p14="http://schemas.microsoft.com/office/powerpoint/2010/main" val="3572777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05"/>
            <a:ext cx="12191999"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519" y="1566602"/>
            <a:ext cx="9392961" cy="3724795"/>
          </a:xfrm>
          <a:prstGeom prst="rect">
            <a:avLst/>
          </a:prstGeom>
        </p:spPr>
      </p:pic>
      <p:sp>
        <p:nvSpPr>
          <p:cNvPr id="6" name="TextBox 5"/>
          <p:cNvSpPr txBox="1"/>
          <p:nvPr/>
        </p:nvSpPr>
        <p:spPr>
          <a:xfrm>
            <a:off x="3657765" y="552016"/>
            <a:ext cx="6222668" cy="461665"/>
          </a:xfrm>
          <a:prstGeom prst="rect">
            <a:avLst/>
          </a:prstGeom>
          <a:noFill/>
        </p:spPr>
        <p:txBody>
          <a:bodyPr wrap="square" rtlCol="0">
            <a:spAutoFit/>
          </a:bodyPr>
          <a:lstStyle/>
          <a:p>
            <a:r>
              <a:rPr lang="en-US" sz="2400" dirty="0" smtClean="0">
                <a:latin typeface="Arial Black" panose="020B0A04020102020204" pitchFamily="34" charset="0"/>
              </a:rPr>
              <a:t>Least Deaths by Country</a:t>
            </a:r>
            <a:endParaRPr lang="en-US" sz="2400" dirty="0">
              <a:latin typeface="Arial Black" panose="020B0A04020102020204" pitchFamily="34" charset="0"/>
            </a:endParaRPr>
          </a:p>
        </p:txBody>
      </p:sp>
    </p:spTree>
    <p:extLst>
      <p:ext uri="{BB962C8B-B14F-4D97-AF65-F5344CB8AC3E}">
        <p14:creationId xmlns:p14="http://schemas.microsoft.com/office/powerpoint/2010/main" val="3630071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Marker/>
                    </a14:imgEffect>
                  </a14:imgLayer>
                </a14:imgProps>
              </a:ext>
              <a:ext uri="{28A0092B-C50C-407E-A947-70E740481C1C}">
                <a14:useLocalDpi xmlns:a14="http://schemas.microsoft.com/office/drawing/2010/main" val="0"/>
              </a:ext>
            </a:extLst>
          </a:blip>
          <a:stretch>
            <a:fillRect/>
          </a:stretch>
        </p:blipFill>
        <p:spPr>
          <a:xfrm>
            <a:off x="1" y="0"/>
            <a:ext cx="12191999" cy="6858000"/>
          </a:xfrm>
          <a:prstGeom prst="rect">
            <a:avLst/>
          </a:prstGeom>
        </p:spPr>
      </p:pic>
      <p:sp>
        <p:nvSpPr>
          <p:cNvPr id="2" name="TextBox 1"/>
          <p:cNvSpPr txBox="1"/>
          <p:nvPr/>
        </p:nvSpPr>
        <p:spPr>
          <a:xfrm>
            <a:off x="3227293" y="301213"/>
            <a:ext cx="7767021" cy="707886"/>
          </a:xfrm>
          <a:prstGeom prst="rect">
            <a:avLst/>
          </a:prstGeom>
          <a:noFill/>
        </p:spPr>
        <p:txBody>
          <a:bodyPr wrap="square" rtlCol="0">
            <a:spAutoFit/>
          </a:bodyPr>
          <a:lstStyle/>
          <a:p>
            <a:r>
              <a:rPr lang="en-US" sz="4000" b="1" dirty="0" smtClean="0">
                <a:latin typeface="Arial" panose="020B0604020202020204" pitchFamily="34" charset="0"/>
                <a:cs typeface="Arial" panose="020B0604020202020204" pitchFamily="34" charset="0"/>
              </a:rPr>
              <a:t>TABLE OF CONTENT</a:t>
            </a:r>
            <a:endParaRPr lang="en-US" sz="4000" b="1" dirty="0">
              <a:latin typeface="Arial" panose="020B0604020202020204" pitchFamily="34" charset="0"/>
              <a:cs typeface="Arial" panose="020B0604020202020204" pitchFamily="34" charset="0"/>
            </a:endParaRPr>
          </a:p>
        </p:txBody>
      </p:sp>
      <p:sp>
        <p:nvSpPr>
          <p:cNvPr id="6" name="TextBox 5"/>
          <p:cNvSpPr txBox="1"/>
          <p:nvPr/>
        </p:nvSpPr>
        <p:spPr>
          <a:xfrm>
            <a:off x="4636545" y="1175783"/>
            <a:ext cx="3782241" cy="1077218"/>
          </a:xfrm>
          <a:prstGeom prst="rect">
            <a:avLst/>
          </a:prstGeom>
          <a:noFill/>
        </p:spPr>
        <p:txBody>
          <a:bodyPr wrap="square" rtlCol="0">
            <a:spAutoFit/>
          </a:bodyPr>
          <a:lstStyle/>
          <a:p>
            <a:r>
              <a:rPr lang="en-US" sz="3200" b="1" dirty="0" smtClean="0">
                <a:latin typeface="Arial" panose="020B0604020202020204" pitchFamily="34" charset="0"/>
                <a:cs typeface="Arial" panose="020B0604020202020204" pitchFamily="34" charset="0"/>
              </a:rPr>
              <a:t>          01</a:t>
            </a:r>
          </a:p>
          <a:p>
            <a:r>
              <a:rPr lang="en-US" sz="3200" b="1" dirty="0" smtClean="0">
                <a:latin typeface="Arial" panose="020B0604020202020204" pitchFamily="34" charset="0"/>
                <a:cs typeface="Arial" panose="020B0604020202020204" pitchFamily="34" charset="0"/>
              </a:rPr>
              <a:t>INTRODUCTION</a:t>
            </a:r>
          </a:p>
        </p:txBody>
      </p:sp>
      <p:sp>
        <p:nvSpPr>
          <p:cNvPr id="7" name="TextBox 6"/>
          <p:cNvSpPr txBox="1"/>
          <p:nvPr/>
        </p:nvSpPr>
        <p:spPr>
          <a:xfrm>
            <a:off x="4789379" y="3770670"/>
            <a:ext cx="3923698" cy="1569660"/>
          </a:xfrm>
          <a:prstGeom prst="rect">
            <a:avLst/>
          </a:prstGeom>
          <a:noFill/>
        </p:spPr>
        <p:txBody>
          <a:bodyPr wrap="square" rtlCol="0">
            <a:spAutoFit/>
          </a:bodyPr>
          <a:lstStyle/>
          <a:p>
            <a:r>
              <a:rPr lang="en-US" sz="3200" b="1" dirty="0" smtClean="0">
                <a:latin typeface="Arial" panose="020B0604020202020204" pitchFamily="34" charset="0"/>
                <a:cs typeface="Arial" panose="020B0604020202020204" pitchFamily="34" charset="0"/>
              </a:rPr>
              <a:t>           04</a:t>
            </a:r>
          </a:p>
          <a:p>
            <a:r>
              <a:rPr lang="en-US" sz="3200" b="1" dirty="0">
                <a:latin typeface="Arial" panose="020B0604020202020204" pitchFamily="34" charset="0"/>
                <a:cs typeface="Arial" panose="020B0604020202020204" pitchFamily="34" charset="0"/>
              </a:rPr>
              <a:t> </a:t>
            </a:r>
            <a:r>
              <a:rPr lang="en-US" sz="3200" b="1" dirty="0" smtClean="0">
                <a:latin typeface="Arial" panose="020B0604020202020204" pitchFamily="34" charset="0"/>
                <a:cs typeface="Arial" panose="020B0604020202020204" pitchFamily="34" charset="0"/>
              </a:rPr>
              <a:t>       DATA      EXPLORATION</a:t>
            </a:r>
          </a:p>
        </p:txBody>
      </p:sp>
      <p:sp>
        <p:nvSpPr>
          <p:cNvPr id="8" name="TextBox 7"/>
          <p:cNvSpPr txBox="1"/>
          <p:nvPr/>
        </p:nvSpPr>
        <p:spPr>
          <a:xfrm>
            <a:off x="8261872" y="2140385"/>
            <a:ext cx="3677879" cy="1077218"/>
          </a:xfrm>
          <a:prstGeom prst="rect">
            <a:avLst/>
          </a:prstGeom>
          <a:noFill/>
        </p:spPr>
        <p:txBody>
          <a:bodyPr wrap="square" rtlCol="0">
            <a:spAutoFit/>
          </a:bodyPr>
          <a:lstStyle/>
          <a:p>
            <a:r>
              <a:rPr lang="en-US" sz="3200" b="1" dirty="0" smtClean="0">
                <a:latin typeface="Arial" panose="020B0604020202020204" pitchFamily="34" charset="0"/>
                <a:cs typeface="Arial" panose="020B0604020202020204" pitchFamily="34" charset="0"/>
              </a:rPr>
              <a:t>          03</a:t>
            </a:r>
          </a:p>
          <a:p>
            <a:r>
              <a:rPr lang="en-US" sz="3200" b="1" dirty="0" smtClean="0">
                <a:latin typeface="Arial" panose="020B0604020202020204" pitchFamily="34" charset="0"/>
                <a:cs typeface="Arial" panose="020B0604020202020204" pitchFamily="34" charset="0"/>
              </a:rPr>
              <a:t>DATA OVERVIEW</a:t>
            </a:r>
          </a:p>
        </p:txBody>
      </p:sp>
      <p:sp>
        <p:nvSpPr>
          <p:cNvPr id="9" name="TextBox 8"/>
          <p:cNvSpPr txBox="1"/>
          <p:nvPr/>
        </p:nvSpPr>
        <p:spPr>
          <a:xfrm>
            <a:off x="304335" y="2157752"/>
            <a:ext cx="4892071" cy="1077218"/>
          </a:xfrm>
          <a:prstGeom prst="rect">
            <a:avLst/>
          </a:prstGeom>
          <a:noFill/>
        </p:spPr>
        <p:txBody>
          <a:bodyPr wrap="square" rtlCol="0">
            <a:spAutoFit/>
          </a:bodyPr>
          <a:lstStyle/>
          <a:p>
            <a:r>
              <a:rPr lang="en-US" sz="3200" b="1" dirty="0" smtClean="0">
                <a:latin typeface="Arial" panose="020B0604020202020204" pitchFamily="34" charset="0"/>
                <a:cs typeface="Arial" panose="020B0604020202020204" pitchFamily="34" charset="0"/>
              </a:rPr>
              <a:t>                 02</a:t>
            </a:r>
          </a:p>
          <a:p>
            <a:r>
              <a:rPr lang="en-US" sz="3200" b="1" dirty="0" smtClean="0">
                <a:latin typeface="Arial" panose="020B0604020202020204" pitchFamily="34" charset="0"/>
                <a:cs typeface="Arial" panose="020B0604020202020204" pitchFamily="34" charset="0"/>
              </a:rPr>
              <a:t>    </a:t>
            </a:r>
            <a:r>
              <a:rPr lang="en-US" sz="2800" b="1" dirty="0" smtClean="0">
                <a:latin typeface="Arial" panose="020B0604020202020204" pitchFamily="34" charset="0"/>
                <a:cs typeface="Arial" panose="020B0604020202020204" pitchFamily="34" charset="0"/>
              </a:rPr>
              <a:t>PROBLEM  STATEMENT </a:t>
            </a:r>
          </a:p>
        </p:txBody>
      </p:sp>
    </p:spTree>
    <p:extLst>
      <p:ext uri="{BB962C8B-B14F-4D97-AF65-F5344CB8AC3E}">
        <p14:creationId xmlns:p14="http://schemas.microsoft.com/office/powerpoint/2010/main" val="26484059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073" y="1661866"/>
            <a:ext cx="7544853" cy="3534268"/>
          </a:xfrm>
          <a:prstGeom prst="rect">
            <a:avLst/>
          </a:prstGeom>
        </p:spPr>
      </p:pic>
      <p:sp>
        <p:nvSpPr>
          <p:cNvPr id="5" name="TextBox 4"/>
          <p:cNvSpPr txBox="1"/>
          <p:nvPr/>
        </p:nvSpPr>
        <p:spPr>
          <a:xfrm>
            <a:off x="2413000" y="552016"/>
            <a:ext cx="7467433" cy="461665"/>
          </a:xfrm>
          <a:prstGeom prst="rect">
            <a:avLst/>
          </a:prstGeom>
          <a:noFill/>
        </p:spPr>
        <p:txBody>
          <a:bodyPr wrap="square" rtlCol="0">
            <a:spAutoFit/>
          </a:bodyPr>
          <a:lstStyle/>
          <a:p>
            <a:r>
              <a:rPr lang="en-US" sz="2400" dirty="0" smtClean="0">
                <a:latin typeface="Arial Black" panose="020B0A04020102020204" pitchFamily="34" charset="0"/>
              </a:rPr>
              <a:t>Top 5 Countries by Recovered Cases</a:t>
            </a:r>
            <a:endParaRPr lang="en-US" sz="2400" dirty="0">
              <a:latin typeface="Arial Black" panose="020B0A04020102020204" pitchFamily="34" charset="0"/>
            </a:endParaRPr>
          </a:p>
        </p:txBody>
      </p:sp>
    </p:spTree>
    <p:extLst>
      <p:ext uri="{BB962C8B-B14F-4D97-AF65-F5344CB8AC3E}">
        <p14:creationId xmlns:p14="http://schemas.microsoft.com/office/powerpoint/2010/main" val="14810861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Marker/>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Box 1"/>
          <p:cNvSpPr txBox="1"/>
          <p:nvPr/>
        </p:nvSpPr>
        <p:spPr>
          <a:xfrm>
            <a:off x="599090" y="388883"/>
            <a:ext cx="10731062" cy="5447645"/>
          </a:xfrm>
          <a:prstGeom prst="rect">
            <a:avLst/>
          </a:prstGeom>
          <a:noFill/>
        </p:spPr>
        <p:txBody>
          <a:bodyPr wrap="square" rtlCol="0">
            <a:spAutoFit/>
          </a:bodyPr>
          <a:lstStyle/>
          <a:p>
            <a:r>
              <a:rPr lang="en-US" b="1" dirty="0" smtClean="0"/>
              <a:t>                                              </a:t>
            </a:r>
            <a:r>
              <a:rPr lang="en-US" sz="2400" b="1" dirty="0" smtClean="0">
                <a:latin typeface="Arial" panose="020B0604020202020204" pitchFamily="34" charset="0"/>
                <a:cs typeface="Arial" panose="020B0604020202020204" pitchFamily="34" charset="0"/>
              </a:rPr>
              <a:t>KEY INSIGHTS GOTTEN FROM THE SQL ANALYSIS</a:t>
            </a:r>
          </a:p>
          <a:p>
            <a:r>
              <a:rPr lang="en-US" sz="2000" b="1" dirty="0" smtClean="0">
                <a:latin typeface="Arial" panose="020B0604020202020204" pitchFamily="34" charset="0"/>
                <a:cs typeface="Arial" panose="020B0604020202020204" pitchFamily="34" charset="0"/>
              </a:rPr>
              <a:t>Monthly </a:t>
            </a:r>
            <a:r>
              <a:rPr lang="en-US" sz="2000" b="1" dirty="0">
                <a:latin typeface="Arial" panose="020B0604020202020204" pitchFamily="34" charset="0"/>
                <a:cs typeface="Arial" panose="020B0604020202020204" pitchFamily="34" charset="0"/>
              </a:rPr>
              <a:t>Trends</a:t>
            </a:r>
            <a:r>
              <a:rPr lang="en-US" sz="20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Monthly averages and most frequent values for confirmed cases, deaths, and recoveries to identify typical patterns and trends</a:t>
            </a:r>
            <a:r>
              <a:rPr lang="en-US" sz="2000" dirty="0">
                <a:latin typeface="Arial" panose="020B0604020202020204" pitchFamily="34" charset="0"/>
                <a:cs typeface="Arial" panose="020B0604020202020204" pitchFamily="34" charset="0"/>
              </a:rPr>
              <a:t>.</a:t>
            </a:r>
          </a:p>
          <a:p>
            <a:r>
              <a:rPr lang="en-US" sz="2000" b="1" dirty="0">
                <a:latin typeface="Arial" panose="020B0604020202020204" pitchFamily="34" charset="0"/>
                <a:cs typeface="Arial" panose="020B0604020202020204" pitchFamily="34" charset="0"/>
              </a:rPr>
              <a:t>Annual Extremes</a:t>
            </a:r>
            <a:r>
              <a:rPr lang="en-US" sz="20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Minimum and maximum values for confirmed cases, deaths, and recoveries per year to highlight periods of least and most impact.</a:t>
            </a:r>
          </a:p>
          <a:p>
            <a:r>
              <a:rPr lang="en-US" sz="2000" b="1" dirty="0">
                <a:latin typeface="Arial" panose="020B0604020202020204" pitchFamily="34" charset="0"/>
                <a:cs typeface="Arial" panose="020B0604020202020204" pitchFamily="34" charset="0"/>
              </a:rPr>
              <a:t>Monthly Totals</a:t>
            </a:r>
            <a:r>
              <a:rPr lang="en-US" sz="20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Total confirmed cases, deaths, and recoveries each month to track the spread and impact over time.</a:t>
            </a:r>
          </a:p>
          <a:p>
            <a:r>
              <a:rPr lang="en-US" sz="2000" b="1" dirty="0">
                <a:latin typeface="Arial" panose="020B0604020202020204" pitchFamily="34" charset="0"/>
                <a:cs typeface="Arial" panose="020B0604020202020204" pitchFamily="34" charset="0"/>
              </a:rPr>
              <a:t>Statistical </a:t>
            </a:r>
            <a:r>
              <a:rPr lang="en-US" sz="2000" b="1" dirty="0" smtClean="0">
                <a:latin typeface="Arial" panose="020B0604020202020204" pitchFamily="34" charset="0"/>
                <a:cs typeface="Arial" panose="020B0604020202020204" pitchFamily="34" charset="0"/>
              </a:rPr>
              <a:t>Distribution</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Analysis of total, average, variance, and standard deviation for confirmed, death, and recovered cases to understand the distribution and volatility.</a:t>
            </a:r>
          </a:p>
          <a:p>
            <a:r>
              <a:rPr lang="en-US" sz="2000" b="1" dirty="0">
                <a:latin typeface="Arial" panose="020B0604020202020204" pitchFamily="34" charset="0"/>
                <a:cs typeface="Arial" panose="020B0604020202020204" pitchFamily="34" charset="0"/>
              </a:rPr>
              <a:t>Country-Specific Insights</a:t>
            </a:r>
            <a:r>
              <a:rPr lang="en-US" sz="20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Countries with the highest confirmed cases, lowest death cases, and top 5 with the highest recovered cases to identify regional impacts and responses.</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02260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Box 1"/>
          <p:cNvSpPr txBox="1"/>
          <p:nvPr/>
        </p:nvSpPr>
        <p:spPr>
          <a:xfrm>
            <a:off x="1728951" y="1660634"/>
            <a:ext cx="8734096" cy="830997"/>
          </a:xfrm>
          <a:prstGeom prst="rect">
            <a:avLst/>
          </a:prstGeom>
          <a:noFill/>
        </p:spPr>
        <p:txBody>
          <a:bodyPr wrap="square" rtlCol="0">
            <a:spAutoFit/>
          </a:bodyPr>
          <a:lstStyle/>
          <a:p>
            <a:r>
              <a:rPr lang="en-US" sz="4800" b="1" dirty="0" smtClean="0">
                <a:latin typeface="Arial" panose="020B0604020202020204" pitchFamily="34" charset="0"/>
                <a:cs typeface="Arial" panose="020B0604020202020204" pitchFamily="34" charset="0"/>
              </a:rPr>
              <a:t>THANK YOU FOR WATCHING</a:t>
            </a:r>
            <a:endParaRPr lang="en-US"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017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Marker/>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Box 1"/>
          <p:cNvSpPr txBox="1"/>
          <p:nvPr/>
        </p:nvSpPr>
        <p:spPr>
          <a:xfrm>
            <a:off x="139849" y="204395"/>
            <a:ext cx="7810052" cy="3200876"/>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INTRODUCTION</a:t>
            </a:r>
          </a:p>
          <a:p>
            <a:endParaRPr lang="en-US" dirty="0"/>
          </a:p>
          <a:p>
            <a:pPr algn="just"/>
            <a:r>
              <a:rPr lang="en-US" sz="2000" b="1" dirty="0" smtClean="0">
                <a:latin typeface="Arial" panose="020B0604020202020204" pitchFamily="34" charset="0"/>
                <a:cs typeface="Arial" panose="020B0604020202020204" pitchFamily="34" charset="0"/>
              </a:rPr>
              <a:t>Coronavirus disease (COVID-19) </a:t>
            </a:r>
            <a:r>
              <a:rPr lang="en-US" sz="2000" b="1" dirty="0">
                <a:latin typeface="Arial" panose="020B0604020202020204" pitchFamily="34" charset="0"/>
                <a:cs typeface="Arial" panose="020B0604020202020204" pitchFamily="34" charset="0"/>
              </a:rPr>
              <a:t>is a highly contagious respiratory disease caused by the novel coronavirus SARS-CoV-2, first identified in Wuhan, China, in late 2019. The virus spreads primarily through respiratory droplets and can cause symptoms ranging from mild to severe, including fever, cough, and difficulty breathing. It led to a global pandemic, prompting widespread public health measures such as lockdowns, social distancing, and mask-wearing.</a:t>
            </a:r>
          </a:p>
        </p:txBody>
      </p:sp>
    </p:spTree>
    <p:extLst>
      <p:ext uri="{BB962C8B-B14F-4D97-AF65-F5344CB8AC3E}">
        <p14:creationId xmlns:p14="http://schemas.microsoft.com/office/powerpoint/2010/main" val="737786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Marker/>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Box 1"/>
          <p:cNvSpPr txBox="1"/>
          <p:nvPr/>
        </p:nvSpPr>
        <p:spPr>
          <a:xfrm>
            <a:off x="225911" y="311972"/>
            <a:ext cx="7379745" cy="1661993"/>
          </a:xfrm>
          <a:prstGeom prst="rect">
            <a:avLst/>
          </a:prstGeom>
          <a:noFill/>
        </p:spPr>
        <p:txBody>
          <a:bodyPr wrap="square" rtlCol="0">
            <a:spAutoFit/>
          </a:bodyPr>
          <a:lstStyle/>
          <a:p>
            <a:r>
              <a:rPr lang="en-US" sz="2800" b="1" dirty="0" smtClean="0">
                <a:latin typeface="Arial" panose="020B0604020202020204" pitchFamily="34" charset="0"/>
                <a:cs typeface="Arial" panose="020B0604020202020204" pitchFamily="34" charset="0"/>
              </a:rPr>
              <a:t>PROBLEM STATEMENT</a:t>
            </a:r>
          </a:p>
          <a:p>
            <a:endParaRPr lang="en-US" dirty="0"/>
          </a:p>
          <a:p>
            <a:pPr algn="just"/>
            <a:r>
              <a:rPr lang="en-US" sz="1400" b="1" dirty="0" smtClean="0">
                <a:latin typeface="Arial" panose="020B0604020202020204" pitchFamily="34" charset="0"/>
                <a:cs typeface="Arial" panose="020B0604020202020204" pitchFamily="34" charset="0"/>
              </a:rPr>
              <a:t>The CORONA VIRUS pandemic has had a significant impact on public health and has created an urgent need for data driven insights in understanding the spread of the virus. This analysis uses SQL to present key insights of its global spread globally in year 2020 &amp; 2021.</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3954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Box 1"/>
          <p:cNvSpPr txBox="1"/>
          <p:nvPr/>
        </p:nvSpPr>
        <p:spPr>
          <a:xfrm>
            <a:off x="4292302" y="451822"/>
            <a:ext cx="3345628" cy="800219"/>
          </a:xfrm>
          <a:prstGeom prst="rect">
            <a:avLst/>
          </a:prstGeom>
          <a:noFill/>
        </p:spPr>
        <p:txBody>
          <a:bodyPr wrap="square" rtlCol="0">
            <a:spAutoFit/>
          </a:bodyPr>
          <a:lstStyle/>
          <a:p>
            <a:r>
              <a:rPr lang="en-US" sz="2800" b="1" dirty="0" smtClean="0">
                <a:latin typeface="Arial" panose="020B0604020202020204" pitchFamily="34" charset="0"/>
                <a:cs typeface="Arial" panose="020B0604020202020204" pitchFamily="34" charset="0"/>
              </a:rPr>
              <a:t>DATA OVERVIEW</a:t>
            </a:r>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6743" y="1252041"/>
            <a:ext cx="5696745" cy="5172797"/>
          </a:xfrm>
          <a:prstGeom prst="rect">
            <a:avLst/>
          </a:prstGeom>
        </p:spPr>
      </p:pic>
    </p:spTree>
    <p:extLst>
      <p:ext uri="{BB962C8B-B14F-4D97-AF65-F5344CB8AC3E}">
        <p14:creationId xmlns:p14="http://schemas.microsoft.com/office/powerpoint/2010/main" val="3214404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extBox 1"/>
          <p:cNvSpPr txBox="1"/>
          <p:nvPr/>
        </p:nvSpPr>
        <p:spPr>
          <a:xfrm>
            <a:off x="3788228" y="783772"/>
            <a:ext cx="3443845" cy="461665"/>
          </a:xfrm>
          <a:prstGeom prst="rect">
            <a:avLst/>
          </a:prstGeom>
          <a:noFill/>
        </p:spPr>
        <p:txBody>
          <a:bodyPr wrap="square" rtlCol="0">
            <a:spAutoFit/>
          </a:bodyPr>
          <a:lstStyle/>
          <a:p>
            <a:r>
              <a:rPr lang="en-US" sz="2400" dirty="0" smtClean="0">
                <a:latin typeface="Arial Black" panose="020B0A04020102020204" pitchFamily="34" charset="0"/>
              </a:rPr>
              <a:t>Check Null Values</a:t>
            </a:r>
            <a:endParaRPr lang="en-US" sz="2400" dirty="0">
              <a:latin typeface="Arial Black" panose="020B0A040201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04" y="1474670"/>
            <a:ext cx="9011908" cy="4914256"/>
          </a:xfrm>
          <a:prstGeom prst="rect">
            <a:avLst/>
          </a:prstGeom>
        </p:spPr>
      </p:pic>
      <p:sp>
        <p:nvSpPr>
          <p:cNvPr id="5" name="TextBox 4"/>
          <p:cNvSpPr txBox="1"/>
          <p:nvPr/>
        </p:nvSpPr>
        <p:spPr>
          <a:xfrm>
            <a:off x="9296916" y="2731325"/>
            <a:ext cx="2756539" cy="646331"/>
          </a:xfrm>
          <a:prstGeom prst="rect">
            <a:avLst/>
          </a:prstGeom>
          <a:noFill/>
        </p:spPr>
        <p:txBody>
          <a:bodyPr wrap="square" rtlCol="0">
            <a:spAutoFit/>
          </a:bodyPr>
          <a:lstStyle/>
          <a:p>
            <a:r>
              <a:rPr lang="en-US" dirty="0" smtClean="0">
                <a:latin typeface="Arial Black" panose="020B0A04020102020204" pitchFamily="34" charset="0"/>
              </a:rPr>
              <a:t>There are  no null values</a:t>
            </a:r>
            <a:endParaRPr lang="en-US" dirty="0">
              <a:latin typeface="Arial Black" panose="020B0A04020102020204" pitchFamily="34" charset="0"/>
            </a:endParaRPr>
          </a:p>
        </p:txBody>
      </p:sp>
    </p:spTree>
    <p:extLst>
      <p:ext uri="{BB962C8B-B14F-4D97-AF65-F5344CB8AC3E}">
        <p14:creationId xmlns:p14="http://schemas.microsoft.com/office/powerpoint/2010/main" val="3428959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artisticMarker/>
                    </a14:imgEffect>
                  </a14:imgLayer>
                </a14:imgProps>
              </a:ext>
              <a:ext uri="{28A0092B-C50C-407E-A947-70E740481C1C}">
                <a14:useLocalDpi xmlns:a14="http://schemas.microsoft.com/office/drawing/2010/main" val="0"/>
              </a:ext>
            </a:extLst>
          </a:blip>
          <a:stretch>
            <a:fillRect/>
          </a:stretch>
        </p:blipFill>
        <p:spPr>
          <a:xfrm>
            <a:off x="1" y="0"/>
            <a:ext cx="12191999" cy="685800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677" y="2643064"/>
            <a:ext cx="7430537" cy="2545646"/>
          </a:xfrm>
          <a:prstGeom prst="rect">
            <a:avLst/>
          </a:prstGeom>
        </p:spPr>
      </p:pic>
      <p:sp>
        <p:nvSpPr>
          <p:cNvPr id="3" name="TextBox 2"/>
          <p:cNvSpPr txBox="1"/>
          <p:nvPr/>
        </p:nvSpPr>
        <p:spPr>
          <a:xfrm>
            <a:off x="3028208" y="522514"/>
            <a:ext cx="5343896" cy="523220"/>
          </a:xfrm>
          <a:prstGeom prst="rect">
            <a:avLst/>
          </a:prstGeom>
          <a:noFill/>
        </p:spPr>
        <p:txBody>
          <a:bodyPr wrap="square" rtlCol="0">
            <a:spAutoFit/>
          </a:bodyPr>
          <a:lstStyle/>
          <a:p>
            <a:r>
              <a:rPr lang="en-US" sz="2800" dirty="0" smtClean="0">
                <a:latin typeface="Arial Black" panose="020B0A04020102020204" pitchFamily="34" charset="0"/>
              </a:rPr>
              <a:t>Total Number of Rows</a:t>
            </a:r>
            <a:endParaRPr lang="en-US" sz="2800" dirty="0">
              <a:latin typeface="Arial Black" panose="020B0A04020102020204" pitchFamily="34" charset="0"/>
            </a:endParaRPr>
          </a:p>
        </p:txBody>
      </p:sp>
      <p:sp>
        <p:nvSpPr>
          <p:cNvPr id="5" name="TextBox 4"/>
          <p:cNvSpPr txBox="1"/>
          <p:nvPr/>
        </p:nvSpPr>
        <p:spPr>
          <a:xfrm>
            <a:off x="8026865" y="2443009"/>
            <a:ext cx="3313215" cy="400110"/>
          </a:xfrm>
          <a:prstGeom prst="rect">
            <a:avLst/>
          </a:prstGeom>
          <a:noFill/>
        </p:spPr>
        <p:txBody>
          <a:bodyPr wrap="square" rtlCol="0">
            <a:spAutoFit/>
          </a:bodyPr>
          <a:lstStyle/>
          <a:p>
            <a:r>
              <a:rPr lang="en-US" sz="2000" dirty="0" smtClean="0">
                <a:latin typeface="Arial Black" panose="020B0A04020102020204" pitchFamily="34" charset="0"/>
              </a:rPr>
              <a:t>Total Rows is 78386</a:t>
            </a:r>
            <a:endParaRPr lang="en-US" sz="2000" dirty="0">
              <a:latin typeface="Arial Black" panose="020B0A04020102020204" pitchFamily="34" charset="0"/>
            </a:endParaRPr>
          </a:p>
        </p:txBody>
      </p:sp>
    </p:spTree>
    <p:extLst>
      <p:ext uri="{BB962C8B-B14F-4D97-AF65-F5344CB8AC3E}">
        <p14:creationId xmlns:p14="http://schemas.microsoft.com/office/powerpoint/2010/main" val="2427730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770" y="1671392"/>
            <a:ext cx="8640381" cy="3515216"/>
          </a:xfrm>
          <a:prstGeom prst="rect">
            <a:avLst/>
          </a:prstGeom>
        </p:spPr>
      </p:pic>
      <p:sp>
        <p:nvSpPr>
          <p:cNvPr id="3" name="TextBox 2"/>
          <p:cNvSpPr txBox="1"/>
          <p:nvPr/>
        </p:nvSpPr>
        <p:spPr>
          <a:xfrm>
            <a:off x="2695699" y="166255"/>
            <a:ext cx="3918857" cy="400110"/>
          </a:xfrm>
          <a:prstGeom prst="rect">
            <a:avLst/>
          </a:prstGeom>
          <a:noFill/>
        </p:spPr>
        <p:txBody>
          <a:bodyPr wrap="square" rtlCol="0">
            <a:spAutoFit/>
          </a:bodyPr>
          <a:lstStyle/>
          <a:p>
            <a:r>
              <a:rPr lang="en-US" sz="2000" dirty="0" smtClean="0">
                <a:latin typeface="Arial Black" panose="020B0A04020102020204" pitchFamily="34" charset="0"/>
              </a:rPr>
              <a:t>Start Date and End Date</a:t>
            </a:r>
            <a:endParaRPr lang="en-US" sz="2000" dirty="0">
              <a:latin typeface="Arial Black" panose="020B0A04020102020204" pitchFamily="34" charset="0"/>
            </a:endParaRPr>
          </a:p>
        </p:txBody>
      </p:sp>
      <p:sp>
        <p:nvSpPr>
          <p:cNvPr id="5" name="TextBox 4"/>
          <p:cNvSpPr txBox="1"/>
          <p:nvPr/>
        </p:nvSpPr>
        <p:spPr>
          <a:xfrm>
            <a:off x="9131135" y="1866613"/>
            <a:ext cx="3823854" cy="646331"/>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Start date :  2020-01-02</a:t>
            </a:r>
          </a:p>
          <a:p>
            <a:r>
              <a:rPr lang="en-US" b="1" dirty="0" smtClean="0">
                <a:latin typeface="Arial" panose="020B0604020202020204" pitchFamily="34" charset="0"/>
                <a:cs typeface="Arial" panose="020B0604020202020204" pitchFamily="34" charset="0"/>
              </a:rPr>
              <a:t>End Date :   2021-12-06 </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9285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757" y="2180659"/>
            <a:ext cx="7744906" cy="2781688"/>
          </a:xfrm>
          <a:prstGeom prst="rect">
            <a:avLst/>
          </a:prstGeom>
        </p:spPr>
      </p:pic>
      <p:sp>
        <p:nvSpPr>
          <p:cNvPr id="3" name="TextBox 2"/>
          <p:cNvSpPr txBox="1"/>
          <p:nvPr/>
        </p:nvSpPr>
        <p:spPr>
          <a:xfrm>
            <a:off x="2683823" y="344384"/>
            <a:ext cx="5640780" cy="369332"/>
          </a:xfrm>
          <a:prstGeom prst="rect">
            <a:avLst/>
          </a:prstGeom>
          <a:noFill/>
        </p:spPr>
        <p:txBody>
          <a:bodyPr wrap="square" rtlCol="0">
            <a:spAutoFit/>
          </a:bodyPr>
          <a:lstStyle/>
          <a:p>
            <a:r>
              <a:rPr lang="en-US" dirty="0" smtClean="0">
                <a:latin typeface="Arial Black" panose="020B0A04020102020204" pitchFamily="34" charset="0"/>
              </a:rPr>
              <a:t>Number of Months Present in the Dataset</a:t>
            </a:r>
            <a:endParaRPr lang="en-US" dirty="0">
              <a:latin typeface="Arial Black" panose="020B0A04020102020204" pitchFamily="34" charset="0"/>
            </a:endParaRPr>
          </a:p>
        </p:txBody>
      </p:sp>
      <p:sp>
        <p:nvSpPr>
          <p:cNvPr id="5" name="TextBox 4"/>
          <p:cNvSpPr txBox="1"/>
          <p:nvPr/>
        </p:nvSpPr>
        <p:spPr>
          <a:xfrm>
            <a:off x="8704613" y="2422566"/>
            <a:ext cx="3313216" cy="369332"/>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Total Months: 24</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1156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420</Words>
  <Application>Microsoft Office PowerPoint</Application>
  <PresentationFormat>Widescreen</PresentationFormat>
  <Paragraphs>52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19</cp:revision>
  <dcterms:created xsi:type="dcterms:W3CDTF">2024-06-05T14:19:50Z</dcterms:created>
  <dcterms:modified xsi:type="dcterms:W3CDTF">2024-06-07T13:09:31Z</dcterms:modified>
</cp:coreProperties>
</file>