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59" r:id="rId5"/>
    <p:sldId id="263" r:id="rId6"/>
    <p:sldId id="262" r:id="rId7"/>
    <p:sldId id="261" r:id="rId8"/>
    <p:sldId id="266" r:id="rId9"/>
    <p:sldId id="258" r:id="rId10"/>
    <p:sldId id="269" r:id="rId11"/>
    <p:sldId id="268"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618" autoAdjust="0"/>
    <p:restoredTop sz="94660"/>
  </p:normalViewPr>
  <p:slideViewPr>
    <p:cSldViewPr snapToGrid="0">
      <p:cViewPr varScale="1">
        <p:scale>
          <a:sx n="89" d="100"/>
          <a:sy n="89" d="100"/>
        </p:scale>
        <p:origin x="24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31D8DFE-D006-4337-8EF0-3F8AAB747075}" type="datetimeFigureOut">
              <a:rPr lang="en-US" smtClean="0"/>
              <a:t>6/20/2024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8FAE1D-9065-4542-9366-CD934EDDE85E}" type="slidenum">
              <a:rPr lang="en-US" smtClean="0"/>
              <a:t>‹#›</a:t>
            </a:fld>
            <a:endParaRPr lang="en-US"/>
          </a:p>
        </p:txBody>
      </p:sp>
    </p:spTree>
    <p:extLst>
      <p:ext uri="{BB962C8B-B14F-4D97-AF65-F5344CB8AC3E}">
        <p14:creationId xmlns:p14="http://schemas.microsoft.com/office/powerpoint/2010/main" val="13191899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31D8DFE-D006-4337-8EF0-3F8AAB747075}" type="datetimeFigureOut">
              <a:rPr lang="en-US" smtClean="0"/>
              <a:t>6/20/2024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8FAE1D-9065-4542-9366-CD934EDDE85E}" type="slidenum">
              <a:rPr lang="en-US" smtClean="0"/>
              <a:t>‹#›</a:t>
            </a:fld>
            <a:endParaRPr lang="en-US"/>
          </a:p>
        </p:txBody>
      </p:sp>
    </p:spTree>
    <p:extLst>
      <p:ext uri="{BB962C8B-B14F-4D97-AF65-F5344CB8AC3E}">
        <p14:creationId xmlns:p14="http://schemas.microsoft.com/office/powerpoint/2010/main" val="25573091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31D8DFE-D006-4337-8EF0-3F8AAB747075}" type="datetimeFigureOut">
              <a:rPr lang="en-US" smtClean="0"/>
              <a:t>6/20/2024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8FAE1D-9065-4542-9366-CD934EDDE85E}" type="slidenum">
              <a:rPr lang="en-US" smtClean="0"/>
              <a:t>‹#›</a:t>
            </a:fld>
            <a:endParaRPr lang="en-US"/>
          </a:p>
        </p:txBody>
      </p:sp>
    </p:spTree>
    <p:extLst>
      <p:ext uri="{BB962C8B-B14F-4D97-AF65-F5344CB8AC3E}">
        <p14:creationId xmlns:p14="http://schemas.microsoft.com/office/powerpoint/2010/main" val="1076489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31D8DFE-D006-4337-8EF0-3F8AAB747075}" type="datetimeFigureOut">
              <a:rPr lang="en-US" smtClean="0"/>
              <a:t>6/20/2024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8FAE1D-9065-4542-9366-CD934EDDE85E}" type="slidenum">
              <a:rPr lang="en-US" smtClean="0"/>
              <a:t>‹#›</a:t>
            </a:fld>
            <a:endParaRPr lang="en-US"/>
          </a:p>
        </p:txBody>
      </p:sp>
    </p:spTree>
    <p:extLst>
      <p:ext uri="{BB962C8B-B14F-4D97-AF65-F5344CB8AC3E}">
        <p14:creationId xmlns:p14="http://schemas.microsoft.com/office/powerpoint/2010/main" val="3851997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31D8DFE-D006-4337-8EF0-3F8AAB747075}" type="datetimeFigureOut">
              <a:rPr lang="en-US" smtClean="0"/>
              <a:t>6/20/2024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8FAE1D-9065-4542-9366-CD934EDDE85E}" type="slidenum">
              <a:rPr lang="en-US" smtClean="0"/>
              <a:t>‹#›</a:t>
            </a:fld>
            <a:endParaRPr lang="en-US"/>
          </a:p>
        </p:txBody>
      </p:sp>
    </p:spTree>
    <p:extLst>
      <p:ext uri="{BB962C8B-B14F-4D97-AF65-F5344CB8AC3E}">
        <p14:creationId xmlns:p14="http://schemas.microsoft.com/office/powerpoint/2010/main" val="4047924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31D8DFE-D006-4337-8EF0-3F8AAB747075}" type="datetimeFigureOut">
              <a:rPr lang="en-US" smtClean="0"/>
              <a:t>6/20/2024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8FAE1D-9065-4542-9366-CD934EDDE85E}" type="slidenum">
              <a:rPr lang="en-US" smtClean="0"/>
              <a:t>‹#›</a:t>
            </a:fld>
            <a:endParaRPr lang="en-US"/>
          </a:p>
        </p:txBody>
      </p:sp>
    </p:spTree>
    <p:extLst>
      <p:ext uri="{BB962C8B-B14F-4D97-AF65-F5344CB8AC3E}">
        <p14:creationId xmlns:p14="http://schemas.microsoft.com/office/powerpoint/2010/main" val="40125895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31D8DFE-D006-4337-8EF0-3F8AAB747075}" type="datetimeFigureOut">
              <a:rPr lang="en-US" smtClean="0"/>
              <a:t>6/20/2024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A8FAE1D-9065-4542-9366-CD934EDDE85E}" type="slidenum">
              <a:rPr lang="en-US" smtClean="0"/>
              <a:t>‹#›</a:t>
            </a:fld>
            <a:endParaRPr lang="en-US"/>
          </a:p>
        </p:txBody>
      </p:sp>
    </p:spTree>
    <p:extLst>
      <p:ext uri="{BB962C8B-B14F-4D97-AF65-F5344CB8AC3E}">
        <p14:creationId xmlns:p14="http://schemas.microsoft.com/office/powerpoint/2010/main" val="34257073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31D8DFE-D006-4337-8EF0-3F8AAB747075}" type="datetimeFigureOut">
              <a:rPr lang="en-US" smtClean="0"/>
              <a:t>6/20/2024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A8FAE1D-9065-4542-9366-CD934EDDE85E}" type="slidenum">
              <a:rPr lang="en-US" smtClean="0"/>
              <a:t>‹#›</a:t>
            </a:fld>
            <a:endParaRPr lang="en-US"/>
          </a:p>
        </p:txBody>
      </p:sp>
    </p:spTree>
    <p:extLst>
      <p:ext uri="{BB962C8B-B14F-4D97-AF65-F5344CB8AC3E}">
        <p14:creationId xmlns:p14="http://schemas.microsoft.com/office/powerpoint/2010/main" val="17287962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1D8DFE-D006-4337-8EF0-3F8AAB747075}" type="datetimeFigureOut">
              <a:rPr lang="en-US" smtClean="0"/>
              <a:t>6/20/2024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A8FAE1D-9065-4542-9366-CD934EDDE85E}" type="slidenum">
              <a:rPr lang="en-US" smtClean="0"/>
              <a:t>‹#›</a:t>
            </a:fld>
            <a:endParaRPr lang="en-US"/>
          </a:p>
        </p:txBody>
      </p:sp>
    </p:spTree>
    <p:extLst>
      <p:ext uri="{BB962C8B-B14F-4D97-AF65-F5344CB8AC3E}">
        <p14:creationId xmlns:p14="http://schemas.microsoft.com/office/powerpoint/2010/main" val="37330750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31D8DFE-D006-4337-8EF0-3F8AAB747075}" type="datetimeFigureOut">
              <a:rPr lang="en-US" smtClean="0"/>
              <a:t>6/20/2024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8FAE1D-9065-4542-9366-CD934EDDE85E}" type="slidenum">
              <a:rPr lang="en-US" smtClean="0"/>
              <a:t>‹#›</a:t>
            </a:fld>
            <a:endParaRPr lang="en-US"/>
          </a:p>
        </p:txBody>
      </p:sp>
    </p:spTree>
    <p:extLst>
      <p:ext uri="{BB962C8B-B14F-4D97-AF65-F5344CB8AC3E}">
        <p14:creationId xmlns:p14="http://schemas.microsoft.com/office/powerpoint/2010/main" val="28491183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31D8DFE-D006-4337-8EF0-3F8AAB747075}" type="datetimeFigureOut">
              <a:rPr lang="en-US" smtClean="0"/>
              <a:t>6/20/2024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8FAE1D-9065-4542-9366-CD934EDDE85E}" type="slidenum">
              <a:rPr lang="en-US" smtClean="0"/>
              <a:t>‹#›</a:t>
            </a:fld>
            <a:endParaRPr lang="en-US"/>
          </a:p>
        </p:txBody>
      </p:sp>
    </p:spTree>
    <p:extLst>
      <p:ext uri="{BB962C8B-B14F-4D97-AF65-F5344CB8AC3E}">
        <p14:creationId xmlns:p14="http://schemas.microsoft.com/office/powerpoint/2010/main" val="37936273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1D8DFE-D006-4337-8EF0-3F8AAB747075}" type="datetimeFigureOut">
              <a:rPr lang="en-US" smtClean="0"/>
              <a:t>6/20/2024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8FAE1D-9065-4542-9366-CD934EDDE85E}" type="slidenum">
              <a:rPr lang="en-US" smtClean="0"/>
              <a:t>‹#›</a:t>
            </a:fld>
            <a:endParaRPr lang="en-US"/>
          </a:p>
        </p:txBody>
      </p:sp>
    </p:spTree>
    <p:extLst>
      <p:ext uri="{BB962C8B-B14F-4D97-AF65-F5344CB8AC3E}">
        <p14:creationId xmlns:p14="http://schemas.microsoft.com/office/powerpoint/2010/main" val="39412683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5759" y="0"/>
            <a:ext cx="12687759" cy="6705600"/>
          </a:xfrm>
          <a:prstGeom prst="rect">
            <a:avLst/>
          </a:prstGeom>
        </p:spPr>
      </p:pic>
      <p:sp>
        <p:nvSpPr>
          <p:cNvPr id="3" name="TextBox 2"/>
          <p:cNvSpPr txBox="1"/>
          <p:nvPr/>
        </p:nvSpPr>
        <p:spPr>
          <a:xfrm>
            <a:off x="1927951" y="1013552"/>
            <a:ext cx="7634690" cy="1384995"/>
          </a:xfrm>
          <a:prstGeom prst="rect">
            <a:avLst/>
          </a:prstGeom>
          <a:noFill/>
        </p:spPr>
        <p:txBody>
          <a:bodyPr wrap="square" rtlCol="0">
            <a:spAutoFit/>
          </a:bodyPr>
          <a:lstStyle/>
          <a:p>
            <a:pPr algn="ctr"/>
            <a:r>
              <a:rPr lang="en-US" sz="2800" dirty="0" smtClean="0">
                <a:latin typeface="Arial Black" panose="020B0A04020102020204" pitchFamily="34" charset="0"/>
              </a:rPr>
              <a:t>Analysis </a:t>
            </a:r>
            <a:r>
              <a:rPr lang="en-US" sz="2800" dirty="0">
                <a:latin typeface="Arial Black" panose="020B0A04020102020204" pitchFamily="34" charset="0"/>
              </a:rPr>
              <a:t>on </a:t>
            </a:r>
            <a:r>
              <a:rPr lang="en-US" sz="2800" dirty="0" smtClean="0">
                <a:latin typeface="Arial Black" panose="020B0A04020102020204" pitchFamily="34" charset="0"/>
              </a:rPr>
              <a:t>the </a:t>
            </a:r>
            <a:r>
              <a:rPr lang="en-US" sz="2800" dirty="0">
                <a:latin typeface="Arial Black" panose="020B0A04020102020204" pitchFamily="34" charset="0"/>
              </a:rPr>
              <a:t>National Rural Employment Guarantee Act </a:t>
            </a:r>
            <a:r>
              <a:rPr lang="en-US" sz="2800" dirty="0" smtClean="0">
                <a:latin typeface="Arial Black" panose="020B0A04020102020204" pitchFamily="34" charset="0"/>
              </a:rPr>
              <a:t>(NREGA) Using </a:t>
            </a:r>
            <a:r>
              <a:rPr lang="en-US" sz="2800" dirty="0">
                <a:latin typeface="Arial Black" panose="020B0A04020102020204" pitchFamily="34" charset="0"/>
              </a:rPr>
              <a:t>Power BI</a:t>
            </a:r>
          </a:p>
        </p:txBody>
      </p:sp>
      <p:sp>
        <p:nvSpPr>
          <p:cNvPr id="4" name="TextBox 3"/>
          <p:cNvSpPr txBox="1"/>
          <p:nvPr/>
        </p:nvSpPr>
        <p:spPr>
          <a:xfrm>
            <a:off x="7719152" y="5750805"/>
            <a:ext cx="4472848" cy="400110"/>
          </a:xfrm>
          <a:prstGeom prst="rect">
            <a:avLst/>
          </a:prstGeom>
          <a:noFill/>
        </p:spPr>
        <p:txBody>
          <a:bodyPr wrap="square" rtlCol="0">
            <a:spAutoFit/>
          </a:bodyPr>
          <a:lstStyle/>
          <a:p>
            <a:r>
              <a:rPr lang="en-US" sz="2000" dirty="0" smtClean="0">
                <a:latin typeface="Arial Black" panose="020B0A04020102020204" pitchFamily="34" charset="0"/>
              </a:rPr>
              <a:t>OLAYINKA OLAWALE VICTOR</a:t>
            </a:r>
            <a:endParaRPr lang="en-US" sz="2000" dirty="0">
              <a:latin typeface="Arial Black" panose="020B0A04020102020204" pitchFamily="34" charset="0"/>
            </a:endParaRPr>
          </a:p>
        </p:txBody>
      </p:sp>
    </p:spTree>
    <p:extLst>
      <p:ext uri="{BB962C8B-B14F-4D97-AF65-F5344CB8AC3E}">
        <p14:creationId xmlns:p14="http://schemas.microsoft.com/office/powerpoint/2010/main" val="32408623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TextBox 2"/>
          <p:cNvSpPr txBox="1"/>
          <p:nvPr/>
        </p:nvSpPr>
        <p:spPr>
          <a:xfrm>
            <a:off x="297455" y="506776"/>
            <a:ext cx="11270256" cy="7725192"/>
          </a:xfrm>
          <a:prstGeom prst="rect">
            <a:avLst/>
          </a:prstGeom>
          <a:noFill/>
        </p:spPr>
        <p:txBody>
          <a:bodyPr wrap="square" rtlCol="0">
            <a:spAutoFit/>
          </a:bodyPr>
          <a:lstStyle/>
          <a:p>
            <a:r>
              <a:rPr lang="en-US" sz="2400" dirty="0" smtClean="0">
                <a:latin typeface="Arial Black" panose="020B0A04020102020204" pitchFamily="34" charset="0"/>
              </a:rPr>
              <a:t>CONCLUSION</a:t>
            </a:r>
          </a:p>
          <a:p>
            <a:endParaRPr lang="en-US" dirty="0"/>
          </a:p>
          <a:p>
            <a:r>
              <a:rPr lang="en-US" sz="2000" b="1" dirty="0"/>
              <a:t>Employment Generation:</a:t>
            </a:r>
            <a:endParaRPr lang="en-US" sz="2000" dirty="0"/>
          </a:p>
          <a:p>
            <a:r>
              <a:rPr lang="en-US" sz="2000" dirty="0"/>
              <a:t>NREGA is effective in generating substantial employment opportunities in certain states, but there are significant regional disparities that need to be addressed to ensure uniform effectiveness across all states.</a:t>
            </a:r>
          </a:p>
          <a:p>
            <a:r>
              <a:rPr lang="en-US" sz="2000" b="1" dirty="0" smtClean="0"/>
              <a:t>Budget </a:t>
            </a:r>
            <a:r>
              <a:rPr lang="en-US" sz="2000" b="1" dirty="0"/>
              <a:t>Utilization:</a:t>
            </a:r>
            <a:endParaRPr lang="en-US" sz="2000" dirty="0"/>
          </a:p>
          <a:p>
            <a:r>
              <a:rPr lang="en-US" sz="2000" dirty="0"/>
              <a:t>There is a strong correlation between budget allocation and employment generation. Effective utilization of the budget is crucial for maximizing employment opportunities.</a:t>
            </a:r>
          </a:p>
          <a:p>
            <a:r>
              <a:rPr lang="en-US" sz="2000" b="1" dirty="0"/>
              <a:t>Project Completion:</a:t>
            </a:r>
            <a:endParaRPr lang="en-US" sz="2000" dirty="0"/>
          </a:p>
          <a:p>
            <a:r>
              <a:rPr lang="en-US" sz="2000" dirty="0"/>
              <a:t>Delays in the completion of works are evident in several states. Efficient project management and monitoring are essential to improve completion rates.</a:t>
            </a:r>
          </a:p>
          <a:p>
            <a:r>
              <a:rPr lang="en-US" sz="2000" b="1" dirty="0" smtClean="0"/>
              <a:t>Inclusivity</a:t>
            </a:r>
            <a:r>
              <a:rPr lang="en-US" sz="2000" b="1" dirty="0"/>
              <a:t>:</a:t>
            </a:r>
            <a:endParaRPr lang="en-US" sz="2000" dirty="0"/>
          </a:p>
          <a:p>
            <a:r>
              <a:rPr lang="en-US" sz="2000" dirty="0"/>
              <a:t>Efforts to include women, SC, and ST workers are visible in certain states. However, more focus is needed to ensure uniform inclusivity across all regions.</a:t>
            </a:r>
          </a:p>
          <a:p>
            <a:r>
              <a:rPr lang="en-US" sz="2000" b="1" dirty="0"/>
              <a:t>Engagement Level:</a:t>
            </a:r>
            <a:endParaRPr lang="en-US" sz="2000" dirty="0"/>
          </a:p>
          <a:p>
            <a:r>
              <a:rPr lang="en-US" sz="2000" dirty="0"/>
              <a:t>States with a high number of issued and active job cards, such as Bihar and Uttar Pradesh, show high engagement and likely effectiveness of NREGA in providing employment opportunities.</a:t>
            </a:r>
          </a:p>
          <a:p>
            <a:endParaRPr lang="en-US" sz="2000" dirty="0" smtClean="0"/>
          </a:p>
          <a:p>
            <a:endParaRPr lang="en-US" sz="2000" dirty="0"/>
          </a:p>
          <a:p>
            <a:endParaRPr lang="en-US" sz="2000" dirty="0" smtClean="0"/>
          </a:p>
          <a:p>
            <a:endParaRPr lang="en-US" sz="2000" dirty="0" smtClean="0"/>
          </a:p>
          <a:p>
            <a:endParaRPr lang="en-US" sz="2000" dirty="0"/>
          </a:p>
          <a:p>
            <a:endParaRPr lang="en-US" dirty="0" smtClean="0"/>
          </a:p>
          <a:p>
            <a:endParaRPr lang="en-US" dirty="0"/>
          </a:p>
          <a:p>
            <a:endParaRPr lang="en-US" dirty="0"/>
          </a:p>
        </p:txBody>
      </p:sp>
    </p:spTree>
    <p:extLst>
      <p:ext uri="{BB962C8B-B14F-4D97-AF65-F5344CB8AC3E}">
        <p14:creationId xmlns:p14="http://schemas.microsoft.com/office/powerpoint/2010/main" val="1772068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TextBox 2"/>
          <p:cNvSpPr txBox="1"/>
          <p:nvPr/>
        </p:nvSpPr>
        <p:spPr>
          <a:xfrm>
            <a:off x="231354" y="374573"/>
            <a:ext cx="10477041" cy="5909310"/>
          </a:xfrm>
          <a:prstGeom prst="rect">
            <a:avLst/>
          </a:prstGeom>
          <a:noFill/>
        </p:spPr>
        <p:txBody>
          <a:bodyPr wrap="square" rtlCol="0">
            <a:spAutoFit/>
          </a:bodyPr>
          <a:lstStyle/>
          <a:p>
            <a:r>
              <a:rPr lang="en-US" sz="2400" b="1" dirty="0" smtClean="0">
                <a:latin typeface="Arial Black" panose="020B0A04020102020204" pitchFamily="34" charset="0"/>
              </a:rPr>
              <a:t>RECOMENDATIONS</a:t>
            </a:r>
          </a:p>
          <a:p>
            <a:r>
              <a:rPr lang="en-US" sz="2400" b="1" dirty="0" smtClean="0"/>
              <a:t>Address </a:t>
            </a:r>
            <a:r>
              <a:rPr lang="en-US" sz="2400" b="1" dirty="0"/>
              <a:t>Regional Disparities:</a:t>
            </a:r>
            <a:endParaRPr lang="en-US" sz="2400" dirty="0"/>
          </a:p>
          <a:p>
            <a:r>
              <a:rPr lang="en-US" sz="2400" dirty="0"/>
              <a:t>Implement targeted interventions in states with lower employment generation and budget utilization. Share best practices from high-performing states like Tamil Nadu and Andhra Pradesh.</a:t>
            </a:r>
          </a:p>
          <a:p>
            <a:r>
              <a:rPr lang="en-US" sz="2400" b="1" dirty="0"/>
              <a:t>Enhance Project Management:</a:t>
            </a:r>
            <a:endParaRPr lang="en-US" sz="2400" dirty="0"/>
          </a:p>
          <a:p>
            <a:r>
              <a:rPr lang="en-US" sz="2400" dirty="0"/>
              <a:t>Improve monitoring and evaluation mechanisms to ensure timely completion of ongoing works. Implement project management training for local administrators.</a:t>
            </a:r>
          </a:p>
          <a:p>
            <a:r>
              <a:rPr lang="en-US" sz="2400" b="1" dirty="0"/>
              <a:t>Optimize Budget Utilization:</a:t>
            </a:r>
            <a:endParaRPr lang="en-US" sz="2400" dirty="0"/>
          </a:p>
          <a:p>
            <a:r>
              <a:rPr lang="en-US" sz="2400" dirty="0"/>
              <a:t>Conduct regular audits and reviews to ensure efficient utilization of allocated budgets. Focus on reducing administrative and material costs where possible.</a:t>
            </a:r>
          </a:p>
          <a:p>
            <a:r>
              <a:rPr lang="en-US" sz="2400" b="1" dirty="0"/>
              <a:t>Promote Inclusivity:</a:t>
            </a:r>
            <a:endParaRPr lang="en-US" sz="2400" dirty="0"/>
          </a:p>
          <a:p>
            <a:r>
              <a:rPr lang="en-US" sz="2400" dirty="0"/>
              <a:t>Strengthen policies and incentives to increase participation of women, SC, ST, and differently abled workers. Monitor demographic data closely to ensure inclusivity targets are met.</a:t>
            </a:r>
          </a:p>
          <a:p>
            <a:endParaRPr lang="en-US" dirty="0"/>
          </a:p>
        </p:txBody>
      </p:sp>
    </p:spTree>
    <p:extLst>
      <p:ext uri="{BB962C8B-B14F-4D97-AF65-F5344CB8AC3E}">
        <p14:creationId xmlns:p14="http://schemas.microsoft.com/office/powerpoint/2010/main" val="42886241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5759" y="-21516"/>
            <a:ext cx="12687759" cy="6705600"/>
          </a:xfrm>
          <a:prstGeom prst="rect">
            <a:avLst/>
          </a:prstGeom>
        </p:spPr>
      </p:pic>
      <p:sp>
        <p:nvSpPr>
          <p:cNvPr id="3" name="TextBox 2"/>
          <p:cNvSpPr txBox="1"/>
          <p:nvPr/>
        </p:nvSpPr>
        <p:spPr>
          <a:xfrm>
            <a:off x="1936376" y="1301675"/>
            <a:ext cx="8670664" cy="646331"/>
          </a:xfrm>
          <a:prstGeom prst="rect">
            <a:avLst/>
          </a:prstGeom>
          <a:noFill/>
        </p:spPr>
        <p:txBody>
          <a:bodyPr wrap="square" rtlCol="0">
            <a:spAutoFit/>
          </a:bodyPr>
          <a:lstStyle/>
          <a:p>
            <a:r>
              <a:rPr lang="en-US" sz="3600" dirty="0" smtClean="0">
                <a:latin typeface="Arial Black" panose="020B0A04020102020204" pitchFamily="34" charset="0"/>
              </a:rPr>
              <a:t>THANK YOU FOR WATCHING</a:t>
            </a:r>
            <a:endParaRPr lang="en-US" sz="3600" dirty="0">
              <a:latin typeface="Arial Black" panose="020B0A04020102020204" pitchFamily="34" charset="0"/>
            </a:endParaRPr>
          </a:p>
        </p:txBody>
      </p:sp>
    </p:spTree>
    <p:extLst>
      <p:ext uri="{BB962C8B-B14F-4D97-AF65-F5344CB8AC3E}">
        <p14:creationId xmlns:p14="http://schemas.microsoft.com/office/powerpoint/2010/main" val="1355734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5759" y="0"/>
            <a:ext cx="12687759" cy="6705600"/>
          </a:xfrm>
          <a:prstGeom prst="rect">
            <a:avLst/>
          </a:prstGeom>
        </p:spPr>
      </p:pic>
      <p:sp>
        <p:nvSpPr>
          <p:cNvPr id="3" name="TextBox 2"/>
          <p:cNvSpPr txBox="1"/>
          <p:nvPr/>
        </p:nvSpPr>
        <p:spPr>
          <a:xfrm>
            <a:off x="749147" y="782198"/>
            <a:ext cx="3547431" cy="4247317"/>
          </a:xfrm>
          <a:prstGeom prst="rect">
            <a:avLst/>
          </a:prstGeom>
          <a:solidFill>
            <a:schemeClr val="bg1">
              <a:lumMod val="95000"/>
            </a:schemeClr>
          </a:solidFill>
        </p:spPr>
        <p:txBody>
          <a:bodyPr wrap="square" rtlCol="0">
            <a:spAutoFit/>
          </a:bodyPr>
          <a:lstStyle/>
          <a:p>
            <a:r>
              <a:rPr lang="en-US" dirty="0" smtClean="0">
                <a:latin typeface="Arial Black" panose="020B0A04020102020204" pitchFamily="34" charset="0"/>
              </a:rPr>
              <a:t>PROBLEM STATEMENT</a:t>
            </a:r>
          </a:p>
          <a:p>
            <a:r>
              <a:rPr lang="en-US" dirty="0">
                <a:latin typeface="Arial" panose="020B0604020202020204" pitchFamily="34" charset="0"/>
                <a:cs typeface="Arial" panose="020B0604020202020204" pitchFamily="34" charset="0"/>
              </a:rPr>
              <a:t>NREGA is a vital initiative to alleviate rural unemployment and poverty. This project analyzes NREGA data to evaluate its effectiveness, regional disparities, budget utilization, and factors affecting completion. The dataset includes various parameters like job cards, workforce, and expenditure. Through data analytics, insights will guide policymakers for scheme optimization. </a:t>
            </a:r>
          </a:p>
        </p:txBody>
      </p:sp>
    </p:spTree>
    <p:extLst>
      <p:ext uri="{BB962C8B-B14F-4D97-AF65-F5344CB8AC3E}">
        <p14:creationId xmlns:p14="http://schemas.microsoft.com/office/powerpoint/2010/main" val="9901630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687759" cy="7100372"/>
          </a:xfrm>
          <a:prstGeom prst="rect">
            <a:avLst/>
          </a:prstGeom>
        </p:spPr>
      </p:pic>
      <p:sp>
        <p:nvSpPr>
          <p:cNvPr id="3" name="TextBox 2"/>
          <p:cNvSpPr txBox="1"/>
          <p:nvPr/>
        </p:nvSpPr>
        <p:spPr>
          <a:xfrm>
            <a:off x="4010140" y="561860"/>
            <a:ext cx="5045725" cy="523220"/>
          </a:xfrm>
          <a:prstGeom prst="rect">
            <a:avLst/>
          </a:prstGeom>
          <a:noFill/>
        </p:spPr>
        <p:txBody>
          <a:bodyPr wrap="square" rtlCol="0">
            <a:spAutoFit/>
          </a:bodyPr>
          <a:lstStyle/>
          <a:p>
            <a:r>
              <a:rPr lang="en-US" sz="2800" dirty="0" smtClean="0">
                <a:latin typeface="Arial Black" panose="020B0A04020102020204" pitchFamily="34" charset="0"/>
              </a:rPr>
              <a:t>PROJECT OBJECTIVES</a:t>
            </a:r>
            <a:endParaRPr lang="en-US" sz="2800" dirty="0">
              <a:latin typeface="Arial Black" panose="020B0A04020102020204" pitchFamily="34" charset="0"/>
            </a:endParaRPr>
          </a:p>
        </p:txBody>
      </p:sp>
      <p:sp>
        <p:nvSpPr>
          <p:cNvPr id="4" name="TextBox 3"/>
          <p:cNvSpPr txBox="1"/>
          <p:nvPr/>
        </p:nvSpPr>
        <p:spPr>
          <a:xfrm>
            <a:off x="1630496" y="1850834"/>
            <a:ext cx="2016087" cy="2031325"/>
          </a:xfrm>
          <a:prstGeom prst="rect">
            <a:avLst/>
          </a:prstGeom>
          <a:solidFill>
            <a:schemeClr val="bg1">
              <a:lumMod val="95000"/>
            </a:schemeClr>
          </a:solidFill>
        </p:spPr>
        <p:txBody>
          <a:bodyPr wrap="square" rtlCol="0">
            <a:spAutoFit/>
          </a:bodyPr>
          <a:lstStyle/>
          <a:p>
            <a:r>
              <a:rPr lang="en-US" dirty="0"/>
              <a:t>● </a:t>
            </a:r>
            <a:r>
              <a:rPr lang="en-US" dirty="0" smtClean="0"/>
              <a:t>Exploratory </a:t>
            </a:r>
            <a:r>
              <a:rPr lang="en-US" dirty="0"/>
              <a:t>data analysis (EDA) to identify patterns, trends, and disparities in NREGA implementation.</a:t>
            </a:r>
          </a:p>
        </p:txBody>
      </p:sp>
      <p:sp>
        <p:nvSpPr>
          <p:cNvPr id="5" name="TextBox 4"/>
          <p:cNvSpPr txBox="1"/>
          <p:nvPr/>
        </p:nvSpPr>
        <p:spPr>
          <a:xfrm>
            <a:off x="5524958" y="1850834"/>
            <a:ext cx="2016087" cy="1477328"/>
          </a:xfrm>
          <a:prstGeom prst="rect">
            <a:avLst/>
          </a:prstGeom>
          <a:solidFill>
            <a:schemeClr val="bg1">
              <a:lumMod val="95000"/>
            </a:schemeClr>
          </a:solidFill>
        </p:spPr>
        <p:txBody>
          <a:bodyPr wrap="square" rtlCol="0">
            <a:spAutoFit/>
          </a:bodyPr>
          <a:lstStyle/>
          <a:p>
            <a:r>
              <a:rPr lang="en-US" dirty="0"/>
              <a:t>● Utilizing data visualization techniques to present key findings effectively.</a:t>
            </a:r>
          </a:p>
        </p:txBody>
      </p:sp>
      <p:sp>
        <p:nvSpPr>
          <p:cNvPr id="6" name="TextBox 5"/>
          <p:cNvSpPr txBox="1"/>
          <p:nvPr/>
        </p:nvSpPr>
        <p:spPr>
          <a:xfrm>
            <a:off x="8945697" y="1850834"/>
            <a:ext cx="2016087" cy="2585323"/>
          </a:xfrm>
          <a:prstGeom prst="rect">
            <a:avLst/>
          </a:prstGeom>
          <a:solidFill>
            <a:schemeClr val="bg1">
              <a:lumMod val="95000"/>
            </a:schemeClr>
          </a:solidFill>
        </p:spPr>
        <p:txBody>
          <a:bodyPr wrap="square" rtlCol="0">
            <a:spAutoFit/>
          </a:bodyPr>
          <a:lstStyle/>
          <a:p>
            <a:r>
              <a:rPr lang="en-US" dirty="0"/>
              <a:t>● </a:t>
            </a:r>
            <a:r>
              <a:rPr lang="en-US" dirty="0" smtClean="0"/>
              <a:t>Drawing </a:t>
            </a:r>
            <a:r>
              <a:rPr lang="en-US" dirty="0"/>
              <a:t>actionable insights to inform policymakers and administrators about the strengths and weaknesses of the NREGA program</a:t>
            </a:r>
          </a:p>
        </p:txBody>
      </p:sp>
    </p:spTree>
    <p:extLst>
      <p:ext uri="{BB962C8B-B14F-4D97-AF65-F5344CB8AC3E}">
        <p14:creationId xmlns:p14="http://schemas.microsoft.com/office/powerpoint/2010/main" val="1095570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687759" cy="9181201"/>
          </a:xfrm>
          <a:prstGeom prst="rect">
            <a:avLst/>
          </a:prstGeom>
        </p:spPr>
      </p:pic>
      <p:sp>
        <p:nvSpPr>
          <p:cNvPr id="3" name="TextBox 2"/>
          <p:cNvSpPr txBox="1"/>
          <p:nvPr/>
        </p:nvSpPr>
        <p:spPr>
          <a:xfrm>
            <a:off x="5155893" y="1090670"/>
            <a:ext cx="3294044" cy="523220"/>
          </a:xfrm>
          <a:prstGeom prst="rect">
            <a:avLst/>
          </a:prstGeom>
          <a:noFill/>
        </p:spPr>
        <p:txBody>
          <a:bodyPr wrap="square" rtlCol="0">
            <a:spAutoFit/>
          </a:bodyPr>
          <a:lstStyle/>
          <a:p>
            <a:r>
              <a:rPr lang="en-US" sz="2800" dirty="0" smtClean="0">
                <a:latin typeface="Arial Black" panose="020B0A04020102020204" pitchFamily="34" charset="0"/>
              </a:rPr>
              <a:t>JOB CARDS </a:t>
            </a:r>
            <a:endParaRPr lang="en-US" sz="2800" dirty="0">
              <a:latin typeface="Arial Black" panose="020B0A04020102020204" pitchFamily="34"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22685" y="1949987"/>
            <a:ext cx="5862837" cy="2093204"/>
          </a:xfrm>
          <a:prstGeom prst="rect">
            <a:avLst/>
          </a:prstGeom>
        </p:spPr>
      </p:pic>
    </p:spTree>
    <p:extLst>
      <p:ext uri="{BB962C8B-B14F-4D97-AF65-F5344CB8AC3E}">
        <p14:creationId xmlns:p14="http://schemas.microsoft.com/office/powerpoint/2010/main" val="3755644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31355"/>
            <a:ext cx="12687759" cy="6858000"/>
          </a:xfrm>
          <a:prstGeom prst="rect">
            <a:avLst/>
          </a:prstGeom>
        </p:spPr>
      </p:pic>
      <p:sp>
        <p:nvSpPr>
          <p:cNvPr id="3" name="TextBox 2"/>
          <p:cNvSpPr txBox="1"/>
          <p:nvPr/>
        </p:nvSpPr>
        <p:spPr>
          <a:xfrm>
            <a:off x="4638102" y="1223484"/>
            <a:ext cx="4560983" cy="523220"/>
          </a:xfrm>
          <a:prstGeom prst="rect">
            <a:avLst/>
          </a:prstGeom>
          <a:noFill/>
        </p:spPr>
        <p:txBody>
          <a:bodyPr wrap="square" rtlCol="0">
            <a:spAutoFit/>
          </a:bodyPr>
          <a:lstStyle/>
          <a:p>
            <a:r>
              <a:rPr lang="en-US" sz="2800" dirty="0" smtClean="0">
                <a:latin typeface="Arial Black" panose="020B0A04020102020204" pitchFamily="34" charset="0"/>
              </a:rPr>
              <a:t>JOB OPPORTUNITIES</a:t>
            </a:r>
            <a:endParaRPr lang="en-US" sz="2800" dirty="0">
              <a:latin typeface="Arial Black" panose="020B0A04020102020204" pitchFamily="34"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09302" y="1883884"/>
            <a:ext cx="7337234" cy="2335576"/>
          </a:xfrm>
          <a:prstGeom prst="rect">
            <a:avLst/>
          </a:prstGeom>
        </p:spPr>
      </p:pic>
    </p:spTree>
    <p:extLst>
      <p:ext uri="{BB962C8B-B14F-4D97-AF65-F5344CB8AC3E}">
        <p14:creationId xmlns:p14="http://schemas.microsoft.com/office/powerpoint/2010/main" val="26775464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5084"/>
            <a:ext cx="12192000" cy="6858000"/>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00188" y="600686"/>
            <a:ext cx="7363301" cy="2333951"/>
          </a:xfrm>
          <a:prstGeom prst="rect">
            <a:avLst/>
          </a:prstGeom>
        </p:spPr>
      </p:pic>
      <p:sp>
        <p:nvSpPr>
          <p:cNvPr id="5" name="TextBox 4"/>
          <p:cNvSpPr txBox="1"/>
          <p:nvPr/>
        </p:nvSpPr>
        <p:spPr>
          <a:xfrm>
            <a:off x="3922006" y="0"/>
            <a:ext cx="4494882" cy="523220"/>
          </a:xfrm>
          <a:prstGeom prst="rect">
            <a:avLst/>
          </a:prstGeom>
          <a:noFill/>
        </p:spPr>
        <p:txBody>
          <a:bodyPr wrap="square" rtlCol="0">
            <a:spAutoFit/>
          </a:bodyPr>
          <a:lstStyle/>
          <a:p>
            <a:r>
              <a:rPr lang="en-US" sz="2800" dirty="0" smtClean="0">
                <a:latin typeface="Arial Black" panose="020B0A04020102020204" pitchFamily="34" charset="0"/>
              </a:rPr>
              <a:t>Wage and Budget</a:t>
            </a:r>
            <a:endParaRPr lang="en-US" sz="2800" dirty="0">
              <a:latin typeface="Arial Black" panose="020B0A04020102020204" pitchFamily="34" charset="0"/>
            </a:endParaRPr>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00187" y="3216925"/>
            <a:ext cx="7363302" cy="2535820"/>
          </a:xfrm>
          <a:prstGeom prst="rect">
            <a:avLst/>
          </a:prstGeom>
        </p:spPr>
      </p:pic>
    </p:spTree>
    <p:extLst>
      <p:ext uri="{BB962C8B-B14F-4D97-AF65-F5344CB8AC3E}">
        <p14:creationId xmlns:p14="http://schemas.microsoft.com/office/powerpoint/2010/main" val="18695203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5759" y="0"/>
            <a:ext cx="12687759" cy="6705600"/>
          </a:xfrm>
          <a:prstGeom prst="rect">
            <a:avLst/>
          </a:prstGeom>
        </p:spPr>
      </p:pic>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5759" y="-110169"/>
            <a:ext cx="12687759" cy="6705600"/>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87370" y="675015"/>
            <a:ext cx="7602011" cy="5706271"/>
          </a:xfrm>
          <a:prstGeom prst="rect">
            <a:avLst/>
          </a:prstGeom>
        </p:spPr>
      </p:pic>
    </p:spTree>
    <p:extLst>
      <p:ext uri="{BB962C8B-B14F-4D97-AF65-F5344CB8AC3E}">
        <p14:creationId xmlns:p14="http://schemas.microsoft.com/office/powerpoint/2010/main" val="1351948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0328" y="589826"/>
            <a:ext cx="8764397" cy="5768443"/>
          </a:xfrm>
          <a:prstGeom prst="rect">
            <a:avLst/>
          </a:prstGeom>
        </p:spPr>
      </p:pic>
    </p:spTree>
    <p:extLst>
      <p:ext uri="{BB962C8B-B14F-4D97-AF65-F5344CB8AC3E}">
        <p14:creationId xmlns:p14="http://schemas.microsoft.com/office/powerpoint/2010/main" val="42652826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5759" y="0"/>
            <a:ext cx="12687759" cy="6705600"/>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19481" y="627960"/>
            <a:ext cx="9386370" cy="5497417"/>
          </a:xfrm>
          <a:prstGeom prst="rect">
            <a:avLst/>
          </a:prstGeom>
        </p:spPr>
      </p:pic>
    </p:spTree>
    <p:extLst>
      <p:ext uri="{BB962C8B-B14F-4D97-AF65-F5344CB8AC3E}">
        <p14:creationId xmlns:p14="http://schemas.microsoft.com/office/powerpoint/2010/main" val="6278732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351</TotalTime>
  <Words>411</Words>
  <Application>Microsoft Office PowerPoint</Application>
  <PresentationFormat>Widescreen</PresentationFormat>
  <Paragraphs>39</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Arial Black</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USER</cp:lastModifiedBy>
  <cp:revision>14</cp:revision>
  <dcterms:created xsi:type="dcterms:W3CDTF">2024-06-17T17:59:30Z</dcterms:created>
  <dcterms:modified xsi:type="dcterms:W3CDTF">2024-06-20T12:31:03Z</dcterms:modified>
</cp:coreProperties>
</file>