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4543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7275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39506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5125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5683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58621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07960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03695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69001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2046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66869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2608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2739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2739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653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00572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7551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2AC24A9-CCB6-4F8D-B8DB-C2F3692CFA5A}" type="datetimeFigureOut">
              <a:rPr lang="en-US" smtClean="0"/>
              <a:t>5/5/2023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56560534"/>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Hexagonal background with blue neon lights">
            <a:extLst>
              <a:ext uri="{FF2B5EF4-FFF2-40B4-BE49-F238E27FC236}">
                <a16:creationId xmlns:a16="http://schemas.microsoft.com/office/drawing/2014/main" id="{9E49128A-3B48-7C47-0581-1B905E1FE8F5}"/>
              </a:ext>
            </a:extLst>
          </p:cNvPr>
          <p:cNvPicPr>
            <a:picLocks noChangeAspect="1"/>
          </p:cNvPicPr>
          <p:nvPr/>
        </p:nvPicPr>
        <p:blipFill rotWithShape="1">
          <a:blip r:embed="rId2"/>
          <a:srcRect l="13297" r="15603"/>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416BA774-B9C0-FDF1-EFC7-7EA507D46CA9}"/>
              </a:ext>
            </a:extLst>
          </p:cNvPr>
          <p:cNvSpPr>
            <a:spLocks noGrp="1"/>
          </p:cNvSpPr>
          <p:nvPr>
            <p:ph type="ctrTitle"/>
          </p:nvPr>
        </p:nvSpPr>
        <p:spPr>
          <a:xfrm>
            <a:off x="477980" y="1122363"/>
            <a:ext cx="10647219" cy="3204134"/>
          </a:xfrm>
        </p:spPr>
        <p:txBody>
          <a:bodyPr anchor="ctr">
            <a:normAutofit/>
          </a:bodyPr>
          <a:lstStyle/>
          <a:p>
            <a:pPr algn="ctr"/>
            <a:r>
              <a:rPr lang="es-ES" sz="4800" dirty="0"/>
              <a:t>Control de fuerza-posición y sensores de fuerza-par</a:t>
            </a:r>
            <a:endParaRPr lang="es-MX" sz="4800" dirty="0"/>
          </a:p>
        </p:txBody>
      </p:sp>
      <p:sp>
        <p:nvSpPr>
          <p:cNvPr id="3" name="Subtitle 2">
            <a:extLst>
              <a:ext uri="{FF2B5EF4-FFF2-40B4-BE49-F238E27FC236}">
                <a16:creationId xmlns:a16="http://schemas.microsoft.com/office/drawing/2014/main" id="{3E71FBA2-07AE-06B8-D2A4-29EB9D0AD52A}"/>
              </a:ext>
            </a:extLst>
          </p:cNvPr>
          <p:cNvSpPr>
            <a:spLocks noGrp="1"/>
          </p:cNvSpPr>
          <p:nvPr>
            <p:ph type="subTitle" idx="1"/>
          </p:nvPr>
        </p:nvSpPr>
        <p:spPr>
          <a:xfrm>
            <a:off x="477980" y="4872922"/>
            <a:ext cx="4023359" cy="1208141"/>
          </a:xfrm>
        </p:spPr>
        <p:txBody>
          <a:bodyPr>
            <a:normAutofit fontScale="85000" lnSpcReduction="10000"/>
          </a:bodyPr>
          <a:lstStyle/>
          <a:p>
            <a:r>
              <a:rPr lang="es-ES" sz="2000" dirty="0"/>
              <a:t>Patiño Mejia Victor Manuel </a:t>
            </a:r>
          </a:p>
          <a:p>
            <a:r>
              <a:rPr lang="es-ES" sz="2000" dirty="0"/>
              <a:t>Arzate Nieto Rafael </a:t>
            </a:r>
          </a:p>
          <a:p>
            <a:r>
              <a:rPr lang="es-MX" sz="2000" dirty="0"/>
              <a:t>Davalos Ruiz Alan Gerardo</a:t>
            </a:r>
          </a:p>
        </p:txBody>
      </p:sp>
    </p:spTree>
    <p:extLst>
      <p:ext uri="{BB962C8B-B14F-4D97-AF65-F5344CB8AC3E}">
        <p14:creationId xmlns:p14="http://schemas.microsoft.com/office/powerpoint/2010/main" val="16885796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D131-6454-AB2C-0C49-63E8DB47DAA4}"/>
              </a:ext>
            </a:extLst>
          </p:cNvPr>
          <p:cNvSpPr>
            <a:spLocks noGrp="1"/>
          </p:cNvSpPr>
          <p:nvPr>
            <p:ph type="title"/>
          </p:nvPr>
        </p:nvSpPr>
        <p:spPr>
          <a:xfrm>
            <a:off x="8154444" y="609600"/>
            <a:ext cx="3113112" cy="1326321"/>
          </a:xfrm>
        </p:spPr>
        <p:txBody>
          <a:bodyPr>
            <a:normAutofit/>
          </a:bodyPr>
          <a:lstStyle/>
          <a:p>
            <a:pPr algn="l"/>
            <a:r>
              <a:rPr lang="es-ES" sz="2600"/>
              <a:t>Introducción</a:t>
            </a:r>
            <a:endParaRPr lang="es-MX" sz="2600"/>
          </a:p>
        </p:txBody>
      </p:sp>
      <p:pic>
        <p:nvPicPr>
          <p:cNvPr id="1026" name="Picture 2" descr="El brazo robótico industrial irrumpe en el almacén - Mecalux.com.mx">
            <a:extLst>
              <a:ext uri="{FF2B5EF4-FFF2-40B4-BE49-F238E27FC236}">
                <a16:creationId xmlns:a16="http://schemas.microsoft.com/office/drawing/2014/main" id="{FE6C6680-80DB-1C51-AA3B-84815ADB1E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94" r="20691" b="-1"/>
          <a:stretch/>
        </p:blipFill>
        <p:spPr bwMode="auto">
          <a:xfrm>
            <a:off x="20" y="10"/>
            <a:ext cx="7552924"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76E7E63-0F15-3F6E-00BF-E04F4D85C2DD}"/>
              </a:ext>
            </a:extLst>
          </p:cNvPr>
          <p:cNvSpPr>
            <a:spLocks noGrp="1"/>
          </p:cNvSpPr>
          <p:nvPr>
            <p:ph idx="1"/>
          </p:nvPr>
        </p:nvSpPr>
        <p:spPr>
          <a:xfrm>
            <a:off x="8154444" y="2096064"/>
            <a:ext cx="3113112" cy="3695136"/>
          </a:xfrm>
        </p:spPr>
        <p:txBody>
          <a:bodyPr>
            <a:normAutofit/>
          </a:bodyPr>
          <a:lstStyle/>
          <a:p>
            <a:pPr algn="just">
              <a:lnSpc>
                <a:spcPct val="110000"/>
              </a:lnSpc>
            </a:pPr>
            <a:r>
              <a:rPr lang="es-ES" sz="1500" dirty="0"/>
              <a:t>El control de fuerza-posición y los sensores de fuerza-par son tecnologías clave en la robótica moderna. Estos sistemas permiten a los robots interactuar con el entorno de manera precisa y segura, lo que es esencial para aplicaciones como la fabricación, la exploración espacial y la atención médica.</a:t>
            </a:r>
            <a:endParaRPr lang="es-MX" sz="1500" dirty="0"/>
          </a:p>
        </p:txBody>
      </p:sp>
      <p:cxnSp>
        <p:nvCxnSpPr>
          <p:cNvPr id="1031" name="Straight Connector 1030">
            <a:extLst>
              <a:ext uri="{FF2B5EF4-FFF2-40B4-BE49-F238E27FC236}">
                <a16:creationId xmlns:a16="http://schemas.microsoft.com/office/drawing/2014/main" id="{A4F35239-EB86-4ACB-91DE-4989620C2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209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52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70F28-AD07-544C-93C3-2D66343CF6A1}"/>
              </a:ext>
            </a:extLst>
          </p:cNvPr>
          <p:cNvSpPr>
            <a:spLocks noGrp="1"/>
          </p:cNvSpPr>
          <p:nvPr>
            <p:ph type="title"/>
          </p:nvPr>
        </p:nvSpPr>
        <p:spPr>
          <a:xfrm>
            <a:off x="6435091" y="609600"/>
            <a:ext cx="4832465" cy="1326321"/>
          </a:xfrm>
        </p:spPr>
        <p:txBody>
          <a:bodyPr>
            <a:normAutofit/>
          </a:bodyPr>
          <a:lstStyle/>
          <a:p>
            <a:r>
              <a:rPr lang="es-ES">
                <a:solidFill>
                  <a:srgbClr val="FFFFFF"/>
                </a:solidFill>
              </a:rPr>
              <a:t>Control de fuerza posición </a:t>
            </a:r>
            <a:endParaRPr lang="es-MX">
              <a:solidFill>
                <a:srgbClr val="FFFFFF"/>
              </a:solidFill>
            </a:endParaRPr>
          </a:p>
        </p:txBody>
      </p:sp>
      <p:sp>
        <p:nvSpPr>
          <p:cNvPr id="2057" name="Rectangle 2056">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Esquema básico de control Posición-Fuerza. | Download Scientific Diagram">
            <a:extLst>
              <a:ext uri="{FF2B5EF4-FFF2-40B4-BE49-F238E27FC236}">
                <a16:creationId xmlns:a16="http://schemas.microsoft.com/office/drawing/2014/main" id="{43C9445C-F9D2-98E4-F1B1-18B6D2F029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1857" y="2742633"/>
            <a:ext cx="4450460" cy="1372734"/>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3B462F-F39E-4BF6-EB94-8D82D5816DA2}"/>
              </a:ext>
            </a:extLst>
          </p:cNvPr>
          <p:cNvSpPr>
            <a:spLocks noGrp="1"/>
          </p:cNvSpPr>
          <p:nvPr>
            <p:ph idx="1"/>
          </p:nvPr>
        </p:nvSpPr>
        <p:spPr>
          <a:xfrm>
            <a:off x="6435091" y="2096064"/>
            <a:ext cx="4832465" cy="3962120"/>
          </a:xfrm>
        </p:spPr>
        <p:txBody>
          <a:bodyPr>
            <a:normAutofit/>
          </a:bodyPr>
          <a:lstStyle/>
          <a:p>
            <a:pPr algn="just">
              <a:lnSpc>
                <a:spcPct val="110000"/>
              </a:lnSpc>
            </a:pPr>
            <a:r>
              <a:rPr lang="es-ES" sz="1700" dirty="0">
                <a:solidFill>
                  <a:srgbClr val="FFFFFF"/>
                </a:solidFill>
              </a:rPr>
              <a:t>Es un método para controlar el movimiento de un robot en función de las fuerzas que siente. En lugar de simplemente seguir una trayectoria predefinida, el robot ajusta su movimiento en tiempo real para mantener una fuerza o posición específica. </a:t>
            </a:r>
          </a:p>
          <a:p>
            <a:pPr algn="just">
              <a:lnSpc>
                <a:spcPct val="110000"/>
              </a:lnSpc>
            </a:pPr>
            <a:r>
              <a:rPr lang="es-ES" sz="1700" dirty="0">
                <a:solidFill>
                  <a:srgbClr val="FFFFFF"/>
                </a:solidFill>
              </a:rPr>
              <a:t>Éste tipo de control es útil en situaciones donde el robot necesita interactuar con objetos delicados o imprescindibles, como ensamblaje de componentes electrónicos o cirugía asistida por robot. También puede mejorar la eficiencia y precisión en tareas como la soldadura y el corte de materiales. </a:t>
            </a:r>
            <a:endParaRPr lang="es-MX" sz="1700" dirty="0">
              <a:solidFill>
                <a:srgbClr val="FFFFFF"/>
              </a:solidFill>
            </a:endParaRPr>
          </a:p>
        </p:txBody>
      </p:sp>
    </p:spTree>
    <p:extLst>
      <p:ext uri="{BB962C8B-B14F-4D97-AF65-F5344CB8AC3E}">
        <p14:creationId xmlns:p14="http://schemas.microsoft.com/office/powerpoint/2010/main" val="225074667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7645-C9CC-A9DB-73E9-0B8B6390BA8B}"/>
              </a:ext>
            </a:extLst>
          </p:cNvPr>
          <p:cNvSpPr>
            <a:spLocks noGrp="1"/>
          </p:cNvSpPr>
          <p:nvPr>
            <p:ph type="title"/>
          </p:nvPr>
        </p:nvSpPr>
        <p:spPr>
          <a:xfrm>
            <a:off x="6435091" y="609600"/>
            <a:ext cx="4832465" cy="1326321"/>
          </a:xfrm>
        </p:spPr>
        <p:txBody>
          <a:bodyPr>
            <a:normAutofit/>
          </a:bodyPr>
          <a:lstStyle/>
          <a:p>
            <a:r>
              <a:rPr lang="es-ES">
                <a:solidFill>
                  <a:srgbClr val="FFFFFF"/>
                </a:solidFill>
              </a:rPr>
              <a:t>Sensores de fuerza-par</a:t>
            </a:r>
            <a:endParaRPr lang="es-MX">
              <a:solidFill>
                <a:srgbClr val="FFFFFF"/>
              </a:solidFill>
            </a:endParaRPr>
          </a:p>
        </p:txBody>
      </p:sp>
      <p:sp>
        <p:nvSpPr>
          <p:cNvPr id="3081" name="Rectangle 3080">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ensores de fuerza - Sensing, Sensores de Medida">
            <a:extLst>
              <a:ext uri="{FF2B5EF4-FFF2-40B4-BE49-F238E27FC236}">
                <a16:creationId xmlns:a16="http://schemas.microsoft.com/office/drawing/2014/main" id="{D8F27326-70E8-F963-FE9A-1BF78F81EA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1857" y="2155056"/>
            <a:ext cx="4450460" cy="2547888"/>
          </a:xfrm>
          <a:prstGeom prst="rect">
            <a:avLst/>
          </a:prstGeom>
          <a:noFill/>
          <a:extLst>
            <a:ext uri="{909E8E84-426E-40DD-AFC4-6F175D3DCCD1}">
              <a14:hiddenFill xmlns:a14="http://schemas.microsoft.com/office/drawing/2010/main">
                <a:solidFill>
                  <a:srgbClr val="FFFFFF"/>
                </a:solidFill>
              </a14:hiddenFill>
            </a:ext>
          </a:extLst>
        </p:spPr>
      </p:pic>
      <p:sp>
        <p:nvSpPr>
          <p:cNvPr id="3083" name="Rectangle 3082">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C7026-2280-FEA9-9853-3098723932A9}"/>
              </a:ext>
            </a:extLst>
          </p:cNvPr>
          <p:cNvSpPr>
            <a:spLocks noGrp="1"/>
          </p:cNvSpPr>
          <p:nvPr>
            <p:ph idx="1"/>
          </p:nvPr>
        </p:nvSpPr>
        <p:spPr>
          <a:xfrm>
            <a:off x="6435091" y="2096064"/>
            <a:ext cx="4832465" cy="3962120"/>
          </a:xfrm>
        </p:spPr>
        <p:txBody>
          <a:bodyPr>
            <a:normAutofit/>
          </a:bodyPr>
          <a:lstStyle/>
          <a:p>
            <a:pPr algn="just">
              <a:lnSpc>
                <a:spcPct val="110000"/>
              </a:lnSpc>
            </a:pPr>
            <a:r>
              <a:rPr lang="es-ES" sz="1600">
                <a:solidFill>
                  <a:srgbClr val="FFFFFF"/>
                </a:solidFill>
              </a:rPr>
              <a:t>Los sensores miden la cantidad de fuerza y par que actúan sobre un objeto o sistema. Estos sensores pueden estar integrados en las articulaciones de un robot para medir las fuerzas que actúan en cada eje, lo que permite al robot ajustar su movimiento en función de la carga que lleva. </a:t>
            </a:r>
          </a:p>
          <a:p>
            <a:pPr algn="just">
              <a:lnSpc>
                <a:spcPct val="110000"/>
              </a:lnSpc>
            </a:pPr>
            <a:r>
              <a:rPr lang="es-ES" sz="1600">
                <a:solidFill>
                  <a:srgbClr val="FFFFFF"/>
                </a:solidFill>
              </a:rPr>
              <a:t>Estos sensores también son utilizados donde es crucial medir la fuerza de contacto, como en la calibración de herramientas de corte o en la evaluación de la calidad de las soldaduras. También se puede utilizar para monitorizar la salud de estructuras y edificios, detectando cambios en la rigidez o deformación.</a:t>
            </a:r>
            <a:endParaRPr lang="es-MX" sz="1600">
              <a:solidFill>
                <a:srgbClr val="FFFFFF"/>
              </a:solidFill>
            </a:endParaRPr>
          </a:p>
        </p:txBody>
      </p:sp>
    </p:spTree>
    <p:extLst>
      <p:ext uri="{BB962C8B-B14F-4D97-AF65-F5344CB8AC3E}">
        <p14:creationId xmlns:p14="http://schemas.microsoft.com/office/powerpoint/2010/main" val="281294008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89C95B-569C-7E8B-6DC5-4701F3F42F7A}"/>
              </a:ext>
            </a:extLst>
          </p:cNvPr>
          <p:cNvSpPr>
            <a:spLocks noGrp="1"/>
          </p:cNvSpPr>
          <p:nvPr>
            <p:ph type="title"/>
          </p:nvPr>
        </p:nvSpPr>
        <p:spPr>
          <a:xfrm>
            <a:off x="6435091" y="609600"/>
            <a:ext cx="4832465" cy="1326321"/>
          </a:xfrm>
        </p:spPr>
        <p:txBody>
          <a:bodyPr>
            <a:normAutofit/>
          </a:bodyPr>
          <a:lstStyle/>
          <a:p>
            <a:r>
              <a:rPr lang="es-ES">
                <a:solidFill>
                  <a:srgbClr val="FFFFFF"/>
                </a:solidFill>
              </a:rPr>
              <a:t>Aplicaciones industriales </a:t>
            </a:r>
            <a:endParaRPr lang="es-MX">
              <a:solidFill>
                <a:srgbClr val="FFFFFF"/>
              </a:solidFill>
            </a:endParaRPr>
          </a:p>
        </p:txBody>
      </p:sp>
      <p:sp>
        <p:nvSpPr>
          <p:cNvPr id="4105" name="Rectangle 4104">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La Jornada: Por factores internos, la desaceleración en la industria  manufacturera">
            <a:extLst>
              <a:ext uri="{FF2B5EF4-FFF2-40B4-BE49-F238E27FC236}">
                <a16:creationId xmlns:a16="http://schemas.microsoft.com/office/drawing/2014/main" id="{9A64972C-4250-AF3C-4FD6-E054E8B4B7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1857" y="1835736"/>
            <a:ext cx="4450460" cy="3186529"/>
          </a:xfrm>
          <a:prstGeom prst="rect">
            <a:avLst/>
          </a:prstGeom>
          <a:noFill/>
          <a:extLst>
            <a:ext uri="{909E8E84-426E-40DD-AFC4-6F175D3DCCD1}">
              <a14:hiddenFill xmlns:a14="http://schemas.microsoft.com/office/drawing/2010/main">
                <a:solidFill>
                  <a:srgbClr val="FFFFFF"/>
                </a:solidFill>
              </a14:hiddenFill>
            </a:ext>
          </a:extLst>
        </p:spPr>
      </p:pic>
      <p:sp>
        <p:nvSpPr>
          <p:cNvPr id="4107" name="Rectangle 4106">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2A16AE-25BF-6C37-3197-72AB38B9F14C}"/>
              </a:ext>
            </a:extLst>
          </p:cNvPr>
          <p:cNvSpPr>
            <a:spLocks noGrp="1"/>
          </p:cNvSpPr>
          <p:nvPr>
            <p:ph idx="1"/>
          </p:nvPr>
        </p:nvSpPr>
        <p:spPr>
          <a:xfrm>
            <a:off x="6435091" y="2096064"/>
            <a:ext cx="4832465" cy="3962120"/>
          </a:xfrm>
        </p:spPr>
        <p:txBody>
          <a:bodyPr>
            <a:normAutofit/>
          </a:bodyPr>
          <a:lstStyle/>
          <a:p>
            <a:pPr algn="just">
              <a:lnSpc>
                <a:spcPct val="110000"/>
              </a:lnSpc>
            </a:pPr>
            <a:r>
              <a:rPr lang="es-ES" sz="1400" dirty="0">
                <a:solidFill>
                  <a:srgbClr val="FFFFFF"/>
                </a:solidFill>
              </a:rPr>
              <a:t>El control de fuerza-posición y los sensores de fuerza-par son ampliamente utilizados en la industria manufacturera para mejorar la eficiencia y la precisión de los procesos de producción. Los robots equipados con estas tecnologías pueden realizar tareas de montaje y soldadura con mayor rapidez y precisión que los trabajadores humanos.</a:t>
            </a:r>
          </a:p>
          <a:p>
            <a:pPr algn="just">
              <a:lnSpc>
                <a:spcPct val="110000"/>
              </a:lnSpc>
            </a:pPr>
            <a:r>
              <a:rPr lang="es-ES" sz="1400" dirty="0">
                <a:solidFill>
                  <a:srgbClr val="FFFFFF"/>
                </a:solidFill>
              </a:rPr>
              <a:t>Además los sensores de fuerza-par se utilizan en la calibración de herramientas de corte, lo que garantiza que los cortes sean precisos y uniformes. También se utilizan en la inspección de calidad de soldaduras y otros procesos de unión, asegurando que los productos cumplan con los estándares de calidad requeridos.</a:t>
            </a:r>
            <a:endParaRPr lang="es-MX" sz="1400" dirty="0">
              <a:solidFill>
                <a:srgbClr val="FFFFFF"/>
              </a:solidFill>
            </a:endParaRPr>
          </a:p>
        </p:txBody>
      </p:sp>
    </p:spTree>
    <p:extLst>
      <p:ext uri="{BB962C8B-B14F-4D97-AF65-F5344CB8AC3E}">
        <p14:creationId xmlns:p14="http://schemas.microsoft.com/office/powerpoint/2010/main" val="267168587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866BD-F888-1B19-06C1-A20EF4701F41}"/>
              </a:ext>
            </a:extLst>
          </p:cNvPr>
          <p:cNvSpPr>
            <a:spLocks noGrp="1"/>
          </p:cNvSpPr>
          <p:nvPr>
            <p:ph type="title"/>
          </p:nvPr>
        </p:nvSpPr>
        <p:spPr>
          <a:xfrm>
            <a:off x="6513534" y="609600"/>
            <a:ext cx="4754022" cy="1326321"/>
          </a:xfrm>
        </p:spPr>
        <p:txBody>
          <a:bodyPr>
            <a:normAutofit/>
          </a:bodyPr>
          <a:lstStyle/>
          <a:p>
            <a:r>
              <a:rPr lang="es-ES" dirty="0"/>
              <a:t>Exploración espacial </a:t>
            </a:r>
            <a:endParaRPr lang="es-MX" dirty="0"/>
          </a:p>
        </p:txBody>
      </p:sp>
      <p:pic>
        <p:nvPicPr>
          <p:cNvPr id="5122" name="Picture 2" descr="Realidad vs ficción: los 5 robots espaciales que superaron las expectativas  - CIO MX % %">
            <a:extLst>
              <a:ext uri="{FF2B5EF4-FFF2-40B4-BE49-F238E27FC236}">
                <a16:creationId xmlns:a16="http://schemas.microsoft.com/office/drawing/2014/main" id="{1EFBCC6A-CB75-5FBA-8FC4-6BA77DB40E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344" r="13212" b="1"/>
          <a:stretch/>
        </p:blipFill>
        <p:spPr bwMode="auto">
          <a:xfrm>
            <a:off x="20" y="10"/>
            <a:ext cx="6095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2E77744-D508-CA2B-AE59-17F14D534145}"/>
              </a:ext>
            </a:extLst>
          </p:cNvPr>
          <p:cNvSpPr>
            <a:spLocks noGrp="1"/>
          </p:cNvSpPr>
          <p:nvPr>
            <p:ph idx="1"/>
          </p:nvPr>
        </p:nvSpPr>
        <p:spPr>
          <a:xfrm>
            <a:off x="6513534" y="2096064"/>
            <a:ext cx="4754022" cy="3695136"/>
          </a:xfrm>
        </p:spPr>
        <p:txBody>
          <a:bodyPr>
            <a:normAutofit/>
          </a:bodyPr>
          <a:lstStyle/>
          <a:p>
            <a:pPr algn="just">
              <a:lnSpc>
                <a:spcPct val="110000"/>
              </a:lnSpc>
            </a:pPr>
            <a:r>
              <a:rPr lang="es-ES" sz="1400" dirty="0"/>
              <a:t>El control y sensores de fuerza son fundamentales para la exploración espacial, donde los robots deben ser capaces de interactuar con entornos desconocidos y potencialmente peligrosos. Los robots equipados con estas tecnologías pueden manipular objetos y recoger muestras con una precisión extrema, lo que es esencial en misiones de exploración y análisis planetario.</a:t>
            </a:r>
          </a:p>
          <a:p>
            <a:pPr algn="just">
              <a:lnSpc>
                <a:spcPct val="110000"/>
              </a:lnSpc>
            </a:pPr>
            <a:r>
              <a:rPr lang="es-ES" sz="1400" dirty="0"/>
              <a:t>Además, los sensores de fuerza se utilizan para medir la fuerza de la gravedad en cuerpos celestes, lo que ayuda a los científicos a entender mejor la estructura y composición de planetas y lunas.</a:t>
            </a:r>
            <a:endParaRPr lang="es-MX" sz="1400" dirty="0"/>
          </a:p>
        </p:txBody>
      </p:sp>
      <p:cxnSp>
        <p:nvCxnSpPr>
          <p:cNvPr id="5131" name="Straight Connector 5126">
            <a:extLst>
              <a:ext uri="{FF2B5EF4-FFF2-40B4-BE49-F238E27FC236}">
                <a16:creationId xmlns:a16="http://schemas.microsoft.com/office/drawing/2014/main" id="{E0DCF65E-F84E-483D-83D7-A1616D569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43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491C-49A1-1C4C-B68A-84E1BDEA90B7}"/>
              </a:ext>
            </a:extLst>
          </p:cNvPr>
          <p:cNvSpPr>
            <a:spLocks noGrp="1"/>
          </p:cNvSpPr>
          <p:nvPr>
            <p:ph type="title"/>
          </p:nvPr>
        </p:nvSpPr>
        <p:spPr>
          <a:xfrm>
            <a:off x="6435091" y="609600"/>
            <a:ext cx="4832465" cy="1326321"/>
          </a:xfrm>
        </p:spPr>
        <p:txBody>
          <a:bodyPr>
            <a:normAutofit/>
          </a:bodyPr>
          <a:lstStyle/>
          <a:p>
            <a:r>
              <a:rPr lang="es-ES" dirty="0"/>
              <a:t>Atención médica </a:t>
            </a:r>
            <a:endParaRPr lang="es-MX" dirty="0"/>
          </a:p>
        </p:txBody>
      </p:sp>
      <p:sp>
        <p:nvSpPr>
          <p:cNvPr id="6154" name="Rectangle 6150">
            <a:extLst>
              <a:ext uri="{FF2B5EF4-FFF2-40B4-BE49-F238E27FC236}">
                <a16:creationId xmlns:a16="http://schemas.microsoft.com/office/drawing/2014/main" id="{7FBC4875-DB6D-4EE2-9DDB-211000451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 Robótica en medicina: La vida en sus manos (robóticas) - IAT">
            <a:extLst>
              <a:ext uri="{FF2B5EF4-FFF2-40B4-BE49-F238E27FC236}">
                <a16:creationId xmlns:a16="http://schemas.microsoft.com/office/drawing/2014/main" id="{5756F587-F210-2BA4-8ABB-1E2E7A408D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606" r="25178" b="-3"/>
          <a:stretch/>
        </p:blipFill>
        <p:spPr bwMode="auto">
          <a:xfrm>
            <a:off x="1141857" y="1114868"/>
            <a:ext cx="4450460" cy="4628265"/>
          </a:xfrm>
          <a:prstGeom prst="rect">
            <a:avLst/>
          </a:prstGeom>
          <a:noFill/>
          <a:extLst>
            <a:ext uri="{909E8E84-426E-40DD-AFC4-6F175D3DCCD1}">
              <a14:hiddenFill xmlns:a14="http://schemas.microsoft.com/office/drawing/2010/main">
                <a:solidFill>
                  <a:srgbClr val="FFFFFF"/>
                </a:solidFill>
              </a14:hiddenFill>
            </a:ext>
          </a:extLst>
        </p:spPr>
      </p:pic>
      <p:sp>
        <p:nvSpPr>
          <p:cNvPr id="6153" name="Rectangle 6152">
            <a:extLst>
              <a:ext uri="{FF2B5EF4-FFF2-40B4-BE49-F238E27FC236}">
                <a16:creationId xmlns:a16="http://schemas.microsoft.com/office/drawing/2014/main" id="{97B3A8C4-2A9E-4595-91F9-179B47C58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633E8C-12E0-CFC1-AF94-D9090EE0CED0}"/>
              </a:ext>
            </a:extLst>
          </p:cNvPr>
          <p:cNvSpPr>
            <a:spLocks noGrp="1"/>
          </p:cNvSpPr>
          <p:nvPr>
            <p:ph idx="1"/>
          </p:nvPr>
        </p:nvSpPr>
        <p:spPr>
          <a:xfrm>
            <a:off x="6435091" y="2096064"/>
            <a:ext cx="4832465" cy="3695136"/>
          </a:xfrm>
        </p:spPr>
        <p:txBody>
          <a:bodyPr>
            <a:normAutofit/>
          </a:bodyPr>
          <a:lstStyle/>
          <a:p>
            <a:pPr>
              <a:lnSpc>
                <a:spcPct val="110000"/>
              </a:lnSpc>
            </a:pPr>
            <a:r>
              <a:rPr lang="es-ES" sz="1600"/>
              <a:t>Las aplicaciones que tiene el control y sensores de fuerza va hasta el sector de salud. Los robots equipados con estas tecnologías pueden ayudar en procedimientos quirúrgicos, proporcionando una precisión y estabilidad extremadamente altas, o que reduce el riesgo de daño a los tejidos circundantes.</a:t>
            </a:r>
          </a:p>
          <a:p>
            <a:pPr>
              <a:lnSpc>
                <a:spcPct val="110000"/>
              </a:lnSpc>
            </a:pPr>
            <a:r>
              <a:rPr lang="es-ES" sz="1600"/>
              <a:t>Los sensores de fuerza-par también se utilizan para medir la fuerza de agarre en pacientes con discapacidades motoras, lo que permite a los terapeutas evaluar la progresión del tratamiento y ajustar las estrategias de rehabilitación en consecuencia.</a:t>
            </a:r>
            <a:endParaRPr lang="es-MX" sz="1600"/>
          </a:p>
        </p:txBody>
      </p:sp>
    </p:spTree>
    <p:extLst>
      <p:ext uri="{BB962C8B-B14F-4D97-AF65-F5344CB8AC3E}">
        <p14:creationId xmlns:p14="http://schemas.microsoft.com/office/powerpoint/2010/main" val="2197440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53</TotalTime>
  <Words>570</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Bookman Old Style</vt:lpstr>
      <vt:lpstr>Rockwell</vt:lpstr>
      <vt:lpstr>Damask</vt:lpstr>
      <vt:lpstr>Control de fuerza-posición y sensores de fuerza-par</vt:lpstr>
      <vt:lpstr>Introducción</vt:lpstr>
      <vt:lpstr>Control de fuerza posición </vt:lpstr>
      <vt:lpstr>Sensores de fuerza-par</vt:lpstr>
      <vt:lpstr>Aplicaciones industriales </vt:lpstr>
      <vt:lpstr>Exploración espacial </vt:lpstr>
      <vt:lpstr>Atención médica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de fuerza-posición y sensores de fuerza-par</dc:title>
  <dc:creator>Victor Manuel Patiño Mejia</dc:creator>
  <cp:lastModifiedBy>Victor Manuel Patiño Mejia</cp:lastModifiedBy>
  <cp:revision>1</cp:revision>
  <dcterms:created xsi:type="dcterms:W3CDTF">2023-05-06T01:02:54Z</dcterms:created>
  <dcterms:modified xsi:type="dcterms:W3CDTF">2023-05-06T01:56:31Z</dcterms:modified>
</cp:coreProperties>
</file>