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9" r:id="rId10"/>
    <p:sldId id="266" r:id="rId11"/>
    <p:sldId id="267" r:id="rId12"/>
    <p:sldId id="268" r:id="rId13"/>
    <p:sldId id="264" r:id="rId14"/>
    <p:sldId id="270" r:id="rId15"/>
    <p:sldId id="263"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7" d="100"/>
          <a:sy n="87" d="100"/>
        </p:scale>
        <p:origin x="5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Accurate </a:t>
            </a:r>
            <a:r>
              <a:rPr lang="en-US" sz="4000" dirty="0" err="1" smtClean="0"/>
              <a:t>Layerwise</a:t>
            </a:r>
            <a:r>
              <a:rPr lang="en-US" sz="4000" dirty="0" smtClean="0"/>
              <a:t> Interpretable Competence Estimation (ALICE)</a:t>
            </a:r>
            <a:endParaRPr lang="en-US" sz="4000" dirty="0"/>
          </a:p>
        </p:txBody>
      </p:sp>
      <p:sp>
        <p:nvSpPr>
          <p:cNvPr id="3" name="Subtitle 2"/>
          <p:cNvSpPr>
            <a:spLocks noGrp="1"/>
          </p:cNvSpPr>
          <p:nvPr>
            <p:ph type="subTitle" idx="1"/>
          </p:nvPr>
        </p:nvSpPr>
        <p:spPr/>
        <p:txBody>
          <a:bodyPr/>
          <a:lstStyle/>
          <a:p>
            <a:r>
              <a:rPr lang="en-US" dirty="0" smtClean="0"/>
              <a:t>Vickram Rajendran and William </a:t>
            </a:r>
            <a:r>
              <a:rPr lang="en-US" dirty="0" err="1" smtClean="0"/>
              <a:t>levine</a:t>
            </a:r>
            <a:endParaRPr lang="en-US" dirty="0" smtClean="0"/>
          </a:p>
        </p:txBody>
      </p:sp>
    </p:spTree>
    <p:extLst>
      <p:ext uri="{BB962C8B-B14F-4D97-AF65-F5344CB8AC3E}">
        <p14:creationId xmlns:p14="http://schemas.microsoft.com/office/powerpoint/2010/main" val="2195808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ALICE: Approximating </a:t>
            </a:r>
            <a:r>
              <a:rPr lang="en-US" dirty="0" err="1" smtClean="0"/>
              <a:t>DistributionAl</a:t>
            </a:r>
            <a:r>
              <a:rPr lang="en-US" dirty="0" smtClean="0"/>
              <a:t> Uncertainty of a point</a:t>
            </a:r>
            <a:endParaRPr lang="en-US" dirty="0"/>
          </a:p>
        </p:txBody>
      </p:sp>
      <p:sp>
        <p:nvSpPr>
          <p:cNvPr id="3" name="Content Placeholder 2"/>
          <p:cNvSpPr>
            <a:spLocks noGrp="1"/>
          </p:cNvSpPr>
          <p:nvPr>
            <p:ph idx="1"/>
          </p:nvPr>
        </p:nvSpPr>
        <p:spPr/>
        <p:txBody>
          <a:bodyPr/>
          <a:lstStyle/>
          <a:p>
            <a:r>
              <a:rPr lang="en-US" dirty="0" smtClean="0"/>
              <a:t>Similar to related work, we fit class-conditional Gaussian’s to each class’ input points, and then compute the </a:t>
            </a:r>
            <a:r>
              <a:rPr lang="en-US" dirty="0" err="1" smtClean="0"/>
              <a:t>mahalanobis</a:t>
            </a:r>
            <a:r>
              <a:rPr lang="en-US" dirty="0" smtClean="0"/>
              <a:t> distance between our target point x and these Gaussians. To turn this into a probability, we take the empirical distribution of the </a:t>
            </a:r>
            <a:r>
              <a:rPr lang="en-US" dirty="0" err="1" smtClean="0"/>
              <a:t>mahalanobis</a:t>
            </a:r>
            <a:r>
              <a:rPr lang="en-US" dirty="0" smtClean="0"/>
              <a:t> distances of a validation set and compute p(</a:t>
            </a:r>
            <a:r>
              <a:rPr lang="en-US" dirty="0" err="1" smtClean="0"/>
              <a:t>D|x</a:t>
            </a:r>
            <a:r>
              <a:rPr lang="en-US" dirty="0" smtClean="0"/>
              <a:t>), the probability that x is in distribution, as {max 1 – CDF(</a:t>
            </a:r>
            <a:r>
              <a:rPr lang="en-US" dirty="0" err="1" smtClean="0"/>
              <a:t>mahalanobis</a:t>
            </a:r>
            <a:r>
              <a:rPr lang="en-US" dirty="0" smtClean="0"/>
              <a:t> distance(x)} over all of the class-conditional Gaussian’s.  </a:t>
            </a:r>
            <a:endParaRPr lang="en-US" dirty="0"/>
          </a:p>
        </p:txBody>
      </p:sp>
    </p:spTree>
    <p:extLst>
      <p:ext uri="{BB962C8B-B14F-4D97-AF65-F5344CB8AC3E}">
        <p14:creationId xmlns:p14="http://schemas.microsoft.com/office/powerpoint/2010/main" val="4156543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ALICE: Approximating Data and Model Uncertainty</a:t>
            </a:r>
            <a:endParaRPr lang="en-US" dirty="0"/>
          </a:p>
        </p:txBody>
      </p:sp>
      <p:sp>
        <p:nvSpPr>
          <p:cNvPr id="3" name="Content Placeholder 2"/>
          <p:cNvSpPr>
            <a:spLocks noGrp="1"/>
          </p:cNvSpPr>
          <p:nvPr>
            <p:ph idx="1"/>
          </p:nvPr>
        </p:nvSpPr>
        <p:spPr/>
        <p:txBody>
          <a:bodyPr/>
          <a:lstStyle/>
          <a:p>
            <a:r>
              <a:rPr lang="en-US" dirty="0" smtClean="0"/>
              <a:t>We use an indicator function to determine whether or not the output of the model </a:t>
            </a:r>
            <a:r>
              <a:rPr lang="en-US" i="1" dirty="0" smtClean="0"/>
              <a:t>could</a:t>
            </a:r>
            <a:r>
              <a:rPr lang="en-US" dirty="0"/>
              <a:t> </a:t>
            </a:r>
            <a:r>
              <a:rPr lang="en-US" dirty="0" smtClean="0"/>
              <a:t>be competent if the true class was a particular class j , and then use a calibrated logistic </a:t>
            </a:r>
            <a:r>
              <a:rPr lang="en-US" dirty="0" err="1" smtClean="0"/>
              <a:t>regressor</a:t>
            </a:r>
            <a:r>
              <a:rPr lang="en-US" dirty="0" smtClean="0"/>
              <a:t> as a transfer classifier to determine the probability that the true class is class j, given that the point is in distribution. </a:t>
            </a:r>
            <a:endParaRPr lang="en-US" dirty="0"/>
          </a:p>
        </p:txBody>
      </p:sp>
    </p:spTree>
    <p:extLst>
      <p:ext uri="{BB962C8B-B14F-4D97-AF65-F5344CB8AC3E}">
        <p14:creationId xmlns:p14="http://schemas.microsoft.com/office/powerpoint/2010/main" val="675405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ALICE: Putting it all together</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0000" lnSpcReduction="20000"/>
              </a:bodyPr>
              <a:lstStyle/>
              <a:p>
                <a:r>
                  <a:rPr lang="en-US" dirty="0" smtClean="0"/>
                  <a:t>The ALICE score is a lower bound for the competence of a model. Putting the previous slides together, we get: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&lt;</m:t>
                          </m:r>
                          <m:r>
                            <a:rPr lang="en-US" b="0" i="1" smtClean="0">
                              <a:latin typeface="Cambria Math" panose="02040503050406030204" pitchFamily="18" charset="0"/>
                            </a:rPr>
                            <m:t>𝛿</m:t>
                          </m:r>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nary>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e>
                          </m:d>
                          <m:r>
                            <a:rPr lang="en-US" b="0" i="1" smtClean="0">
                              <a:latin typeface="Cambria Math" panose="02040503050406030204" pitchFamily="18" charset="0"/>
                            </a:rPr>
                            <m:t>&lt;</m:t>
                          </m:r>
                          <m:r>
                            <a:rPr lang="en-US" b="0" i="1" smtClean="0">
                              <a:latin typeface="Cambria Math" panose="02040503050406030204" pitchFamily="18" charset="0"/>
                            </a:rPr>
                            <m:t>𝛿</m:t>
                          </m:r>
                        </m:e>
                      </m:d>
                      <m:r>
                        <a:rPr lang="en-US" b="0" i="1" smtClean="0">
                          <a:latin typeface="Cambria Math" panose="02040503050406030204" pitchFamily="18" charset="0"/>
                        </a:rPr>
                        <m:t>𝑝</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𝐽</m:t>
                              </m:r>
                            </m:sub>
                          </m:sSub>
                        </m:e>
                      </m:d>
                      <m:r>
                        <a:rPr lang="en-US" b="0" i="1" smtClean="0">
                          <a:latin typeface="Cambria Math" panose="02040503050406030204" pitchFamily="18" charset="0"/>
                        </a:rPr>
                        <m:t>𝐷</m:t>
                      </m:r>
                      <m:r>
                        <a:rPr lang="en-US" b="0" i="1" smtClean="0">
                          <a:latin typeface="Cambria Math" panose="02040503050406030204" pitchFamily="18" charset="0"/>
                        </a:rPr>
                        <m:t>)</m:t>
                      </m:r>
                    </m:oMath>
                  </m:oMathPara>
                </a14:m>
                <a:endParaRPr lang="en-US" dirty="0" smtClean="0"/>
              </a:p>
              <a:p>
                <a:pPr marL="0" indent="0">
                  <a:buNone/>
                </a:pPr>
                <a:r>
                  <a:rPr lang="en-US" dirty="0" smtClean="0"/>
                  <a:t>Where p(D) is the distributional uncertainty term and p(</a:t>
                </a:r>
                <a:r>
                  <a:rPr lang="en-US" dirty="0" err="1" smtClean="0"/>
                  <a:t>c_j</a:t>
                </a:r>
                <a:r>
                  <a:rPr lang="en-US" dirty="0" smtClean="0"/>
                  <a:t>| D) is the logistic </a:t>
                </a:r>
                <a:r>
                  <a:rPr lang="en-US" dirty="0" err="1" smtClean="0"/>
                  <a:t>regressor</a:t>
                </a:r>
                <a:r>
                  <a:rPr lang="en-US" dirty="0" smtClean="0"/>
                  <a:t>. See our paper for more details. </a:t>
                </a:r>
              </a:p>
              <a:p>
                <a:pPr marL="0" indent="0">
                  <a:buNone/>
                </a:pPr>
                <a:endParaRPr lang="en-US" dirty="0"/>
              </a:p>
              <a:p>
                <a:pPr marL="0" indent="0">
                  <a:buNone/>
                </a:pPr>
                <a:r>
                  <a:rPr lang="en-US" dirty="0" smtClean="0"/>
                  <a:t>NOTE: ALICE is fast to calculate! The initial fitting can be slow, but afterwards it’s just a single LR inference plus </a:t>
                </a:r>
                <a:r>
                  <a:rPr lang="en-US" dirty="0" err="1" smtClean="0"/>
                  <a:t>vectorized</a:t>
                </a:r>
                <a:r>
                  <a:rPr lang="en-US" dirty="0" smtClean="0"/>
                  <a:t> </a:t>
                </a:r>
                <a:r>
                  <a:rPr lang="en-US" dirty="0" err="1" smtClean="0"/>
                  <a:t>mahalanobis</a:t>
                </a:r>
                <a:r>
                  <a:rPr lang="en-US" dirty="0" smtClean="0"/>
                  <a:t> calculations.</a:t>
                </a:r>
              </a:p>
              <a:p>
                <a:pPr marL="0" indent="0">
                  <a:buNone/>
                </a:pPr>
                <a:r>
                  <a:rPr lang="en-US" dirty="0" smtClean="0"/>
                  <a:t>NOTE: ALICE can happen at each individual layer of a neural network! We would just compute the Gaussian’s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15" t="-2065"/>
                </a:stretch>
              </a:blipFill>
            </p:spPr>
            <p:txBody>
              <a:bodyPr/>
              <a:lstStyle/>
              <a:p>
                <a:r>
                  <a:rPr lang="en-US">
                    <a:noFill/>
                  </a:rPr>
                  <a:t> </a:t>
                </a:r>
              </a:p>
            </p:txBody>
          </p:sp>
        </mc:Fallback>
      </mc:AlternateContent>
    </p:spTree>
    <p:extLst>
      <p:ext uri="{BB962C8B-B14F-4D97-AF65-F5344CB8AC3E}">
        <p14:creationId xmlns:p14="http://schemas.microsoft.com/office/powerpoint/2010/main" val="1117575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Competence Estimators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competence estimator can predict whether a model is competent on a point, and with ground truth we can compute whether a model is truly competent.</a:t>
            </a:r>
          </a:p>
          <a:p>
            <a:r>
              <a:rPr lang="en-US" dirty="0" smtClean="0"/>
              <a:t>This is just a binary classification problem! We can just use Binary Classification metrics to evaluate competence estimators.</a:t>
            </a:r>
            <a:endParaRPr lang="en-US" dirty="0"/>
          </a:p>
          <a:p>
            <a:r>
              <a:rPr lang="en-US" dirty="0" smtClean="0"/>
              <a:t>Given an error function, we’ll compute the average precision at a particular delta, and then take the mean of these AP’s across a range of 100 deltas. </a:t>
            </a:r>
          </a:p>
          <a:p>
            <a:r>
              <a:rPr lang="en-US" dirty="0" smtClean="0"/>
              <a:t>This metric essentially tests how well the estimator can </a:t>
            </a:r>
            <a:r>
              <a:rPr lang="en-US" b="1" dirty="0" smtClean="0"/>
              <a:t>rank</a:t>
            </a:r>
            <a:r>
              <a:rPr lang="en-US" dirty="0" smtClean="0"/>
              <a:t> the points, from least competent to most competent. </a:t>
            </a:r>
            <a:endParaRPr lang="en-US" dirty="0"/>
          </a:p>
        </p:txBody>
      </p:sp>
    </p:spTree>
    <p:extLst>
      <p:ext uri="{BB962C8B-B14F-4D97-AF65-F5344CB8AC3E}">
        <p14:creationId xmlns:p14="http://schemas.microsoft.com/office/powerpoint/2010/main" val="4291101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Competence Estimators</a:t>
            </a:r>
            <a:endParaRPr lang="en-US" dirty="0"/>
          </a:p>
        </p:txBody>
      </p:sp>
      <p:sp>
        <p:nvSpPr>
          <p:cNvPr id="3" name="Content Placeholder 2"/>
          <p:cNvSpPr>
            <a:spLocks noGrp="1"/>
          </p:cNvSpPr>
          <p:nvPr>
            <p:ph idx="1"/>
          </p:nvPr>
        </p:nvSpPr>
        <p:spPr/>
        <p:txBody>
          <a:bodyPr/>
          <a:lstStyle/>
          <a:p>
            <a:r>
              <a:rPr lang="en-US" dirty="0" smtClean="0"/>
              <a:t>To test calibration, we use calibration curves. We bin the scores of the competence estimator into ten equally spaced bins, and then compute what proportion of points in each bin were competent. </a:t>
            </a:r>
            <a:endParaRPr lang="en-US" dirty="0"/>
          </a:p>
        </p:txBody>
      </p:sp>
    </p:spTree>
    <p:extLst>
      <p:ext uri="{BB962C8B-B14F-4D97-AF65-F5344CB8AC3E}">
        <p14:creationId xmlns:p14="http://schemas.microsoft.com/office/powerpoint/2010/main" val="4279744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Uncertainty Estimation Comparisons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Of the ones that does work on every classification model, we’ll use: </a:t>
            </a:r>
          </a:p>
          <a:p>
            <a:pPr lvl="1"/>
            <a:r>
              <a:rPr lang="en-US" dirty="0" err="1" smtClean="0"/>
              <a:t>Softmax</a:t>
            </a:r>
            <a:r>
              <a:rPr lang="en-US" dirty="0" smtClean="0"/>
              <a:t> – The baseline notion of model confidence.</a:t>
            </a:r>
          </a:p>
          <a:p>
            <a:pPr lvl="1"/>
            <a:r>
              <a:rPr lang="en-US" dirty="0" smtClean="0"/>
              <a:t>Trust Score – A </a:t>
            </a:r>
            <a:r>
              <a:rPr lang="en-US" dirty="0" err="1" smtClean="0"/>
              <a:t>NeurIPS</a:t>
            </a:r>
            <a:r>
              <a:rPr lang="en-US" dirty="0" smtClean="0"/>
              <a:t> 2018 paper that outperforms </a:t>
            </a:r>
            <a:r>
              <a:rPr lang="en-US" dirty="0" err="1" smtClean="0"/>
              <a:t>softmax</a:t>
            </a:r>
            <a:r>
              <a:rPr lang="en-US" dirty="0" smtClean="0"/>
              <a:t> pretty much across the board in predicting whether or not a classification model will be correct or incorrect. </a:t>
            </a:r>
          </a:p>
          <a:p>
            <a:pPr lvl="1"/>
            <a:endParaRPr lang="en-US" dirty="0"/>
          </a:p>
          <a:p>
            <a:r>
              <a:rPr lang="en-US" dirty="0" smtClean="0"/>
              <a:t>These work on all architectures and don’t require any out of distribution data. </a:t>
            </a:r>
          </a:p>
          <a:p>
            <a:r>
              <a:rPr lang="en-US" dirty="0" smtClean="0"/>
              <a:t>NOTE: Neither of these methods are </a:t>
            </a:r>
            <a:r>
              <a:rPr lang="en-US" i="1" dirty="0" smtClean="0"/>
              <a:t>calibrated</a:t>
            </a:r>
            <a:r>
              <a:rPr lang="en-US" dirty="0" smtClean="0"/>
              <a:t>, so we don’t compute calibration curves on them. </a:t>
            </a:r>
            <a:endParaRPr lang="en-US" dirty="0"/>
          </a:p>
        </p:txBody>
      </p:sp>
    </p:spTree>
    <p:extLst>
      <p:ext uri="{BB962C8B-B14F-4D97-AF65-F5344CB8AC3E}">
        <p14:creationId xmlns:p14="http://schemas.microsoft.com/office/powerpoint/2010/main" val="917370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Uncertainty</a:t>
            </a:r>
            <a:endParaRPr lang="en-US" dirty="0"/>
          </a:p>
        </p:txBody>
      </p:sp>
      <p:sp>
        <p:nvSpPr>
          <p:cNvPr id="3" name="Content Placeholder 2"/>
          <p:cNvSpPr>
            <a:spLocks noGrp="1"/>
          </p:cNvSpPr>
          <p:nvPr>
            <p:ph idx="1"/>
          </p:nvPr>
        </p:nvSpPr>
        <p:spPr/>
        <p:txBody>
          <a:bodyPr/>
          <a:lstStyle/>
          <a:p>
            <a:r>
              <a:rPr lang="en-US" dirty="0" smtClean="0"/>
              <a:t>ALICE can predict competence in areas of model uncertainty:</a:t>
            </a:r>
            <a:endParaRPr lang="en-US" dirty="0"/>
          </a:p>
        </p:txBody>
      </p:sp>
      <p:pic>
        <p:nvPicPr>
          <p:cNvPr id="4" name="Picture 3"/>
          <p:cNvPicPr>
            <a:picLocks noChangeAspect="1"/>
          </p:cNvPicPr>
          <p:nvPr/>
        </p:nvPicPr>
        <p:blipFill>
          <a:blip r:embed="rId2"/>
          <a:stretch>
            <a:fillRect/>
          </a:stretch>
        </p:blipFill>
        <p:spPr>
          <a:xfrm>
            <a:off x="2179636" y="3283195"/>
            <a:ext cx="7829550" cy="2876550"/>
          </a:xfrm>
          <a:prstGeom prst="rect">
            <a:avLst/>
          </a:prstGeom>
        </p:spPr>
      </p:pic>
    </p:spTree>
    <p:extLst>
      <p:ext uri="{BB962C8B-B14F-4D97-AF65-F5344CB8AC3E}">
        <p14:creationId xmlns:p14="http://schemas.microsoft.com/office/powerpoint/2010/main" val="3360883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Uncertainty</a:t>
            </a:r>
            <a:endParaRPr lang="en-US" dirty="0"/>
          </a:p>
        </p:txBody>
      </p:sp>
      <p:pic>
        <p:nvPicPr>
          <p:cNvPr id="4" name="Picture 3"/>
          <p:cNvPicPr>
            <a:picLocks noChangeAspect="1"/>
          </p:cNvPicPr>
          <p:nvPr/>
        </p:nvPicPr>
        <p:blipFill>
          <a:blip r:embed="rId2"/>
          <a:stretch>
            <a:fillRect/>
          </a:stretch>
        </p:blipFill>
        <p:spPr>
          <a:xfrm>
            <a:off x="2232023" y="2249487"/>
            <a:ext cx="7724775" cy="3495675"/>
          </a:xfrm>
          <a:prstGeom prst="rect">
            <a:avLst/>
          </a:prstGeom>
        </p:spPr>
      </p:pic>
    </p:spTree>
    <p:extLst>
      <p:ext uri="{BB962C8B-B14F-4D97-AF65-F5344CB8AC3E}">
        <p14:creationId xmlns:p14="http://schemas.microsoft.com/office/powerpoint/2010/main" val="191499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Distributional Uncertainty</a:t>
            </a:r>
            <a:endParaRPr lang="en-US" dirty="0"/>
          </a:p>
        </p:txBody>
      </p:sp>
      <p:sp>
        <p:nvSpPr>
          <p:cNvPr id="3" name="Content Placeholder 2"/>
          <p:cNvSpPr>
            <a:spLocks noGrp="1"/>
          </p:cNvSpPr>
          <p:nvPr>
            <p:ph idx="1"/>
          </p:nvPr>
        </p:nvSpPr>
        <p:spPr/>
        <p:txBody>
          <a:bodyPr/>
          <a:lstStyle/>
          <a:p>
            <a:r>
              <a:rPr lang="en-US" dirty="0" smtClean="0"/>
              <a:t>ALICE can predict whether points are out of distribution, even without training on out of distribution data. </a:t>
            </a:r>
            <a:endParaRPr lang="en-US" dirty="0"/>
          </a:p>
        </p:txBody>
      </p:sp>
      <p:pic>
        <p:nvPicPr>
          <p:cNvPr id="4" name="Picture 3"/>
          <p:cNvPicPr>
            <a:picLocks noChangeAspect="1"/>
          </p:cNvPicPr>
          <p:nvPr/>
        </p:nvPicPr>
        <p:blipFill>
          <a:blip r:embed="rId2"/>
          <a:stretch>
            <a:fillRect/>
          </a:stretch>
        </p:blipFill>
        <p:spPr>
          <a:xfrm>
            <a:off x="2422523" y="3718046"/>
            <a:ext cx="7343775" cy="1971675"/>
          </a:xfrm>
          <a:prstGeom prst="rect">
            <a:avLst/>
          </a:prstGeom>
        </p:spPr>
      </p:pic>
    </p:spTree>
    <p:extLst>
      <p:ext uri="{BB962C8B-B14F-4D97-AF65-F5344CB8AC3E}">
        <p14:creationId xmlns:p14="http://schemas.microsoft.com/office/powerpoint/2010/main" val="2271728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Calibration</a:t>
            </a:r>
            <a:endParaRPr lang="en-US" dirty="0"/>
          </a:p>
        </p:txBody>
      </p:sp>
      <p:sp>
        <p:nvSpPr>
          <p:cNvPr id="3" name="Content Placeholder 2"/>
          <p:cNvSpPr>
            <a:spLocks noGrp="1"/>
          </p:cNvSpPr>
          <p:nvPr>
            <p:ph idx="1"/>
          </p:nvPr>
        </p:nvSpPr>
        <p:spPr/>
        <p:txBody>
          <a:bodyPr/>
          <a:lstStyle/>
          <a:p>
            <a:r>
              <a:rPr lang="en-US" dirty="0" smtClean="0"/>
              <a:t>ALICE is calibrated at all stages of training and with all error functions tested.</a:t>
            </a:r>
            <a:endParaRPr lang="en-US" dirty="0"/>
          </a:p>
        </p:txBody>
      </p:sp>
      <p:pic>
        <p:nvPicPr>
          <p:cNvPr id="4" name="Picture 3"/>
          <p:cNvPicPr>
            <a:picLocks noChangeAspect="1"/>
          </p:cNvPicPr>
          <p:nvPr/>
        </p:nvPicPr>
        <p:blipFill>
          <a:blip r:embed="rId2"/>
          <a:stretch>
            <a:fillRect/>
          </a:stretch>
        </p:blipFill>
        <p:spPr>
          <a:xfrm>
            <a:off x="2222498" y="3305176"/>
            <a:ext cx="7743825" cy="2486025"/>
          </a:xfrm>
          <a:prstGeom prst="rect">
            <a:avLst/>
          </a:prstGeom>
        </p:spPr>
      </p:pic>
    </p:spTree>
    <p:extLst>
      <p:ext uri="{BB962C8B-B14F-4D97-AF65-F5344CB8AC3E}">
        <p14:creationId xmlns:p14="http://schemas.microsoft.com/office/powerpoint/2010/main" val="2353001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in Deploying Machine Learning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need ground truth in order to test our machine learning models…</a:t>
            </a:r>
          </a:p>
          <a:p>
            <a:pPr lvl="1"/>
            <a:r>
              <a:rPr lang="en-US" dirty="0" smtClean="0"/>
              <a:t>Normally we test with held aside test sets, but these must be labeled to calculate metrics.</a:t>
            </a:r>
          </a:p>
          <a:p>
            <a:pPr lvl="1"/>
            <a:r>
              <a:rPr lang="en-US" dirty="0" smtClean="0"/>
              <a:t>Often we can’t trust our metrics to generalize to the real world due to distributional shift – but we don’t have ground truth after deployment to evaluate our models there.</a:t>
            </a:r>
          </a:p>
          <a:p>
            <a:r>
              <a:rPr lang="en-US" dirty="0" smtClean="0"/>
              <a:t>Problem: Test set metrics don’t tell us how well we’ll do on a particular point in the real world. </a:t>
            </a:r>
          </a:p>
          <a:p>
            <a:r>
              <a:rPr lang="en-US" dirty="0" smtClean="0"/>
              <a:t>Problem: Real world data points are not labeled, so we can’t tell if our model is performing well or not.</a:t>
            </a:r>
          </a:p>
          <a:p>
            <a:r>
              <a:rPr lang="en-US" dirty="0" smtClean="0"/>
              <a:t>Problem: A machine learning model “doing well” is dependent on the particular use-case. </a:t>
            </a:r>
          </a:p>
          <a:p>
            <a:pPr lvl="1"/>
            <a:r>
              <a:rPr lang="en-US" dirty="0" smtClean="0"/>
              <a:t>Some models can have large margins of error and still be performing competently, while others must be very accurate.</a:t>
            </a:r>
          </a:p>
          <a:p>
            <a:endParaRPr lang="en-US" dirty="0"/>
          </a:p>
          <a:p>
            <a:endParaRPr lang="en-US" dirty="0" smtClean="0"/>
          </a:p>
        </p:txBody>
      </p:sp>
    </p:spTree>
    <p:extLst>
      <p:ext uri="{BB962C8B-B14F-4D97-AF65-F5344CB8AC3E}">
        <p14:creationId xmlns:p14="http://schemas.microsoft.com/office/powerpoint/2010/main" val="270736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We introduce a generalized form of confidence called </a:t>
            </a:r>
            <a:r>
              <a:rPr lang="en-US" b="1" dirty="0" smtClean="0"/>
              <a:t>competence</a:t>
            </a:r>
            <a:r>
              <a:rPr lang="en-US" dirty="0" smtClean="0"/>
              <a:t>, that is dependent on the user’s use-case for a machine learning model. </a:t>
            </a:r>
          </a:p>
          <a:p>
            <a:r>
              <a:rPr lang="en-US" dirty="0" smtClean="0"/>
              <a:t>ALICE is an accurate, calibrated competence estimator that doesn’t require any out-of-distribution data and works on all classification models tested, both deep and classical. </a:t>
            </a:r>
          </a:p>
          <a:p>
            <a:r>
              <a:rPr lang="en-US" dirty="0" smtClean="0"/>
              <a:t>ALICE provides state-of-the-art results in common failure cases of competence estimators, such as class imbalance and out-of-distribution data. </a:t>
            </a:r>
            <a:endParaRPr lang="en-US" dirty="0"/>
          </a:p>
        </p:txBody>
      </p:sp>
    </p:spTree>
    <p:extLst>
      <p:ext uri="{BB962C8B-B14F-4D97-AF65-F5344CB8AC3E}">
        <p14:creationId xmlns:p14="http://schemas.microsoft.com/office/powerpoint/2010/main" val="192050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in deploying Machine Learning</a:t>
            </a:r>
            <a:endParaRPr lang="en-US" dirty="0"/>
          </a:p>
        </p:txBody>
      </p:sp>
      <p:sp>
        <p:nvSpPr>
          <p:cNvPr id="3" name="Content Placeholder 2"/>
          <p:cNvSpPr>
            <a:spLocks noGrp="1"/>
          </p:cNvSpPr>
          <p:nvPr>
            <p:ph idx="1"/>
          </p:nvPr>
        </p:nvSpPr>
        <p:spPr/>
        <p:txBody>
          <a:bodyPr>
            <a:normAutofit lnSpcReduction="10000"/>
          </a:bodyPr>
          <a:lstStyle/>
          <a:p>
            <a:r>
              <a:rPr lang="en-US" dirty="0" smtClean="0"/>
              <a:t>We need a way to tell when a model is performing competently, without having access to ground truth.</a:t>
            </a:r>
          </a:p>
          <a:p>
            <a:pPr lvl="1"/>
            <a:r>
              <a:rPr lang="en-US" dirty="0" smtClean="0"/>
              <a:t>This should encompass “all” definitions of competence, regardless of use-case.</a:t>
            </a:r>
          </a:p>
          <a:p>
            <a:pPr lvl="1"/>
            <a:endParaRPr lang="en-US" dirty="0"/>
          </a:p>
          <a:p>
            <a:r>
              <a:rPr lang="en-US" dirty="0" smtClean="0"/>
              <a:t>This is essentially a generalized form of </a:t>
            </a:r>
            <a:r>
              <a:rPr lang="en-US" b="1" dirty="0" smtClean="0"/>
              <a:t>uncertainty estimation:</a:t>
            </a:r>
          </a:p>
          <a:p>
            <a:pPr lvl="1"/>
            <a:r>
              <a:rPr lang="en-US" dirty="0" smtClean="0"/>
              <a:t>We want to estimate the probability that our model is competent or incompetent on a particular point, or the uncertainty in our model.</a:t>
            </a:r>
          </a:p>
          <a:p>
            <a:r>
              <a:rPr lang="en-US" i="1" dirty="0" smtClean="0"/>
              <a:t>For now, we’ll restrict ourselves </a:t>
            </a:r>
            <a:r>
              <a:rPr lang="en-US" i="1" smtClean="0"/>
              <a:t>to classification models. </a:t>
            </a:r>
            <a:endParaRPr lang="en-US" i="1" dirty="0"/>
          </a:p>
        </p:txBody>
      </p:sp>
    </p:spTree>
    <p:extLst>
      <p:ext uri="{BB962C8B-B14F-4D97-AF65-F5344CB8AC3E}">
        <p14:creationId xmlns:p14="http://schemas.microsoft.com/office/powerpoint/2010/main" val="360790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Competence: Generalized confidence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dirty="0" smtClean="0"/>
                  <a:t>Given a model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smtClean="0"/>
                  <a:t> that approximates the true classification model </a:t>
                </a:r>
                <a14:m>
                  <m:oMath xmlns:m="http://schemas.openxmlformats.org/officeDocument/2006/math">
                    <m:r>
                      <a:rPr lang="en-US" b="0" i="1" smtClean="0">
                        <a:latin typeface="Cambria Math" panose="02040503050406030204" pitchFamily="18" charset="0"/>
                      </a:rPr>
                      <m:t>𝑓</m:t>
                    </m:r>
                  </m:oMath>
                </a14:m>
                <a:r>
                  <a:rPr lang="en-US" dirty="0" smtClean="0"/>
                  <a:t>, </a:t>
                </a:r>
                <a:r>
                  <a:rPr lang="en-US" b="1" dirty="0" smtClean="0"/>
                  <a:t>confidence</a:t>
                </a:r>
                <a:r>
                  <a:rPr lang="en-US" dirty="0" smtClean="0"/>
                  <a:t> is normally defined as </a:t>
                </a:r>
                <a14:m>
                  <m:oMath xmlns:m="http://schemas.openxmlformats.org/officeDocument/2006/math">
                    <m:r>
                      <a:rPr lang="en-US" b="0" i="1" smtClean="0">
                        <a:latin typeface="Cambria Math" panose="02040503050406030204" pitchFamily="18" charset="0"/>
                      </a:rPr>
                      <m:t>𝑝</m:t>
                    </m:r>
                    <m:d>
                      <m:dPr>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e>
                    </m:d>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smtClean="0"/>
                  <a:t>, or the probability that your model is correct.</a:t>
                </a:r>
              </a:p>
              <a:p>
                <a:r>
                  <a:rPr lang="en-US" dirty="0" smtClean="0"/>
                  <a:t>We’ll generalize this to not just being correct, but to have your “error function” </a:t>
                </a:r>
                <a14:m>
                  <m:oMath xmlns:m="http://schemas.openxmlformats.org/officeDocument/2006/math">
                    <m:r>
                      <a:rPr lang="en-US" b="0" i="1" smtClean="0">
                        <a:latin typeface="Cambria Math" panose="02040503050406030204" pitchFamily="18" charset="0"/>
                      </a:rPr>
                      <m:t>𝐸</m:t>
                    </m:r>
                  </m:oMath>
                </a14:m>
                <a:r>
                  <a:rPr lang="en-US" dirty="0" smtClean="0"/>
                  <a:t> be less than some threshold </a:t>
                </a:r>
                <a14:m>
                  <m:oMath xmlns:m="http://schemas.openxmlformats.org/officeDocument/2006/math">
                    <m:r>
                      <a:rPr lang="en-US" b="0" i="1" smtClean="0">
                        <a:latin typeface="Cambria Math" panose="02040503050406030204" pitchFamily="18" charset="0"/>
                      </a:rPr>
                      <m:t>𝛿</m:t>
                    </m:r>
                  </m:oMath>
                </a14:m>
                <a:r>
                  <a:rPr lang="en-US" dirty="0" smtClean="0"/>
                  <a:t>. So in this case, confidence is the same as </a:t>
                </a: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0,1</m:t>
                              </m:r>
                            </m:sub>
                          </m:sSub>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&lt;</m:t>
                          </m:r>
                          <m:r>
                            <a:rPr lang="en-US" b="0" i="1" smtClean="0">
                              <a:latin typeface="Cambria Math" panose="02040503050406030204" pitchFamily="18" charset="0"/>
                            </a:rPr>
                            <m:t>𝛿</m:t>
                          </m:r>
                        </m:e>
                      </m:d>
                    </m:oMath>
                  </m:oMathPara>
                </a14:m>
                <a:endParaRPr lang="en-US" b="0" dirty="0" smtClean="0"/>
              </a:p>
              <a:p>
                <a:pPr marL="0" indent="0">
                  <a:buNone/>
                </a:pPr>
                <a:r>
                  <a:rPr lang="en-US" dirty="0" smtClean="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0,1</m:t>
                        </m:r>
                      </m:sub>
                    </m:sSub>
                  </m:oMath>
                </a14:m>
                <a:r>
                  <a:rPr lang="en-US" dirty="0" smtClean="0"/>
                  <a:t> is the 0-1 error function (0 when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smtClean="0"/>
                  <a:t> and f are the same on x, 1 otherwise), and </a:t>
                </a:r>
                <a14:m>
                  <m:oMath xmlns:m="http://schemas.openxmlformats.org/officeDocument/2006/math">
                    <m:r>
                      <a:rPr lang="en-US" b="0" i="1" smtClean="0">
                        <a:latin typeface="Cambria Math" panose="02040503050406030204" pitchFamily="18" charset="0"/>
                      </a:rPr>
                      <m:t>𝛿</m:t>
                    </m:r>
                  </m:oMath>
                </a14:m>
                <a:r>
                  <a:rPr lang="en-US" dirty="0" smtClean="0"/>
                  <a:t> is anything between 0 and 1.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6" t="-2410"/>
                </a:stretch>
              </a:blipFill>
            </p:spPr>
            <p:txBody>
              <a:bodyPr/>
              <a:lstStyle/>
              <a:p>
                <a:r>
                  <a:rPr lang="en-US">
                    <a:noFill/>
                  </a:rPr>
                  <a:t> </a:t>
                </a:r>
              </a:p>
            </p:txBody>
          </p:sp>
        </mc:Fallback>
      </mc:AlternateContent>
    </p:spTree>
    <p:extLst>
      <p:ext uri="{BB962C8B-B14F-4D97-AF65-F5344CB8AC3E}">
        <p14:creationId xmlns:p14="http://schemas.microsoft.com/office/powerpoint/2010/main" val="212982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Competence: Generalized Confidence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Competence will be allowing the error functions and thresholds to change. Given an error function </a:t>
                </a:r>
                <a14:m>
                  <m:oMath xmlns:m="http://schemas.openxmlformats.org/officeDocument/2006/math">
                    <m:r>
                      <a:rPr lang="en-US" b="0" i="1" smtClean="0">
                        <a:latin typeface="Cambria Math" panose="02040503050406030204" pitchFamily="18" charset="0"/>
                      </a:rPr>
                      <m:t>𝐸</m:t>
                    </m:r>
                  </m:oMath>
                </a14:m>
                <a:r>
                  <a:rPr lang="en-US" dirty="0" smtClean="0"/>
                  <a:t> and a threshold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oMath>
                </a14:m>
                <a:r>
                  <a:rPr lang="en-US" dirty="0" smtClean="0"/>
                  <a:t> We define</a:t>
                </a:r>
                <a:r>
                  <a:rPr lang="en-US" b="1" dirty="0"/>
                  <a:t> </a:t>
                </a:r>
                <a:r>
                  <a:rPr lang="en-US" dirty="0" smtClean="0"/>
                  <a:t>the </a:t>
                </a:r>
                <a:r>
                  <a:rPr lang="en-US" b="1" dirty="0" smtClean="0"/>
                  <a:t>competence </a:t>
                </a:r>
                <a:r>
                  <a:rPr lang="en-US" dirty="0" smtClean="0"/>
                  <a:t>of a model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oMath>
                </a14:m>
                <a:r>
                  <a:rPr lang="en-US" dirty="0" smtClean="0"/>
                  <a:t> on a point </a:t>
                </a:r>
                <a14:m>
                  <m:oMath xmlns:m="http://schemas.openxmlformats.org/officeDocument/2006/math">
                    <m:r>
                      <a:rPr lang="en-US" b="0" i="1" smtClean="0">
                        <a:latin typeface="Cambria Math" panose="02040503050406030204" pitchFamily="18" charset="0"/>
                      </a:rPr>
                      <m:t>𝑥</m:t>
                    </m:r>
                  </m:oMath>
                </a14:m>
                <a:r>
                  <a:rPr lang="en-US" dirty="0" smtClean="0"/>
                  <a:t> to be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&lt;</m:t>
                        </m:r>
                        <m:r>
                          <a:rPr lang="en-US" b="0" i="1" smtClean="0">
                            <a:latin typeface="Cambria Math" panose="02040503050406030204" pitchFamily="18" charset="0"/>
                          </a:rPr>
                          <m:t>𝛿</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r>
                          <a:rPr lang="en-US" b="0" i="1" smtClean="0">
                            <a:latin typeface="Cambria Math" panose="02040503050406030204" pitchFamily="18" charset="0"/>
                          </a:rPr>
                          <m:t>, </m:t>
                        </m:r>
                        <m:r>
                          <a:rPr lang="en-US" b="0" i="1" smtClean="0">
                            <a:latin typeface="Cambria Math" panose="02040503050406030204" pitchFamily="18" charset="0"/>
                          </a:rPr>
                          <m:t>𝑥</m:t>
                        </m:r>
                      </m:e>
                    </m:d>
                  </m:oMath>
                </a14:m>
                <a:r>
                  <a:rPr lang="en-US" dirty="0" smtClean="0"/>
                  <a:t>. </a:t>
                </a:r>
              </a:p>
              <a:p>
                <a:r>
                  <a:rPr lang="en-US" dirty="0" smtClean="0"/>
                  <a:t>Given an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 </m:t>
                    </m:r>
                  </m:oMath>
                </a14:m>
                <a:r>
                  <a:rPr lang="en-US" dirty="0" smtClean="0"/>
                  <a:t>a model is </a:t>
                </a:r>
                <a14:m>
                  <m:oMath xmlns:m="http://schemas.openxmlformats.org/officeDocument/2006/math">
                    <m:r>
                      <a:rPr lang="en-US" b="1" i="1" smtClean="0">
                        <a:latin typeface="Cambria Math" panose="02040503050406030204" pitchFamily="18" charset="0"/>
                      </a:rPr>
                      <m:t>𝜹</m:t>
                    </m:r>
                    <m:r>
                      <a:rPr lang="en-US" b="1" i="1" smtClean="0">
                        <a:latin typeface="Cambria Math" panose="02040503050406030204" pitchFamily="18" charset="0"/>
                      </a:rPr>
                      <m:t>−</m:t>
                    </m:r>
                    <m:r>
                      <a:rPr lang="en-US" b="1" i="1" smtClean="0">
                        <a:latin typeface="Cambria Math" panose="02040503050406030204" pitchFamily="18" charset="0"/>
                      </a:rPr>
                      <m:t>𝝐</m:t>
                    </m:r>
                    <m:r>
                      <a:rPr lang="en-US" b="1" i="1" smtClean="0">
                        <a:latin typeface="Cambria Math" panose="02040503050406030204" pitchFamily="18" charset="0"/>
                      </a:rPr>
                      <m:t> </m:t>
                    </m:r>
                  </m:oMath>
                </a14:m>
                <a:r>
                  <a:rPr lang="en-US" b="1" dirty="0" smtClean="0"/>
                  <a:t>competen</a:t>
                </a:r>
                <a:r>
                  <a:rPr lang="en-US" dirty="0" smtClean="0"/>
                  <a:t>t if this probability is greater than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oMath>
                </a14:m>
                <a:endParaRPr lang="en-US" dirty="0" smtClean="0"/>
              </a:p>
              <a:p>
                <a:r>
                  <a:rPr lang="en-US" dirty="0" smtClean="0"/>
                  <a:t>This notion is the same as the model being Probably (competence greater than a threshold) Approximately Correct (error is less than delta).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31" t="-2238" r="-1723"/>
                </a:stretch>
              </a:blipFill>
            </p:spPr>
            <p:txBody>
              <a:bodyPr/>
              <a:lstStyle/>
              <a:p>
                <a:r>
                  <a:rPr lang="en-US">
                    <a:noFill/>
                  </a:rPr>
                  <a:t> </a:t>
                </a:r>
              </a:p>
            </p:txBody>
          </p:sp>
        </mc:Fallback>
      </mc:AlternateContent>
    </p:spTree>
    <p:extLst>
      <p:ext uri="{BB962C8B-B14F-4D97-AF65-F5344CB8AC3E}">
        <p14:creationId xmlns:p14="http://schemas.microsoft.com/office/powerpoint/2010/main" val="2351652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Uncertainty Estimation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Okay, we’ve defined competence to allow for lots of different use-cases by letting the user choose their error function and thresholds…</a:t>
            </a:r>
          </a:p>
          <a:p>
            <a:r>
              <a:rPr lang="en-US" dirty="0" smtClean="0"/>
              <a:t>How do we estimate it? Most people do uncertainty estimation with:</a:t>
            </a:r>
          </a:p>
          <a:p>
            <a:r>
              <a:rPr lang="en-US" dirty="0" smtClean="0"/>
              <a:t>1) Bayesian Neural Networks – Requires specific architecture, harder to scale to large problems, and doesn’t allow for changing our definition of competence on the fly (requires </a:t>
            </a:r>
            <a:r>
              <a:rPr lang="en-US" dirty="0" err="1" smtClean="0"/>
              <a:t>recomputation</a:t>
            </a:r>
            <a:r>
              <a:rPr lang="en-US" dirty="0" smtClean="0"/>
              <a:t> of posteriors)</a:t>
            </a:r>
          </a:p>
          <a:p>
            <a:r>
              <a:rPr lang="en-US" dirty="0" smtClean="0"/>
              <a:t>2) </a:t>
            </a:r>
            <a:r>
              <a:rPr lang="en-US" dirty="0" err="1" smtClean="0"/>
              <a:t>Ensembling</a:t>
            </a:r>
            <a:r>
              <a:rPr lang="en-US" dirty="0" smtClean="0"/>
              <a:t> Methods – Requires specific architectures, harder to scale to large problems.</a:t>
            </a:r>
            <a:endParaRPr lang="en-US" dirty="0"/>
          </a:p>
          <a:p>
            <a:endParaRPr lang="en-US" dirty="0"/>
          </a:p>
        </p:txBody>
      </p:sp>
    </p:spTree>
    <p:extLst>
      <p:ext uri="{BB962C8B-B14F-4D97-AF65-F5344CB8AC3E}">
        <p14:creationId xmlns:p14="http://schemas.microsoft.com/office/powerpoint/2010/main" val="6438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Uncertainty Estimation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Most methods don’t generalize to all classification architectures (i.e. they require a particular architecture, such as having Dropout (MC Dropout) or BNN’s or ensembles), or they use Out of Distribution Data (Like Prior Networks).</a:t>
            </a:r>
          </a:p>
          <a:p>
            <a:r>
              <a:rPr lang="en-US" dirty="0" smtClean="0"/>
              <a:t>All of these methods also just estimate </a:t>
            </a:r>
            <a:r>
              <a:rPr lang="en-US" i="1" dirty="0" smtClean="0"/>
              <a:t>confidence</a:t>
            </a:r>
            <a:r>
              <a:rPr lang="en-US" dirty="0" smtClean="0"/>
              <a:t>, rather than general </a:t>
            </a:r>
            <a:r>
              <a:rPr lang="en-US" i="1" dirty="0" smtClean="0"/>
              <a:t>competence.</a:t>
            </a:r>
          </a:p>
          <a:p>
            <a:r>
              <a:rPr lang="en-US" dirty="0" smtClean="0"/>
              <a:t>Further, most of these methods perform poorly in areas of large model uncertainty (model fits poorly to data), data uncertainty (class overlap/label noise), or distributional uncertainty (facing inputs it has never seen before). </a:t>
            </a:r>
            <a:endParaRPr lang="en-US" dirty="0"/>
          </a:p>
          <a:p>
            <a:r>
              <a:rPr lang="en-US" dirty="0" smtClean="0"/>
              <a:t>We want a robust method to estimate competence that generalizes to everything – regular ML models and deep models regardless of architecture, and takes into account all aspects of predictive uncertainty. We’d also like it to be fast </a:t>
            </a:r>
            <a:r>
              <a:rPr lang="en-US" dirty="0" smtClean="0">
                <a:sym typeface="Wingdings" panose="05000000000000000000" pitchFamily="2" charset="2"/>
              </a:rPr>
              <a:t> </a:t>
            </a:r>
            <a:endParaRPr lang="en-US" dirty="0"/>
          </a:p>
        </p:txBody>
      </p:sp>
    </p:spTree>
    <p:extLst>
      <p:ext uri="{BB962C8B-B14F-4D97-AF65-F5344CB8AC3E}">
        <p14:creationId xmlns:p14="http://schemas.microsoft.com/office/powerpoint/2010/main" val="2049634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ALICE</a:t>
            </a:r>
            <a:endParaRPr lang="en-US" dirty="0"/>
          </a:p>
        </p:txBody>
      </p:sp>
      <p:sp>
        <p:nvSpPr>
          <p:cNvPr id="3" name="Content Placeholder 2"/>
          <p:cNvSpPr>
            <a:spLocks noGrp="1"/>
          </p:cNvSpPr>
          <p:nvPr>
            <p:ph idx="1"/>
          </p:nvPr>
        </p:nvSpPr>
        <p:spPr/>
        <p:txBody>
          <a:bodyPr/>
          <a:lstStyle/>
          <a:p>
            <a:r>
              <a:rPr lang="en-US" dirty="0" smtClean="0"/>
              <a:t>We derived a new competence estimator for any classification model, regardless of error functions, delta, and architecture. See our paper for the details of the derivation, but we essentially approximate distributional, data, and model uncertainty in turn. </a:t>
            </a:r>
            <a:endParaRPr lang="en-US" dirty="0"/>
          </a:p>
        </p:txBody>
      </p:sp>
    </p:spTree>
    <p:extLst>
      <p:ext uri="{BB962C8B-B14F-4D97-AF65-F5344CB8AC3E}">
        <p14:creationId xmlns:p14="http://schemas.microsoft.com/office/powerpoint/2010/main" val="227382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ALICE Acronym</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Accurate:</a:t>
            </a:r>
          </a:p>
          <a:p>
            <a:pPr lvl="1"/>
            <a:r>
              <a:rPr lang="en-US" dirty="0" smtClean="0"/>
              <a:t>We’ll see in the coming slides that ALICE is an accurate competence estimator (it predicts pretty well whether or not a model is competent or incompetent on a new test point)</a:t>
            </a:r>
          </a:p>
          <a:p>
            <a:r>
              <a:rPr lang="en-US" dirty="0" err="1" smtClean="0"/>
              <a:t>Layerwise</a:t>
            </a:r>
            <a:r>
              <a:rPr lang="en-US" dirty="0" smtClean="0"/>
              <a:t>:</a:t>
            </a:r>
          </a:p>
          <a:p>
            <a:pPr lvl="1"/>
            <a:r>
              <a:rPr lang="en-US" dirty="0" smtClean="0"/>
              <a:t>ALICE can be computed on individual layers. Future work will include aggregating the ALICE scores of individual layers together. </a:t>
            </a:r>
          </a:p>
          <a:p>
            <a:r>
              <a:rPr lang="en-US" dirty="0" smtClean="0"/>
              <a:t>Interpretable:</a:t>
            </a:r>
          </a:p>
          <a:p>
            <a:pPr lvl="1"/>
            <a:r>
              <a:rPr lang="en-US" dirty="0" smtClean="0"/>
              <a:t>ALICE is an honest probability – it’s calibrated, which means the ALICE score, unlike the Trust Score or </a:t>
            </a:r>
            <a:r>
              <a:rPr lang="en-US" dirty="0" err="1" smtClean="0"/>
              <a:t>Softmax</a:t>
            </a:r>
            <a:r>
              <a:rPr lang="en-US" dirty="0" smtClean="0"/>
              <a:t>, is actually interpretable. </a:t>
            </a:r>
          </a:p>
          <a:p>
            <a:r>
              <a:rPr lang="en-US" dirty="0" smtClean="0"/>
              <a:t>Competence </a:t>
            </a:r>
          </a:p>
          <a:p>
            <a:pPr lvl="1"/>
            <a:r>
              <a:rPr lang="en-US" dirty="0" smtClean="0"/>
              <a:t>ALICE works on all aspects of competence, not just confidence like other uncertainty estimators.</a:t>
            </a:r>
          </a:p>
          <a:p>
            <a:r>
              <a:rPr lang="en-US" dirty="0" smtClean="0"/>
              <a:t>Estimation</a:t>
            </a:r>
          </a:p>
          <a:p>
            <a:pPr lvl="1"/>
            <a:r>
              <a:rPr lang="en-US" dirty="0" smtClean="0"/>
              <a:t>ALICE doesn’t need ground truth in order to Estimate the competence of a machine learning model.</a:t>
            </a:r>
          </a:p>
        </p:txBody>
      </p:sp>
    </p:spTree>
    <p:extLst>
      <p:ext uri="{BB962C8B-B14F-4D97-AF65-F5344CB8AC3E}">
        <p14:creationId xmlns:p14="http://schemas.microsoft.com/office/powerpoint/2010/main" val="1362840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99</TotalTime>
  <Words>1220</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Cambria Math</vt:lpstr>
      <vt:lpstr>Trebuchet MS</vt:lpstr>
      <vt:lpstr>Tw Cen MT</vt:lpstr>
      <vt:lpstr>Wingdings</vt:lpstr>
      <vt:lpstr>Circuit</vt:lpstr>
      <vt:lpstr>Accurate Layerwise Interpretable Competence Estimation (ALICE)</vt:lpstr>
      <vt:lpstr>Problems in Deploying Machine Learning</vt:lpstr>
      <vt:lpstr>Problems in deploying Machine Learning</vt:lpstr>
      <vt:lpstr>Competence: Generalized confidence</vt:lpstr>
      <vt:lpstr>Competence: Generalized Confidence</vt:lpstr>
      <vt:lpstr>Related Work: Uncertainty Estimation </vt:lpstr>
      <vt:lpstr>Related Work: Uncertainty Estimation</vt:lpstr>
      <vt:lpstr>ALICE</vt:lpstr>
      <vt:lpstr>ALICE Acronym</vt:lpstr>
      <vt:lpstr>ALICE: Approximating DistributionAl Uncertainty of a point</vt:lpstr>
      <vt:lpstr>ALICE: Approximating Data and Model Uncertainty</vt:lpstr>
      <vt:lpstr>ALICE: Putting it all together</vt:lpstr>
      <vt:lpstr>Evaluating Competence Estimators</vt:lpstr>
      <vt:lpstr>Evaluating Competence Estimators</vt:lpstr>
      <vt:lpstr>Uncertainty Estimation Comparisons</vt:lpstr>
      <vt:lpstr>Model Uncertainty</vt:lpstr>
      <vt:lpstr>Model Uncertainty</vt:lpstr>
      <vt:lpstr>Distributional Uncertainty</vt:lpstr>
      <vt:lpstr>Calibration</vt:lpstr>
      <vt:lpstr>CONCLUSION</vt:lpstr>
    </vt:vector>
  </TitlesOfParts>
  <Company>Johns Hopkins University - Applied Physics 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Accurate Layerwise Interpretable Competence Estimation (ALICE)</dc:title>
  <dc:creator>Rajendran, Vickram</dc:creator>
  <cp:lastModifiedBy>Rajendran, Vickram</cp:lastModifiedBy>
  <cp:revision>11</cp:revision>
  <dcterms:created xsi:type="dcterms:W3CDTF">2019-10-27T19:31:03Z</dcterms:created>
  <dcterms:modified xsi:type="dcterms:W3CDTF">2019-10-27T21:11:01Z</dcterms:modified>
</cp:coreProperties>
</file>