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8"/>
  </p:notesMasterIdLst>
  <p:sldIdLst>
    <p:sldId id="256" r:id="rId5"/>
    <p:sldId id="258" r:id="rId6"/>
    <p:sldId id="259" r:id="rId7"/>
    <p:sldId id="260" r:id="rId8"/>
    <p:sldId id="403" r:id="rId9"/>
    <p:sldId id="261" r:id="rId10"/>
    <p:sldId id="262" r:id="rId11"/>
    <p:sldId id="264" r:id="rId12"/>
    <p:sldId id="265" r:id="rId13"/>
    <p:sldId id="398" r:id="rId14"/>
    <p:sldId id="266" r:id="rId15"/>
    <p:sldId id="40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3A848-3EE3-4543-B0F6-858D61CF4FAC}" v="1" dt="2022-03-03T03:39:34.420"/>
    <p1510:client id="{3B396878-7E43-4C73-9A7C-75E12636DF9A}" v="2" dt="2022-03-25T14:52:25.166"/>
    <p1510:client id="{54E2841B-7753-4E53-B11C-D4F70164F5CE}" v="1" dt="2022-05-09T18:11:12.047"/>
    <p1510:client id="{67DC950B-BE45-4966-8C7A-8E38E4C8B491}" v="3" dt="2022-02-13T09:40:33.351"/>
    <p1510:client id="{7C12975C-F41C-44D9-BEAD-28169BCD7C37}" v="2" dt="2022-03-21T04:38:44.195"/>
    <p1510:client id="{B83AF7EC-E55E-481F-9FC7-2ACAF975F300}" v="3" dt="2022-03-21T04:34:44.473"/>
    <p1510:client id="{BE792631-ABBF-4397-B631-4AE6194CC73A}" v="1" dt="2022-01-28T04:15:03.924"/>
    <p1510:client id="{C9F253FF-8904-4766-8CB9-19FBA514A9A2}" v="1" dt="2022-12-11T09:12:26.895"/>
    <p1510:client id="{CAED0704-F57D-43AC-AFD1-59C67CBF3CA9}" v="2" dt="2022-02-14T07:27:05.692"/>
    <p1510:client id="{CF85A3A3-1104-47CB-8960-73CC864FFA46}" v="2" dt="2022-03-02T03:33:17.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Das" userId="S::amit.dce19@pdpu.ac.in::c8daada2-5bb0-48e7-8f1a-53d7bbe8f964" providerId="AD" clId="Web-{C9F253FF-8904-4766-8CB9-19FBA514A9A2}"/>
    <pc:docChg chg="modSld">
      <pc:chgData name="AmitDas" userId="S::amit.dce19@pdpu.ac.in::c8daada2-5bb0-48e7-8f1a-53d7bbe8f964" providerId="AD" clId="Web-{C9F253FF-8904-4766-8CB9-19FBA514A9A2}" dt="2022-12-11T09:12:26.895" v="0" actId="1076"/>
      <pc:docMkLst>
        <pc:docMk/>
      </pc:docMkLst>
      <pc:sldChg chg="modSp">
        <pc:chgData name="AmitDas" userId="S::amit.dce19@pdpu.ac.in::c8daada2-5bb0-48e7-8f1a-53d7bbe8f964" providerId="AD" clId="Web-{C9F253FF-8904-4766-8CB9-19FBA514A9A2}" dt="2022-12-11T09:12:26.895" v="0" actId="1076"/>
        <pc:sldMkLst>
          <pc:docMk/>
          <pc:sldMk cId="0" sldId="258"/>
        </pc:sldMkLst>
        <pc:spChg chg="mod">
          <ac:chgData name="AmitDas" userId="S::amit.dce19@pdpu.ac.in::c8daada2-5bb0-48e7-8f1a-53d7bbe8f964" providerId="AD" clId="Web-{C9F253FF-8904-4766-8CB9-19FBA514A9A2}" dt="2022-12-11T09:12:26.895" v="0" actId="1076"/>
          <ac:spMkLst>
            <pc:docMk/>
            <pc:sldMk cId="0" sldId="258"/>
            <ac:spMk id="4099" creationId="{479CA77A-542D-4C20-BA01-04053D1E0E41}"/>
          </ac:spMkLst>
        </pc:spChg>
      </pc:sldChg>
    </pc:docChg>
  </pc:docChgLst>
  <pc:docChgLst>
    <pc:chgData name="SagarNarsingani" userId="S::sagar.nce19@pdpu.ac.in::3e21a8b7-1c3d-49c1-ac84-af9e9ef6a7fe" providerId="AD" clId="Web-{BE792631-ABBF-4397-B631-4AE6194CC73A}"/>
    <pc:docChg chg="modSld">
      <pc:chgData name="SagarNarsingani" userId="S::sagar.nce19@pdpu.ac.in::3e21a8b7-1c3d-49c1-ac84-af9e9ef6a7fe" providerId="AD" clId="Web-{BE792631-ABBF-4397-B631-4AE6194CC73A}" dt="2022-01-28T04:15:03.924" v="0" actId="1076"/>
      <pc:docMkLst>
        <pc:docMk/>
      </pc:docMkLst>
      <pc:sldChg chg="modSp">
        <pc:chgData name="SagarNarsingani" userId="S::sagar.nce19@pdpu.ac.in::3e21a8b7-1c3d-49c1-ac84-af9e9ef6a7fe" providerId="AD" clId="Web-{BE792631-ABBF-4397-B631-4AE6194CC73A}" dt="2022-01-28T04:15:03.924" v="0" actId="1076"/>
        <pc:sldMkLst>
          <pc:docMk/>
          <pc:sldMk cId="0" sldId="259"/>
        </pc:sldMkLst>
        <pc:spChg chg="mod">
          <ac:chgData name="SagarNarsingani" userId="S::sagar.nce19@pdpu.ac.in::3e21a8b7-1c3d-49c1-ac84-af9e9ef6a7fe" providerId="AD" clId="Web-{BE792631-ABBF-4397-B631-4AE6194CC73A}" dt="2022-01-28T04:15:03.924" v="0" actId="1076"/>
          <ac:spMkLst>
            <pc:docMk/>
            <pc:sldMk cId="0" sldId="259"/>
            <ac:spMk id="5122" creationId="{C108234A-2EC1-46A4-8935-C6C1B3563906}"/>
          </ac:spMkLst>
        </pc:spChg>
      </pc:sldChg>
    </pc:docChg>
  </pc:docChgLst>
  <pc:docChgLst>
    <pc:chgData name="RituBanker" userId="S::ritu.bce19@pdpu.ac.in::6620ba65-7eb4-45d1-8a25-62d6eede7d96" providerId="AD" clId="Web-{7C12975C-F41C-44D9-BEAD-28169BCD7C37}"/>
    <pc:docChg chg="modSld">
      <pc:chgData name="RituBanker" userId="S::ritu.bce19@pdpu.ac.in::6620ba65-7eb4-45d1-8a25-62d6eede7d96" providerId="AD" clId="Web-{7C12975C-F41C-44D9-BEAD-28169BCD7C37}" dt="2022-03-21T04:38:44.195" v="1" actId="1076"/>
      <pc:docMkLst>
        <pc:docMk/>
      </pc:docMkLst>
      <pc:sldChg chg="modSp">
        <pc:chgData name="RituBanker" userId="S::ritu.bce19@pdpu.ac.in::6620ba65-7eb4-45d1-8a25-62d6eede7d96" providerId="AD" clId="Web-{7C12975C-F41C-44D9-BEAD-28169BCD7C37}" dt="2022-03-21T04:38:44.195" v="1" actId="1076"/>
        <pc:sldMkLst>
          <pc:docMk/>
          <pc:sldMk cId="0" sldId="398"/>
        </pc:sldMkLst>
        <pc:grpChg chg="mod">
          <ac:chgData name="RituBanker" userId="S::ritu.bce19@pdpu.ac.in::6620ba65-7eb4-45d1-8a25-62d6eede7d96" providerId="AD" clId="Web-{7C12975C-F41C-44D9-BEAD-28169BCD7C37}" dt="2022-03-21T04:38:44.195" v="1" actId="1076"/>
          <ac:grpSpMkLst>
            <pc:docMk/>
            <pc:sldMk cId="0" sldId="398"/>
            <ac:grpSpMk id="294916" creationId="{8669FB6F-8241-4C16-A812-D534C97C4053}"/>
          </ac:grpSpMkLst>
        </pc:grpChg>
      </pc:sldChg>
    </pc:docChg>
  </pc:docChgLst>
  <pc:docChgLst>
    <pc:chgData name="SagarNarsingani" userId="S::sagar.nce19@pdpu.ac.in::3e21a8b7-1c3d-49c1-ac84-af9e9ef6a7fe" providerId="AD" clId="Web-{CAED0704-F57D-43AC-AFD1-59C67CBF3CA9}"/>
    <pc:docChg chg="modSld">
      <pc:chgData name="SagarNarsingani" userId="S::sagar.nce19@pdpu.ac.in::3e21a8b7-1c3d-49c1-ac84-af9e9ef6a7fe" providerId="AD" clId="Web-{CAED0704-F57D-43AC-AFD1-59C67CBF3CA9}" dt="2022-02-14T07:27:05.692" v="1" actId="1076"/>
      <pc:docMkLst>
        <pc:docMk/>
      </pc:docMkLst>
      <pc:sldChg chg="modSp">
        <pc:chgData name="SagarNarsingani" userId="S::sagar.nce19@pdpu.ac.in::3e21a8b7-1c3d-49c1-ac84-af9e9ef6a7fe" providerId="AD" clId="Web-{CAED0704-F57D-43AC-AFD1-59C67CBF3CA9}" dt="2022-02-14T07:27:05.692" v="1" actId="1076"/>
        <pc:sldMkLst>
          <pc:docMk/>
          <pc:sldMk cId="0" sldId="267"/>
        </pc:sldMkLst>
        <pc:spChg chg="mod">
          <ac:chgData name="SagarNarsingani" userId="S::sagar.nce19@pdpu.ac.in::3e21a8b7-1c3d-49c1-ac84-af9e9ef6a7fe" providerId="AD" clId="Web-{CAED0704-F57D-43AC-AFD1-59C67CBF3CA9}" dt="2022-02-14T07:27:05.692" v="1" actId="1076"/>
          <ac:spMkLst>
            <pc:docMk/>
            <pc:sldMk cId="0" sldId="267"/>
            <ac:spMk id="14338" creationId="{5D938DEB-28C1-4B1A-A92D-CD21070ADD98}"/>
          </ac:spMkLst>
        </pc:spChg>
      </pc:sldChg>
    </pc:docChg>
  </pc:docChgLst>
  <pc:docChgLst>
    <pc:chgData name="RituBanker" userId="S::ritu.bce19@pdpu.ac.in::6620ba65-7eb4-45d1-8a25-62d6eede7d96" providerId="AD" clId="Web-{B83AF7EC-E55E-481F-9FC7-2ACAF975F300}"/>
    <pc:docChg chg="modSld">
      <pc:chgData name="RituBanker" userId="S::ritu.bce19@pdpu.ac.in::6620ba65-7eb4-45d1-8a25-62d6eede7d96" providerId="AD" clId="Web-{B83AF7EC-E55E-481F-9FC7-2ACAF975F300}" dt="2022-03-21T04:34:44.473" v="2"/>
      <pc:docMkLst>
        <pc:docMk/>
      </pc:docMkLst>
      <pc:sldChg chg="addSp">
        <pc:chgData name="RituBanker" userId="S::ritu.bce19@pdpu.ac.in::6620ba65-7eb4-45d1-8a25-62d6eede7d96" providerId="AD" clId="Web-{B83AF7EC-E55E-481F-9FC7-2ACAF975F300}" dt="2022-03-21T04:34:44.473" v="2"/>
        <pc:sldMkLst>
          <pc:docMk/>
          <pc:sldMk cId="0" sldId="261"/>
        </pc:sldMkLst>
        <pc:spChg chg="add">
          <ac:chgData name="RituBanker" userId="S::ritu.bce19@pdpu.ac.in::6620ba65-7eb4-45d1-8a25-62d6eede7d96" providerId="AD" clId="Web-{B83AF7EC-E55E-481F-9FC7-2ACAF975F300}" dt="2022-03-21T04:34:44.473" v="2"/>
          <ac:spMkLst>
            <pc:docMk/>
            <pc:sldMk cId="0" sldId="261"/>
            <ac:spMk id="2" creationId="{C6DD7188-FC2D-4FC0-B472-7646EB056C22}"/>
          </ac:spMkLst>
        </pc:spChg>
      </pc:sldChg>
      <pc:sldChg chg="modSp">
        <pc:chgData name="RituBanker" userId="S::ritu.bce19@pdpu.ac.in::6620ba65-7eb4-45d1-8a25-62d6eede7d96" providerId="AD" clId="Web-{B83AF7EC-E55E-481F-9FC7-2ACAF975F300}" dt="2022-03-21T04:34:03.206" v="1" actId="1076"/>
        <pc:sldMkLst>
          <pc:docMk/>
          <pc:sldMk cId="443406961" sldId="403"/>
        </pc:sldMkLst>
        <pc:picChg chg="mod">
          <ac:chgData name="RituBanker" userId="S::ritu.bce19@pdpu.ac.in::6620ba65-7eb4-45d1-8a25-62d6eede7d96" providerId="AD" clId="Web-{B83AF7EC-E55E-481F-9FC7-2ACAF975F300}" dt="2022-03-21T04:34:03.206" v="1" actId="1076"/>
          <ac:picMkLst>
            <pc:docMk/>
            <pc:sldMk cId="443406961" sldId="403"/>
            <ac:picMk id="1026" creationId="{ABED115D-F8AA-48E9-AE4E-ACA45A694097}"/>
          </ac:picMkLst>
        </pc:picChg>
      </pc:sldChg>
    </pc:docChg>
  </pc:docChgLst>
  <pc:docChgLst>
    <pc:chgData name="SagarNarsingani" userId="S::sagar.nce19@pdpu.ac.in::3e21a8b7-1c3d-49c1-ac84-af9e9ef6a7fe" providerId="AD" clId="Web-{3B396878-7E43-4C73-9A7C-75E12636DF9A}"/>
    <pc:docChg chg="modSld">
      <pc:chgData name="SagarNarsingani" userId="S::sagar.nce19@pdpu.ac.in::3e21a8b7-1c3d-49c1-ac84-af9e9ef6a7fe" providerId="AD" clId="Web-{3B396878-7E43-4C73-9A7C-75E12636DF9A}" dt="2022-03-25T14:52:25.166" v="1" actId="1076"/>
      <pc:docMkLst>
        <pc:docMk/>
      </pc:docMkLst>
      <pc:sldChg chg="modSp">
        <pc:chgData name="SagarNarsingani" userId="S::sagar.nce19@pdpu.ac.in::3e21a8b7-1c3d-49c1-ac84-af9e9ef6a7fe" providerId="AD" clId="Web-{3B396878-7E43-4C73-9A7C-75E12636DF9A}" dt="2022-03-25T14:52:25.166" v="1" actId="1076"/>
        <pc:sldMkLst>
          <pc:docMk/>
          <pc:sldMk cId="0" sldId="267"/>
        </pc:sldMkLst>
        <pc:spChg chg="mod">
          <ac:chgData name="SagarNarsingani" userId="S::sagar.nce19@pdpu.ac.in::3e21a8b7-1c3d-49c1-ac84-af9e9ef6a7fe" providerId="AD" clId="Web-{3B396878-7E43-4C73-9A7C-75E12636DF9A}" dt="2022-03-25T14:52:25.166" v="1" actId="1076"/>
          <ac:spMkLst>
            <pc:docMk/>
            <pc:sldMk cId="0" sldId="267"/>
            <ac:spMk id="14339" creationId="{9CF38676-3DA4-4E36-99C1-C49DFB896459}"/>
          </ac:spMkLst>
        </pc:spChg>
      </pc:sldChg>
    </pc:docChg>
  </pc:docChgLst>
  <pc:docChgLst>
    <pc:chgData name="VatsalSevalia" userId="S::vatsal.sce19@pdpu.ac.in::e4b9e932-063d-4916-89b6-63b62dab4595" providerId="AD" clId="Web-{2003A848-3EE3-4543-B0F6-858D61CF4FAC}"/>
    <pc:docChg chg="delSld">
      <pc:chgData name="VatsalSevalia" userId="S::vatsal.sce19@pdpu.ac.in::e4b9e932-063d-4916-89b6-63b62dab4595" providerId="AD" clId="Web-{2003A848-3EE3-4543-B0F6-858D61CF4FAC}" dt="2022-03-03T03:39:34.420" v="0"/>
      <pc:docMkLst>
        <pc:docMk/>
      </pc:docMkLst>
      <pc:sldChg chg="del">
        <pc:chgData name="VatsalSevalia" userId="S::vatsal.sce19@pdpu.ac.in::e4b9e932-063d-4916-89b6-63b62dab4595" providerId="AD" clId="Web-{2003A848-3EE3-4543-B0F6-858D61CF4FAC}" dt="2022-03-03T03:39:34.420" v="0"/>
        <pc:sldMkLst>
          <pc:docMk/>
          <pc:sldMk cId="2720912404" sldId="257"/>
        </pc:sldMkLst>
      </pc:sldChg>
    </pc:docChg>
  </pc:docChgLst>
  <pc:docChgLst>
    <pc:chgData name="DevamJariwala" userId="S::devam.jce19@pdpu.ac.in::adb403b0-8e73-4b2b-9bae-5b5ddc3df30e" providerId="AD" clId="Web-{67DC950B-BE45-4966-8C7A-8E38E4C8B491}"/>
    <pc:docChg chg="modSld">
      <pc:chgData name="DevamJariwala" userId="S::devam.jce19@pdpu.ac.in::adb403b0-8e73-4b2b-9bae-5b5ddc3df30e" providerId="AD" clId="Web-{67DC950B-BE45-4966-8C7A-8E38E4C8B491}" dt="2022-02-13T09:40:33.351" v="2" actId="20577"/>
      <pc:docMkLst>
        <pc:docMk/>
      </pc:docMkLst>
      <pc:sldChg chg="modSp">
        <pc:chgData name="DevamJariwala" userId="S::devam.jce19@pdpu.ac.in::adb403b0-8e73-4b2b-9bae-5b5ddc3df30e" providerId="AD" clId="Web-{67DC950B-BE45-4966-8C7A-8E38E4C8B491}" dt="2022-02-13T09:40:33.351" v="2" actId="20577"/>
        <pc:sldMkLst>
          <pc:docMk/>
          <pc:sldMk cId="0" sldId="402"/>
        </pc:sldMkLst>
        <pc:spChg chg="mod">
          <ac:chgData name="DevamJariwala" userId="S::devam.jce19@pdpu.ac.in::adb403b0-8e73-4b2b-9bae-5b5ddc3df30e" providerId="AD" clId="Web-{67DC950B-BE45-4966-8C7A-8E38E4C8B491}" dt="2022-02-13T09:40:33.351" v="2" actId="20577"/>
          <ac:spMkLst>
            <pc:docMk/>
            <pc:sldMk cId="0" sldId="402"/>
            <ac:spMk id="305155" creationId="{08F836BC-C395-44CC-9802-A6E72F4AD1CE}"/>
          </ac:spMkLst>
        </pc:spChg>
      </pc:sldChg>
    </pc:docChg>
  </pc:docChgLst>
  <pc:docChgLst>
    <pc:chgData name="Shashankk" userId="S::shashank.ce19@pdpu.ac.in::d891e6d2-ebf5-417b-9f50-cbc3df30f8cb" providerId="AD" clId="Web-{54E2841B-7753-4E53-B11C-D4F70164F5CE}"/>
    <pc:docChg chg="sldOrd">
      <pc:chgData name="Shashankk" userId="S::shashank.ce19@pdpu.ac.in::d891e6d2-ebf5-417b-9f50-cbc3df30f8cb" providerId="AD" clId="Web-{54E2841B-7753-4E53-B11C-D4F70164F5CE}" dt="2022-05-09T18:11:12.047" v="0"/>
      <pc:docMkLst>
        <pc:docMk/>
      </pc:docMkLst>
      <pc:sldChg chg="ord">
        <pc:chgData name="Shashankk" userId="S::shashank.ce19@pdpu.ac.in::d891e6d2-ebf5-417b-9f50-cbc3df30f8cb" providerId="AD" clId="Web-{54E2841B-7753-4E53-B11C-D4F70164F5CE}" dt="2022-05-09T18:11:12.047" v="0"/>
        <pc:sldMkLst>
          <pc:docMk/>
          <pc:sldMk cId="0" sldId="402"/>
        </pc:sldMkLst>
      </pc:sldChg>
    </pc:docChg>
  </pc:docChgLst>
  <pc:docChgLst>
    <pc:chgData name="VatsalSevalia" userId="S::vatsal.sce19@pdpu.ac.in::e4b9e932-063d-4916-89b6-63b62dab4595" providerId="AD" clId="Web-{CF85A3A3-1104-47CB-8960-73CC864FFA46}"/>
    <pc:docChg chg="modSld">
      <pc:chgData name="VatsalSevalia" userId="S::vatsal.sce19@pdpu.ac.in::e4b9e932-063d-4916-89b6-63b62dab4595" providerId="AD" clId="Web-{CF85A3A3-1104-47CB-8960-73CC864FFA46}" dt="2022-03-02T03:33:17.293" v="1"/>
      <pc:docMkLst>
        <pc:docMk/>
      </pc:docMkLst>
      <pc:sldChg chg="addSp delSp">
        <pc:chgData name="VatsalSevalia" userId="S::vatsal.sce19@pdpu.ac.in::e4b9e932-063d-4916-89b6-63b62dab4595" providerId="AD" clId="Web-{CF85A3A3-1104-47CB-8960-73CC864FFA46}" dt="2022-03-02T03:33:17.293" v="1"/>
        <pc:sldMkLst>
          <pc:docMk/>
          <pc:sldMk cId="0" sldId="261"/>
        </pc:sldMkLst>
        <pc:spChg chg="add del">
          <ac:chgData name="VatsalSevalia" userId="S::vatsal.sce19@pdpu.ac.in::e4b9e932-063d-4916-89b6-63b62dab4595" providerId="AD" clId="Web-{CF85A3A3-1104-47CB-8960-73CC864FFA46}" dt="2022-03-02T03:33:17.293" v="1"/>
          <ac:spMkLst>
            <pc:docMk/>
            <pc:sldMk cId="0" sldId="261"/>
            <ac:spMk id="2" creationId="{D831875F-DC70-4443-B9B3-9892A21709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5AE63-46F6-47DA-94E5-32DE2EB60EC7}"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52A01-F1EA-47AF-BB09-F2DA8522FE64}" type="slidenum">
              <a:rPr lang="en-IN" smtClean="0"/>
              <a:t>‹#›</a:t>
            </a:fld>
            <a:endParaRPr lang="en-IN"/>
          </a:p>
        </p:txBody>
      </p:sp>
    </p:spTree>
    <p:extLst>
      <p:ext uri="{BB962C8B-B14F-4D97-AF65-F5344CB8AC3E}">
        <p14:creationId xmlns:p14="http://schemas.microsoft.com/office/powerpoint/2010/main" val="249008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2C96AA-61E9-466D-8D96-3A5ECB76CF4C}"/>
              </a:ext>
            </a:extLst>
          </p:cNvPr>
          <p:cNvSpPr>
            <a:spLocks noGrp="1" noChangeArrowheads="1"/>
          </p:cNvSpPr>
          <p:nvPr>
            <p:ph type="sldNum" sz="quarter" idx="5"/>
          </p:nvPr>
        </p:nvSpPr>
        <p:spPr>
          <a:ln/>
        </p:spPr>
        <p:txBody>
          <a:bodyPr/>
          <a:lstStyle/>
          <a:p>
            <a:fld id="{FC76D357-9DF0-4950-BC0B-E37972F39024}" type="slidenum">
              <a:rPr lang="en-US" altLang="en-US"/>
              <a:pPr/>
              <a:t>2</a:t>
            </a:fld>
            <a:endParaRPr lang="en-US" altLang="en-US"/>
          </a:p>
        </p:txBody>
      </p:sp>
      <p:sp>
        <p:nvSpPr>
          <p:cNvPr id="16386" name="Rectangle 2">
            <a:extLst>
              <a:ext uri="{FF2B5EF4-FFF2-40B4-BE49-F238E27FC236}">
                <a16:creationId xmlns:a16="http://schemas.microsoft.com/office/drawing/2014/main" id="{BEF91013-C89B-4385-A4FF-6759C8403927}"/>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9F75A436-A17C-4FF5-B7B1-BA48C1FB8FF3}"/>
              </a:ext>
            </a:extLst>
          </p:cNvPr>
          <p:cNvSpPr>
            <a:spLocks noGrp="1" noChangeArrowheads="1"/>
          </p:cNvSpPr>
          <p:nvPr>
            <p:ph type="body" idx="1"/>
          </p:nvPr>
        </p:nvSpPr>
        <p:spPr/>
        <p:txBody>
          <a:bodyPr/>
          <a:lstStyle/>
          <a:p>
            <a:r>
              <a:rPr lang="en-US" altLang="en-US"/>
              <a:t>[pg 9]</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6328D8-BC8F-438F-ADA9-12D44FAEEC77}"/>
              </a:ext>
            </a:extLst>
          </p:cNvPr>
          <p:cNvSpPr>
            <a:spLocks noGrp="1" noChangeArrowheads="1"/>
          </p:cNvSpPr>
          <p:nvPr>
            <p:ph type="sldNum" sz="quarter" idx="5"/>
          </p:nvPr>
        </p:nvSpPr>
        <p:spPr>
          <a:ln/>
        </p:spPr>
        <p:txBody>
          <a:bodyPr/>
          <a:lstStyle/>
          <a:p>
            <a:fld id="{8FA92FB8-AD03-4A32-8A59-B434C4B6647B}" type="slidenum">
              <a:rPr lang="en-US" altLang="en-US"/>
              <a:pPr/>
              <a:t>12</a:t>
            </a:fld>
            <a:endParaRPr lang="en-US" altLang="en-US"/>
          </a:p>
        </p:txBody>
      </p:sp>
      <p:sp>
        <p:nvSpPr>
          <p:cNvPr id="306178" name="Rectangle 2">
            <a:extLst>
              <a:ext uri="{FF2B5EF4-FFF2-40B4-BE49-F238E27FC236}">
                <a16:creationId xmlns:a16="http://schemas.microsoft.com/office/drawing/2014/main" id="{6327C8CD-6AEA-4BBB-B475-6E98F018932E}"/>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96F2C132-63E0-4DA2-830C-FC1C52BDEB54}"/>
              </a:ext>
            </a:extLst>
          </p:cNvPr>
          <p:cNvSpPr>
            <a:spLocks noGrp="1" noChangeArrowheads="1"/>
          </p:cNvSpPr>
          <p:nvPr>
            <p:ph type="body" idx="1"/>
          </p:nvPr>
        </p:nvSpPr>
        <p:spPr/>
        <p:txBody>
          <a:bodyPr/>
          <a:lstStyle/>
          <a:p>
            <a:r>
              <a:rPr lang="en-US" altLang="en-US"/>
              <a:t>[pg 41]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BA398C-073B-4C64-BDB1-3B3C06EEA22C}"/>
              </a:ext>
            </a:extLst>
          </p:cNvPr>
          <p:cNvSpPr>
            <a:spLocks noGrp="1" noChangeArrowheads="1"/>
          </p:cNvSpPr>
          <p:nvPr>
            <p:ph type="sldNum" sz="quarter" idx="5"/>
          </p:nvPr>
        </p:nvSpPr>
        <p:spPr>
          <a:ln/>
        </p:spPr>
        <p:txBody>
          <a:bodyPr/>
          <a:lstStyle/>
          <a:p>
            <a:fld id="{920FFFD4-B87A-4D30-B1D0-5AD805C12DC6}" type="slidenum">
              <a:rPr lang="en-US" altLang="en-US"/>
              <a:pPr/>
              <a:t>13</a:t>
            </a:fld>
            <a:endParaRPr lang="en-US" altLang="en-US"/>
          </a:p>
        </p:txBody>
      </p:sp>
      <p:sp>
        <p:nvSpPr>
          <p:cNvPr id="26626" name="Rectangle 2">
            <a:extLst>
              <a:ext uri="{FF2B5EF4-FFF2-40B4-BE49-F238E27FC236}">
                <a16:creationId xmlns:a16="http://schemas.microsoft.com/office/drawing/2014/main" id="{E8E8C87D-1A6A-43EE-B11E-6ED5900B636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D17DF9A8-D7AA-425A-9549-185686DE1C38}"/>
              </a:ext>
            </a:extLst>
          </p:cNvPr>
          <p:cNvSpPr>
            <a:spLocks noGrp="1" noChangeArrowheads="1"/>
          </p:cNvSpPr>
          <p:nvPr>
            <p:ph type="body" idx="1"/>
          </p:nvPr>
        </p:nvSpPr>
        <p:spPr/>
        <p:txBody>
          <a:bodyPr/>
          <a:lstStyle/>
          <a:p>
            <a:r>
              <a:rPr lang="en-US" altLang="en-US"/>
              <a:t>[pg 36]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7743CA-FF04-4556-B789-57BA6AB485BE}"/>
              </a:ext>
            </a:extLst>
          </p:cNvPr>
          <p:cNvSpPr>
            <a:spLocks noGrp="1" noChangeArrowheads="1"/>
          </p:cNvSpPr>
          <p:nvPr>
            <p:ph type="sldNum" sz="quarter" idx="5"/>
          </p:nvPr>
        </p:nvSpPr>
        <p:spPr>
          <a:ln/>
        </p:spPr>
        <p:txBody>
          <a:bodyPr/>
          <a:lstStyle/>
          <a:p>
            <a:fld id="{005C3A4A-EC7B-416F-962C-5727B277BD3B}" type="slidenum">
              <a:rPr lang="en-US" altLang="en-US"/>
              <a:pPr/>
              <a:t>3</a:t>
            </a:fld>
            <a:endParaRPr lang="en-US" altLang="en-US"/>
          </a:p>
        </p:txBody>
      </p:sp>
      <p:sp>
        <p:nvSpPr>
          <p:cNvPr id="17410" name="Rectangle 2">
            <a:extLst>
              <a:ext uri="{FF2B5EF4-FFF2-40B4-BE49-F238E27FC236}">
                <a16:creationId xmlns:a16="http://schemas.microsoft.com/office/drawing/2014/main" id="{B515442C-B851-4DF1-A8D4-FBCAC47E1D5D}"/>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8196F3E-C08D-4044-AFA6-F79D22D8731D}"/>
              </a:ext>
            </a:extLst>
          </p:cNvPr>
          <p:cNvSpPr>
            <a:spLocks noGrp="1" noChangeArrowheads="1"/>
          </p:cNvSpPr>
          <p:nvPr>
            <p:ph type="body" idx="1"/>
          </p:nvPr>
        </p:nvSpPr>
        <p:spPr/>
        <p:txBody>
          <a:bodyPr/>
          <a:lstStyle/>
          <a:p>
            <a:r>
              <a:rPr lang="en-US" altLang="en-US"/>
              <a:t>[pg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251347-5B70-4902-9853-F95FC423233D}"/>
              </a:ext>
            </a:extLst>
          </p:cNvPr>
          <p:cNvSpPr>
            <a:spLocks noGrp="1" noChangeArrowheads="1"/>
          </p:cNvSpPr>
          <p:nvPr>
            <p:ph type="sldNum" sz="quarter" idx="5"/>
          </p:nvPr>
        </p:nvSpPr>
        <p:spPr>
          <a:ln/>
        </p:spPr>
        <p:txBody>
          <a:bodyPr/>
          <a:lstStyle/>
          <a:p>
            <a:fld id="{7F9F18C5-3C70-4829-8137-1759213400B5}" type="slidenum">
              <a:rPr lang="en-US" altLang="en-US"/>
              <a:pPr/>
              <a:t>4</a:t>
            </a:fld>
            <a:endParaRPr lang="en-US" altLang="en-US"/>
          </a:p>
        </p:txBody>
      </p:sp>
      <p:sp>
        <p:nvSpPr>
          <p:cNvPr id="18434" name="Rectangle 2">
            <a:extLst>
              <a:ext uri="{FF2B5EF4-FFF2-40B4-BE49-F238E27FC236}">
                <a16:creationId xmlns:a16="http://schemas.microsoft.com/office/drawing/2014/main" id="{E7FB4BFE-8BC6-4686-92CD-FE8796BB171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0297A738-438A-446A-B5F7-2D9BF08104CF}"/>
              </a:ext>
            </a:extLst>
          </p:cNvPr>
          <p:cNvSpPr>
            <a:spLocks noGrp="1" noChangeArrowheads="1"/>
          </p:cNvSpPr>
          <p:nvPr>
            <p:ph type="body" idx="1"/>
          </p:nvPr>
        </p:nvSpPr>
        <p:spPr/>
        <p:txBody>
          <a:bodyPr/>
          <a:lstStyle/>
          <a:p>
            <a:r>
              <a:rPr lang="en-US" altLang="en-US"/>
              <a:t>[pg 11]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B7EFE3-43F5-4B09-A622-DBA4791872CE}"/>
              </a:ext>
            </a:extLst>
          </p:cNvPr>
          <p:cNvSpPr>
            <a:spLocks noGrp="1" noChangeArrowheads="1"/>
          </p:cNvSpPr>
          <p:nvPr>
            <p:ph type="sldNum" sz="quarter" idx="5"/>
          </p:nvPr>
        </p:nvSpPr>
        <p:spPr>
          <a:ln/>
        </p:spPr>
        <p:txBody>
          <a:bodyPr/>
          <a:lstStyle/>
          <a:p>
            <a:fld id="{C91DA43A-605C-465B-B7EF-AF8203EF57D3}" type="slidenum">
              <a:rPr lang="en-US" altLang="en-US"/>
              <a:pPr/>
              <a:t>6</a:t>
            </a:fld>
            <a:endParaRPr lang="en-US" altLang="en-US"/>
          </a:p>
        </p:txBody>
      </p:sp>
      <p:sp>
        <p:nvSpPr>
          <p:cNvPr id="19458" name="Rectangle 2">
            <a:extLst>
              <a:ext uri="{FF2B5EF4-FFF2-40B4-BE49-F238E27FC236}">
                <a16:creationId xmlns:a16="http://schemas.microsoft.com/office/drawing/2014/main" id="{46D0BB4B-DA58-4C87-8704-A6B9674CE076}"/>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0E7E8D5B-A792-4391-A0A5-7EB317AA7C01}"/>
              </a:ext>
            </a:extLst>
          </p:cNvPr>
          <p:cNvSpPr>
            <a:spLocks noGrp="1" noChangeArrowheads="1"/>
          </p:cNvSpPr>
          <p:nvPr>
            <p:ph type="body" idx="1"/>
          </p:nvPr>
        </p:nvSpPr>
        <p:spPr/>
        <p:txBody>
          <a:bodyPr/>
          <a:lstStyle/>
          <a:p>
            <a:r>
              <a:rPr lang="en-US" altLang="en-US"/>
              <a:t>[pg 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2661EB-8958-4089-8443-3401C92FE3AF}"/>
              </a:ext>
            </a:extLst>
          </p:cNvPr>
          <p:cNvSpPr>
            <a:spLocks noGrp="1" noChangeArrowheads="1"/>
          </p:cNvSpPr>
          <p:nvPr>
            <p:ph type="sldNum" sz="quarter" idx="5"/>
          </p:nvPr>
        </p:nvSpPr>
        <p:spPr>
          <a:ln/>
        </p:spPr>
        <p:txBody>
          <a:bodyPr/>
          <a:lstStyle/>
          <a:p>
            <a:fld id="{84C219B4-4802-475E-86FA-CC303DBA8FFA}" type="slidenum">
              <a:rPr lang="en-US" altLang="en-US"/>
              <a:pPr/>
              <a:t>7</a:t>
            </a:fld>
            <a:endParaRPr lang="en-US" altLang="en-US"/>
          </a:p>
        </p:txBody>
      </p:sp>
      <p:sp>
        <p:nvSpPr>
          <p:cNvPr id="20482" name="Rectangle 2">
            <a:extLst>
              <a:ext uri="{FF2B5EF4-FFF2-40B4-BE49-F238E27FC236}">
                <a16:creationId xmlns:a16="http://schemas.microsoft.com/office/drawing/2014/main" id="{59DF9B64-9FF5-4262-866F-DAD511502F73}"/>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D50FE5CA-75D8-4C89-885F-EAA7727C31A1}"/>
              </a:ext>
            </a:extLst>
          </p:cNvPr>
          <p:cNvSpPr>
            <a:spLocks noGrp="1" noChangeArrowheads="1"/>
          </p:cNvSpPr>
          <p:nvPr>
            <p:ph type="body" idx="1"/>
          </p:nvPr>
        </p:nvSpPr>
        <p:spPr/>
        <p:txBody>
          <a:bodyPr/>
          <a:lstStyle/>
          <a:p>
            <a:r>
              <a:rPr lang="en-US" altLang="en-US"/>
              <a:t>[pg 13]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2DCD60-77AD-4761-B8E6-171953888AF8}"/>
              </a:ext>
            </a:extLst>
          </p:cNvPr>
          <p:cNvSpPr>
            <a:spLocks noGrp="1" noChangeArrowheads="1"/>
          </p:cNvSpPr>
          <p:nvPr>
            <p:ph type="sldNum" sz="quarter" idx="5"/>
          </p:nvPr>
        </p:nvSpPr>
        <p:spPr>
          <a:ln/>
        </p:spPr>
        <p:txBody>
          <a:bodyPr/>
          <a:lstStyle/>
          <a:p>
            <a:fld id="{32D4B3B3-C318-4AC9-9F07-711CEF71475B}" type="slidenum">
              <a:rPr lang="en-US" altLang="en-US"/>
              <a:pPr/>
              <a:t>8</a:t>
            </a:fld>
            <a:endParaRPr lang="en-US" altLang="en-US"/>
          </a:p>
        </p:txBody>
      </p:sp>
      <p:sp>
        <p:nvSpPr>
          <p:cNvPr id="22530" name="Rectangle 2">
            <a:extLst>
              <a:ext uri="{FF2B5EF4-FFF2-40B4-BE49-F238E27FC236}">
                <a16:creationId xmlns:a16="http://schemas.microsoft.com/office/drawing/2014/main" id="{6E7A4338-3087-4422-A0BB-236BDFC2DC8A}"/>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3F080CC5-4EBB-4E9C-A27F-DED17C60AAEE}"/>
              </a:ext>
            </a:extLst>
          </p:cNvPr>
          <p:cNvSpPr>
            <a:spLocks noGrp="1" noChangeArrowheads="1"/>
          </p:cNvSpPr>
          <p:nvPr>
            <p:ph type="body" idx="1"/>
          </p:nvPr>
        </p:nvSpPr>
        <p:spPr/>
        <p:txBody>
          <a:bodyPr/>
          <a:lstStyle/>
          <a:p>
            <a:r>
              <a:rPr lang="en-US" altLang="en-US"/>
              <a:t>[pg 32]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B99A74-A79D-43FC-BF5A-90DB6532A097}"/>
              </a:ext>
            </a:extLst>
          </p:cNvPr>
          <p:cNvSpPr>
            <a:spLocks noGrp="1" noChangeArrowheads="1"/>
          </p:cNvSpPr>
          <p:nvPr>
            <p:ph type="sldNum" sz="quarter" idx="5"/>
          </p:nvPr>
        </p:nvSpPr>
        <p:spPr>
          <a:ln/>
        </p:spPr>
        <p:txBody>
          <a:bodyPr/>
          <a:lstStyle/>
          <a:p>
            <a:fld id="{D386B0C3-7D3C-43CD-AD7D-89A801F60357}" type="slidenum">
              <a:rPr lang="en-US" altLang="en-US"/>
              <a:pPr/>
              <a:t>9</a:t>
            </a:fld>
            <a:endParaRPr lang="en-US" altLang="en-US"/>
          </a:p>
        </p:txBody>
      </p:sp>
      <p:sp>
        <p:nvSpPr>
          <p:cNvPr id="24578" name="Rectangle 2">
            <a:extLst>
              <a:ext uri="{FF2B5EF4-FFF2-40B4-BE49-F238E27FC236}">
                <a16:creationId xmlns:a16="http://schemas.microsoft.com/office/drawing/2014/main" id="{99AB982B-0D20-4F70-88BF-FE67AD910F94}"/>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B5229299-D05A-43CD-82D5-F14EA57D54AB}"/>
              </a:ext>
            </a:extLst>
          </p:cNvPr>
          <p:cNvSpPr>
            <a:spLocks noGrp="1" noChangeArrowheads="1"/>
          </p:cNvSpPr>
          <p:nvPr>
            <p:ph type="body" idx="1"/>
          </p:nvPr>
        </p:nvSpPr>
        <p:spPr/>
        <p:txBody>
          <a:bodyPr/>
          <a:lstStyle/>
          <a:p>
            <a:r>
              <a:rPr lang="en-US" altLang="en-US"/>
              <a:t>[pg 34] (diagrams on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64CAE9-54B4-480B-9FB4-32FFA6C57E3A}"/>
              </a:ext>
            </a:extLst>
          </p:cNvPr>
          <p:cNvSpPr>
            <a:spLocks noGrp="1" noChangeArrowheads="1"/>
          </p:cNvSpPr>
          <p:nvPr>
            <p:ph type="sldNum" sz="quarter" idx="5"/>
          </p:nvPr>
        </p:nvSpPr>
        <p:spPr>
          <a:ln/>
        </p:spPr>
        <p:txBody>
          <a:bodyPr/>
          <a:lstStyle/>
          <a:p>
            <a:fld id="{C686831E-43C9-4E10-8E60-C9B6B950E684}" type="slidenum">
              <a:rPr lang="en-US" altLang="en-US"/>
              <a:pPr/>
              <a:t>10</a:t>
            </a:fld>
            <a:endParaRPr lang="en-US" altLang="en-US"/>
          </a:p>
        </p:txBody>
      </p:sp>
      <p:sp>
        <p:nvSpPr>
          <p:cNvPr id="295938" name="Rectangle 2">
            <a:extLst>
              <a:ext uri="{FF2B5EF4-FFF2-40B4-BE49-F238E27FC236}">
                <a16:creationId xmlns:a16="http://schemas.microsoft.com/office/drawing/2014/main" id="{AB4D80C4-11CD-49B7-ACBC-8BC61185422D}"/>
              </a:ext>
            </a:extLst>
          </p:cNvPr>
          <p:cNvSpPr>
            <a:spLocks noGrp="1" noRot="1" noChangeAspect="1" noChangeArrowheads="1" noTextEdit="1"/>
          </p:cNvSpPr>
          <p:nvPr>
            <p:ph type="sldImg"/>
          </p:nvPr>
        </p:nvSpPr>
        <p:spPr>
          <a:ln/>
        </p:spPr>
      </p:sp>
      <p:sp>
        <p:nvSpPr>
          <p:cNvPr id="295939" name="Rectangle 3">
            <a:extLst>
              <a:ext uri="{FF2B5EF4-FFF2-40B4-BE49-F238E27FC236}">
                <a16:creationId xmlns:a16="http://schemas.microsoft.com/office/drawing/2014/main" id="{1F0D5373-4602-4498-BF7B-0E5F1A9B3641}"/>
              </a:ext>
            </a:extLst>
          </p:cNvPr>
          <p:cNvSpPr>
            <a:spLocks noGrp="1" noChangeArrowheads="1"/>
          </p:cNvSpPr>
          <p:nvPr>
            <p:ph type="body" idx="1"/>
          </p:nvPr>
        </p:nvSpPr>
        <p:spPr/>
        <p:txBody>
          <a:bodyPr/>
          <a:lstStyle/>
          <a:p>
            <a:r>
              <a:rPr lang="en-US" altLang="en-US"/>
              <a:t>[pg 34] (cont.)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7F3D88-45BE-47EC-BD65-8552FBB4E63D}"/>
              </a:ext>
            </a:extLst>
          </p:cNvPr>
          <p:cNvSpPr>
            <a:spLocks noGrp="1" noChangeArrowheads="1"/>
          </p:cNvSpPr>
          <p:nvPr>
            <p:ph type="sldNum" sz="quarter" idx="5"/>
          </p:nvPr>
        </p:nvSpPr>
        <p:spPr>
          <a:ln/>
        </p:spPr>
        <p:txBody>
          <a:bodyPr/>
          <a:lstStyle/>
          <a:p>
            <a:fld id="{F27AB67B-9A96-4A35-9835-39B65A25D986}" type="slidenum">
              <a:rPr lang="en-US" altLang="en-US"/>
              <a:pPr/>
              <a:t>11</a:t>
            </a:fld>
            <a:endParaRPr lang="en-US" altLang="en-US"/>
          </a:p>
        </p:txBody>
      </p:sp>
      <p:sp>
        <p:nvSpPr>
          <p:cNvPr id="25602" name="Rectangle 2">
            <a:extLst>
              <a:ext uri="{FF2B5EF4-FFF2-40B4-BE49-F238E27FC236}">
                <a16:creationId xmlns:a16="http://schemas.microsoft.com/office/drawing/2014/main" id="{512C98C6-DB12-412F-B8B3-DB50BD90FBD9}"/>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49D4651D-6D5D-44C6-9378-4002F12AB812}"/>
              </a:ext>
            </a:extLst>
          </p:cNvPr>
          <p:cNvSpPr>
            <a:spLocks noGrp="1" noChangeArrowheads="1"/>
          </p:cNvSpPr>
          <p:nvPr>
            <p:ph type="body" idx="1"/>
          </p:nvPr>
        </p:nvSpPr>
        <p:spPr/>
        <p:txBody>
          <a:bodyPr/>
          <a:lstStyle/>
          <a:p>
            <a:r>
              <a:rPr lang="en-US" altLang="en-US"/>
              <a:t>[pg 35]</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21488516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7052E-2C4E-46B6-9878-19EDA13C2E2F}"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283523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421104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295712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324852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581961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71666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2325460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191631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423531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7052E-2C4E-46B6-9878-19EDA13C2E2F}"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305408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F7052E-2C4E-46B6-9878-19EDA13C2E2F}"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1205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F7052E-2C4E-46B6-9878-19EDA13C2E2F}"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389589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F7052E-2C4E-46B6-9878-19EDA13C2E2F}"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413472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F7052E-2C4E-46B6-9878-19EDA13C2E2F}"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36569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7052E-2C4E-46B6-9878-19EDA13C2E2F}"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350491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7052E-2C4E-46B6-9878-19EDA13C2E2F}"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863F-C6F5-4AED-9A50-550E7685B4B6}" type="slidenum">
              <a:rPr lang="en-IN" smtClean="0"/>
              <a:t>‹#›</a:t>
            </a:fld>
            <a:endParaRPr lang="en-IN"/>
          </a:p>
        </p:txBody>
      </p:sp>
    </p:spTree>
    <p:extLst>
      <p:ext uri="{BB962C8B-B14F-4D97-AF65-F5344CB8AC3E}">
        <p14:creationId xmlns:p14="http://schemas.microsoft.com/office/powerpoint/2010/main" val="291465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F7052E-2C4E-46B6-9878-19EDA13C2E2F}" type="datetimeFigureOut">
              <a:rPr lang="en-IN" smtClean="0"/>
              <a:t>11-12-2022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4B863F-C6F5-4AED-9A50-550E7685B4B6}" type="slidenum">
              <a:rPr lang="en-IN" smtClean="0"/>
              <a:t>‹#›</a:t>
            </a:fld>
            <a:endParaRPr lang="en-IN"/>
          </a:p>
        </p:txBody>
      </p:sp>
    </p:spTree>
    <p:extLst>
      <p:ext uri="{BB962C8B-B14F-4D97-AF65-F5344CB8AC3E}">
        <p14:creationId xmlns:p14="http://schemas.microsoft.com/office/powerpoint/2010/main" val="418036616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9E91-19EB-47BC-B045-A0434D265078}"/>
              </a:ext>
            </a:extLst>
          </p:cNvPr>
          <p:cNvSpPr>
            <a:spLocks noGrp="1"/>
          </p:cNvSpPr>
          <p:nvPr>
            <p:ph type="ctrTitle"/>
          </p:nvPr>
        </p:nvSpPr>
        <p:spPr/>
        <p:txBody>
          <a:bodyPr/>
          <a:lstStyle/>
          <a:p>
            <a:r>
              <a:rPr lang="en-IN"/>
              <a:t>Distributed Computing, Cluster and Grid Computing</a:t>
            </a:r>
          </a:p>
        </p:txBody>
      </p:sp>
      <p:sp>
        <p:nvSpPr>
          <p:cNvPr id="3" name="Subtitle 2">
            <a:extLst>
              <a:ext uri="{FF2B5EF4-FFF2-40B4-BE49-F238E27FC236}">
                <a16:creationId xmlns:a16="http://schemas.microsoft.com/office/drawing/2014/main" id="{C1512F4D-E984-40BF-BF51-9A7EB6CF841C}"/>
              </a:ext>
            </a:extLst>
          </p:cNvPr>
          <p:cNvSpPr>
            <a:spLocks noGrp="1"/>
          </p:cNvSpPr>
          <p:nvPr>
            <p:ph type="subTitle" idx="1"/>
          </p:nvPr>
        </p:nvSpPr>
        <p:spPr>
          <a:xfrm>
            <a:off x="1524000" y="4907756"/>
            <a:ext cx="9144000" cy="1655762"/>
          </a:xfrm>
        </p:spPr>
        <p:txBody>
          <a:bodyPr/>
          <a:lstStyle/>
          <a:p>
            <a:r>
              <a:rPr lang="en-IN" err="1"/>
              <a:t>Dr.</a:t>
            </a:r>
            <a:r>
              <a:rPr lang="en-IN"/>
              <a:t> Shakti Mishra</a:t>
            </a:r>
          </a:p>
        </p:txBody>
      </p:sp>
    </p:spTree>
    <p:extLst>
      <p:ext uri="{BB962C8B-B14F-4D97-AF65-F5344CB8AC3E}">
        <p14:creationId xmlns:p14="http://schemas.microsoft.com/office/powerpoint/2010/main" val="273407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916" name="Group 4">
            <a:extLst>
              <a:ext uri="{FF2B5EF4-FFF2-40B4-BE49-F238E27FC236}">
                <a16:creationId xmlns:a16="http://schemas.microsoft.com/office/drawing/2014/main" id="{8669FB6F-8241-4C16-A812-D534C97C4053}"/>
              </a:ext>
            </a:extLst>
          </p:cNvPr>
          <p:cNvGrpSpPr>
            <a:grpSpLocks noChangeAspect="1"/>
          </p:cNvGrpSpPr>
          <p:nvPr/>
        </p:nvGrpSpPr>
        <p:grpSpPr bwMode="auto">
          <a:xfrm>
            <a:off x="1981200" y="152401"/>
            <a:ext cx="5943600" cy="3889375"/>
            <a:chOff x="2377" y="1344"/>
            <a:chExt cx="4638" cy="3120"/>
          </a:xfrm>
        </p:grpSpPr>
        <p:sp>
          <p:nvSpPr>
            <p:cNvPr id="294917" name="AutoShape 5">
              <a:extLst>
                <a:ext uri="{FF2B5EF4-FFF2-40B4-BE49-F238E27FC236}">
                  <a16:creationId xmlns:a16="http://schemas.microsoft.com/office/drawing/2014/main" id="{1AA6FB0D-0DFD-4D5E-BB52-F0FEB1B65CDB}"/>
                </a:ext>
              </a:extLst>
            </p:cNvPr>
            <p:cNvSpPr>
              <a:spLocks noChangeAspect="1" noChangeArrowheads="1"/>
            </p:cNvSpPr>
            <p:nvPr/>
          </p:nvSpPr>
          <p:spPr bwMode="auto">
            <a:xfrm>
              <a:off x="2377" y="1344"/>
              <a:ext cx="4638"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4918" name="Freeform 6">
              <a:extLst>
                <a:ext uri="{FF2B5EF4-FFF2-40B4-BE49-F238E27FC236}">
                  <a16:creationId xmlns:a16="http://schemas.microsoft.com/office/drawing/2014/main" id="{5937DBB7-AE8F-4CD2-B2D5-82C739A75F82}"/>
                </a:ext>
              </a:extLst>
            </p:cNvPr>
            <p:cNvSpPr>
              <a:spLocks/>
            </p:cNvSpPr>
            <p:nvPr/>
          </p:nvSpPr>
          <p:spPr bwMode="auto">
            <a:xfrm>
              <a:off x="3810" y="1652"/>
              <a:ext cx="787" cy="1"/>
            </a:xfrm>
            <a:custGeom>
              <a:avLst/>
              <a:gdLst>
                <a:gd name="T0" fmla="*/ 0 w 945"/>
                <a:gd name="T1" fmla="*/ 0 h 1"/>
                <a:gd name="T2" fmla="*/ 945 w 945"/>
                <a:gd name="T3" fmla="*/ 1 h 1"/>
              </a:gdLst>
              <a:ahLst/>
              <a:cxnLst>
                <a:cxn ang="0">
                  <a:pos x="T0" y="T1"/>
                </a:cxn>
                <a:cxn ang="0">
                  <a:pos x="T2" y="T3"/>
                </a:cxn>
              </a:cxnLst>
              <a:rect l="0" t="0" r="r" b="b"/>
              <a:pathLst>
                <a:path w="945" h="1">
                  <a:moveTo>
                    <a:pt x="0" y="0"/>
                  </a:moveTo>
                  <a:lnTo>
                    <a:pt x="945" y="1"/>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19" name="Freeform 7">
              <a:extLst>
                <a:ext uri="{FF2B5EF4-FFF2-40B4-BE49-F238E27FC236}">
                  <a16:creationId xmlns:a16="http://schemas.microsoft.com/office/drawing/2014/main" id="{4D34F7FD-A96F-4EAB-B4E0-03AB41C6D714}"/>
                </a:ext>
              </a:extLst>
            </p:cNvPr>
            <p:cNvSpPr>
              <a:spLocks/>
            </p:cNvSpPr>
            <p:nvPr/>
          </p:nvSpPr>
          <p:spPr bwMode="auto">
            <a:xfrm>
              <a:off x="4072" y="2591"/>
              <a:ext cx="263" cy="1"/>
            </a:xfrm>
            <a:custGeom>
              <a:avLst/>
              <a:gdLst>
                <a:gd name="T0" fmla="*/ 0 w 316"/>
                <a:gd name="T1" fmla="*/ 0 h 1"/>
                <a:gd name="T2" fmla="*/ 316 w 316"/>
                <a:gd name="T3" fmla="*/ 0 h 1"/>
              </a:gdLst>
              <a:ahLst/>
              <a:cxnLst>
                <a:cxn ang="0">
                  <a:pos x="T0" y="T1"/>
                </a:cxn>
                <a:cxn ang="0">
                  <a:pos x="T2" y="T3"/>
                </a:cxn>
              </a:cxnLst>
              <a:rect l="0" t="0" r="r" b="b"/>
              <a:pathLst>
                <a:path w="316" h="1">
                  <a:moveTo>
                    <a:pt x="0" y="0"/>
                  </a:moveTo>
                  <a:lnTo>
                    <a:pt x="316" y="0"/>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0" name="Freeform 8">
              <a:extLst>
                <a:ext uri="{FF2B5EF4-FFF2-40B4-BE49-F238E27FC236}">
                  <a16:creationId xmlns:a16="http://schemas.microsoft.com/office/drawing/2014/main" id="{DC664EC0-B71C-464A-85C2-C1B4E0840EF6}"/>
                </a:ext>
              </a:extLst>
            </p:cNvPr>
            <p:cNvSpPr>
              <a:spLocks/>
            </p:cNvSpPr>
            <p:nvPr/>
          </p:nvSpPr>
          <p:spPr bwMode="auto">
            <a:xfrm>
              <a:off x="6097" y="1652"/>
              <a:ext cx="787" cy="1"/>
            </a:xfrm>
            <a:custGeom>
              <a:avLst/>
              <a:gdLst>
                <a:gd name="T0" fmla="*/ 0 w 945"/>
                <a:gd name="T1" fmla="*/ 0 h 1"/>
                <a:gd name="T2" fmla="*/ 945 w 945"/>
                <a:gd name="T3" fmla="*/ 1 h 1"/>
              </a:gdLst>
              <a:ahLst/>
              <a:cxnLst>
                <a:cxn ang="0">
                  <a:pos x="T0" y="T1"/>
                </a:cxn>
                <a:cxn ang="0">
                  <a:pos x="T2" y="T3"/>
                </a:cxn>
              </a:cxnLst>
              <a:rect l="0" t="0" r="r" b="b"/>
              <a:pathLst>
                <a:path w="945" h="1">
                  <a:moveTo>
                    <a:pt x="0" y="0"/>
                  </a:moveTo>
                  <a:lnTo>
                    <a:pt x="945" y="1"/>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1" name="Freeform 9">
              <a:extLst>
                <a:ext uri="{FF2B5EF4-FFF2-40B4-BE49-F238E27FC236}">
                  <a16:creationId xmlns:a16="http://schemas.microsoft.com/office/drawing/2014/main" id="{C94EBC18-F524-4D15-9A4F-535B860ED177}"/>
                </a:ext>
              </a:extLst>
            </p:cNvPr>
            <p:cNvSpPr>
              <a:spLocks/>
            </p:cNvSpPr>
            <p:nvPr/>
          </p:nvSpPr>
          <p:spPr bwMode="auto">
            <a:xfrm>
              <a:off x="4172" y="1768"/>
              <a:ext cx="129" cy="797"/>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2" name="Freeform 10">
              <a:extLst>
                <a:ext uri="{FF2B5EF4-FFF2-40B4-BE49-F238E27FC236}">
                  <a16:creationId xmlns:a16="http://schemas.microsoft.com/office/drawing/2014/main" id="{5D05E1CB-918F-43B1-A745-F519011C3E41}"/>
                </a:ext>
              </a:extLst>
            </p:cNvPr>
            <p:cNvSpPr>
              <a:spLocks/>
            </p:cNvSpPr>
            <p:nvPr/>
          </p:nvSpPr>
          <p:spPr bwMode="auto">
            <a:xfrm>
              <a:off x="6422" y="1729"/>
              <a:ext cx="263" cy="1531"/>
            </a:xfrm>
            <a:custGeom>
              <a:avLst/>
              <a:gdLst>
                <a:gd name="T0" fmla="*/ 0 w 316"/>
                <a:gd name="T1" fmla="*/ 0 h 2505"/>
                <a:gd name="T2" fmla="*/ 195 w 316"/>
                <a:gd name="T3" fmla="*/ 165 h 2505"/>
                <a:gd name="T4" fmla="*/ 211 w 316"/>
                <a:gd name="T5" fmla="*/ 810 h 2505"/>
                <a:gd name="T6" fmla="*/ 182 w 316"/>
                <a:gd name="T7" fmla="*/ 1680 h 2505"/>
                <a:gd name="T8" fmla="*/ 271 w 316"/>
                <a:gd name="T9" fmla="*/ 1995 h 2505"/>
                <a:gd name="T10" fmla="*/ 196 w 316"/>
                <a:gd name="T11" fmla="*/ 2280 h 2505"/>
                <a:gd name="T12" fmla="*/ 316 w 316"/>
                <a:gd name="T13" fmla="*/ 2505 h 2505"/>
              </a:gdLst>
              <a:ahLst/>
              <a:cxnLst>
                <a:cxn ang="0">
                  <a:pos x="T0" y="T1"/>
                </a:cxn>
                <a:cxn ang="0">
                  <a:pos x="T2" y="T3"/>
                </a:cxn>
                <a:cxn ang="0">
                  <a:pos x="T4" y="T5"/>
                </a:cxn>
                <a:cxn ang="0">
                  <a:pos x="T6" y="T7"/>
                </a:cxn>
                <a:cxn ang="0">
                  <a:pos x="T8" y="T9"/>
                </a:cxn>
                <a:cxn ang="0">
                  <a:pos x="T10" y="T11"/>
                </a:cxn>
                <a:cxn ang="0">
                  <a:pos x="T12" y="T13"/>
                </a:cxn>
              </a:cxnLst>
              <a:rect l="0" t="0" r="r" b="b"/>
              <a:pathLst>
                <a:path w="316" h="2505">
                  <a:moveTo>
                    <a:pt x="0" y="0"/>
                  </a:moveTo>
                  <a:cubicBezTo>
                    <a:pt x="32" y="25"/>
                    <a:pt x="160" y="30"/>
                    <a:pt x="195" y="165"/>
                  </a:cubicBezTo>
                  <a:cubicBezTo>
                    <a:pt x="230" y="300"/>
                    <a:pt x="213" y="558"/>
                    <a:pt x="211" y="810"/>
                  </a:cubicBezTo>
                  <a:lnTo>
                    <a:pt x="182" y="1680"/>
                  </a:lnTo>
                  <a:cubicBezTo>
                    <a:pt x="192" y="1877"/>
                    <a:pt x="269" y="1895"/>
                    <a:pt x="271" y="1995"/>
                  </a:cubicBezTo>
                  <a:cubicBezTo>
                    <a:pt x="273" y="2095"/>
                    <a:pt x="189" y="2195"/>
                    <a:pt x="196" y="2280"/>
                  </a:cubicBezTo>
                  <a:cubicBezTo>
                    <a:pt x="203" y="2365"/>
                    <a:pt x="291" y="2458"/>
                    <a:pt x="316" y="2505"/>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3" name="Freeform 11">
              <a:extLst>
                <a:ext uri="{FF2B5EF4-FFF2-40B4-BE49-F238E27FC236}">
                  <a16:creationId xmlns:a16="http://schemas.microsoft.com/office/drawing/2014/main" id="{612A0EAB-28B3-4803-9921-1E74EEF316AA}"/>
                </a:ext>
              </a:extLst>
            </p:cNvPr>
            <p:cNvSpPr>
              <a:spLocks/>
            </p:cNvSpPr>
            <p:nvPr/>
          </p:nvSpPr>
          <p:spPr bwMode="auto">
            <a:xfrm>
              <a:off x="4222" y="2681"/>
              <a:ext cx="2275" cy="373"/>
            </a:xfrm>
            <a:custGeom>
              <a:avLst/>
              <a:gdLst>
                <a:gd name="T0" fmla="*/ 0 w 2730"/>
                <a:gd name="T1" fmla="*/ 0 h 436"/>
                <a:gd name="T2" fmla="*/ 2730 w 2730"/>
                <a:gd name="T3" fmla="*/ 436 h 436"/>
              </a:gdLst>
              <a:ahLst/>
              <a:cxnLst>
                <a:cxn ang="0">
                  <a:pos x="T0" y="T1"/>
                </a:cxn>
                <a:cxn ang="0">
                  <a:pos x="T2" y="T3"/>
                </a:cxn>
              </a:cxnLst>
              <a:rect l="0" t="0" r="r" b="b"/>
              <a:pathLst>
                <a:path w="2730" h="436">
                  <a:moveTo>
                    <a:pt x="0" y="0"/>
                  </a:moveTo>
                  <a:lnTo>
                    <a:pt x="2730" y="436"/>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4" name="Freeform 12">
              <a:extLst>
                <a:ext uri="{FF2B5EF4-FFF2-40B4-BE49-F238E27FC236}">
                  <a16:creationId xmlns:a16="http://schemas.microsoft.com/office/drawing/2014/main" id="{9F6D8706-0021-4409-A765-E036CB83A3C8}"/>
                </a:ext>
              </a:extLst>
            </p:cNvPr>
            <p:cNvSpPr>
              <a:spLocks/>
            </p:cNvSpPr>
            <p:nvPr/>
          </p:nvSpPr>
          <p:spPr bwMode="auto">
            <a:xfrm>
              <a:off x="4057" y="3658"/>
              <a:ext cx="263" cy="2"/>
            </a:xfrm>
            <a:custGeom>
              <a:avLst/>
              <a:gdLst>
                <a:gd name="T0" fmla="*/ 0 w 316"/>
                <a:gd name="T1" fmla="*/ 0 h 1"/>
                <a:gd name="T2" fmla="*/ 316 w 316"/>
                <a:gd name="T3" fmla="*/ 0 h 1"/>
              </a:gdLst>
              <a:ahLst/>
              <a:cxnLst>
                <a:cxn ang="0">
                  <a:pos x="T0" y="T1"/>
                </a:cxn>
                <a:cxn ang="0">
                  <a:pos x="T2" y="T3"/>
                </a:cxn>
              </a:cxnLst>
              <a:rect l="0" t="0" r="r" b="b"/>
              <a:pathLst>
                <a:path w="316" h="1">
                  <a:moveTo>
                    <a:pt x="0" y="0"/>
                  </a:moveTo>
                  <a:lnTo>
                    <a:pt x="316" y="0"/>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5" name="Freeform 13">
              <a:extLst>
                <a:ext uri="{FF2B5EF4-FFF2-40B4-BE49-F238E27FC236}">
                  <a16:creationId xmlns:a16="http://schemas.microsoft.com/office/drawing/2014/main" id="{6C04A92E-20B6-4B15-8E08-55B38B06A95E}"/>
                </a:ext>
              </a:extLst>
            </p:cNvPr>
            <p:cNvSpPr>
              <a:spLocks/>
            </p:cNvSpPr>
            <p:nvPr/>
          </p:nvSpPr>
          <p:spPr bwMode="auto">
            <a:xfrm>
              <a:off x="4447" y="3182"/>
              <a:ext cx="2000" cy="412"/>
            </a:xfrm>
            <a:custGeom>
              <a:avLst/>
              <a:gdLst>
                <a:gd name="T0" fmla="*/ 2400 w 2400"/>
                <a:gd name="T1" fmla="*/ 0 h 481"/>
                <a:gd name="T2" fmla="*/ 0 w 2400"/>
                <a:gd name="T3" fmla="*/ 481 h 481"/>
              </a:gdLst>
              <a:ahLst/>
              <a:cxnLst>
                <a:cxn ang="0">
                  <a:pos x="T0" y="T1"/>
                </a:cxn>
                <a:cxn ang="0">
                  <a:pos x="T2" y="T3"/>
                </a:cxn>
              </a:cxnLst>
              <a:rect l="0" t="0" r="r" b="b"/>
              <a:pathLst>
                <a:path w="2400" h="481">
                  <a:moveTo>
                    <a:pt x="2400" y="0"/>
                  </a:moveTo>
                  <a:lnTo>
                    <a:pt x="0" y="481"/>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6" name="Freeform 14">
              <a:extLst>
                <a:ext uri="{FF2B5EF4-FFF2-40B4-BE49-F238E27FC236}">
                  <a16:creationId xmlns:a16="http://schemas.microsoft.com/office/drawing/2014/main" id="{EDA92B9F-0B0B-44A7-8509-203A9F9323BF}"/>
                </a:ext>
              </a:extLst>
            </p:cNvPr>
            <p:cNvSpPr>
              <a:spLocks/>
            </p:cNvSpPr>
            <p:nvPr/>
          </p:nvSpPr>
          <p:spPr bwMode="auto">
            <a:xfrm rot="10800000">
              <a:off x="4147" y="3658"/>
              <a:ext cx="129" cy="795"/>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27" name="Text Box 15">
              <a:extLst>
                <a:ext uri="{FF2B5EF4-FFF2-40B4-BE49-F238E27FC236}">
                  <a16:creationId xmlns:a16="http://schemas.microsoft.com/office/drawing/2014/main" id="{A1A383EC-3E90-459A-9849-E3B547E5F5A1}"/>
                </a:ext>
              </a:extLst>
            </p:cNvPr>
            <p:cNvSpPr txBox="1">
              <a:spLocks noChangeArrowheads="1"/>
            </p:cNvSpPr>
            <p:nvPr/>
          </p:nvSpPr>
          <p:spPr bwMode="auto">
            <a:xfrm>
              <a:off x="3793" y="1344"/>
              <a:ext cx="84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sender</a:t>
              </a:r>
            </a:p>
          </p:txBody>
        </p:sp>
        <p:sp>
          <p:nvSpPr>
            <p:cNvPr id="294928" name="Text Box 16">
              <a:extLst>
                <a:ext uri="{FF2B5EF4-FFF2-40B4-BE49-F238E27FC236}">
                  <a16:creationId xmlns:a16="http://schemas.microsoft.com/office/drawing/2014/main" id="{1759B274-C524-4C0A-9003-207FE7B94DB9}"/>
                </a:ext>
              </a:extLst>
            </p:cNvPr>
            <p:cNvSpPr txBox="1">
              <a:spLocks noChangeArrowheads="1"/>
            </p:cNvSpPr>
            <p:nvPr/>
          </p:nvSpPr>
          <p:spPr bwMode="auto">
            <a:xfrm>
              <a:off x="5965" y="1344"/>
              <a:ext cx="105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receiver</a:t>
              </a:r>
            </a:p>
          </p:txBody>
        </p:sp>
        <p:sp>
          <p:nvSpPr>
            <p:cNvPr id="294929" name="AutoShape 17">
              <a:extLst>
                <a:ext uri="{FF2B5EF4-FFF2-40B4-BE49-F238E27FC236}">
                  <a16:creationId xmlns:a16="http://schemas.microsoft.com/office/drawing/2014/main" id="{AF6C73CD-6BC5-485F-BBDD-649459F2428E}"/>
                </a:ext>
              </a:extLst>
            </p:cNvPr>
            <p:cNvSpPr>
              <a:spLocks/>
            </p:cNvSpPr>
            <p:nvPr/>
          </p:nvSpPr>
          <p:spPr bwMode="auto">
            <a:xfrm>
              <a:off x="3697" y="2578"/>
              <a:ext cx="200" cy="1080"/>
            </a:xfrm>
            <a:prstGeom prst="leftBrace">
              <a:avLst>
                <a:gd name="adj1" fmla="val 45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0" name="Text Box 18">
              <a:extLst>
                <a:ext uri="{FF2B5EF4-FFF2-40B4-BE49-F238E27FC236}">
                  <a16:creationId xmlns:a16="http://schemas.microsoft.com/office/drawing/2014/main" id="{3D020EFF-7B60-479B-8CA3-85C3A8040590}"/>
                </a:ext>
              </a:extLst>
            </p:cNvPr>
            <p:cNvSpPr txBox="1">
              <a:spLocks noChangeArrowheads="1"/>
            </p:cNvSpPr>
            <p:nvPr/>
          </p:nvSpPr>
          <p:spPr bwMode="auto">
            <a:xfrm>
              <a:off x="4897" y="2424"/>
              <a:ext cx="7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en-US" sz="1400"/>
                <a:t>send</a:t>
              </a:r>
            </a:p>
          </p:txBody>
        </p:sp>
        <p:sp>
          <p:nvSpPr>
            <p:cNvPr id="294931" name="Text Box 19">
              <a:extLst>
                <a:ext uri="{FF2B5EF4-FFF2-40B4-BE49-F238E27FC236}">
                  <a16:creationId xmlns:a16="http://schemas.microsoft.com/office/drawing/2014/main" id="{28210857-5463-42EC-9B7E-D0E616585453}"/>
                </a:ext>
              </a:extLst>
            </p:cNvPr>
            <p:cNvSpPr txBox="1">
              <a:spLocks noChangeArrowheads="1"/>
            </p:cNvSpPr>
            <p:nvPr/>
          </p:nvSpPr>
          <p:spPr bwMode="auto">
            <a:xfrm>
              <a:off x="5227" y="3504"/>
              <a:ext cx="66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ACK</a:t>
              </a:r>
            </a:p>
          </p:txBody>
        </p:sp>
        <p:sp>
          <p:nvSpPr>
            <p:cNvPr id="294932" name="Text Box 20">
              <a:extLst>
                <a:ext uri="{FF2B5EF4-FFF2-40B4-BE49-F238E27FC236}">
                  <a16:creationId xmlns:a16="http://schemas.microsoft.com/office/drawing/2014/main" id="{0B88BE66-CA49-4B3E-A0B6-F844010294CD}"/>
                </a:ext>
              </a:extLst>
            </p:cNvPr>
            <p:cNvSpPr txBox="1">
              <a:spLocks noChangeArrowheads="1"/>
            </p:cNvSpPr>
            <p:nvPr/>
          </p:nvSpPr>
          <p:spPr bwMode="auto">
            <a:xfrm>
              <a:off x="2509" y="2269"/>
              <a:ext cx="114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600"/>
                <a:t>BLOCKING</a:t>
              </a:r>
            </a:p>
            <a:p>
              <a:pPr algn="ctr"/>
              <a:r>
                <a:rPr lang="en-US" altLang="en-US" sz="1600"/>
                <a:t>send</a:t>
              </a:r>
            </a:p>
          </p:txBody>
        </p:sp>
        <p:sp>
          <p:nvSpPr>
            <p:cNvPr id="294933" name="Text Box 21">
              <a:extLst>
                <a:ext uri="{FF2B5EF4-FFF2-40B4-BE49-F238E27FC236}">
                  <a16:creationId xmlns:a16="http://schemas.microsoft.com/office/drawing/2014/main" id="{5A9B9369-371C-4BDE-A106-AF8517B75028}"/>
                </a:ext>
              </a:extLst>
            </p:cNvPr>
            <p:cNvSpPr txBox="1">
              <a:spLocks noChangeArrowheads="1"/>
            </p:cNvSpPr>
            <p:nvPr/>
          </p:nvSpPr>
          <p:spPr bwMode="auto">
            <a:xfrm>
              <a:off x="2377" y="2886"/>
              <a:ext cx="135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600"/>
                <a:t>NO</a:t>
              </a:r>
            </a:p>
            <a:p>
              <a:pPr algn="ctr"/>
              <a:r>
                <a:rPr lang="en-US" altLang="en-US" sz="1600"/>
                <a:t>COMPUTATION</a:t>
              </a:r>
            </a:p>
          </p:txBody>
        </p:sp>
      </p:grpSp>
      <p:grpSp>
        <p:nvGrpSpPr>
          <p:cNvPr id="294934" name="Group 22">
            <a:extLst>
              <a:ext uri="{FF2B5EF4-FFF2-40B4-BE49-F238E27FC236}">
                <a16:creationId xmlns:a16="http://schemas.microsoft.com/office/drawing/2014/main" id="{66E0B602-3FDB-4124-A589-B14D6FCCE37F}"/>
              </a:ext>
            </a:extLst>
          </p:cNvPr>
          <p:cNvGrpSpPr>
            <a:grpSpLocks noChangeAspect="1"/>
          </p:cNvGrpSpPr>
          <p:nvPr/>
        </p:nvGrpSpPr>
        <p:grpSpPr bwMode="auto">
          <a:xfrm>
            <a:off x="4114800" y="3886201"/>
            <a:ext cx="6400800" cy="2767013"/>
            <a:chOff x="2509" y="1344"/>
            <a:chExt cx="4506" cy="2004"/>
          </a:xfrm>
        </p:grpSpPr>
        <p:sp>
          <p:nvSpPr>
            <p:cNvPr id="294935" name="AutoShape 23">
              <a:extLst>
                <a:ext uri="{FF2B5EF4-FFF2-40B4-BE49-F238E27FC236}">
                  <a16:creationId xmlns:a16="http://schemas.microsoft.com/office/drawing/2014/main" id="{FE9047AD-F8F8-4AFD-BF48-4C2EF51A2549}"/>
                </a:ext>
              </a:extLst>
            </p:cNvPr>
            <p:cNvSpPr>
              <a:spLocks noChangeAspect="1" noChangeArrowheads="1"/>
            </p:cNvSpPr>
            <p:nvPr/>
          </p:nvSpPr>
          <p:spPr bwMode="auto">
            <a:xfrm>
              <a:off x="2509" y="1344"/>
              <a:ext cx="4506" cy="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4936" name="Freeform 24">
              <a:extLst>
                <a:ext uri="{FF2B5EF4-FFF2-40B4-BE49-F238E27FC236}">
                  <a16:creationId xmlns:a16="http://schemas.microsoft.com/office/drawing/2014/main" id="{9C519827-3150-44E1-8E98-380E022348BC}"/>
                </a:ext>
              </a:extLst>
            </p:cNvPr>
            <p:cNvSpPr>
              <a:spLocks/>
            </p:cNvSpPr>
            <p:nvPr/>
          </p:nvSpPr>
          <p:spPr bwMode="auto">
            <a:xfrm>
              <a:off x="3637" y="1653"/>
              <a:ext cx="787" cy="1"/>
            </a:xfrm>
            <a:custGeom>
              <a:avLst/>
              <a:gdLst>
                <a:gd name="T0" fmla="*/ 0 w 945"/>
                <a:gd name="T1" fmla="*/ 0 h 1"/>
                <a:gd name="T2" fmla="*/ 945 w 945"/>
                <a:gd name="T3" fmla="*/ 1 h 1"/>
              </a:gdLst>
              <a:ahLst/>
              <a:cxnLst>
                <a:cxn ang="0">
                  <a:pos x="T0" y="T1"/>
                </a:cxn>
                <a:cxn ang="0">
                  <a:pos x="T2" y="T3"/>
                </a:cxn>
              </a:cxnLst>
              <a:rect l="0" t="0" r="r" b="b"/>
              <a:pathLst>
                <a:path w="945" h="1">
                  <a:moveTo>
                    <a:pt x="0" y="0"/>
                  </a:moveTo>
                  <a:lnTo>
                    <a:pt x="945" y="1"/>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7" name="Freeform 25">
              <a:extLst>
                <a:ext uri="{FF2B5EF4-FFF2-40B4-BE49-F238E27FC236}">
                  <a16:creationId xmlns:a16="http://schemas.microsoft.com/office/drawing/2014/main" id="{700308A7-0455-45E6-BFE2-EDEE8DCFC5E7}"/>
                </a:ext>
              </a:extLst>
            </p:cNvPr>
            <p:cNvSpPr>
              <a:spLocks/>
            </p:cNvSpPr>
            <p:nvPr/>
          </p:nvSpPr>
          <p:spPr bwMode="auto">
            <a:xfrm>
              <a:off x="6097" y="1652"/>
              <a:ext cx="787" cy="1"/>
            </a:xfrm>
            <a:custGeom>
              <a:avLst/>
              <a:gdLst>
                <a:gd name="T0" fmla="*/ 0 w 945"/>
                <a:gd name="T1" fmla="*/ 0 h 1"/>
                <a:gd name="T2" fmla="*/ 945 w 945"/>
                <a:gd name="T3" fmla="*/ 1 h 1"/>
              </a:gdLst>
              <a:ahLst/>
              <a:cxnLst>
                <a:cxn ang="0">
                  <a:pos x="T0" y="T1"/>
                </a:cxn>
                <a:cxn ang="0">
                  <a:pos x="T2" y="T3"/>
                </a:cxn>
              </a:cxnLst>
              <a:rect l="0" t="0" r="r" b="b"/>
              <a:pathLst>
                <a:path w="945" h="1">
                  <a:moveTo>
                    <a:pt x="0" y="0"/>
                  </a:moveTo>
                  <a:lnTo>
                    <a:pt x="945" y="1"/>
                  </a:lnTo>
                </a:path>
              </a:pathLst>
            </a:custGeom>
            <a:noFill/>
            <a:ln w="3810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8" name="Freeform 26">
              <a:extLst>
                <a:ext uri="{FF2B5EF4-FFF2-40B4-BE49-F238E27FC236}">
                  <a16:creationId xmlns:a16="http://schemas.microsoft.com/office/drawing/2014/main" id="{DDF5BF73-45F3-4169-BE98-D09145C6CA68}"/>
                </a:ext>
              </a:extLst>
            </p:cNvPr>
            <p:cNvSpPr>
              <a:spLocks/>
            </p:cNvSpPr>
            <p:nvPr/>
          </p:nvSpPr>
          <p:spPr bwMode="auto">
            <a:xfrm>
              <a:off x="6422" y="1729"/>
              <a:ext cx="263" cy="1531"/>
            </a:xfrm>
            <a:custGeom>
              <a:avLst/>
              <a:gdLst>
                <a:gd name="T0" fmla="*/ 0 w 316"/>
                <a:gd name="T1" fmla="*/ 0 h 2505"/>
                <a:gd name="T2" fmla="*/ 195 w 316"/>
                <a:gd name="T3" fmla="*/ 165 h 2505"/>
                <a:gd name="T4" fmla="*/ 211 w 316"/>
                <a:gd name="T5" fmla="*/ 810 h 2505"/>
                <a:gd name="T6" fmla="*/ 182 w 316"/>
                <a:gd name="T7" fmla="*/ 1680 h 2505"/>
                <a:gd name="T8" fmla="*/ 271 w 316"/>
                <a:gd name="T9" fmla="*/ 1995 h 2505"/>
                <a:gd name="T10" fmla="*/ 196 w 316"/>
                <a:gd name="T11" fmla="*/ 2280 h 2505"/>
                <a:gd name="T12" fmla="*/ 316 w 316"/>
                <a:gd name="T13" fmla="*/ 2505 h 2505"/>
              </a:gdLst>
              <a:ahLst/>
              <a:cxnLst>
                <a:cxn ang="0">
                  <a:pos x="T0" y="T1"/>
                </a:cxn>
                <a:cxn ang="0">
                  <a:pos x="T2" y="T3"/>
                </a:cxn>
                <a:cxn ang="0">
                  <a:pos x="T4" y="T5"/>
                </a:cxn>
                <a:cxn ang="0">
                  <a:pos x="T6" y="T7"/>
                </a:cxn>
                <a:cxn ang="0">
                  <a:pos x="T8" y="T9"/>
                </a:cxn>
                <a:cxn ang="0">
                  <a:pos x="T10" y="T11"/>
                </a:cxn>
                <a:cxn ang="0">
                  <a:pos x="T12" y="T13"/>
                </a:cxn>
              </a:cxnLst>
              <a:rect l="0" t="0" r="r" b="b"/>
              <a:pathLst>
                <a:path w="316" h="2505">
                  <a:moveTo>
                    <a:pt x="0" y="0"/>
                  </a:moveTo>
                  <a:cubicBezTo>
                    <a:pt x="32" y="25"/>
                    <a:pt x="160" y="30"/>
                    <a:pt x="195" y="165"/>
                  </a:cubicBezTo>
                  <a:cubicBezTo>
                    <a:pt x="230" y="300"/>
                    <a:pt x="213" y="558"/>
                    <a:pt x="211" y="810"/>
                  </a:cubicBezTo>
                  <a:lnTo>
                    <a:pt x="182" y="1680"/>
                  </a:lnTo>
                  <a:cubicBezTo>
                    <a:pt x="192" y="1877"/>
                    <a:pt x="269" y="1895"/>
                    <a:pt x="271" y="1995"/>
                  </a:cubicBezTo>
                  <a:cubicBezTo>
                    <a:pt x="273" y="2095"/>
                    <a:pt x="189" y="2195"/>
                    <a:pt x="196" y="2280"/>
                  </a:cubicBezTo>
                  <a:cubicBezTo>
                    <a:pt x="203" y="2365"/>
                    <a:pt x="291" y="2458"/>
                    <a:pt x="316" y="2505"/>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39" name="Freeform 27">
              <a:extLst>
                <a:ext uri="{FF2B5EF4-FFF2-40B4-BE49-F238E27FC236}">
                  <a16:creationId xmlns:a16="http://schemas.microsoft.com/office/drawing/2014/main" id="{7A0A4E38-7354-408B-912E-B02336DCD692}"/>
                </a:ext>
              </a:extLst>
            </p:cNvPr>
            <p:cNvSpPr>
              <a:spLocks/>
            </p:cNvSpPr>
            <p:nvPr/>
          </p:nvSpPr>
          <p:spPr bwMode="auto">
            <a:xfrm>
              <a:off x="4227" y="2337"/>
              <a:ext cx="2250" cy="462"/>
            </a:xfrm>
            <a:custGeom>
              <a:avLst/>
              <a:gdLst>
                <a:gd name="T0" fmla="*/ 0 w 2700"/>
                <a:gd name="T1" fmla="*/ 0 h 539"/>
                <a:gd name="T2" fmla="*/ 2700 w 2700"/>
                <a:gd name="T3" fmla="*/ 539 h 539"/>
              </a:gdLst>
              <a:ahLst/>
              <a:cxnLst>
                <a:cxn ang="0">
                  <a:pos x="T0" y="T1"/>
                </a:cxn>
                <a:cxn ang="0">
                  <a:pos x="T2" y="T3"/>
                </a:cxn>
              </a:cxnLst>
              <a:rect l="0" t="0" r="r" b="b"/>
              <a:pathLst>
                <a:path w="2700" h="539">
                  <a:moveTo>
                    <a:pt x="0" y="0"/>
                  </a:moveTo>
                  <a:lnTo>
                    <a:pt x="2700" y="539"/>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40" name="Freeform 28">
              <a:extLst>
                <a:ext uri="{FF2B5EF4-FFF2-40B4-BE49-F238E27FC236}">
                  <a16:creationId xmlns:a16="http://schemas.microsoft.com/office/drawing/2014/main" id="{B22B48DB-A488-406F-84AB-F75A9C249B84}"/>
                </a:ext>
              </a:extLst>
            </p:cNvPr>
            <p:cNvSpPr>
              <a:spLocks/>
            </p:cNvSpPr>
            <p:nvPr/>
          </p:nvSpPr>
          <p:spPr bwMode="auto">
            <a:xfrm>
              <a:off x="4364" y="2902"/>
              <a:ext cx="2088" cy="193"/>
            </a:xfrm>
            <a:custGeom>
              <a:avLst/>
              <a:gdLst>
                <a:gd name="T0" fmla="*/ 2505 w 2505"/>
                <a:gd name="T1" fmla="*/ 0 h 225"/>
                <a:gd name="T2" fmla="*/ 0 w 2505"/>
                <a:gd name="T3" fmla="*/ 225 h 225"/>
              </a:gdLst>
              <a:ahLst/>
              <a:cxnLst>
                <a:cxn ang="0">
                  <a:pos x="T0" y="T1"/>
                </a:cxn>
                <a:cxn ang="0">
                  <a:pos x="T2" y="T3"/>
                </a:cxn>
              </a:cxnLst>
              <a:rect l="0" t="0" r="r" b="b"/>
              <a:pathLst>
                <a:path w="2505" h="225">
                  <a:moveTo>
                    <a:pt x="2505" y="0"/>
                  </a:moveTo>
                  <a:lnTo>
                    <a:pt x="0" y="225"/>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4941" name="Text Box 29">
              <a:extLst>
                <a:ext uri="{FF2B5EF4-FFF2-40B4-BE49-F238E27FC236}">
                  <a16:creationId xmlns:a16="http://schemas.microsoft.com/office/drawing/2014/main" id="{04EE7919-CA6C-4838-85A0-06AA861D1DC1}"/>
                </a:ext>
              </a:extLst>
            </p:cNvPr>
            <p:cNvSpPr txBox="1">
              <a:spLocks noChangeArrowheads="1"/>
            </p:cNvSpPr>
            <p:nvPr/>
          </p:nvSpPr>
          <p:spPr bwMode="auto">
            <a:xfrm>
              <a:off x="3637" y="1344"/>
              <a:ext cx="84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sender</a:t>
              </a:r>
            </a:p>
          </p:txBody>
        </p:sp>
        <p:sp>
          <p:nvSpPr>
            <p:cNvPr id="294942" name="Text Box 30">
              <a:extLst>
                <a:ext uri="{FF2B5EF4-FFF2-40B4-BE49-F238E27FC236}">
                  <a16:creationId xmlns:a16="http://schemas.microsoft.com/office/drawing/2014/main" id="{25EEA961-45DE-4217-B9FD-FF8C77D6AA30}"/>
                </a:ext>
              </a:extLst>
            </p:cNvPr>
            <p:cNvSpPr txBox="1">
              <a:spLocks noChangeArrowheads="1"/>
            </p:cNvSpPr>
            <p:nvPr/>
          </p:nvSpPr>
          <p:spPr bwMode="auto">
            <a:xfrm>
              <a:off x="5965" y="1344"/>
              <a:ext cx="105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receiver</a:t>
              </a:r>
            </a:p>
          </p:txBody>
        </p:sp>
        <p:sp>
          <p:nvSpPr>
            <p:cNvPr id="294943" name="Text Box 31">
              <a:extLst>
                <a:ext uri="{FF2B5EF4-FFF2-40B4-BE49-F238E27FC236}">
                  <a16:creationId xmlns:a16="http://schemas.microsoft.com/office/drawing/2014/main" id="{B66D602B-7264-4688-9884-35CCB121E42D}"/>
                </a:ext>
              </a:extLst>
            </p:cNvPr>
            <p:cNvSpPr txBox="1">
              <a:spLocks noChangeArrowheads="1"/>
            </p:cNvSpPr>
            <p:nvPr/>
          </p:nvSpPr>
          <p:spPr bwMode="auto">
            <a:xfrm>
              <a:off x="4837" y="2115"/>
              <a:ext cx="7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en-US" sz="1400"/>
                <a:t>send</a:t>
              </a:r>
            </a:p>
          </p:txBody>
        </p:sp>
        <p:sp>
          <p:nvSpPr>
            <p:cNvPr id="294944" name="Text Box 32">
              <a:extLst>
                <a:ext uri="{FF2B5EF4-FFF2-40B4-BE49-F238E27FC236}">
                  <a16:creationId xmlns:a16="http://schemas.microsoft.com/office/drawing/2014/main" id="{E3C7839B-DFB5-4268-A89A-FC25434357A6}"/>
                </a:ext>
              </a:extLst>
            </p:cNvPr>
            <p:cNvSpPr txBox="1">
              <a:spLocks noChangeArrowheads="1"/>
            </p:cNvSpPr>
            <p:nvPr/>
          </p:nvSpPr>
          <p:spPr bwMode="auto">
            <a:xfrm>
              <a:off x="5287" y="3041"/>
              <a:ext cx="9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ACK (?)</a:t>
              </a:r>
            </a:p>
          </p:txBody>
        </p:sp>
        <p:sp>
          <p:nvSpPr>
            <p:cNvPr id="294945" name="Text Box 33">
              <a:extLst>
                <a:ext uri="{FF2B5EF4-FFF2-40B4-BE49-F238E27FC236}">
                  <a16:creationId xmlns:a16="http://schemas.microsoft.com/office/drawing/2014/main" id="{3C41DECE-5F76-4179-88D9-0DFA597D79EF}"/>
                </a:ext>
              </a:extLst>
            </p:cNvPr>
            <p:cNvSpPr txBox="1">
              <a:spLocks noChangeArrowheads="1"/>
            </p:cNvSpPr>
            <p:nvPr/>
          </p:nvSpPr>
          <p:spPr bwMode="auto">
            <a:xfrm>
              <a:off x="2509" y="2269"/>
              <a:ext cx="142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600"/>
                <a:t>NON-BLOCKING</a:t>
              </a:r>
            </a:p>
            <a:p>
              <a:endParaRPr lang="en-US" altLang="en-US" sz="1600"/>
            </a:p>
          </p:txBody>
        </p:sp>
        <p:sp>
          <p:nvSpPr>
            <p:cNvPr id="294946" name="Freeform 34">
              <a:extLst>
                <a:ext uri="{FF2B5EF4-FFF2-40B4-BE49-F238E27FC236}">
                  <a16:creationId xmlns:a16="http://schemas.microsoft.com/office/drawing/2014/main" id="{0B0F5519-270B-4BA9-8148-71F3EE437788}"/>
                </a:ext>
              </a:extLst>
            </p:cNvPr>
            <p:cNvSpPr>
              <a:spLocks/>
            </p:cNvSpPr>
            <p:nvPr/>
          </p:nvSpPr>
          <p:spPr bwMode="auto">
            <a:xfrm>
              <a:off x="3937" y="1726"/>
              <a:ext cx="263" cy="1531"/>
            </a:xfrm>
            <a:custGeom>
              <a:avLst/>
              <a:gdLst>
                <a:gd name="T0" fmla="*/ 0 w 316"/>
                <a:gd name="T1" fmla="*/ 0 h 2505"/>
                <a:gd name="T2" fmla="*/ 195 w 316"/>
                <a:gd name="T3" fmla="*/ 165 h 2505"/>
                <a:gd name="T4" fmla="*/ 211 w 316"/>
                <a:gd name="T5" fmla="*/ 810 h 2505"/>
                <a:gd name="T6" fmla="*/ 182 w 316"/>
                <a:gd name="T7" fmla="*/ 1680 h 2505"/>
                <a:gd name="T8" fmla="*/ 271 w 316"/>
                <a:gd name="T9" fmla="*/ 1995 h 2505"/>
                <a:gd name="T10" fmla="*/ 196 w 316"/>
                <a:gd name="T11" fmla="*/ 2280 h 2505"/>
                <a:gd name="T12" fmla="*/ 316 w 316"/>
                <a:gd name="T13" fmla="*/ 2505 h 2505"/>
              </a:gdLst>
              <a:ahLst/>
              <a:cxnLst>
                <a:cxn ang="0">
                  <a:pos x="T0" y="T1"/>
                </a:cxn>
                <a:cxn ang="0">
                  <a:pos x="T2" y="T3"/>
                </a:cxn>
                <a:cxn ang="0">
                  <a:pos x="T4" y="T5"/>
                </a:cxn>
                <a:cxn ang="0">
                  <a:pos x="T6" y="T7"/>
                </a:cxn>
                <a:cxn ang="0">
                  <a:pos x="T8" y="T9"/>
                </a:cxn>
                <a:cxn ang="0">
                  <a:pos x="T10" y="T11"/>
                </a:cxn>
                <a:cxn ang="0">
                  <a:pos x="T12" y="T13"/>
                </a:cxn>
              </a:cxnLst>
              <a:rect l="0" t="0" r="r" b="b"/>
              <a:pathLst>
                <a:path w="316" h="2505">
                  <a:moveTo>
                    <a:pt x="0" y="0"/>
                  </a:moveTo>
                  <a:cubicBezTo>
                    <a:pt x="32" y="25"/>
                    <a:pt x="160" y="30"/>
                    <a:pt x="195" y="165"/>
                  </a:cubicBezTo>
                  <a:cubicBezTo>
                    <a:pt x="230" y="300"/>
                    <a:pt x="213" y="558"/>
                    <a:pt x="211" y="810"/>
                  </a:cubicBezTo>
                  <a:lnTo>
                    <a:pt x="182" y="1680"/>
                  </a:lnTo>
                  <a:cubicBezTo>
                    <a:pt x="192" y="1877"/>
                    <a:pt x="269" y="1895"/>
                    <a:pt x="271" y="1995"/>
                  </a:cubicBezTo>
                  <a:cubicBezTo>
                    <a:pt x="273" y="2095"/>
                    <a:pt x="189" y="2195"/>
                    <a:pt x="196" y="2280"/>
                  </a:cubicBezTo>
                  <a:cubicBezTo>
                    <a:pt x="203" y="2365"/>
                    <a:pt x="291" y="2458"/>
                    <a:pt x="316" y="2505"/>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C36701C-B8A7-43F6-B790-5F74EE19817C}"/>
              </a:ext>
            </a:extLst>
          </p:cNvPr>
          <p:cNvSpPr>
            <a:spLocks noGrp="1" noChangeArrowheads="1"/>
          </p:cNvSpPr>
          <p:nvPr>
            <p:ph type="title"/>
          </p:nvPr>
        </p:nvSpPr>
        <p:spPr>
          <a:xfrm>
            <a:off x="1524000" y="152401"/>
            <a:ext cx="9144000" cy="715963"/>
          </a:xfrm>
        </p:spPr>
        <p:txBody>
          <a:bodyPr/>
          <a:lstStyle/>
          <a:p>
            <a:r>
              <a:rPr lang="en-US" altLang="en-US">
                <a:latin typeface="Arial Narrow" panose="020B0606020202030204" pitchFamily="34" charset="0"/>
              </a:rPr>
              <a:t>REMOTE PROCEDURE CALL</a:t>
            </a:r>
          </a:p>
        </p:txBody>
      </p:sp>
      <p:sp>
        <p:nvSpPr>
          <p:cNvPr id="13315" name="Rectangle 3">
            <a:extLst>
              <a:ext uri="{FF2B5EF4-FFF2-40B4-BE49-F238E27FC236}">
                <a16:creationId xmlns:a16="http://schemas.microsoft.com/office/drawing/2014/main" id="{C09EA5FD-00D6-49CB-9036-A0608C7EA258}"/>
              </a:ext>
            </a:extLst>
          </p:cNvPr>
          <p:cNvSpPr>
            <a:spLocks noGrp="1" noChangeArrowheads="1"/>
          </p:cNvSpPr>
          <p:nvPr>
            <p:ph type="body" idx="1"/>
          </p:nvPr>
        </p:nvSpPr>
        <p:spPr>
          <a:xfrm>
            <a:off x="1828800" y="914400"/>
            <a:ext cx="8610600" cy="2895600"/>
          </a:xfrm>
        </p:spPr>
        <p:txBody>
          <a:bodyPr>
            <a:normAutofit lnSpcReduction="10000"/>
          </a:bodyPr>
          <a:lstStyle/>
          <a:p>
            <a:pPr>
              <a:buFontTx/>
              <a:buNone/>
            </a:pPr>
            <a:r>
              <a:rPr lang="en-US" altLang="en-US" sz="2600"/>
              <a:t>Client calls the server using a call server (in parameters; out parameters). The call can appear anywhere that a normal procedure call can.</a:t>
            </a:r>
          </a:p>
          <a:p>
            <a:pPr>
              <a:buFontTx/>
              <a:buNone/>
            </a:pPr>
            <a:endParaRPr lang="en-US" altLang="en-US" sz="1000"/>
          </a:p>
          <a:p>
            <a:pPr>
              <a:buFontTx/>
              <a:buNone/>
            </a:pPr>
            <a:r>
              <a:rPr lang="en-US" altLang="en-US" sz="2600"/>
              <a:t>Server returns the result to the client.</a:t>
            </a:r>
          </a:p>
          <a:p>
            <a:pPr>
              <a:buFontTx/>
              <a:buNone/>
            </a:pPr>
            <a:endParaRPr lang="en-US" altLang="en-US" sz="1000"/>
          </a:p>
          <a:p>
            <a:pPr>
              <a:buFontTx/>
              <a:buNone/>
            </a:pPr>
            <a:r>
              <a:rPr lang="en-US" altLang="en-US" sz="2600"/>
              <a:t>Client blocks while waiting for response from server.</a:t>
            </a:r>
          </a:p>
          <a:p>
            <a:pPr>
              <a:buFontTx/>
              <a:buNone/>
            </a:pPr>
            <a:endParaRPr lang="en-US" altLang="en-US" sz="2800"/>
          </a:p>
        </p:txBody>
      </p:sp>
      <p:grpSp>
        <p:nvGrpSpPr>
          <p:cNvPr id="13327" name="Group 15">
            <a:extLst>
              <a:ext uri="{FF2B5EF4-FFF2-40B4-BE49-F238E27FC236}">
                <a16:creationId xmlns:a16="http://schemas.microsoft.com/office/drawing/2014/main" id="{059855CC-B0F6-4BD8-8273-1939DEB26239}"/>
              </a:ext>
            </a:extLst>
          </p:cNvPr>
          <p:cNvGrpSpPr>
            <a:grpSpLocks noChangeAspect="1"/>
          </p:cNvGrpSpPr>
          <p:nvPr/>
        </p:nvGrpSpPr>
        <p:grpSpPr bwMode="auto">
          <a:xfrm>
            <a:off x="4718050" y="3581400"/>
            <a:ext cx="2851150" cy="3074988"/>
            <a:chOff x="3637" y="1344"/>
            <a:chExt cx="2470" cy="3431"/>
          </a:xfrm>
        </p:grpSpPr>
        <p:sp>
          <p:nvSpPr>
            <p:cNvPr id="13328" name="AutoShape 16">
              <a:extLst>
                <a:ext uri="{FF2B5EF4-FFF2-40B4-BE49-F238E27FC236}">
                  <a16:creationId xmlns:a16="http://schemas.microsoft.com/office/drawing/2014/main" id="{CA002FFE-25FB-4354-8383-F8B13FC9ABD7}"/>
                </a:ext>
              </a:extLst>
            </p:cNvPr>
            <p:cNvSpPr>
              <a:spLocks noChangeAspect="1" noChangeArrowheads="1"/>
            </p:cNvSpPr>
            <p:nvPr/>
          </p:nvSpPr>
          <p:spPr bwMode="auto">
            <a:xfrm>
              <a:off x="3637" y="1344"/>
              <a:ext cx="2470" cy="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329" name="Freeform 17">
              <a:extLst>
                <a:ext uri="{FF2B5EF4-FFF2-40B4-BE49-F238E27FC236}">
                  <a16:creationId xmlns:a16="http://schemas.microsoft.com/office/drawing/2014/main" id="{E3FDDC02-736F-4EBB-8FC3-E6DAE362D61D}"/>
                </a:ext>
              </a:extLst>
            </p:cNvPr>
            <p:cNvSpPr>
              <a:spLocks/>
            </p:cNvSpPr>
            <p:nvPr/>
          </p:nvSpPr>
          <p:spPr bwMode="auto">
            <a:xfrm>
              <a:off x="4109" y="2514"/>
              <a:ext cx="1291" cy="399"/>
            </a:xfrm>
            <a:custGeom>
              <a:avLst/>
              <a:gdLst>
                <a:gd name="T0" fmla="*/ 0 w 1549"/>
                <a:gd name="T1" fmla="*/ 0 h 465"/>
                <a:gd name="T2" fmla="*/ 1549 w 1549"/>
                <a:gd name="T3" fmla="*/ 465 h 465"/>
              </a:gdLst>
              <a:ahLst/>
              <a:cxnLst>
                <a:cxn ang="0">
                  <a:pos x="T0" y="T1"/>
                </a:cxn>
                <a:cxn ang="0">
                  <a:pos x="T2" y="T3"/>
                </a:cxn>
              </a:cxnLst>
              <a:rect l="0" t="0" r="r" b="b"/>
              <a:pathLst>
                <a:path w="1549" h="465">
                  <a:moveTo>
                    <a:pt x="0" y="0"/>
                  </a:moveTo>
                  <a:lnTo>
                    <a:pt x="1549" y="465"/>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30" name="Freeform 18">
              <a:extLst>
                <a:ext uri="{FF2B5EF4-FFF2-40B4-BE49-F238E27FC236}">
                  <a16:creationId xmlns:a16="http://schemas.microsoft.com/office/drawing/2014/main" id="{85693F94-B133-4A7A-B26D-BEE80D420E51}"/>
                </a:ext>
              </a:extLst>
            </p:cNvPr>
            <p:cNvSpPr>
              <a:spLocks/>
            </p:cNvSpPr>
            <p:nvPr/>
          </p:nvSpPr>
          <p:spPr bwMode="auto">
            <a:xfrm>
              <a:off x="4159" y="3658"/>
              <a:ext cx="1225" cy="245"/>
            </a:xfrm>
            <a:custGeom>
              <a:avLst/>
              <a:gdLst>
                <a:gd name="T0" fmla="*/ 1470 w 1470"/>
                <a:gd name="T1" fmla="*/ 0 h 285"/>
                <a:gd name="T2" fmla="*/ 0 w 1470"/>
                <a:gd name="T3" fmla="*/ 285 h 285"/>
              </a:gdLst>
              <a:ahLst/>
              <a:cxnLst>
                <a:cxn ang="0">
                  <a:pos x="T0" y="T1"/>
                </a:cxn>
                <a:cxn ang="0">
                  <a:pos x="T2" y="T3"/>
                </a:cxn>
              </a:cxnLst>
              <a:rect l="0" t="0" r="r" b="b"/>
              <a:pathLst>
                <a:path w="1470" h="285">
                  <a:moveTo>
                    <a:pt x="1470" y="0"/>
                  </a:moveTo>
                  <a:lnTo>
                    <a:pt x="0" y="285"/>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31" name="Text Box 19">
              <a:extLst>
                <a:ext uri="{FF2B5EF4-FFF2-40B4-BE49-F238E27FC236}">
                  <a16:creationId xmlns:a16="http://schemas.microsoft.com/office/drawing/2014/main" id="{2B7A8E8F-235A-48A2-B41F-BF05A089A997}"/>
                </a:ext>
              </a:extLst>
            </p:cNvPr>
            <p:cNvSpPr txBox="1">
              <a:spLocks noChangeArrowheads="1"/>
            </p:cNvSpPr>
            <p:nvPr/>
          </p:nvSpPr>
          <p:spPr bwMode="auto">
            <a:xfrm>
              <a:off x="3637" y="1344"/>
              <a:ext cx="84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CLIENT</a:t>
              </a:r>
              <a:r>
                <a:rPr lang="en-US" altLang="en-US" sz="900"/>
                <a:t>	</a:t>
              </a:r>
              <a:endParaRPr lang="en-US" altLang="en-US"/>
            </a:p>
          </p:txBody>
        </p:sp>
        <p:sp>
          <p:nvSpPr>
            <p:cNvPr id="13332" name="Text Box 20">
              <a:extLst>
                <a:ext uri="{FF2B5EF4-FFF2-40B4-BE49-F238E27FC236}">
                  <a16:creationId xmlns:a16="http://schemas.microsoft.com/office/drawing/2014/main" id="{6D276E92-969A-42ED-BCFC-85E0389E4D85}"/>
                </a:ext>
              </a:extLst>
            </p:cNvPr>
            <p:cNvSpPr txBox="1">
              <a:spLocks noChangeArrowheads="1"/>
            </p:cNvSpPr>
            <p:nvPr/>
          </p:nvSpPr>
          <p:spPr bwMode="auto">
            <a:xfrm>
              <a:off x="5059" y="1344"/>
              <a:ext cx="104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server</a:t>
              </a:r>
            </a:p>
          </p:txBody>
        </p:sp>
        <p:sp>
          <p:nvSpPr>
            <p:cNvPr id="13333" name="Text Box 21">
              <a:extLst>
                <a:ext uri="{FF2B5EF4-FFF2-40B4-BE49-F238E27FC236}">
                  <a16:creationId xmlns:a16="http://schemas.microsoft.com/office/drawing/2014/main" id="{5F62E921-AEE0-42DC-A4EF-ED5710421092}"/>
                </a:ext>
              </a:extLst>
            </p:cNvPr>
            <p:cNvSpPr txBox="1">
              <a:spLocks noChangeArrowheads="1"/>
            </p:cNvSpPr>
            <p:nvPr/>
          </p:nvSpPr>
          <p:spPr bwMode="auto">
            <a:xfrm>
              <a:off x="4459" y="2270"/>
              <a:ext cx="7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call</a:t>
              </a:r>
            </a:p>
          </p:txBody>
        </p:sp>
        <p:sp>
          <p:nvSpPr>
            <p:cNvPr id="13334" name="Text Box 22">
              <a:extLst>
                <a:ext uri="{FF2B5EF4-FFF2-40B4-BE49-F238E27FC236}">
                  <a16:creationId xmlns:a16="http://schemas.microsoft.com/office/drawing/2014/main" id="{99AE6080-9E47-47D0-AD8B-92BB4963B24D}"/>
                </a:ext>
              </a:extLst>
            </p:cNvPr>
            <p:cNvSpPr txBox="1">
              <a:spLocks noChangeArrowheads="1"/>
            </p:cNvSpPr>
            <p:nvPr/>
          </p:nvSpPr>
          <p:spPr bwMode="auto">
            <a:xfrm>
              <a:off x="4309" y="3350"/>
              <a:ext cx="90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return</a:t>
              </a:r>
            </a:p>
          </p:txBody>
        </p:sp>
        <p:sp>
          <p:nvSpPr>
            <p:cNvPr id="13335" name="Freeform 23">
              <a:extLst>
                <a:ext uri="{FF2B5EF4-FFF2-40B4-BE49-F238E27FC236}">
                  <a16:creationId xmlns:a16="http://schemas.microsoft.com/office/drawing/2014/main" id="{CEB9173F-73EE-4D5E-850F-294A9CD72BBA}"/>
                </a:ext>
              </a:extLst>
            </p:cNvPr>
            <p:cNvSpPr>
              <a:spLocks/>
            </p:cNvSpPr>
            <p:nvPr/>
          </p:nvSpPr>
          <p:spPr bwMode="auto">
            <a:xfrm>
              <a:off x="4009" y="1653"/>
              <a:ext cx="129" cy="796"/>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36" name="Freeform 24">
              <a:extLst>
                <a:ext uri="{FF2B5EF4-FFF2-40B4-BE49-F238E27FC236}">
                  <a16:creationId xmlns:a16="http://schemas.microsoft.com/office/drawing/2014/main" id="{B83D655B-1B31-47AC-BD8D-CC4884D499EE}"/>
                </a:ext>
              </a:extLst>
            </p:cNvPr>
            <p:cNvSpPr>
              <a:spLocks/>
            </p:cNvSpPr>
            <p:nvPr/>
          </p:nvSpPr>
          <p:spPr bwMode="auto">
            <a:xfrm rot="10800000">
              <a:off x="4009" y="3967"/>
              <a:ext cx="129" cy="797"/>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37" name="Freeform 25">
              <a:extLst>
                <a:ext uri="{FF2B5EF4-FFF2-40B4-BE49-F238E27FC236}">
                  <a16:creationId xmlns:a16="http://schemas.microsoft.com/office/drawing/2014/main" id="{0AAF43E2-6F53-4D24-9834-F538BD20B855}"/>
                </a:ext>
              </a:extLst>
            </p:cNvPr>
            <p:cNvSpPr>
              <a:spLocks/>
            </p:cNvSpPr>
            <p:nvPr/>
          </p:nvSpPr>
          <p:spPr bwMode="auto">
            <a:xfrm>
              <a:off x="5422" y="2900"/>
              <a:ext cx="115" cy="784"/>
            </a:xfrm>
            <a:custGeom>
              <a:avLst/>
              <a:gdLst>
                <a:gd name="T0" fmla="*/ 138 w 138"/>
                <a:gd name="T1" fmla="*/ 0 h 915"/>
                <a:gd name="T2" fmla="*/ 18 w 138"/>
                <a:gd name="T3" fmla="*/ 210 h 915"/>
                <a:gd name="T4" fmla="*/ 123 w 138"/>
                <a:gd name="T5" fmla="*/ 435 h 915"/>
                <a:gd name="T6" fmla="*/ 3 w 138"/>
                <a:gd name="T7" fmla="*/ 675 h 915"/>
                <a:gd name="T8" fmla="*/ 108 w 138"/>
                <a:gd name="T9" fmla="*/ 915 h 915"/>
              </a:gdLst>
              <a:ahLst/>
              <a:cxnLst>
                <a:cxn ang="0">
                  <a:pos x="T0" y="T1"/>
                </a:cxn>
                <a:cxn ang="0">
                  <a:pos x="T2" y="T3"/>
                </a:cxn>
                <a:cxn ang="0">
                  <a:pos x="T4" y="T5"/>
                </a:cxn>
                <a:cxn ang="0">
                  <a:pos x="T6" y="T7"/>
                </a:cxn>
                <a:cxn ang="0">
                  <a:pos x="T8" y="T9"/>
                </a:cxn>
              </a:cxnLst>
              <a:rect l="0" t="0" r="r" b="b"/>
              <a:pathLst>
                <a:path w="138" h="915">
                  <a:moveTo>
                    <a:pt x="138" y="0"/>
                  </a:moveTo>
                  <a:cubicBezTo>
                    <a:pt x="118" y="35"/>
                    <a:pt x="20" y="138"/>
                    <a:pt x="18" y="210"/>
                  </a:cubicBezTo>
                  <a:cubicBezTo>
                    <a:pt x="16" y="282"/>
                    <a:pt x="125" y="358"/>
                    <a:pt x="123" y="435"/>
                  </a:cubicBezTo>
                  <a:cubicBezTo>
                    <a:pt x="121" y="512"/>
                    <a:pt x="6" y="595"/>
                    <a:pt x="3" y="675"/>
                  </a:cubicBezTo>
                  <a:cubicBezTo>
                    <a:pt x="0" y="755"/>
                    <a:pt x="86" y="865"/>
                    <a:pt x="108" y="915"/>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A255E827-2E75-45EA-81F2-8D50150C99B3}"/>
              </a:ext>
            </a:extLst>
          </p:cNvPr>
          <p:cNvSpPr>
            <a:spLocks noGrp="1" noChangeArrowheads="1"/>
          </p:cNvSpPr>
          <p:nvPr>
            <p:ph type="title"/>
          </p:nvPr>
        </p:nvSpPr>
        <p:spPr>
          <a:xfrm>
            <a:off x="1981200" y="274638"/>
            <a:ext cx="8229600" cy="1325562"/>
          </a:xfrm>
        </p:spPr>
        <p:txBody>
          <a:bodyPr/>
          <a:lstStyle/>
          <a:p>
            <a:r>
              <a:rPr lang="en-US" altLang="en-US">
                <a:latin typeface="Arial Narrow" panose="020B0606020202030204" pitchFamily="34" charset="0"/>
              </a:rPr>
              <a:t>Beyond send-receive: Conversations</a:t>
            </a:r>
          </a:p>
        </p:txBody>
      </p:sp>
      <p:sp>
        <p:nvSpPr>
          <p:cNvPr id="305155" name="Rectangle 3">
            <a:extLst>
              <a:ext uri="{FF2B5EF4-FFF2-40B4-BE49-F238E27FC236}">
                <a16:creationId xmlns:a16="http://schemas.microsoft.com/office/drawing/2014/main" id="{08F836BC-C395-44CC-9802-A6E72F4AD1CE}"/>
              </a:ext>
            </a:extLst>
          </p:cNvPr>
          <p:cNvSpPr>
            <a:spLocks noGrp="1" noChangeArrowheads="1"/>
          </p:cNvSpPr>
          <p:nvPr>
            <p:ph type="body" idx="1"/>
          </p:nvPr>
        </p:nvSpPr>
        <p:spPr>
          <a:xfrm>
            <a:off x="1990165" y="1676400"/>
            <a:ext cx="8534400" cy="4876800"/>
          </a:xfrm>
        </p:spPr>
        <p:txBody>
          <a:bodyPr/>
          <a:lstStyle/>
          <a:p>
            <a:pPr>
              <a:lnSpc>
                <a:spcPct val="90000"/>
              </a:lnSpc>
              <a:buFontTx/>
              <a:buNone/>
            </a:pPr>
            <a:r>
              <a:rPr lang="en-US" altLang="en-US" sz="3200"/>
              <a:t>Needed when a continuous connection is more efficient and/or only some data at a time.</a:t>
            </a:r>
          </a:p>
          <a:p>
            <a:pPr>
              <a:lnSpc>
                <a:spcPct val="90000"/>
              </a:lnSpc>
              <a:buFontTx/>
              <a:buNone/>
            </a:pPr>
            <a:r>
              <a:rPr lang="en-US" altLang="en-US" sz="3200"/>
              <a:t>Bob and Alice: Bob initiates, Alice responds, then Bob, then Alice, …</a:t>
            </a:r>
          </a:p>
          <a:p>
            <a:pPr>
              <a:lnSpc>
                <a:spcPct val="90000"/>
              </a:lnSpc>
              <a:buFontTx/>
              <a:buNone/>
            </a:pPr>
            <a:r>
              <a:rPr lang="en-US" altLang="en-US" sz="3200"/>
              <a:t>But what if Bob wants Alice to send messages as they arrive without Bob’s doing more than an ack?</a:t>
            </a:r>
          </a:p>
          <a:p>
            <a:pPr>
              <a:lnSpc>
                <a:spcPct val="90000"/>
              </a:lnSpc>
              <a:buNone/>
            </a:pPr>
            <a:r>
              <a:rPr lang="en-US" altLang="en-US" sz="3200"/>
              <a:t>Send only or receive only mode.</a:t>
            </a:r>
          </a:p>
          <a:p>
            <a:pPr>
              <a:lnSpc>
                <a:spcPct val="90000"/>
              </a:lnSpc>
              <a:buFontTx/>
              <a:buNone/>
            </a:pPr>
            <a:r>
              <a:rPr lang="en-US" altLang="en-US" sz="3200"/>
              <a:t>Others?</a:t>
            </a:r>
          </a:p>
          <a:p>
            <a:pPr>
              <a:lnSpc>
                <a:spcPct val="90000"/>
              </a:lnSpc>
              <a:buFontTx/>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D938DEB-28C1-4B1A-A92D-CD21070ADD98}"/>
              </a:ext>
            </a:extLst>
          </p:cNvPr>
          <p:cNvSpPr>
            <a:spLocks noGrp="1" noChangeArrowheads="1"/>
          </p:cNvSpPr>
          <p:nvPr>
            <p:ph type="title"/>
          </p:nvPr>
        </p:nvSpPr>
        <p:spPr>
          <a:xfrm>
            <a:off x="1752600" y="152401"/>
            <a:ext cx="8686800" cy="639763"/>
          </a:xfrm>
        </p:spPr>
        <p:txBody>
          <a:bodyPr>
            <a:normAutofit fontScale="90000"/>
          </a:bodyPr>
          <a:lstStyle/>
          <a:p>
            <a:r>
              <a:rPr lang="en-US" altLang="en-US">
                <a:latin typeface="Arial Narrow" panose="020B0606020202030204" pitchFamily="34" charset="0"/>
              </a:rPr>
              <a:t>RENDEZVOUS FACILITY</a:t>
            </a:r>
          </a:p>
        </p:txBody>
      </p:sp>
      <p:sp>
        <p:nvSpPr>
          <p:cNvPr id="14339" name="Rectangle 3">
            <a:extLst>
              <a:ext uri="{FF2B5EF4-FFF2-40B4-BE49-F238E27FC236}">
                <a16:creationId xmlns:a16="http://schemas.microsoft.com/office/drawing/2014/main" id="{9CF38676-3DA4-4E36-99C1-C49DFB896459}"/>
              </a:ext>
            </a:extLst>
          </p:cNvPr>
          <p:cNvSpPr>
            <a:spLocks noGrp="1" noChangeArrowheads="1"/>
          </p:cNvSpPr>
          <p:nvPr>
            <p:ph type="body" idx="1"/>
          </p:nvPr>
        </p:nvSpPr>
        <p:spPr>
          <a:xfrm>
            <a:off x="1752600" y="914400"/>
            <a:ext cx="8763000" cy="2819400"/>
          </a:xfrm>
        </p:spPr>
        <p:txBody>
          <a:bodyPr>
            <a:normAutofit lnSpcReduction="10000"/>
          </a:bodyPr>
          <a:lstStyle/>
          <a:p>
            <a:pPr>
              <a:lnSpc>
                <a:spcPct val="80000"/>
              </a:lnSpc>
              <a:buFont typeface="Arial" panose="020B0604020202020204" pitchFamily="34" charset="0"/>
              <a:buChar char="–"/>
            </a:pPr>
            <a:r>
              <a:rPr lang="en-US" altLang="en-US" sz="2800"/>
              <a:t>One process sends a message to another process and blocks at least until that process accepts the message.</a:t>
            </a:r>
          </a:p>
          <a:p>
            <a:pPr>
              <a:lnSpc>
                <a:spcPct val="80000"/>
              </a:lnSpc>
              <a:buFont typeface="Arial" panose="020B0604020202020204" pitchFamily="34" charset="0"/>
              <a:buChar char="–"/>
            </a:pPr>
            <a:r>
              <a:rPr lang="en-US" altLang="en-US" sz="2800"/>
              <a:t>The receiving process blocks when it is waiting to accept a request.</a:t>
            </a:r>
          </a:p>
          <a:p>
            <a:pPr>
              <a:lnSpc>
                <a:spcPct val="80000"/>
              </a:lnSpc>
              <a:buFont typeface="Arial" panose="020B0604020202020204" pitchFamily="34" charset="0"/>
              <a:buChar char="—"/>
            </a:pPr>
            <a:endParaRPr lang="en-US" altLang="en-US" sz="2800"/>
          </a:p>
          <a:p>
            <a:pPr>
              <a:lnSpc>
                <a:spcPct val="80000"/>
              </a:lnSpc>
              <a:buFontTx/>
              <a:buNone/>
            </a:pPr>
            <a:r>
              <a:rPr lang="en-US" altLang="en-US" sz="2800"/>
              <a:t>Thus, the name: Only when both processes are ready for the data transfer, do they proceed.</a:t>
            </a:r>
          </a:p>
          <a:p>
            <a:pPr>
              <a:lnSpc>
                <a:spcPct val="80000"/>
              </a:lnSpc>
              <a:buFontTx/>
              <a:buNone/>
            </a:pPr>
            <a:endParaRPr lang="en-US" altLang="en-US" sz="1000"/>
          </a:p>
        </p:txBody>
      </p:sp>
      <p:grpSp>
        <p:nvGrpSpPr>
          <p:cNvPr id="14340" name="Group 4">
            <a:extLst>
              <a:ext uri="{FF2B5EF4-FFF2-40B4-BE49-F238E27FC236}">
                <a16:creationId xmlns:a16="http://schemas.microsoft.com/office/drawing/2014/main" id="{B37AF759-9ADA-431A-AA6B-AD668073468E}"/>
              </a:ext>
            </a:extLst>
          </p:cNvPr>
          <p:cNvGrpSpPr>
            <a:grpSpLocks noChangeAspect="1"/>
          </p:cNvGrpSpPr>
          <p:nvPr/>
        </p:nvGrpSpPr>
        <p:grpSpPr bwMode="auto">
          <a:xfrm>
            <a:off x="4572000" y="3581400"/>
            <a:ext cx="3505200" cy="3111500"/>
            <a:chOff x="3637" y="1344"/>
            <a:chExt cx="3600" cy="3431"/>
          </a:xfrm>
        </p:grpSpPr>
        <p:sp>
          <p:nvSpPr>
            <p:cNvPr id="14341" name="AutoShape 5">
              <a:extLst>
                <a:ext uri="{FF2B5EF4-FFF2-40B4-BE49-F238E27FC236}">
                  <a16:creationId xmlns:a16="http://schemas.microsoft.com/office/drawing/2014/main" id="{A4638F08-0F95-4BA5-8331-52392343F5E7}"/>
                </a:ext>
              </a:extLst>
            </p:cNvPr>
            <p:cNvSpPr>
              <a:spLocks noChangeAspect="1" noChangeArrowheads="1"/>
            </p:cNvSpPr>
            <p:nvPr/>
          </p:nvSpPr>
          <p:spPr bwMode="auto">
            <a:xfrm>
              <a:off x="3637" y="1344"/>
              <a:ext cx="3600" cy="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342" name="Freeform 6">
              <a:extLst>
                <a:ext uri="{FF2B5EF4-FFF2-40B4-BE49-F238E27FC236}">
                  <a16:creationId xmlns:a16="http://schemas.microsoft.com/office/drawing/2014/main" id="{87754662-07CE-489C-8F6E-076D040B1E3D}"/>
                </a:ext>
              </a:extLst>
            </p:cNvPr>
            <p:cNvSpPr>
              <a:spLocks/>
            </p:cNvSpPr>
            <p:nvPr/>
          </p:nvSpPr>
          <p:spPr bwMode="auto">
            <a:xfrm>
              <a:off x="4109" y="2514"/>
              <a:ext cx="1916" cy="694"/>
            </a:xfrm>
            <a:custGeom>
              <a:avLst/>
              <a:gdLst>
                <a:gd name="T0" fmla="*/ 0 w 2299"/>
                <a:gd name="T1" fmla="*/ 0 h 810"/>
                <a:gd name="T2" fmla="*/ 2299 w 2299"/>
                <a:gd name="T3" fmla="*/ 810 h 810"/>
              </a:gdLst>
              <a:ahLst/>
              <a:cxnLst>
                <a:cxn ang="0">
                  <a:pos x="T0" y="T1"/>
                </a:cxn>
                <a:cxn ang="0">
                  <a:pos x="T2" y="T3"/>
                </a:cxn>
              </a:cxnLst>
              <a:rect l="0" t="0" r="r" b="b"/>
              <a:pathLst>
                <a:path w="2299" h="810">
                  <a:moveTo>
                    <a:pt x="0" y="0"/>
                  </a:moveTo>
                  <a:lnTo>
                    <a:pt x="2299" y="810"/>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3" name="Freeform 7">
              <a:extLst>
                <a:ext uri="{FF2B5EF4-FFF2-40B4-BE49-F238E27FC236}">
                  <a16:creationId xmlns:a16="http://schemas.microsoft.com/office/drawing/2014/main" id="{E6F2D652-1A33-4F0A-9EF6-76347911023A}"/>
                </a:ext>
              </a:extLst>
            </p:cNvPr>
            <p:cNvSpPr>
              <a:spLocks/>
            </p:cNvSpPr>
            <p:nvPr/>
          </p:nvSpPr>
          <p:spPr bwMode="auto">
            <a:xfrm>
              <a:off x="4159" y="3375"/>
              <a:ext cx="1816" cy="528"/>
            </a:xfrm>
            <a:custGeom>
              <a:avLst/>
              <a:gdLst>
                <a:gd name="T0" fmla="*/ 2179 w 2179"/>
                <a:gd name="T1" fmla="*/ 0 h 616"/>
                <a:gd name="T2" fmla="*/ 0 w 2179"/>
                <a:gd name="T3" fmla="*/ 616 h 616"/>
              </a:gdLst>
              <a:ahLst/>
              <a:cxnLst>
                <a:cxn ang="0">
                  <a:pos x="T0" y="T1"/>
                </a:cxn>
                <a:cxn ang="0">
                  <a:pos x="T2" y="T3"/>
                </a:cxn>
              </a:cxnLst>
              <a:rect l="0" t="0" r="r" b="b"/>
              <a:pathLst>
                <a:path w="2179" h="616">
                  <a:moveTo>
                    <a:pt x="2179" y="0"/>
                  </a:moveTo>
                  <a:lnTo>
                    <a:pt x="0" y="616"/>
                  </a:lnTo>
                </a:path>
              </a:pathLst>
            </a:custGeom>
            <a:noFill/>
            <a:ln w="19050">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4" name="Text Box 8">
              <a:extLst>
                <a:ext uri="{FF2B5EF4-FFF2-40B4-BE49-F238E27FC236}">
                  <a16:creationId xmlns:a16="http://schemas.microsoft.com/office/drawing/2014/main" id="{F8EB8C92-0218-464E-A1E2-EF4117B08C6F}"/>
                </a:ext>
              </a:extLst>
            </p:cNvPr>
            <p:cNvSpPr txBox="1">
              <a:spLocks noChangeArrowheads="1"/>
            </p:cNvSpPr>
            <p:nvPr/>
          </p:nvSpPr>
          <p:spPr bwMode="auto">
            <a:xfrm>
              <a:off x="3637" y="1344"/>
              <a:ext cx="84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sender</a:t>
              </a:r>
              <a:r>
                <a:rPr lang="en-US" altLang="en-US" sz="900"/>
                <a:t>	</a:t>
              </a:r>
              <a:endParaRPr lang="en-US" altLang="en-US"/>
            </a:p>
          </p:txBody>
        </p:sp>
        <p:sp>
          <p:nvSpPr>
            <p:cNvPr id="14345" name="Text Box 9">
              <a:extLst>
                <a:ext uri="{FF2B5EF4-FFF2-40B4-BE49-F238E27FC236}">
                  <a16:creationId xmlns:a16="http://schemas.microsoft.com/office/drawing/2014/main" id="{389C11D5-E283-46E7-9ACC-E73AA5357CEA}"/>
                </a:ext>
              </a:extLst>
            </p:cNvPr>
            <p:cNvSpPr txBox="1">
              <a:spLocks noChangeArrowheads="1"/>
            </p:cNvSpPr>
            <p:nvPr/>
          </p:nvSpPr>
          <p:spPr bwMode="auto">
            <a:xfrm>
              <a:off x="5587" y="1344"/>
              <a:ext cx="104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receiver</a:t>
              </a:r>
            </a:p>
          </p:txBody>
        </p:sp>
        <p:sp>
          <p:nvSpPr>
            <p:cNvPr id="14346" name="Text Box 10">
              <a:extLst>
                <a:ext uri="{FF2B5EF4-FFF2-40B4-BE49-F238E27FC236}">
                  <a16:creationId xmlns:a16="http://schemas.microsoft.com/office/drawing/2014/main" id="{5BB44D0A-32FC-4065-AE9B-10CAD536EF6A}"/>
                </a:ext>
              </a:extLst>
            </p:cNvPr>
            <p:cNvSpPr txBox="1">
              <a:spLocks noChangeArrowheads="1"/>
            </p:cNvSpPr>
            <p:nvPr/>
          </p:nvSpPr>
          <p:spPr bwMode="auto">
            <a:xfrm>
              <a:off x="4459" y="2270"/>
              <a:ext cx="7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send</a:t>
              </a:r>
            </a:p>
          </p:txBody>
        </p:sp>
        <p:sp>
          <p:nvSpPr>
            <p:cNvPr id="14347" name="Text Box 11">
              <a:extLst>
                <a:ext uri="{FF2B5EF4-FFF2-40B4-BE49-F238E27FC236}">
                  <a16:creationId xmlns:a16="http://schemas.microsoft.com/office/drawing/2014/main" id="{C4D5C991-2CDA-4A9A-B8E9-CBE4DA12EACA}"/>
                </a:ext>
              </a:extLst>
            </p:cNvPr>
            <p:cNvSpPr txBox="1">
              <a:spLocks noChangeArrowheads="1"/>
            </p:cNvSpPr>
            <p:nvPr/>
          </p:nvSpPr>
          <p:spPr bwMode="auto">
            <a:xfrm>
              <a:off x="4237" y="3195"/>
              <a:ext cx="10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a:t>accepted</a:t>
              </a:r>
            </a:p>
          </p:txBody>
        </p:sp>
        <p:sp>
          <p:nvSpPr>
            <p:cNvPr id="14348" name="Freeform 12">
              <a:extLst>
                <a:ext uri="{FF2B5EF4-FFF2-40B4-BE49-F238E27FC236}">
                  <a16:creationId xmlns:a16="http://schemas.microsoft.com/office/drawing/2014/main" id="{7532F70F-E72E-431D-B547-883469F62279}"/>
                </a:ext>
              </a:extLst>
            </p:cNvPr>
            <p:cNvSpPr>
              <a:spLocks/>
            </p:cNvSpPr>
            <p:nvPr/>
          </p:nvSpPr>
          <p:spPr bwMode="auto">
            <a:xfrm>
              <a:off x="4009" y="1653"/>
              <a:ext cx="129" cy="796"/>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9" name="Freeform 13">
              <a:extLst>
                <a:ext uri="{FF2B5EF4-FFF2-40B4-BE49-F238E27FC236}">
                  <a16:creationId xmlns:a16="http://schemas.microsoft.com/office/drawing/2014/main" id="{B09B5EEC-B282-45A4-B9E3-061D5EFCA4D1}"/>
                </a:ext>
              </a:extLst>
            </p:cNvPr>
            <p:cNvSpPr>
              <a:spLocks/>
            </p:cNvSpPr>
            <p:nvPr/>
          </p:nvSpPr>
          <p:spPr bwMode="auto">
            <a:xfrm rot="10800000">
              <a:off x="4009" y="3967"/>
              <a:ext cx="129" cy="797"/>
            </a:xfrm>
            <a:custGeom>
              <a:avLst/>
              <a:gdLst>
                <a:gd name="T0" fmla="*/ 0 w 155"/>
                <a:gd name="T1" fmla="*/ 0 h 930"/>
                <a:gd name="T2" fmla="*/ 150 w 155"/>
                <a:gd name="T3" fmla="*/ 225 h 930"/>
                <a:gd name="T4" fmla="*/ 30 w 155"/>
                <a:gd name="T5" fmla="*/ 390 h 930"/>
                <a:gd name="T6" fmla="*/ 105 w 155"/>
                <a:gd name="T7" fmla="*/ 585 h 930"/>
                <a:gd name="T8" fmla="*/ 45 w 155"/>
                <a:gd name="T9" fmla="*/ 930 h 930"/>
              </a:gdLst>
              <a:ahLst/>
              <a:cxnLst>
                <a:cxn ang="0">
                  <a:pos x="T0" y="T1"/>
                </a:cxn>
                <a:cxn ang="0">
                  <a:pos x="T2" y="T3"/>
                </a:cxn>
                <a:cxn ang="0">
                  <a:pos x="T4" y="T5"/>
                </a:cxn>
                <a:cxn ang="0">
                  <a:pos x="T6" y="T7"/>
                </a:cxn>
                <a:cxn ang="0">
                  <a:pos x="T8" y="T9"/>
                </a:cxn>
              </a:cxnLst>
              <a:rect l="0" t="0" r="r" b="b"/>
              <a:pathLst>
                <a:path w="155" h="930">
                  <a:moveTo>
                    <a:pt x="0" y="0"/>
                  </a:moveTo>
                  <a:cubicBezTo>
                    <a:pt x="27" y="35"/>
                    <a:pt x="145" y="160"/>
                    <a:pt x="150" y="225"/>
                  </a:cubicBezTo>
                  <a:cubicBezTo>
                    <a:pt x="155" y="290"/>
                    <a:pt x="38" y="330"/>
                    <a:pt x="30" y="390"/>
                  </a:cubicBezTo>
                  <a:cubicBezTo>
                    <a:pt x="22" y="450"/>
                    <a:pt x="102" y="495"/>
                    <a:pt x="105" y="585"/>
                  </a:cubicBezTo>
                  <a:cubicBezTo>
                    <a:pt x="108" y="675"/>
                    <a:pt x="57" y="858"/>
                    <a:pt x="45" y="9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50" name="Freeform 14">
              <a:extLst>
                <a:ext uri="{FF2B5EF4-FFF2-40B4-BE49-F238E27FC236}">
                  <a16:creationId xmlns:a16="http://schemas.microsoft.com/office/drawing/2014/main" id="{CFDF2D65-3877-4536-9590-3CA9BB727D8F}"/>
                </a:ext>
              </a:extLst>
            </p:cNvPr>
            <p:cNvSpPr>
              <a:spLocks/>
            </p:cNvSpPr>
            <p:nvPr/>
          </p:nvSpPr>
          <p:spPr bwMode="auto">
            <a:xfrm>
              <a:off x="6037" y="3195"/>
              <a:ext cx="115" cy="784"/>
            </a:xfrm>
            <a:custGeom>
              <a:avLst/>
              <a:gdLst>
                <a:gd name="T0" fmla="*/ 138 w 138"/>
                <a:gd name="T1" fmla="*/ 0 h 915"/>
                <a:gd name="T2" fmla="*/ 18 w 138"/>
                <a:gd name="T3" fmla="*/ 210 h 915"/>
                <a:gd name="T4" fmla="*/ 123 w 138"/>
                <a:gd name="T5" fmla="*/ 435 h 915"/>
                <a:gd name="T6" fmla="*/ 3 w 138"/>
                <a:gd name="T7" fmla="*/ 675 h 915"/>
                <a:gd name="T8" fmla="*/ 108 w 138"/>
                <a:gd name="T9" fmla="*/ 915 h 915"/>
              </a:gdLst>
              <a:ahLst/>
              <a:cxnLst>
                <a:cxn ang="0">
                  <a:pos x="T0" y="T1"/>
                </a:cxn>
                <a:cxn ang="0">
                  <a:pos x="T2" y="T3"/>
                </a:cxn>
                <a:cxn ang="0">
                  <a:pos x="T4" y="T5"/>
                </a:cxn>
                <a:cxn ang="0">
                  <a:pos x="T6" y="T7"/>
                </a:cxn>
                <a:cxn ang="0">
                  <a:pos x="T8" y="T9"/>
                </a:cxn>
              </a:cxnLst>
              <a:rect l="0" t="0" r="r" b="b"/>
              <a:pathLst>
                <a:path w="138" h="915">
                  <a:moveTo>
                    <a:pt x="138" y="0"/>
                  </a:moveTo>
                  <a:cubicBezTo>
                    <a:pt x="118" y="35"/>
                    <a:pt x="20" y="138"/>
                    <a:pt x="18" y="210"/>
                  </a:cubicBezTo>
                  <a:cubicBezTo>
                    <a:pt x="16" y="282"/>
                    <a:pt x="125" y="358"/>
                    <a:pt x="123" y="435"/>
                  </a:cubicBezTo>
                  <a:cubicBezTo>
                    <a:pt x="121" y="512"/>
                    <a:pt x="6" y="595"/>
                    <a:pt x="3" y="675"/>
                  </a:cubicBezTo>
                  <a:cubicBezTo>
                    <a:pt x="0" y="755"/>
                    <a:pt x="86" y="865"/>
                    <a:pt x="108" y="915"/>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51" name="Freeform 15">
              <a:extLst>
                <a:ext uri="{FF2B5EF4-FFF2-40B4-BE49-F238E27FC236}">
                  <a16:creationId xmlns:a16="http://schemas.microsoft.com/office/drawing/2014/main" id="{36C0CF95-CD78-44FC-9EE1-8017A01646B4}"/>
                </a:ext>
              </a:extLst>
            </p:cNvPr>
            <p:cNvSpPr>
              <a:spLocks/>
            </p:cNvSpPr>
            <p:nvPr/>
          </p:nvSpPr>
          <p:spPr bwMode="auto">
            <a:xfrm>
              <a:off x="6041" y="1653"/>
              <a:ext cx="121" cy="1054"/>
            </a:xfrm>
            <a:custGeom>
              <a:avLst/>
              <a:gdLst>
                <a:gd name="T0" fmla="*/ 133 w 145"/>
                <a:gd name="T1" fmla="*/ 0 h 1230"/>
                <a:gd name="T2" fmla="*/ 10 w 145"/>
                <a:gd name="T3" fmla="*/ 255 h 1230"/>
                <a:gd name="T4" fmla="*/ 145 w 145"/>
                <a:gd name="T5" fmla="*/ 585 h 1230"/>
                <a:gd name="T6" fmla="*/ 10 w 145"/>
                <a:gd name="T7" fmla="*/ 960 h 1230"/>
                <a:gd name="T8" fmla="*/ 85 w 145"/>
                <a:gd name="T9" fmla="*/ 1230 h 1230"/>
              </a:gdLst>
              <a:ahLst/>
              <a:cxnLst>
                <a:cxn ang="0">
                  <a:pos x="T0" y="T1"/>
                </a:cxn>
                <a:cxn ang="0">
                  <a:pos x="T2" y="T3"/>
                </a:cxn>
                <a:cxn ang="0">
                  <a:pos x="T4" y="T5"/>
                </a:cxn>
                <a:cxn ang="0">
                  <a:pos x="T6" y="T7"/>
                </a:cxn>
                <a:cxn ang="0">
                  <a:pos x="T8" y="T9"/>
                </a:cxn>
              </a:cxnLst>
              <a:rect l="0" t="0" r="r" b="b"/>
              <a:pathLst>
                <a:path w="145" h="1230">
                  <a:moveTo>
                    <a:pt x="133" y="0"/>
                  </a:moveTo>
                  <a:cubicBezTo>
                    <a:pt x="113" y="42"/>
                    <a:pt x="8" y="158"/>
                    <a:pt x="10" y="255"/>
                  </a:cubicBezTo>
                  <a:cubicBezTo>
                    <a:pt x="12" y="352"/>
                    <a:pt x="145" y="468"/>
                    <a:pt x="145" y="585"/>
                  </a:cubicBezTo>
                  <a:cubicBezTo>
                    <a:pt x="145" y="702"/>
                    <a:pt x="20" y="852"/>
                    <a:pt x="10" y="960"/>
                  </a:cubicBezTo>
                  <a:cubicBezTo>
                    <a:pt x="0" y="1068"/>
                    <a:pt x="70" y="1174"/>
                    <a:pt x="85" y="12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52" name="Line 16">
              <a:extLst>
                <a:ext uri="{FF2B5EF4-FFF2-40B4-BE49-F238E27FC236}">
                  <a16:creationId xmlns:a16="http://schemas.microsoft.com/office/drawing/2014/main" id="{286D32E5-BD3F-4A31-AC95-E353902B95C3}"/>
                </a:ext>
              </a:extLst>
            </p:cNvPr>
            <p:cNvSpPr>
              <a:spLocks noChangeShapeType="1"/>
            </p:cNvSpPr>
            <p:nvPr/>
          </p:nvSpPr>
          <p:spPr bwMode="auto">
            <a:xfrm>
              <a:off x="6037" y="2733"/>
              <a:ext cx="19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3" name="Text Box 17">
              <a:extLst>
                <a:ext uri="{FF2B5EF4-FFF2-40B4-BE49-F238E27FC236}">
                  <a16:creationId xmlns:a16="http://schemas.microsoft.com/office/drawing/2014/main" id="{9CCED439-1960-4A46-9400-24A6700B1F57}"/>
                </a:ext>
              </a:extLst>
            </p:cNvPr>
            <p:cNvSpPr txBox="1">
              <a:spLocks noChangeArrowheads="1"/>
            </p:cNvSpPr>
            <p:nvPr/>
          </p:nvSpPr>
          <p:spPr bwMode="auto">
            <a:xfrm>
              <a:off x="6337" y="2578"/>
              <a:ext cx="9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a:t>accept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87DBD82-5005-4DDC-B5A6-7E571B86488E}"/>
              </a:ext>
            </a:extLst>
          </p:cNvPr>
          <p:cNvSpPr>
            <a:spLocks noGrp="1" noChangeArrowheads="1"/>
          </p:cNvSpPr>
          <p:nvPr>
            <p:ph type="title"/>
          </p:nvPr>
        </p:nvSpPr>
        <p:spPr/>
        <p:txBody>
          <a:bodyPr/>
          <a:lstStyle/>
          <a:p>
            <a:r>
              <a:rPr lang="en-US" altLang="en-US">
                <a:latin typeface="Arial Narrow" panose="020B0606020202030204" pitchFamily="34" charset="0"/>
              </a:rPr>
              <a:t>ROAD MAP: OVERVIEW</a:t>
            </a:r>
          </a:p>
        </p:txBody>
      </p:sp>
      <p:sp>
        <p:nvSpPr>
          <p:cNvPr id="4099" name="Rectangle 3">
            <a:extLst>
              <a:ext uri="{FF2B5EF4-FFF2-40B4-BE49-F238E27FC236}">
                <a16:creationId xmlns:a16="http://schemas.microsoft.com/office/drawing/2014/main" id="{479CA77A-542D-4C20-BA01-04053D1E0E41}"/>
              </a:ext>
            </a:extLst>
          </p:cNvPr>
          <p:cNvSpPr>
            <a:spLocks noGrp="1" noChangeArrowheads="1"/>
          </p:cNvSpPr>
          <p:nvPr>
            <p:ph type="body" idx="1"/>
          </p:nvPr>
        </p:nvSpPr>
        <p:spPr>
          <a:xfrm>
            <a:off x="685801" y="2161117"/>
            <a:ext cx="10131425" cy="3649133"/>
          </a:xfrm>
        </p:spPr>
        <p:txBody>
          <a:bodyPr>
            <a:normAutofit/>
          </a:bodyPr>
          <a:lstStyle/>
          <a:p>
            <a:r>
              <a:rPr lang="en-US" altLang="en-US" sz="4000"/>
              <a:t>Why are distributed systems interesting?</a:t>
            </a:r>
          </a:p>
          <a:p>
            <a:endParaRPr lang="en-US" altLang="en-US" sz="4000"/>
          </a:p>
          <a:p>
            <a:r>
              <a:rPr lang="en-US" altLang="en-US" sz="4000"/>
              <a:t>Why are they hard?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08234A-2EC1-46A4-8935-C6C1B3563906}"/>
              </a:ext>
            </a:extLst>
          </p:cNvPr>
          <p:cNvSpPr>
            <a:spLocks noGrp="1" noChangeArrowheads="1"/>
          </p:cNvSpPr>
          <p:nvPr>
            <p:ph type="title"/>
          </p:nvPr>
        </p:nvSpPr>
        <p:spPr>
          <a:xfrm>
            <a:off x="1672897" y="131379"/>
            <a:ext cx="9144000" cy="1143000"/>
          </a:xfrm>
        </p:spPr>
        <p:txBody>
          <a:bodyPr/>
          <a:lstStyle/>
          <a:p>
            <a:r>
              <a:rPr lang="en-US" altLang="en-US">
                <a:latin typeface="Arial Narrow" panose="020B0606020202030204" pitchFamily="34" charset="0"/>
              </a:rPr>
              <a:t>GOALS OF DISTRIBUTED SYSTEMS</a:t>
            </a:r>
          </a:p>
        </p:txBody>
      </p:sp>
      <p:sp>
        <p:nvSpPr>
          <p:cNvPr id="5123" name="Rectangle 3">
            <a:extLst>
              <a:ext uri="{FF2B5EF4-FFF2-40B4-BE49-F238E27FC236}">
                <a16:creationId xmlns:a16="http://schemas.microsoft.com/office/drawing/2014/main" id="{049DE77D-8654-424A-A753-E254FE23171B}"/>
              </a:ext>
            </a:extLst>
          </p:cNvPr>
          <p:cNvSpPr>
            <a:spLocks noGrp="1" noChangeArrowheads="1"/>
          </p:cNvSpPr>
          <p:nvPr>
            <p:ph type="body" idx="1"/>
          </p:nvPr>
        </p:nvSpPr>
        <p:spPr>
          <a:xfrm>
            <a:off x="1676400" y="1143000"/>
            <a:ext cx="8839200" cy="5562600"/>
          </a:xfrm>
        </p:spPr>
        <p:txBody>
          <a:bodyPr/>
          <a:lstStyle/>
          <a:p>
            <a:pPr>
              <a:buFontTx/>
              <a:buNone/>
            </a:pPr>
            <a:r>
              <a:rPr lang="en-US" altLang="en-US" sz="2600"/>
              <a:t>Take advantage of cost/performance difference between microprocessors and shared memory multiprocessors</a:t>
            </a:r>
          </a:p>
          <a:p>
            <a:pPr>
              <a:buFontTx/>
              <a:buNone/>
            </a:pPr>
            <a:endParaRPr lang="en-US" altLang="en-US" sz="1000"/>
          </a:p>
          <a:p>
            <a:pPr>
              <a:buFontTx/>
              <a:buNone/>
            </a:pPr>
            <a:r>
              <a:rPr lang="en-US" altLang="en-US" sz="2600"/>
              <a:t>Build systems:</a:t>
            </a:r>
          </a:p>
          <a:p>
            <a:pPr lvl="1">
              <a:buFontTx/>
              <a:buNone/>
            </a:pPr>
            <a:r>
              <a:rPr lang="en-US" altLang="en-US" sz="2200"/>
              <a:t>		1. with a single system image</a:t>
            </a:r>
          </a:p>
          <a:p>
            <a:pPr lvl="1">
              <a:buFontTx/>
              <a:buNone/>
            </a:pPr>
            <a:r>
              <a:rPr lang="en-US" altLang="en-US" sz="2200"/>
              <a:t>		2. with higher performance</a:t>
            </a:r>
          </a:p>
          <a:p>
            <a:pPr lvl="1">
              <a:buFontTx/>
              <a:buNone/>
            </a:pPr>
            <a:r>
              <a:rPr lang="en-US" altLang="en-US" sz="2200"/>
              <a:t>		3. with higher reliability</a:t>
            </a:r>
          </a:p>
          <a:p>
            <a:pPr lvl="1">
              <a:buFontTx/>
              <a:buNone/>
            </a:pPr>
            <a:r>
              <a:rPr lang="en-US" altLang="en-US" sz="2200"/>
              <a:t>		4. for less money than uniprocessor systems</a:t>
            </a:r>
          </a:p>
          <a:p>
            <a:pPr lvl="1">
              <a:buFontTx/>
              <a:buNone/>
            </a:pPr>
            <a:endParaRPr lang="en-US" altLang="en-US" sz="1000"/>
          </a:p>
          <a:p>
            <a:pPr>
              <a:buFontTx/>
              <a:buNone/>
            </a:pPr>
            <a:r>
              <a:rPr lang="en-US" altLang="en-US" sz="2600"/>
              <a:t>In wide-area distributed systems, information and work are physically distributed, implying that computing needs should be distributed. Besides improving response time, this contributes to political goals such as local control over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1913D0-6168-4E7A-A293-FC344F003DF7}"/>
              </a:ext>
            </a:extLst>
          </p:cNvPr>
          <p:cNvSpPr>
            <a:spLocks noGrp="1" noChangeArrowheads="1"/>
          </p:cNvSpPr>
          <p:nvPr>
            <p:ph type="title"/>
          </p:nvPr>
        </p:nvSpPr>
        <p:spPr>
          <a:xfrm>
            <a:off x="708212" y="618565"/>
            <a:ext cx="8229600" cy="838200"/>
          </a:xfrm>
        </p:spPr>
        <p:txBody>
          <a:bodyPr>
            <a:normAutofit/>
          </a:bodyPr>
          <a:lstStyle/>
          <a:p>
            <a:r>
              <a:rPr lang="en-US" altLang="en-US">
                <a:latin typeface="Arial Narrow" panose="020B0606020202030204" pitchFamily="34" charset="0"/>
              </a:rPr>
              <a:t>WHY SO HARD?</a:t>
            </a:r>
          </a:p>
        </p:txBody>
      </p:sp>
      <p:sp>
        <p:nvSpPr>
          <p:cNvPr id="6147" name="Rectangle 3">
            <a:extLst>
              <a:ext uri="{FF2B5EF4-FFF2-40B4-BE49-F238E27FC236}">
                <a16:creationId xmlns:a16="http://schemas.microsoft.com/office/drawing/2014/main" id="{EB178275-7DD2-4D45-8408-722D9EE181BC}"/>
              </a:ext>
            </a:extLst>
          </p:cNvPr>
          <p:cNvSpPr>
            <a:spLocks noGrp="1" noChangeArrowheads="1"/>
          </p:cNvSpPr>
          <p:nvPr>
            <p:ph idx="1"/>
          </p:nvPr>
        </p:nvSpPr>
        <p:spPr>
          <a:xfrm>
            <a:off x="770965" y="1219200"/>
            <a:ext cx="11098306" cy="5257800"/>
          </a:xfrm>
        </p:spPr>
        <p:txBody>
          <a:bodyPr>
            <a:noAutofit/>
          </a:bodyPr>
          <a:lstStyle/>
          <a:p>
            <a:pPr>
              <a:buFontTx/>
              <a:buNone/>
            </a:pPr>
            <a:r>
              <a:rPr lang="en-US" altLang="en-US" sz="3200"/>
              <a:t>A distributed system is one in which each process has imperfect knowledge of the global state.</a:t>
            </a:r>
          </a:p>
          <a:p>
            <a:pPr>
              <a:buFontTx/>
              <a:buNone/>
            </a:pPr>
            <a:r>
              <a:rPr lang="en-US" altLang="en-US" sz="3200"/>
              <a:t>		Reasons: Asynchrony and failures</a:t>
            </a:r>
          </a:p>
          <a:p>
            <a:pPr>
              <a:buFontTx/>
              <a:buNone/>
            </a:pPr>
            <a:r>
              <a:rPr lang="en-US" altLang="en-US" sz="3200"/>
              <a:t>We discuss problems that these two features raise and algorithms to address these problems.</a:t>
            </a:r>
          </a:p>
          <a:p>
            <a:pPr>
              <a:buFontTx/>
              <a:buNone/>
            </a:pPr>
            <a:r>
              <a:rPr lang="en-US" altLang="en-US" sz="3200"/>
              <a:t>Then we discuss implementation issues for real distributed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5F91C-2CA8-439D-8117-B4B8E0E72EA8}"/>
              </a:ext>
            </a:extLst>
          </p:cNvPr>
          <p:cNvPicPr>
            <a:picLocks noChangeAspect="1"/>
          </p:cNvPicPr>
          <p:nvPr/>
        </p:nvPicPr>
        <p:blipFill>
          <a:blip r:embed="rId2"/>
          <a:stretch>
            <a:fillRect/>
          </a:stretch>
        </p:blipFill>
        <p:spPr>
          <a:xfrm>
            <a:off x="0" y="-44824"/>
            <a:ext cx="6109827" cy="3541059"/>
          </a:xfrm>
          <a:prstGeom prst="rect">
            <a:avLst/>
          </a:prstGeom>
        </p:spPr>
      </p:pic>
      <p:pic>
        <p:nvPicPr>
          <p:cNvPr id="1026" name="Picture 2">
            <a:extLst>
              <a:ext uri="{FF2B5EF4-FFF2-40B4-BE49-F238E27FC236}">
                <a16:creationId xmlns:a16="http://schemas.microsoft.com/office/drawing/2014/main" id="{ABED115D-F8AA-48E9-AE4E-ACA45A694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630706"/>
            <a:ext cx="6109827" cy="3312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t types of users tap into a resource rich distributed system. This system offers infrastructural resources (storage, computation, and connectivity) as well as information (e.g., experimental data). High bandwidth connectivity, offered by different optical technologies, is needed to facilitate advanced application scenarios. As illustrated with some typical examples, the access technologies may vary depending on consumer-oriented, business, or e-Science applications. ">
            <a:extLst>
              <a:ext uri="{FF2B5EF4-FFF2-40B4-BE49-F238E27FC236}">
                <a16:creationId xmlns:a16="http://schemas.microsoft.com/office/drawing/2014/main" id="{D983856B-34F4-4915-B8B5-75669091A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606" y="13729"/>
            <a:ext cx="5979153" cy="43251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E13FE66-152D-4846-8EEA-E74FA9FC9A25}"/>
              </a:ext>
            </a:extLst>
          </p:cNvPr>
          <p:cNvPicPr>
            <a:picLocks noChangeAspect="1"/>
          </p:cNvPicPr>
          <p:nvPr/>
        </p:nvPicPr>
        <p:blipFill>
          <a:blip r:embed="rId5"/>
          <a:stretch>
            <a:fillRect/>
          </a:stretch>
        </p:blipFill>
        <p:spPr>
          <a:xfrm>
            <a:off x="6172606" y="4424084"/>
            <a:ext cx="5911818" cy="2519082"/>
          </a:xfrm>
          <a:prstGeom prst="rect">
            <a:avLst/>
          </a:prstGeom>
        </p:spPr>
      </p:pic>
    </p:spTree>
    <p:extLst>
      <p:ext uri="{BB962C8B-B14F-4D97-AF65-F5344CB8AC3E}">
        <p14:creationId xmlns:p14="http://schemas.microsoft.com/office/powerpoint/2010/main" val="44340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8E59357-2E57-4D48-9F8C-60F204365AFA}"/>
              </a:ext>
            </a:extLst>
          </p:cNvPr>
          <p:cNvSpPr>
            <a:spLocks noGrp="1" noChangeArrowheads="1"/>
          </p:cNvSpPr>
          <p:nvPr>
            <p:ph type="title"/>
          </p:nvPr>
        </p:nvSpPr>
        <p:spPr>
          <a:xfrm>
            <a:off x="1828800" y="274638"/>
            <a:ext cx="8610600" cy="1143000"/>
          </a:xfrm>
        </p:spPr>
        <p:txBody>
          <a:bodyPr/>
          <a:lstStyle/>
          <a:p>
            <a:r>
              <a:rPr lang="en-US" altLang="en-US">
                <a:latin typeface="Arial Narrow" panose="020B0606020202030204" pitchFamily="34" charset="0"/>
              </a:rPr>
              <a:t>ANATOMY OF A DISTRIBUTED SYSTEM</a:t>
            </a:r>
          </a:p>
        </p:txBody>
      </p:sp>
      <p:sp>
        <p:nvSpPr>
          <p:cNvPr id="7171" name="Rectangle 3">
            <a:extLst>
              <a:ext uri="{FF2B5EF4-FFF2-40B4-BE49-F238E27FC236}">
                <a16:creationId xmlns:a16="http://schemas.microsoft.com/office/drawing/2014/main" id="{6BF9CFE0-4A31-4E60-B44C-C6DCA15550B0}"/>
              </a:ext>
            </a:extLst>
          </p:cNvPr>
          <p:cNvSpPr>
            <a:spLocks noGrp="1" noChangeArrowheads="1"/>
          </p:cNvSpPr>
          <p:nvPr>
            <p:ph type="body" idx="1"/>
          </p:nvPr>
        </p:nvSpPr>
        <p:spPr>
          <a:xfrm>
            <a:off x="1237129" y="1752601"/>
            <a:ext cx="10354235" cy="4525963"/>
          </a:xfrm>
        </p:spPr>
        <p:txBody>
          <a:bodyPr>
            <a:normAutofit lnSpcReduction="10000"/>
          </a:bodyPr>
          <a:lstStyle/>
          <a:p>
            <a:pPr>
              <a:buFontTx/>
              <a:buNone/>
            </a:pPr>
            <a:r>
              <a:rPr lang="en-US" altLang="en-US" sz="4000"/>
              <a:t>A set of asynchronous computing devices connected by a network. Normally, no global clock.</a:t>
            </a:r>
          </a:p>
          <a:p>
            <a:pPr>
              <a:buFontTx/>
              <a:buNone/>
            </a:pPr>
            <a:endParaRPr lang="en-US" altLang="en-US" sz="4000"/>
          </a:p>
          <a:p>
            <a:pPr>
              <a:buFontTx/>
              <a:buNone/>
            </a:pPr>
            <a:r>
              <a:rPr lang="en-US" altLang="en-US" sz="4000"/>
              <a:t>Communication is either through messages or shared memory. Shared memory is usually harder to implement.</a:t>
            </a:r>
          </a:p>
        </p:txBody>
      </p:sp>
      <p:sp>
        <p:nvSpPr>
          <p:cNvPr id="2" name="TextBox 1">
            <a:extLst>
              <a:ext uri="{FF2B5EF4-FFF2-40B4-BE49-F238E27FC236}">
                <a16:creationId xmlns:a16="http://schemas.microsoft.com/office/drawing/2014/main" id="{C6DD7188-FC2D-4FC0-B472-7646EB056C22}"/>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E0358E9-32EB-40EF-B159-AD42BA42C8A6}"/>
              </a:ext>
            </a:extLst>
          </p:cNvPr>
          <p:cNvSpPr>
            <a:spLocks noGrp="1" noChangeArrowheads="1"/>
          </p:cNvSpPr>
          <p:nvPr>
            <p:ph type="title"/>
          </p:nvPr>
        </p:nvSpPr>
        <p:spPr>
          <a:xfrm>
            <a:off x="1981200" y="152401"/>
            <a:ext cx="8229600" cy="563563"/>
          </a:xfrm>
        </p:spPr>
        <p:txBody>
          <a:bodyPr>
            <a:normAutofit fontScale="90000"/>
          </a:bodyPr>
          <a:lstStyle/>
          <a:p>
            <a:r>
              <a:rPr lang="en-US" altLang="en-US" sz="3400">
                <a:latin typeface="Arial Narrow" panose="020B0606020202030204" pitchFamily="34" charset="0"/>
              </a:rPr>
              <a:t>ANATOMY OF A DISTRIBUTED SYSTEM (cont.)</a:t>
            </a:r>
          </a:p>
        </p:txBody>
      </p:sp>
      <p:sp>
        <p:nvSpPr>
          <p:cNvPr id="8195" name="Rectangle 3">
            <a:extLst>
              <a:ext uri="{FF2B5EF4-FFF2-40B4-BE49-F238E27FC236}">
                <a16:creationId xmlns:a16="http://schemas.microsoft.com/office/drawing/2014/main" id="{95B0720A-61EF-4601-ACE7-89F71906F8E3}"/>
              </a:ext>
            </a:extLst>
          </p:cNvPr>
          <p:cNvSpPr>
            <a:spLocks noGrp="1" noChangeArrowheads="1"/>
          </p:cNvSpPr>
          <p:nvPr>
            <p:ph type="body" idx="1"/>
          </p:nvPr>
        </p:nvSpPr>
        <p:spPr>
          <a:xfrm>
            <a:off x="2057400" y="3733800"/>
            <a:ext cx="8077200" cy="533400"/>
          </a:xfrm>
        </p:spPr>
        <p:txBody>
          <a:bodyPr>
            <a:normAutofit fontScale="92500" lnSpcReduction="20000"/>
          </a:bodyPr>
          <a:lstStyle/>
          <a:p>
            <a:pPr algn="ctr">
              <a:lnSpc>
                <a:spcPct val="80000"/>
              </a:lnSpc>
              <a:buFontTx/>
              <a:buNone/>
            </a:pPr>
            <a:r>
              <a:rPr lang="en-US" altLang="en-US" sz="1600"/>
              <a:t>EACH PROCESSOR HAS ITS OWN CLOCK </a:t>
            </a:r>
          </a:p>
          <a:p>
            <a:pPr algn="ctr">
              <a:lnSpc>
                <a:spcPct val="80000"/>
              </a:lnSpc>
              <a:buFontTx/>
              <a:buNone/>
            </a:pPr>
            <a:r>
              <a:rPr lang="en-US" altLang="en-US" sz="1600"/>
              <a:t>+ ARBITRARY NETWORK</a:t>
            </a:r>
          </a:p>
        </p:txBody>
      </p:sp>
      <p:grpSp>
        <p:nvGrpSpPr>
          <p:cNvPr id="8196" name="Group 4">
            <a:extLst>
              <a:ext uri="{FF2B5EF4-FFF2-40B4-BE49-F238E27FC236}">
                <a16:creationId xmlns:a16="http://schemas.microsoft.com/office/drawing/2014/main" id="{E3911C80-E154-4241-9CDA-ED906A011B3F}"/>
              </a:ext>
            </a:extLst>
          </p:cNvPr>
          <p:cNvGrpSpPr>
            <a:grpSpLocks noChangeAspect="1"/>
          </p:cNvGrpSpPr>
          <p:nvPr/>
        </p:nvGrpSpPr>
        <p:grpSpPr bwMode="auto">
          <a:xfrm>
            <a:off x="4419600" y="914401"/>
            <a:ext cx="3124200" cy="2682875"/>
            <a:chOff x="3535" y="1485"/>
            <a:chExt cx="3174" cy="2802"/>
          </a:xfrm>
        </p:grpSpPr>
        <p:sp>
          <p:nvSpPr>
            <p:cNvPr id="8197" name="AutoShape 5">
              <a:extLst>
                <a:ext uri="{FF2B5EF4-FFF2-40B4-BE49-F238E27FC236}">
                  <a16:creationId xmlns:a16="http://schemas.microsoft.com/office/drawing/2014/main" id="{A8ED9263-181D-41F5-9AD7-7C6DC23983C4}"/>
                </a:ext>
              </a:extLst>
            </p:cNvPr>
            <p:cNvSpPr>
              <a:spLocks noChangeAspect="1" noChangeArrowheads="1"/>
            </p:cNvSpPr>
            <p:nvPr/>
          </p:nvSpPr>
          <p:spPr bwMode="auto">
            <a:xfrm>
              <a:off x="3535" y="1485"/>
              <a:ext cx="3174" cy="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198" name="Rectangle 6">
              <a:extLst>
                <a:ext uri="{FF2B5EF4-FFF2-40B4-BE49-F238E27FC236}">
                  <a16:creationId xmlns:a16="http://schemas.microsoft.com/office/drawing/2014/main" id="{E2D935A8-FA83-4DE3-9A9F-A1537D484F93}"/>
                </a:ext>
              </a:extLst>
            </p:cNvPr>
            <p:cNvSpPr>
              <a:spLocks noChangeArrowheads="1"/>
            </p:cNvSpPr>
            <p:nvPr/>
          </p:nvSpPr>
          <p:spPr bwMode="auto">
            <a:xfrm>
              <a:off x="3547" y="1498"/>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199" name="Rectangle 7">
              <a:extLst>
                <a:ext uri="{FF2B5EF4-FFF2-40B4-BE49-F238E27FC236}">
                  <a16:creationId xmlns:a16="http://schemas.microsoft.com/office/drawing/2014/main" id="{1662894F-1745-4E35-89A8-87B3D2FBDA28}"/>
                </a:ext>
              </a:extLst>
            </p:cNvPr>
            <p:cNvSpPr>
              <a:spLocks noChangeArrowheads="1"/>
            </p:cNvSpPr>
            <p:nvPr/>
          </p:nvSpPr>
          <p:spPr bwMode="auto">
            <a:xfrm>
              <a:off x="4597" y="2269"/>
              <a:ext cx="450" cy="462"/>
            </a:xfrm>
            <a:prstGeom prst="rect">
              <a:avLst/>
            </a:prstGeom>
            <a:solidFill>
              <a:srgbClr val="FFFFFF"/>
            </a:solidFill>
            <a:ln w="19050">
              <a:solidFill>
                <a:srgbClr val="000000"/>
              </a:solidFill>
              <a:miter lim="800000"/>
              <a:headEnd/>
              <a:tailEnd/>
            </a:ln>
          </p:spPr>
          <p:txBody>
            <a:bodyPr/>
            <a:lstStyle/>
            <a:p>
              <a:endParaRPr lang="en-IN"/>
            </a:p>
          </p:txBody>
        </p:sp>
        <p:sp>
          <p:nvSpPr>
            <p:cNvPr id="8200" name="Rectangle 8">
              <a:extLst>
                <a:ext uri="{FF2B5EF4-FFF2-40B4-BE49-F238E27FC236}">
                  <a16:creationId xmlns:a16="http://schemas.microsoft.com/office/drawing/2014/main" id="{81CE7697-FCA9-4B9E-B41D-F39E34720A50}"/>
                </a:ext>
              </a:extLst>
            </p:cNvPr>
            <p:cNvSpPr>
              <a:spLocks noChangeArrowheads="1"/>
            </p:cNvSpPr>
            <p:nvPr/>
          </p:nvSpPr>
          <p:spPr bwMode="auto">
            <a:xfrm>
              <a:off x="5497" y="1652"/>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201" name="Rectangle 9">
              <a:extLst>
                <a:ext uri="{FF2B5EF4-FFF2-40B4-BE49-F238E27FC236}">
                  <a16:creationId xmlns:a16="http://schemas.microsoft.com/office/drawing/2014/main" id="{4F437AED-604E-4D43-BA51-801073C6D850}"/>
                </a:ext>
              </a:extLst>
            </p:cNvPr>
            <p:cNvSpPr>
              <a:spLocks noChangeArrowheads="1"/>
            </p:cNvSpPr>
            <p:nvPr/>
          </p:nvSpPr>
          <p:spPr bwMode="auto">
            <a:xfrm>
              <a:off x="5497" y="3041"/>
              <a:ext cx="450" cy="462"/>
            </a:xfrm>
            <a:prstGeom prst="rect">
              <a:avLst/>
            </a:prstGeom>
            <a:solidFill>
              <a:srgbClr val="FFFFFF"/>
            </a:solidFill>
            <a:ln w="19050">
              <a:solidFill>
                <a:srgbClr val="000000"/>
              </a:solidFill>
              <a:miter lim="800000"/>
              <a:headEnd/>
              <a:tailEnd/>
            </a:ln>
          </p:spPr>
          <p:txBody>
            <a:bodyPr/>
            <a:lstStyle/>
            <a:p>
              <a:endParaRPr lang="en-IN"/>
            </a:p>
          </p:txBody>
        </p:sp>
        <p:sp>
          <p:nvSpPr>
            <p:cNvPr id="8202" name="Rectangle 10">
              <a:extLst>
                <a:ext uri="{FF2B5EF4-FFF2-40B4-BE49-F238E27FC236}">
                  <a16:creationId xmlns:a16="http://schemas.microsoft.com/office/drawing/2014/main" id="{4B4355DC-5668-47D2-9CB9-0DF6FE365289}"/>
                </a:ext>
              </a:extLst>
            </p:cNvPr>
            <p:cNvSpPr>
              <a:spLocks noChangeArrowheads="1"/>
            </p:cNvSpPr>
            <p:nvPr/>
          </p:nvSpPr>
          <p:spPr bwMode="auto">
            <a:xfrm>
              <a:off x="3847" y="3041"/>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203" name="Rectangle 11">
              <a:extLst>
                <a:ext uri="{FF2B5EF4-FFF2-40B4-BE49-F238E27FC236}">
                  <a16:creationId xmlns:a16="http://schemas.microsoft.com/office/drawing/2014/main" id="{AFFADE0D-AFE7-438E-91D6-975649EBA81C}"/>
                </a:ext>
              </a:extLst>
            </p:cNvPr>
            <p:cNvSpPr>
              <a:spLocks noChangeArrowheads="1"/>
            </p:cNvSpPr>
            <p:nvPr/>
          </p:nvSpPr>
          <p:spPr bwMode="auto">
            <a:xfrm>
              <a:off x="6247" y="2578"/>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204" name="Rectangle 12">
              <a:extLst>
                <a:ext uri="{FF2B5EF4-FFF2-40B4-BE49-F238E27FC236}">
                  <a16:creationId xmlns:a16="http://schemas.microsoft.com/office/drawing/2014/main" id="{47E9B602-DE37-4FAD-A468-1D3ECACE10FA}"/>
                </a:ext>
              </a:extLst>
            </p:cNvPr>
            <p:cNvSpPr>
              <a:spLocks noChangeArrowheads="1"/>
            </p:cNvSpPr>
            <p:nvPr/>
          </p:nvSpPr>
          <p:spPr bwMode="auto">
            <a:xfrm>
              <a:off x="6247" y="3812"/>
              <a:ext cx="450" cy="462"/>
            </a:xfrm>
            <a:prstGeom prst="rect">
              <a:avLst/>
            </a:prstGeom>
            <a:solidFill>
              <a:srgbClr val="FFFFFF"/>
            </a:solidFill>
            <a:ln w="19050">
              <a:solidFill>
                <a:srgbClr val="000000"/>
              </a:solidFill>
              <a:miter lim="800000"/>
              <a:headEnd/>
              <a:tailEnd/>
            </a:ln>
          </p:spPr>
          <p:txBody>
            <a:bodyPr/>
            <a:lstStyle/>
            <a:p>
              <a:endParaRPr lang="en-IN"/>
            </a:p>
          </p:txBody>
        </p:sp>
        <p:cxnSp>
          <p:nvCxnSpPr>
            <p:cNvPr id="8205" name="AutoShape 13">
              <a:extLst>
                <a:ext uri="{FF2B5EF4-FFF2-40B4-BE49-F238E27FC236}">
                  <a16:creationId xmlns:a16="http://schemas.microsoft.com/office/drawing/2014/main" id="{C71B6DB2-0BEF-4B8A-AA23-D5F3441AE7ED}"/>
                </a:ext>
              </a:extLst>
            </p:cNvPr>
            <p:cNvCxnSpPr>
              <a:cxnSpLocks noChangeShapeType="1"/>
              <a:stCxn id="8202" idx="3"/>
              <a:endCxn id="8201" idx="1"/>
            </p:cNvCxnSpPr>
            <p:nvPr/>
          </p:nvCxnSpPr>
          <p:spPr bwMode="auto">
            <a:xfrm flipV="1">
              <a:off x="4310" y="3272"/>
              <a:ext cx="117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06" name="AutoShape 14">
              <a:extLst>
                <a:ext uri="{FF2B5EF4-FFF2-40B4-BE49-F238E27FC236}">
                  <a16:creationId xmlns:a16="http://schemas.microsoft.com/office/drawing/2014/main" id="{8720D884-2544-4975-BAA9-6799D9FF2FFD}"/>
                </a:ext>
              </a:extLst>
            </p:cNvPr>
            <p:cNvCxnSpPr>
              <a:cxnSpLocks noChangeShapeType="1"/>
              <a:stCxn id="8198" idx="2"/>
              <a:endCxn id="8202" idx="0"/>
            </p:cNvCxnSpPr>
            <p:nvPr/>
          </p:nvCxnSpPr>
          <p:spPr bwMode="auto">
            <a:xfrm>
              <a:off x="3772" y="1974"/>
              <a:ext cx="300" cy="10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07" name="AutoShape 15">
              <a:extLst>
                <a:ext uri="{FF2B5EF4-FFF2-40B4-BE49-F238E27FC236}">
                  <a16:creationId xmlns:a16="http://schemas.microsoft.com/office/drawing/2014/main" id="{40F3F48E-A44A-41AF-80F1-B3B20B7CACA4}"/>
                </a:ext>
              </a:extLst>
            </p:cNvPr>
            <p:cNvCxnSpPr>
              <a:cxnSpLocks noChangeShapeType="1"/>
              <a:stCxn id="8198" idx="3"/>
              <a:endCxn id="8199" idx="1"/>
            </p:cNvCxnSpPr>
            <p:nvPr/>
          </p:nvCxnSpPr>
          <p:spPr bwMode="auto">
            <a:xfrm>
              <a:off x="4010" y="1729"/>
              <a:ext cx="575" cy="7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08" name="AutoShape 16">
              <a:extLst>
                <a:ext uri="{FF2B5EF4-FFF2-40B4-BE49-F238E27FC236}">
                  <a16:creationId xmlns:a16="http://schemas.microsoft.com/office/drawing/2014/main" id="{2EFDF86B-552C-4421-B17E-F624C9ED49D4}"/>
                </a:ext>
              </a:extLst>
            </p:cNvPr>
            <p:cNvCxnSpPr>
              <a:cxnSpLocks noChangeShapeType="1"/>
              <a:stCxn id="8199" idx="0"/>
              <a:endCxn id="8200" idx="1"/>
            </p:cNvCxnSpPr>
            <p:nvPr/>
          </p:nvCxnSpPr>
          <p:spPr bwMode="auto">
            <a:xfrm flipV="1">
              <a:off x="4822" y="1884"/>
              <a:ext cx="662" cy="3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09" name="AutoShape 17">
              <a:extLst>
                <a:ext uri="{FF2B5EF4-FFF2-40B4-BE49-F238E27FC236}">
                  <a16:creationId xmlns:a16="http://schemas.microsoft.com/office/drawing/2014/main" id="{3572383B-D011-40A0-AB37-8AFBF2D01D56}"/>
                </a:ext>
              </a:extLst>
            </p:cNvPr>
            <p:cNvCxnSpPr>
              <a:cxnSpLocks noChangeShapeType="1"/>
              <a:stCxn id="8200" idx="2"/>
              <a:endCxn id="8201" idx="0"/>
            </p:cNvCxnSpPr>
            <p:nvPr/>
          </p:nvCxnSpPr>
          <p:spPr bwMode="auto">
            <a:xfrm>
              <a:off x="5722" y="2128"/>
              <a:ext cx="1" cy="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10" name="AutoShape 18">
              <a:extLst>
                <a:ext uri="{FF2B5EF4-FFF2-40B4-BE49-F238E27FC236}">
                  <a16:creationId xmlns:a16="http://schemas.microsoft.com/office/drawing/2014/main" id="{E6160AF5-D5B8-47AA-B373-DA80CDFE3BEC}"/>
                </a:ext>
              </a:extLst>
            </p:cNvPr>
            <p:cNvCxnSpPr>
              <a:cxnSpLocks noChangeShapeType="1"/>
              <a:stCxn id="8199" idx="3"/>
              <a:endCxn id="8203" idx="1"/>
            </p:cNvCxnSpPr>
            <p:nvPr/>
          </p:nvCxnSpPr>
          <p:spPr bwMode="auto">
            <a:xfrm>
              <a:off x="5060" y="2501"/>
              <a:ext cx="1174" cy="30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11" name="AutoShape 19">
              <a:extLst>
                <a:ext uri="{FF2B5EF4-FFF2-40B4-BE49-F238E27FC236}">
                  <a16:creationId xmlns:a16="http://schemas.microsoft.com/office/drawing/2014/main" id="{8ED9442C-0634-437B-84B0-A17463AEF4E4}"/>
                </a:ext>
              </a:extLst>
            </p:cNvPr>
            <p:cNvCxnSpPr>
              <a:cxnSpLocks noChangeShapeType="1"/>
              <a:stCxn id="8203" idx="2"/>
              <a:endCxn id="8204" idx="0"/>
            </p:cNvCxnSpPr>
            <p:nvPr/>
          </p:nvCxnSpPr>
          <p:spPr bwMode="auto">
            <a:xfrm>
              <a:off x="6472" y="3054"/>
              <a:ext cx="1" cy="7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12" name="AutoShape 20">
              <a:extLst>
                <a:ext uri="{FF2B5EF4-FFF2-40B4-BE49-F238E27FC236}">
                  <a16:creationId xmlns:a16="http://schemas.microsoft.com/office/drawing/2014/main" id="{4E1683D6-EC50-4EA9-8124-2D5933D60AF8}"/>
                </a:ext>
              </a:extLst>
            </p:cNvPr>
            <p:cNvCxnSpPr>
              <a:cxnSpLocks noChangeShapeType="1"/>
              <a:stCxn id="8199" idx="2"/>
              <a:endCxn id="8204" idx="1"/>
            </p:cNvCxnSpPr>
            <p:nvPr/>
          </p:nvCxnSpPr>
          <p:spPr bwMode="auto">
            <a:xfrm rot="16200000" flipH="1">
              <a:off x="4878" y="2688"/>
              <a:ext cx="1300" cy="1412"/>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8213" name="Text Box 21">
            <a:extLst>
              <a:ext uri="{FF2B5EF4-FFF2-40B4-BE49-F238E27FC236}">
                <a16:creationId xmlns:a16="http://schemas.microsoft.com/office/drawing/2014/main" id="{D9459C82-7B6F-4FE9-992D-5441886991B9}"/>
              </a:ext>
            </a:extLst>
          </p:cNvPr>
          <p:cNvSpPr txBox="1">
            <a:spLocks noChangeArrowheads="1"/>
          </p:cNvSpPr>
          <p:nvPr/>
        </p:nvSpPr>
        <p:spPr bwMode="auto">
          <a:xfrm>
            <a:off x="1905000" y="5759450"/>
            <a:ext cx="8382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a:t>BROADCAST MEDIUM</a:t>
            </a:r>
          </a:p>
          <a:p>
            <a:pPr algn="ctr"/>
            <a:endParaRPr lang="en-US" altLang="en-US" sz="1000"/>
          </a:p>
          <a:p>
            <a:pPr algn="ctr"/>
            <a:r>
              <a:rPr lang="en-US" altLang="en-US" sz="2000"/>
              <a:t>Special protocols will be possible for the broadcast medium.</a:t>
            </a:r>
          </a:p>
          <a:p>
            <a:pPr algn="ctr"/>
            <a:endParaRPr lang="en-US" altLang="en-US" sz="2000"/>
          </a:p>
        </p:txBody>
      </p:sp>
      <p:sp>
        <p:nvSpPr>
          <p:cNvPr id="8239" name="Rectangle 47">
            <a:extLst>
              <a:ext uri="{FF2B5EF4-FFF2-40B4-BE49-F238E27FC236}">
                <a16:creationId xmlns:a16="http://schemas.microsoft.com/office/drawing/2014/main" id="{9D883861-9C0D-4F1A-BBC1-705AAEE7695D}"/>
              </a:ext>
            </a:extLst>
          </p:cNvPr>
          <p:cNvSpPr>
            <a:spLocks noChangeArrowheads="1"/>
          </p:cNvSpPr>
          <p:nvPr/>
        </p:nvSpPr>
        <p:spPr bwMode="auto">
          <a:xfrm>
            <a:off x="1524001" y="2952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nvGrpSpPr>
          <p:cNvPr id="8227" name="Group 35">
            <a:extLst>
              <a:ext uri="{FF2B5EF4-FFF2-40B4-BE49-F238E27FC236}">
                <a16:creationId xmlns:a16="http://schemas.microsoft.com/office/drawing/2014/main" id="{21DE001B-4462-4B74-89F5-3CC31147A390}"/>
              </a:ext>
            </a:extLst>
          </p:cNvPr>
          <p:cNvGrpSpPr>
            <a:grpSpLocks noChangeAspect="1"/>
          </p:cNvGrpSpPr>
          <p:nvPr/>
        </p:nvGrpSpPr>
        <p:grpSpPr bwMode="auto">
          <a:xfrm>
            <a:off x="4038600" y="4800600"/>
            <a:ext cx="4343400" cy="819150"/>
            <a:chOff x="3535" y="1182"/>
            <a:chExt cx="4074" cy="792"/>
          </a:xfrm>
        </p:grpSpPr>
        <p:sp>
          <p:nvSpPr>
            <p:cNvPr id="8238" name="AutoShape 46">
              <a:extLst>
                <a:ext uri="{FF2B5EF4-FFF2-40B4-BE49-F238E27FC236}">
                  <a16:creationId xmlns:a16="http://schemas.microsoft.com/office/drawing/2014/main" id="{7240242E-8D46-4B05-809D-6208D3C54661}"/>
                </a:ext>
              </a:extLst>
            </p:cNvPr>
            <p:cNvSpPr>
              <a:spLocks noChangeAspect="1" noChangeArrowheads="1" noTextEdit="1"/>
            </p:cNvSpPr>
            <p:nvPr/>
          </p:nvSpPr>
          <p:spPr bwMode="auto">
            <a:xfrm>
              <a:off x="3535" y="1182"/>
              <a:ext cx="4074"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a14:hiddenLine>
              </a:ext>
            </a:extLst>
          </p:spPr>
          <p:txBody>
            <a:bodyPr/>
            <a:lstStyle/>
            <a:p>
              <a:endParaRPr lang="en-IN"/>
            </a:p>
          </p:txBody>
        </p:sp>
        <p:sp>
          <p:nvSpPr>
            <p:cNvPr id="8237" name="Rectangle 45">
              <a:extLst>
                <a:ext uri="{FF2B5EF4-FFF2-40B4-BE49-F238E27FC236}">
                  <a16:creationId xmlns:a16="http://schemas.microsoft.com/office/drawing/2014/main" id="{3392770D-3386-4199-AB15-6DA7BBE23798}"/>
                </a:ext>
              </a:extLst>
            </p:cNvPr>
            <p:cNvSpPr>
              <a:spLocks noChangeArrowheads="1"/>
            </p:cNvSpPr>
            <p:nvPr/>
          </p:nvSpPr>
          <p:spPr bwMode="auto">
            <a:xfrm>
              <a:off x="3547" y="1498"/>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236" name="Rectangle 44">
              <a:extLst>
                <a:ext uri="{FF2B5EF4-FFF2-40B4-BE49-F238E27FC236}">
                  <a16:creationId xmlns:a16="http://schemas.microsoft.com/office/drawing/2014/main" id="{EF9770D3-6FEF-4900-99F8-F7C3C06B923F}"/>
                </a:ext>
              </a:extLst>
            </p:cNvPr>
            <p:cNvSpPr>
              <a:spLocks noChangeArrowheads="1"/>
            </p:cNvSpPr>
            <p:nvPr/>
          </p:nvSpPr>
          <p:spPr bwMode="auto">
            <a:xfrm>
              <a:off x="4597" y="1498"/>
              <a:ext cx="450" cy="462"/>
            </a:xfrm>
            <a:prstGeom prst="rect">
              <a:avLst/>
            </a:prstGeom>
            <a:solidFill>
              <a:srgbClr val="FFFFFF"/>
            </a:solidFill>
            <a:ln w="19050">
              <a:solidFill>
                <a:srgbClr val="000000"/>
              </a:solidFill>
              <a:miter lim="800000"/>
              <a:headEnd/>
              <a:tailEnd/>
            </a:ln>
          </p:spPr>
          <p:txBody>
            <a:bodyPr/>
            <a:lstStyle/>
            <a:p>
              <a:endParaRPr lang="en-IN"/>
            </a:p>
          </p:txBody>
        </p:sp>
        <p:sp>
          <p:nvSpPr>
            <p:cNvPr id="8235" name="Rectangle 43">
              <a:extLst>
                <a:ext uri="{FF2B5EF4-FFF2-40B4-BE49-F238E27FC236}">
                  <a16:creationId xmlns:a16="http://schemas.microsoft.com/office/drawing/2014/main" id="{D86AD3EE-4C49-40D2-A766-B37FAF66F28E}"/>
                </a:ext>
              </a:extLst>
            </p:cNvPr>
            <p:cNvSpPr>
              <a:spLocks noChangeArrowheads="1"/>
            </p:cNvSpPr>
            <p:nvPr/>
          </p:nvSpPr>
          <p:spPr bwMode="auto">
            <a:xfrm>
              <a:off x="5647" y="1498"/>
              <a:ext cx="450" cy="463"/>
            </a:xfrm>
            <a:prstGeom prst="rect">
              <a:avLst/>
            </a:prstGeom>
            <a:solidFill>
              <a:srgbClr val="FFFFFF"/>
            </a:solidFill>
            <a:ln w="19050">
              <a:solidFill>
                <a:srgbClr val="000000"/>
              </a:solidFill>
              <a:miter lim="800000"/>
              <a:headEnd/>
              <a:tailEnd/>
            </a:ln>
          </p:spPr>
          <p:txBody>
            <a:bodyPr/>
            <a:lstStyle/>
            <a:p>
              <a:endParaRPr lang="en-IN"/>
            </a:p>
          </p:txBody>
        </p:sp>
        <p:sp>
          <p:nvSpPr>
            <p:cNvPr id="8234" name="Rectangle 42">
              <a:extLst>
                <a:ext uri="{FF2B5EF4-FFF2-40B4-BE49-F238E27FC236}">
                  <a16:creationId xmlns:a16="http://schemas.microsoft.com/office/drawing/2014/main" id="{752C98A9-F6CC-435E-826C-52B4F1F9BCAD}"/>
                </a:ext>
              </a:extLst>
            </p:cNvPr>
            <p:cNvSpPr>
              <a:spLocks noChangeArrowheads="1"/>
            </p:cNvSpPr>
            <p:nvPr/>
          </p:nvSpPr>
          <p:spPr bwMode="auto">
            <a:xfrm>
              <a:off x="7147" y="1498"/>
              <a:ext cx="450" cy="463"/>
            </a:xfrm>
            <a:prstGeom prst="rect">
              <a:avLst/>
            </a:prstGeom>
            <a:solidFill>
              <a:srgbClr val="FFFFFF"/>
            </a:solidFill>
            <a:ln w="19050">
              <a:solidFill>
                <a:srgbClr val="000000"/>
              </a:solidFill>
              <a:miter lim="800000"/>
              <a:headEnd/>
              <a:tailEnd/>
            </a:ln>
          </p:spPr>
          <p:txBody>
            <a:bodyPr/>
            <a:lstStyle/>
            <a:p>
              <a:endParaRPr lang="en-IN"/>
            </a:p>
          </p:txBody>
        </p:sp>
        <p:cxnSp>
          <p:nvCxnSpPr>
            <p:cNvPr id="8233" name="AutoShape 41">
              <a:extLst>
                <a:ext uri="{FF2B5EF4-FFF2-40B4-BE49-F238E27FC236}">
                  <a16:creationId xmlns:a16="http://schemas.microsoft.com/office/drawing/2014/main" id="{64ACBFC5-5B3D-49AF-87F0-D8E8500C9DAD}"/>
                </a:ext>
              </a:extLst>
            </p:cNvPr>
            <p:cNvCxnSpPr>
              <a:cxnSpLocks noChangeShapeType="1"/>
            </p:cNvCxnSpPr>
            <p:nvPr/>
          </p:nvCxnSpPr>
          <p:spPr bwMode="auto">
            <a:xfrm rot="5400000" flipV="1">
              <a:off x="4296" y="961"/>
              <a:ext cx="1" cy="1050"/>
            </a:xfrm>
            <a:prstGeom prst="bentConnector3">
              <a:avLst>
                <a:gd name="adj1" fmla="val -3450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8232" name="AutoShape 40">
              <a:extLst>
                <a:ext uri="{FF2B5EF4-FFF2-40B4-BE49-F238E27FC236}">
                  <a16:creationId xmlns:a16="http://schemas.microsoft.com/office/drawing/2014/main" id="{66FFE68F-3680-49A5-9198-BC133A8E3221}"/>
                </a:ext>
              </a:extLst>
            </p:cNvPr>
            <p:cNvCxnSpPr>
              <a:cxnSpLocks noChangeShapeType="1"/>
            </p:cNvCxnSpPr>
            <p:nvPr/>
          </p:nvCxnSpPr>
          <p:spPr bwMode="auto">
            <a:xfrm rot="5400000" flipV="1">
              <a:off x="5346" y="961"/>
              <a:ext cx="1" cy="1050"/>
            </a:xfrm>
            <a:prstGeom prst="bentConnector3">
              <a:avLst>
                <a:gd name="adj1" fmla="val -3450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8231" name="AutoShape 39">
              <a:extLst>
                <a:ext uri="{FF2B5EF4-FFF2-40B4-BE49-F238E27FC236}">
                  <a16:creationId xmlns:a16="http://schemas.microsoft.com/office/drawing/2014/main" id="{F6442763-BEE6-42E2-A9C7-FEDE32B3E62A}"/>
                </a:ext>
              </a:extLst>
            </p:cNvPr>
            <p:cNvCxnSpPr>
              <a:cxnSpLocks noChangeShapeType="1"/>
            </p:cNvCxnSpPr>
            <p:nvPr/>
          </p:nvCxnSpPr>
          <p:spPr bwMode="auto">
            <a:xfrm rot="5400000" flipV="1">
              <a:off x="6621" y="736"/>
              <a:ext cx="1" cy="1500"/>
            </a:xfrm>
            <a:prstGeom prst="bentConnector3">
              <a:avLst>
                <a:gd name="adj1" fmla="val -3450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8230" name="Oval 38">
              <a:extLst>
                <a:ext uri="{FF2B5EF4-FFF2-40B4-BE49-F238E27FC236}">
                  <a16:creationId xmlns:a16="http://schemas.microsoft.com/office/drawing/2014/main" id="{21BE3B1E-FF61-4D34-B9D9-1DC8FD97346F}"/>
                </a:ext>
              </a:extLst>
            </p:cNvPr>
            <p:cNvSpPr>
              <a:spLocks noChangeArrowheads="1"/>
            </p:cNvSpPr>
            <p:nvPr/>
          </p:nvSpPr>
          <p:spPr bwMode="auto">
            <a:xfrm>
              <a:off x="6450" y="1676"/>
              <a:ext cx="60" cy="62"/>
            </a:xfrm>
            <a:prstGeom prst="ellipse">
              <a:avLst/>
            </a:prstGeom>
            <a:solidFill>
              <a:srgbClr val="000000"/>
            </a:solidFill>
            <a:ln w="9525">
              <a:solidFill>
                <a:srgbClr val="000000"/>
              </a:solidFill>
              <a:round/>
              <a:headEnd/>
              <a:tailEnd/>
            </a:ln>
          </p:spPr>
          <p:txBody>
            <a:bodyPr/>
            <a:lstStyle/>
            <a:p>
              <a:endParaRPr lang="en-IN"/>
            </a:p>
          </p:txBody>
        </p:sp>
        <p:sp>
          <p:nvSpPr>
            <p:cNvPr id="8229" name="Oval 37">
              <a:extLst>
                <a:ext uri="{FF2B5EF4-FFF2-40B4-BE49-F238E27FC236}">
                  <a16:creationId xmlns:a16="http://schemas.microsoft.com/office/drawing/2014/main" id="{85F2EA15-B58E-4B98-A618-5C663526A827}"/>
                </a:ext>
              </a:extLst>
            </p:cNvPr>
            <p:cNvSpPr>
              <a:spLocks noChangeArrowheads="1"/>
            </p:cNvSpPr>
            <p:nvPr/>
          </p:nvSpPr>
          <p:spPr bwMode="auto">
            <a:xfrm>
              <a:off x="6594" y="1676"/>
              <a:ext cx="60" cy="63"/>
            </a:xfrm>
            <a:prstGeom prst="ellipse">
              <a:avLst/>
            </a:prstGeom>
            <a:solidFill>
              <a:srgbClr val="000000"/>
            </a:solidFill>
            <a:ln w="9525">
              <a:solidFill>
                <a:srgbClr val="000000"/>
              </a:solidFill>
              <a:round/>
              <a:headEnd/>
              <a:tailEnd/>
            </a:ln>
          </p:spPr>
          <p:txBody>
            <a:bodyPr/>
            <a:lstStyle/>
            <a:p>
              <a:endParaRPr lang="en-IN"/>
            </a:p>
          </p:txBody>
        </p:sp>
        <p:sp>
          <p:nvSpPr>
            <p:cNvPr id="8228" name="Oval 36">
              <a:extLst>
                <a:ext uri="{FF2B5EF4-FFF2-40B4-BE49-F238E27FC236}">
                  <a16:creationId xmlns:a16="http://schemas.microsoft.com/office/drawing/2014/main" id="{8CA81284-EA93-4D61-8AA5-415166F12DEF}"/>
                </a:ext>
              </a:extLst>
            </p:cNvPr>
            <p:cNvSpPr>
              <a:spLocks noChangeArrowheads="1"/>
            </p:cNvSpPr>
            <p:nvPr/>
          </p:nvSpPr>
          <p:spPr bwMode="auto">
            <a:xfrm>
              <a:off x="6750" y="1676"/>
              <a:ext cx="60" cy="62"/>
            </a:xfrm>
            <a:prstGeom prst="ellipse">
              <a:avLst/>
            </a:prstGeom>
            <a:solidFill>
              <a:srgbClr val="000000"/>
            </a:solidFill>
            <a:ln w="9525">
              <a:solidFill>
                <a:srgbClr val="000000"/>
              </a:solidFill>
              <a:round/>
              <a:headEnd/>
              <a:tailEnd/>
            </a:ln>
          </p:spPr>
          <p:txBody>
            <a:bodyPr/>
            <a:lstStyle/>
            <a:p>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3AFE28-EA5F-4A8B-AF1D-543454D3F96B}"/>
              </a:ext>
            </a:extLst>
          </p:cNvPr>
          <p:cNvSpPr>
            <a:spLocks noGrp="1" noChangeArrowheads="1"/>
          </p:cNvSpPr>
          <p:nvPr>
            <p:ph type="title"/>
          </p:nvPr>
        </p:nvSpPr>
        <p:spPr>
          <a:xfrm>
            <a:off x="1676400" y="274638"/>
            <a:ext cx="8839200" cy="1143000"/>
          </a:xfrm>
        </p:spPr>
        <p:txBody>
          <a:bodyPr>
            <a:normAutofit fontScale="90000"/>
          </a:bodyPr>
          <a:lstStyle/>
          <a:p>
            <a:r>
              <a:rPr lang="en-US" altLang="en-US" sz="4000">
                <a:latin typeface="Arial Narrow" panose="020B0606020202030204" pitchFamily="34" charset="0"/>
              </a:rPr>
              <a:t>BASIC COMMUNICATION PRIMITIVE: MESSAGE PASSING</a:t>
            </a:r>
          </a:p>
        </p:txBody>
      </p:sp>
      <p:sp>
        <p:nvSpPr>
          <p:cNvPr id="10243" name="Rectangle 3">
            <a:extLst>
              <a:ext uri="{FF2B5EF4-FFF2-40B4-BE49-F238E27FC236}">
                <a16:creationId xmlns:a16="http://schemas.microsoft.com/office/drawing/2014/main" id="{3C50631C-A8D8-4EF0-8841-821DE4BF3E65}"/>
              </a:ext>
            </a:extLst>
          </p:cNvPr>
          <p:cNvSpPr>
            <a:spLocks noGrp="1" noChangeArrowheads="1"/>
          </p:cNvSpPr>
          <p:nvPr>
            <p:ph type="body" idx="1"/>
          </p:nvPr>
        </p:nvSpPr>
        <p:spPr>
          <a:xfrm>
            <a:off x="1371600" y="1559859"/>
            <a:ext cx="8839200" cy="5145741"/>
          </a:xfrm>
        </p:spPr>
        <p:txBody>
          <a:bodyPr/>
          <a:lstStyle/>
          <a:p>
            <a:pPr>
              <a:lnSpc>
                <a:spcPct val="90000"/>
              </a:lnSpc>
              <a:buFontTx/>
              <a:buNone/>
            </a:pPr>
            <a:r>
              <a:rPr lang="en-US" altLang="en-US" sz="4000"/>
              <a:t>Paradigm:</a:t>
            </a:r>
          </a:p>
          <a:p>
            <a:pPr lvl="1">
              <a:lnSpc>
                <a:spcPct val="90000"/>
              </a:lnSpc>
            </a:pPr>
            <a:r>
              <a:rPr lang="en-US" altLang="en-US" sz="4000"/>
              <a:t>Send message to destination</a:t>
            </a:r>
          </a:p>
          <a:p>
            <a:pPr lvl="1">
              <a:lnSpc>
                <a:spcPct val="90000"/>
              </a:lnSpc>
            </a:pPr>
            <a:r>
              <a:rPr lang="en-US" altLang="en-US" sz="4000"/>
              <a:t>Receive message from origin</a:t>
            </a:r>
          </a:p>
          <a:p>
            <a:pPr>
              <a:lnSpc>
                <a:spcPct val="90000"/>
              </a:lnSpc>
              <a:buFontTx/>
              <a:buNone/>
            </a:pPr>
            <a:endParaRPr lang="en-US" altLang="en-US" sz="1000"/>
          </a:p>
          <a:p>
            <a:pPr>
              <a:lnSpc>
                <a:spcPct val="90000"/>
              </a:lnSpc>
              <a:buFontTx/>
              <a:buNone/>
            </a:pPr>
            <a:r>
              <a:rPr lang="en-US" altLang="en-US"/>
              <a:t>Nice property: can make distribution transparent, since it does not matter whether destination is at a local computer or at a remote one (except for failures).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EC74CE-09EA-4541-9392-7434B2BACC94}"/>
              </a:ext>
            </a:extLst>
          </p:cNvPr>
          <p:cNvSpPr>
            <a:spLocks noGrp="1" noChangeArrowheads="1"/>
          </p:cNvSpPr>
          <p:nvPr>
            <p:ph type="title"/>
          </p:nvPr>
        </p:nvSpPr>
        <p:spPr>
          <a:xfrm>
            <a:off x="1524000" y="304800"/>
            <a:ext cx="9144000" cy="1295400"/>
          </a:xfrm>
        </p:spPr>
        <p:txBody>
          <a:bodyPr>
            <a:normAutofit fontScale="90000"/>
          </a:bodyPr>
          <a:lstStyle/>
          <a:p>
            <a:r>
              <a:rPr lang="en-US" altLang="en-US">
                <a:latin typeface="Arial Narrow" panose="020B0606020202030204" pitchFamily="34" charset="0"/>
              </a:rPr>
              <a:t> BLOCKING (SYNCHRONOUS) VS. </a:t>
            </a:r>
            <a:br>
              <a:rPr lang="en-US" altLang="en-US">
                <a:latin typeface="Arial Narrow" panose="020B0606020202030204" pitchFamily="34" charset="0"/>
              </a:rPr>
            </a:br>
            <a:r>
              <a:rPr lang="en-US" altLang="en-US">
                <a:latin typeface="Arial Narrow" panose="020B0606020202030204" pitchFamily="34" charset="0"/>
              </a:rPr>
              <a:t>NON-BLOCKING (ASYNCHRONOUS) COMMUNICATION</a:t>
            </a:r>
          </a:p>
        </p:txBody>
      </p:sp>
      <p:sp>
        <p:nvSpPr>
          <p:cNvPr id="12291" name="Rectangle 3">
            <a:extLst>
              <a:ext uri="{FF2B5EF4-FFF2-40B4-BE49-F238E27FC236}">
                <a16:creationId xmlns:a16="http://schemas.microsoft.com/office/drawing/2014/main" id="{6DAABDF2-22D7-4760-8C83-2405683F422D}"/>
              </a:ext>
            </a:extLst>
          </p:cNvPr>
          <p:cNvSpPr>
            <a:spLocks noGrp="1" noChangeArrowheads="1"/>
          </p:cNvSpPr>
          <p:nvPr>
            <p:ph type="body" idx="1"/>
          </p:nvPr>
        </p:nvSpPr>
        <p:spPr>
          <a:xfrm>
            <a:off x="2133600" y="2133600"/>
            <a:ext cx="8077200" cy="3962400"/>
          </a:xfrm>
        </p:spPr>
        <p:txBody>
          <a:bodyPr/>
          <a:lstStyle/>
          <a:p>
            <a:pPr>
              <a:buFontTx/>
              <a:buNone/>
            </a:pPr>
            <a:r>
              <a:rPr lang="en-US" altLang="en-US" sz="3200"/>
              <a:t>For sender: Should the sender wait for the receiver to receive a message or not?</a:t>
            </a:r>
          </a:p>
          <a:p>
            <a:pPr>
              <a:buFontTx/>
              <a:buNone/>
            </a:pPr>
            <a:endParaRPr lang="en-US" altLang="en-US" sz="3200"/>
          </a:p>
          <a:p>
            <a:pPr>
              <a:buFontTx/>
              <a:buNone/>
            </a:pPr>
            <a:r>
              <a:rPr lang="en-US" altLang="en-US" sz="3200"/>
              <a:t>For receiver: When arriving at a reception point and there is no message waiting, should the receiver wait or proceed? Blocking receive is normal (i.e., receiver waits).</a:t>
            </a:r>
          </a:p>
          <a:p>
            <a:pPr>
              <a:buFontTx/>
              <a:buNone/>
            </a:pPr>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9" ma:contentTypeDescription="Create a new document." ma:contentTypeScope="" ma:versionID="6949eeddf860959a8a7eac7066f54c8f">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e84efdfccfc0c92d73b5ca08390fa07b"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BCA1E7-FF88-46B5-832C-44CB2B3ECDE5}">
  <ds:schemaRefs>
    <ds:schemaRef ds:uri="http://schemas.microsoft.com/sharepoint/v3/contenttype/forms"/>
  </ds:schemaRefs>
</ds:datastoreItem>
</file>

<file path=customXml/itemProps2.xml><?xml version="1.0" encoding="utf-8"?>
<ds:datastoreItem xmlns:ds="http://schemas.openxmlformats.org/officeDocument/2006/customXml" ds:itemID="{61FE38A9-940C-4424-A3B9-6171250E9B3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0BE5012-CF8D-4B19-9E24-9759B5715077}"/>
</file>

<file path=docProps/app.xml><?xml version="1.0" encoding="utf-8"?>
<Properties xmlns="http://schemas.openxmlformats.org/officeDocument/2006/extended-properties" xmlns:vt="http://schemas.openxmlformats.org/officeDocument/2006/docPropsVTypes">
  <Template>TM03457452[[fn=Celestial]]</Template>
  <Application>Microsoft Office PowerPoint</Application>
  <PresentationFormat>Widescreen</PresentationFormat>
  <Slides>13</Slides>
  <Notes>11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Distributed Computing, Cluster and Grid Computing</vt:lpstr>
      <vt:lpstr>ROAD MAP: OVERVIEW</vt:lpstr>
      <vt:lpstr>GOALS OF DISTRIBUTED SYSTEMS</vt:lpstr>
      <vt:lpstr>WHY SO HARD?</vt:lpstr>
      <vt:lpstr>PowerPoint Presentation</vt:lpstr>
      <vt:lpstr>ANATOMY OF A DISTRIBUTED SYSTEM</vt:lpstr>
      <vt:lpstr>ANATOMY OF A DISTRIBUTED SYSTEM (cont.)</vt:lpstr>
      <vt:lpstr>BASIC COMMUNICATION PRIMITIVE: MESSAGE PASSING</vt:lpstr>
      <vt:lpstr> BLOCKING (SYNCHRONOUS) VS.  NON-BLOCKING (ASYNCHRONOUS) COMMUNICATION</vt:lpstr>
      <vt:lpstr>PowerPoint Presentation</vt:lpstr>
      <vt:lpstr>REMOTE PROCEDURE CALL</vt:lpstr>
      <vt:lpstr>Beyond send-receive: Conversations</vt:lpstr>
      <vt:lpstr>RENDEZVOUS FACILITY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 Cluster and Grid Computing</dc:title>
  <dc:creator>Shakti Mishra</dc:creator>
  <cp:revision>5</cp:revision>
  <dcterms:created xsi:type="dcterms:W3CDTF">2022-01-05T17:07:31Z</dcterms:created>
  <dcterms:modified xsi:type="dcterms:W3CDTF">2022-12-11T09:12:27Z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0x010100239A9FB0E24FEB45A41903E6B5019DD2</vt:lpwstr>
  </property>
</Properties>
</file>