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4"/>
    <p:sldMasterId id="2147483784" r:id="rId5"/>
  </p:sldMasterIdLst>
  <p:notesMasterIdLst>
    <p:notesMasterId r:id="rId38"/>
  </p:notesMasterIdLst>
  <p:handoutMasterIdLst>
    <p:handoutMasterId r:id="rId39"/>
  </p:handoutMasterIdLst>
  <p:sldIdLst>
    <p:sldId id="256" r:id="rId6"/>
    <p:sldId id="303" r:id="rId7"/>
    <p:sldId id="304" r:id="rId8"/>
    <p:sldId id="366" r:id="rId9"/>
    <p:sldId id="308" r:id="rId10"/>
    <p:sldId id="309" r:id="rId11"/>
    <p:sldId id="321" r:id="rId12"/>
    <p:sldId id="322" r:id="rId13"/>
    <p:sldId id="311" r:id="rId14"/>
    <p:sldId id="315" r:id="rId15"/>
    <p:sldId id="316" r:id="rId16"/>
    <p:sldId id="319" r:id="rId17"/>
    <p:sldId id="320" r:id="rId18"/>
    <p:sldId id="313" r:id="rId19"/>
    <p:sldId id="367" r:id="rId20"/>
    <p:sldId id="292" r:id="rId21"/>
    <p:sldId id="324" r:id="rId22"/>
    <p:sldId id="331" r:id="rId23"/>
    <p:sldId id="333" r:id="rId24"/>
    <p:sldId id="335" r:id="rId25"/>
    <p:sldId id="337" r:id="rId26"/>
    <p:sldId id="339" r:id="rId27"/>
    <p:sldId id="379" r:id="rId28"/>
    <p:sldId id="380" r:id="rId29"/>
    <p:sldId id="346" r:id="rId30"/>
    <p:sldId id="378" r:id="rId31"/>
    <p:sldId id="368" r:id="rId32"/>
    <p:sldId id="369" r:id="rId33"/>
    <p:sldId id="370" r:id="rId34"/>
    <p:sldId id="371" r:id="rId35"/>
    <p:sldId id="376" r:id="rId36"/>
    <p:sldId id="377" r:id="rId37"/>
  </p:sldIdLst>
  <p:sldSz cx="9144000" cy="6858000" type="screen4x3"/>
  <p:notesSz cx="7004050" cy="929005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ti Mishra"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E1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E93676-01D9-42A5-A913-E769F8E536E2}" v="4" dt="2022-05-06T14:26:20.729"/>
    <p1510:client id="{81087D41-4811-4A66-816B-35516B58142C}" v="34" dt="2022-05-09T15:09:55.911"/>
    <p1510:client id="{FDB9BDAC-56C7-44ED-8DB7-469DD8AA0A37}" v="1" dt="2022-04-18T08:18:25.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mJariwala" userId="S::devam.jce19@pdpu.ac.in::adb403b0-8e73-4b2b-9bae-5b5ddc3df30e" providerId="AD" clId="Web-{81087D41-4811-4A66-816B-35516B58142C}"/>
    <pc:docChg chg="modSld">
      <pc:chgData name="DevamJariwala" userId="S::devam.jce19@pdpu.ac.in::adb403b0-8e73-4b2b-9bae-5b5ddc3df30e" providerId="AD" clId="Web-{81087D41-4811-4A66-816B-35516B58142C}" dt="2022-05-09T15:09:55.911" v="22" actId="14100"/>
      <pc:docMkLst>
        <pc:docMk/>
      </pc:docMkLst>
      <pc:sldChg chg="modSp">
        <pc:chgData name="DevamJariwala" userId="S::devam.jce19@pdpu.ac.in::adb403b0-8e73-4b2b-9bae-5b5ddc3df30e" providerId="AD" clId="Web-{81087D41-4811-4A66-816B-35516B58142C}" dt="2022-05-09T13:49:01.630" v="4" actId="20577"/>
        <pc:sldMkLst>
          <pc:docMk/>
          <pc:sldMk cId="0" sldId="304"/>
        </pc:sldMkLst>
        <pc:spChg chg="mod">
          <ac:chgData name="DevamJariwala" userId="S::devam.jce19@pdpu.ac.in::adb403b0-8e73-4b2b-9bae-5b5ddc3df30e" providerId="AD" clId="Web-{81087D41-4811-4A66-816B-35516B58142C}" dt="2022-05-09T13:49:01.630" v="4" actId="20577"/>
          <ac:spMkLst>
            <pc:docMk/>
            <pc:sldMk cId="0" sldId="304"/>
            <ac:spMk id="9219" creationId="{C7F52028-0113-40EF-83E7-BE320D6A2C47}"/>
          </ac:spMkLst>
        </pc:spChg>
      </pc:sldChg>
      <pc:sldChg chg="modSp">
        <pc:chgData name="DevamJariwala" userId="S::devam.jce19@pdpu.ac.in::adb403b0-8e73-4b2b-9bae-5b5ddc3df30e" providerId="AD" clId="Web-{81087D41-4811-4A66-816B-35516B58142C}" dt="2022-05-09T14:43:18.667" v="9" actId="20577"/>
        <pc:sldMkLst>
          <pc:docMk/>
          <pc:sldMk cId="0" sldId="324"/>
        </pc:sldMkLst>
        <pc:spChg chg="mod">
          <ac:chgData name="DevamJariwala" userId="S::devam.jce19@pdpu.ac.in::adb403b0-8e73-4b2b-9bae-5b5ddc3df30e" providerId="AD" clId="Web-{81087D41-4811-4A66-816B-35516B58142C}" dt="2022-05-09T14:43:18.667" v="9" actId="20577"/>
          <ac:spMkLst>
            <pc:docMk/>
            <pc:sldMk cId="0" sldId="324"/>
            <ac:spMk id="27652" creationId="{F1E125BA-B0AE-447B-8F14-6F03DC8ED670}"/>
          </ac:spMkLst>
        </pc:spChg>
      </pc:sldChg>
      <pc:sldChg chg="modSp">
        <pc:chgData name="DevamJariwala" userId="S::devam.jce19@pdpu.ac.in::adb403b0-8e73-4b2b-9bae-5b5ddc3df30e" providerId="AD" clId="Web-{81087D41-4811-4A66-816B-35516B58142C}" dt="2022-05-09T14:44:57.545" v="10" actId="14100"/>
        <pc:sldMkLst>
          <pc:docMk/>
          <pc:sldMk cId="0" sldId="331"/>
        </pc:sldMkLst>
        <pc:spChg chg="mod">
          <ac:chgData name="DevamJariwala" userId="S::devam.jce19@pdpu.ac.in::adb403b0-8e73-4b2b-9bae-5b5ddc3df30e" providerId="AD" clId="Web-{81087D41-4811-4A66-816B-35516B58142C}" dt="2022-05-09T14:44:57.545" v="10" actId="14100"/>
          <ac:spMkLst>
            <pc:docMk/>
            <pc:sldMk cId="0" sldId="331"/>
            <ac:spMk id="29700" creationId="{FB0B67B7-FE71-405F-9580-FE1A114C9182}"/>
          </ac:spMkLst>
        </pc:spChg>
      </pc:sldChg>
      <pc:sldChg chg="modSp">
        <pc:chgData name="DevamJariwala" userId="S::devam.jce19@pdpu.ac.in::adb403b0-8e73-4b2b-9bae-5b5ddc3df30e" providerId="AD" clId="Web-{81087D41-4811-4A66-816B-35516B58142C}" dt="2022-05-09T14:49:59.021" v="13" actId="14100"/>
        <pc:sldMkLst>
          <pc:docMk/>
          <pc:sldMk cId="0" sldId="333"/>
        </pc:sldMkLst>
        <pc:spChg chg="mod">
          <ac:chgData name="DevamJariwala" userId="S::devam.jce19@pdpu.ac.in::adb403b0-8e73-4b2b-9bae-5b5ddc3df30e" providerId="AD" clId="Web-{81087D41-4811-4A66-816B-35516B58142C}" dt="2022-05-09T14:49:59.021" v="13" actId="14100"/>
          <ac:spMkLst>
            <pc:docMk/>
            <pc:sldMk cId="0" sldId="333"/>
            <ac:spMk id="30725" creationId="{DE06835E-0C51-4975-BF8C-340E6C5C9EAA}"/>
          </ac:spMkLst>
        </pc:spChg>
        <pc:graphicFrameChg chg="mod">
          <ac:chgData name="DevamJariwala" userId="S::devam.jce19@pdpu.ac.in::adb403b0-8e73-4b2b-9bae-5b5ddc3df30e" providerId="AD" clId="Web-{81087D41-4811-4A66-816B-35516B58142C}" dt="2022-05-09T14:49:29.411" v="12" actId="1076"/>
          <ac:graphicFrameMkLst>
            <pc:docMk/>
            <pc:sldMk cId="0" sldId="333"/>
            <ac:graphicFrameMk id="33892" creationId="{4F88A55C-C9B2-41B4-8CF1-45B70BA075B3}"/>
          </ac:graphicFrameMkLst>
        </pc:graphicFrameChg>
      </pc:sldChg>
      <pc:sldChg chg="modSp">
        <pc:chgData name="DevamJariwala" userId="S::devam.jce19@pdpu.ac.in::adb403b0-8e73-4b2b-9bae-5b5ddc3df30e" providerId="AD" clId="Web-{81087D41-4811-4A66-816B-35516B58142C}" dt="2022-05-09T14:58:17.284" v="21" actId="20577"/>
        <pc:sldMkLst>
          <pc:docMk/>
          <pc:sldMk cId="0" sldId="339"/>
        </pc:sldMkLst>
        <pc:spChg chg="mod">
          <ac:chgData name="DevamJariwala" userId="S::devam.jce19@pdpu.ac.in::adb403b0-8e73-4b2b-9bae-5b5ddc3df30e" providerId="AD" clId="Web-{81087D41-4811-4A66-816B-35516B58142C}" dt="2022-05-09T14:52:15.275" v="14" actId="14100"/>
          <ac:spMkLst>
            <pc:docMk/>
            <pc:sldMk cId="0" sldId="339"/>
            <ac:spMk id="33794" creationId="{281EB15B-AEC8-4737-9879-5FF758CC866C}"/>
          </ac:spMkLst>
        </pc:spChg>
        <pc:spChg chg="mod">
          <ac:chgData name="DevamJariwala" userId="S::devam.jce19@pdpu.ac.in::adb403b0-8e73-4b2b-9bae-5b5ddc3df30e" providerId="AD" clId="Web-{81087D41-4811-4A66-816B-35516B58142C}" dt="2022-05-09T14:58:17.284" v="21" actId="20577"/>
          <ac:spMkLst>
            <pc:docMk/>
            <pc:sldMk cId="0" sldId="339"/>
            <ac:spMk id="33807" creationId="{4CE6F1AE-0F9D-441C-A189-F9859CAFAC19}"/>
          </ac:spMkLst>
        </pc:spChg>
        <pc:spChg chg="mod">
          <ac:chgData name="DevamJariwala" userId="S::devam.jce19@pdpu.ac.in::adb403b0-8e73-4b2b-9bae-5b5ddc3df30e" providerId="AD" clId="Web-{81087D41-4811-4A66-816B-35516B58142C}" dt="2022-05-09T14:58:13.331" v="20" actId="20577"/>
          <ac:spMkLst>
            <pc:docMk/>
            <pc:sldMk cId="0" sldId="339"/>
            <ac:spMk id="33809" creationId="{9C62C0BB-59EC-44D7-B35A-AF38A88FF176}"/>
          </ac:spMkLst>
        </pc:spChg>
        <pc:spChg chg="mod">
          <ac:chgData name="DevamJariwala" userId="S::devam.jce19@pdpu.ac.in::adb403b0-8e73-4b2b-9bae-5b5ddc3df30e" providerId="AD" clId="Web-{81087D41-4811-4A66-816B-35516B58142C}" dt="2022-05-09T14:58:07.112" v="18" actId="20577"/>
          <ac:spMkLst>
            <pc:docMk/>
            <pc:sldMk cId="0" sldId="339"/>
            <ac:spMk id="33811" creationId="{D16F9770-DD53-4C08-8510-DB70BADDCE2F}"/>
          </ac:spMkLst>
        </pc:spChg>
        <pc:spChg chg="mod">
          <ac:chgData name="DevamJariwala" userId="S::devam.jce19@pdpu.ac.in::adb403b0-8e73-4b2b-9bae-5b5ddc3df30e" providerId="AD" clId="Web-{81087D41-4811-4A66-816B-35516B58142C}" dt="2022-05-09T14:58:12.065" v="19" actId="20577"/>
          <ac:spMkLst>
            <pc:docMk/>
            <pc:sldMk cId="0" sldId="339"/>
            <ac:spMk id="33813" creationId="{1BDEEAEF-8D00-4DBB-98F6-E9D1060A7123}"/>
          </ac:spMkLst>
        </pc:spChg>
      </pc:sldChg>
      <pc:sldChg chg="modSp">
        <pc:chgData name="DevamJariwala" userId="S::devam.jce19@pdpu.ac.in::adb403b0-8e73-4b2b-9bae-5b5ddc3df30e" providerId="AD" clId="Web-{81087D41-4811-4A66-816B-35516B58142C}" dt="2022-05-09T15:09:55.911" v="22" actId="14100"/>
        <pc:sldMkLst>
          <pc:docMk/>
          <pc:sldMk cId="0" sldId="346"/>
        </pc:sldMkLst>
        <pc:spChg chg="mod">
          <ac:chgData name="DevamJariwala" userId="S::devam.jce19@pdpu.ac.in::adb403b0-8e73-4b2b-9bae-5b5ddc3df30e" providerId="AD" clId="Web-{81087D41-4811-4A66-816B-35516B58142C}" dt="2022-05-09T15:09:55.911" v="22" actId="14100"/>
          <ac:spMkLst>
            <pc:docMk/>
            <pc:sldMk cId="0" sldId="346"/>
            <ac:spMk id="37897" creationId="{1D9343C9-A52D-4B6B-861D-93FAAC3EC53F}"/>
          </ac:spMkLst>
        </pc:spChg>
      </pc:sldChg>
    </pc:docChg>
  </pc:docChgLst>
  <pc:docChgLst>
    <pc:chgData name="HiteshBariya" userId="S::hitesh.bce19@pdpu.ac.in::7d6d4cd9-d7df-4584-b5dd-d06887710f48" providerId="AD" clId="Web-{FDB9BDAC-56C7-44ED-8DB7-469DD8AA0A37}"/>
    <pc:docChg chg="modSld">
      <pc:chgData name="HiteshBariya" userId="S::hitesh.bce19@pdpu.ac.in::7d6d4cd9-d7df-4584-b5dd-d06887710f48" providerId="AD" clId="Web-{FDB9BDAC-56C7-44ED-8DB7-469DD8AA0A37}" dt="2022-04-18T08:18:25.021" v="0" actId="14100"/>
      <pc:docMkLst>
        <pc:docMk/>
      </pc:docMkLst>
      <pc:sldChg chg="modSp">
        <pc:chgData name="HiteshBariya" userId="S::hitesh.bce19@pdpu.ac.in::7d6d4cd9-d7df-4584-b5dd-d06887710f48" providerId="AD" clId="Web-{FDB9BDAC-56C7-44ED-8DB7-469DD8AA0A37}" dt="2022-04-18T08:18:25.021" v="0" actId="14100"/>
        <pc:sldMkLst>
          <pc:docMk/>
          <pc:sldMk cId="0" sldId="304"/>
        </pc:sldMkLst>
        <pc:spChg chg="mod">
          <ac:chgData name="HiteshBariya" userId="S::hitesh.bce19@pdpu.ac.in::7d6d4cd9-d7df-4584-b5dd-d06887710f48" providerId="AD" clId="Web-{FDB9BDAC-56C7-44ED-8DB7-469DD8AA0A37}" dt="2022-04-18T08:18:25.021" v="0" actId="14100"/>
          <ac:spMkLst>
            <pc:docMk/>
            <pc:sldMk cId="0" sldId="304"/>
            <ac:spMk id="9219" creationId="{C7F52028-0113-40EF-83E7-BE320D6A2C47}"/>
          </ac:spMkLst>
        </pc:spChg>
      </pc:sldChg>
    </pc:docChg>
  </pc:docChgLst>
  <pc:docChgLst>
    <pc:chgData name="ZeelSonara" userId="S::zeel.sce19@pdpu.ac.in::9be089e3-0794-4e56-bcb9-ad8b8138c6dd" providerId="AD" clId="Web-{47E93676-01D9-42A5-A913-E769F8E536E2}"/>
    <pc:docChg chg="modSld">
      <pc:chgData name="ZeelSonara" userId="S::zeel.sce19@pdpu.ac.in::9be089e3-0794-4e56-bcb9-ad8b8138c6dd" providerId="AD" clId="Web-{47E93676-01D9-42A5-A913-E769F8E536E2}" dt="2022-05-06T14:26:20.369" v="2" actId="20577"/>
      <pc:docMkLst>
        <pc:docMk/>
      </pc:docMkLst>
      <pc:sldChg chg="modSp">
        <pc:chgData name="ZeelSonara" userId="S::zeel.sce19@pdpu.ac.in::9be089e3-0794-4e56-bcb9-ad8b8138c6dd" providerId="AD" clId="Web-{47E93676-01D9-42A5-A913-E769F8E536E2}" dt="2022-05-06T14:26:20.369" v="2" actId="20577"/>
        <pc:sldMkLst>
          <pc:docMk/>
          <pc:sldMk cId="0" sldId="304"/>
        </pc:sldMkLst>
        <pc:spChg chg="mod">
          <ac:chgData name="ZeelSonara" userId="S::zeel.sce19@pdpu.ac.in::9be089e3-0794-4e56-bcb9-ad8b8138c6dd" providerId="AD" clId="Web-{47E93676-01D9-42A5-A913-E769F8E536E2}" dt="2022-05-06T14:26:20.369" v="2" actId="20577"/>
          <ac:spMkLst>
            <pc:docMk/>
            <pc:sldMk cId="0" sldId="304"/>
            <ac:spMk id="9219" creationId="{C7F52028-0113-40EF-83E7-BE320D6A2C47}"/>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27T08:32:51.235"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2FD8AF-0160-46FC-937F-63119DF82CBB}"/>
              </a:ext>
            </a:extLst>
          </p:cNvPr>
          <p:cNvSpPr>
            <a:spLocks noGrp="1"/>
          </p:cNvSpPr>
          <p:nvPr>
            <p:ph type="hdr" sz="quarter"/>
          </p:nvPr>
        </p:nvSpPr>
        <p:spPr>
          <a:xfrm>
            <a:off x="0" y="0"/>
            <a:ext cx="3035300" cy="465138"/>
          </a:xfrm>
          <a:prstGeom prst="rect">
            <a:avLst/>
          </a:prstGeom>
        </p:spPr>
        <p:txBody>
          <a:bodyPr vert="horz" lIns="93104" tIns="46552" rIns="93104" bIns="46552"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DAD74FCA-BB9D-4FA8-9212-0084A53F9848}"/>
              </a:ext>
            </a:extLst>
          </p:cNvPr>
          <p:cNvSpPr>
            <a:spLocks noGrp="1"/>
          </p:cNvSpPr>
          <p:nvPr>
            <p:ph type="dt" sz="quarter" idx="1"/>
          </p:nvPr>
        </p:nvSpPr>
        <p:spPr>
          <a:xfrm>
            <a:off x="3967163" y="0"/>
            <a:ext cx="3035300" cy="465138"/>
          </a:xfrm>
          <a:prstGeom prst="rect">
            <a:avLst/>
          </a:prstGeom>
        </p:spPr>
        <p:txBody>
          <a:bodyPr vert="horz" lIns="93104" tIns="46552" rIns="93104" bIns="46552" rtlCol="0"/>
          <a:lstStyle>
            <a:lvl1pPr algn="r">
              <a:defRPr sz="1200"/>
            </a:lvl1pPr>
          </a:lstStyle>
          <a:p>
            <a:pPr>
              <a:defRPr/>
            </a:pPr>
            <a:fld id="{8EE4C609-FD87-40F2-B10D-9FBF94689BE2}" type="datetimeFigureOut">
              <a:rPr lang="en-US"/>
              <a:pPr>
                <a:defRPr/>
              </a:pPr>
              <a:t>5/9/2022</a:t>
            </a:fld>
            <a:endParaRPr lang="en-US"/>
          </a:p>
        </p:txBody>
      </p:sp>
      <p:sp>
        <p:nvSpPr>
          <p:cNvPr id="4" name="Footer Placeholder 3">
            <a:extLst>
              <a:ext uri="{FF2B5EF4-FFF2-40B4-BE49-F238E27FC236}">
                <a16:creationId xmlns:a16="http://schemas.microsoft.com/office/drawing/2014/main" id="{F6E3AD60-F236-41A9-8CEA-A7F7BAE51F54}"/>
              </a:ext>
            </a:extLst>
          </p:cNvPr>
          <p:cNvSpPr>
            <a:spLocks noGrp="1"/>
          </p:cNvSpPr>
          <p:nvPr>
            <p:ph type="ftr" sz="quarter" idx="2"/>
          </p:nvPr>
        </p:nvSpPr>
        <p:spPr>
          <a:xfrm>
            <a:off x="0" y="8823325"/>
            <a:ext cx="3035300" cy="465138"/>
          </a:xfrm>
          <a:prstGeom prst="rect">
            <a:avLst/>
          </a:prstGeom>
        </p:spPr>
        <p:txBody>
          <a:bodyPr vert="horz" lIns="93104" tIns="46552" rIns="93104" bIns="46552"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E58EB7F7-7FF6-474B-95D0-9B3665E81D52}"/>
              </a:ext>
            </a:extLst>
          </p:cNvPr>
          <p:cNvSpPr>
            <a:spLocks noGrp="1"/>
          </p:cNvSpPr>
          <p:nvPr>
            <p:ph type="sldNum" sz="quarter" idx="3"/>
          </p:nvPr>
        </p:nvSpPr>
        <p:spPr>
          <a:xfrm>
            <a:off x="3967163" y="8823325"/>
            <a:ext cx="3035300" cy="465138"/>
          </a:xfrm>
          <a:prstGeom prst="rect">
            <a:avLst/>
          </a:prstGeom>
        </p:spPr>
        <p:txBody>
          <a:bodyPr vert="horz" wrap="square" lIns="93104" tIns="46552" rIns="93104" bIns="46552" numCol="1" anchor="b" anchorCtr="0" compatLnSpc="1">
            <a:prstTxWarp prst="textNoShape">
              <a:avLst/>
            </a:prstTxWarp>
          </a:bodyPr>
          <a:lstStyle>
            <a:lvl1pPr algn="r">
              <a:defRPr sz="1200" smtClean="0"/>
            </a:lvl1pPr>
          </a:lstStyle>
          <a:p>
            <a:pPr>
              <a:defRPr/>
            </a:pPr>
            <a:fld id="{FFD5250A-8D8D-4A77-8E34-F897A288011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849F11C-F40C-474C-9CBC-383D025CCFBC}"/>
              </a:ext>
            </a:extLst>
          </p:cNvPr>
          <p:cNvSpPr>
            <a:spLocks noGrp="1" noChangeArrowheads="1"/>
          </p:cNvSpPr>
          <p:nvPr>
            <p:ph type="hdr" sz="quarter"/>
          </p:nvPr>
        </p:nvSpPr>
        <p:spPr bwMode="auto">
          <a:xfrm>
            <a:off x="0"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defRPr sz="1200">
                <a:latin typeface="Arial" charset="0"/>
              </a:defRPr>
            </a:lvl1pPr>
          </a:lstStyle>
          <a:p>
            <a:pPr>
              <a:defRPr/>
            </a:pPr>
            <a:endParaRPr lang="en-US"/>
          </a:p>
        </p:txBody>
      </p:sp>
      <p:sp>
        <p:nvSpPr>
          <p:cNvPr id="79875" name="Rectangle 3">
            <a:extLst>
              <a:ext uri="{FF2B5EF4-FFF2-40B4-BE49-F238E27FC236}">
                <a16:creationId xmlns:a16="http://schemas.microsoft.com/office/drawing/2014/main" id="{DE7C0FFF-E95E-4F6B-AC89-37EE15593629}"/>
              </a:ext>
            </a:extLst>
          </p:cNvPr>
          <p:cNvSpPr>
            <a:spLocks noGrp="1" noChangeArrowheads="1"/>
          </p:cNvSpPr>
          <p:nvPr>
            <p:ph type="dt" idx="1"/>
          </p:nvPr>
        </p:nvSpPr>
        <p:spPr bwMode="auto">
          <a:xfrm>
            <a:off x="3967163"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a:defRPr sz="1200">
                <a:latin typeface="Arial" charset="0"/>
              </a:defRPr>
            </a:lvl1pPr>
          </a:lstStyle>
          <a:p>
            <a:pPr>
              <a:defRPr/>
            </a:pPr>
            <a:fld id="{A118286A-7E37-41A6-B150-E9AA5C2B1C87}" type="datetimeFigureOut">
              <a:rPr lang="en-US"/>
              <a:pPr>
                <a:defRPr/>
              </a:pPr>
              <a:t>5/9/2022</a:t>
            </a:fld>
            <a:endParaRPr lang="en-US"/>
          </a:p>
        </p:txBody>
      </p:sp>
      <p:sp>
        <p:nvSpPr>
          <p:cNvPr id="5124" name="Rectangle 4">
            <a:extLst>
              <a:ext uri="{FF2B5EF4-FFF2-40B4-BE49-F238E27FC236}">
                <a16:creationId xmlns:a16="http://schemas.microsoft.com/office/drawing/2014/main" id="{5771EA7B-D0B5-467C-A7D7-06911E54C402}"/>
              </a:ext>
            </a:extLst>
          </p:cNvPr>
          <p:cNvSpPr>
            <a:spLocks noGrp="1" noRot="1" noChangeAspect="1" noChangeArrowheads="1" noTextEdit="1"/>
          </p:cNvSpPr>
          <p:nvPr>
            <p:ph type="sldImg" idx="2"/>
          </p:nvPr>
        </p:nvSpPr>
        <p:spPr bwMode="auto">
          <a:xfrm>
            <a:off x="1179513" y="696913"/>
            <a:ext cx="4645025" cy="3482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a:extLst>
              <a:ext uri="{FF2B5EF4-FFF2-40B4-BE49-F238E27FC236}">
                <a16:creationId xmlns:a16="http://schemas.microsoft.com/office/drawing/2014/main" id="{0BA2E382-6DF2-4ABF-8D42-C00136846738}"/>
              </a:ext>
            </a:extLst>
          </p:cNvPr>
          <p:cNvSpPr>
            <a:spLocks noGrp="1" noChangeArrowheads="1"/>
          </p:cNvSpPr>
          <p:nvPr>
            <p:ph type="body" sz="quarter" idx="3"/>
          </p:nvPr>
        </p:nvSpPr>
        <p:spPr bwMode="auto">
          <a:xfrm>
            <a:off x="700088" y="4413250"/>
            <a:ext cx="5603875" cy="417988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9878" name="Rectangle 6">
            <a:extLst>
              <a:ext uri="{FF2B5EF4-FFF2-40B4-BE49-F238E27FC236}">
                <a16:creationId xmlns:a16="http://schemas.microsoft.com/office/drawing/2014/main" id="{1ADDDA5E-406C-4D38-A87F-01B6AB639242}"/>
              </a:ext>
            </a:extLst>
          </p:cNvPr>
          <p:cNvSpPr>
            <a:spLocks noGrp="1" noChangeArrowheads="1"/>
          </p:cNvSpPr>
          <p:nvPr>
            <p:ph type="ftr" sz="quarter" idx="4"/>
          </p:nvPr>
        </p:nvSpPr>
        <p:spPr bwMode="auto">
          <a:xfrm>
            <a:off x="0"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defRPr sz="1200">
                <a:latin typeface="Arial" charset="0"/>
              </a:defRPr>
            </a:lvl1pPr>
          </a:lstStyle>
          <a:p>
            <a:pPr>
              <a:defRPr/>
            </a:pPr>
            <a:endParaRPr lang="en-US"/>
          </a:p>
        </p:txBody>
      </p:sp>
      <p:sp>
        <p:nvSpPr>
          <p:cNvPr id="79879" name="Rectangle 7">
            <a:extLst>
              <a:ext uri="{FF2B5EF4-FFF2-40B4-BE49-F238E27FC236}">
                <a16:creationId xmlns:a16="http://schemas.microsoft.com/office/drawing/2014/main" id="{E0F2949F-8E16-494F-8EDD-38E85A38F569}"/>
              </a:ext>
            </a:extLst>
          </p:cNvPr>
          <p:cNvSpPr>
            <a:spLocks noGrp="1" noChangeArrowheads="1"/>
          </p:cNvSpPr>
          <p:nvPr>
            <p:ph type="sldNum" sz="quarter" idx="5"/>
          </p:nvPr>
        </p:nvSpPr>
        <p:spPr bwMode="auto">
          <a:xfrm>
            <a:off x="3967163"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a:defRPr sz="1200" smtClean="0">
                <a:latin typeface="Arial" panose="020B0604020202020204" pitchFamily="34" charset="0"/>
              </a:defRPr>
            </a:lvl1pPr>
          </a:lstStyle>
          <a:p>
            <a:pPr>
              <a:defRPr/>
            </a:pPr>
            <a:fld id="{A19F20C2-B2CA-452B-B512-F8F304E379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78F4FF7-E004-4AD0-8FEC-825A918FA2BB}"/>
              </a:ext>
            </a:extLst>
          </p:cNvPr>
          <p:cNvSpPr txBox="1">
            <a:spLocks noGrp="1" noChangeArrowheads="1"/>
          </p:cNvSpPr>
          <p:nvPr/>
        </p:nvSpPr>
        <p:spPr bwMode="auto">
          <a:xfrm>
            <a:off x="3968750" y="8824913"/>
            <a:ext cx="3035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3096" tIns="46548" rIns="93096" bIns="46548"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8C4996B5-C4C0-444C-BDDB-D11FDBCBC312}" type="slidenum">
              <a:rPr lang="en-US" altLang="en-US" sz="1200">
                <a:latin typeface="Times New Roman" panose="02020603050405020304" pitchFamily="18" charset="0"/>
                <a:cs typeface="Times New Roman" panose="02020603050405020304" pitchFamily="18" charset="0"/>
              </a:rPr>
              <a:pPr algn="r" eaLnBrk="1" hangingPunct="1"/>
              <a:t>10</a:t>
            </a:fld>
            <a:endParaRPr lang="en-US" altLang="en-US" sz="1200">
              <a:latin typeface="Times New Roman" panose="02020603050405020304" pitchFamily="18" charset="0"/>
              <a:cs typeface="Times New Roman" panose="02020603050405020304" pitchFamily="18" charset="0"/>
            </a:endParaRPr>
          </a:p>
        </p:txBody>
      </p:sp>
      <p:sp>
        <p:nvSpPr>
          <p:cNvPr id="17411" name="Rectangle 2">
            <a:extLst>
              <a:ext uri="{FF2B5EF4-FFF2-40B4-BE49-F238E27FC236}">
                <a16:creationId xmlns:a16="http://schemas.microsoft.com/office/drawing/2014/main" id="{AF30E1E0-0B3A-48A9-B6DF-BBE70E2738C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A641E7B9-6CCB-4E74-9DDF-91A9BCADB8D6}"/>
              </a:ext>
            </a:extLst>
          </p:cNvPr>
          <p:cNvSpPr>
            <a:spLocks noGrp="1" noChangeArrowheads="1"/>
          </p:cNvSpPr>
          <p:nvPr>
            <p:ph type="body" idx="1"/>
          </p:nvPr>
        </p:nvSpPr>
        <p:spPr>
          <a:xfrm>
            <a:off x="933450" y="4413250"/>
            <a:ext cx="51371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96" tIns="46548" rIns="93096" bIns="46548"/>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1E24BD2-A53A-4B7C-B2BE-B6B8243796BA}"/>
              </a:ext>
            </a:extLst>
          </p:cNvPr>
          <p:cNvSpPr txBox="1">
            <a:spLocks noGrp="1" noChangeArrowheads="1"/>
          </p:cNvSpPr>
          <p:nvPr/>
        </p:nvSpPr>
        <p:spPr bwMode="auto">
          <a:xfrm>
            <a:off x="3968750" y="8824913"/>
            <a:ext cx="3035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3096" tIns="46548" rIns="93096" bIns="46548"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9568571A-91F0-494F-A2AE-53C7DD79BFDC}" type="slidenum">
              <a:rPr lang="en-US" altLang="en-US" sz="1200">
                <a:latin typeface="Times New Roman" panose="02020603050405020304" pitchFamily="18" charset="0"/>
                <a:cs typeface="Times New Roman" panose="02020603050405020304" pitchFamily="18" charset="0"/>
              </a:rPr>
              <a:pPr algn="r" eaLnBrk="1" hangingPunct="1"/>
              <a:t>11</a:t>
            </a:fld>
            <a:endParaRPr lang="en-US" altLang="en-US" sz="1200">
              <a:latin typeface="Times New Roman" panose="02020603050405020304" pitchFamily="18" charset="0"/>
              <a:cs typeface="Times New Roman" panose="02020603050405020304" pitchFamily="18" charset="0"/>
            </a:endParaRPr>
          </a:p>
        </p:txBody>
      </p:sp>
      <p:sp>
        <p:nvSpPr>
          <p:cNvPr id="19459" name="Rectangle 2">
            <a:extLst>
              <a:ext uri="{FF2B5EF4-FFF2-40B4-BE49-F238E27FC236}">
                <a16:creationId xmlns:a16="http://schemas.microsoft.com/office/drawing/2014/main" id="{40B49117-D4ED-4755-8E66-D7047A1A22C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4F2D3C2-77AD-45BD-8098-B4F20E671B63}"/>
              </a:ext>
            </a:extLst>
          </p:cNvPr>
          <p:cNvSpPr>
            <a:spLocks noGrp="1" noChangeArrowheads="1"/>
          </p:cNvSpPr>
          <p:nvPr>
            <p:ph type="body" idx="1"/>
          </p:nvPr>
        </p:nvSpPr>
        <p:spPr>
          <a:xfrm>
            <a:off x="933450" y="4413250"/>
            <a:ext cx="51371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96" tIns="46548" rIns="93096" bIns="46548"/>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5956F36-7A0A-4989-AF88-5369B93A0706}"/>
              </a:ext>
            </a:extLst>
          </p:cNvPr>
          <p:cNvSpPr txBox="1">
            <a:spLocks noGrp="1" noChangeArrowheads="1"/>
          </p:cNvSpPr>
          <p:nvPr/>
        </p:nvSpPr>
        <p:spPr bwMode="auto">
          <a:xfrm>
            <a:off x="3968750" y="8824913"/>
            <a:ext cx="3035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3096" tIns="46548" rIns="93096" bIns="46548"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601E2077-CE6A-403B-ACD4-EAABCDBA3B66}" type="slidenum">
              <a:rPr lang="en-US" altLang="en-US" sz="1200">
                <a:latin typeface="Times New Roman" panose="02020603050405020304" pitchFamily="18" charset="0"/>
                <a:cs typeface="Times New Roman" panose="02020603050405020304" pitchFamily="18" charset="0"/>
              </a:rPr>
              <a:pPr algn="r" eaLnBrk="1" hangingPunct="1"/>
              <a:t>12</a:t>
            </a:fld>
            <a:endParaRPr lang="en-US" altLang="en-US" sz="1200">
              <a:latin typeface="Times New Roman" panose="02020603050405020304" pitchFamily="18" charset="0"/>
              <a:cs typeface="Times New Roman" panose="02020603050405020304" pitchFamily="18" charset="0"/>
            </a:endParaRPr>
          </a:p>
        </p:txBody>
      </p:sp>
      <p:sp>
        <p:nvSpPr>
          <p:cNvPr id="21507" name="Rectangle 2">
            <a:extLst>
              <a:ext uri="{FF2B5EF4-FFF2-40B4-BE49-F238E27FC236}">
                <a16:creationId xmlns:a16="http://schemas.microsoft.com/office/drawing/2014/main" id="{83AECC94-AC14-4F22-8C63-1AF5F4FEFFDF}"/>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42AD82E-304C-44B8-B82A-5CD0CD1222C1}"/>
              </a:ext>
            </a:extLst>
          </p:cNvPr>
          <p:cNvSpPr>
            <a:spLocks noGrp="1" noChangeArrowheads="1"/>
          </p:cNvSpPr>
          <p:nvPr>
            <p:ph type="body" idx="1"/>
          </p:nvPr>
        </p:nvSpPr>
        <p:spPr>
          <a:xfrm>
            <a:off x="933450" y="4413250"/>
            <a:ext cx="51371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96" tIns="46548" rIns="93096" bIns="46548"/>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31246E6-D097-47A7-9D3A-670E811037C3}"/>
              </a:ext>
            </a:extLst>
          </p:cNvPr>
          <p:cNvSpPr txBox="1">
            <a:spLocks noGrp="1" noChangeArrowheads="1"/>
          </p:cNvSpPr>
          <p:nvPr/>
        </p:nvSpPr>
        <p:spPr bwMode="auto">
          <a:xfrm>
            <a:off x="3968750" y="8824913"/>
            <a:ext cx="3035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3096" tIns="46548" rIns="93096" bIns="46548"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9A6F0BB-21A2-4C5B-9A0A-32D0DE8A9022}" type="slidenum">
              <a:rPr lang="en-US" altLang="en-US" sz="1200">
                <a:latin typeface="Times New Roman" panose="02020603050405020304" pitchFamily="18" charset="0"/>
                <a:cs typeface="Times New Roman" panose="02020603050405020304" pitchFamily="18" charset="0"/>
              </a:rPr>
              <a:pPr algn="r" eaLnBrk="1" hangingPunct="1"/>
              <a:t>13</a:t>
            </a:fld>
            <a:endParaRPr lang="en-US" altLang="en-US" sz="1200">
              <a:latin typeface="Times New Roman" panose="02020603050405020304" pitchFamily="18" charset="0"/>
              <a:cs typeface="Times New Roman" panose="02020603050405020304" pitchFamily="18" charset="0"/>
            </a:endParaRPr>
          </a:p>
        </p:txBody>
      </p:sp>
      <p:sp>
        <p:nvSpPr>
          <p:cNvPr id="23555" name="Rectangle 2">
            <a:extLst>
              <a:ext uri="{FF2B5EF4-FFF2-40B4-BE49-F238E27FC236}">
                <a16:creationId xmlns:a16="http://schemas.microsoft.com/office/drawing/2014/main" id="{BD0EEC5A-2665-4C82-9E31-B166B88404F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7BD57D1-0C07-4FB5-9191-DED4C540AB54}"/>
              </a:ext>
            </a:extLst>
          </p:cNvPr>
          <p:cNvSpPr>
            <a:spLocks noGrp="1" noChangeArrowheads="1"/>
          </p:cNvSpPr>
          <p:nvPr>
            <p:ph type="body" idx="1"/>
          </p:nvPr>
        </p:nvSpPr>
        <p:spPr>
          <a:xfrm>
            <a:off x="933450" y="4413250"/>
            <a:ext cx="51371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96" tIns="46548" rIns="93096" bIns="46548"/>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947CD38-016D-462A-A3A2-30F0B209A2B6}"/>
              </a:ext>
            </a:extLst>
          </p:cNvPr>
          <p:cNvSpPr txBox="1">
            <a:spLocks noGrp="1" noChangeArrowheads="1"/>
          </p:cNvSpPr>
          <p:nvPr/>
        </p:nvSpPr>
        <p:spPr bwMode="auto">
          <a:xfrm>
            <a:off x="3968750" y="8824913"/>
            <a:ext cx="3035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3096" tIns="46548" rIns="93096" bIns="46548" anchor="b"/>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63F26A76-516D-452C-BD95-B09DA2FEFB63}" type="slidenum">
              <a:rPr lang="en-US" altLang="en-US" sz="1200">
                <a:latin typeface="Times New Roman" panose="02020603050405020304" pitchFamily="18" charset="0"/>
                <a:cs typeface="Times New Roman" panose="02020603050405020304" pitchFamily="18" charset="0"/>
              </a:rPr>
              <a:pPr algn="r" eaLnBrk="1" hangingPunct="1"/>
              <a:t>17</a:t>
            </a:fld>
            <a:endParaRPr lang="en-US" altLang="en-US" sz="1200">
              <a:latin typeface="Times New Roman" panose="02020603050405020304" pitchFamily="18" charset="0"/>
              <a:cs typeface="Times New Roman" panose="02020603050405020304" pitchFamily="18" charset="0"/>
            </a:endParaRPr>
          </a:p>
        </p:txBody>
      </p:sp>
      <p:sp>
        <p:nvSpPr>
          <p:cNvPr id="28675" name="Rectangle 2">
            <a:extLst>
              <a:ext uri="{FF2B5EF4-FFF2-40B4-BE49-F238E27FC236}">
                <a16:creationId xmlns:a16="http://schemas.microsoft.com/office/drawing/2014/main" id="{10A6B88B-A99B-4684-B174-3B326F35247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810AD48-83A2-4FB9-B6E6-C6B8B7A38A61}"/>
              </a:ext>
            </a:extLst>
          </p:cNvPr>
          <p:cNvSpPr>
            <a:spLocks noGrp="1" noChangeArrowheads="1"/>
          </p:cNvSpPr>
          <p:nvPr>
            <p:ph type="body" idx="1"/>
          </p:nvPr>
        </p:nvSpPr>
        <p:spPr>
          <a:xfrm>
            <a:off x="933450" y="4413250"/>
            <a:ext cx="51371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96" tIns="46548" rIns="93096" bIns="46548"/>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A095FAE-43E4-40BC-9210-869C1B81CFEB}"/>
              </a:ext>
            </a:extLst>
          </p:cNvPr>
          <p:cNvSpPr>
            <a:spLocks noGrp="1" noRot="1" noChangeAspect="1" noChangeArrowheads="1" noTextEdit="1"/>
          </p:cNvSpPr>
          <p:nvPr>
            <p:ph type="sldImg"/>
          </p:nvPr>
        </p:nvSpPr>
        <p:spPr>
          <a:xfrm>
            <a:off x="1219200" y="684213"/>
            <a:ext cx="4568825" cy="3425825"/>
          </a:xfrm>
          <a:solidFill>
            <a:srgbClr val="FFFFFF"/>
          </a:solidFill>
          <a:ln/>
        </p:spPr>
      </p:sp>
      <p:sp>
        <p:nvSpPr>
          <p:cNvPr id="34819" name="Rectangle 3">
            <a:extLst>
              <a:ext uri="{FF2B5EF4-FFF2-40B4-BE49-F238E27FC236}">
                <a16:creationId xmlns:a16="http://schemas.microsoft.com/office/drawing/2014/main" id="{7CC787AF-8919-45EB-9327-84D1EA8E971B}"/>
              </a:ext>
            </a:extLst>
          </p:cNvPr>
          <p:cNvSpPr>
            <a:spLocks noGrp="1" noChangeArrowheads="1"/>
          </p:cNvSpPr>
          <p:nvPr>
            <p:ph type="body" idx="1"/>
          </p:nvPr>
        </p:nvSpPr>
        <p:spPr>
          <a:xfrm>
            <a:off x="933450" y="4340225"/>
            <a:ext cx="5137150" cy="4111625"/>
          </a:xfrm>
          <a:solidFill>
            <a:srgbClr val="FFFFFF"/>
          </a:solidFill>
          <a:ln>
            <a:solidFill>
              <a:srgbClr val="000000"/>
            </a:solidFill>
          </a:ln>
        </p:spPr>
        <p:txBody>
          <a:bodyPr lIns="92145" tIns="46073" rIns="92145" bIns="46073"/>
          <a:lstStyle/>
          <a:p>
            <a:pPr eaLnBrk="1" hangingPunct="1"/>
            <a:r>
              <a:rPr lang="en-US" altLang="en-US"/>
              <a:t>We define Grid architecture in terms of a layered collection of protocols. </a:t>
            </a:r>
          </a:p>
          <a:p>
            <a:pPr eaLnBrk="1" hangingPunct="1">
              <a:buFontTx/>
              <a:buChar char="•"/>
            </a:pPr>
            <a:r>
              <a:rPr lang="en-US" altLang="en-US"/>
              <a:t>Fabric layer includes the protocols and interfaces that provide access to the resources that are being shared, including computers, storage systems, datasets, programs, and networks.  This layer is a logical view rather then a physical view.  For example, the view of a cluster with a local resource manager is defined by the local resource manger, and not the cluster hardware.  Likewise, the fabric provided by a storage system is defined by the file system that is available on that system, not the raw disk or tapes.</a:t>
            </a:r>
          </a:p>
          <a:p>
            <a:pPr eaLnBrk="1" hangingPunct="1">
              <a:buFontTx/>
              <a:buChar char="•"/>
            </a:pPr>
            <a:r>
              <a:rPr lang="en-US" altLang="en-US"/>
              <a:t>The connectivity layer defines core protocols required for Grid-specific network transactions.  This layer includes the IP protocol stack (system level application protocols [e.g. DNS, RSVP, Routing], transport and internet layers), as well as core Grid security protocols for authentication and authorization.</a:t>
            </a:r>
          </a:p>
          <a:p>
            <a:pPr eaLnBrk="1" hangingPunct="1">
              <a:buFontTx/>
              <a:buChar char="•"/>
            </a:pPr>
            <a:r>
              <a:rPr lang="en-US" altLang="en-US"/>
              <a:t>Resource layer defines protocols to initiate and control sharing of (local) resources.  Services defined at this level are gatekeeper, GRIS, along with some user oriented application protocols from the Internet protocol suite, such as file-transfer.</a:t>
            </a:r>
          </a:p>
          <a:p>
            <a:pPr eaLnBrk="1" hangingPunct="1">
              <a:buFontTx/>
              <a:buChar char="•"/>
            </a:pPr>
            <a:r>
              <a:rPr lang="en-US" altLang="en-US"/>
              <a:t>Collective layer defines protocols  that provide system oriented capabilities that are expected to be wide scale in deployment and generic in function.  This includes GIIS,  bandwidth brokers, resource brokers,….</a:t>
            </a:r>
          </a:p>
          <a:p>
            <a:pPr eaLnBrk="1" hangingPunct="1">
              <a:buFontTx/>
              <a:buChar char="•"/>
            </a:pPr>
            <a:r>
              <a:rPr lang="en-US" altLang="en-US"/>
              <a:t>Application layer defines protocols and services that are parochial  in nature, targeted towards a specific application domain or class of applications.  These are   are  are  … arrgh</a:t>
            </a:r>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633A876A-366A-47D4-99C7-A1CA77EAD4BF}"/>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Oval 8">
            <a:extLst>
              <a:ext uri="{FF2B5EF4-FFF2-40B4-BE49-F238E27FC236}">
                <a16:creationId xmlns:a16="http://schemas.microsoft.com/office/drawing/2014/main" id="{63FCF747-CC01-4233-832A-CFD9F9F11840}"/>
              </a:ext>
            </a:extLst>
          </p:cNvPr>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6" name="Oval 9">
            <a:extLst>
              <a:ext uri="{FF2B5EF4-FFF2-40B4-BE49-F238E27FC236}">
                <a16:creationId xmlns:a16="http://schemas.microsoft.com/office/drawing/2014/main" id="{FEFFADED-0863-44C4-B9F0-E465399D6BEC}"/>
              </a:ext>
            </a:extLst>
          </p:cNvPr>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7" name="Oval 10">
            <a:extLst>
              <a:ext uri="{FF2B5EF4-FFF2-40B4-BE49-F238E27FC236}">
                <a16:creationId xmlns:a16="http://schemas.microsoft.com/office/drawing/2014/main" id="{8C59389F-A531-48F0-A449-34BAD20721E4}"/>
              </a:ext>
            </a:extLst>
          </p:cNvPr>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226306" name="Rectangle 2"/>
          <p:cNvSpPr>
            <a:spLocks noGrp="1" noChangeArrowheads="1"/>
          </p:cNvSpPr>
          <p:nvPr>
            <p:ph type="ctrTitle"/>
          </p:nvPr>
        </p:nvSpPr>
        <p:spPr>
          <a:xfrm>
            <a:off x="2133600" y="1371600"/>
            <a:ext cx="6477000" cy="1752600"/>
          </a:xfrm>
        </p:spPr>
        <p:txBody>
          <a:bodyPr/>
          <a:lstStyle>
            <a:lvl1pPr>
              <a:defRPr sz="5400"/>
            </a:lvl1pPr>
          </a:lstStyle>
          <a:p>
            <a:pPr lvl="0"/>
            <a:r>
              <a:rPr lang="en-US" altLang="en-US" noProof="0"/>
              <a:t>Click to edit Master title style</a:t>
            </a:r>
          </a:p>
        </p:txBody>
      </p:sp>
      <p:sp>
        <p:nvSpPr>
          <p:cNvPr id="226307" name="Rectangle 3"/>
          <p:cNvSpPr>
            <a:spLocks noGrp="1" noChangeArrowheads="1"/>
          </p:cNvSpPr>
          <p:nvPr>
            <p:ph type="subTitle" idx="1"/>
          </p:nvPr>
        </p:nvSpPr>
        <p:spPr>
          <a:xfrm>
            <a:off x="2133600" y="3733800"/>
            <a:ext cx="6477000" cy="19812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8" name="Rectangle 4">
            <a:extLst>
              <a:ext uri="{FF2B5EF4-FFF2-40B4-BE49-F238E27FC236}">
                <a16:creationId xmlns:a16="http://schemas.microsoft.com/office/drawing/2014/main" id="{CA018B74-8BC6-4A32-A111-A067F36BE623}"/>
              </a:ext>
            </a:extLst>
          </p:cNvPr>
          <p:cNvSpPr>
            <a:spLocks noGrp="1" noChangeArrowheads="1"/>
          </p:cNvSpPr>
          <p:nvPr>
            <p:ph type="dt" sz="half" idx="10"/>
          </p:nvPr>
        </p:nvSpPr>
        <p:spPr>
          <a:xfrm>
            <a:off x="7086600" y="6248400"/>
            <a:ext cx="1524000" cy="457200"/>
          </a:xfrm>
        </p:spPr>
        <p:txBody>
          <a:bodyPr/>
          <a:lstStyle>
            <a:lvl1pPr>
              <a:defRPr smtClean="0"/>
            </a:lvl1pPr>
          </a:lstStyle>
          <a:p>
            <a:pPr>
              <a:defRPr/>
            </a:pPr>
            <a:fld id="{2B7621B4-2D3E-40B4-AA26-E1CBAD6C210B}" type="datetimeFigureOut">
              <a:rPr lang="en-US" altLang="en-US"/>
              <a:pPr>
                <a:defRPr/>
              </a:pPr>
              <a:t>5/9/2022</a:t>
            </a:fld>
            <a:endParaRPr lang="en-US" altLang="en-US"/>
          </a:p>
        </p:txBody>
      </p:sp>
      <p:sp>
        <p:nvSpPr>
          <p:cNvPr id="9" name="Rectangle 5">
            <a:extLst>
              <a:ext uri="{FF2B5EF4-FFF2-40B4-BE49-F238E27FC236}">
                <a16:creationId xmlns:a16="http://schemas.microsoft.com/office/drawing/2014/main" id="{F00D9A76-13AF-4BE0-A6CC-A64B7B867DE4}"/>
              </a:ext>
            </a:extLst>
          </p:cNvPr>
          <p:cNvSpPr>
            <a:spLocks noGrp="1" noChangeArrowheads="1"/>
          </p:cNvSpPr>
          <p:nvPr>
            <p:ph type="ftr" sz="quarter" idx="11"/>
          </p:nvPr>
        </p:nvSpPr>
        <p:spPr>
          <a:xfrm>
            <a:off x="3810000" y="6248400"/>
            <a:ext cx="2895600" cy="457200"/>
          </a:xfrm>
        </p:spPr>
        <p:txBody>
          <a:bodyPr/>
          <a:lstStyle>
            <a:lvl1pPr>
              <a:defRPr/>
            </a:lvl1pPr>
          </a:lstStyle>
          <a:p>
            <a:pPr>
              <a:defRPr/>
            </a:pPr>
            <a:endParaRPr lang="en-US" altLang="en-US"/>
          </a:p>
        </p:txBody>
      </p:sp>
      <p:sp>
        <p:nvSpPr>
          <p:cNvPr id="10" name="Rectangle 6">
            <a:extLst>
              <a:ext uri="{FF2B5EF4-FFF2-40B4-BE49-F238E27FC236}">
                <a16:creationId xmlns:a16="http://schemas.microsoft.com/office/drawing/2014/main" id="{E90E0B22-DDB0-480C-98AE-BB1170F74F77}"/>
              </a:ext>
            </a:extLst>
          </p:cNvPr>
          <p:cNvSpPr>
            <a:spLocks noGrp="1" noChangeArrowheads="1"/>
          </p:cNvSpPr>
          <p:nvPr>
            <p:ph type="sldNum" sz="quarter" idx="12"/>
          </p:nvPr>
        </p:nvSpPr>
        <p:spPr>
          <a:xfrm>
            <a:off x="2209800" y="6248400"/>
            <a:ext cx="1219200" cy="457200"/>
          </a:xfrm>
        </p:spPr>
        <p:txBody>
          <a:bodyPr/>
          <a:lstStyle>
            <a:lvl1pPr>
              <a:defRPr smtClean="0"/>
            </a:lvl1pPr>
          </a:lstStyle>
          <a:p>
            <a:pPr>
              <a:defRPr/>
            </a:pPr>
            <a:fld id="{5A9F525D-D83E-4C15-9894-676E8344777F}" type="slidenum">
              <a:rPr lang="en-US" altLang="en-US"/>
              <a:pPr>
                <a:defRPr/>
              </a:pPr>
              <a:t>‹#›</a:t>
            </a:fld>
            <a:endParaRPr lang="en-US" altLang="en-US"/>
          </a:p>
        </p:txBody>
      </p:sp>
    </p:spTree>
    <p:extLst>
      <p:ext uri="{BB962C8B-B14F-4D97-AF65-F5344CB8AC3E}">
        <p14:creationId xmlns:p14="http://schemas.microsoft.com/office/powerpoint/2010/main" val="208184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6EB6F7AC-95D0-4120-86D4-0D7D69E34A13}"/>
              </a:ext>
            </a:extLst>
          </p:cNvPr>
          <p:cNvSpPr>
            <a:spLocks noGrp="1" noChangeArrowheads="1"/>
          </p:cNvSpPr>
          <p:nvPr>
            <p:ph type="dt" sz="half" idx="10"/>
          </p:nvPr>
        </p:nvSpPr>
        <p:spPr>
          <a:ln/>
        </p:spPr>
        <p:txBody>
          <a:bodyPr/>
          <a:lstStyle>
            <a:lvl1pPr>
              <a:defRPr/>
            </a:lvl1pPr>
          </a:lstStyle>
          <a:p>
            <a:pPr>
              <a:defRPr/>
            </a:pPr>
            <a:fld id="{EB88DC18-826E-4360-B8F1-965E30C1964C}" type="datetimeFigureOut">
              <a:rPr lang="en-US" altLang="en-US"/>
              <a:pPr>
                <a:defRPr/>
              </a:pPr>
              <a:t>5/9/2022</a:t>
            </a:fld>
            <a:endParaRPr lang="en-US" altLang="en-US"/>
          </a:p>
        </p:txBody>
      </p:sp>
      <p:sp>
        <p:nvSpPr>
          <p:cNvPr id="5" name="Rectangle 5">
            <a:extLst>
              <a:ext uri="{FF2B5EF4-FFF2-40B4-BE49-F238E27FC236}">
                <a16:creationId xmlns:a16="http://schemas.microsoft.com/office/drawing/2014/main" id="{BA956CE8-9BCA-40F6-9101-D6698BF0B7A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547B815-7F4B-4584-93D6-4029E85CBC28}"/>
              </a:ext>
            </a:extLst>
          </p:cNvPr>
          <p:cNvSpPr>
            <a:spLocks noGrp="1" noChangeArrowheads="1"/>
          </p:cNvSpPr>
          <p:nvPr>
            <p:ph type="sldNum" sz="quarter" idx="12"/>
          </p:nvPr>
        </p:nvSpPr>
        <p:spPr>
          <a:ln/>
        </p:spPr>
        <p:txBody>
          <a:bodyPr/>
          <a:lstStyle>
            <a:lvl1pPr>
              <a:defRPr/>
            </a:lvl1pPr>
          </a:lstStyle>
          <a:p>
            <a:pPr>
              <a:defRPr/>
            </a:pPr>
            <a:fld id="{E1391427-5D0F-41FF-BC4F-D9129D24ACCB}" type="slidenum">
              <a:rPr lang="en-US" altLang="en-US"/>
              <a:pPr>
                <a:defRPr/>
              </a:pPr>
              <a:t>‹#›</a:t>
            </a:fld>
            <a:endParaRPr lang="en-US" altLang="en-US"/>
          </a:p>
        </p:txBody>
      </p:sp>
    </p:spTree>
    <p:extLst>
      <p:ext uri="{BB962C8B-B14F-4D97-AF65-F5344CB8AC3E}">
        <p14:creationId xmlns:p14="http://schemas.microsoft.com/office/powerpoint/2010/main" val="397760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CF6CA3B-BBD0-457E-A8F6-387978766B03}"/>
              </a:ext>
            </a:extLst>
          </p:cNvPr>
          <p:cNvSpPr>
            <a:spLocks noGrp="1" noChangeArrowheads="1"/>
          </p:cNvSpPr>
          <p:nvPr>
            <p:ph type="dt" sz="half" idx="10"/>
          </p:nvPr>
        </p:nvSpPr>
        <p:spPr>
          <a:ln/>
        </p:spPr>
        <p:txBody>
          <a:bodyPr/>
          <a:lstStyle>
            <a:lvl1pPr>
              <a:defRPr/>
            </a:lvl1pPr>
          </a:lstStyle>
          <a:p>
            <a:pPr>
              <a:defRPr/>
            </a:pPr>
            <a:fld id="{225E9C6D-A95D-4296-929A-82FCBAD05767}" type="datetimeFigureOut">
              <a:rPr lang="en-US" altLang="en-US"/>
              <a:pPr>
                <a:defRPr/>
              </a:pPr>
              <a:t>5/9/2022</a:t>
            </a:fld>
            <a:endParaRPr lang="en-US" altLang="en-US"/>
          </a:p>
        </p:txBody>
      </p:sp>
      <p:sp>
        <p:nvSpPr>
          <p:cNvPr id="5" name="Rectangle 5">
            <a:extLst>
              <a:ext uri="{FF2B5EF4-FFF2-40B4-BE49-F238E27FC236}">
                <a16:creationId xmlns:a16="http://schemas.microsoft.com/office/drawing/2014/main" id="{CEBEF24C-D148-4949-B258-7CC8926EF6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2E048F3-DFB8-4237-94D2-F569B3A9C9AF}"/>
              </a:ext>
            </a:extLst>
          </p:cNvPr>
          <p:cNvSpPr>
            <a:spLocks noGrp="1" noChangeArrowheads="1"/>
          </p:cNvSpPr>
          <p:nvPr>
            <p:ph type="sldNum" sz="quarter" idx="12"/>
          </p:nvPr>
        </p:nvSpPr>
        <p:spPr>
          <a:ln/>
        </p:spPr>
        <p:txBody>
          <a:bodyPr/>
          <a:lstStyle>
            <a:lvl1pPr>
              <a:defRPr/>
            </a:lvl1pPr>
          </a:lstStyle>
          <a:p>
            <a:pPr>
              <a:defRPr/>
            </a:pPr>
            <a:fld id="{1795C65B-0719-4B94-B306-DCED75A3A561}" type="slidenum">
              <a:rPr lang="en-US" altLang="en-US"/>
              <a:pPr>
                <a:defRPr/>
              </a:pPr>
              <a:t>‹#›</a:t>
            </a:fld>
            <a:endParaRPr lang="en-US" altLang="en-US"/>
          </a:p>
        </p:txBody>
      </p:sp>
    </p:spTree>
    <p:extLst>
      <p:ext uri="{BB962C8B-B14F-4D97-AF65-F5344CB8AC3E}">
        <p14:creationId xmlns:p14="http://schemas.microsoft.com/office/powerpoint/2010/main" val="160129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0" y="190500"/>
            <a:ext cx="7010400" cy="582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4">
            <a:extLst>
              <a:ext uri="{FF2B5EF4-FFF2-40B4-BE49-F238E27FC236}">
                <a16:creationId xmlns:a16="http://schemas.microsoft.com/office/drawing/2014/main" id="{15817A48-4AE4-496D-A6C4-5FADD21C615D}"/>
              </a:ext>
            </a:extLst>
          </p:cNvPr>
          <p:cNvSpPr>
            <a:spLocks noGrp="1" noChangeArrowheads="1"/>
          </p:cNvSpPr>
          <p:nvPr>
            <p:ph type="dt" sz="half" idx="10"/>
          </p:nvPr>
        </p:nvSpPr>
        <p:spPr>
          <a:ln/>
        </p:spPr>
        <p:txBody>
          <a:bodyPr/>
          <a:lstStyle>
            <a:lvl1pPr>
              <a:defRPr/>
            </a:lvl1pPr>
          </a:lstStyle>
          <a:p>
            <a:pPr>
              <a:defRPr/>
            </a:pPr>
            <a:fld id="{1DA9F461-BFFC-4477-B6D7-3D707A89EEC2}" type="datetimeFigureOut">
              <a:rPr lang="en-US" altLang="en-US"/>
              <a:pPr>
                <a:defRPr/>
              </a:pPr>
              <a:t>5/9/2022</a:t>
            </a:fld>
            <a:endParaRPr lang="en-US" altLang="en-US"/>
          </a:p>
        </p:txBody>
      </p:sp>
      <p:sp>
        <p:nvSpPr>
          <p:cNvPr id="4" name="Rectangle 5">
            <a:extLst>
              <a:ext uri="{FF2B5EF4-FFF2-40B4-BE49-F238E27FC236}">
                <a16:creationId xmlns:a16="http://schemas.microsoft.com/office/drawing/2014/main" id="{95D1057E-ACF4-4C5B-BEAE-A1E0F0FACD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E928811F-A775-4FAD-AE67-4CF8359A8298}"/>
              </a:ext>
            </a:extLst>
          </p:cNvPr>
          <p:cNvSpPr>
            <a:spLocks noGrp="1" noChangeArrowheads="1"/>
          </p:cNvSpPr>
          <p:nvPr>
            <p:ph type="sldNum" sz="quarter" idx="12"/>
          </p:nvPr>
        </p:nvSpPr>
        <p:spPr>
          <a:ln/>
        </p:spPr>
        <p:txBody>
          <a:bodyPr/>
          <a:lstStyle>
            <a:lvl1pPr>
              <a:defRPr/>
            </a:lvl1pPr>
          </a:lstStyle>
          <a:p>
            <a:pPr>
              <a:defRPr/>
            </a:pPr>
            <a:fld id="{77FF4D06-C598-46CC-8445-D5895CB47E62}" type="slidenum">
              <a:rPr lang="en-US" altLang="en-US"/>
              <a:pPr>
                <a:defRPr/>
              </a:pPr>
              <a:t>‹#›</a:t>
            </a:fld>
            <a:endParaRPr lang="en-US" altLang="en-US"/>
          </a:p>
        </p:txBody>
      </p:sp>
    </p:spTree>
    <p:extLst>
      <p:ext uri="{BB962C8B-B14F-4D97-AF65-F5344CB8AC3E}">
        <p14:creationId xmlns:p14="http://schemas.microsoft.com/office/powerpoint/2010/main" val="3645707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B4FD9D3-92BC-4D85-98EB-1449842236BC}"/>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F7274F6-4F1B-44FD-A301-46974DA444A1}"/>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C52662C2-93B4-4DEB-8F2B-B25913D8B2FB}"/>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3" name="Rectangle 5">
                <a:extLst>
                  <a:ext uri="{FF2B5EF4-FFF2-40B4-BE49-F238E27FC236}">
                    <a16:creationId xmlns:a16="http://schemas.microsoft.com/office/drawing/2014/main" id="{1794CDAA-4C41-4D5B-8716-747B25BFF36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nvGrpSpPr>
            <p:cNvPr id="6" name="Group 6">
              <a:extLst>
                <a:ext uri="{FF2B5EF4-FFF2-40B4-BE49-F238E27FC236}">
                  <a16:creationId xmlns:a16="http://schemas.microsoft.com/office/drawing/2014/main" id="{EB3D8485-F92D-492A-AC38-5F911AAB9A71}"/>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922A9E33-DF45-48B4-A439-D75013C686A6}"/>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 name="Rectangle 8">
                <a:extLst>
                  <a:ext uri="{FF2B5EF4-FFF2-40B4-BE49-F238E27FC236}">
                    <a16:creationId xmlns:a16="http://schemas.microsoft.com/office/drawing/2014/main" id="{DD42C1E2-E8FD-4C2E-A01F-3843DBC97980}"/>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sp>
          <p:nvSpPr>
            <p:cNvPr id="7" name="Rectangle 9">
              <a:extLst>
                <a:ext uri="{FF2B5EF4-FFF2-40B4-BE49-F238E27FC236}">
                  <a16:creationId xmlns:a16="http://schemas.microsoft.com/office/drawing/2014/main" id="{D91FB7A1-2A30-4248-A833-338CD272EDE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8" name="Rectangle 10">
              <a:extLst>
                <a:ext uri="{FF2B5EF4-FFF2-40B4-BE49-F238E27FC236}">
                  <a16:creationId xmlns:a16="http://schemas.microsoft.com/office/drawing/2014/main" id="{6D39B9C0-7BE4-4CFD-9157-6A800104DE82}"/>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9" name="Rectangle 11">
              <a:extLst>
                <a:ext uri="{FF2B5EF4-FFF2-40B4-BE49-F238E27FC236}">
                  <a16:creationId xmlns:a16="http://schemas.microsoft.com/office/drawing/2014/main" id="{50BDBF12-480D-4D7B-B927-6EF17D6E905B}"/>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sp>
        <p:nvSpPr>
          <p:cNvPr id="6657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665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401ED0FD-0F00-440C-8AB6-BB919A135FFF}"/>
              </a:ext>
            </a:extLst>
          </p:cNvPr>
          <p:cNvSpPr>
            <a:spLocks noGrp="1" noChangeArrowheads="1"/>
          </p:cNvSpPr>
          <p:nvPr>
            <p:ph type="dt" sz="half" idx="10"/>
          </p:nvPr>
        </p:nvSpPr>
        <p:spPr/>
        <p:txBody>
          <a:bodyPr/>
          <a:lstStyle>
            <a:lvl1pPr>
              <a:defRPr>
                <a:solidFill>
                  <a:schemeClr val="bg2"/>
                </a:solidFill>
              </a:defRPr>
            </a:lvl1pPr>
          </a:lstStyle>
          <a:p>
            <a:pPr>
              <a:defRPr/>
            </a:pPr>
            <a:fld id="{A5B3A979-A3F4-4549-8AD6-913949225D48}" type="datetimeFigureOut">
              <a:rPr lang="en-US"/>
              <a:pPr>
                <a:defRPr/>
              </a:pPr>
              <a:t>5/9/2022</a:t>
            </a:fld>
            <a:endParaRPr lang="en-US"/>
          </a:p>
        </p:txBody>
      </p:sp>
      <p:sp>
        <p:nvSpPr>
          <p:cNvPr id="15" name="Rectangle 15">
            <a:extLst>
              <a:ext uri="{FF2B5EF4-FFF2-40B4-BE49-F238E27FC236}">
                <a16:creationId xmlns:a16="http://schemas.microsoft.com/office/drawing/2014/main" id="{306F898C-1E81-46FE-A758-97AF8C2B3C8A}"/>
              </a:ext>
            </a:extLst>
          </p:cNvPr>
          <p:cNvSpPr>
            <a:spLocks noGrp="1" noChangeArrowheads="1"/>
          </p:cNvSpPr>
          <p:nvPr>
            <p:ph type="ftr" sz="quarter" idx="11"/>
          </p:nvPr>
        </p:nvSpPr>
        <p:spPr/>
        <p:txBody>
          <a:bodyPr/>
          <a:lstStyle>
            <a:lvl1pPr>
              <a:defRPr>
                <a:solidFill>
                  <a:schemeClr val="bg2"/>
                </a:solidFill>
              </a:defRPr>
            </a:lvl1pPr>
          </a:lstStyle>
          <a:p>
            <a:pPr>
              <a:defRPr/>
            </a:pPr>
            <a:endParaRPr lang="en-US"/>
          </a:p>
        </p:txBody>
      </p:sp>
      <p:sp>
        <p:nvSpPr>
          <p:cNvPr id="16" name="Rectangle 16">
            <a:extLst>
              <a:ext uri="{FF2B5EF4-FFF2-40B4-BE49-F238E27FC236}">
                <a16:creationId xmlns:a16="http://schemas.microsoft.com/office/drawing/2014/main" id="{937D01A1-5BC3-45F9-9334-D6F7D1F55FA8}"/>
              </a:ext>
            </a:extLst>
          </p:cNvPr>
          <p:cNvSpPr>
            <a:spLocks noGrp="1" noChangeArrowheads="1"/>
          </p:cNvSpPr>
          <p:nvPr>
            <p:ph type="sldNum" sz="quarter" idx="12"/>
          </p:nvPr>
        </p:nvSpPr>
        <p:spPr/>
        <p:txBody>
          <a:bodyPr/>
          <a:lstStyle>
            <a:lvl1pPr>
              <a:defRPr smtClean="0"/>
            </a:lvl1pPr>
          </a:lstStyle>
          <a:p>
            <a:pPr>
              <a:defRPr/>
            </a:pPr>
            <a:fld id="{5A6C36A6-CB6E-40A0-93F6-F4114EEBC32B}" type="slidenum">
              <a:rPr lang="en-US" altLang="en-US"/>
              <a:pPr>
                <a:defRPr/>
              </a:pPr>
              <a:t>‹#›</a:t>
            </a:fld>
            <a:endParaRPr lang="en-US" altLang="en-US"/>
          </a:p>
        </p:txBody>
      </p:sp>
    </p:spTree>
    <p:extLst>
      <p:ext uri="{BB962C8B-B14F-4D97-AF65-F5344CB8AC3E}">
        <p14:creationId xmlns:p14="http://schemas.microsoft.com/office/powerpoint/2010/main" val="427415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851D754C-BE94-46A4-A95A-4232766A0423}"/>
              </a:ext>
            </a:extLst>
          </p:cNvPr>
          <p:cNvSpPr>
            <a:spLocks noGrp="1" noChangeArrowheads="1"/>
          </p:cNvSpPr>
          <p:nvPr>
            <p:ph type="dt" sz="half" idx="10"/>
          </p:nvPr>
        </p:nvSpPr>
        <p:spPr>
          <a:ln/>
        </p:spPr>
        <p:txBody>
          <a:bodyPr/>
          <a:lstStyle>
            <a:lvl1pPr>
              <a:defRPr/>
            </a:lvl1pPr>
          </a:lstStyle>
          <a:p>
            <a:pPr>
              <a:defRPr/>
            </a:pPr>
            <a:fld id="{0D32BE0A-5809-4506-ACB9-950CED972716}" type="datetimeFigureOut">
              <a:rPr lang="en-US" altLang="en-US"/>
              <a:pPr>
                <a:defRPr/>
              </a:pPr>
              <a:t>5/9/2022</a:t>
            </a:fld>
            <a:endParaRPr lang="en-US" altLang="en-US"/>
          </a:p>
        </p:txBody>
      </p:sp>
      <p:sp>
        <p:nvSpPr>
          <p:cNvPr id="5" name="Rectangle 5">
            <a:extLst>
              <a:ext uri="{FF2B5EF4-FFF2-40B4-BE49-F238E27FC236}">
                <a16:creationId xmlns:a16="http://schemas.microsoft.com/office/drawing/2014/main" id="{D1A59B6E-C3A0-4F9B-9D71-A15A1AD134E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D24C4FA-CC6A-48F5-AE3F-16079031BAFC}"/>
              </a:ext>
            </a:extLst>
          </p:cNvPr>
          <p:cNvSpPr>
            <a:spLocks noGrp="1" noChangeArrowheads="1"/>
          </p:cNvSpPr>
          <p:nvPr>
            <p:ph type="sldNum" sz="quarter" idx="12"/>
          </p:nvPr>
        </p:nvSpPr>
        <p:spPr>
          <a:ln/>
        </p:spPr>
        <p:txBody>
          <a:bodyPr/>
          <a:lstStyle>
            <a:lvl1pPr>
              <a:defRPr/>
            </a:lvl1pPr>
          </a:lstStyle>
          <a:p>
            <a:pPr>
              <a:defRPr/>
            </a:pPr>
            <a:fld id="{80C298D4-E768-42E6-ABED-4340B70A5F9C}" type="slidenum">
              <a:rPr lang="en-US" altLang="en-US"/>
              <a:pPr>
                <a:defRPr/>
              </a:pPr>
              <a:t>‹#›</a:t>
            </a:fld>
            <a:endParaRPr lang="en-US" altLang="en-US"/>
          </a:p>
        </p:txBody>
      </p:sp>
    </p:spTree>
    <p:extLst>
      <p:ext uri="{BB962C8B-B14F-4D97-AF65-F5344CB8AC3E}">
        <p14:creationId xmlns:p14="http://schemas.microsoft.com/office/powerpoint/2010/main" val="152685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267B2B85-CCA3-4BCA-A2E1-AC81E2BE2D56}"/>
              </a:ext>
            </a:extLst>
          </p:cNvPr>
          <p:cNvSpPr>
            <a:spLocks noGrp="1" noChangeArrowheads="1"/>
          </p:cNvSpPr>
          <p:nvPr>
            <p:ph type="dt" sz="half" idx="10"/>
          </p:nvPr>
        </p:nvSpPr>
        <p:spPr>
          <a:ln/>
        </p:spPr>
        <p:txBody>
          <a:bodyPr/>
          <a:lstStyle>
            <a:lvl1pPr>
              <a:defRPr/>
            </a:lvl1pPr>
          </a:lstStyle>
          <a:p>
            <a:pPr>
              <a:defRPr/>
            </a:pPr>
            <a:fld id="{AD88D890-1FD4-463B-86EF-F0091CB34FD0}" type="datetimeFigureOut">
              <a:rPr lang="en-US" altLang="en-US"/>
              <a:pPr>
                <a:defRPr/>
              </a:pPr>
              <a:t>5/9/2022</a:t>
            </a:fld>
            <a:endParaRPr lang="en-US" altLang="en-US"/>
          </a:p>
        </p:txBody>
      </p:sp>
      <p:sp>
        <p:nvSpPr>
          <p:cNvPr id="5" name="Rectangle 5">
            <a:extLst>
              <a:ext uri="{FF2B5EF4-FFF2-40B4-BE49-F238E27FC236}">
                <a16:creationId xmlns:a16="http://schemas.microsoft.com/office/drawing/2014/main" id="{71533866-8651-41FE-8FDE-D5CE08C551D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7F0F1A8-55CD-457C-91A0-FC51902909A2}"/>
              </a:ext>
            </a:extLst>
          </p:cNvPr>
          <p:cNvSpPr>
            <a:spLocks noGrp="1" noChangeArrowheads="1"/>
          </p:cNvSpPr>
          <p:nvPr>
            <p:ph type="sldNum" sz="quarter" idx="12"/>
          </p:nvPr>
        </p:nvSpPr>
        <p:spPr>
          <a:ln/>
        </p:spPr>
        <p:txBody>
          <a:bodyPr/>
          <a:lstStyle>
            <a:lvl1pPr>
              <a:defRPr/>
            </a:lvl1pPr>
          </a:lstStyle>
          <a:p>
            <a:pPr>
              <a:defRPr/>
            </a:pPr>
            <a:fld id="{571AB2A9-AA01-4434-97E1-B79DA921B68B}" type="slidenum">
              <a:rPr lang="en-US" altLang="en-US"/>
              <a:pPr>
                <a:defRPr/>
              </a:pPr>
              <a:t>‹#›</a:t>
            </a:fld>
            <a:endParaRPr lang="en-US" altLang="en-US"/>
          </a:p>
        </p:txBody>
      </p:sp>
    </p:spTree>
    <p:extLst>
      <p:ext uri="{BB962C8B-B14F-4D97-AF65-F5344CB8AC3E}">
        <p14:creationId xmlns:p14="http://schemas.microsoft.com/office/powerpoint/2010/main" val="95265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5240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054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5B97ADC2-91CC-477E-95DD-789E6F2CBD08}"/>
              </a:ext>
            </a:extLst>
          </p:cNvPr>
          <p:cNvSpPr>
            <a:spLocks noGrp="1" noChangeArrowheads="1"/>
          </p:cNvSpPr>
          <p:nvPr>
            <p:ph type="dt" sz="half" idx="10"/>
          </p:nvPr>
        </p:nvSpPr>
        <p:spPr>
          <a:ln/>
        </p:spPr>
        <p:txBody>
          <a:bodyPr/>
          <a:lstStyle>
            <a:lvl1pPr>
              <a:defRPr/>
            </a:lvl1pPr>
          </a:lstStyle>
          <a:p>
            <a:pPr>
              <a:defRPr/>
            </a:pPr>
            <a:fld id="{4FA82DA0-D6C8-4ABC-8B0E-78A1DAEFA134}" type="datetimeFigureOut">
              <a:rPr lang="en-US" altLang="en-US"/>
              <a:pPr>
                <a:defRPr/>
              </a:pPr>
              <a:t>5/9/2022</a:t>
            </a:fld>
            <a:endParaRPr lang="en-US" altLang="en-US"/>
          </a:p>
        </p:txBody>
      </p:sp>
      <p:sp>
        <p:nvSpPr>
          <p:cNvPr id="6" name="Rectangle 5">
            <a:extLst>
              <a:ext uri="{FF2B5EF4-FFF2-40B4-BE49-F238E27FC236}">
                <a16:creationId xmlns:a16="http://schemas.microsoft.com/office/drawing/2014/main" id="{F6A01A61-A2F5-4F3D-B71A-18465593C83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F5A08CB-6245-4127-A8B5-BDEA8468BFD2}"/>
              </a:ext>
            </a:extLst>
          </p:cNvPr>
          <p:cNvSpPr>
            <a:spLocks noGrp="1" noChangeArrowheads="1"/>
          </p:cNvSpPr>
          <p:nvPr>
            <p:ph type="sldNum" sz="quarter" idx="12"/>
          </p:nvPr>
        </p:nvSpPr>
        <p:spPr>
          <a:ln/>
        </p:spPr>
        <p:txBody>
          <a:bodyPr/>
          <a:lstStyle>
            <a:lvl1pPr>
              <a:defRPr/>
            </a:lvl1pPr>
          </a:lstStyle>
          <a:p>
            <a:pPr>
              <a:defRPr/>
            </a:pPr>
            <a:fld id="{7B727DB0-4102-4298-8AE1-BF7E7A1D2EC5}" type="slidenum">
              <a:rPr lang="en-US" altLang="en-US"/>
              <a:pPr>
                <a:defRPr/>
              </a:pPr>
              <a:t>‹#›</a:t>
            </a:fld>
            <a:endParaRPr lang="en-US" altLang="en-US"/>
          </a:p>
        </p:txBody>
      </p:sp>
    </p:spTree>
    <p:extLst>
      <p:ext uri="{BB962C8B-B14F-4D97-AF65-F5344CB8AC3E}">
        <p14:creationId xmlns:p14="http://schemas.microsoft.com/office/powerpoint/2010/main" val="62943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37C76953-A416-485D-81EE-1F76F0690C57}"/>
              </a:ext>
            </a:extLst>
          </p:cNvPr>
          <p:cNvSpPr>
            <a:spLocks noGrp="1" noChangeArrowheads="1"/>
          </p:cNvSpPr>
          <p:nvPr>
            <p:ph type="dt" sz="half" idx="10"/>
          </p:nvPr>
        </p:nvSpPr>
        <p:spPr>
          <a:ln/>
        </p:spPr>
        <p:txBody>
          <a:bodyPr/>
          <a:lstStyle>
            <a:lvl1pPr>
              <a:defRPr/>
            </a:lvl1pPr>
          </a:lstStyle>
          <a:p>
            <a:pPr>
              <a:defRPr/>
            </a:pPr>
            <a:fld id="{E07D7770-F4DB-4F7F-A0DC-273530B0D3BB}" type="datetimeFigureOut">
              <a:rPr lang="en-US" altLang="en-US"/>
              <a:pPr>
                <a:defRPr/>
              </a:pPr>
              <a:t>5/9/2022</a:t>
            </a:fld>
            <a:endParaRPr lang="en-US" altLang="en-US"/>
          </a:p>
        </p:txBody>
      </p:sp>
      <p:sp>
        <p:nvSpPr>
          <p:cNvPr id="8" name="Rectangle 5">
            <a:extLst>
              <a:ext uri="{FF2B5EF4-FFF2-40B4-BE49-F238E27FC236}">
                <a16:creationId xmlns:a16="http://schemas.microsoft.com/office/drawing/2014/main" id="{AA9F4BE8-CE74-47A4-9A23-14EBA4DF279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0353EF87-E7D7-4AC6-AF26-7A36E299F84D}"/>
              </a:ext>
            </a:extLst>
          </p:cNvPr>
          <p:cNvSpPr>
            <a:spLocks noGrp="1" noChangeArrowheads="1"/>
          </p:cNvSpPr>
          <p:nvPr>
            <p:ph type="sldNum" sz="quarter" idx="12"/>
          </p:nvPr>
        </p:nvSpPr>
        <p:spPr>
          <a:ln/>
        </p:spPr>
        <p:txBody>
          <a:bodyPr/>
          <a:lstStyle>
            <a:lvl1pPr>
              <a:defRPr/>
            </a:lvl1pPr>
          </a:lstStyle>
          <a:p>
            <a:pPr>
              <a:defRPr/>
            </a:pPr>
            <a:fld id="{459E5506-0A17-453D-B973-D8892D45B186}" type="slidenum">
              <a:rPr lang="en-US" altLang="en-US"/>
              <a:pPr>
                <a:defRPr/>
              </a:pPr>
              <a:t>‹#›</a:t>
            </a:fld>
            <a:endParaRPr lang="en-US" altLang="en-US"/>
          </a:p>
        </p:txBody>
      </p:sp>
    </p:spTree>
    <p:extLst>
      <p:ext uri="{BB962C8B-B14F-4D97-AF65-F5344CB8AC3E}">
        <p14:creationId xmlns:p14="http://schemas.microsoft.com/office/powerpoint/2010/main" val="385589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0F98527D-E9A8-46B0-8C8E-B0E6C4432D93}"/>
              </a:ext>
            </a:extLst>
          </p:cNvPr>
          <p:cNvSpPr>
            <a:spLocks noGrp="1" noChangeArrowheads="1"/>
          </p:cNvSpPr>
          <p:nvPr>
            <p:ph type="dt" sz="half" idx="10"/>
          </p:nvPr>
        </p:nvSpPr>
        <p:spPr>
          <a:ln/>
        </p:spPr>
        <p:txBody>
          <a:bodyPr/>
          <a:lstStyle>
            <a:lvl1pPr>
              <a:defRPr/>
            </a:lvl1pPr>
          </a:lstStyle>
          <a:p>
            <a:pPr>
              <a:defRPr/>
            </a:pPr>
            <a:fld id="{1BACE998-B7FD-4AEB-ADD1-DDC77B635710}" type="datetimeFigureOut">
              <a:rPr lang="en-US" altLang="en-US"/>
              <a:pPr>
                <a:defRPr/>
              </a:pPr>
              <a:t>5/9/2022</a:t>
            </a:fld>
            <a:endParaRPr lang="en-US" altLang="en-US"/>
          </a:p>
        </p:txBody>
      </p:sp>
      <p:sp>
        <p:nvSpPr>
          <p:cNvPr id="4" name="Rectangle 5">
            <a:extLst>
              <a:ext uri="{FF2B5EF4-FFF2-40B4-BE49-F238E27FC236}">
                <a16:creationId xmlns:a16="http://schemas.microsoft.com/office/drawing/2014/main" id="{EAE2AB88-CC5F-4AAA-9AEC-D6E22773FE8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0DF05B9-209D-4FFE-B1AB-C22DD5B1F4DE}"/>
              </a:ext>
            </a:extLst>
          </p:cNvPr>
          <p:cNvSpPr>
            <a:spLocks noGrp="1" noChangeArrowheads="1"/>
          </p:cNvSpPr>
          <p:nvPr>
            <p:ph type="sldNum" sz="quarter" idx="12"/>
          </p:nvPr>
        </p:nvSpPr>
        <p:spPr>
          <a:ln/>
        </p:spPr>
        <p:txBody>
          <a:bodyPr/>
          <a:lstStyle>
            <a:lvl1pPr>
              <a:defRPr/>
            </a:lvl1pPr>
          </a:lstStyle>
          <a:p>
            <a:pPr>
              <a:defRPr/>
            </a:pPr>
            <a:fld id="{F64D9AB2-01AC-46F6-B18D-665530925132}" type="slidenum">
              <a:rPr lang="en-US" altLang="en-US"/>
              <a:pPr>
                <a:defRPr/>
              </a:pPr>
              <a:t>‹#›</a:t>
            </a:fld>
            <a:endParaRPr lang="en-US" altLang="en-US"/>
          </a:p>
        </p:txBody>
      </p:sp>
    </p:spTree>
    <p:extLst>
      <p:ext uri="{BB962C8B-B14F-4D97-AF65-F5344CB8AC3E}">
        <p14:creationId xmlns:p14="http://schemas.microsoft.com/office/powerpoint/2010/main" val="122627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4294CE-0F93-4C29-B1F8-B585D8AC580C}"/>
              </a:ext>
            </a:extLst>
          </p:cNvPr>
          <p:cNvSpPr>
            <a:spLocks noGrp="1" noChangeArrowheads="1"/>
          </p:cNvSpPr>
          <p:nvPr>
            <p:ph type="dt" sz="half" idx="10"/>
          </p:nvPr>
        </p:nvSpPr>
        <p:spPr>
          <a:ln/>
        </p:spPr>
        <p:txBody>
          <a:bodyPr/>
          <a:lstStyle>
            <a:lvl1pPr>
              <a:defRPr/>
            </a:lvl1pPr>
          </a:lstStyle>
          <a:p>
            <a:pPr>
              <a:defRPr/>
            </a:pPr>
            <a:fld id="{4139671A-B75E-44A1-B10C-A9212578C1B2}" type="datetimeFigureOut">
              <a:rPr lang="en-US" altLang="en-US"/>
              <a:pPr>
                <a:defRPr/>
              </a:pPr>
              <a:t>5/9/2022</a:t>
            </a:fld>
            <a:endParaRPr lang="en-US" altLang="en-US"/>
          </a:p>
        </p:txBody>
      </p:sp>
      <p:sp>
        <p:nvSpPr>
          <p:cNvPr id="3" name="Rectangle 5">
            <a:extLst>
              <a:ext uri="{FF2B5EF4-FFF2-40B4-BE49-F238E27FC236}">
                <a16:creationId xmlns:a16="http://schemas.microsoft.com/office/drawing/2014/main" id="{E4A270E2-0581-4148-91E8-7222FD5C55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941A3B28-2B5E-4B8A-9EA4-3BDEF0E175A7}"/>
              </a:ext>
            </a:extLst>
          </p:cNvPr>
          <p:cNvSpPr>
            <a:spLocks noGrp="1" noChangeArrowheads="1"/>
          </p:cNvSpPr>
          <p:nvPr>
            <p:ph type="sldNum" sz="quarter" idx="12"/>
          </p:nvPr>
        </p:nvSpPr>
        <p:spPr>
          <a:ln/>
        </p:spPr>
        <p:txBody>
          <a:bodyPr/>
          <a:lstStyle>
            <a:lvl1pPr>
              <a:defRPr/>
            </a:lvl1pPr>
          </a:lstStyle>
          <a:p>
            <a:pPr>
              <a:defRPr/>
            </a:pPr>
            <a:fld id="{D3EAA38F-DADB-4DE0-B9E7-041D56DB563A}" type="slidenum">
              <a:rPr lang="en-US" altLang="en-US"/>
              <a:pPr>
                <a:defRPr/>
              </a:pPr>
              <a:t>‹#›</a:t>
            </a:fld>
            <a:endParaRPr lang="en-US" altLang="en-US"/>
          </a:p>
        </p:txBody>
      </p:sp>
    </p:spTree>
    <p:extLst>
      <p:ext uri="{BB962C8B-B14F-4D97-AF65-F5344CB8AC3E}">
        <p14:creationId xmlns:p14="http://schemas.microsoft.com/office/powerpoint/2010/main" val="270343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017E7D97-B59B-4750-9D2D-A521503888AE}"/>
              </a:ext>
            </a:extLst>
          </p:cNvPr>
          <p:cNvSpPr>
            <a:spLocks noGrp="1" noChangeArrowheads="1"/>
          </p:cNvSpPr>
          <p:nvPr>
            <p:ph type="dt" sz="half" idx="10"/>
          </p:nvPr>
        </p:nvSpPr>
        <p:spPr>
          <a:ln/>
        </p:spPr>
        <p:txBody>
          <a:bodyPr/>
          <a:lstStyle>
            <a:lvl1pPr>
              <a:defRPr/>
            </a:lvl1pPr>
          </a:lstStyle>
          <a:p>
            <a:pPr>
              <a:defRPr/>
            </a:pPr>
            <a:fld id="{60054E4C-1A25-41EA-A13C-6A7482EFDDAB}" type="datetimeFigureOut">
              <a:rPr lang="en-US" altLang="en-US"/>
              <a:pPr>
                <a:defRPr/>
              </a:pPr>
              <a:t>5/9/2022</a:t>
            </a:fld>
            <a:endParaRPr lang="en-US" altLang="en-US"/>
          </a:p>
        </p:txBody>
      </p:sp>
      <p:sp>
        <p:nvSpPr>
          <p:cNvPr id="6" name="Rectangle 5">
            <a:extLst>
              <a:ext uri="{FF2B5EF4-FFF2-40B4-BE49-F238E27FC236}">
                <a16:creationId xmlns:a16="http://schemas.microsoft.com/office/drawing/2014/main" id="{DE307C8C-5EBD-45FD-AAB2-627627BEDCE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B484832-A4F3-4F60-A7C6-64EABF7ECA99}"/>
              </a:ext>
            </a:extLst>
          </p:cNvPr>
          <p:cNvSpPr>
            <a:spLocks noGrp="1" noChangeArrowheads="1"/>
          </p:cNvSpPr>
          <p:nvPr>
            <p:ph type="sldNum" sz="quarter" idx="12"/>
          </p:nvPr>
        </p:nvSpPr>
        <p:spPr>
          <a:ln/>
        </p:spPr>
        <p:txBody>
          <a:bodyPr/>
          <a:lstStyle>
            <a:lvl1pPr>
              <a:defRPr/>
            </a:lvl1pPr>
          </a:lstStyle>
          <a:p>
            <a:pPr>
              <a:defRPr/>
            </a:pPr>
            <a:fld id="{23A0117C-60D4-4C07-B178-871D78C631A5}" type="slidenum">
              <a:rPr lang="en-US" altLang="en-US"/>
              <a:pPr>
                <a:defRPr/>
              </a:pPr>
              <a:t>‹#›</a:t>
            </a:fld>
            <a:endParaRPr lang="en-US" altLang="en-US"/>
          </a:p>
        </p:txBody>
      </p:sp>
    </p:spTree>
    <p:extLst>
      <p:ext uri="{BB962C8B-B14F-4D97-AF65-F5344CB8AC3E}">
        <p14:creationId xmlns:p14="http://schemas.microsoft.com/office/powerpoint/2010/main" val="55564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A3F49DE-C5A1-492A-B077-5B84515C0414}"/>
              </a:ext>
            </a:extLst>
          </p:cNvPr>
          <p:cNvSpPr>
            <a:spLocks noGrp="1" noChangeArrowheads="1"/>
          </p:cNvSpPr>
          <p:nvPr>
            <p:ph type="dt" sz="half" idx="10"/>
          </p:nvPr>
        </p:nvSpPr>
        <p:spPr>
          <a:ln/>
        </p:spPr>
        <p:txBody>
          <a:bodyPr/>
          <a:lstStyle>
            <a:lvl1pPr>
              <a:defRPr/>
            </a:lvl1pPr>
          </a:lstStyle>
          <a:p>
            <a:pPr>
              <a:defRPr/>
            </a:pPr>
            <a:fld id="{951F2FD9-252C-437E-98A9-29C5FEC2395D}" type="datetimeFigureOut">
              <a:rPr lang="en-US" altLang="en-US"/>
              <a:pPr>
                <a:defRPr/>
              </a:pPr>
              <a:t>5/9/2022</a:t>
            </a:fld>
            <a:endParaRPr lang="en-US" altLang="en-US"/>
          </a:p>
        </p:txBody>
      </p:sp>
      <p:sp>
        <p:nvSpPr>
          <p:cNvPr id="6" name="Rectangle 5">
            <a:extLst>
              <a:ext uri="{FF2B5EF4-FFF2-40B4-BE49-F238E27FC236}">
                <a16:creationId xmlns:a16="http://schemas.microsoft.com/office/drawing/2014/main" id="{093CEE2C-A06B-490C-BABF-36B992EC136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A454C99-58CA-428A-9179-2500264E5C59}"/>
              </a:ext>
            </a:extLst>
          </p:cNvPr>
          <p:cNvSpPr>
            <a:spLocks noGrp="1" noChangeArrowheads="1"/>
          </p:cNvSpPr>
          <p:nvPr>
            <p:ph type="sldNum" sz="quarter" idx="12"/>
          </p:nvPr>
        </p:nvSpPr>
        <p:spPr>
          <a:ln/>
        </p:spPr>
        <p:txBody>
          <a:bodyPr/>
          <a:lstStyle>
            <a:lvl1pPr>
              <a:defRPr/>
            </a:lvl1pPr>
          </a:lstStyle>
          <a:p>
            <a:pPr>
              <a:defRPr/>
            </a:pPr>
            <a:fld id="{56D92F09-0761-4785-8D74-1BA24A7B1F6E}" type="slidenum">
              <a:rPr lang="en-US" altLang="en-US"/>
              <a:pPr>
                <a:defRPr/>
              </a:pPr>
              <a:t>‹#›</a:t>
            </a:fld>
            <a:endParaRPr lang="en-US" altLang="en-US"/>
          </a:p>
        </p:txBody>
      </p:sp>
    </p:spTree>
    <p:extLst>
      <p:ext uri="{BB962C8B-B14F-4D97-AF65-F5344CB8AC3E}">
        <p14:creationId xmlns:p14="http://schemas.microsoft.com/office/powerpoint/2010/main" val="27684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58594D4-B671-471B-B260-B7C4404EC1C2}"/>
              </a:ext>
            </a:extLst>
          </p:cNvPr>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0F513B5-13C4-446E-B86D-FBDE7F1852CB}"/>
              </a:ext>
            </a:extLst>
          </p:cNvPr>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284" name="Rectangle 4">
            <a:extLst>
              <a:ext uri="{FF2B5EF4-FFF2-40B4-BE49-F238E27FC236}">
                <a16:creationId xmlns:a16="http://schemas.microsoft.com/office/drawing/2014/main" id="{9FE679A1-BD06-4C63-BC03-6A3C53665ED1}"/>
              </a:ext>
            </a:extLst>
          </p:cNvPr>
          <p:cNvSpPr>
            <a:spLocks noGrp="1" noChangeArrowheads="1"/>
          </p:cNvSpPr>
          <p:nvPr>
            <p:ph type="dt" sz="half" idx="2"/>
          </p:nvPr>
        </p:nvSpPr>
        <p:spPr bwMode="auto">
          <a:xfrm>
            <a:off x="66294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atin typeface="+mn-lt"/>
              </a:defRPr>
            </a:lvl1pPr>
          </a:lstStyle>
          <a:p>
            <a:pPr>
              <a:defRPr/>
            </a:pPr>
            <a:fld id="{60A0B5A9-9745-4996-AF79-653CE96B86CA}" type="datetimeFigureOut">
              <a:rPr lang="en-US" altLang="en-US"/>
              <a:pPr>
                <a:defRPr/>
              </a:pPr>
              <a:t>5/9/2022</a:t>
            </a:fld>
            <a:endParaRPr lang="en-US" altLang="en-US"/>
          </a:p>
        </p:txBody>
      </p:sp>
      <p:sp>
        <p:nvSpPr>
          <p:cNvPr id="225285" name="Rectangle 5">
            <a:extLst>
              <a:ext uri="{FF2B5EF4-FFF2-40B4-BE49-F238E27FC236}">
                <a16:creationId xmlns:a16="http://schemas.microsoft.com/office/drawing/2014/main" id="{B68AFC1D-6948-4C89-B260-EE2EABB2D1EE}"/>
              </a:ext>
            </a:extLst>
          </p:cNvPr>
          <p:cNvSpPr>
            <a:spLocks noGrp="1" noChangeArrowheads="1"/>
          </p:cNvSpPr>
          <p:nvPr>
            <p:ph type="ftr" sz="quarter" idx="3"/>
          </p:nvPr>
        </p:nvSpPr>
        <p:spPr bwMode="auto">
          <a:xfrm>
            <a:off x="32766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atin typeface="+mn-lt"/>
              </a:defRPr>
            </a:lvl1pPr>
          </a:lstStyle>
          <a:p>
            <a:pPr>
              <a:defRPr/>
            </a:pPr>
            <a:endParaRPr lang="en-US" altLang="en-US"/>
          </a:p>
        </p:txBody>
      </p:sp>
      <p:sp>
        <p:nvSpPr>
          <p:cNvPr id="225286" name="Rectangle 6">
            <a:extLst>
              <a:ext uri="{FF2B5EF4-FFF2-40B4-BE49-F238E27FC236}">
                <a16:creationId xmlns:a16="http://schemas.microsoft.com/office/drawing/2014/main" id="{38A59B35-4497-4CAD-ADA8-71FF22E0E26E}"/>
              </a:ext>
            </a:extLst>
          </p:cNvPr>
          <p:cNvSpPr>
            <a:spLocks noGrp="1" noChangeArrowheads="1"/>
          </p:cNvSpPr>
          <p:nvPr>
            <p:ph type="sldNum" sz="quarter" idx="4"/>
          </p:nvPr>
        </p:nvSpPr>
        <p:spPr bwMode="auto">
          <a:xfrm>
            <a:off x="1524000" y="6248400"/>
            <a:ext cx="12954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fld id="{FFE7B8D6-E3D5-4A02-B8CA-D7B0B86367CF}" type="slidenum">
              <a:rPr lang="en-US" altLang="en-US"/>
              <a:pPr>
                <a:defRPr/>
              </a:pPr>
              <a:t>‹#›</a:t>
            </a:fld>
            <a:endParaRPr lang="en-US" altLang="en-US"/>
          </a:p>
        </p:txBody>
      </p:sp>
      <p:sp>
        <p:nvSpPr>
          <p:cNvPr id="1031" name="Line 7">
            <a:extLst>
              <a:ext uri="{FF2B5EF4-FFF2-40B4-BE49-F238E27FC236}">
                <a16:creationId xmlns:a16="http://schemas.microsoft.com/office/drawing/2014/main" id="{BD1D4030-07F5-415B-BE37-2A883658DA18}"/>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a:extLst>
              <a:ext uri="{FF2B5EF4-FFF2-40B4-BE49-F238E27FC236}">
                <a16:creationId xmlns:a16="http://schemas.microsoft.com/office/drawing/2014/main" id="{1178AAD5-3B4D-4EEA-89B3-5724277D7D40}"/>
              </a:ext>
            </a:extLst>
          </p:cNvPr>
          <p:cNvSpPr>
            <a:spLocks noChangeArrowheads="1"/>
          </p:cNvSpPr>
          <p:nvPr/>
        </p:nvSpPr>
        <p:spPr bwMode="auto">
          <a:xfrm>
            <a:off x="152400" y="838200"/>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1033" name="Oval 9">
            <a:extLst>
              <a:ext uri="{FF2B5EF4-FFF2-40B4-BE49-F238E27FC236}">
                <a16:creationId xmlns:a16="http://schemas.microsoft.com/office/drawing/2014/main" id="{C2FA1310-66DA-4835-A108-E984B8B0181B}"/>
              </a:ext>
            </a:extLst>
          </p:cNvPr>
          <p:cNvSpPr>
            <a:spLocks noChangeArrowheads="1"/>
          </p:cNvSpPr>
          <p:nvPr/>
        </p:nvSpPr>
        <p:spPr bwMode="auto">
          <a:xfrm>
            <a:off x="539750" y="838200"/>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1034" name="Oval 10">
            <a:extLst>
              <a:ext uri="{FF2B5EF4-FFF2-40B4-BE49-F238E27FC236}">
                <a16:creationId xmlns:a16="http://schemas.microsoft.com/office/drawing/2014/main" id="{5BF259BD-C9AD-4CEE-B591-F976F999E869}"/>
              </a:ext>
            </a:extLst>
          </p:cNvPr>
          <p:cNvSpPr>
            <a:spLocks noChangeArrowheads="1"/>
          </p:cNvSpPr>
          <p:nvPr/>
        </p:nvSpPr>
        <p:spPr bwMode="auto">
          <a:xfrm>
            <a:off x="927100" y="838200"/>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99"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defRPr>
      </a:lvl2pPr>
      <a:lvl3pPr algn="l" rtl="0" eaLnBrk="0" fontAlgn="base" hangingPunct="0">
        <a:spcBef>
          <a:spcPct val="0"/>
        </a:spcBef>
        <a:spcAft>
          <a:spcPct val="0"/>
        </a:spcAft>
        <a:defRPr sz="4200">
          <a:solidFill>
            <a:schemeClr val="tx2"/>
          </a:solidFill>
          <a:latin typeface="Arial" panose="020B0604020202020204" pitchFamily="34" charset="0"/>
        </a:defRPr>
      </a:lvl3pPr>
      <a:lvl4pPr algn="l" rtl="0" eaLnBrk="0" fontAlgn="base" hangingPunct="0">
        <a:spcBef>
          <a:spcPct val="0"/>
        </a:spcBef>
        <a:spcAft>
          <a:spcPct val="0"/>
        </a:spcAft>
        <a:defRPr sz="4200">
          <a:solidFill>
            <a:schemeClr val="tx2"/>
          </a:solidFill>
          <a:latin typeface="Arial" panose="020B0604020202020204" pitchFamily="34" charset="0"/>
        </a:defRPr>
      </a:lvl4pPr>
      <a:lvl5pPr algn="l" rtl="0" eaLnBrk="0" fontAlgn="base" hangingPunct="0">
        <a:spcBef>
          <a:spcPct val="0"/>
        </a:spcBef>
        <a:spcAft>
          <a:spcPct val="0"/>
        </a:spcAft>
        <a:defRPr sz="4200">
          <a:solidFill>
            <a:schemeClr val="tx2"/>
          </a:solidFill>
          <a:latin typeface="Arial" panose="020B0604020202020204" pitchFamily="34" charset="0"/>
        </a:defRPr>
      </a:lvl5pPr>
      <a:lvl6pPr marL="457200" algn="l" rtl="0" fontAlgn="base">
        <a:spcBef>
          <a:spcPct val="0"/>
        </a:spcBef>
        <a:spcAft>
          <a:spcPct val="0"/>
        </a:spcAft>
        <a:defRPr sz="4200">
          <a:solidFill>
            <a:schemeClr val="tx2"/>
          </a:solidFill>
          <a:latin typeface="Arial" panose="020B0604020202020204" pitchFamily="34" charset="0"/>
        </a:defRPr>
      </a:lvl6pPr>
      <a:lvl7pPr marL="914400" algn="l" rtl="0" fontAlgn="base">
        <a:spcBef>
          <a:spcPct val="0"/>
        </a:spcBef>
        <a:spcAft>
          <a:spcPct val="0"/>
        </a:spcAft>
        <a:defRPr sz="4200">
          <a:solidFill>
            <a:schemeClr val="tx2"/>
          </a:solidFill>
          <a:latin typeface="Arial" panose="020B0604020202020204" pitchFamily="34" charset="0"/>
        </a:defRPr>
      </a:lvl7pPr>
      <a:lvl8pPr marL="1371600" algn="l" rtl="0" fontAlgn="base">
        <a:spcBef>
          <a:spcPct val="0"/>
        </a:spcBef>
        <a:spcAft>
          <a:spcPct val="0"/>
        </a:spcAft>
        <a:defRPr sz="4200">
          <a:solidFill>
            <a:schemeClr val="tx2"/>
          </a:solidFill>
          <a:latin typeface="Arial" panose="020B0604020202020204" pitchFamily="34" charset="0"/>
        </a:defRPr>
      </a:lvl8pPr>
      <a:lvl9pPr marL="1828800" algn="l" rtl="0" fontAlgn="base">
        <a:spcBef>
          <a:spcPct val="0"/>
        </a:spcBef>
        <a:spcAft>
          <a:spcPct val="0"/>
        </a:spcAft>
        <a:defRPr sz="4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9">
            <a:extLst>
              <a:ext uri="{FF2B5EF4-FFF2-40B4-BE49-F238E27FC236}">
                <a16:creationId xmlns:a16="http://schemas.microsoft.com/office/drawing/2014/main" id="{5DC4688D-1163-468D-8593-BD5F2E8322F2}"/>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Rectangle 10">
            <a:extLst>
              <a:ext uri="{FF2B5EF4-FFF2-40B4-BE49-F238E27FC236}">
                <a16:creationId xmlns:a16="http://schemas.microsoft.com/office/drawing/2014/main" id="{E84C9C50-37AF-4953-B7DB-4242A994DC08}"/>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Rectangle 14">
            <a:extLst>
              <a:ext uri="{FF2B5EF4-FFF2-40B4-BE49-F238E27FC236}">
                <a16:creationId xmlns:a16="http://schemas.microsoft.com/office/drawing/2014/main" id="{E08B8B11-7174-4014-BDB6-930281BC32FC}"/>
              </a:ext>
            </a:extLst>
          </p:cNvPr>
          <p:cNvSpPr>
            <a:spLocks noGrp="1" noChangeArrowheads="1"/>
          </p:cNvSpPr>
          <p:nvPr>
            <p:ph type="dt" sz="half" idx="2"/>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fld id="{6C7EBC97-C73E-4A5F-8C39-E0BA3E36EFE3}" type="datetimeFigureOut">
              <a:rPr lang="en-US"/>
              <a:pPr>
                <a:defRPr/>
              </a:pPr>
              <a:t>5/9/2022</a:t>
            </a:fld>
            <a:endParaRPr lang="en-US"/>
          </a:p>
        </p:txBody>
      </p:sp>
      <p:sp>
        <p:nvSpPr>
          <p:cNvPr id="25" name="Rectangle 15">
            <a:extLst>
              <a:ext uri="{FF2B5EF4-FFF2-40B4-BE49-F238E27FC236}">
                <a16:creationId xmlns:a16="http://schemas.microsoft.com/office/drawing/2014/main" id="{FE0763F4-FEBC-4D75-8985-FBB69906BBFF}"/>
              </a:ext>
            </a:extLst>
          </p:cNvPr>
          <p:cNvSpPr>
            <a:spLocks noGrp="1" noChangeArrowheads="1"/>
          </p:cNvSpPr>
          <p:nvPr>
            <p:ph type="ftr" sz="quarter" idx="3"/>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26" name="Rectangle 16">
            <a:extLst>
              <a:ext uri="{FF2B5EF4-FFF2-40B4-BE49-F238E27FC236}">
                <a16:creationId xmlns:a16="http://schemas.microsoft.com/office/drawing/2014/main" id="{563D25B6-69E2-4825-8DFF-3C0D639E2FE8}"/>
              </a:ext>
            </a:extLst>
          </p:cNvPr>
          <p:cNvSpPr>
            <a:spLocks noGrp="1" noChangeArrowheads="1"/>
          </p:cNvSpPr>
          <p:nvPr>
            <p:ph type="sldNum" sz="quarter" idx="4"/>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EC3CD023-B8A3-4016-A0E8-AFD2BB34AC5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0" r:id="rId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globus.or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EEF3FDB-69A5-405E-A7B9-788F34EECDDA}"/>
              </a:ext>
            </a:extLst>
          </p:cNvPr>
          <p:cNvSpPr>
            <a:spLocks noGrp="1" noChangeArrowheads="1"/>
          </p:cNvSpPr>
          <p:nvPr>
            <p:ph type="ctrTitle" idx="4294967295"/>
          </p:nvPr>
        </p:nvSpPr>
        <p:spPr>
          <a:xfrm>
            <a:off x="685800" y="2130425"/>
            <a:ext cx="7772400" cy="1470025"/>
          </a:xfrm>
        </p:spPr>
        <p:txBody>
          <a:bodyPr/>
          <a:lstStyle/>
          <a:p>
            <a:pPr eaLnBrk="1" hangingPunct="1"/>
            <a:r>
              <a:rPr lang="en-US" altLang="en-US" sz="4400"/>
              <a:t>GRID  COMPUTING – AN INTRODUCTION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908E1D5D-FCC6-441B-A286-30BC1AD71B28}"/>
              </a:ext>
            </a:extLst>
          </p:cNvPr>
          <p:cNvSpPr txBox="1">
            <a:spLocks noGrp="1"/>
          </p:cNvSpPr>
          <p:nvPr/>
        </p:nvSpPr>
        <p:spPr bwMode="auto">
          <a:xfrm>
            <a:off x="7226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r" eaLnBrk="1" hangingPunct="1">
              <a:spcBef>
                <a:spcPct val="0"/>
              </a:spcBef>
              <a:buClrTx/>
              <a:buSzTx/>
              <a:buFontTx/>
              <a:buNone/>
            </a:pPr>
            <a:endParaRPr lang="en-US" altLang="en-US" sz="1400">
              <a:latin typeface="Times New Roman" panose="02020603050405020304" pitchFamily="18" charset="0"/>
              <a:cs typeface="Times New Roman" panose="02020603050405020304" pitchFamily="18" charset="0"/>
            </a:endParaRPr>
          </a:p>
        </p:txBody>
      </p:sp>
      <p:sp>
        <p:nvSpPr>
          <p:cNvPr id="16387" name="Rectangle 2">
            <a:extLst>
              <a:ext uri="{FF2B5EF4-FFF2-40B4-BE49-F238E27FC236}">
                <a16:creationId xmlns:a16="http://schemas.microsoft.com/office/drawing/2014/main" id="{AE66FFAD-30D3-4C52-89DA-5B0C144D8319}"/>
              </a:ext>
            </a:extLst>
          </p:cNvPr>
          <p:cNvSpPr>
            <a:spLocks noGrp="1" noChangeArrowheads="1"/>
          </p:cNvSpPr>
          <p:nvPr>
            <p:ph type="title" idx="4294967295"/>
          </p:nvPr>
        </p:nvSpPr>
        <p:spPr/>
        <p:txBody>
          <a:bodyPr lIns="92075" tIns="46038" rIns="92075" bIns="46038"/>
          <a:lstStyle/>
          <a:p>
            <a:pPr eaLnBrk="1" hangingPunct="1"/>
            <a:r>
              <a:rPr lang="en-US" altLang="en-US">
                <a:solidFill>
                  <a:srgbClr val="FF3300"/>
                </a:solidFill>
              </a:rPr>
              <a:t>Distributed Supercomputing</a:t>
            </a:r>
          </a:p>
        </p:txBody>
      </p:sp>
      <p:sp>
        <p:nvSpPr>
          <p:cNvPr id="16388" name="Rectangle 3">
            <a:extLst>
              <a:ext uri="{FF2B5EF4-FFF2-40B4-BE49-F238E27FC236}">
                <a16:creationId xmlns:a16="http://schemas.microsoft.com/office/drawing/2014/main" id="{B22AFEBA-0742-4A1C-98A1-BD17E95C1E0D}"/>
              </a:ext>
            </a:extLst>
          </p:cNvPr>
          <p:cNvSpPr>
            <a:spLocks noGrp="1" noChangeArrowheads="1"/>
          </p:cNvSpPr>
          <p:nvPr>
            <p:ph type="body" idx="4294967295"/>
          </p:nvPr>
        </p:nvSpPr>
        <p:spPr>
          <a:xfrm>
            <a:off x="533400" y="1905000"/>
            <a:ext cx="8001000" cy="4114800"/>
          </a:xfrm>
        </p:spPr>
        <p:txBody>
          <a:bodyPr lIns="92075" tIns="46038" rIns="92075" bIns="46038"/>
          <a:lstStyle/>
          <a:p>
            <a:pPr eaLnBrk="1" hangingPunct="1"/>
            <a:endParaRPr lang="en-US" altLang="en-US" sz="2800"/>
          </a:p>
          <a:p>
            <a:pPr eaLnBrk="1" hangingPunct="1"/>
            <a:r>
              <a:rPr lang="en-US" altLang="en-US" sz="2800"/>
              <a:t>Combining multiple </a:t>
            </a:r>
            <a:r>
              <a:rPr lang="en-US" altLang="en-US" sz="2800">
                <a:solidFill>
                  <a:srgbClr val="FF3300"/>
                </a:solidFill>
              </a:rPr>
              <a:t>high-capacity resources</a:t>
            </a:r>
            <a:r>
              <a:rPr lang="en-US" altLang="en-US" sz="2800"/>
              <a:t> on a computational grid into a </a:t>
            </a:r>
            <a:r>
              <a:rPr lang="en-US" altLang="en-US" sz="2800">
                <a:solidFill>
                  <a:srgbClr val="FF3300"/>
                </a:solidFill>
              </a:rPr>
              <a:t>single, virtual distributed supercomputer.</a:t>
            </a:r>
          </a:p>
          <a:p>
            <a:pPr eaLnBrk="1" hangingPunct="1">
              <a:buFont typeface="Wingdings" panose="05000000000000000000" pitchFamily="2" charset="2"/>
              <a:buNone/>
            </a:pPr>
            <a:endParaRPr lang="en-US" altLang="en-US" sz="2800">
              <a:solidFill>
                <a:srgbClr val="FF3300"/>
              </a:solidFill>
            </a:endParaRPr>
          </a:p>
          <a:p>
            <a:pPr eaLnBrk="1" hangingPunct="1"/>
            <a:r>
              <a:rPr lang="en-US" altLang="en-US" sz="2800"/>
              <a:t>Tackle problems that cannot be solved on a single system.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029A2AF1-AD83-4071-8F95-29B471D52000}"/>
              </a:ext>
            </a:extLst>
          </p:cNvPr>
          <p:cNvSpPr txBox="1">
            <a:spLocks noGrp="1"/>
          </p:cNvSpPr>
          <p:nvPr/>
        </p:nvSpPr>
        <p:spPr bwMode="auto">
          <a:xfrm>
            <a:off x="7226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r" eaLnBrk="1" hangingPunct="1">
              <a:spcBef>
                <a:spcPct val="0"/>
              </a:spcBef>
              <a:buClrTx/>
              <a:buSzTx/>
              <a:buFontTx/>
              <a:buNone/>
            </a:pPr>
            <a:endParaRPr lang="en-US" altLang="en-US" sz="1400">
              <a:latin typeface="Times New Roman" panose="02020603050405020304" pitchFamily="18" charset="0"/>
              <a:cs typeface="Times New Roman" panose="02020603050405020304" pitchFamily="18" charset="0"/>
            </a:endParaRPr>
          </a:p>
        </p:txBody>
      </p:sp>
      <p:sp>
        <p:nvSpPr>
          <p:cNvPr id="18435" name="Rectangle 1026">
            <a:extLst>
              <a:ext uri="{FF2B5EF4-FFF2-40B4-BE49-F238E27FC236}">
                <a16:creationId xmlns:a16="http://schemas.microsoft.com/office/drawing/2014/main" id="{5801E64A-D758-4313-A213-127CDB5FA8AC}"/>
              </a:ext>
            </a:extLst>
          </p:cNvPr>
          <p:cNvSpPr>
            <a:spLocks noGrp="1" noChangeArrowheads="1"/>
          </p:cNvSpPr>
          <p:nvPr>
            <p:ph type="title" idx="4294967295"/>
          </p:nvPr>
        </p:nvSpPr>
        <p:spPr>
          <a:xfrm>
            <a:off x="1524000" y="190500"/>
            <a:ext cx="7010400" cy="1104900"/>
          </a:xfrm>
        </p:spPr>
        <p:txBody>
          <a:bodyPr lIns="92075" tIns="46038" rIns="92075" bIns="46038"/>
          <a:lstStyle/>
          <a:p>
            <a:pPr eaLnBrk="1" hangingPunct="1"/>
            <a:r>
              <a:rPr lang="en-US" altLang="en-US" sz="3200">
                <a:solidFill>
                  <a:srgbClr val="FF3300"/>
                </a:solidFill>
              </a:rPr>
              <a:t>High-Throughput Computing</a:t>
            </a:r>
          </a:p>
        </p:txBody>
      </p:sp>
      <p:sp>
        <p:nvSpPr>
          <p:cNvPr id="18436" name="Rectangle 1027">
            <a:extLst>
              <a:ext uri="{FF2B5EF4-FFF2-40B4-BE49-F238E27FC236}">
                <a16:creationId xmlns:a16="http://schemas.microsoft.com/office/drawing/2014/main" id="{3023C21C-15BA-45CC-A0B4-4BB2210C2A4C}"/>
              </a:ext>
            </a:extLst>
          </p:cNvPr>
          <p:cNvSpPr>
            <a:spLocks noGrp="1" noChangeArrowheads="1"/>
          </p:cNvSpPr>
          <p:nvPr>
            <p:ph type="body" idx="4294967295"/>
          </p:nvPr>
        </p:nvSpPr>
        <p:spPr>
          <a:xfrm>
            <a:off x="685800" y="1295400"/>
            <a:ext cx="7848600" cy="1828800"/>
          </a:xfrm>
        </p:spPr>
        <p:txBody>
          <a:bodyPr lIns="92075" tIns="46038" rIns="92075" bIns="46038"/>
          <a:lstStyle/>
          <a:p>
            <a:pPr eaLnBrk="1" hangingPunct="1"/>
            <a:r>
              <a:rPr lang="en-US" altLang="en-US" sz="2800"/>
              <a:t>Uses the grid to schedule large numbers of loosely coupled or independent tasks, with the goal of putting </a:t>
            </a:r>
            <a:r>
              <a:rPr lang="en-US" altLang="en-US" sz="2800">
                <a:solidFill>
                  <a:srgbClr val="FF3300"/>
                </a:solidFill>
              </a:rPr>
              <a:t>unused processor cycles to work.</a:t>
            </a:r>
          </a:p>
        </p:txBody>
      </p:sp>
      <p:sp>
        <p:nvSpPr>
          <p:cNvPr id="18437" name="Rectangle 2">
            <a:extLst>
              <a:ext uri="{FF2B5EF4-FFF2-40B4-BE49-F238E27FC236}">
                <a16:creationId xmlns:a16="http://schemas.microsoft.com/office/drawing/2014/main" id="{5A165780-57A9-4147-97BD-2ED7779FD52E}"/>
              </a:ext>
            </a:extLst>
          </p:cNvPr>
          <p:cNvSpPr>
            <a:spLocks noChangeArrowheads="1"/>
          </p:cNvSpPr>
          <p:nvPr/>
        </p:nvSpPr>
        <p:spPr bwMode="auto">
          <a:xfrm>
            <a:off x="1066800" y="3048000"/>
            <a:ext cx="7010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3200">
                <a:solidFill>
                  <a:srgbClr val="FF3300"/>
                </a:solidFill>
                <a:latin typeface="Arial" panose="020B0604020202020204" pitchFamily="34" charset="0"/>
              </a:rPr>
              <a:t>On-Demand Computing</a:t>
            </a:r>
          </a:p>
        </p:txBody>
      </p:sp>
      <p:sp>
        <p:nvSpPr>
          <p:cNvPr id="18438" name="Rectangle 3">
            <a:extLst>
              <a:ext uri="{FF2B5EF4-FFF2-40B4-BE49-F238E27FC236}">
                <a16:creationId xmlns:a16="http://schemas.microsoft.com/office/drawing/2014/main" id="{A1890E1E-4B7E-49E4-8E85-AB912755CF6E}"/>
              </a:ext>
            </a:extLst>
          </p:cNvPr>
          <p:cNvSpPr>
            <a:spLocks noChangeArrowheads="1"/>
          </p:cNvSpPr>
          <p:nvPr/>
        </p:nvSpPr>
        <p:spPr bwMode="auto">
          <a:xfrm>
            <a:off x="838200" y="4114800"/>
            <a:ext cx="7467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r>
              <a:rPr lang="en-US" altLang="en-US" sz="2800"/>
              <a:t>Uses grid capabilities to meet </a:t>
            </a:r>
            <a:r>
              <a:rPr lang="en-US" altLang="en-US" sz="2800">
                <a:solidFill>
                  <a:srgbClr val="FF3300"/>
                </a:solidFill>
              </a:rPr>
              <a:t>short-term requirements for resources</a:t>
            </a:r>
            <a:r>
              <a:rPr lang="en-US" altLang="en-US" sz="2800"/>
              <a:t> that are not locally accessible.</a:t>
            </a:r>
          </a:p>
          <a:p>
            <a:pPr eaLnBrk="1" hangingPunct="1"/>
            <a:r>
              <a:rPr lang="en-US" altLang="en-US" sz="2800"/>
              <a:t>Models </a:t>
            </a:r>
            <a:r>
              <a:rPr lang="en-US" altLang="en-US" sz="2800">
                <a:solidFill>
                  <a:srgbClr val="FF3300"/>
                </a:solidFill>
              </a:rPr>
              <a:t>real-time computing demands</a:t>
            </a:r>
            <a:r>
              <a:rPr lang="en-US" altLang="en-US" sz="2800"/>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12D8E375-DD3B-4085-8569-23F62AC9C144}"/>
              </a:ext>
            </a:extLst>
          </p:cNvPr>
          <p:cNvSpPr txBox="1">
            <a:spLocks noGrp="1"/>
          </p:cNvSpPr>
          <p:nvPr/>
        </p:nvSpPr>
        <p:spPr bwMode="auto">
          <a:xfrm>
            <a:off x="7226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r" eaLnBrk="1" hangingPunct="1">
              <a:spcBef>
                <a:spcPct val="0"/>
              </a:spcBef>
              <a:buClrTx/>
              <a:buSzTx/>
              <a:buFontTx/>
              <a:buNone/>
            </a:pPr>
            <a:endParaRPr lang="en-US" altLang="en-US" sz="1400">
              <a:latin typeface="Times New Roman" panose="02020603050405020304" pitchFamily="18" charset="0"/>
              <a:cs typeface="Times New Roman" panose="02020603050405020304" pitchFamily="18" charset="0"/>
            </a:endParaRPr>
          </a:p>
        </p:txBody>
      </p:sp>
      <p:sp>
        <p:nvSpPr>
          <p:cNvPr id="20483" name="Rectangle 2">
            <a:extLst>
              <a:ext uri="{FF2B5EF4-FFF2-40B4-BE49-F238E27FC236}">
                <a16:creationId xmlns:a16="http://schemas.microsoft.com/office/drawing/2014/main" id="{48C79E3D-C629-40ED-AC42-472637D616A3}"/>
              </a:ext>
            </a:extLst>
          </p:cNvPr>
          <p:cNvSpPr>
            <a:spLocks noGrp="1" noChangeArrowheads="1"/>
          </p:cNvSpPr>
          <p:nvPr>
            <p:ph type="title" idx="4294967295"/>
          </p:nvPr>
        </p:nvSpPr>
        <p:spPr>
          <a:xfrm>
            <a:off x="1524000" y="190500"/>
            <a:ext cx="7010400" cy="800100"/>
          </a:xfrm>
        </p:spPr>
        <p:txBody>
          <a:bodyPr lIns="92075" tIns="46038" rIns="92075" bIns="46038"/>
          <a:lstStyle/>
          <a:p>
            <a:pPr eaLnBrk="1" hangingPunct="1"/>
            <a:r>
              <a:rPr lang="en-US" altLang="en-US" sz="3600">
                <a:solidFill>
                  <a:srgbClr val="FF3300"/>
                </a:solidFill>
              </a:rPr>
              <a:t>Collaborative Computing</a:t>
            </a:r>
          </a:p>
        </p:txBody>
      </p:sp>
      <p:sp>
        <p:nvSpPr>
          <p:cNvPr id="20484" name="Rectangle 3">
            <a:extLst>
              <a:ext uri="{FF2B5EF4-FFF2-40B4-BE49-F238E27FC236}">
                <a16:creationId xmlns:a16="http://schemas.microsoft.com/office/drawing/2014/main" id="{08C476C8-F218-43E7-875D-10467C526264}"/>
              </a:ext>
            </a:extLst>
          </p:cNvPr>
          <p:cNvSpPr>
            <a:spLocks noGrp="1" noChangeArrowheads="1"/>
          </p:cNvSpPr>
          <p:nvPr>
            <p:ph type="body" idx="4294967295"/>
          </p:nvPr>
        </p:nvSpPr>
        <p:spPr>
          <a:xfrm>
            <a:off x="762000" y="685800"/>
            <a:ext cx="8001000" cy="3048000"/>
          </a:xfrm>
        </p:spPr>
        <p:txBody>
          <a:bodyPr lIns="92075" tIns="46038" rIns="92075" bIns="46038"/>
          <a:lstStyle/>
          <a:p>
            <a:pPr eaLnBrk="1" hangingPunct="1"/>
            <a:endParaRPr lang="en-US" altLang="en-US" sz="2800"/>
          </a:p>
          <a:p>
            <a:pPr eaLnBrk="1" hangingPunct="1"/>
            <a:r>
              <a:rPr lang="en-US" altLang="en-US" sz="2800"/>
              <a:t>Concerned primarily with enabling and </a:t>
            </a:r>
            <a:r>
              <a:rPr lang="en-US" altLang="en-US" sz="2800">
                <a:solidFill>
                  <a:srgbClr val="FF3300"/>
                </a:solidFill>
              </a:rPr>
              <a:t>enhancing human-to-human interactions</a:t>
            </a:r>
            <a:r>
              <a:rPr lang="en-US" altLang="en-US" sz="2800"/>
              <a:t>. </a:t>
            </a:r>
          </a:p>
          <a:p>
            <a:pPr eaLnBrk="1" hangingPunct="1"/>
            <a:r>
              <a:rPr lang="en-US" altLang="en-US" sz="2800"/>
              <a:t>Applications are often structured in terms of a </a:t>
            </a:r>
            <a:r>
              <a:rPr lang="en-US" altLang="en-US" sz="2800">
                <a:solidFill>
                  <a:srgbClr val="FF3300"/>
                </a:solidFill>
              </a:rPr>
              <a:t>virtual shared space</a:t>
            </a:r>
            <a:r>
              <a:rPr lang="en-US" altLang="en-US" sz="2800"/>
              <a:t>.</a:t>
            </a:r>
          </a:p>
        </p:txBody>
      </p:sp>
      <p:sp>
        <p:nvSpPr>
          <p:cNvPr id="20485" name="Rectangle 2">
            <a:extLst>
              <a:ext uri="{FF2B5EF4-FFF2-40B4-BE49-F238E27FC236}">
                <a16:creationId xmlns:a16="http://schemas.microsoft.com/office/drawing/2014/main" id="{20B2FFFC-31FB-4CFA-9C23-B75261CC0D57}"/>
              </a:ext>
            </a:extLst>
          </p:cNvPr>
          <p:cNvSpPr>
            <a:spLocks noChangeArrowheads="1"/>
          </p:cNvSpPr>
          <p:nvPr/>
        </p:nvSpPr>
        <p:spPr bwMode="auto">
          <a:xfrm>
            <a:off x="1295400" y="3124200"/>
            <a:ext cx="7010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3200">
                <a:solidFill>
                  <a:srgbClr val="FF3300"/>
                </a:solidFill>
                <a:latin typeface="Arial" panose="020B0604020202020204" pitchFamily="34" charset="0"/>
              </a:rPr>
              <a:t>Data-Intensive Computing</a:t>
            </a:r>
          </a:p>
        </p:txBody>
      </p:sp>
      <p:sp>
        <p:nvSpPr>
          <p:cNvPr id="20486" name="Rectangle 3">
            <a:extLst>
              <a:ext uri="{FF2B5EF4-FFF2-40B4-BE49-F238E27FC236}">
                <a16:creationId xmlns:a16="http://schemas.microsoft.com/office/drawing/2014/main" id="{8601686A-6C85-4AB7-B9AC-ED1534A14F2C}"/>
              </a:ext>
            </a:extLst>
          </p:cNvPr>
          <p:cNvSpPr>
            <a:spLocks noChangeArrowheads="1"/>
          </p:cNvSpPr>
          <p:nvPr/>
        </p:nvSpPr>
        <p:spPr bwMode="auto">
          <a:xfrm>
            <a:off x="533400" y="38100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r>
              <a:rPr lang="en-US" altLang="en-US" sz="2800"/>
              <a:t>The focus is on </a:t>
            </a:r>
            <a:r>
              <a:rPr lang="en-US" altLang="en-US" sz="2800">
                <a:solidFill>
                  <a:srgbClr val="FF3300"/>
                </a:solidFill>
              </a:rPr>
              <a:t>synthesizing new information</a:t>
            </a:r>
            <a:r>
              <a:rPr lang="en-US" altLang="en-US" sz="2800"/>
              <a:t> from data that is maintained in geographically distributed repositories, digital libraries, and databases.</a:t>
            </a:r>
          </a:p>
          <a:p>
            <a:pPr eaLnBrk="1" hangingPunct="1">
              <a:buFont typeface="Wingdings" panose="05000000000000000000" pitchFamily="2" charset="2"/>
              <a:buNone/>
            </a:pPr>
            <a:endParaRPr lang="en-US" altLang="en-US" sz="2800"/>
          </a:p>
          <a:p>
            <a:pPr eaLnBrk="1" hangingPunct="1"/>
            <a:r>
              <a:rPr lang="en-US" altLang="en-US" sz="2800"/>
              <a:t>Particularly useful for </a:t>
            </a:r>
            <a:r>
              <a:rPr lang="en-US" altLang="en-US" sz="2800">
                <a:solidFill>
                  <a:srgbClr val="FF3300"/>
                </a:solidFill>
              </a:rPr>
              <a:t>distributed data mining</a:t>
            </a:r>
            <a:r>
              <a:rPr lang="en-US" altLang="en-US" sz="2800"/>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EFD697BB-0A8B-4649-9250-DBDC19D85C7C}"/>
              </a:ext>
            </a:extLst>
          </p:cNvPr>
          <p:cNvSpPr txBox="1">
            <a:spLocks noGrp="1"/>
          </p:cNvSpPr>
          <p:nvPr/>
        </p:nvSpPr>
        <p:spPr bwMode="auto">
          <a:xfrm>
            <a:off x="7226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r" eaLnBrk="1" hangingPunct="1">
              <a:spcBef>
                <a:spcPct val="0"/>
              </a:spcBef>
              <a:buClrTx/>
              <a:buSzTx/>
              <a:buFontTx/>
              <a:buNone/>
            </a:pPr>
            <a:endParaRPr lang="en-US" altLang="en-US" sz="1400">
              <a:latin typeface="Times New Roman" panose="02020603050405020304" pitchFamily="18" charset="0"/>
              <a:cs typeface="Times New Roman" panose="02020603050405020304" pitchFamily="18" charset="0"/>
            </a:endParaRPr>
          </a:p>
        </p:txBody>
      </p:sp>
      <p:sp>
        <p:nvSpPr>
          <p:cNvPr id="22531" name="Rectangle 2">
            <a:extLst>
              <a:ext uri="{FF2B5EF4-FFF2-40B4-BE49-F238E27FC236}">
                <a16:creationId xmlns:a16="http://schemas.microsoft.com/office/drawing/2014/main" id="{5DEBFD60-731C-41B6-BF80-B3F4F9C69DDD}"/>
              </a:ext>
            </a:extLst>
          </p:cNvPr>
          <p:cNvSpPr>
            <a:spLocks noGrp="1" noChangeArrowheads="1"/>
          </p:cNvSpPr>
          <p:nvPr>
            <p:ph type="title" idx="4294967295"/>
          </p:nvPr>
        </p:nvSpPr>
        <p:spPr/>
        <p:txBody>
          <a:bodyPr lIns="92075" tIns="46038" rIns="92075" bIns="46038"/>
          <a:lstStyle/>
          <a:p>
            <a:pPr eaLnBrk="1" hangingPunct="1"/>
            <a:r>
              <a:rPr lang="en-US" altLang="en-US" sz="3200">
                <a:solidFill>
                  <a:srgbClr val="FF3300"/>
                </a:solidFill>
              </a:rPr>
              <a:t>Logistical Networking</a:t>
            </a:r>
          </a:p>
        </p:txBody>
      </p:sp>
      <p:sp>
        <p:nvSpPr>
          <p:cNvPr id="22532" name="Rectangle 3">
            <a:extLst>
              <a:ext uri="{FF2B5EF4-FFF2-40B4-BE49-F238E27FC236}">
                <a16:creationId xmlns:a16="http://schemas.microsoft.com/office/drawing/2014/main" id="{44E57CE3-2606-438E-A2D4-FE46144ABA60}"/>
              </a:ext>
            </a:extLst>
          </p:cNvPr>
          <p:cNvSpPr>
            <a:spLocks noGrp="1" noChangeArrowheads="1"/>
          </p:cNvSpPr>
          <p:nvPr>
            <p:ph type="body" idx="4294967295"/>
          </p:nvPr>
        </p:nvSpPr>
        <p:spPr>
          <a:xfrm>
            <a:off x="457200" y="1676400"/>
            <a:ext cx="8077200" cy="4343400"/>
          </a:xfrm>
        </p:spPr>
        <p:txBody>
          <a:bodyPr lIns="92075" tIns="46038" rIns="92075" bIns="46038"/>
          <a:lstStyle/>
          <a:p>
            <a:pPr eaLnBrk="1" hangingPunct="1"/>
            <a:r>
              <a:rPr lang="en-US" altLang="en-US" sz="2600"/>
              <a:t>Logistical networks focus on </a:t>
            </a:r>
            <a:r>
              <a:rPr lang="en-US" altLang="en-US" sz="2600">
                <a:solidFill>
                  <a:srgbClr val="FF3300"/>
                </a:solidFill>
              </a:rPr>
              <a:t>exposing storage resources</a:t>
            </a:r>
            <a:r>
              <a:rPr lang="en-US" altLang="en-US" sz="2600"/>
              <a:t> inside networks by optimizing the </a:t>
            </a:r>
            <a:r>
              <a:rPr lang="en-US" altLang="en-US" sz="2600">
                <a:solidFill>
                  <a:srgbClr val="FF3300"/>
                </a:solidFill>
              </a:rPr>
              <a:t>global</a:t>
            </a:r>
            <a:r>
              <a:rPr lang="en-US" altLang="en-US" sz="2600"/>
              <a:t> </a:t>
            </a:r>
            <a:r>
              <a:rPr lang="en-US" altLang="en-US" sz="2600">
                <a:solidFill>
                  <a:srgbClr val="FF3300"/>
                </a:solidFill>
              </a:rPr>
              <a:t>scheduling</a:t>
            </a:r>
            <a:r>
              <a:rPr lang="en-US" altLang="en-US" sz="2600"/>
              <a:t> of data transport, and data storage. </a:t>
            </a:r>
          </a:p>
          <a:p>
            <a:pPr eaLnBrk="1" hangingPunct="1"/>
            <a:r>
              <a:rPr lang="en-US" altLang="en-US" sz="2600"/>
              <a:t>Contrasts with traditional networking, which does not explicitly model storage resources in the network. </a:t>
            </a:r>
          </a:p>
          <a:p>
            <a:pPr eaLnBrk="1" hangingPunct="1"/>
            <a:r>
              <a:rPr lang="en-US" altLang="en-US" sz="2600"/>
              <a:t>high-level services for Grid applications </a:t>
            </a:r>
          </a:p>
          <a:p>
            <a:pPr eaLnBrk="1" hangingPunct="1"/>
            <a:r>
              <a:rPr lang="en-US" altLang="en-US" sz="2600"/>
              <a:t>Called "logistical" because of the analogy it bears with the systems of warehouses, depots, and distribution channels.</a:t>
            </a:r>
            <a:r>
              <a:rPr lang="en-US" altLang="en-US" sz="2100"/>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13581B5-66D4-4066-96D5-AD2066FF8901}"/>
              </a:ext>
            </a:extLst>
          </p:cNvPr>
          <p:cNvSpPr>
            <a:spLocks noGrp="1" noChangeArrowheads="1"/>
          </p:cNvSpPr>
          <p:nvPr>
            <p:ph type="title" idx="4294967295"/>
          </p:nvPr>
        </p:nvSpPr>
        <p:spPr/>
        <p:txBody>
          <a:bodyPr/>
          <a:lstStyle/>
          <a:p>
            <a:pPr eaLnBrk="1" hangingPunct="1"/>
            <a:r>
              <a:rPr lang="en-US" altLang="en-US" sz="3400"/>
              <a:t>P2P Computing vs Grid Computing</a:t>
            </a:r>
          </a:p>
        </p:txBody>
      </p:sp>
      <p:sp>
        <p:nvSpPr>
          <p:cNvPr id="18435" name="Content Placeholder 2">
            <a:extLst>
              <a:ext uri="{FF2B5EF4-FFF2-40B4-BE49-F238E27FC236}">
                <a16:creationId xmlns:a16="http://schemas.microsoft.com/office/drawing/2014/main" id="{7A909EDD-9BB1-4368-BCB7-691F25EA67C2}"/>
              </a:ext>
            </a:extLst>
          </p:cNvPr>
          <p:cNvSpPr>
            <a:spLocks noGrp="1"/>
          </p:cNvSpPr>
          <p:nvPr>
            <p:ph idx="4294967295"/>
          </p:nvPr>
        </p:nvSpPr>
        <p:spPr>
          <a:xfrm>
            <a:off x="762000" y="1905000"/>
            <a:ext cx="7772400" cy="4114800"/>
          </a:xfrm>
        </p:spPr>
        <p:txBody>
          <a:bodyPr/>
          <a:lstStyle/>
          <a:p>
            <a:pPr eaLnBrk="1" hangingPunct="1">
              <a:defRPr/>
            </a:pPr>
            <a:endParaRPr lang="en-US" altLang="en-US"/>
          </a:p>
          <a:p>
            <a:pPr eaLnBrk="1" hangingPunct="1">
              <a:defRPr/>
            </a:pPr>
            <a:r>
              <a:rPr lang="en-US" altLang="en-US"/>
              <a:t>Differ in Target Communities</a:t>
            </a:r>
          </a:p>
          <a:p>
            <a:pPr eaLnBrk="1" hangingPunct="1">
              <a:defRPr/>
            </a:pPr>
            <a:r>
              <a:rPr lang="en-US" altLang="en-US"/>
              <a:t>Grid system deals with more complex, more powerful, more diverse and highly interconnected set of resources than </a:t>
            </a:r>
            <a:br>
              <a:rPr lang="en-US" altLang="en-US"/>
            </a:br>
            <a:r>
              <a:rPr lang="en-US" altLang="en-US"/>
              <a:t>P2P.</a:t>
            </a:r>
          </a:p>
          <a:p>
            <a:pPr marL="0" indent="0" eaLnBrk="1" hangingPunct="1">
              <a:buFont typeface="Wingdings" panose="05000000000000000000" pitchFamily="2" charset="2"/>
              <a:buNone/>
              <a:defRPr/>
            </a:pPr>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CC76DCB-993C-422F-8365-0DF7FB48DDA4}"/>
              </a:ext>
            </a:extLst>
          </p:cNvPr>
          <p:cNvSpPr>
            <a:spLocks noGrp="1" noChangeArrowheads="1"/>
          </p:cNvSpPr>
          <p:nvPr>
            <p:ph type="title"/>
          </p:nvPr>
        </p:nvSpPr>
        <p:spPr>
          <a:xfrm>
            <a:off x="1524000" y="190500"/>
            <a:ext cx="7010400" cy="1323975"/>
          </a:xfrm>
        </p:spPr>
        <p:txBody>
          <a:bodyPr/>
          <a:lstStyle/>
          <a:p>
            <a:pPr algn="ctr" eaLnBrk="1" hangingPunct="1"/>
            <a:r>
              <a:rPr lang="en-GB" altLang="en-US"/>
              <a:t>A typical view of Grid environment</a:t>
            </a:r>
            <a:endParaRPr lang="en-US" altLang="en-US" sz="3800" b="1">
              <a:solidFill>
                <a:schemeClr val="tx1"/>
              </a:solidFill>
            </a:endParaRPr>
          </a:p>
        </p:txBody>
      </p:sp>
      <p:sp>
        <p:nvSpPr>
          <p:cNvPr id="25603" name="Rectangle 3">
            <a:extLst>
              <a:ext uri="{FF2B5EF4-FFF2-40B4-BE49-F238E27FC236}">
                <a16:creationId xmlns:a16="http://schemas.microsoft.com/office/drawing/2014/main" id="{D62F3321-E9BD-49C4-97B8-F43282E162AB}"/>
              </a:ext>
            </a:extLst>
          </p:cNvPr>
          <p:cNvSpPr>
            <a:spLocks noGrp="1" noChangeArrowheads="1"/>
          </p:cNvSpPr>
          <p:nvPr>
            <p:ph type="body" idx="1"/>
          </p:nvPr>
        </p:nvSpPr>
        <p:spPr>
          <a:xfrm flipV="1">
            <a:off x="457200" y="1752600"/>
            <a:ext cx="8229600" cy="76200"/>
          </a:xfrm>
        </p:spPr>
        <p:txBody>
          <a:bodyPr/>
          <a:lstStyle/>
          <a:p>
            <a:pPr marL="469900" indent="-469900" eaLnBrk="1" hangingPunct="1">
              <a:lnSpc>
                <a:spcPct val="80000"/>
              </a:lnSpc>
              <a:buFont typeface="Wingdings" panose="05000000000000000000" pitchFamily="2" charset="2"/>
              <a:buNone/>
            </a:pPr>
            <a:endParaRPr lang="en-US" altLang="en-US" sz="800"/>
          </a:p>
        </p:txBody>
      </p:sp>
      <p:grpSp>
        <p:nvGrpSpPr>
          <p:cNvPr id="25604" name="Group 4">
            <a:extLst>
              <a:ext uri="{FF2B5EF4-FFF2-40B4-BE49-F238E27FC236}">
                <a16:creationId xmlns:a16="http://schemas.microsoft.com/office/drawing/2014/main" id="{F45B0518-0B8F-4090-8B28-E3F01C93401B}"/>
              </a:ext>
            </a:extLst>
          </p:cNvPr>
          <p:cNvGrpSpPr>
            <a:grpSpLocks/>
          </p:cNvGrpSpPr>
          <p:nvPr/>
        </p:nvGrpSpPr>
        <p:grpSpPr bwMode="auto">
          <a:xfrm>
            <a:off x="228600" y="1828800"/>
            <a:ext cx="8915400" cy="5289550"/>
            <a:chOff x="96" y="1007"/>
            <a:chExt cx="5616" cy="3284"/>
          </a:xfrm>
        </p:grpSpPr>
        <p:pic>
          <p:nvPicPr>
            <p:cNvPr id="25609" name="Picture 5">
              <a:extLst>
                <a:ext uri="{FF2B5EF4-FFF2-40B4-BE49-F238E27FC236}">
                  <a16:creationId xmlns:a16="http://schemas.microsoft.com/office/drawing/2014/main" id="{2092E76F-5734-4DEC-BF5C-93A6C9A30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2007"/>
              <a:ext cx="960" cy="912"/>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0" name="Group 6">
              <a:extLst>
                <a:ext uri="{FF2B5EF4-FFF2-40B4-BE49-F238E27FC236}">
                  <a16:creationId xmlns:a16="http://schemas.microsoft.com/office/drawing/2014/main" id="{50D5F7B5-5081-4BF7-8F4F-2808635C9D63}"/>
                </a:ext>
              </a:extLst>
            </p:cNvPr>
            <p:cNvGrpSpPr>
              <a:grpSpLocks/>
            </p:cNvGrpSpPr>
            <p:nvPr/>
          </p:nvGrpSpPr>
          <p:grpSpPr bwMode="auto">
            <a:xfrm>
              <a:off x="2352" y="2007"/>
              <a:ext cx="431" cy="960"/>
              <a:chOff x="2352" y="2007"/>
              <a:chExt cx="431" cy="960"/>
            </a:xfrm>
          </p:grpSpPr>
          <p:sp>
            <p:nvSpPr>
              <p:cNvPr id="25665" name="Freeform 7">
                <a:extLst>
                  <a:ext uri="{FF2B5EF4-FFF2-40B4-BE49-F238E27FC236}">
                    <a16:creationId xmlns:a16="http://schemas.microsoft.com/office/drawing/2014/main" id="{0FAAC6F8-9379-46A7-9E53-28B0AD814EE7}"/>
                  </a:ext>
                </a:extLst>
              </p:cNvPr>
              <p:cNvSpPr>
                <a:spLocks noChangeArrowheads="1"/>
              </p:cNvSpPr>
              <p:nvPr/>
            </p:nvSpPr>
            <p:spPr bwMode="auto">
              <a:xfrm>
                <a:off x="2352" y="2007"/>
                <a:ext cx="432" cy="961"/>
              </a:xfrm>
              <a:custGeom>
                <a:avLst/>
                <a:gdLst>
                  <a:gd name="T0" fmla="*/ 0 w 1907"/>
                  <a:gd name="T1" fmla="*/ 97 h 4236"/>
                  <a:gd name="T2" fmla="*/ 133 w 1907"/>
                  <a:gd name="T3" fmla="*/ 0 h 4236"/>
                  <a:gd name="T4" fmla="*/ 216 w 1907"/>
                  <a:gd name="T5" fmla="*/ 0 h 4236"/>
                  <a:gd name="T6" fmla="*/ 432 w 1907"/>
                  <a:gd name="T7" fmla="*/ 0 h 4236"/>
                  <a:gd name="T8" fmla="*/ 432 w 1907"/>
                  <a:gd name="T9" fmla="*/ 518 h 4236"/>
                  <a:gd name="T10" fmla="*/ 432 w 1907"/>
                  <a:gd name="T11" fmla="*/ 863 h 4236"/>
                  <a:gd name="T12" fmla="*/ 303 w 1907"/>
                  <a:gd name="T13" fmla="*/ 961 h 4236"/>
                  <a:gd name="T14" fmla="*/ 211 w 1907"/>
                  <a:gd name="T15" fmla="*/ 961 h 4236"/>
                  <a:gd name="T16" fmla="*/ 0 w 1907"/>
                  <a:gd name="T17" fmla="*/ 961 h 4236"/>
                  <a:gd name="T18" fmla="*/ 0 w 1907"/>
                  <a:gd name="T19" fmla="*/ 513 h 4236"/>
                  <a:gd name="T20" fmla="*/ 0 w 1907"/>
                  <a:gd name="T21" fmla="*/ 97 h 4236"/>
                  <a:gd name="T22" fmla="*/ 0 w 1907"/>
                  <a:gd name="T23" fmla="*/ 97 h 42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07" h="4236">
                    <a:moveTo>
                      <a:pt x="0" y="428"/>
                    </a:moveTo>
                    <a:lnTo>
                      <a:pt x="588" y="0"/>
                    </a:lnTo>
                    <a:lnTo>
                      <a:pt x="953" y="0"/>
                    </a:lnTo>
                    <a:lnTo>
                      <a:pt x="1906" y="0"/>
                    </a:lnTo>
                    <a:lnTo>
                      <a:pt x="1906" y="2283"/>
                    </a:lnTo>
                    <a:lnTo>
                      <a:pt x="1906" y="3806"/>
                    </a:lnTo>
                    <a:lnTo>
                      <a:pt x="1338" y="4235"/>
                    </a:lnTo>
                    <a:lnTo>
                      <a:pt x="932" y="4235"/>
                    </a:lnTo>
                    <a:lnTo>
                      <a:pt x="0" y="4235"/>
                    </a:lnTo>
                    <a:lnTo>
                      <a:pt x="0" y="2260"/>
                    </a:lnTo>
                    <a:lnTo>
                      <a:pt x="0" y="428"/>
                    </a:lnTo>
                  </a:path>
                </a:pathLst>
              </a:custGeom>
              <a:solidFill>
                <a:srgbClr val="FFFFCC"/>
              </a:solidFill>
              <a:ln w="9360">
                <a:solidFill>
                  <a:srgbClr val="000000"/>
                </a:solidFill>
                <a:round/>
                <a:headEnd/>
                <a:tailEnd/>
              </a:ln>
            </p:spPr>
            <p:txBody>
              <a:bodyPr wrap="none" anchor="ctr"/>
              <a:lstStyle/>
              <a:p>
                <a:endParaRPr lang="en-US"/>
              </a:p>
            </p:txBody>
          </p:sp>
          <p:sp>
            <p:nvSpPr>
              <p:cNvPr id="25666" name="Freeform 8">
                <a:extLst>
                  <a:ext uri="{FF2B5EF4-FFF2-40B4-BE49-F238E27FC236}">
                    <a16:creationId xmlns:a16="http://schemas.microsoft.com/office/drawing/2014/main" id="{557F6273-C9DE-4D52-8B8E-12E801460DE9}"/>
                  </a:ext>
                </a:extLst>
              </p:cNvPr>
              <p:cNvSpPr>
                <a:spLocks noChangeArrowheads="1"/>
              </p:cNvSpPr>
              <p:nvPr/>
            </p:nvSpPr>
            <p:spPr bwMode="auto">
              <a:xfrm>
                <a:off x="2352" y="2007"/>
                <a:ext cx="432" cy="961"/>
              </a:xfrm>
              <a:custGeom>
                <a:avLst/>
                <a:gdLst>
                  <a:gd name="T0" fmla="*/ 0 w 1907"/>
                  <a:gd name="T1" fmla="*/ 97 h 4236"/>
                  <a:gd name="T2" fmla="*/ 0 w 1907"/>
                  <a:gd name="T3" fmla="*/ 97 h 4236"/>
                  <a:gd name="T4" fmla="*/ 294 w 1907"/>
                  <a:gd name="T5" fmla="*/ 97 h 4236"/>
                  <a:gd name="T6" fmla="*/ 432 w 1907"/>
                  <a:gd name="T7" fmla="*/ 0 h 4236"/>
                  <a:gd name="T8" fmla="*/ 0 w 1907"/>
                  <a:gd name="T9" fmla="*/ 97 h 4236"/>
                  <a:gd name="T10" fmla="*/ 294 w 1907"/>
                  <a:gd name="T11" fmla="*/ 97 h 4236"/>
                  <a:gd name="T12" fmla="*/ 294 w 1907"/>
                  <a:gd name="T13" fmla="*/ 237 h 4236"/>
                  <a:gd name="T14" fmla="*/ 294 w 1907"/>
                  <a:gd name="T15" fmla="*/ 777 h 4236"/>
                  <a:gd name="T16" fmla="*/ 294 w 1907"/>
                  <a:gd name="T17" fmla="*/ 961 h 4236"/>
                  <a:gd name="T18" fmla="*/ 23 w 1907"/>
                  <a:gd name="T19" fmla="*/ 135 h 4236"/>
                  <a:gd name="T20" fmla="*/ 266 w 1907"/>
                  <a:gd name="T21" fmla="*/ 135 h 4236"/>
                  <a:gd name="T22" fmla="*/ 266 w 1907"/>
                  <a:gd name="T23" fmla="*/ 156 h 4236"/>
                  <a:gd name="T24" fmla="*/ 23 w 1907"/>
                  <a:gd name="T25" fmla="*/ 156 h 4236"/>
                  <a:gd name="T26" fmla="*/ 23 w 1907"/>
                  <a:gd name="T27" fmla="*/ 135 h 4236"/>
                  <a:gd name="T28" fmla="*/ 23 w 1907"/>
                  <a:gd name="T29" fmla="*/ 200 h 4236"/>
                  <a:gd name="T30" fmla="*/ 266 w 1907"/>
                  <a:gd name="T31" fmla="*/ 200 h 4236"/>
                  <a:gd name="T32" fmla="*/ 266 w 1907"/>
                  <a:gd name="T33" fmla="*/ 216 h 4236"/>
                  <a:gd name="T34" fmla="*/ 23 w 1907"/>
                  <a:gd name="T35" fmla="*/ 216 h 4236"/>
                  <a:gd name="T36" fmla="*/ 23 w 1907"/>
                  <a:gd name="T37" fmla="*/ 200 h 4236"/>
                  <a:gd name="T38" fmla="*/ 23 w 1907"/>
                  <a:gd name="T39" fmla="*/ 264 h 4236"/>
                  <a:gd name="T40" fmla="*/ 266 w 1907"/>
                  <a:gd name="T41" fmla="*/ 264 h 4236"/>
                  <a:gd name="T42" fmla="*/ 266 w 1907"/>
                  <a:gd name="T43" fmla="*/ 281 h 4236"/>
                  <a:gd name="T44" fmla="*/ 23 w 1907"/>
                  <a:gd name="T45" fmla="*/ 281 h 4236"/>
                  <a:gd name="T46" fmla="*/ 23 w 1907"/>
                  <a:gd name="T47" fmla="*/ 264 h 42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907" h="4236">
                    <a:moveTo>
                      <a:pt x="0" y="428"/>
                    </a:moveTo>
                    <a:lnTo>
                      <a:pt x="0" y="428"/>
                    </a:lnTo>
                    <a:lnTo>
                      <a:pt x="1297" y="428"/>
                    </a:lnTo>
                    <a:lnTo>
                      <a:pt x="1906" y="0"/>
                    </a:lnTo>
                    <a:lnTo>
                      <a:pt x="0" y="428"/>
                    </a:lnTo>
                    <a:close/>
                    <a:moveTo>
                      <a:pt x="0" y="428"/>
                    </a:moveTo>
                    <a:lnTo>
                      <a:pt x="1297" y="428"/>
                    </a:lnTo>
                    <a:lnTo>
                      <a:pt x="1297" y="1046"/>
                    </a:lnTo>
                    <a:lnTo>
                      <a:pt x="1297" y="3426"/>
                    </a:lnTo>
                    <a:lnTo>
                      <a:pt x="1297" y="4235"/>
                    </a:lnTo>
                    <a:lnTo>
                      <a:pt x="0" y="428"/>
                    </a:lnTo>
                    <a:close/>
                    <a:moveTo>
                      <a:pt x="101" y="594"/>
                    </a:moveTo>
                    <a:lnTo>
                      <a:pt x="1176" y="594"/>
                    </a:lnTo>
                    <a:lnTo>
                      <a:pt x="1176" y="689"/>
                    </a:lnTo>
                    <a:lnTo>
                      <a:pt x="101" y="689"/>
                    </a:lnTo>
                    <a:lnTo>
                      <a:pt x="101" y="594"/>
                    </a:lnTo>
                    <a:close/>
                    <a:moveTo>
                      <a:pt x="101" y="880"/>
                    </a:moveTo>
                    <a:lnTo>
                      <a:pt x="1176" y="880"/>
                    </a:lnTo>
                    <a:lnTo>
                      <a:pt x="1176" y="951"/>
                    </a:lnTo>
                    <a:lnTo>
                      <a:pt x="101" y="951"/>
                    </a:lnTo>
                    <a:lnTo>
                      <a:pt x="101" y="880"/>
                    </a:lnTo>
                    <a:close/>
                    <a:moveTo>
                      <a:pt x="101" y="1165"/>
                    </a:moveTo>
                    <a:lnTo>
                      <a:pt x="1176" y="1165"/>
                    </a:lnTo>
                    <a:lnTo>
                      <a:pt x="1176" y="1237"/>
                    </a:lnTo>
                    <a:lnTo>
                      <a:pt x="101" y="1237"/>
                    </a:lnTo>
                    <a:lnTo>
                      <a:pt x="101" y="1165"/>
                    </a:lnTo>
                    <a:close/>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5611" name="Group 9">
              <a:extLst>
                <a:ext uri="{FF2B5EF4-FFF2-40B4-BE49-F238E27FC236}">
                  <a16:creationId xmlns:a16="http://schemas.microsoft.com/office/drawing/2014/main" id="{CCDA9860-81BB-4861-9495-9965F1F1A03C}"/>
                </a:ext>
              </a:extLst>
            </p:cNvPr>
            <p:cNvGrpSpPr>
              <a:grpSpLocks/>
            </p:cNvGrpSpPr>
            <p:nvPr/>
          </p:nvGrpSpPr>
          <p:grpSpPr bwMode="auto">
            <a:xfrm>
              <a:off x="2256" y="1239"/>
              <a:ext cx="672" cy="527"/>
              <a:chOff x="2256" y="1239"/>
              <a:chExt cx="672" cy="527"/>
            </a:xfrm>
          </p:grpSpPr>
          <p:sp>
            <p:nvSpPr>
              <p:cNvPr id="25659" name="Freeform 10">
                <a:extLst>
                  <a:ext uri="{FF2B5EF4-FFF2-40B4-BE49-F238E27FC236}">
                    <a16:creationId xmlns:a16="http://schemas.microsoft.com/office/drawing/2014/main" id="{417CECB1-7FA9-41F8-8F40-24263276BF6F}"/>
                  </a:ext>
                </a:extLst>
              </p:cNvPr>
              <p:cNvSpPr>
                <a:spLocks noChangeArrowheads="1"/>
              </p:cNvSpPr>
              <p:nvPr/>
            </p:nvSpPr>
            <p:spPr bwMode="auto">
              <a:xfrm>
                <a:off x="2256" y="1239"/>
                <a:ext cx="673" cy="528"/>
              </a:xfrm>
              <a:custGeom>
                <a:avLst/>
                <a:gdLst>
                  <a:gd name="T0" fmla="*/ 655 w 2966"/>
                  <a:gd name="T1" fmla="*/ 496 h 2330"/>
                  <a:gd name="T2" fmla="*/ 586 w 2966"/>
                  <a:gd name="T3" fmla="*/ 449 h 2330"/>
                  <a:gd name="T4" fmla="*/ 586 w 2966"/>
                  <a:gd name="T5" fmla="*/ 322 h 2330"/>
                  <a:gd name="T6" fmla="*/ 482 w 2966"/>
                  <a:gd name="T7" fmla="*/ 322 h 2330"/>
                  <a:gd name="T8" fmla="*/ 482 w 2966"/>
                  <a:gd name="T9" fmla="*/ 284 h 2330"/>
                  <a:gd name="T10" fmla="*/ 540 w 2966"/>
                  <a:gd name="T11" fmla="*/ 284 h 2330"/>
                  <a:gd name="T12" fmla="*/ 540 w 2966"/>
                  <a:gd name="T13" fmla="*/ 272 h 2330"/>
                  <a:gd name="T14" fmla="*/ 540 w 2966"/>
                  <a:gd name="T15" fmla="*/ 0 h 2330"/>
                  <a:gd name="T16" fmla="*/ 338 w 2966"/>
                  <a:gd name="T17" fmla="*/ 0 h 2330"/>
                  <a:gd name="T18" fmla="*/ 133 w 2966"/>
                  <a:gd name="T19" fmla="*/ 0 h 2330"/>
                  <a:gd name="T20" fmla="*/ 133 w 2966"/>
                  <a:gd name="T21" fmla="*/ 270 h 2330"/>
                  <a:gd name="T22" fmla="*/ 133 w 2966"/>
                  <a:gd name="T23" fmla="*/ 284 h 2330"/>
                  <a:gd name="T24" fmla="*/ 191 w 2966"/>
                  <a:gd name="T25" fmla="*/ 284 h 2330"/>
                  <a:gd name="T26" fmla="*/ 191 w 2966"/>
                  <a:gd name="T27" fmla="*/ 322 h 2330"/>
                  <a:gd name="T28" fmla="*/ 86 w 2966"/>
                  <a:gd name="T29" fmla="*/ 322 h 2330"/>
                  <a:gd name="T30" fmla="*/ 86 w 2966"/>
                  <a:gd name="T31" fmla="*/ 452 h 2330"/>
                  <a:gd name="T32" fmla="*/ 22 w 2966"/>
                  <a:gd name="T33" fmla="*/ 496 h 2330"/>
                  <a:gd name="T34" fmla="*/ 14 w 2966"/>
                  <a:gd name="T35" fmla="*/ 499 h 2330"/>
                  <a:gd name="T36" fmla="*/ 7 w 2966"/>
                  <a:gd name="T37" fmla="*/ 504 h 2330"/>
                  <a:gd name="T38" fmla="*/ 3 w 2966"/>
                  <a:gd name="T39" fmla="*/ 510 h 2330"/>
                  <a:gd name="T40" fmla="*/ 0 w 2966"/>
                  <a:gd name="T41" fmla="*/ 516 h 2330"/>
                  <a:gd name="T42" fmla="*/ 0 w 2966"/>
                  <a:gd name="T43" fmla="*/ 519 h 2330"/>
                  <a:gd name="T44" fmla="*/ 3 w 2966"/>
                  <a:gd name="T45" fmla="*/ 522 h 2330"/>
                  <a:gd name="T46" fmla="*/ 3 w 2966"/>
                  <a:gd name="T47" fmla="*/ 525 h 2330"/>
                  <a:gd name="T48" fmla="*/ 7 w 2966"/>
                  <a:gd name="T49" fmla="*/ 525 h 2330"/>
                  <a:gd name="T50" fmla="*/ 11 w 2966"/>
                  <a:gd name="T51" fmla="*/ 528 h 2330"/>
                  <a:gd name="T52" fmla="*/ 18 w 2966"/>
                  <a:gd name="T53" fmla="*/ 528 h 2330"/>
                  <a:gd name="T54" fmla="*/ 22 w 2966"/>
                  <a:gd name="T55" fmla="*/ 528 h 2330"/>
                  <a:gd name="T56" fmla="*/ 338 w 2966"/>
                  <a:gd name="T57" fmla="*/ 528 h 2330"/>
                  <a:gd name="T58" fmla="*/ 651 w 2966"/>
                  <a:gd name="T59" fmla="*/ 528 h 2330"/>
                  <a:gd name="T60" fmla="*/ 658 w 2966"/>
                  <a:gd name="T61" fmla="*/ 528 h 2330"/>
                  <a:gd name="T62" fmla="*/ 662 w 2966"/>
                  <a:gd name="T63" fmla="*/ 528 h 2330"/>
                  <a:gd name="T64" fmla="*/ 666 w 2966"/>
                  <a:gd name="T65" fmla="*/ 525 h 2330"/>
                  <a:gd name="T66" fmla="*/ 669 w 2966"/>
                  <a:gd name="T67" fmla="*/ 525 h 2330"/>
                  <a:gd name="T68" fmla="*/ 673 w 2966"/>
                  <a:gd name="T69" fmla="*/ 522 h 2330"/>
                  <a:gd name="T70" fmla="*/ 673 w 2966"/>
                  <a:gd name="T71" fmla="*/ 519 h 2330"/>
                  <a:gd name="T72" fmla="*/ 673 w 2966"/>
                  <a:gd name="T73" fmla="*/ 516 h 2330"/>
                  <a:gd name="T74" fmla="*/ 669 w 2966"/>
                  <a:gd name="T75" fmla="*/ 510 h 2330"/>
                  <a:gd name="T76" fmla="*/ 666 w 2966"/>
                  <a:gd name="T77" fmla="*/ 504 h 2330"/>
                  <a:gd name="T78" fmla="*/ 662 w 2966"/>
                  <a:gd name="T79" fmla="*/ 499 h 2330"/>
                  <a:gd name="T80" fmla="*/ 655 w 2966"/>
                  <a:gd name="T81" fmla="*/ 496 h 2330"/>
                  <a:gd name="T82" fmla="*/ 655 w 2966"/>
                  <a:gd name="T83" fmla="*/ 496 h 23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966" h="2330">
                    <a:moveTo>
                      <a:pt x="2885" y="2188"/>
                    </a:moveTo>
                    <a:lnTo>
                      <a:pt x="2584" y="1983"/>
                    </a:lnTo>
                    <a:lnTo>
                      <a:pt x="2584" y="1420"/>
                    </a:lnTo>
                    <a:lnTo>
                      <a:pt x="2124" y="1420"/>
                    </a:lnTo>
                    <a:lnTo>
                      <a:pt x="2124" y="1254"/>
                    </a:lnTo>
                    <a:lnTo>
                      <a:pt x="2378" y="1254"/>
                    </a:lnTo>
                    <a:lnTo>
                      <a:pt x="2378" y="1202"/>
                    </a:lnTo>
                    <a:lnTo>
                      <a:pt x="2378" y="0"/>
                    </a:lnTo>
                    <a:lnTo>
                      <a:pt x="1490" y="0"/>
                    </a:lnTo>
                    <a:lnTo>
                      <a:pt x="586" y="0"/>
                    </a:lnTo>
                    <a:lnTo>
                      <a:pt x="586" y="1190"/>
                    </a:lnTo>
                    <a:lnTo>
                      <a:pt x="586" y="1254"/>
                    </a:lnTo>
                    <a:lnTo>
                      <a:pt x="840" y="1254"/>
                    </a:lnTo>
                    <a:lnTo>
                      <a:pt x="840" y="1420"/>
                    </a:lnTo>
                    <a:lnTo>
                      <a:pt x="380" y="1420"/>
                    </a:lnTo>
                    <a:lnTo>
                      <a:pt x="380" y="1996"/>
                    </a:lnTo>
                    <a:lnTo>
                      <a:pt x="95" y="2188"/>
                    </a:lnTo>
                    <a:lnTo>
                      <a:pt x="63" y="2201"/>
                    </a:lnTo>
                    <a:lnTo>
                      <a:pt x="31" y="2226"/>
                    </a:lnTo>
                    <a:lnTo>
                      <a:pt x="15" y="2252"/>
                    </a:lnTo>
                    <a:lnTo>
                      <a:pt x="0" y="2277"/>
                    </a:lnTo>
                    <a:lnTo>
                      <a:pt x="0" y="2290"/>
                    </a:lnTo>
                    <a:lnTo>
                      <a:pt x="15" y="2303"/>
                    </a:lnTo>
                    <a:lnTo>
                      <a:pt x="15" y="2316"/>
                    </a:lnTo>
                    <a:lnTo>
                      <a:pt x="31" y="2316"/>
                    </a:lnTo>
                    <a:lnTo>
                      <a:pt x="47" y="2329"/>
                    </a:lnTo>
                    <a:lnTo>
                      <a:pt x="79" y="2329"/>
                    </a:lnTo>
                    <a:lnTo>
                      <a:pt x="95" y="2329"/>
                    </a:lnTo>
                    <a:lnTo>
                      <a:pt x="1490" y="2329"/>
                    </a:lnTo>
                    <a:lnTo>
                      <a:pt x="2869" y="2329"/>
                    </a:lnTo>
                    <a:lnTo>
                      <a:pt x="2901" y="2329"/>
                    </a:lnTo>
                    <a:lnTo>
                      <a:pt x="2917" y="2329"/>
                    </a:lnTo>
                    <a:lnTo>
                      <a:pt x="2933" y="2316"/>
                    </a:lnTo>
                    <a:lnTo>
                      <a:pt x="2949" y="2316"/>
                    </a:lnTo>
                    <a:lnTo>
                      <a:pt x="2965" y="2303"/>
                    </a:lnTo>
                    <a:lnTo>
                      <a:pt x="2965" y="2290"/>
                    </a:lnTo>
                    <a:lnTo>
                      <a:pt x="2965" y="2277"/>
                    </a:lnTo>
                    <a:lnTo>
                      <a:pt x="2949" y="2252"/>
                    </a:lnTo>
                    <a:lnTo>
                      <a:pt x="2933" y="2226"/>
                    </a:lnTo>
                    <a:lnTo>
                      <a:pt x="2917" y="2201"/>
                    </a:lnTo>
                    <a:lnTo>
                      <a:pt x="2885" y="2188"/>
                    </a:lnTo>
                  </a:path>
                </a:pathLst>
              </a:custGeom>
              <a:solidFill>
                <a:srgbClr val="FFFFCC"/>
              </a:solidFill>
              <a:ln w="9360">
                <a:solidFill>
                  <a:srgbClr val="000000"/>
                </a:solidFill>
                <a:round/>
                <a:headEnd/>
                <a:tailEnd/>
              </a:ln>
            </p:spPr>
            <p:txBody>
              <a:bodyPr wrap="none" anchor="ctr"/>
              <a:lstStyle/>
              <a:p>
                <a:endParaRPr lang="en-US"/>
              </a:p>
            </p:txBody>
          </p:sp>
          <p:sp>
            <p:nvSpPr>
              <p:cNvPr id="25660" name="Freeform 11">
                <a:extLst>
                  <a:ext uri="{FF2B5EF4-FFF2-40B4-BE49-F238E27FC236}">
                    <a16:creationId xmlns:a16="http://schemas.microsoft.com/office/drawing/2014/main" id="{FAA40FA6-6AE9-4335-9A46-7D543B439013}"/>
                  </a:ext>
                </a:extLst>
              </p:cNvPr>
              <p:cNvSpPr>
                <a:spLocks noChangeArrowheads="1"/>
              </p:cNvSpPr>
              <p:nvPr/>
            </p:nvSpPr>
            <p:spPr bwMode="auto">
              <a:xfrm>
                <a:off x="2371" y="1677"/>
                <a:ext cx="446" cy="15"/>
              </a:xfrm>
              <a:custGeom>
                <a:avLst/>
                <a:gdLst>
                  <a:gd name="T0" fmla="*/ 446 w 1967"/>
                  <a:gd name="T1" fmla="*/ 15 h 65"/>
                  <a:gd name="T2" fmla="*/ 424 w 1967"/>
                  <a:gd name="T3" fmla="*/ 0 h 65"/>
                  <a:gd name="T4" fmla="*/ 22 w 1967"/>
                  <a:gd name="T5" fmla="*/ 0 h 65"/>
                  <a:gd name="T6" fmla="*/ 0 w 1967"/>
                  <a:gd name="T7" fmla="*/ 15 h 65"/>
                  <a:gd name="T8" fmla="*/ 446 w 1967"/>
                  <a:gd name="T9" fmla="*/ 15 h 65"/>
                  <a:gd name="T10" fmla="*/ 446 w 1967"/>
                  <a:gd name="T11" fmla="*/ 15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 h="65">
                    <a:moveTo>
                      <a:pt x="1966" y="64"/>
                    </a:moveTo>
                    <a:lnTo>
                      <a:pt x="1871" y="0"/>
                    </a:lnTo>
                    <a:lnTo>
                      <a:pt x="95" y="0"/>
                    </a:lnTo>
                    <a:lnTo>
                      <a:pt x="0" y="64"/>
                    </a:lnTo>
                    <a:lnTo>
                      <a:pt x="1966" y="64"/>
                    </a:lnTo>
                  </a:path>
                </a:pathLst>
              </a:custGeom>
              <a:solidFill>
                <a:srgbClr val="FFFFCC"/>
              </a:solidFill>
              <a:ln w="9360">
                <a:solidFill>
                  <a:srgbClr val="000000"/>
                </a:solidFill>
                <a:round/>
                <a:headEnd/>
                <a:tailEnd/>
              </a:ln>
            </p:spPr>
            <p:txBody>
              <a:bodyPr wrap="none" anchor="ctr"/>
              <a:lstStyle/>
              <a:p>
                <a:endParaRPr lang="en-US"/>
              </a:p>
            </p:txBody>
          </p:sp>
          <p:sp>
            <p:nvSpPr>
              <p:cNvPr id="25661" name="Freeform 12">
                <a:extLst>
                  <a:ext uri="{FF2B5EF4-FFF2-40B4-BE49-F238E27FC236}">
                    <a16:creationId xmlns:a16="http://schemas.microsoft.com/office/drawing/2014/main" id="{051DDFFC-0CFC-4310-A785-32A0869FD14B}"/>
                  </a:ext>
                </a:extLst>
              </p:cNvPr>
              <p:cNvSpPr>
                <a:spLocks noChangeArrowheads="1"/>
              </p:cNvSpPr>
              <p:nvPr/>
            </p:nvSpPr>
            <p:spPr bwMode="auto">
              <a:xfrm>
                <a:off x="2331" y="1706"/>
                <a:ext cx="521" cy="15"/>
              </a:xfrm>
              <a:custGeom>
                <a:avLst/>
                <a:gdLst>
                  <a:gd name="T0" fmla="*/ 521 w 2299"/>
                  <a:gd name="T1" fmla="*/ 15 h 65"/>
                  <a:gd name="T2" fmla="*/ 499 w 2299"/>
                  <a:gd name="T3" fmla="*/ 0 h 65"/>
                  <a:gd name="T4" fmla="*/ 22 w 2299"/>
                  <a:gd name="T5" fmla="*/ 0 h 65"/>
                  <a:gd name="T6" fmla="*/ 0 w 2299"/>
                  <a:gd name="T7" fmla="*/ 15 h 65"/>
                  <a:gd name="T8" fmla="*/ 521 w 2299"/>
                  <a:gd name="T9" fmla="*/ 15 h 65"/>
                  <a:gd name="T10" fmla="*/ 521 w 2299"/>
                  <a:gd name="T11" fmla="*/ 15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99" h="65">
                    <a:moveTo>
                      <a:pt x="2298" y="64"/>
                    </a:moveTo>
                    <a:lnTo>
                      <a:pt x="2203" y="0"/>
                    </a:lnTo>
                    <a:lnTo>
                      <a:pt x="95" y="0"/>
                    </a:lnTo>
                    <a:lnTo>
                      <a:pt x="0" y="64"/>
                    </a:lnTo>
                    <a:lnTo>
                      <a:pt x="2298" y="64"/>
                    </a:lnTo>
                  </a:path>
                </a:pathLst>
              </a:custGeom>
              <a:solidFill>
                <a:srgbClr val="FFFFCC"/>
              </a:solidFill>
              <a:ln w="9360">
                <a:solidFill>
                  <a:srgbClr val="000000"/>
                </a:solidFill>
                <a:round/>
                <a:headEnd/>
                <a:tailEnd/>
              </a:ln>
            </p:spPr>
            <p:txBody>
              <a:bodyPr wrap="none" anchor="ctr"/>
              <a:lstStyle/>
              <a:p>
                <a:endParaRPr lang="en-US"/>
              </a:p>
            </p:txBody>
          </p:sp>
          <p:sp>
            <p:nvSpPr>
              <p:cNvPr id="25662" name="Freeform 13">
                <a:extLst>
                  <a:ext uri="{FF2B5EF4-FFF2-40B4-BE49-F238E27FC236}">
                    <a16:creationId xmlns:a16="http://schemas.microsoft.com/office/drawing/2014/main" id="{14E73688-A789-43B1-A3AA-BAB55C8507C7}"/>
                  </a:ext>
                </a:extLst>
              </p:cNvPr>
              <p:cNvSpPr>
                <a:spLocks noChangeArrowheads="1"/>
              </p:cNvSpPr>
              <p:nvPr/>
            </p:nvSpPr>
            <p:spPr bwMode="auto">
              <a:xfrm>
                <a:off x="2292" y="1732"/>
                <a:ext cx="604" cy="15"/>
              </a:xfrm>
              <a:custGeom>
                <a:avLst/>
                <a:gdLst>
                  <a:gd name="T0" fmla="*/ 604 w 2665"/>
                  <a:gd name="T1" fmla="*/ 15 h 65"/>
                  <a:gd name="T2" fmla="*/ 582 w 2665"/>
                  <a:gd name="T3" fmla="*/ 0 h 65"/>
                  <a:gd name="T4" fmla="*/ 22 w 2665"/>
                  <a:gd name="T5" fmla="*/ 0 h 65"/>
                  <a:gd name="T6" fmla="*/ 0 w 2665"/>
                  <a:gd name="T7" fmla="*/ 15 h 65"/>
                  <a:gd name="T8" fmla="*/ 604 w 2665"/>
                  <a:gd name="T9" fmla="*/ 15 h 65"/>
                  <a:gd name="T10" fmla="*/ 604 w 2665"/>
                  <a:gd name="T11" fmla="*/ 15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65" h="65">
                    <a:moveTo>
                      <a:pt x="2664" y="64"/>
                    </a:moveTo>
                    <a:lnTo>
                      <a:pt x="2569" y="0"/>
                    </a:lnTo>
                    <a:lnTo>
                      <a:pt x="95" y="0"/>
                    </a:lnTo>
                    <a:lnTo>
                      <a:pt x="0" y="64"/>
                    </a:lnTo>
                    <a:lnTo>
                      <a:pt x="2664" y="64"/>
                    </a:lnTo>
                  </a:path>
                </a:pathLst>
              </a:custGeom>
              <a:solidFill>
                <a:srgbClr val="FFFFCC"/>
              </a:solidFill>
              <a:ln w="9360">
                <a:solidFill>
                  <a:srgbClr val="000000"/>
                </a:solidFill>
                <a:round/>
                <a:headEnd/>
                <a:tailEnd/>
              </a:ln>
            </p:spPr>
            <p:txBody>
              <a:bodyPr wrap="none" anchor="ctr"/>
              <a:lstStyle/>
              <a:p>
                <a:endParaRPr lang="en-US"/>
              </a:p>
            </p:txBody>
          </p:sp>
          <p:sp>
            <p:nvSpPr>
              <p:cNvPr id="25663" name="Freeform 14">
                <a:extLst>
                  <a:ext uri="{FF2B5EF4-FFF2-40B4-BE49-F238E27FC236}">
                    <a16:creationId xmlns:a16="http://schemas.microsoft.com/office/drawing/2014/main" id="{228F573E-19CA-4ADD-B9FB-410A7F70CF97}"/>
                  </a:ext>
                </a:extLst>
              </p:cNvPr>
              <p:cNvSpPr>
                <a:spLocks noChangeArrowheads="1"/>
              </p:cNvSpPr>
              <p:nvPr/>
            </p:nvSpPr>
            <p:spPr bwMode="auto">
              <a:xfrm>
                <a:off x="2342" y="1584"/>
                <a:ext cx="500" cy="108"/>
              </a:xfrm>
              <a:custGeom>
                <a:avLst/>
                <a:gdLst>
                  <a:gd name="T0" fmla="*/ 500 w 2205"/>
                  <a:gd name="T1" fmla="*/ 105 h 475"/>
                  <a:gd name="T2" fmla="*/ 457 w 2205"/>
                  <a:gd name="T3" fmla="*/ 76 h 475"/>
                  <a:gd name="T4" fmla="*/ 43 w 2205"/>
                  <a:gd name="T5" fmla="*/ 76 h 475"/>
                  <a:gd name="T6" fmla="*/ 0 w 2205"/>
                  <a:gd name="T7" fmla="*/ 108 h 475"/>
                  <a:gd name="T8" fmla="*/ 500 w 2205"/>
                  <a:gd name="T9" fmla="*/ 105 h 475"/>
                  <a:gd name="T10" fmla="*/ 324 w 2205"/>
                  <a:gd name="T11" fmla="*/ 0 h 475"/>
                  <a:gd name="T12" fmla="*/ 324 w 2205"/>
                  <a:gd name="T13" fmla="*/ 15 h 475"/>
                  <a:gd name="T14" fmla="*/ 467 w 2205"/>
                  <a:gd name="T15" fmla="*/ 15 h 475"/>
                  <a:gd name="T16" fmla="*/ 467 w 2205"/>
                  <a:gd name="T17" fmla="*/ 0 h 475"/>
                  <a:gd name="T18" fmla="*/ 324 w 2205"/>
                  <a:gd name="T19" fmla="*/ 0 h 475"/>
                  <a:gd name="T20" fmla="*/ 324 w 2205"/>
                  <a:gd name="T21" fmla="*/ 0 h 4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05" h="475">
                    <a:moveTo>
                      <a:pt x="2204" y="461"/>
                    </a:moveTo>
                    <a:lnTo>
                      <a:pt x="2014" y="333"/>
                    </a:lnTo>
                    <a:lnTo>
                      <a:pt x="190" y="333"/>
                    </a:lnTo>
                    <a:lnTo>
                      <a:pt x="0" y="474"/>
                    </a:lnTo>
                    <a:lnTo>
                      <a:pt x="2204" y="461"/>
                    </a:lnTo>
                    <a:close/>
                    <a:moveTo>
                      <a:pt x="1427" y="0"/>
                    </a:moveTo>
                    <a:lnTo>
                      <a:pt x="1427" y="64"/>
                    </a:lnTo>
                    <a:lnTo>
                      <a:pt x="2061" y="64"/>
                    </a:lnTo>
                    <a:lnTo>
                      <a:pt x="2061" y="0"/>
                    </a:lnTo>
                    <a:lnTo>
                      <a:pt x="1427" y="0"/>
                    </a:lnTo>
                    <a:close/>
                  </a:path>
                </a:pathLst>
              </a:custGeom>
              <a:solidFill>
                <a:srgbClr val="FFFFCC"/>
              </a:solidFill>
              <a:ln w="9360">
                <a:solidFill>
                  <a:srgbClr val="000000"/>
                </a:solidFill>
                <a:round/>
                <a:headEnd/>
                <a:tailEnd/>
              </a:ln>
            </p:spPr>
            <p:txBody>
              <a:bodyPr wrap="none" anchor="ctr"/>
              <a:lstStyle/>
              <a:p>
                <a:endParaRPr lang="en-US"/>
              </a:p>
            </p:txBody>
          </p:sp>
          <p:sp>
            <p:nvSpPr>
              <p:cNvPr id="25664" name="Freeform 15">
                <a:extLst>
                  <a:ext uri="{FF2B5EF4-FFF2-40B4-BE49-F238E27FC236}">
                    <a16:creationId xmlns:a16="http://schemas.microsoft.com/office/drawing/2014/main" id="{FCBF1112-25A4-433F-BE4C-A6C3BA7FB443}"/>
                  </a:ext>
                </a:extLst>
              </p:cNvPr>
              <p:cNvSpPr>
                <a:spLocks noChangeArrowheads="1"/>
              </p:cNvSpPr>
              <p:nvPr/>
            </p:nvSpPr>
            <p:spPr bwMode="auto">
              <a:xfrm>
                <a:off x="2446" y="1285"/>
                <a:ext cx="291" cy="276"/>
              </a:xfrm>
              <a:custGeom>
                <a:avLst/>
                <a:gdLst>
                  <a:gd name="T0" fmla="*/ 0 w 1285"/>
                  <a:gd name="T1" fmla="*/ 0 h 1217"/>
                  <a:gd name="T2" fmla="*/ 0 w 1285"/>
                  <a:gd name="T3" fmla="*/ 192 h 1217"/>
                  <a:gd name="T4" fmla="*/ 291 w 1285"/>
                  <a:gd name="T5" fmla="*/ 192 h 1217"/>
                  <a:gd name="T6" fmla="*/ 291 w 1285"/>
                  <a:gd name="T7" fmla="*/ 0 h 1217"/>
                  <a:gd name="T8" fmla="*/ 0 w 1285"/>
                  <a:gd name="T9" fmla="*/ 0 h 1217"/>
                  <a:gd name="T10" fmla="*/ 0 w 1285"/>
                  <a:gd name="T11" fmla="*/ 238 h 1217"/>
                  <a:gd name="T12" fmla="*/ 291 w 1285"/>
                  <a:gd name="T13" fmla="*/ 238 h 1217"/>
                  <a:gd name="T14" fmla="*/ 291 w 1285"/>
                  <a:gd name="T15" fmla="*/ 276 h 1217"/>
                  <a:gd name="T16" fmla="*/ 0 w 1285"/>
                  <a:gd name="T17" fmla="*/ 276 h 1217"/>
                  <a:gd name="T18" fmla="*/ 0 w 1285"/>
                  <a:gd name="T19" fmla="*/ 238 h 1217"/>
                  <a:gd name="T20" fmla="*/ 0 w 1285"/>
                  <a:gd name="T21" fmla="*/ 238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85" h="1217">
                    <a:moveTo>
                      <a:pt x="0" y="0"/>
                    </a:moveTo>
                    <a:lnTo>
                      <a:pt x="0" y="845"/>
                    </a:lnTo>
                    <a:lnTo>
                      <a:pt x="1284" y="845"/>
                    </a:lnTo>
                    <a:lnTo>
                      <a:pt x="1284" y="0"/>
                    </a:lnTo>
                    <a:lnTo>
                      <a:pt x="0" y="0"/>
                    </a:lnTo>
                    <a:close/>
                    <a:moveTo>
                      <a:pt x="0" y="1050"/>
                    </a:moveTo>
                    <a:lnTo>
                      <a:pt x="1284" y="1050"/>
                    </a:lnTo>
                    <a:lnTo>
                      <a:pt x="1284" y="1216"/>
                    </a:lnTo>
                    <a:lnTo>
                      <a:pt x="0" y="1216"/>
                    </a:lnTo>
                    <a:lnTo>
                      <a:pt x="0" y="1050"/>
                    </a:lnTo>
                    <a:close/>
                  </a:path>
                </a:pathLst>
              </a:custGeom>
              <a:solidFill>
                <a:srgbClr val="FFFFCC"/>
              </a:solidFill>
              <a:ln w="9360">
                <a:solidFill>
                  <a:srgbClr val="000000"/>
                </a:solidFill>
                <a:round/>
                <a:headEnd/>
                <a:tailEnd/>
              </a:ln>
            </p:spPr>
            <p:txBody>
              <a:bodyPr wrap="none" anchor="ctr"/>
              <a:lstStyle/>
              <a:p>
                <a:endParaRPr lang="en-US"/>
              </a:p>
            </p:txBody>
          </p:sp>
        </p:grpSp>
        <p:grpSp>
          <p:nvGrpSpPr>
            <p:cNvPr id="25612" name="Group 16">
              <a:extLst>
                <a:ext uri="{FF2B5EF4-FFF2-40B4-BE49-F238E27FC236}">
                  <a16:creationId xmlns:a16="http://schemas.microsoft.com/office/drawing/2014/main" id="{46CFC1C1-83E2-4B3C-9B11-7A5106AD80FF}"/>
                </a:ext>
              </a:extLst>
            </p:cNvPr>
            <p:cNvGrpSpPr>
              <a:grpSpLocks/>
            </p:cNvGrpSpPr>
            <p:nvPr/>
          </p:nvGrpSpPr>
          <p:grpSpPr bwMode="auto">
            <a:xfrm>
              <a:off x="4176" y="1815"/>
              <a:ext cx="1343" cy="1391"/>
              <a:chOff x="4176" y="1815"/>
              <a:chExt cx="1343" cy="1391"/>
            </a:xfrm>
          </p:grpSpPr>
          <p:sp>
            <p:nvSpPr>
              <p:cNvPr id="25652" name="AutoShape 17">
                <a:extLst>
                  <a:ext uri="{FF2B5EF4-FFF2-40B4-BE49-F238E27FC236}">
                    <a16:creationId xmlns:a16="http://schemas.microsoft.com/office/drawing/2014/main" id="{10F48379-9446-43FC-8F8D-DDF196E74D25}"/>
                  </a:ext>
                </a:extLst>
              </p:cNvPr>
              <p:cNvSpPr>
                <a:spLocks noChangeArrowheads="1"/>
              </p:cNvSpPr>
              <p:nvPr/>
            </p:nvSpPr>
            <p:spPr bwMode="auto">
              <a:xfrm>
                <a:off x="4176" y="1815"/>
                <a:ext cx="1344" cy="1392"/>
              </a:xfrm>
              <a:prstGeom prst="roundRect">
                <a:avLst>
                  <a:gd name="adj" fmla="val 74"/>
                </a:avLst>
              </a:prstGeom>
              <a:solidFill>
                <a:srgbClr val="CCECFF"/>
              </a:solidFill>
              <a:ln w="9360">
                <a:solidFill>
                  <a:srgbClr val="000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pic>
            <p:nvPicPr>
              <p:cNvPr id="25653" name="Picture 18">
                <a:extLst>
                  <a:ext uri="{FF2B5EF4-FFF2-40B4-BE49-F238E27FC236}">
                    <a16:creationId xmlns:a16="http://schemas.microsoft.com/office/drawing/2014/main" id="{8161385D-2CB0-4BC0-90E6-83C0CF8F2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 y="1863"/>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25654" name="Picture 19">
                <a:extLst>
                  <a:ext uri="{FF2B5EF4-FFF2-40B4-BE49-F238E27FC236}">
                    <a16:creationId xmlns:a16="http://schemas.microsoft.com/office/drawing/2014/main" id="{5E6E10A7-C935-43B1-921A-33183C2C9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 y="2295"/>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25655" name="Picture 20">
                <a:extLst>
                  <a:ext uri="{FF2B5EF4-FFF2-40B4-BE49-F238E27FC236}">
                    <a16:creationId xmlns:a16="http://schemas.microsoft.com/office/drawing/2014/main" id="{14F04D78-2A36-40B8-AF6A-6EB365B10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 y="2727"/>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25656" name="Picture 21">
                <a:extLst>
                  <a:ext uri="{FF2B5EF4-FFF2-40B4-BE49-F238E27FC236}">
                    <a16:creationId xmlns:a16="http://schemas.microsoft.com/office/drawing/2014/main" id="{B6C89B1C-4CC2-43DB-9304-D139B530A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1884"/>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25657" name="Picture 22">
                <a:extLst>
                  <a:ext uri="{FF2B5EF4-FFF2-40B4-BE49-F238E27FC236}">
                    <a16:creationId xmlns:a16="http://schemas.microsoft.com/office/drawing/2014/main" id="{EFFEBB1C-7F79-4A5A-A32A-E0737BB26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2295"/>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pic>
            <p:nvPicPr>
              <p:cNvPr id="25658" name="Picture 23">
                <a:extLst>
                  <a:ext uri="{FF2B5EF4-FFF2-40B4-BE49-F238E27FC236}">
                    <a16:creationId xmlns:a16="http://schemas.microsoft.com/office/drawing/2014/main" id="{E97B2025-7290-490E-876E-478F71623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2727"/>
                <a:ext cx="669" cy="41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13" name="AutoShape 24">
              <a:extLst>
                <a:ext uri="{FF2B5EF4-FFF2-40B4-BE49-F238E27FC236}">
                  <a16:creationId xmlns:a16="http://schemas.microsoft.com/office/drawing/2014/main" id="{E17FE657-6BEE-4A5D-9F28-EF5BE438BE47}"/>
                </a:ext>
              </a:extLst>
            </p:cNvPr>
            <p:cNvSpPr>
              <a:spLocks noChangeArrowheads="1"/>
            </p:cNvSpPr>
            <p:nvPr/>
          </p:nvSpPr>
          <p:spPr bwMode="auto">
            <a:xfrm>
              <a:off x="556" y="2831"/>
              <a:ext cx="497" cy="269"/>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000000"/>
                </a:buClr>
                <a:buSzPct val="100000"/>
                <a:buFont typeface="Garamond" panose="02020404030301010803" pitchFamily="18" charset="0"/>
                <a:buNone/>
              </a:pPr>
              <a:r>
                <a:rPr lang="en-GB" altLang="en-US" sz="2400" b="1">
                  <a:latin typeface="Garamond" panose="02020404030301010803" pitchFamily="18" charset="0"/>
                </a:rPr>
                <a:t>User</a:t>
              </a:r>
            </a:p>
          </p:txBody>
        </p:sp>
        <p:sp>
          <p:nvSpPr>
            <p:cNvPr id="25614" name="AutoShape 25">
              <a:extLst>
                <a:ext uri="{FF2B5EF4-FFF2-40B4-BE49-F238E27FC236}">
                  <a16:creationId xmlns:a16="http://schemas.microsoft.com/office/drawing/2014/main" id="{33A21851-332D-477F-97DB-C1FBE55F9BC7}"/>
                </a:ext>
              </a:extLst>
            </p:cNvPr>
            <p:cNvSpPr>
              <a:spLocks noChangeArrowheads="1"/>
            </p:cNvSpPr>
            <p:nvPr/>
          </p:nvSpPr>
          <p:spPr bwMode="auto">
            <a:xfrm>
              <a:off x="2015" y="2927"/>
              <a:ext cx="1473" cy="269"/>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000000"/>
                </a:buClr>
                <a:buSzPct val="100000"/>
                <a:buFont typeface="Garamond" panose="02020404030301010803" pitchFamily="18" charset="0"/>
                <a:buNone/>
              </a:pPr>
              <a:r>
                <a:rPr lang="en-GB" altLang="en-US" sz="2400" b="1">
                  <a:latin typeface="Garamond" panose="02020404030301010803" pitchFamily="18" charset="0"/>
                </a:rPr>
                <a:t>Resource Broker</a:t>
              </a:r>
            </a:p>
          </p:txBody>
        </p:sp>
        <p:sp>
          <p:nvSpPr>
            <p:cNvPr id="25615" name="AutoShape 26">
              <a:extLst>
                <a:ext uri="{FF2B5EF4-FFF2-40B4-BE49-F238E27FC236}">
                  <a16:creationId xmlns:a16="http://schemas.microsoft.com/office/drawing/2014/main" id="{9C50B032-52E3-4C71-83BA-4968A300BF45}"/>
                </a:ext>
              </a:extLst>
            </p:cNvPr>
            <p:cNvSpPr>
              <a:spLocks noChangeArrowheads="1"/>
            </p:cNvSpPr>
            <p:nvPr/>
          </p:nvSpPr>
          <p:spPr bwMode="auto">
            <a:xfrm>
              <a:off x="4295" y="3215"/>
              <a:ext cx="1365" cy="269"/>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000000"/>
                </a:buClr>
                <a:buSzPct val="100000"/>
                <a:buFont typeface="Garamond" panose="02020404030301010803" pitchFamily="18" charset="0"/>
                <a:buNone/>
              </a:pPr>
              <a:r>
                <a:rPr lang="en-GB" altLang="en-US" sz="2400" b="1">
                  <a:latin typeface="Garamond" panose="02020404030301010803" pitchFamily="18" charset="0"/>
                </a:rPr>
                <a:t>Grid Resources</a:t>
              </a:r>
            </a:p>
          </p:txBody>
        </p:sp>
        <p:sp>
          <p:nvSpPr>
            <p:cNvPr id="25616" name="Line 27">
              <a:extLst>
                <a:ext uri="{FF2B5EF4-FFF2-40B4-BE49-F238E27FC236}">
                  <a16:creationId xmlns:a16="http://schemas.microsoft.com/office/drawing/2014/main" id="{277AB457-9217-4E8C-9025-9A02547A7F93}"/>
                </a:ext>
              </a:extLst>
            </p:cNvPr>
            <p:cNvSpPr>
              <a:spLocks noChangeShapeType="1"/>
            </p:cNvSpPr>
            <p:nvPr/>
          </p:nvSpPr>
          <p:spPr bwMode="auto">
            <a:xfrm>
              <a:off x="1344" y="2583"/>
              <a:ext cx="86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7" name="Line 28">
              <a:extLst>
                <a:ext uri="{FF2B5EF4-FFF2-40B4-BE49-F238E27FC236}">
                  <a16:creationId xmlns:a16="http://schemas.microsoft.com/office/drawing/2014/main" id="{D79B623A-C475-42A4-977F-EB3BB7D9F1D0}"/>
                </a:ext>
              </a:extLst>
            </p:cNvPr>
            <p:cNvSpPr>
              <a:spLocks noChangeShapeType="1"/>
            </p:cNvSpPr>
            <p:nvPr/>
          </p:nvSpPr>
          <p:spPr bwMode="auto">
            <a:xfrm>
              <a:off x="1344" y="2679"/>
              <a:ext cx="864" cy="1"/>
            </a:xfrm>
            <a:prstGeom prst="line">
              <a:avLst/>
            </a:prstGeom>
            <a:noFill/>
            <a:ln w="936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25618" name="Group 29">
              <a:extLst>
                <a:ext uri="{FF2B5EF4-FFF2-40B4-BE49-F238E27FC236}">
                  <a16:creationId xmlns:a16="http://schemas.microsoft.com/office/drawing/2014/main" id="{F61C632B-F7D3-4851-B906-119C7874FA26}"/>
                </a:ext>
              </a:extLst>
            </p:cNvPr>
            <p:cNvGrpSpPr>
              <a:grpSpLocks/>
            </p:cNvGrpSpPr>
            <p:nvPr/>
          </p:nvGrpSpPr>
          <p:grpSpPr bwMode="auto">
            <a:xfrm>
              <a:off x="2880" y="2055"/>
              <a:ext cx="1247" cy="431"/>
              <a:chOff x="2880" y="2055"/>
              <a:chExt cx="1247" cy="431"/>
            </a:xfrm>
          </p:grpSpPr>
          <p:sp>
            <p:nvSpPr>
              <p:cNvPr id="25647" name="Line 30">
                <a:extLst>
                  <a:ext uri="{FF2B5EF4-FFF2-40B4-BE49-F238E27FC236}">
                    <a16:creationId xmlns:a16="http://schemas.microsoft.com/office/drawing/2014/main" id="{ED4909D1-DF49-4300-A6A0-85659A63E966}"/>
                  </a:ext>
                </a:extLst>
              </p:cNvPr>
              <p:cNvSpPr>
                <a:spLocks noChangeShapeType="1"/>
              </p:cNvSpPr>
              <p:nvPr/>
            </p:nvSpPr>
            <p:spPr bwMode="auto">
              <a:xfrm flipV="1">
                <a:off x="2880" y="2054"/>
                <a:ext cx="1248" cy="21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48" name="Line 31">
                <a:extLst>
                  <a:ext uri="{FF2B5EF4-FFF2-40B4-BE49-F238E27FC236}">
                    <a16:creationId xmlns:a16="http://schemas.microsoft.com/office/drawing/2014/main" id="{A928F72F-2E2F-403E-AD75-2AE7C1FD2FE7}"/>
                  </a:ext>
                </a:extLst>
              </p:cNvPr>
              <p:cNvSpPr>
                <a:spLocks noChangeShapeType="1"/>
              </p:cNvSpPr>
              <p:nvPr/>
            </p:nvSpPr>
            <p:spPr bwMode="auto">
              <a:xfrm flipV="1">
                <a:off x="2880" y="2140"/>
                <a:ext cx="1248" cy="13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49" name="Line 32">
                <a:extLst>
                  <a:ext uri="{FF2B5EF4-FFF2-40B4-BE49-F238E27FC236}">
                    <a16:creationId xmlns:a16="http://schemas.microsoft.com/office/drawing/2014/main" id="{7B0FB13F-0110-4763-BB22-E885AB5913BD}"/>
                  </a:ext>
                </a:extLst>
              </p:cNvPr>
              <p:cNvSpPr>
                <a:spLocks noChangeShapeType="1"/>
              </p:cNvSpPr>
              <p:nvPr/>
            </p:nvSpPr>
            <p:spPr bwMode="auto">
              <a:xfrm>
                <a:off x="2880" y="2271"/>
                <a:ext cx="1248"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0" name="Line 33">
                <a:extLst>
                  <a:ext uri="{FF2B5EF4-FFF2-40B4-BE49-F238E27FC236}">
                    <a16:creationId xmlns:a16="http://schemas.microsoft.com/office/drawing/2014/main" id="{7B0CD8F0-5A67-4432-A80B-7877CAA4324E}"/>
                  </a:ext>
                </a:extLst>
              </p:cNvPr>
              <p:cNvSpPr>
                <a:spLocks noChangeShapeType="1"/>
              </p:cNvSpPr>
              <p:nvPr/>
            </p:nvSpPr>
            <p:spPr bwMode="auto">
              <a:xfrm>
                <a:off x="2880" y="2271"/>
                <a:ext cx="1248" cy="13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51" name="Line 34">
                <a:extLst>
                  <a:ext uri="{FF2B5EF4-FFF2-40B4-BE49-F238E27FC236}">
                    <a16:creationId xmlns:a16="http://schemas.microsoft.com/office/drawing/2014/main" id="{4915F70D-6483-42A2-9191-6D0615E44AD5}"/>
                  </a:ext>
                </a:extLst>
              </p:cNvPr>
              <p:cNvSpPr>
                <a:spLocks noChangeShapeType="1"/>
              </p:cNvSpPr>
              <p:nvPr/>
            </p:nvSpPr>
            <p:spPr bwMode="auto">
              <a:xfrm>
                <a:off x="2880" y="2271"/>
                <a:ext cx="1248" cy="21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19" name="Line 35">
              <a:extLst>
                <a:ext uri="{FF2B5EF4-FFF2-40B4-BE49-F238E27FC236}">
                  <a16:creationId xmlns:a16="http://schemas.microsoft.com/office/drawing/2014/main" id="{6D2A9A93-9C39-41AA-93D4-DC26E7B47969}"/>
                </a:ext>
              </a:extLst>
            </p:cNvPr>
            <p:cNvSpPr>
              <a:spLocks noChangeShapeType="1"/>
            </p:cNvSpPr>
            <p:nvPr/>
          </p:nvSpPr>
          <p:spPr bwMode="auto">
            <a:xfrm>
              <a:off x="2592" y="1815"/>
              <a:ext cx="1" cy="144"/>
            </a:xfrm>
            <a:prstGeom prst="line">
              <a:avLst/>
            </a:prstGeom>
            <a:noFill/>
            <a:ln w="936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Line 36">
              <a:extLst>
                <a:ext uri="{FF2B5EF4-FFF2-40B4-BE49-F238E27FC236}">
                  <a16:creationId xmlns:a16="http://schemas.microsoft.com/office/drawing/2014/main" id="{EB9889CB-02AB-480A-9E0E-B28D4FFA2F28}"/>
                </a:ext>
              </a:extLst>
            </p:cNvPr>
            <p:cNvSpPr>
              <a:spLocks noChangeShapeType="1"/>
            </p:cNvSpPr>
            <p:nvPr/>
          </p:nvSpPr>
          <p:spPr bwMode="auto">
            <a:xfrm flipH="1">
              <a:off x="2927" y="1383"/>
              <a:ext cx="1730" cy="1"/>
            </a:xfrm>
            <a:prstGeom prst="line">
              <a:avLst/>
            </a:prstGeom>
            <a:noFill/>
            <a:ln w="936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37">
              <a:extLst>
                <a:ext uri="{FF2B5EF4-FFF2-40B4-BE49-F238E27FC236}">
                  <a16:creationId xmlns:a16="http://schemas.microsoft.com/office/drawing/2014/main" id="{289A6DF9-DBCD-4D06-8FC1-F09AC37D51E6}"/>
                </a:ext>
              </a:extLst>
            </p:cNvPr>
            <p:cNvSpPr>
              <a:spLocks noChangeShapeType="1"/>
            </p:cNvSpPr>
            <p:nvPr/>
          </p:nvSpPr>
          <p:spPr bwMode="auto">
            <a:xfrm>
              <a:off x="4656" y="1383"/>
              <a:ext cx="1" cy="288"/>
            </a:xfrm>
            <a:prstGeom prst="line">
              <a:avLst/>
            </a:prstGeom>
            <a:noFill/>
            <a:ln w="936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AutoShape 38">
              <a:extLst>
                <a:ext uri="{FF2B5EF4-FFF2-40B4-BE49-F238E27FC236}">
                  <a16:creationId xmlns:a16="http://schemas.microsoft.com/office/drawing/2014/main" id="{7F7FBC17-8006-40B2-A59E-3E9278B5895B}"/>
                </a:ext>
              </a:extLst>
            </p:cNvPr>
            <p:cNvSpPr>
              <a:spLocks noChangeArrowheads="1"/>
            </p:cNvSpPr>
            <p:nvPr/>
          </p:nvSpPr>
          <p:spPr bwMode="auto">
            <a:xfrm>
              <a:off x="1827" y="1007"/>
              <a:ext cx="2133" cy="269"/>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000000"/>
                </a:buClr>
                <a:buSzPct val="100000"/>
                <a:buFont typeface="Garamond" panose="02020404030301010803" pitchFamily="18" charset="0"/>
                <a:buNone/>
              </a:pPr>
              <a:r>
                <a:rPr lang="en-GB" altLang="en-US" sz="2400" b="1">
                  <a:latin typeface="Garamond" panose="02020404030301010803" pitchFamily="18" charset="0"/>
                </a:rPr>
                <a:t>Grid Information Service</a:t>
              </a:r>
            </a:p>
          </p:txBody>
        </p:sp>
        <p:grpSp>
          <p:nvGrpSpPr>
            <p:cNvPr id="25623" name="Group 39">
              <a:extLst>
                <a:ext uri="{FF2B5EF4-FFF2-40B4-BE49-F238E27FC236}">
                  <a16:creationId xmlns:a16="http://schemas.microsoft.com/office/drawing/2014/main" id="{902D9446-8A84-46E9-9208-179DF9B9AC6F}"/>
                </a:ext>
              </a:extLst>
            </p:cNvPr>
            <p:cNvGrpSpPr>
              <a:grpSpLocks/>
            </p:cNvGrpSpPr>
            <p:nvPr/>
          </p:nvGrpSpPr>
          <p:grpSpPr bwMode="auto">
            <a:xfrm>
              <a:off x="96" y="3063"/>
              <a:ext cx="1584" cy="900"/>
              <a:chOff x="96" y="3063"/>
              <a:chExt cx="1584" cy="900"/>
            </a:xfrm>
          </p:grpSpPr>
          <p:sp>
            <p:nvSpPr>
              <p:cNvPr id="25645" name="AutoShape 40">
                <a:extLst>
                  <a:ext uri="{FF2B5EF4-FFF2-40B4-BE49-F238E27FC236}">
                    <a16:creationId xmlns:a16="http://schemas.microsoft.com/office/drawing/2014/main" id="{69278E0A-AC2E-41D2-BB1B-FF410FB90571}"/>
                  </a:ext>
                </a:extLst>
              </p:cNvPr>
              <p:cNvSpPr>
                <a:spLocks noChangeArrowheads="1"/>
              </p:cNvSpPr>
              <p:nvPr/>
            </p:nvSpPr>
            <p:spPr bwMode="auto">
              <a:xfrm>
                <a:off x="96" y="3063"/>
                <a:ext cx="1584" cy="900"/>
              </a:xfrm>
              <a:prstGeom prst="roundRect">
                <a:avLst>
                  <a:gd name="adj" fmla="val 111"/>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25646" name="Text Box 41">
                <a:extLst>
                  <a:ext uri="{FF2B5EF4-FFF2-40B4-BE49-F238E27FC236}">
                    <a16:creationId xmlns:a16="http://schemas.microsoft.com/office/drawing/2014/main" id="{EBC9612D-A2CB-44DB-BA90-B7493B4AA076}"/>
                  </a:ext>
                </a:extLst>
              </p:cNvPr>
              <p:cNvSpPr txBox="1">
                <a:spLocks noChangeArrowheads="1"/>
              </p:cNvSpPr>
              <p:nvPr/>
            </p:nvSpPr>
            <p:spPr bwMode="auto">
              <a:xfrm>
                <a:off x="96" y="3063"/>
                <a:ext cx="1584"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000000"/>
                  </a:buClr>
                  <a:buSzPct val="100000"/>
                  <a:buFont typeface="Garamond" panose="02020404030301010803" pitchFamily="18" charset="0"/>
                  <a:buNone/>
                </a:pPr>
                <a:r>
                  <a:rPr lang="en-GB" altLang="en-US" sz="1600">
                    <a:latin typeface="Garamond" panose="02020404030301010803" pitchFamily="18" charset="0"/>
                  </a:rPr>
                  <a:t>A </a:t>
                </a:r>
                <a:r>
                  <a:rPr lang="en-GB" altLang="en-US" sz="1600" b="1">
                    <a:solidFill>
                      <a:srgbClr val="800000"/>
                    </a:solidFill>
                    <a:latin typeface="Garamond" panose="02020404030301010803" pitchFamily="18" charset="0"/>
                  </a:rPr>
                  <a:t>User</a:t>
                </a:r>
                <a:r>
                  <a:rPr lang="en-GB" altLang="en-US" sz="1600">
                    <a:latin typeface="Garamond" panose="02020404030301010803" pitchFamily="18" charset="0"/>
                  </a:rPr>
                  <a:t> sends computation or data intensive application to Global Grids in order to speed up the execution of the application.</a:t>
                </a:r>
              </a:p>
            </p:txBody>
          </p:sp>
        </p:grpSp>
        <p:grpSp>
          <p:nvGrpSpPr>
            <p:cNvPr id="25624" name="Group 42">
              <a:extLst>
                <a:ext uri="{FF2B5EF4-FFF2-40B4-BE49-F238E27FC236}">
                  <a16:creationId xmlns:a16="http://schemas.microsoft.com/office/drawing/2014/main" id="{C30B3CDE-1062-4B2E-B6C0-714FCEA15E2B}"/>
                </a:ext>
              </a:extLst>
            </p:cNvPr>
            <p:cNvGrpSpPr>
              <a:grpSpLocks/>
            </p:cNvGrpSpPr>
            <p:nvPr/>
          </p:nvGrpSpPr>
          <p:grpSpPr bwMode="auto">
            <a:xfrm>
              <a:off x="1776" y="3111"/>
              <a:ext cx="2016" cy="852"/>
              <a:chOff x="1776" y="3111"/>
              <a:chExt cx="2016" cy="852"/>
            </a:xfrm>
          </p:grpSpPr>
          <p:sp>
            <p:nvSpPr>
              <p:cNvPr id="25643" name="AutoShape 43">
                <a:extLst>
                  <a:ext uri="{FF2B5EF4-FFF2-40B4-BE49-F238E27FC236}">
                    <a16:creationId xmlns:a16="http://schemas.microsoft.com/office/drawing/2014/main" id="{67334BE2-70E9-4774-9E18-0F19EB261FFD}"/>
                  </a:ext>
                </a:extLst>
              </p:cNvPr>
              <p:cNvSpPr>
                <a:spLocks noChangeArrowheads="1"/>
              </p:cNvSpPr>
              <p:nvPr/>
            </p:nvSpPr>
            <p:spPr bwMode="auto">
              <a:xfrm>
                <a:off x="1776" y="3111"/>
                <a:ext cx="2016" cy="852"/>
              </a:xfrm>
              <a:prstGeom prst="roundRect">
                <a:avLst>
                  <a:gd name="adj" fmla="val 116"/>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25644" name="Text Box 44">
                <a:extLst>
                  <a:ext uri="{FF2B5EF4-FFF2-40B4-BE49-F238E27FC236}">
                    <a16:creationId xmlns:a16="http://schemas.microsoft.com/office/drawing/2014/main" id="{33C5E52F-EB7A-4260-A5F2-C0E945477A90}"/>
                  </a:ext>
                </a:extLst>
              </p:cNvPr>
              <p:cNvSpPr txBox="1">
                <a:spLocks noChangeArrowheads="1"/>
              </p:cNvSpPr>
              <p:nvPr/>
            </p:nvSpPr>
            <p:spPr bwMode="auto">
              <a:xfrm>
                <a:off x="1776" y="3111"/>
                <a:ext cx="2016"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000000"/>
                  </a:buClr>
                  <a:buSzPct val="100000"/>
                  <a:buFont typeface="Garamond" panose="02020404030301010803" pitchFamily="18" charset="0"/>
                  <a:buNone/>
                </a:pPr>
                <a:r>
                  <a:rPr lang="en-GB" altLang="en-US" sz="1600">
                    <a:latin typeface="Garamond" panose="02020404030301010803" pitchFamily="18" charset="0"/>
                  </a:rPr>
                  <a:t>A</a:t>
                </a:r>
                <a:r>
                  <a:rPr lang="en-GB" altLang="en-US" sz="1600" b="1">
                    <a:latin typeface="Garamond" panose="02020404030301010803" pitchFamily="18" charset="0"/>
                  </a:rPr>
                  <a:t> </a:t>
                </a:r>
                <a:r>
                  <a:rPr lang="en-GB" altLang="en-US" sz="1600" b="1">
                    <a:solidFill>
                      <a:srgbClr val="800000"/>
                    </a:solidFill>
                    <a:latin typeface="Garamond" panose="02020404030301010803" pitchFamily="18" charset="0"/>
                  </a:rPr>
                  <a:t>Resource</a:t>
                </a:r>
                <a:r>
                  <a:rPr lang="en-GB" altLang="en-US" sz="1600">
                    <a:solidFill>
                      <a:srgbClr val="800000"/>
                    </a:solidFill>
                    <a:latin typeface="Garamond" panose="02020404030301010803" pitchFamily="18" charset="0"/>
                  </a:rPr>
                  <a:t> </a:t>
                </a:r>
                <a:r>
                  <a:rPr lang="en-GB" altLang="en-US" sz="1600" b="1">
                    <a:solidFill>
                      <a:srgbClr val="800000"/>
                    </a:solidFill>
                    <a:latin typeface="Garamond" panose="02020404030301010803" pitchFamily="18" charset="0"/>
                  </a:rPr>
                  <a:t>Broker</a:t>
                </a:r>
                <a:r>
                  <a:rPr lang="en-GB" altLang="en-US" sz="1600">
                    <a:latin typeface="Garamond" panose="02020404030301010803" pitchFamily="18" charset="0"/>
                  </a:rPr>
                  <a:t> distribute the jobs in an application to the Grid resources based on user’s QoS requirements and details of available Grid resources for further executions. </a:t>
                </a:r>
              </a:p>
            </p:txBody>
          </p:sp>
        </p:grpSp>
        <p:grpSp>
          <p:nvGrpSpPr>
            <p:cNvPr id="25625" name="Group 45">
              <a:extLst>
                <a:ext uri="{FF2B5EF4-FFF2-40B4-BE49-F238E27FC236}">
                  <a16:creationId xmlns:a16="http://schemas.microsoft.com/office/drawing/2014/main" id="{3D910BEE-24E4-4B05-A141-2CB7B8B0C8DA}"/>
                </a:ext>
              </a:extLst>
            </p:cNvPr>
            <p:cNvGrpSpPr>
              <a:grpSpLocks/>
            </p:cNvGrpSpPr>
            <p:nvPr/>
          </p:nvGrpSpPr>
          <p:grpSpPr bwMode="auto">
            <a:xfrm>
              <a:off x="3888" y="3399"/>
              <a:ext cx="1824" cy="672"/>
              <a:chOff x="3888" y="3399"/>
              <a:chExt cx="1824" cy="672"/>
            </a:xfrm>
          </p:grpSpPr>
          <p:sp>
            <p:nvSpPr>
              <p:cNvPr id="25641" name="AutoShape 46">
                <a:extLst>
                  <a:ext uri="{FF2B5EF4-FFF2-40B4-BE49-F238E27FC236}">
                    <a16:creationId xmlns:a16="http://schemas.microsoft.com/office/drawing/2014/main" id="{36D4D9C9-5C24-488D-86D0-296F6F17785E}"/>
                  </a:ext>
                </a:extLst>
              </p:cNvPr>
              <p:cNvSpPr>
                <a:spLocks noChangeArrowheads="1"/>
              </p:cNvSpPr>
              <p:nvPr/>
            </p:nvSpPr>
            <p:spPr bwMode="auto">
              <a:xfrm>
                <a:off x="3888" y="3399"/>
                <a:ext cx="1824" cy="672"/>
              </a:xfrm>
              <a:prstGeom prst="roundRect">
                <a:avLst>
                  <a:gd name="adj" fmla="val 148"/>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25642" name="Text Box 47">
                <a:extLst>
                  <a:ext uri="{FF2B5EF4-FFF2-40B4-BE49-F238E27FC236}">
                    <a16:creationId xmlns:a16="http://schemas.microsoft.com/office/drawing/2014/main" id="{B807B39B-3B6C-4868-A959-3C4AC8ACBD8F}"/>
                  </a:ext>
                </a:extLst>
              </p:cNvPr>
              <p:cNvSpPr txBox="1">
                <a:spLocks noChangeArrowheads="1"/>
              </p:cNvSpPr>
              <p:nvPr/>
            </p:nvSpPr>
            <p:spPr bwMode="auto">
              <a:xfrm>
                <a:off x="3888" y="3399"/>
                <a:ext cx="1824"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800000"/>
                  </a:buClr>
                  <a:buSzPct val="100000"/>
                  <a:buFont typeface="Garamond" panose="02020404030301010803" pitchFamily="18" charset="0"/>
                  <a:buNone/>
                </a:pPr>
                <a:r>
                  <a:rPr lang="en-GB" altLang="en-US" sz="1600" b="1">
                    <a:solidFill>
                      <a:srgbClr val="800000"/>
                    </a:solidFill>
                    <a:latin typeface="Garamond" panose="02020404030301010803" pitchFamily="18" charset="0"/>
                  </a:rPr>
                  <a:t>Grid Resources</a:t>
                </a:r>
                <a:r>
                  <a:rPr lang="en-GB" altLang="en-US" sz="1600">
                    <a:latin typeface="Garamond" panose="02020404030301010803" pitchFamily="18" charset="0"/>
                  </a:rPr>
                  <a:t> (Cluster, PC, Supercomputer, database, instruments, etc.) in the Global Grid execute the user jobs.</a:t>
                </a:r>
              </a:p>
            </p:txBody>
          </p:sp>
        </p:grpSp>
        <p:grpSp>
          <p:nvGrpSpPr>
            <p:cNvPr id="25626" name="Group 48">
              <a:extLst>
                <a:ext uri="{FF2B5EF4-FFF2-40B4-BE49-F238E27FC236}">
                  <a16:creationId xmlns:a16="http://schemas.microsoft.com/office/drawing/2014/main" id="{AC7B2E95-312D-4203-9DFC-F59E05054152}"/>
                </a:ext>
              </a:extLst>
            </p:cNvPr>
            <p:cNvGrpSpPr>
              <a:grpSpLocks/>
            </p:cNvGrpSpPr>
            <p:nvPr/>
          </p:nvGrpSpPr>
          <p:grpSpPr bwMode="auto">
            <a:xfrm>
              <a:off x="288" y="1071"/>
              <a:ext cx="1536" cy="840"/>
              <a:chOff x="288" y="1071"/>
              <a:chExt cx="1536" cy="840"/>
            </a:xfrm>
          </p:grpSpPr>
          <p:sp>
            <p:nvSpPr>
              <p:cNvPr id="25639" name="AutoShape 49">
                <a:extLst>
                  <a:ext uri="{FF2B5EF4-FFF2-40B4-BE49-F238E27FC236}">
                    <a16:creationId xmlns:a16="http://schemas.microsoft.com/office/drawing/2014/main" id="{53E11E82-6371-430C-86CF-50C8CAC80914}"/>
                  </a:ext>
                </a:extLst>
              </p:cNvPr>
              <p:cNvSpPr>
                <a:spLocks noChangeArrowheads="1"/>
              </p:cNvSpPr>
              <p:nvPr/>
            </p:nvSpPr>
            <p:spPr bwMode="auto">
              <a:xfrm>
                <a:off x="288" y="1071"/>
                <a:ext cx="1536" cy="840"/>
              </a:xfrm>
              <a:prstGeom prst="roundRect">
                <a:avLst>
                  <a:gd name="adj" fmla="val 116"/>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25640" name="Text Box 50">
                <a:extLst>
                  <a:ext uri="{FF2B5EF4-FFF2-40B4-BE49-F238E27FC236}">
                    <a16:creationId xmlns:a16="http://schemas.microsoft.com/office/drawing/2014/main" id="{32D775A9-EB9B-4DB8-9B09-A3604FA43ABE}"/>
                  </a:ext>
                </a:extLst>
              </p:cNvPr>
              <p:cNvSpPr txBox="1">
                <a:spLocks noChangeArrowheads="1"/>
              </p:cNvSpPr>
              <p:nvPr/>
            </p:nvSpPr>
            <p:spPr bwMode="auto">
              <a:xfrm>
                <a:off x="288" y="1071"/>
                <a:ext cx="1536"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800000"/>
                  </a:buClr>
                  <a:buSzPct val="100000"/>
                  <a:buFont typeface="Garamond" panose="02020404030301010803" pitchFamily="18" charset="0"/>
                  <a:buNone/>
                </a:pPr>
                <a:r>
                  <a:rPr lang="en-GB" altLang="en-US" sz="1600" b="1">
                    <a:solidFill>
                      <a:srgbClr val="800000"/>
                    </a:solidFill>
                    <a:latin typeface="Garamond" panose="02020404030301010803" pitchFamily="18" charset="0"/>
                  </a:rPr>
                  <a:t>Grid Information Service</a:t>
                </a:r>
                <a:r>
                  <a:rPr lang="en-GB" altLang="en-US" sz="1600">
                    <a:latin typeface="Garamond" panose="02020404030301010803" pitchFamily="18" charset="0"/>
                  </a:rPr>
                  <a:t> system collects the details of the available Grid resources and passes the information to the resource broker.</a:t>
                </a:r>
              </a:p>
            </p:txBody>
          </p:sp>
        </p:grpSp>
        <p:sp>
          <p:nvSpPr>
            <p:cNvPr id="25627" name="Text Box 51">
              <a:extLst>
                <a:ext uri="{FF2B5EF4-FFF2-40B4-BE49-F238E27FC236}">
                  <a16:creationId xmlns:a16="http://schemas.microsoft.com/office/drawing/2014/main" id="{9FA174B9-4BBC-4B93-8BCC-09A3CCAC3120}"/>
                </a:ext>
              </a:extLst>
            </p:cNvPr>
            <p:cNvSpPr txBox="1">
              <a:spLocks noChangeArrowheads="1"/>
            </p:cNvSpPr>
            <p:nvPr/>
          </p:nvSpPr>
          <p:spPr bwMode="auto">
            <a:xfrm>
              <a:off x="1344" y="2679"/>
              <a:ext cx="91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800000"/>
                </a:buClr>
                <a:buSzPct val="100000"/>
                <a:buFont typeface="Garamond" panose="02020404030301010803" pitchFamily="18" charset="0"/>
                <a:buNone/>
              </a:pPr>
              <a:r>
                <a:rPr lang="en-GB" altLang="en-US" sz="1200" b="1">
                  <a:solidFill>
                    <a:srgbClr val="800000"/>
                  </a:solidFill>
                  <a:latin typeface="Garamond" panose="02020404030301010803" pitchFamily="18" charset="0"/>
                </a:rPr>
                <a:t>Computation result</a:t>
              </a:r>
            </a:p>
          </p:txBody>
        </p:sp>
        <p:sp>
          <p:nvSpPr>
            <p:cNvPr id="25628" name="Text Box 52">
              <a:extLst>
                <a:ext uri="{FF2B5EF4-FFF2-40B4-BE49-F238E27FC236}">
                  <a16:creationId xmlns:a16="http://schemas.microsoft.com/office/drawing/2014/main" id="{5F1136E4-8CF4-4701-BB9F-582757241094}"/>
                </a:ext>
              </a:extLst>
            </p:cNvPr>
            <p:cNvSpPr txBox="1">
              <a:spLocks noChangeArrowheads="1"/>
            </p:cNvSpPr>
            <p:nvPr/>
          </p:nvSpPr>
          <p:spPr bwMode="auto">
            <a:xfrm>
              <a:off x="1344" y="2391"/>
              <a:ext cx="86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algn="ctr" eaLnBrk="1" hangingPunct="1">
                <a:lnSpc>
                  <a:spcPct val="93000"/>
                </a:lnSpc>
                <a:buClr>
                  <a:srgbClr val="800000"/>
                </a:buClr>
                <a:buSzPct val="100000"/>
                <a:buFont typeface="Garamond" panose="02020404030301010803" pitchFamily="18" charset="0"/>
                <a:buNone/>
              </a:pPr>
              <a:r>
                <a:rPr lang="en-GB" altLang="en-US" sz="1200" b="1">
                  <a:solidFill>
                    <a:srgbClr val="800000"/>
                  </a:solidFill>
                  <a:latin typeface="Garamond" panose="02020404030301010803" pitchFamily="18" charset="0"/>
                </a:rPr>
                <a:t>Grid application</a:t>
              </a:r>
            </a:p>
          </p:txBody>
        </p:sp>
        <p:sp>
          <p:nvSpPr>
            <p:cNvPr id="25629" name="Text Box 53">
              <a:extLst>
                <a:ext uri="{FF2B5EF4-FFF2-40B4-BE49-F238E27FC236}">
                  <a16:creationId xmlns:a16="http://schemas.microsoft.com/office/drawing/2014/main" id="{7C9C6C70-09F2-4270-8EA0-4DFCD8AE9349}"/>
                </a:ext>
              </a:extLst>
            </p:cNvPr>
            <p:cNvSpPr txBox="1">
              <a:spLocks noChangeArrowheads="1"/>
            </p:cNvSpPr>
            <p:nvPr/>
          </p:nvSpPr>
          <p:spPr bwMode="auto">
            <a:xfrm>
              <a:off x="3264" y="2151"/>
              <a:ext cx="9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algn="ctr" eaLnBrk="1" hangingPunct="1">
                <a:lnSpc>
                  <a:spcPct val="93000"/>
                </a:lnSpc>
                <a:buClr>
                  <a:srgbClr val="800000"/>
                </a:buClr>
                <a:buSzPct val="100000"/>
                <a:buFont typeface="Garamond" panose="02020404030301010803" pitchFamily="18" charset="0"/>
                <a:buNone/>
              </a:pPr>
              <a:r>
                <a:rPr lang="en-GB" altLang="en-US" sz="1200" b="1">
                  <a:solidFill>
                    <a:srgbClr val="800000"/>
                  </a:solidFill>
                  <a:latin typeface="Garamond" panose="02020404030301010803" pitchFamily="18" charset="0"/>
                </a:rPr>
                <a:t>Computational jobs</a:t>
              </a:r>
            </a:p>
          </p:txBody>
        </p:sp>
        <p:sp>
          <p:nvSpPr>
            <p:cNvPr id="25630" name="Text Box 54">
              <a:extLst>
                <a:ext uri="{FF2B5EF4-FFF2-40B4-BE49-F238E27FC236}">
                  <a16:creationId xmlns:a16="http://schemas.microsoft.com/office/drawing/2014/main" id="{DDCF8E4C-AEBD-42B9-8B0B-2AE74B443383}"/>
                </a:ext>
              </a:extLst>
            </p:cNvPr>
            <p:cNvSpPr txBox="1">
              <a:spLocks noChangeArrowheads="1"/>
            </p:cNvSpPr>
            <p:nvPr/>
          </p:nvSpPr>
          <p:spPr bwMode="auto">
            <a:xfrm>
              <a:off x="3444" y="1203"/>
              <a:ext cx="121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800000"/>
                </a:buClr>
                <a:buSzPct val="100000"/>
                <a:buFont typeface="Garamond" panose="02020404030301010803" pitchFamily="18" charset="0"/>
                <a:buNone/>
              </a:pPr>
              <a:r>
                <a:rPr lang="en-GB" altLang="en-US" sz="1200" b="1">
                  <a:solidFill>
                    <a:srgbClr val="800000"/>
                  </a:solidFill>
                  <a:latin typeface="Garamond" panose="02020404030301010803" pitchFamily="18" charset="0"/>
                </a:rPr>
                <a:t>Details of Grid resources</a:t>
              </a:r>
            </a:p>
          </p:txBody>
        </p:sp>
        <p:grpSp>
          <p:nvGrpSpPr>
            <p:cNvPr id="25631" name="Group 55">
              <a:extLst>
                <a:ext uri="{FF2B5EF4-FFF2-40B4-BE49-F238E27FC236}">
                  <a16:creationId xmlns:a16="http://schemas.microsoft.com/office/drawing/2014/main" id="{2A720664-7A4D-41B7-8671-EDDFAD4B1604}"/>
                </a:ext>
              </a:extLst>
            </p:cNvPr>
            <p:cNvGrpSpPr>
              <a:grpSpLocks/>
            </p:cNvGrpSpPr>
            <p:nvPr/>
          </p:nvGrpSpPr>
          <p:grpSpPr bwMode="auto">
            <a:xfrm>
              <a:off x="2928" y="2535"/>
              <a:ext cx="1151" cy="383"/>
              <a:chOff x="2928" y="2535"/>
              <a:chExt cx="1151" cy="383"/>
            </a:xfrm>
          </p:grpSpPr>
          <p:sp>
            <p:nvSpPr>
              <p:cNvPr id="25634" name="Line 56">
                <a:extLst>
                  <a:ext uri="{FF2B5EF4-FFF2-40B4-BE49-F238E27FC236}">
                    <a16:creationId xmlns:a16="http://schemas.microsoft.com/office/drawing/2014/main" id="{9B4129C0-A755-4338-AE49-3F9DAEB1CB81}"/>
                  </a:ext>
                </a:extLst>
              </p:cNvPr>
              <p:cNvSpPr>
                <a:spLocks noChangeShapeType="1"/>
              </p:cNvSpPr>
              <p:nvPr/>
            </p:nvSpPr>
            <p:spPr bwMode="auto">
              <a:xfrm flipH="1">
                <a:off x="2927" y="2535"/>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5" name="Line 57">
                <a:extLst>
                  <a:ext uri="{FF2B5EF4-FFF2-40B4-BE49-F238E27FC236}">
                    <a16:creationId xmlns:a16="http://schemas.microsoft.com/office/drawing/2014/main" id="{BF738B04-5E9F-43F8-A10A-8C3598B8160C}"/>
                  </a:ext>
                </a:extLst>
              </p:cNvPr>
              <p:cNvSpPr>
                <a:spLocks noChangeShapeType="1"/>
              </p:cNvSpPr>
              <p:nvPr/>
            </p:nvSpPr>
            <p:spPr bwMode="auto">
              <a:xfrm flipH="1">
                <a:off x="2927" y="2631"/>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6" name="Line 58">
                <a:extLst>
                  <a:ext uri="{FF2B5EF4-FFF2-40B4-BE49-F238E27FC236}">
                    <a16:creationId xmlns:a16="http://schemas.microsoft.com/office/drawing/2014/main" id="{FFC512D9-3CE2-49F9-AD98-8AA646122E0F}"/>
                  </a:ext>
                </a:extLst>
              </p:cNvPr>
              <p:cNvSpPr>
                <a:spLocks noChangeShapeType="1"/>
              </p:cNvSpPr>
              <p:nvPr/>
            </p:nvSpPr>
            <p:spPr bwMode="auto">
              <a:xfrm flipH="1">
                <a:off x="2927" y="2727"/>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7" name="Line 59">
                <a:extLst>
                  <a:ext uri="{FF2B5EF4-FFF2-40B4-BE49-F238E27FC236}">
                    <a16:creationId xmlns:a16="http://schemas.microsoft.com/office/drawing/2014/main" id="{6A8B8957-2774-4C57-BB7A-7BFE0826440D}"/>
                  </a:ext>
                </a:extLst>
              </p:cNvPr>
              <p:cNvSpPr>
                <a:spLocks noChangeShapeType="1"/>
              </p:cNvSpPr>
              <p:nvPr/>
            </p:nvSpPr>
            <p:spPr bwMode="auto">
              <a:xfrm flipH="1">
                <a:off x="2927" y="2823"/>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8" name="Line 60">
                <a:extLst>
                  <a:ext uri="{FF2B5EF4-FFF2-40B4-BE49-F238E27FC236}">
                    <a16:creationId xmlns:a16="http://schemas.microsoft.com/office/drawing/2014/main" id="{027A06A8-3D67-4770-990D-4AFBC4C9C57C}"/>
                  </a:ext>
                </a:extLst>
              </p:cNvPr>
              <p:cNvSpPr>
                <a:spLocks noChangeShapeType="1"/>
              </p:cNvSpPr>
              <p:nvPr/>
            </p:nvSpPr>
            <p:spPr bwMode="auto">
              <a:xfrm flipH="1">
                <a:off x="2927" y="2919"/>
                <a:ext cx="1154" cy="1"/>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32" name="Text Box 61">
              <a:extLst>
                <a:ext uri="{FF2B5EF4-FFF2-40B4-BE49-F238E27FC236}">
                  <a16:creationId xmlns:a16="http://schemas.microsoft.com/office/drawing/2014/main" id="{2251CEC0-355C-4A71-B799-4297B5EB812B}"/>
                </a:ext>
              </a:extLst>
            </p:cNvPr>
            <p:cNvSpPr txBox="1">
              <a:spLocks noChangeArrowheads="1"/>
            </p:cNvSpPr>
            <p:nvPr/>
          </p:nvSpPr>
          <p:spPr bwMode="auto">
            <a:xfrm>
              <a:off x="3072" y="2583"/>
              <a:ext cx="9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algn="ctr" eaLnBrk="1" hangingPunct="1">
                <a:lnSpc>
                  <a:spcPct val="93000"/>
                </a:lnSpc>
                <a:buClr>
                  <a:srgbClr val="800000"/>
                </a:buClr>
                <a:buSzPct val="100000"/>
                <a:buFont typeface="Garamond" panose="02020404030301010803" pitchFamily="18" charset="0"/>
                <a:buNone/>
              </a:pPr>
              <a:r>
                <a:rPr lang="en-GB" altLang="en-US" sz="1200" b="1">
                  <a:solidFill>
                    <a:srgbClr val="800000"/>
                  </a:solidFill>
                  <a:latin typeface="Garamond" panose="02020404030301010803" pitchFamily="18" charset="0"/>
                </a:rPr>
                <a:t>Processed jobs</a:t>
              </a:r>
            </a:p>
          </p:txBody>
        </p:sp>
        <p:sp>
          <p:nvSpPr>
            <p:cNvPr id="25633" name="AutoShape 62">
              <a:extLst>
                <a:ext uri="{FF2B5EF4-FFF2-40B4-BE49-F238E27FC236}">
                  <a16:creationId xmlns:a16="http://schemas.microsoft.com/office/drawing/2014/main" id="{EB540EE6-929B-4870-A51B-F2C579C61084}"/>
                </a:ext>
              </a:extLst>
            </p:cNvPr>
            <p:cNvSpPr>
              <a:spLocks noChangeArrowheads="1"/>
            </p:cNvSpPr>
            <p:nvPr/>
          </p:nvSpPr>
          <p:spPr bwMode="auto">
            <a:xfrm>
              <a:off x="1526" y="4023"/>
              <a:ext cx="114" cy="268"/>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ahoma" panose="020B0604030504040204" pitchFamily="34" charset="0"/>
                </a:defRPr>
              </a:lvl9pPr>
            </a:lstStyle>
            <a:p>
              <a:pPr eaLnBrk="1" hangingPunct="1">
                <a:lnSpc>
                  <a:spcPct val="93000"/>
                </a:lnSpc>
                <a:buClr>
                  <a:srgbClr val="000000"/>
                </a:buClr>
                <a:buSzPct val="100000"/>
                <a:buFont typeface="Garamond" panose="02020404030301010803" pitchFamily="18" charset="0"/>
                <a:buNone/>
              </a:pPr>
              <a:endParaRPr lang="en-GB" altLang="en-US" sz="2400" b="1">
                <a:latin typeface="Garamond" panose="02020404030301010803" pitchFamily="18" charset="0"/>
              </a:endParaRPr>
            </a:p>
          </p:txBody>
        </p:sp>
      </p:grpSp>
      <p:sp>
        <p:nvSpPr>
          <p:cNvPr id="25605" name="Text Box 63">
            <a:extLst>
              <a:ext uri="{FF2B5EF4-FFF2-40B4-BE49-F238E27FC236}">
                <a16:creationId xmlns:a16="http://schemas.microsoft.com/office/drawing/2014/main" id="{8A2DD009-5A8A-49CA-AD47-02EDF8DACACA}"/>
              </a:ext>
            </a:extLst>
          </p:cNvPr>
          <p:cNvSpPr txBox="1">
            <a:spLocks noChangeArrowheads="1"/>
          </p:cNvSpPr>
          <p:nvPr/>
        </p:nvSpPr>
        <p:spPr bwMode="auto">
          <a:xfrm>
            <a:off x="5410200" y="2514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en-US"/>
              <a:t>1</a:t>
            </a:r>
          </a:p>
        </p:txBody>
      </p:sp>
      <p:sp>
        <p:nvSpPr>
          <p:cNvPr id="25606" name="Text Box 64">
            <a:extLst>
              <a:ext uri="{FF2B5EF4-FFF2-40B4-BE49-F238E27FC236}">
                <a16:creationId xmlns:a16="http://schemas.microsoft.com/office/drawing/2014/main" id="{6BA20792-7BB5-4E08-95E8-79A68FAADD8B}"/>
              </a:ext>
            </a:extLst>
          </p:cNvPr>
          <p:cNvSpPr txBox="1">
            <a:spLocks noChangeArrowheads="1"/>
          </p:cNvSpPr>
          <p:nvPr/>
        </p:nvSpPr>
        <p:spPr bwMode="auto">
          <a:xfrm>
            <a:off x="3429000" y="3124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en-US"/>
              <a:t>2</a:t>
            </a:r>
          </a:p>
        </p:txBody>
      </p:sp>
      <p:sp>
        <p:nvSpPr>
          <p:cNvPr id="25607" name="Text Box 65">
            <a:extLst>
              <a:ext uri="{FF2B5EF4-FFF2-40B4-BE49-F238E27FC236}">
                <a16:creationId xmlns:a16="http://schemas.microsoft.com/office/drawing/2014/main" id="{D1937EFA-B913-4D24-A7C3-4B67C3EBB7F4}"/>
              </a:ext>
            </a:extLst>
          </p:cNvPr>
          <p:cNvSpPr txBox="1">
            <a:spLocks noChangeArrowheads="1"/>
          </p:cNvSpPr>
          <p:nvPr/>
        </p:nvSpPr>
        <p:spPr bwMode="auto">
          <a:xfrm>
            <a:off x="2514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en-US"/>
              <a:t>3</a:t>
            </a:r>
          </a:p>
        </p:txBody>
      </p:sp>
      <p:sp>
        <p:nvSpPr>
          <p:cNvPr id="25608" name="Text Box 66">
            <a:extLst>
              <a:ext uri="{FF2B5EF4-FFF2-40B4-BE49-F238E27FC236}">
                <a16:creationId xmlns:a16="http://schemas.microsoft.com/office/drawing/2014/main" id="{F4AA50EB-4922-4797-A0E2-6C615CF877E2}"/>
              </a:ext>
            </a:extLst>
          </p:cNvPr>
          <p:cNvSpPr txBox="1">
            <a:spLocks noChangeArrowheads="1"/>
          </p:cNvSpPr>
          <p:nvPr/>
        </p:nvSpPr>
        <p:spPr bwMode="auto">
          <a:xfrm>
            <a:off x="5562600" y="3276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en-US"/>
              <a:t>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04F2DFC-1E76-463C-B6A7-F987AF061FD8}"/>
              </a:ext>
            </a:extLst>
          </p:cNvPr>
          <p:cNvSpPr>
            <a:spLocks noGrp="1" noChangeArrowheads="1"/>
          </p:cNvSpPr>
          <p:nvPr>
            <p:ph type="title" idx="4294967295"/>
          </p:nvPr>
        </p:nvSpPr>
        <p:spPr>
          <a:xfrm>
            <a:off x="1524000" y="190500"/>
            <a:ext cx="7010400" cy="1028700"/>
          </a:xfrm>
        </p:spPr>
        <p:txBody>
          <a:bodyPr/>
          <a:lstStyle/>
          <a:p>
            <a:pPr eaLnBrk="1" hangingPunct="1"/>
            <a:r>
              <a:rPr lang="en-US" altLang="en-US" sz="3200" b="1"/>
              <a:t>Grid Middleware</a:t>
            </a:r>
            <a:endParaRPr lang="en-US" altLang="en-US" sz="3200"/>
          </a:p>
        </p:txBody>
      </p:sp>
      <p:sp>
        <p:nvSpPr>
          <p:cNvPr id="26627" name="Content Placeholder 2">
            <a:extLst>
              <a:ext uri="{FF2B5EF4-FFF2-40B4-BE49-F238E27FC236}">
                <a16:creationId xmlns:a16="http://schemas.microsoft.com/office/drawing/2014/main" id="{83359EE1-CA86-4528-BDE6-047DCE97162E}"/>
              </a:ext>
            </a:extLst>
          </p:cNvPr>
          <p:cNvSpPr>
            <a:spLocks noGrp="1" noChangeArrowheads="1"/>
          </p:cNvSpPr>
          <p:nvPr>
            <p:ph idx="4294967295"/>
          </p:nvPr>
        </p:nvSpPr>
        <p:spPr>
          <a:xfrm>
            <a:off x="457200" y="1219200"/>
            <a:ext cx="8458200" cy="4953000"/>
          </a:xfrm>
        </p:spPr>
        <p:txBody>
          <a:bodyPr/>
          <a:lstStyle/>
          <a:p>
            <a:pPr eaLnBrk="1" hangingPunct="1"/>
            <a:r>
              <a:rPr lang="en-US" altLang="en-US" sz="2400"/>
              <a:t>Grids are typically managed by grid ware - </a:t>
            </a:r>
          </a:p>
          <a:p>
            <a:pPr eaLnBrk="1" hangingPunct="1">
              <a:buFont typeface="Wingdings" panose="05000000000000000000" pitchFamily="2" charset="2"/>
              <a:buNone/>
            </a:pPr>
            <a:r>
              <a:rPr lang="en-US" altLang="en-US" sz="2400"/>
              <a:t>a special type of middleware that enable </a:t>
            </a:r>
            <a:r>
              <a:rPr lang="en-US" altLang="en-US" sz="2400">
                <a:solidFill>
                  <a:srgbClr val="FF3300"/>
                </a:solidFill>
              </a:rPr>
              <a:t>sharing and manage grid components</a:t>
            </a:r>
            <a:r>
              <a:rPr lang="en-US" altLang="en-US" sz="2400"/>
              <a:t> based on user requirements and resource attributes (e.g., capacity, performance)  </a:t>
            </a:r>
          </a:p>
          <a:p>
            <a:pPr eaLnBrk="1" hangingPunct="1"/>
            <a:r>
              <a:rPr lang="en-US" altLang="en-US" sz="2400"/>
              <a:t>Software that connects other software components or applications to provide the following functions:  </a:t>
            </a:r>
          </a:p>
          <a:p>
            <a:pPr lvl="1" eaLnBrk="1" hangingPunct="1">
              <a:lnSpc>
                <a:spcPct val="80000"/>
              </a:lnSpc>
              <a:buFontTx/>
              <a:buBlip>
                <a:blip r:embed="rId2"/>
              </a:buBlip>
            </a:pPr>
            <a:r>
              <a:rPr lang="en-US" altLang="en-US" sz="2200"/>
              <a:t>Run </a:t>
            </a:r>
            <a:r>
              <a:rPr lang="en-US" altLang="en-US" sz="2200">
                <a:solidFill>
                  <a:srgbClr val="FF3300"/>
                </a:solidFill>
              </a:rPr>
              <a:t>applications</a:t>
            </a:r>
            <a:r>
              <a:rPr lang="en-US" altLang="en-US" sz="2200"/>
              <a:t> on suitable available resources</a:t>
            </a:r>
          </a:p>
          <a:p>
            <a:pPr lvl="1" eaLnBrk="1" hangingPunct="1">
              <a:lnSpc>
                <a:spcPct val="80000"/>
              </a:lnSpc>
              <a:buFont typeface="Wingdings" panose="05000000000000000000" pitchFamily="2" charset="2"/>
              <a:buNone/>
            </a:pPr>
            <a:r>
              <a:rPr lang="en-US" altLang="en-US" sz="2200"/>
              <a:t>      – </a:t>
            </a:r>
            <a:r>
              <a:rPr lang="en-US" altLang="en-US" sz="2200">
                <a:solidFill>
                  <a:srgbClr val="FF3300"/>
                </a:solidFill>
              </a:rPr>
              <a:t>Brokering, Scheduling</a:t>
            </a:r>
            <a:r>
              <a:rPr lang="en-US" altLang="en-US" sz="2200"/>
              <a:t>  </a:t>
            </a:r>
          </a:p>
          <a:p>
            <a:pPr lvl="1" eaLnBrk="1" hangingPunct="1">
              <a:lnSpc>
                <a:spcPct val="80000"/>
              </a:lnSpc>
              <a:buFontTx/>
              <a:buBlip>
                <a:blip r:embed="rId2"/>
              </a:buBlip>
            </a:pPr>
            <a:r>
              <a:rPr lang="en-US" altLang="en-US" sz="2200"/>
              <a:t> Provide uniform, high-level access to </a:t>
            </a:r>
            <a:r>
              <a:rPr lang="en-US" altLang="en-US" sz="2200">
                <a:solidFill>
                  <a:srgbClr val="FF3300"/>
                </a:solidFill>
              </a:rPr>
              <a:t>resources</a:t>
            </a:r>
          </a:p>
          <a:p>
            <a:pPr lvl="1" eaLnBrk="1" hangingPunct="1">
              <a:lnSpc>
                <a:spcPct val="80000"/>
              </a:lnSpc>
              <a:buFont typeface="Wingdings" panose="05000000000000000000" pitchFamily="2" charset="2"/>
              <a:buNone/>
            </a:pPr>
            <a:r>
              <a:rPr lang="en-US" altLang="en-US" sz="2200"/>
              <a:t>      – </a:t>
            </a:r>
            <a:r>
              <a:rPr lang="en-US" altLang="en-US" sz="2200">
                <a:solidFill>
                  <a:srgbClr val="FF3300"/>
                </a:solidFill>
              </a:rPr>
              <a:t>Semantic interfaces</a:t>
            </a:r>
          </a:p>
          <a:p>
            <a:pPr lvl="1" eaLnBrk="1" hangingPunct="1">
              <a:lnSpc>
                <a:spcPct val="80000"/>
              </a:lnSpc>
              <a:buFont typeface="Wingdings" panose="05000000000000000000" pitchFamily="2" charset="2"/>
              <a:buNone/>
            </a:pPr>
            <a:r>
              <a:rPr lang="en-US" altLang="en-US" sz="2200"/>
              <a:t>      – </a:t>
            </a:r>
            <a:r>
              <a:rPr lang="en-US" altLang="en-US" sz="2200">
                <a:solidFill>
                  <a:srgbClr val="FF3300"/>
                </a:solidFill>
              </a:rPr>
              <a:t>Web Services</a:t>
            </a:r>
            <a:r>
              <a:rPr lang="en-US" altLang="en-US" sz="2200"/>
              <a:t>, Service Oriented Architectures</a:t>
            </a:r>
          </a:p>
          <a:p>
            <a:pPr lvl="1" eaLnBrk="1" hangingPunct="1">
              <a:lnSpc>
                <a:spcPct val="80000"/>
              </a:lnSpc>
              <a:buFontTx/>
              <a:buBlip>
                <a:blip r:embed="rId2"/>
              </a:buBlip>
            </a:pPr>
            <a:r>
              <a:rPr lang="en-US" altLang="en-US" sz="2200"/>
              <a:t> Address inter-domain </a:t>
            </a:r>
            <a:r>
              <a:rPr lang="en-US" altLang="en-US" sz="2200">
                <a:solidFill>
                  <a:srgbClr val="FF3300"/>
                </a:solidFill>
              </a:rPr>
              <a:t>issues</a:t>
            </a:r>
            <a:r>
              <a:rPr lang="en-US" altLang="en-US" sz="2200"/>
              <a:t> of security, policy, etc.</a:t>
            </a:r>
          </a:p>
          <a:p>
            <a:pPr lvl="1" eaLnBrk="1" hangingPunct="1">
              <a:lnSpc>
                <a:spcPct val="80000"/>
              </a:lnSpc>
              <a:buFont typeface="Wingdings" panose="05000000000000000000" pitchFamily="2" charset="2"/>
              <a:buNone/>
            </a:pPr>
            <a:r>
              <a:rPr lang="en-US" altLang="en-US" sz="2200"/>
              <a:t>      – Federated Identities  </a:t>
            </a:r>
          </a:p>
          <a:p>
            <a:pPr lvl="1" eaLnBrk="1" hangingPunct="1">
              <a:lnSpc>
                <a:spcPct val="80000"/>
              </a:lnSpc>
              <a:buFontTx/>
              <a:buBlip>
                <a:blip r:embed="rId2"/>
              </a:buBlip>
            </a:pPr>
            <a:r>
              <a:rPr lang="en-US" altLang="en-US" sz="2200"/>
              <a:t> Provide application-level </a:t>
            </a:r>
            <a:r>
              <a:rPr lang="en-US" altLang="en-US" sz="2200">
                <a:solidFill>
                  <a:srgbClr val="FF3300"/>
                </a:solidFill>
              </a:rPr>
              <a:t>status</a:t>
            </a:r>
          </a:p>
          <a:p>
            <a:pPr lvl="1" eaLnBrk="1" hangingPunct="1">
              <a:lnSpc>
                <a:spcPct val="80000"/>
              </a:lnSpc>
              <a:buFontTx/>
              <a:buBlip>
                <a:blip r:embed="rId2"/>
              </a:buBlip>
            </a:pPr>
            <a:r>
              <a:rPr lang="en-US" altLang="en-US" sz="2200"/>
              <a:t> </a:t>
            </a:r>
            <a:r>
              <a:rPr lang="en-US" altLang="en-US" sz="2200">
                <a:solidFill>
                  <a:srgbClr val="FF3300"/>
                </a:solidFill>
              </a:rPr>
              <a:t>monitoring and control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5E4465F0-7903-497E-8B10-9D843700E470}"/>
              </a:ext>
            </a:extLst>
          </p:cNvPr>
          <p:cNvSpPr txBox="1">
            <a:spLocks noGrp="1"/>
          </p:cNvSpPr>
          <p:nvPr/>
        </p:nvSpPr>
        <p:spPr bwMode="auto">
          <a:xfrm>
            <a:off x="7226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r" eaLnBrk="1" hangingPunct="1">
              <a:spcBef>
                <a:spcPct val="0"/>
              </a:spcBef>
              <a:buClrTx/>
              <a:buSzTx/>
              <a:buFontTx/>
              <a:buNone/>
            </a:pPr>
            <a:endParaRPr lang="en-US" altLang="en-US" sz="1400">
              <a:latin typeface="Times New Roman" panose="02020603050405020304" pitchFamily="18" charset="0"/>
              <a:cs typeface="Times New Roman" panose="02020603050405020304" pitchFamily="18" charset="0"/>
            </a:endParaRPr>
          </a:p>
        </p:txBody>
      </p:sp>
      <p:sp>
        <p:nvSpPr>
          <p:cNvPr id="27651" name="Rectangle 2">
            <a:extLst>
              <a:ext uri="{FF2B5EF4-FFF2-40B4-BE49-F238E27FC236}">
                <a16:creationId xmlns:a16="http://schemas.microsoft.com/office/drawing/2014/main" id="{33959206-930E-4A52-830E-61D1EE18E754}"/>
              </a:ext>
            </a:extLst>
          </p:cNvPr>
          <p:cNvSpPr>
            <a:spLocks noGrp="1" noChangeArrowheads="1"/>
          </p:cNvSpPr>
          <p:nvPr>
            <p:ph type="title" idx="4294967295"/>
          </p:nvPr>
        </p:nvSpPr>
        <p:spPr/>
        <p:txBody>
          <a:bodyPr lIns="92075" tIns="46038" rIns="92075" bIns="46038"/>
          <a:lstStyle/>
          <a:p>
            <a:pPr eaLnBrk="1" hangingPunct="1"/>
            <a:r>
              <a:rPr lang="en-US" altLang="en-US"/>
              <a:t>Middlewares</a:t>
            </a:r>
            <a:endParaRPr lang="en-US" altLang="en-US" sz="3800"/>
          </a:p>
        </p:txBody>
      </p:sp>
      <p:sp>
        <p:nvSpPr>
          <p:cNvPr id="27652" name="Rectangle 3">
            <a:extLst>
              <a:ext uri="{FF2B5EF4-FFF2-40B4-BE49-F238E27FC236}">
                <a16:creationId xmlns:a16="http://schemas.microsoft.com/office/drawing/2014/main" id="{F1E125BA-B0AE-447B-8F14-6F03DC8ED670}"/>
              </a:ext>
            </a:extLst>
          </p:cNvPr>
          <p:cNvSpPr>
            <a:spLocks noGrp="1" noChangeArrowheads="1"/>
          </p:cNvSpPr>
          <p:nvPr>
            <p:ph type="body" idx="4294967295"/>
          </p:nvPr>
        </p:nvSpPr>
        <p:spPr>
          <a:xfrm>
            <a:off x="609600" y="1905000"/>
            <a:ext cx="7924800" cy="4114800"/>
          </a:xfrm>
        </p:spPr>
        <p:txBody>
          <a:bodyPr lIns="92075" tIns="46038" rIns="92075" bIns="46038"/>
          <a:lstStyle/>
          <a:p>
            <a:pPr eaLnBrk="1" hangingPunct="1">
              <a:lnSpc>
                <a:spcPct val="90000"/>
              </a:lnSpc>
            </a:pPr>
            <a:r>
              <a:rPr lang="en-US" altLang="en-US" sz="2600"/>
              <a:t>Globus – Chicago Univ</a:t>
            </a:r>
          </a:p>
          <a:p>
            <a:pPr eaLnBrk="1" hangingPunct="1">
              <a:lnSpc>
                <a:spcPct val="90000"/>
              </a:lnSpc>
            </a:pPr>
            <a:r>
              <a:rPr lang="en-US" altLang="en-US" sz="2600"/>
              <a:t>Condor – Wisconsin Univ – High throughput computing</a:t>
            </a:r>
            <a:endParaRPr lang="en-US" altLang="en-US" sz="2600">
              <a:cs typeface="Arial"/>
            </a:endParaRPr>
          </a:p>
          <a:p>
            <a:pPr eaLnBrk="1" hangingPunct="1">
              <a:lnSpc>
                <a:spcPct val="90000"/>
              </a:lnSpc>
            </a:pPr>
            <a:r>
              <a:rPr lang="en-US" altLang="en-US" sz="2600"/>
              <a:t>Legion – Virginia Univ – virtual workspaces- collaborative computing</a:t>
            </a:r>
            <a:endParaRPr lang="en-US" altLang="en-US" sz="2600">
              <a:cs typeface="Arial"/>
            </a:endParaRPr>
          </a:p>
          <a:p>
            <a:pPr eaLnBrk="1" hangingPunct="1">
              <a:lnSpc>
                <a:spcPct val="90000"/>
              </a:lnSpc>
            </a:pPr>
            <a:r>
              <a:rPr lang="en-US" altLang="en-US" sz="2600"/>
              <a:t>IBP – Internet back pane – Tennesse Univ – logistical networking</a:t>
            </a:r>
            <a:endParaRPr lang="en-US" altLang="en-US" sz="2600">
              <a:cs typeface="Arial"/>
            </a:endParaRPr>
          </a:p>
          <a:p>
            <a:pPr eaLnBrk="1" hangingPunct="1">
              <a:lnSpc>
                <a:spcPct val="90000"/>
              </a:lnSpc>
            </a:pPr>
            <a:r>
              <a:rPr lang="en-US" altLang="en-US" sz="2600"/>
              <a:t>NetSolve –  solving scientific problems in heterogeneous env – high throughput &amp; data intensive.</a:t>
            </a:r>
            <a:endParaRPr lang="en-US" altLang="en-US" sz="2600">
              <a:cs typeface="Aria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DF174D81-6E18-4126-A0AB-5054CB9CA602}"/>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r" eaLnBrk="1" hangingPunct="1">
              <a:spcBef>
                <a:spcPct val="0"/>
              </a:spcBef>
              <a:buClrTx/>
              <a:buSzTx/>
              <a:buFontTx/>
              <a:buNone/>
            </a:pPr>
            <a:endParaRPr lang="en-US" altLang="en-US" sz="1200">
              <a:solidFill>
                <a:schemeClr val="tx1"/>
              </a:solidFill>
              <a:latin typeface="Arial Black" panose="020B0A04020102020204" pitchFamily="34" charset="0"/>
            </a:endParaRPr>
          </a:p>
        </p:txBody>
      </p:sp>
      <p:sp>
        <p:nvSpPr>
          <p:cNvPr id="29699" name="Rectangle 2">
            <a:extLst>
              <a:ext uri="{FF2B5EF4-FFF2-40B4-BE49-F238E27FC236}">
                <a16:creationId xmlns:a16="http://schemas.microsoft.com/office/drawing/2014/main" id="{F2290990-1C00-46DF-8E51-80E1E873E770}"/>
              </a:ext>
            </a:extLst>
          </p:cNvPr>
          <p:cNvSpPr>
            <a:spLocks noGrp="1" noChangeArrowheads="1"/>
          </p:cNvSpPr>
          <p:nvPr>
            <p:ph type="title" idx="4294967295"/>
          </p:nvPr>
        </p:nvSpPr>
        <p:spPr/>
        <p:txBody>
          <a:bodyPr/>
          <a:lstStyle/>
          <a:p>
            <a:pPr eaLnBrk="1" hangingPunct="1"/>
            <a:r>
              <a:rPr lang="en-US" altLang="en-US" sz="2900"/>
              <a:t>Two Key Grid Computing Groups</a:t>
            </a:r>
          </a:p>
        </p:txBody>
      </p:sp>
      <p:sp>
        <p:nvSpPr>
          <p:cNvPr id="29700" name="Rectangle 3">
            <a:extLst>
              <a:ext uri="{FF2B5EF4-FFF2-40B4-BE49-F238E27FC236}">
                <a16:creationId xmlns:a16="http://schemas.microsoft.com/office/drawing/2014/main" id="{FB0B67B7-FE71-405F-9580-FE1A114C9182}"/>
              </a:ext>
            </a:extLst>
          </p:cNvPr>
          <p:cNvSpPr>
            <a:spLocks noGrp="1" noChangeArrowheads="1"/>
          </p:cNvSpPr>
          <p:nvPr>
            <p:ph type="body" idx="4294967295"/>
          </p:nvPr>
        </p:nvSpPr>
        <p:spPr>
          <a:xfrm>
            <a:off x="0" y="1371600"/>
            <a:ext cx="8458200" cy="5331431"/>
          </a:xfrm>
        </p:spPr>
        <p:txBody>
          <a:bodyPr/>
          <a:lstStyle/>
          <a:p>
            <a:pPr eaLnBrk="1" hangingPunct="1">
              <a:lnSpc>
                <a:spcPct val="80000"/>
              </a:lnSpc>
              <a:buFont typeface="Wingdings" panose="05000000000000000000" pitchFamily="2" charset="2"/>
              <a:buNone/>
            </a:pPr>
            <a:r>
              <a:rPr lang="en-US" altLang="en-US" sz="2400" b="1">
                <a:solidFill>
                  <a:schemeClr val="hlink"/>
                </a:solidFill>
              </a:rPr>
              <a:t>The Globus Alliance (</a:t>
            </a:r>
            <a:r>
              <a:rPr lang="en-US" altLang="en-US" sz="2400" b="1">
                <a:solidFill>
                  <a:schemeClr val="hlink"/>
                </a:solidFill>
                <a:hlinkClick r:id="rId2"/>
              </a:rPr>
              <a:t>www.globus.org</a:t>
            </a:r>
            <a:r>
              <a:rPr lang="en-US" altLang="en-US" sz="2400" b="1">
                <a:solidFill>
                  <a:schemeClr val="hlink"/>
                </a:solidFill>
              </a:rPr>
              <a:t>)</a:t>
            </a:r>
          </a:p>
          <a:p>
            <a:pPr eaLnBrk="1" hangingPunct="1">
              <a:lnSpc>
                <a:spcPct val="80000"/>
              </a:lnSpc>
            </a:pPr>
            <a:r>
              <a:rPr lang="en-US" altLang="en-US" sz="2400"/>
              <a:t>Composed of people from:</a:t>
            </a:r>
          </a:p>
          <a:p>
            <a:pPr lvl="1" eaLnBrk="1" hangingPunct="1">
              <a:lnSpc>
                <a:spcPct val="80000"/>
              </a:lnSpc>
              <a:buFont typeface="Wingdings" panose="05000000000000000000" pitchFamily="2" charset="2"/>
              <a:buNone/>
            </a:pPr>
            <a:r>
              <a:rPr lang="en-US" altLang="en-US" sz="2400"/>
              <a:t> Argonne National Labs, University of Chicago, University of Southern California Information Sciences Institute, University of Edinburgh and others.</a:t>
            </a:r>
          </a:p>
          <a:p>
            <a:pPr eaLnBrk="1" hangingPunct="1">
              <a:lnSpc>
                <a:spcPct val="80000"/>
              </a:lnSpc>
            </a:pPr>
            <a:r>
              <a:rPr lang="en-US" altLang="en-US" sz="2400">
                <a:solidFill>
                  <a:srgbClr val="FF3300"/>
                </a:solidFill>
              </a:rPr>
              <a:t>OGSA/I </a:t>
            </a:r>
            <a:r>
              <a:rPr lang="en-US" altLang="en-US" sz="2400"/>
              <a:t>standards initially proposed by the Globus Group</a:t>
            </a:r>
          </a:p>
          <a:p>
            <a:pPr eaLnBrk="1" hangingPunct="1">
              <a:lnSpc>
                <a:spcPct val="80000"/>
              </a:lnSpc>
              <a:buFont typeface="Wingdings" panose="05000000000000000000" pitchFamily="2" charset="2"/>
              <a:buNone/>
            </a:pPr>
            <a:endParaRPr lang="en-US" altLang="en-US" sz="2400" b="1" u="sng"/>
          </a:p>
          <a:p>
            <a:pPr eaLnBrk="1" hangingPunct="1">
              <a:lnSpc>
                <a:spcPct val="80000"/>
              </a:lnSpc>
              <a:buFont typeface="Wingdings" panose="05000000000000000000" pitchFamily="2" charset="2"/>
              <a:buNone/>
            </a:pPr>
            <a:r>
              <a:rPr lang="en-US" altLang="en-US" sz="2400" b="1">
                <a:solidFill>
                  <a:schemeClr val="hlink"/>
                </a:solidFill>
              </a:rPr>
              <a:t>The Global Grid Forum (www.ggf.org)</a:t>
            </a:r>
          </a:p>
          <a:p>
            <a:pPr eaLnBrk="1" hangingPunct="1">
              <a:lnSpc>
                <a:spcPct val="80000"/>
              </a:lnSpc>
            </a:pPr>
            <a:r>
              <a:rPr lang="en-US" altLang="en-US" sz="2400"/>
              <a:t>Heavy involvement of Academic Groups and Industry</a:t>
            </a:r>
          </a:p>
          <a:p>
            <a:pPr lvl="1" eaLnBrk="1" hangingPunct="1">
              <a:lnSpc>
                <a:spcPct val="80000"/>
              </a:lnSpc>
            </a:pPr>
            <a:r>
              <a:rPr lang="en-US" altLang="en-US" sz="2400"/>
              <a:t>(e.g. IBM Grid Computing, HP, United Devices, Oracle, UK e-Science Programme, US DOE, US NSF, Indiana University, and many others)  </a:t>
            </a:r>
          </a:p>
          <a:p>
            <a:pPr eaLnBrk="1" hangingPunct="1">
              <a:lnSpc>
                <a:spcPct val="80000"/>
              </a:lnSpc>
            </a:pPr>
            <a:r>
              <a:rPr lang="en-US" altLang="en-US" sz="2400"/>
              <a:t>Process</a:t>
            </a:r>
          </a:p>
          <a:p>
            <a:pPr lvl="1" eaLnBrk="1" hangingPunct="1">
              <a:lnSpc>
                <a:spcPct val="80000"/>
              </a:lnSpc>
            </a:pPr>
            <a:r>
              <a:rPr lang="en-US" altLang="en-US" sz="2400"/>
              <a:t>Meets three times annually</a:t>
            </a:r>
          </a:p>
          <a:p>
            <a:pPr lvl="1" eaLnBrk="1" hangingPunct="1">
              <a:lnSpc>
                <a:spcPct val="80000"/>
              </a:lnSpc>
            </a:pPr>
            <a:r>
              <a:rPr lang="en-US" altLang="en-US" sz="2400"/>
              <a:t>Solicits involvement from </a:t>
            </a:r>
            <a:r>
              <a:rPr lang="en-US" altLang="en-US" sz="2400">
                <a:solidFill>
                  <a:srgbClr val="FF3300"/>
                </a:solidFill>
              </a:rPr>
              <a:t>industry, research groups, and academics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2">
            <a:extLst>
              <a:ext uri="{FF2B5EF4-FFF2-40B4-BE49-F238E27FC236}">
                <a16:creationId xmlns:a16="http://schemas.microsoft.com/office/drawing/2014/main" id="{434E78D3-FB7A-4DF9-8C8C-20F686136BF2}"/>
              </a:ext>
            </a:extLst>
          </p:cNvPr>
          <p:cNvSpPr txBox="1">
            <a:spLocks noGrp="1"/>
          </p:cNvSpPr>
          <p:nvPr/>
        </p:nvSpPr>
        <p:spPr bwMode="auto">
          <a:xfrm>
            <a:off x="1524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endParaRPr lang="en-US" altLang="en-US" sz="1200" b="1">
              <a:solidFill>
                <a:srgbClr val="4D4D4D"/>
              </a:solidFill>
              <a:latin typeface="Verdana" panose="020B0604030504040204" pitchFamily="34" charset="0"/>
            </a:endParaRPr>
          </a:p>
        </p:txBody>
      </p:sp>
      <p:sp>
        <p:nvSpPr>
          <p:cNvPr id="30723" name="Slide Number Placeholder 3">
            <a:extLst>
              <a:ext uri="{FF2B5EF4-FFF2-40B4-BE49-F238E27FC236}">
                <a16:creationId xmlns:a16="http://schemas.microsoft.com/office/drawing/2014/main" id="{F927E42D-289F-4906-A603-091799495D3C}"/>
              </a:ext>
            </a:extLst>
          </p:cNvPr>
          <p:cNvSpPr txBox="1">
            <a:spLocks noGrp="1"/>
          </p:cNvSpPr>
          <p:nvPr/>
        </p:nvSpPr>
        <p:spPr bwMode="auto">
          <a:xfrm>
            <a:off x="70104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r">
              <a:spcBef>
                <a:spcPct val="0"/>
              </a:spcBef>
              <a:buClrTx/>
              <a:buSzTx/>
              <a:buFontTx/>
              <a:buNone/>
            </a:pPr>
            <a:endParaRPr lang="en-US" altLang="en-US" sz="1200" b="1">
              <a:solidFill>
                <a:srgbClr val="4D4D4D"/>
              </a:solidFill>
              <a:latin typeface="Verdana" panose="020B0604030504040204" pitchFamily="34" charset="0"/>
            </a:endParaRPr>
          </a:p>
        </p:txBody>
      </p:sp>
      <p:sp>
        <p:nvSpPr>
          <p:cNvPr id="30724" name="Footer Placeholder 4">
            <a:extLst>
              <a:ext uri="{FF2B5EF4-FFF2-40B4-BE49-F238E27FC236}">
                <a16:creationId xmlns:a16="http://schemas.microsoft.com/office/drawing/2014/main" id="{0C892445-F8F2-4B68-A05F-58D1E061A781}"/>
              </a:ext>
            </a:extLst>
          </p:cNvPr>
          <p:cNvSpPr txBox="1">
            <a:spLocks noGrp="1"/>
          </p:cNvSpPr>
          <p:nvPr/>
        </p:nvSpPr>
        <p:spPr bwMode="auto">
          <a:xfrm>
            <a:off x="2298700" y="6540500"/>
            <a:ext cx="4570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endParaRPr lang="en-US" altLang="en-US" sz="1200" b="1">
              <a:solidFill>
                <a:srgbClr val="4D4D4D"/>
              </a:solidFill>
              <a:latin typeface="Verdana" panose="020B0604030504040204" pitchFamily="34" charset="0"/>
            </a:endParaRPr>
          </a:p>
        </p:txBody>
      </p:sp>
      <p:sp>
        <p:nvSpPr>
          <p:cNvPr id="30725" name="Rectangle 2">
            <a:extLst>
              <a:ext uri="{FF2B5EF4-FFF2-40B4-BE49-F238E27FC236}">
                <a16:creationId xmlns:a16="http://schemas.microsoft.com/office/drawing/2014/main" id="{DE06835E-0C51-4975-BF8C-340E6C5C9EAA}"/>
              </a:ext>
            </a:extLst>
          </p:cNvPr>
          <p:cNvSpPr>
            <a:spLocks noGrp="1" noChangeArrowheads="1"/>
          </p:cNvSpPr>
          <p:nvPr>
            <p:ph type="title" idx="4294967295"/>
          </p:nvPr>
        </p:nvSpPr>
        <p:spPr>
          <a:xfrm>
            <a:off x="1600200" y="561653"/>
            <a:ext cx="6412181" cy="74935"/>
          </a:xfrm>
        </p:spPr>
        <p:txBody>
          <a:bodyPr anchor="b"/>
          <a:lstStyle/>
          <a:p>
            <a:pPr eaLnBrk="1" hangingPunct="1"/>
            <a:r>
              <a:rPr lang="en-US" altLang="en-US" sz="3200"/>
              <a:t>Some of the Major Grid Projects</a:t>
            </a:r>
          </a:p>
        </p:txBody>
      </p:sp>
      <p:graphicFrame>
        <p:nvGraphicFramePr>
          <p:cNvPr id="33892" name="Group 100">
            <a:extLst>
              <a:ext uri="{FF2B5EF4-FFF2-40B4-BE49-F238E27FC236}">
                <a16:creationId xmlns:a16="http://schemas.microsoft.com/office/drawing/2014/main" id="{4F88A55C-C9B2-41B4-8CF1-45B70BA075B3}"/>
              </a:ext>
            </a:extLst>
          </p:cNvPr>
          <p:cNvGraphicFramePr>
            <a:graphicFrameLocks noGrp="1"/>
          </p:cNvGraphicFramePr>
          <p:nvPr>
            <p:extLst>
              <p:ext uri="{D42A27DB-BD31-4B8C-83A1-F6EECF244321}">
                <p14:modId xmlns:p14="http://schemas.microsoft.com/office/powerpoint/2010/main" val="4221427895"/>
              </p:ext>
            </p:extLst>
          </p:nvPr>
        </p:nvGraphicFramePr>
        <p:xfrm>
          <a:off x="25685" y="1538555"/>
          <a:ext cx="9144000" cy="5429338"/>
        </p:xfrm>
        <a:graphic>
          <a:graphicData uri="http://schemas.openxmlformats.org/drawingml/2006/table">
            <a:tbl>
              <a:tblPr/>
              <a:tblGrid>
                <a:gridCol w="2306638">
                  <a:extLst>
                    <a:ext uri="{9D8B030D-6E8A-4147-A177-3AD203B41FA5}">
                      <a16:colId xmlns:a16="http://schemas.microsoft.com/office/drawing/2014/main" val="20000"/>
                    </a:ext>
                  </a:extLst>
                </a:gridCol>
                <a:gridCol w="2146300">
                  <a:extLst>
                    <a:ext uri="{9D8B030D-6E8A-4147-A177-3AD203B41FA5}">
                      <a16:colId xmlns:a16="http://schemas.microsoft.com/office/drawing/2014/main" val="20001"/>
                    </a:ext>
                  </a:extLst>
                </a:gridCol>
                <a:gridCol w="4691062">
                  <a:extLst>
                    <a:ext uri="{9D8B030D-6E8A-4147-A177-3AD203B41FA5}">
                      <a16:colId xmlns:a16="http://schemas.microsoft.com/office/drawing/2014/main" val="20002"/>
                    </a:ext>
                  </a:extLst>
                </a:gridCol>
              </a:tblGrid>
              <a:tr h="527038">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rPr>
                        <a:t>Name</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rPr>
                        <a:t>URL/Sponsor</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rPr>
                        <a:t>Focus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79">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EuroGrid, Grid Interoperability (GRIP)</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eurogrid.org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European Union</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Create tech for remote access to </a:t>
                      </a:r>
                      <a:r>
                        <a:rPr kumimoji="0" lang="en-US" altLang="en-US" sz="1800" b="0" i="0" u="none" strike="noStrike" cap="none" normalizeH="0" baseline="0">
                          <a:ln>
                            <a:noFill/>
                          </a:ln>
                          <a:solidFill>
                            <a:srgbClr val="FF3300"/>
                          </a:solidFill>
                          <a:effectLst/>
                          <a:latin typeface="Arial" panose="020B0604020202020204" pitchFamily="34" charset="0"/>
                          <a:cs typeface="Times New Roman" panose="02020603050405020304" pitchFamily="18" charset="0"/>
                        </a:rPr>
                        <a:t>super</a:t>
                      </a: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 </a:t>
                      </a:r>
                      <a:r>
                        <a:rPr kumimoji="0" lang="en-US" altLang="en-US" sz="1800" b="0" i="0" u="none" strike="noStrike" cap="none" normalizeH="0" baseline="0">
                          <a:ln>
                            <a:noFill/>
                          </a:ln>
                          <a:solidFill>
                            <a:srgbClr val="FF3300"/>
                          </a:solidFill>
                          <a:effectLst/>
                          <a:latin typeface="Arial" panose="020B0604020202020204" pitchFamily="34" charset="0"/>
                          <a:cs typeface="Times New Roman" panose="02020603050405020304" pitchFamily="18" charset="0"/>
                        </a:rPr>
                        <a:t>comp</a:t>
                      </a: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 resources &amp; simulation codes; in GRIP, integrate with Globus Toolkit™</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4928">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Fusion Collaboratory</a:t>
                      </a:r>
                      <a:endParaRPr kumimoji="0" lang="en-US" altLang="en-US" sz="1800" b="0" i="0" u="none" strike="noStrike" cap="none" normalizeH="0" baseline="0">
                        <a:ln>
                          <a:noFill/>
                        </a:ln>
                        <a:solidFill>
                          <a:schemeClr val="tx2"/>
                        </a:solidFill>
                        <a:effectLst/>
                        <a:latin typeface="Arial" panose="020B0604020202020204" pitchFamily="34" charset="0"/>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fusiongrid.org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DOE Off. Science</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Create a national </a:t>
                      </a:r>
                      <a:r>
                        <a:rPr kumimoji="0" lang="en-US" altLang="en-US" sz="1800" b="0" i="0" u="none" strike="noStrike" cap="none" normalizeH="0" baseline="0">
                          <a:ln>
                            <a:noFill/>
                          </a:ln>
                          <a:solidFill>
                            <a:srgbClr val="FF3300"/>
                          </a:solidFill>
                          <a:effectLst/>
                          <a:latin typeface="Arial" panose="020B0604020202020204" pitchFamily="34" charset="0"/>
                          <a:cs typeface="Times New Roman" panose="02020603050405020304" pitchFamily="18" charset="0"/>
                        </a:rPr>
                        <a:t>computational</a:t>
                      </a: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 collaboratory for fusion research</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9241">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Globus Project™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globus.org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DARPA, DOE, NSF, NASA, Msoft</a:t>
                      </a:r>
                      <a:endParaRPr kumimoji="0" lang="en-US" altLang="en-US" sz="1800" b="0" i="0" u="none" strike="noStrike" cap="none" normalizeH="0" baseline="0">
                        <a:ln>
                          <a:noFill/>
                        </a:ln>
                        <a:solidFill>
                          <a:schemeClr val="tx2"/>
                        </a:solidFill>
                        <a:effectLst/>
                        <a:latin typeface="Arial" panose="020B0604020202020204" pitchFamily="34"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Research on </a:t>
                      </a:r>
                      <a:r>
                        <a:rPr kumimoji="0" lang="en-US" altLang="en-US" sz="1800" b="0" i="0" u="none" strike="noStrike" cap="none" normalizeH="0" baseline="0">
                          <a:ln>
                            <a:noFill/>
                          </a:ln>
                          <a:solidFill>
                            <a:srgbClr val="FF3300"/>
                          </a:solidFill>
                          <a:effectLst/>
                          <a:latin typeface="Arial" panose="020B0604020202020204" pitchFamily="34" charset="0"/>
                          <a:cs typeface="Times New Roman" panose="02020603050405020304" pitchFamily="18" charset="0"/>
                        </a:rPr>
                        <a:t>Grid technologies</a:t>
                      </a: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 development and support of Globus Toolkit™; application and deployment</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4358">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GridLab</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gridlab.org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European Union</a:t>
                      </a:r>
                      <a:endParaRPr kumimoji="0" lang="en-US" altLang="en-US" sz="1800" b="0" i="0" u="none" strike="noStrike" cap="none" normalizeH="0" baseline="0">
                        <a:ln>
                          <a:noFill/>
                        </a:ln>
                        <a:solidFill>
                          <a:schemeClr val="tx2"/>
                        </a:solidFill>
                        <a:effectLst/>
                        <a:latin typeface="Arial" panose="020B0604020202020204" pitchFamily="34" charset="0"/>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rgbClr val="FF3300"/>
                          </a:solidFill>
                          <a:effectLst/>
                          <a:latin typeface="Arial" panose="020B0604020202020204" pitchFamily="34" charset="0"/>
                          <a:cs typeface="Times New Roman" panose="02020603050405020304" pitchFamily="18" charset="0"/>
                        </a:rPr>
                        <a:t>Grid technologies</a:t>
                      </a: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 and applications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4928">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GridPP</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gridpp.ac.uk</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U.K. eScience</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Create &amp; apply an </a:t>
                      </a:r>
                      <a:r>
                        <a:rPr kumimoji="0" lang="en-US" altLang="en-US" sz="1800" b="0" i="0" u="none" strike="noStrike" cap="none" normalizeH="0" baseline="0">
                          <a:ln>
                            <a:noFill/>
                          </a:ln>
                          <a:solidFill>
                            <a:srgbClr val="FF3300"/>
                          </a:solidFill>
                          <a:effectLst/>
                          <a:latin typeface="Arial" panose="020B0604020202020204" pitchFamily="34" charset="0"/>
                          <a:cs typeface="Times New Roman" panose="02020603050405020304" pitchFamily="18" charset="0"/>
                        </a:rPr>
                        <a:t>operational grid</a:t>
                      </a: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 within the U.K. for particle </a:t>
                      </a:r>
                      <a:r>
                        <a:rPr kumimoji="0" lang="en-US" altLang="en-US" sz="1800" b="0" i="0" u="none" strike="noStrike" cap="none" normalizeH="0" baseline="0">
                          <a:ln>
                            <a:noFill/>
                          </a:ln>
                          <a:solidFill>
                            <a:srgbClr val="FF3300"/>
                          </a:solidFill>
                          <a:effectLst/>
                          <a:latin typeface="Arial" panose="020B0604020202020204" pitchFamily="34" charset="0"/>
                          <a:cs typeface="Times New Roman" panose="02020603050405020304" pitchFamily="18" charset="0"/>
                        </a:rPr>
                        <a:t>physics</a:t>
                      </a: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 research</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4379">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Grid Research Integration Dev. &amp; Support Center</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grids-center.org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NSF</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marL="1143000" indent="-228600">
                        <a:spcBef>
                          <a:spcPct val="20000"/>
                        </a:spcBef>
                        <a:buClr>
                          <a:schemeClr val="accent2"/>
                        </a:buClr>
                        <a:defRPr sz="2000">
                          <a:solidFill>
                            <a:schemeClr val="tx2"/>
                          </a:solidFill>
                          <a:latin typeface="Arial" panose="020B0604020202020204" pitchFamily="34" charset="0"/>
                        </a:defRPr>
                      </a:lvl3pPr>
                      <a:lvl4pPr marL="1600200" indent="-228600">
                        <a:spcBef>
                          <a:spcPct val="20000"/>
                        </a:spcBef>
                        <a:buClr>
                          <a:schemeClr val="tx1"/>
                        </a:buClr>
                        <a:defRPr>
                          <a:solidFill>
                            <a:schemeClr val="tx2"/>
                          </a:solidFill>
                          <a:latin typeface="Arial" panose="020B0604020202020204" pitchFamily="34" charset="0"/>
                        </a:defRPr>
                      </a:lvl4pPr>
                      <a:lvl5pPr marL="2057400" indent="-228600">
                        <a:spcBef>
                          <a:spcPct val="20000"/>
                        </a:spcBef>
                        <a:defRPr>
                          <a:solidFill>
                            <a:schemeClr val="tx2"/>
                          </a:solidFill>
                          <a:latin typeface="Arial" panose="020B0604020202020204" pitchFamily="34" charset="0"/>
                        </a:defRPr>
                      </a:lvl5pPr>
                      <a:lvl6pPr marL="2514600" indent="-228600" fontAlgn="base">
                        <a:spcBef>
                          <a:spcPct val="20000"/>
                        </a:spcBef>
                        <a:spcAft>
                          <a:spcPct val="0"/>
                        </a:spcAft>
                        <a:defRPr>
                          <a:solidFill>
                            <a:schemeClr val="tx2"/>
                          </a:solidFill>
                          <a:latin typeface="Arial" panose="020B0604020202020204" pitchFamily="34" charset="0"/>
                        </a:defRPr>
                      </a:lvl6pPr>
                      <a:lvl7pPr marL="2971800" indent="-228600" fontAlgn="base">
                        <a:spcBef>
                          <a:spcPct val="20000"/>
                        </a:spcBef>
                        <a:spcAft>
                          <a:spcPct val="0"/>
                        </a:spcAft>
                        <a:defRPr>
                          <a:solidFill>
                            <a:schemeClr val="tx2"/>
                          </a:solidFill>
                          <a:latin typeface="Arial" panose="020B0604020202020204" pitchFamily="34" charset="0"/>
                        </a:defRPr>
                      </a:lvl7pPr>
                      <a:lvl8pPr marL="3429000" indent="-228600" fontAlgn="base">
                        <a:spcBef>
                          <a:spcPct val="20000"/>
                        </a:spcBef>
                        <a:spcAft>
                          <a:spcPct val="0"/>
                        </a:spcAft>
                        <a:defRPr>
                          <a:solidFill>
                            <a:schemeClr val="tx2"/>
                          </a:solidFill>
                          <a:latin typeface="Arial" panose="020B0604020202020204" pitchFamily="34" charset="0"/>
                        </a:defRPr>
                      </a:lvl8pPr>
                      <a:lvl9pPr marL="3886200" indent="-228600"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Integration, deployment, support of the NSF </a:t>
                      </a:r>
                      <a:r>
                        <a:rPr kumimoji="0" lang="en-US" altLang="en-US" sz="1800" b="0" i="0" u="none" strike="noStrike" cap="none" normalizeH="0" baseline="0">
                          <a:ln>
                            <a:noFill/>
                          </a:ln>
                          <a:solidFill>
                            <a:srgbClr val="FF3300"/>
                          </a:solidFill>
                          <a:effectLst/>
                          <a:latin typeface="Arial" panose="020B0604020202020204" pitchFamily="34" charset="0"/>
                          <a:cs typeface="Times New Roman" panose="02020603050405020304" pitchFamily="18" charset="0"/>
                        </a:rPr>
                        <a:t>Middleware Infrastructure</a:t>
                      </a:r>
                      <a:r>
                        <a:rPr kumimoji="0" lang="en-US" altLang="en-US" sz="18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 for research &amp; education</a:t>
                      </a:r>
                      <a:endParaRPr kumimoji="0" lang="en-US" altLang="en-US" sz="1800" b="0" i="0" u="none" strike="noStrike" cap="none" normalizeH="0" baseline="0">
                        <a:ln>
                          <a:noFill/>
                        </a:ln>
                        <a:solidFill>
                          <a:schemeClr val="tx2"/>
                        </a:solidFill>
                        <a:effectLst/>
                        <a:latin typeface="Arial" panose="020B0604020202020204" pitchFamily="34"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0760" name="Text Box 37">
            <a:extLst>
              <a:ext uri="{FF2B5EF4-FFF2-40B4-BE49-F238E27FC236}">
                <a16:creationId xmlns:a16="http://schemas.microsoft.com/office/drawing/2014/main" id="{A9914D09-B666-4EEF-9B40-6C6EBB151583}"/>
              </a:ext>
            </a:extLst>
          </p:cNvPr>
          <p:cNvSpPr txBox="1">
            <a:spLocks noChangeArrowheads="1"/>
          </p:cNvSpPr>
          <p:nvPr/>
        </p:nvSpPr>
        <p:spPr bwMode="auto">
          <a:xfrm>
            <a:off x="7680325" y="5651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endParaRPr lang="en-US" altLang="en-US" sz="2400">
              <a:solidFill>
                <a:schemeClr val="accent2"/>
              </a:solidFill>
              <a:latin typeface="Verdana" panose="020B060403050404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AF5FA38-2785-4719-9300-93A1975C74EF}"/>
              </a:ext>
            </a:extLst>
          </p:cNvPr>
          <p:cNvSpPr>
            <a:spLocks noGrp="1" noChangeArrowheads="1"/>
          </p:cNvSpPr>
          <p:nvPr>
            <p:ph type="title" idx="4294967295"/>
          </p:nvPr>
        </p:nvSpPr>
        <p:spPr/>
        <p:txBody>
          <a:bodyPr/>
          <a:lstStyle/>
          <a:p>
            <a:pPr eaLnBrk="1" hangingPunct="1"/>
            <a:r>
              <a:rPr lang="en-US" altLang="en-US"/>
              <a:t>Outline</a:t>
            </a:r>
          </a:p>
        </p:txBody>
      </p:sp>
      <p:sp>
        <p:nvSpPr>
          <p:cNvPr id="8195" name="Content Placeholder 2">
            <a:extLst>
              <a:ext uri="{FF2B5EF4-FFF2-40B4-BE49-F238E27FC236}">
                <a16:creationId xmlns:a16="http://schemas.microsoft.com/office/drawing/2014/main" id="{E66591B5-F75B-4599-9CC1-72A99DE5BC4A}"/>
              </a:ext>
            </a:extLst>
          </p:cNvPr>
          <p:cNvSpPr>
            <a:spLocks noGrp="1" noChangeArrowheads="1"/>
          </p:cNvSpPr>
          <p:nvPr>
            <p:ph idx="4294967295"/>
          </p:nvPr>
        </p:nvSpPr>
        <p:spPr/>
        <p:txBody>
          <a:bodyPr/>
          <a:lstStyle/>
          <a:p>
            <a:pPr eaLnBrk="1" hangingPunct="1">
              <a:lnSpc>
                <a:spcPct val="80000"/>
              </a:lnSpc>
            </a:pPr>
            <a:r>
              <a:rPr lang="en-US" altLang="en-US" sz="2800"/>
              <a:t>Introduction to Grid Computing</a:t>
            </a:r>
          </a:p>
          <a:p>
            <a:pPr eaLnBrk="1" hangingPunct="1">
              <a:lnSpc>
                <a:spcPct val="80000"/>
              </a:lnSpc>
              <a:buFont typeface="Wingdings" panose="05000000000000000000" pitchFamily="2" charset="2"/>
              <a:buNone/>
            </a:pPr>
            <a:endParaRPr lang="en-US" altLang="en-US" sz="2800"/>
          </a:p>
          <a:p>
            <a:pPr eaLnBrk="1" hangingPunct="1">
              <a:lnSpc>
                <a:spcPct val="80000"/>
              </a:lnSpc>
            </a:pPr>
            <a:r>
              <a:rPr lang="en-US" altLang="en-US" sz="2800"/>
              <a:t>Methods of Grid computing</a:t>
            </a:r>
          </a:p>
          <a:p>
            <a:pPr eaLnBrk="1" hangingPunct="1">
              <a:lnSpc>
                <a:spcPct val="80000"/>
              </a:lnSpc>
              <a:buFont typeface="Wingdings" panose="05000000000000000000" pitchFamily="2" charset="2"/>
              <a:buNone/>
            </a:pPr>
            <a:endParaRPr lang="en-US" altLang="en-US" sz="2800"/>
          </a:p>
          <a:p>
            <a:pPr eaLnBrk="1" hangingPunct="1">
              <a:lnSpc>
                <a:spcPct val="80000"/>
              </a:lnSpc>
            </a:pPr>
            <a:r>
              <a:rPr lang="en-US" altLang="en-US" sz="2800"/>
              <a:t>Grid Middleware</a:t>
            </a:r>
          </a:p>
          <a:p>
            <a:pPr eaLnBrk="1" hangingPunct="1">
              <a:lnSpc>
                <a:spcPct val="80000"/>
              </a:lnSpc>
              <a:buFont typeface="Wingdings" panose="05000000000000000000" pitchFamily="2" charset="2"/>
              <a:buNone/>
            </a:pPr>
            <a:endParaRPr lang="en-US" altLang="en-US" sz="2800"/>
          </a:p>
          <a:p>
            <a:pPr eaLnBrk="1" hangingPunct="1">
              <a:lnSpc>
                <a:spcPct val="80000"/>
              </a:lnSpc>
            </a:pPr>
            <a:r>
              <a:rPr lang="en-US" altLang="en-US" sz="2800"/>
              <a:t>Grid Architecture</a:t>
            </a:r>
          </a:p>
          <a:p>
            <a:pPr eaLnBrk="1" hangingPunct="1">
              <a:lnSpc>
                <a:spcPct val="80000"/>
              </a:lnSpc>
              <a:buFont typeface="Wingdings" panose="05000000000000000000" pitchFamily="2" charset="2"/>
              <a:buNone/>
            </a:pPr>
            <a:endParaRPr lang="en-US" altLang="en-US" sz="28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a:extLst>
              <a:ext uri="{FF2B5EF4-FFF2-40B4-BE49-F238E27FC236}">
                <a16:creationId xmlns:a16="http://schemas.microsoft.com/office/drawing/2014/main" id="{A48BC5D5-0DB5-4EFF-A03A-4DE69C9BD013}"/>
              </a:ext>
            </a:extLst>
          </p:cNvPr>
          <p:cNvSpPr>
            <a:spLocks noGrp="1" noChangeArrowheads="1"/>
          </p:cNvSpPr>
          <p:nvPr>
            <p:ph type="ctrTitle" idx="4294967295"/>
          </p:nvPr>
        </p:nvSpPr>
        <p:spPr>
          <a:xfrm>
            <a:off x="685800" y="2286000"/>
            <a:ext cx="7772400" cy="1143000"/>
          </a:xfrm>
        </p:spPr>
        <p:txBody>
          <a:bodyPr anchor="b"/>
          <a:lstStyle/>
          <a:p>
            <a:pPr eaLnBrk="1" hangingPunct="1"/>
            <a:r>
              <a:rPr lang="en-US" altLang="en-US" sz="6800"/>
              <a:t>Grid Architecture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DB0C573-27E3-4FEB-B247-FEC9C1F728A4}"/>
              </a:ext>
            </a:extLst>
          </p:cNvPr>
          <p:cNvSpPr>
            <a:spLocks noGrp="1" noChangeArrowheads="1"/>
          </p:cNvSpPr>
          <p:nvPr>
            <p:ph type="title" idx="4294967295"/>
          </p:nvPr>
        </p:nvSpPr>
        <p:spPr>
          <a:noFill/>
        </p:spPr>
        <p:txBody>
          <a:bodyPr lIns="92075" tIns="46038" rIns="92075" bIns="46038"/>
          <a:lstStyle/>
          <a:p>
            <a:pPr eaLnBrk="1" hangingPunct="1"/>
            <a:r>
              <a:rPr lang="en-US" altLang="en-US"/>
              <a:t>The Hourglass Model</a:t>
            </a:r>
          </a:p>
        </p:txBody>
      </p:sp>
      <p:sp>
        <p:nvSpPr>
          <p:cNvPr id="32771" name="Rectangle 3">
            <a:extLst>
              <a:ext uri="{FF2B5EF4-FFF2-40B4-BE49-F238E27FC236}">
                <a16:creationId xmlns:a16="http://schemas.microsoft.com/office/drawing/2014/main" id="{94F43179-32E0-4338-BBAD-A01656FA0182}"/>
              </a:ext>
            </a:extLst>
          </p:cNvPr>
          <p:cNvSpPr>
            <a:spLocks noGrp="1" noChangeArrowheads="1"/>
          </p:cNvSpPr>
          <p:nvPr>
            <p:ph type="body" idx="4294967295"/>
          </p:nvPr>
        </p:nvSpPr>
        <p:spPr>
          <a:xfrm>
            <a:off x="228600" y="1600200"/>
            <a:ext cx="5407025" cy="4733925"/>
          </a:xfrm>
          <a:noFill/>
        </p:spPr>
        <p:txBody>
          <a:bodyPr lIns="92075" tIns="46038" rIns="92075" bIns="46038"/>
          <a:lstStyle/>
          <a:p>
            <a:pPr eaLnBrk="1" hangingPunct="1"/>
            <a:r>
              <a:rPr lang="en-US" altLang="en-US" sz="2400"/>
              <a:t>Focus on architecture issues</a:t>
            </a:r>
          </a:p>
          <a:p>
            <a:pPr lvl="1" eaLnBrk="1" hangingPunct="1"/>
            <a:r>
              <a:rPr lang="en-US" altLang="en-US" sz="2400"/>
              <a:t>Propose set of core services as basic infrastructure</a:t>
            </a:r>
          </a:p>
          <a:p>
            <a:pPr lvl="1" eaLnBrk="1" hangingPunct="1"/>
            <a:r>
              <a:rPr lang="en-US" altLang="en-US" sz="2400"/>
              <a:t>Used to construct high-level, domain-specific solutions (diverse)</a:t>
            </a:r>
          </a:p>
          <a:p>
            <a:pPr eaLnBrk="1" hangingPunct="1"/>
            <a:r>
              <a:rPr lang="en-US" altLang="en-US" sz="2400"/>
              <a:t>Design principles</a:t>
            </a:r>
          </a:p>
          <a:p>
            <a:pPr lvl="1" eaLnBrk="1" hangingPunct="1"/>
            <a:r>
              <a:rPr lang="en-US" altLang="en-US" sz="2400"/>
              <a:t>Keep participation cost low</a:t>
            </a:r>
          </a:p>
          <a:p>
            <a:pPr lvl="1" eaLnBrk="1" hangingPunct="1"/>
            <a:r>
              <a:rPr lang="en-US" altLang="en-US" sz="2400"/>
              <a:t>Enable local control</a:t>
            </a:r>
          </a:p>
          <a:p>
            <a:pPr lvl="1" eaLnBrk="1" hangingPunct="1"/>
            <a:r>
              <a:rPr lang="en-US" altLang="en-US" sz="2400"/>
              <a:t>Support for adaptation</a:t>
            </a:r>
          </a:p>
          <a:p>
            <a:pPr lvl="1" eaLnBrk="1" hangingPunct="1"/>
            <a:r>
              <a:rPr lang="en-US" altLang="en-US" sz="2400"/>
              <a:t>“IP hourglass” model</a:t>
            </a:r>
          </a:p>
        </p:txBody>
      </p:sp>
      <p:sp>
        <p:nvSpPr>
          <p:cNvPr id="32772" name="Rectangle 4">
            <a:extLst>
              <a:ext uri="{FF2B5EF4-FFF2-40B4-BE49-F238E27FC236}">
                <a16:creationId xmlns:a16="http://schemas.microsoft.com/office/drawing/2014/main" id="{2D4E50A6-D16D-47DC-92DA-BC706195DADE}"/>
              </a:ext>
            </a:extLst>
          </p:cNvPr>
          <p:cNvSpPr>
            <a:spLocks noChangeArrowheads="1"/>
          </p:cNvSpPr>
          <p:nvPr/>
        </p:nvSpPr>
        <p:spPr bwMode="auto">
          <a:xfrm>
            <a:off x="5626100" y="2282825"/>
            <a:ext cx="3108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2000">
                <a:solidFill>
                  <a:srgbClr val="FF0033"/>
                </a:solidFill>
                <a:latin typeface="Verdana" panose="020B0604030504040204" pitchFamily="34" charset="0"/>
              </a:rPr>
              <a:t>Diverse global services</a:t>
            </a:r>
          </a:p>
        </p:txBody>
      </p:sp>
      <p:sp>
        <p:nvSpPr>
          <p:cNvPr id="32773" name="Freeform 5">
            <a:extLst>
              <a:ext uri="{FF2B5EF4-FFF2-40B4-BE49-F238E27FC236}">
                <a16:creationId xmlns:a16="http://schemas.microsoft.com/office/drawing/2014/main" id="{43B2D9A9-722E-41C7-97A4-35E9861B2E75}"/>
              </a:ext>
            </a:extLst>
          </p:cNvPr>
          <p:cNvSpPr>
            <a:spLocks/>
          </p:cNvSpPr>
          <p:nvPr/>
        </p:nvSpPr>
        <p:spPr bwMode="auto">
          <a:xfrm>
            <a:off x="6902450" y="2989263"/>
            <a:ext cx="557213" cy="3049587"/>
          </a:xfrm>
          <a:custGeom>
            <a:avLst/>
            <a:gdLst>
              <a:gd name="T0" fmla="*/ 2147483646 w 351"/>
              <a:gd name="T1" fmla="*/ 0 h 1921"/>
              <a:gd name="T2" fmla="*/ 2147483646 w 351"/>
              <a:gd name="T3" fmla="*/ 2147483646 h 1921"/>
              <a:gd name="T4" fmla="*/ 2147483646 w 351"/>
              <a:gd name="T5" fmla="*/ 2147483646 h 1921"/>
              <a:gd name="T6" fmla="*/ 2147483646 w 351"/>
              <a:gd name="T7" fmla="*/ 2147483646 h 1921"/>
              <a:gd name="T8" fmla="*/ 2147483646 w 351"/>
              <a:gd name="T9" fmla="*/ 2147483646 h 1921"/>
              <a:gd name="T10" fmla="*/ 2147483646 w 351"/>
              <a:gd name="T11" fmla="*/ 2147483646 h 1921"/>
              <a:gd name="T12" fmla="*/ 2147483646 w 351"/>
              <a:gd name="T13" fmla="*/ 2147483646 h 1921"/>
              <a:gd name="T14" fmla="*/ 0 w 351"/>
              <a:gd name="T15" fmla="*/ 2147483646 h 1921"/>
              <a:gd name="T16" fmla="*/ 2147483646 w 351"/>
              <a:gd name="T17" fmla="*/ 2147483646 h 1921"/>
              <a:gd name="T18" fmla="*/ 2147483646 w 351"/>
              <a:gd name="T19" fmla="*/ 2147483646 h 1921"/>
              <a:gd name="T20" fmla="*/ 2147483646 w 351"/>
              <a:gd name="T21" fmla="*/ 2147483646 h 1921"/>
              <a:gd name="T22" fmla="*/ 2147483646 w 351"/>
              <a:gd name="T23" fmla="*/ 2147483646 h 1921"/>
              <a:gd name="T24" fmla="*/ 2147483646 w 351"/>
              <a:gd name="T25" fmla="*/ 2147483646 h 1921"/>
              <a:gd name="T26" fmla="*/ 2147483646 w 351"/>
              <a:gd name="T27" fmla="*/ 2147483646 h 1921"/>
              <a:gd name="T28" fmla="*/ 2147483646 w 351"/>
              <a:gd name="T29" fmla="*/ 2147483646 h 19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1"/>
              <a:gd name="T46" fmla="*/ 0 h 1921"/>
              <a:gd name="T47" fmla="*/ 351 w 351"/>
              <a:gd name="T48" fmla="*/ 1921 h 19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1" h="1921">
                <a:moveTo>
                  <a:pt x="350" y="0"/>
                </a:moveTo>
                <a:lnTo>
                  <a:pt x="220" y="237"/>
                </a:lnTo>
                <a:lnTo>
                  <a:pt x="160" y="360"/>
                </a:lnTo>
                <a:lnTo>
                  <a:pt x="107" y="479"/>
                </a:lnTo>
                <a:lnTo>
                  <a:pt x="66" y="597"/>
                </a:lnTo>
                <a:lnTo>
                  <a:pt x="30" y="721"/>
                </a:lnTo>
                <a:lnTo>
                  <a:pt x="6" y="839"/>
                </a:lnTo>
                <a:lnTo>
                  <a:pt x="0" y="957"/>
                </a:lnTo>
                <a:lnTo>
                  <a:pt x="6" y="1076"/>
                </a:lnTo>
                <a:lnTo>
                  <a:pt x="30" y="1199"/>
                </a:lnTo>
                <a:lnTo>
                  <a:pt x="66" y="1318"/>
                </a:lnTo>
                <a:lnTo>
                  <a:pt x="107" y="1441"/>
                </a:lnTo>
                <a:lnTo>
                  <a:pt x="160" y="1560"/>
                </a:lnTo>
                <a:lnTo>
                  <a:pt x="220" y="1678"/>
                </a:lnTo>
                <a:lnTo>
                  <a:pt x="350" y="1920"/>
                </a:lnTo>
              </a:path>
            </a:pathLst>
          </a:custGeom>
          <a:solidFill>
            <a:schemeClr val="bg1"/>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nvGrpSpPr>
          <p:cNvPr id="32774" name="Group 6">
            <a:extLst>
              <a:ext uri="{FF2B5EF4-FFF2-40B4-BE49-F238E27FC236}">
                <a16:creationId xmlns:a16="http://schemas.microsoft.com/office/drawing/2014/main" id="{83C824F0-D874-4BF7-8CCA-398404DEE1E4}"/>
              </a:ext>
            </a:extLst>
          </p:cNvPr>
          <p:cNvGrpSpPr>
            <a:grpSpLocks/>
          </p:cNvGrpSpPr>
          <p:nvPr/>
        </p:nvGrpSpPr>
        <p:grpSpPr bwMode="auto">
          <a:xfrm>
            <a:off x="5916613" y="2708275"/>
            <a:ext cx="2525712" cy="3209925"/>
            <a:chOff x="3670" y="1706"/>
            <a:chExt cx="1591" cy="2022"/>
          </a:xfrm>
        </p:grpSpPr>
        <p:sp>
          <p:nvSpPr>
            <p:cNvPr id="32781" name="Freeform 7">
              <a:extLst>
                <a:ext uri="{FF2B5EF4-FFF2-40B4-BE49-F238E27FC236}">
                  <a16:creationId xmlns:a16="http://schemas.microsoft.com/office/drawing/2014/main" id="{C97B134E-E69F-40A0-8714-302316DB84A7}"/>
                </a:ext>
              </a:extLst>
            </p:cNvPr>
            <p:cNvSpPr>
              <a:spLocks/>
            </p:cNvSpPr>
            <p:nvPr/>
          </p:nvSpPr>
          <p:spPr bwMode="auto">
            <a:xfrm>
              <a:off x="3835" y="1888"/>
              <a:ext cx="484" cy="1787"/>
            </a:xfrm>
            <a:custGeom>
              <a:avLst/>
              <a:gdLst>
                <a:gd name="T0" fmla="*/ 483 w 484"/>
                <a:gd name="T1" fmla="*/ 0 h 1787"/>
                <a:gd name="T2" fmla="*/ 394 w 484"/>
                <a:gd name="T3" fmla="*/ 113 h 1787"/>
                <a:gd name="T4" fmla="*/ 304 w 484"/>
                <a:gd name="T5" fmla="*/ 224 h 1787"/>
                <a:gd name="T6" fmla="*/ 224 w 484"/>
                <a:gd name="T7" fmla="*/ 336 h 1787"/>
                <a:gd name="T8" fmla="*/ 149 w 484"/>
                <a:gd name="T9" fmla="*/ 448 h 1787"/>
                <a:gd name="T10" fmla="*/ 88 w 484"/>
                <a:gd name="T11" fmla="*/ 559 h 1787"/>
                <a:gd name="T12" fmla="*/ 41 w 484"/>
                <a:gd name="T13" fmla="*/ 671 h 1787"/>
                <a:gd name="T14" fmla="*/ 23 w 484"/>
                <a:gd name="T15" fmla="*/ 727 h 1787"/>
                <a:gd name="T16" fmla="*/ 9 w 484"/>
                <a:gd name="T17" fmla="*/ 782 h 1787"/>
                <a:gd name="T18" fmla="*/ 4 w 484"/>
                <a:gd name="T19" fmla="*/ 838 h 1787"/>
                <a:gd name="T20" fmla="*/ 0 w 484"/>
                <a:gd name="T21" fmla="*/ 894 h 1787"/>
                <a:gd name="T22" fmla="*/ 4 w 484"/>
                <a:gd name="T23" fmla="*/ 950 h 1787"/>
                <a:gd name="T24" fmla="*/ 9 w 484"/>
                <a:gd name="T25" fmla="*/ 1005 h 1787"/>
                <a:gd name="T26" fmla="*/ 23 w 484"/>
                <a:gd name="T27" fmla="*/ 1061 h 1787"/>
                <a:gd name="T28" fmla="*/ 41 w 484"/>
                <a:gd name="T29" fmla="*/ 1117 h 1787"/>
                <a:gd name="T30" fmla="*/ 88 w 484"/>
                <a:gd name="T31" fmla="*/ 1229 h 1787"/>
                <a:gd name="T32" fmla="*/ 149 w 484"/>
                <a:gd name="T33" fmla="*/ 1340 h 1787"/>
                <a:gd name="T34" fmla="*/ 224 w 484"/>
                <a:gd name="T35" fmla="*/ 1452 h 1787"/>
                <a:gd name="T36" fmla="*/ 304 w 484"/>
                <a:gd name="T37" fmla="*/ 1563 h 1787"/>
                <a:gd name="T38" fmla="*/ 394 w 484"/>
                <a:gd name="T39" fmla="*/ 1675 h 1787"/>
                <a:gd name="T40" fmla="*/ 483 w 484"/>
                <a:gd name="T41" fmla="*/ 1786 h 17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4"/>
                <a:gd name="T64" fmla="*/ 0 h 1787"/>
                <a:gd name="T65" fmla="*/ 484 w 484"/>
                <a:gd name="T66" fmla="*/ 1787 h 17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4" h="1787">
                  <a:moveTo>
                    <a:pt x="483" y="0"/>
                  </a:moveTo>
                  <a:lnTo>
                    <a:pt x="394" y="113"/>
                  </a:lnTo>
                  <a:lnTo>
                    <a:pt x="304" y="224"/>
                  </a:lnTo>
                  <a:lnTo>
                    <a:pt x="224" y="336"/>
                  </a:lnTo>
                  <a:lnTo>
                    <a:pt x="149" y="448"/>
                  </a:lnTo>
                  <a:lnTo>
                    <a:pt x="88" y="559"/>
                  </a:lnTo>
                  <a:lnTo>
                    <a:pt x="41" y="671"/>
                  </a:lnTo>
                  <a:lnTo>
                    <a:pt x="23" y="727"/>
                  </a:lnTo>
                  <a:lnTo>
                    <a:pt x="9" y="782"/>
                  </a:lnTo>
                  <a:lnTo>
                    <a:pt x="4" y="838"/>
                  </a:lnTo>
                  <a:lnTo>
                    <a:pt x="0" y="894"/>
                  </a:lnTo>
                  <a:lnTo>
                    <a:pt x="4" y="950"/>
                  </a:lnTo>
                  <a:lnTo>
                    <a:pt x="9" y="1005"/>
                  </a:lnTo>
                  <a:lnTo>
                    <a:pt x="23" y="1061"/>
                  </a:lnTo>
                  <a:lnTo>
                    <a:pt x="41" y="1117"/>
                  </a:lnTo>
                  <a:lnTo>
                    <a:pt x="88" y="1229"/>
                  </a:lnTo>
                  <a:lnTo>
                    <a:pt x="149" y="1340"/>
                  </a:lnTo>
                  <a:lnTo>
                    <a:pt x="224" y="1452"/>
                  </a:lnTo>
                  <a:lnTo>
                    <a:pt x="304" y="1563"/>
                  </a:lnTo>
                  <a:lnTo>
                    <a:pt x="394" y="1675"/>
                  </a:lnTo>
                  <a:lnTo>
                    <a:pt x="483" y="178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2782" name="Picture 8">
              <a:extLst>
                <a:ext uri="{FF2B5EF4-FFF2-40B4-BE49-F238E27FC236}">
                  <a16:creationId xmlns:a16="http://schemas.microsoft.com/office/drawing/2014/main" id="{07A54A6D-7EFC-440B-88D1-5D1418F2431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 y="1706"/>
              <a:ext cx="1589" cy="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Freeform 9">
              <a:extLst>
                <a:ext uri="{FF2B5EF4-FFF2-40B4-BE49-F238E27FC236}">
                  <a16:creationId xmlns:a16="http://schemas.microsoft.com/office/drawing/2014/main" id="{6977FB9A-569C-4276-A9B5-D63BC6968898}"/>
                </a:ext>
              </a:extLst>
            </p:cNvPr>
            <p:cNvSpPr>
              <a:spLocks/>
            </p:cNvSpPr>
            <p:nvPr/>
          </p:nvSpPr>
          <p:spPr bwMode="auto">
            <a:xfrm>
              <a:off x="3671" y="1818"/>
              <a:ext cx="695" cy="1785"/>
            </a:xfrm>
            <a:custGeom>
              <a:avLst/>
              <a:gdLst>
                <a:gd name="T0" fmla="*/ 0 w 695"/>
                <a:gd name="T1" fmla="*/ 0 h 1785"/>
                <a:gd name="T2" fmla="*/ 254 w 695"/>
                <a:gd name="T3" fmla="*/ 223 h 1785"/>
                <a:gd name="T4" fmla="*/ 366 w 695"/>
                <a:gd name="T5" fmla="*/ 338 h 1785"/>
                <a:gd name="T6" fmla="*/ 478 w 695"/>
                <a:gd name="T7" fmla="*/ 446 h 1785"/>
                <a:gd name="T8" fmla="*/ 567 w 695"/>
                <a:gd name="T9" fmla="*/ 561 h 1785"/>
                <a:gd name="T10" fmla="*/ 630 w 695"/>
                <a:gd name="T11" fmla="*/ 669 h 1785"/>
                <a:gd name="T12" fmla="*/ 679 w 695"/>
                <a:gd name="T13" fmla="*/ 784 h 1785"/>
                <a:gd name="T14" fmla="*/ 694 w 695"/>
                <a:gd name="T15" fmla="*/ 838 h 1785"/>
                <a:gd name="T16" fmla="*/ 694 w 695"/>
                <a:gd name="T17" fmla="*/ 892 h 1785"/>
                <a:gd name="T18" fmla="*/ 694 w 695"/>
                <a:gd name="T19" fmla="*/ 947 h 1785"/>
                <a:gd name="T20" fmla="*/ 679 w 695"/>
                <a:gd name="T21" fmla="*/ 1007 h 1785"/>
                <a:gd name="T22" fmla="*/ 630 w 695"/>
                <a:gd name="T23" fmla="*/ 1115 h 1785"/>
                <a:gd name="T24" fmla="*/ 567 w 695"/>
                <a:gd name="T25" fmla="*/ 1230 h 1785"/>
                <a:gd name="T26" fmla="*/ 478 w 695"/>
                <a:gd name="T27" fmla="*/ 1338 h 1785"/>
                <a:gd name="T28" fmla="*/ 366 w 695"/>
                <a:gd name="T29" fmla="*/ 1453 h 1785"/>
                <a:gd name="T30" fmla="*/ 254 w 695"/>
                <a:gd name="T31" fmla="*/ 1561 h 1785"/>
                <a:gd name="T32" fmla="*/ 0 w 695"/>
                <a:gd name="T33" fmla="*/ 1784 h 17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95"/>
                <a:gd name="T52" fmla="*/ 0 h 1785"/>
                <a:gd name="T53" fmla="*/ 695 w 695"/>
                <a:gd name="T54" fmla="*/ 1785 h 17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95" h="1785">
                  <a:moveTo>
                    <a:pt x="0" y="0"/>
                  </a:moveTo>
                  <a:lnTo>
                    <a:pt x="254" y="223"/>
                  </a:lnTo>
                  <a:lnTo>
                    <a:pt x="366" y="338"/>
                  </a:lnTo>
                  <a:lnTo>
                    <a:pt x="478" y="446"/>
                  </a:lnTo>
                  <a:lnTo>
                    <a:pt x="567" y="561"/>
                  </a:lnTo>
                  <a:lnTo>
                    <a:pt x="630" y="669"/>
                  </a:lnTo>
                  <a:lnTo>
                    <a:pt x="679" y="784"/>
                  </a:lnTo>
                  <a:lnTo>
                    <a:pt x="694" y="838"/>
                  </a:lnTo>
                  <a:lnTo>
                    <a:pt x="694" y="892"/>
                  </a:lnTo>
                  <a:lnTo>
                    <a:pt x="694" y="947"/>
                  </a:lnTo>
                  <a:lnTo>
                    <a:pt x="679" y="1007"/>
                  </a:lnTo>
                  <a:lnTo>
                    <a:pt x="630" y="1115"/>
                  </a:lnTo>
                  <a:lnTo>
                    <a:pt x="567" y="1230"/>
                  </a:lnTo>
                  <a:lnTo>
                    <a:pt x="478" y="1338"/>
                  </a:lnTo>
                  <a:lnTo>
                    <a:pt x="366" y="1453"/>
                  </a:lnTo>
                  <a:lnTo>
                    <a:pt x="254" y="1561"/>
                  </a:lnTo>
                  <a:lnTo>
                    <a:pt x="0" y="1784"/>
                  </a:lnTo>
                </a:path>
              </a:pathLst>
            </a:custGeom>
            <a:solidFill>
              <a:schemeClr val="bg1"/>
            </a:solidFill>
            <a:ln w="12700" cap="rnd">
              <a:solidFill>
                <a:schemeClr val="tx1"/>
              </a:solidFill>
              <a:round/>
              <a:headEnd type="none" w="sm" len="sm"/>
              <a:tailEnd type="none" w="sm" len="sm"/>
            </a:ln>
          </p:spPr>
          <p:txBody>
            <a:bodyPr/>
            <a:lstStyle/>
            <a:p>
              <a:endParaRPr lang="en-US"/>
            </a:p>
          </p:txBody>
        </p:sp>
        <p:sp>
          <p:nvSpPr>
            <p:cNvPr id="32784" name="Freeform 10">
              <a:extLst>
                <a:ext uri="{FF2B5EF4-FFF2-40B4-BE49-F238E27FC236}">
                  <a16:creationId xmlns:a16="http://schemas.microsoft.com/office/drawing/2014/main" id="{0866C92B-3577-406B-BC8E-3022C43ACBE5}"/>
                </a:ext>
              </a:extLst>
            </p:cNvPr>
            <p:cNvSpPr>
              <a:spLocks/>
            </p:cNvSpPr>
            <p:nvPr/>
          </p:nvSpPr>
          <p:spPr bwMode="auto">
            <a:xfrm>
              <a:off x="4548" y="1839"/>
              <a:ext cx="713" cy="1785"/>
            </a:xfrm>
            <a:custGeom>
              <a:avLst/>
              <a:gdLst>
                <a:gd name="T0" fmla="*/ 712 w 713"/>
                <a:gd name="T1" fmla="*/ 0 h 1785"/>
                <a:gd name="T2" fmla="*/ 450 w 713"/>
                <a:gd name="T3" fmla="*/ 223 h 1785"/>
                <a:gd name="T4" fmla="*/ 335 w 713"/>
                <a:gd name="T5" fmla="*/ 337 h 1785"/>
                <a:gd name="T6" fmla="*/ 221 w 713"/>
                <a:gd name="T7" fmla="*/ 446 h 1785"/>
                <a:gd name="T8" fmla="*/ 130 w 713"/>
                <a:gd name="T9" fmla="*/ 560 h 1785"/>
                <a:gd name="T10" fmla="*/ 66 w 713"/>
                <a:gd name="T11" fmla="*/ 669 h 1785"/>
                <a:gd name="T12" fmla="*/ 16 w 713"/>
                <a:gd name="T13" fmla="*/ 783 h 1785"/>
                <a:gd name="T14" fmla="*/ 0 w 713"/>
                <a:gd name="T15" fmla="*/ 837 h 1785"/>
                <a:gd name="T16" fmla="*/ 0 w 713"/>
                <a:gd name="T17" fmla="*/ 892 h 1785"/>
                <a:gd name="T18" fmla="*/ 0 w 713"/>
                <a:gd name="T19" fmla="*/ 946 h 1785"/>
                <a:gd name="T20" fmla="*/ 16 w 713"/>
                <a:gd name="T21" fmla="*/ 1006 h 1785"/>
                <a:gd name="T22" fmla="*/ 66 w 713"/>
                <a:gd name="T23" fmla="*/ 1115 h 1785"/>
                <a:gd name="T24" fmla="*/ 130 w 713"/>
                <a:gd name="T25" fmla="*/ 1229 h 1785"/>
                <a:gd name="T26" fmla="*/ 221 w 713"/>
                <a:gd name="T27" fmla="*/ 1338 h 1785"/>
                <a:gd name="T28" fmla="*/ 335 w 713"/>
                <a:gd name="T29" fmla="*/ 1452 h 1785"/>
                <a:gd name="T30" fmla="*/ 450 w 713"/>
                <a:gd name="T31" fmla="*/ 1561 h 1785"/>
                <a:gd name="T32" fmla="*/ 712 w 713"/>
                <a:gd name="T33" fmla="*/ 1784 h 17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3"/>
                <a:gd name="T52" fmla="*/ 0 h 1785"/>
                <a:gd name="T53" fmla="*/ 713 w 713"/>
                <a:gd name="T54" fmla="*/ 1785 h 17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3" h="1785">
                  <a:moveTo>
                    <a:pt x="712" y="0"/>
                  </a:moveTo>
                  <a:lnTo>
                    <a:pt x="450" y="223"/>
                  </a:lnTo>
                  <a:lnTo>
                    <a:pt x="335" y="337"/>
                  </a:lnTo>
                  <a:lnTo>
                    <a:pt x="221" y="446"/>
                  </a:lnTo>
                  <a:lnTo>
                    <a:pt x="130" y="560"/>
                  </a:lnTo>
                  <a:lnTo>
                    <a:pt x="66" y="669"/>
                  </a:lnTo>
                  <a:lnTo>
                    <a:pt x="16" y="783"/>
                  </a:lnTo>
                  <a:lnTo>
                    <a:pt x="0" y="837"/>
                  </a:lnTo>
                  <a:lnTo>
                    <a:pt x="0" y="892"/>
                  </a:lnTo>
                  <a:lnTo>
                    <a:pt x="0" y="946"/>
                  </a:lnTo>
                  <a:lnTo>
                    <a:pt x="16" y="1006"/>
                  </a:lnTo>
                  <a:lnTo>
                    <a:pt x="66" y="1115"/>
                  </a:lnTo>
                  <a:lnTo>
                    <a:pt x="130" y="1229"/>
                  </a:lnTo>
                  <a:lnTo>
                    <a:pt x="221" y="1338"/>
                  </a:lnTo>
                  <a:lnTo>
                    <a:pt x="335" y="1452"/>
                  </a:lnTo>
                  <a:lnTo>
                    <a:pt x="450" y="1561"/>
                  </a:lnTo>
                  <a:lnTo>
                    <a:pt x="712" y="1784"/>
                  </a:lnTo>
                </a:path>
              </a:pathLst>
            </a:custGeom>
            <a:solidFill>
              <a:schemeClr val="bg1"/>
            </a:solidFill>
            <a:ln w="12700" cap="rnd">
              <a:solidFill>
                <a:schemeClr val="tx1"/>
              </a:solidFill>
              <a:round/>
              <a:headEnd type="none" w="sm" len="sm"/>
              <a:tailEnd type="none" w="sm" len="sm"/>
            </a:ln>
          </p:spPr>
          <p:txBody>
            <a:bodyPr/>
            <a:lstStyle/>
            <a:p>
              <a:endParaRPr lang="en-US"/>
            </a:p>
          </p:txBody>
        </p:sp>
      </p:grpSp>
      <p:sp>
        <p:nvSpPr>
          <p:cNvPr id="32775" name="Rectangle 11">
            <a:extLst>
              <a:ext uri="{FF2B5EF4-FFF2-40B4-BE49-F238E27FC236}">
                <a16:creationId xmlns:a16="http://schemas.microsoft.com/office/drawing/2014/main" id="{6397E7AF-5558-46FA-8224-25BAB4137289}"/>
              </a:ext>
            </a:extLst>
          </p:cNvPr>
          <p:cNvSpPr>
            <a:spLocks noChangeArrowheads="1"/>
          </p:cNvSpPr>
          <p:nvPr/>
        </p:nvSpPr>
        <p:spPr bwMode="auto">
          <a:xfrm>
            <a:off x="5180013" y="3911600"/>
            <a:ext cx="1209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2000">
                <a:solidFill>
                  <a:schemeClr val="accent1"/>
                </a:solidFill>
                <a:latin typeface="Verdana" panose="020B0604030504040204" pitchFamily="34" charset="0"/>
              </a:rPr>
              <a:t>Core</a:t>
            </a:r>
          </a:p>
          <a:p>
            <a:pPr>
              <a:spcBef>
                <a:spcPct val="0"/>
              </a:spcBef>
              <a:buClrTx/>
              <a:buSzTx/>
              <a:buFontTx/>
              <a:buNone/>
            </a:pPr>
            <a:r>
              <a:rPr lang="en-US" altLang="en-US" sz="2000">
                <a:solidFill>
                  <a:schemeClr val="accent1"/>
                </a:solidFill>
                <a:latin typeface="Verdana" panose="020B0604030504040204" pitchFamily="34" charset="0"/>
              </a:rPr>
              <a:t>services</a:t>
            </a:r>
          </a:p>
        </p:txBody>
      </p:sp>
      <p:sp>
        <p:nvSpPr>
          <p:cNvPr id="32776" name="Rectangle 12">
            <a:extLst>
              <a:ext uri="{FF2B5EF4-FFF2-40B4-BE49-F238E27FC236}">
                <a16:creationId xmlns:a16="http://schemas.microsoft.com/office/drawing/2014/main" id="{0BB380D7-F616-4A5C-B451-70670E41FED7}"/>
              </a:ext>
            </a:extLst>
          </p:cNvPr>
          <p:cNvSpPr>
            <a:spLocks noChangeArrowheads="1"/>
          </p:cNvSpPr>
          <p:nvPr/>
        </p:nvSpPr>
        <p:spPr bwMode="auto">
          <a:xfrm>
            <a:off x="6411913" y="6043613"/>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lnSpc>
                <a:spcPct val="60000"/>
              </a:lnSpc>
              <a:spcBef>
                <a:spcPct val="0"/>
              </a:spcBef>
              <a:buClrTx/>
              <a:buSzTx/>
              <a:buFontTx/>
              <a:buNone/>
            </a:pPr>
            <a:r>
              <a:rPr lang="en-US" altLang="en-US" sz="2000">
                <a:solidFill>
                  <a:srgbClr val="FF0033"/>
                </a:solidFill>
                <a:latin typeface="Verdana" panose="020B0604030504040204" pitchFamily="34" charset="0"/>
              </a:rPr>
              <a:t>Local OS</a:t>
            </a:r>
          </a:p>
        </p:txBody>
      </p:sp>
      <p:sp>
        <p:nvSpPr>
          <p:cNvPr id="32777" name="Line 13">
            <a:extLst>
              <a:ext uri="{FF2B5EF4-FFF2-40B4-BE49-F238E27FC236}">
                <a16:creationId xmlns:a16="http://schemas.microsoft.com/office/drawing/2014/main" id="{B80C55BA-5084-4E3A-B7C1-6B9C8DCDC0B7}"/>
              </a:ext>
            </a:extLst>
          </p:cNvPr>
          <p:cNvSpPr>
            <a:spLocks noChangeShapeType="1"/>
          </p:cNvSpPr>
          <p:nvPr/>
        </p:nvSpPr>
        <p:spPr bwMode="auto">
          <a:xfrm>
            <a:off x="5908675" y="4311650"/>
            <a:ext cx="1023938" cy="0"/>
          </a:xfrm>
          <a:prstGeom prst="line">
            <a:avLst/>
          </a:prstGeom>
          <a:noFill/>
          <a:ln w="254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778" name="Rectangle 14">
            <a:extLst>
              <a:ext uri="{FF2B5EF4-FFF2-40B4-BE49-F238E27FC236}">
                <a16:creationId xmlns:a16="http://schemas.microsoft.com/office/drawing/2014/main" id="{F24BCF22-3397-4C7B-8795-576D6F307DCB}"/>
              </a:ext>
            </a:extLst>
          </p:cNvPr>
          <p:cNvSpPr>
            <a:spLocks noChangeArrowheads="1"/>
          </p:cNvSpPr>
          <p:nvPr/>
        </p:nvSpPr>
        <p:spPr bwMode="auto">
          <a:xfrm>
            <a:off x="5562600" y="1828800"/>
            <a:ext cx="298767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2000" b="1">
                <a:solidFill>
                  <a:schemeClr val="tx1"/>
                </a:solidFill>
                <a:latin typeface="Verdana" panose="020B0604030504040204" pitchFamily="34" charset="0"/>
              </a:rPr>
              <a:t>A p p l i c a t i o n s </a:t>
            </a:r>
          </a:p>
        </p:txBody>
      </p:sp>
      <p:sp>
        <p:nvSpPr>
          <p:cNvPr id="32779" name="Line 15">
            <a:extLst>
              <a:ext uri="{FF2B5EF4-FFF2-40B4-BE49-F238E27FC236}">
                <a16:creationId xmlns:a16="http://schemas.microsoft.com/office/drawing/2014/main" id="{FFC22165-0544-4BA3-AA45-5814785AFC4E}"/>
              </a:ext>
            </a:extLst>
          </p:cNvPr>
          <p:cNvSpPr>
            <a:spLocks noChangeShapeType="1"/>
          </p:cNvSpPr>
          <p:nvPr/>
        </p:nvSpPr>
        <p:spPr bwMode="auto">
          <a:xfrm>
            <a:off x="7180263" y="3573463"/>
            <a:ext cx="0" cy="1681162"/>
          </a:xfrm>
          <a:prstGeom prst="line">
            <a:avLst/>
          </a:prstGeom>
          <a:noFill/>
          <a:ln w="25400">
            <a:solidFill>
              <a:srgbClr val="FF0033"/>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32780" name="Picture 1">
            <a:extLst>
              <a:ext uri="{FF2B5EF4-FFF2-40B4-BE49-F238E27FC236}">
                <a16:creationId xmlns:a16="http://schemas.microsoft.com/office/drawing/2014/main" id="{2EEF6CED-635B-4E8B-852C-2F2A3667F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313" y="215900"/>
            <a:ext cx="130651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81EB15B-AEC8-4737-9879-5FF758CC866C}"/>
              </a:ext>
            </a:extLst>
          </p:cNvPr>
          <p:cNvSpPr>
            <a:spLocks noGrp="1" noChangeArrowheads="1"/>
          </p:cNvSpPr>
          <p:nvPr>
            <p:ph type="title" idx="4294967295"/>
          </p:nvPr>
        </p:nvSpPr>
        <p:spPr>
          <a:xfrm>
            <a:off x="1371600" y="681038"/>
            <a:ext cx="7697057" cy="762000"/>
          </a:xfrm>
        </p:spPr>
        <p:txBody>
          <a:bodyPr anchor="b"/>
          <a:lstStyle/>
          <a:p>
            <a:pPr eaLnBrk="1" hangingPunct="1"/>
            <a:r>
              <a:rPr lang="en-US" altLang="en-US" sz="3400"/>
              <a:t>Layered Grid Architecture</a:t>
            </a:r>
            <a:br>
              <a:rPr lang="en-US" altLang="en-US" sz="3400"/>
            </a:br>
            <a:r>
              <a:rPr lang="en-US" altLang="en-US" sz="3400"/>
              <a:t>(By Analogy to Internet Architecture)</a:t>
            </a:r>
          </a:p>
        </p:txBody>
      </p:sp>
      <p:grpSp>
        <p:nvGrpSpPr>
          <p:cNvPr id="33795" name="Group 3">
            <a:extLst>
              <a:ext uri="{FF2B5EF4-FFF2-40B4-BE49-F238E27FC236}">
                <a16:creationId xmlns:a16="http://schemas.microsoft.com/office/drawing/2014/main" id="{8CF00D44-254D-4E66-8D04-F320B4E47E0D}"/>
              </a:ext>
            </a:extLst>
          </p:cNvPr>
          <p:cNvGrpSpPr>
            <a:grpSpLocks/>
          </p:cNvGrpSpPr>
          <p:nvPr/>
        </p:nvGrpSpPr>
        <p:grpSpPr bwMode="auto">
          <a:xfrm>
            <a:off x="4267200" y="2209800"/>
            <a:ext cx="3165475" cy="2560638"/>
            <a:chOff x="2688" y="1392"/>
            <a:chExt cx="1994" cy="1613"/>
          </a:xfrm>
        </p:grpSpPr>
        <p:sp>
          <p:nvSpPr>
            <p:cNvPr id="33814" name="Rectangle 4">
              <a:extLst>
                <a:ext uri="{FF2B5EF4-FFF2-40B4-BE49-F238E27FC236}">
                  <a16:creationId xmlns:a16="http://schemas.microsoft.com/office/drawing/2014/main" id="{469C6E6A-8CBA-41FE-ACF8-D7554ACB395B}"/>
                </a:ext>
              </a:extLst>
            </p:cNvPr>
            <p:cNvSpPr>
              <a:spLocks noChangeArrowheads="1"/>
            </p:cNvSpPr>
            <p:nvPr/>
          </p:nvSpPr>
          <p:spPr bwMode="auto">
            <a:xfrm>
              <a:off x="2688" y="1392"/>
              <a:ext cx="1994" cy="27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400">
                  <a:solidFill>
                    <a:schemeClr val="tx1"/>
                  </a:solidFill>
                  <a:latin typeface="Verdana" panose="020B0604030504040204" pitchFamily="34" charset="0"/>
                </a:rPr>
                <a:t>Application</a:t>
              </a:r>
            </a:p>
          </p:txBody>
        </p:sp>
        <p:sp>
          <p:nvSpPr>
            <p:cNvPr id="33815" name="Line 5">
              <a:extLst>
                <a:ext uri="{FF2B5EF4-FFF2-40B4-BE49-F238E27FC236}">
                  <a16:creationId xmlns:a16="http://schemas.microsoft.com/office/drawing/2014/main" id="{2B8FE5BF-9F65-411F-82E3-86510BD493CB}"/>
                </a:ext>
              </a:extLst>
            </p:cNvPr>
            <p:cNvSpPr>
              <a:spLocks noChangeShapeType="1"/>
            </p:cNvSpPr>
            <p:nvPr/>
          </p:nvSpPr>
          <p:spPr bwMode="auto">
            <a:xfrm>
              <a:off x="2784" y="1680"/>
              <a:ext cx="0" cy="1325"/>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6" name="Line 6">
              <a:extLst>
                <a:ext uri="{FF2B5EF4-FFF2-40B4-BE49-F238E27FC236}">
                  <a16:creationId xmlns:a16="http://schemas.microsoft.com/office/drawing/2014/main" id="{F47E95F6-60FF-43DF-8E04-FF1FEB1431F4}"/>
                </a:ext>
              </a:extLst>
            </p:cNvPr>
            <p:cNvSpPr>
              <a:spLocks noChangeShapeType="1"/>
            </p:cNvSpPr>
            <p:nvPr/>
          </p:nvSpPr>
          <p:spPr bwMode="auto">
            <a:xfrm>
              <a:off x="3408" y="1680"/>
              <a:ext cx="0" cy="24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7" name="Line 7">
              <a:extLst>
                <a:ext uri="{FF2B5EF4-FFF2-40B4-BE49-F238E27FC236}">
                  <a16:creationId xmlns:a16="http://schemas.microsoft.com/office/drawing/2014/main" id="{9BD98BB0-F8EE-4AF4-9E9E-1D8D651EB70D}"/>
                </a:ext>
              </a:extLst>
            </p:cNvPr>
            <p:cNvSpPr>
              <a:spLocks noChangeShapeType="1"/>
            </p:cNvSpPr>
            <p:nvPr/>
          </p:nvSpPr>
          <p:spPr bwMode="auto">
            <a:xfrm>
              <a:off x="3120" y="1680"/>
              <a:ext cx="0" cy="79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3796" name="Group 8">
            <a:extLst>
              <a:ext uri="{FF2B5EF4-FFF2-40B4-BE49-F238E27FC236}">
                <a16:creationId xmlns:a16="http://schemas.microsoft.com/office/drawing/2014/main" id="{9090C122-9EAE-40AE-B94E-437E33A6DDFA}"/>
              </a:ext>
            </a:extLst>
          </p:cNvPr>
          <p:cNvGrpSpPr>
            <a:grpSpLocks/>
          </p:cNvGrpSpPr>
          <p:nvPr/>
        </p:nvGrpSpPr>
        <p:grpSpPr bwMode="auto">
          <a:xfrm>
            <a:off x="0" y="5530850"/>
            <a:ext cx="7432675" cy="641350"/>
            <a:chOff x="0" y="3484"/>
            <a:chExt cx="4682" cy="404"/>
          </a:xfrm>
        </p:grpSpPr>
        <p:sp>
          <p:nvSpPr>
            <p:cNvPr id="33812" name="Rectangle 9">
              <a:extLst>
                <a:ext uri="{FF2B5EF4-FFF2-40B4-BE49-F238E27FC236}">
                  <a16:creationId xmlns:a16="http://schemas.microsoft.com/office/drawing/2014/main" id="{1F052415-C75A-4CCB-B938-FD663469FA2C}"/>
                </a:ext>
              </a:extLst>
            </p:cNvPr>
            <p:cNvSpPr>
              <a:spLocks noChangeArrowheads="1"/>
            </p:cNvSpPr>
            <p:nvPr/>
          </p:nvSpPr>
          <p:spPr bwMode="auto">
            <a:xfrm>
              <a:off x="2688" y="3544"/>
              <a:ext cx="1994" cy="276"/>
            </a:xfrm>
            <a:prstGeom prst="rect">
              <a:avLst/>
            </a:prstGeom>
            <a:solidFill>
              <a:srgbClr val="99CC00"/>
            </a:solidFill>
            <a:ln w="12700">
              <a:solidFill>
                <a:schemeClr val="tx1"/>
              </a:solidFill>
              <a:miter lim="800000"/>
              <a:headEnd type="none" w="sm" len="sm"/>
              <a:tailEnd type="none" w="sm" len="sm"/>
            </a:ln>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400">
                  <a:solidFill>
                    <a:schemeClr val="tx1"/>
                  </a:solidFill>
                  <a:latin typeface="Verdana" panose="020B0604030504040204" pitchFamily="34" charset="0"/>
                </a:rPr>
                <a:t>Fabric</a:t>
              </a:r>
            </a:p>
          </p:txBody>
        </p:sp>
        <p:sp>
          <p:nvSpPr>
            <p:cNvPr id="33813" name="Text Box 10">
              <a:extLst>
                <a:ext uri="{FF2B5EF4-FFF2-40B4-BE49-F238E27FC236}">
                  <a16:creationId xmlns:a16="http://schemas.microsoft.com/office/drawing/2014/main" id="{1BDEEAEF-8D00-4DBB-98F6-E9D1060A7123}"/>
                </a:ext>
              </a:extLst>
            </p:cNvPr>
            <p:cNvSpPr txBox="1">
              <a:spLocks noChangeArrowheads="1"/>
            </p:cNvSpPr>
            <p:nvPr/>
          </p:nvSpPr>
          <p:spPr bwMode="auto">
            <a:xfrm>
              <a:off x="0" y="3484"/>
              <a:ext cx="26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40" tIns="45720" rIns="91440" bIns="45720" anchor="t">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1800">
                  <a:solidFill>
                    <a:schemeClr val="tx1"/>
                  </a:solidFill>
                  <a:latin typeface="Verdana"/>
                  <a:ea typeface="Verdana"/>
                </a:rPr>
                <a:t>“Controlling things locally”: Access to, &amp; control of, resources.</a:t>
              </a:r>
              <a:endParaRPr lang="en-US" altLang="en-US" sz="1800">
                <a:solidFill>
                  <a:schemeClr val="tx1"/>
                </a:solidFill>
                <a:latin typeface="Verdana" panose="020B0604030504040204" pitchFamily="34" charset="0"/>
              </a:endParaRPr>
            </a:p>
          </p:txBody>
        </p:sp>
      </p:grpSp>
      <p:grpSp>
        <p:nvGrpSpPr>
          <p:cNvPr id="33797" name="Group 11">
            <a:extLst>
              <a:ext uri="{FF2B5EF4-FFF2-40B4-BE49-F238E27FC236}">
                <a16:creationId xmlns:a16="http://schemas.microsoft.com/office/drawing/2014/main" id="{CA9E6E7F-71E1-4F8F-A1AC-B19494E36BAC}"/>
              </a:ext>
            </a:extLst>
          </p:cNvPr>
          <p:cNvGrpSpPr>
            <a:grpSpLocks/>
          </p:cNvGrpSpPr>
          <p:nvPr/>
        </p:nvGrpSpPr>
        <p:grpSpPr bwMode="auto">
          <a:xfrm>
            <a:off x="0" y="4692650"/>
            <a:ext cx="7432675" cy="641350"/>
            <a:chOff x="0" y="2956"/>
            <a:chExt cx="4682" cy="404"/>
          </a:xfrm>
        </p:grpSpPr>
        <p:sp>
          <p:nvSpPr>
            <p:cNvPr id="33810" name="Rectangle 12">
              <a:extLst>
                <a:ext uri="{FF2B5EF4-FFF2-40B4-BE49-F238E27FC236}">
                  <a16:creationId xmlns:a16="http://schemas.microsoft.com/office/drawing/2014/main" id="{DE84D7BC-691D-4070-AE5A-6490C810A0CC}"/>
                </a:ext>
              </a:extLst>
            </p:cNvPr>
            <p:cNvSpPr>
              <a:spLocks noChangeArrowheads="1"/>
            </p:cNvSpPr>
            <p:nvPr/>
          </p:nvSpPr>
          <p:spPr bwMode="auto">
            <a:xfrm>
              <a:off x="2688" y="3017"/>
              <a:ext cx="1994" cy="276"/>
            </a:xfrm>
            <a:prstGeom prst="rect">
              <a:avLst/>
            </a:prstGeom>
            <a:solidFill>
              <a:schemeClr val="folHlink"/>
            </a:solidFill>
            <a:ln w="12700">
              <a:solidFill>
                <a:schemeClr val="tx1"/>
              </a:solidFill>
              <a:miter lim="800000"/>
              <a:headEnd type="none" w="sm" len="sm"/>
              <a:tailEnd type="none" w="sm" len="sm"/>
            </a:ln>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400">
                  <a:solidFill>
                    <a:schemeClr val="hlink"/>
                  </a:solidFill>
                  <a:latin typeface="Verdana" panose="020B0604030504040204" pitchFamily="34" charset="0"/>
                </a:rPr>
                <a:t>Connectivity</a:t>
              </a:r>
            </a:p>
          </p:txBody>
        </p:sp>
        <p:sp>
          <p:nvSpPr>
            <p:cNvPr id="33811" name="Text Box 13">
              <a:extLst>
                <a:ext uri="{FF2B5EF4-FFF2-40B4-BE49-F238E27FC236}">
                  <a16:creationId xmlns:a16="http://schemas.microsoft.com/office/drawing/2014/main" id="{D16F9770-DD53-4C08-8510-DB70BADDCE2F}"/>
                </a:ext>
              </a:extLst>
            </p:cNvPr>
            <p:cNvSpPr txBox="1">
              <a:spLocks noChangeArrowheads="1"/>
            </p:cNvSpPr>
            <p:nvPr/>
          </p:nvSpPr>
          <p:spPr bwMode="auto">
            <a:xfrm>
              <a:off x="0" y="2956"/>
              <a:ext cx="26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40" tIns="45720" rIns="91440" bIns="45720" anchor="t">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1800">
                  <a:solidFill>
                    <a:schemeClr val="tx1"/>
                  </a:solidFill>
                  <a:latin typeface="Verdana"/>
                  <a:ea typeface="Verdana"/>
                </a:rPr>
                <a:t>“Talking to things”: communication (Internet protocols) &amp; security.</a:t>
              </a:r>
              <a:endParaRPr lang="en-US" altLang="en-US" sz="1800">
                <a:solidFill>
                  <a:schemeClr val="tx1"/>
                </a:solidFill>
                <a:latin typeface="Verdana" panose="020B0604030504040204" pitchFamily="34" charset="0"/>
              </a:endParaRPr>
            </a:p>
          </p:txBody>
        </p:sp>
      </p:grpSp>
      <p:grpSp>
        <p:nvGrpSpPr>
          <p:cNvPr id="33798" name="Group 14">
            <a:extLst>
              <a:ext uri="{FF2B5EF4-FFF2-40B4-BE49-F238E27FC236}">
                <a16:creationId xmlns:a16="http://schemas.microsoft.com/office/drawing/2014/main" id="{B4E43AFD-40A1-4DC3-95D4-EC85559C0EAA}"/>
              </a:ext>
            </a:extLst>
          </p:cNvPr>
          <p:cNvGrpSpPr>
            <a:grpSpLocks/>
          </p:cNvGrpSpPr>
          <p:nvPr/>
        </p:nvGrpSpPr>
        <p:grpSpPr bwMode="auto">
          <a:xfrm>
            <a:off x="0" y="3854450"/>
            <a:ext cx="7432675" cy="641350"/>
            <a:chOff x="0" y="2428"/>
            <a:chExt cx="4682" cy="404"/>
          </a:xfrm>
        </p:grpSpPr>
        <p:sp>
          <p:nvSpPr>
            <p:cNvPr id="33808" name="Rectangle 15">
              <a:extLst>
                <a:ext uri="{FF2B5EF4-FFF2-40B4-BE49-F238E27FC236}">
                  <a16:creationId xmlns:a16="http://schemas.microsoft.com/office/drawing/2014/main" id="{4A0A14C8-005B-4348-9912-0A89E7C1EDAF}"/>
                </a:ext>
              </a:extLst>
            </p:cNvPr>
            <p:cNvSpPr>
              <a:spLocks noChangeArrowheads="1"/>
            </p:cNvSpPr>
            <p:nvPr/>
          </p:nvSpPr>
          <p:spPr bwMode="auto">
            <a:xfrm>
              <a:off x="3010" y="2491"/>
              <a:ext cx="1672" cy="276"/>
            </a:xfrm>
            <a:prstGeom prst="rect">
              <a:avLst/>
            </a:prstGeom>
            <a:solidFill>
              <a:srgbClr val="FFFF99"/>
            </a:solidFill>
            <a:ln w="12700">
              <a:solidFill>
                <a:schemeClr val="tx1"/>
              </a:solidFill>
              <a:miter lim="800000"/>
              <a:headEnd type="none" w="sm" len="sm"/>
              <a:tailEnd type="none" w="sm" len="sm"/>
            </a:ln>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400">
                  <a:solidFill>
                    <a:schemeClr val="hlink"/>
                  </a:solidFill>
                  <a:latin typeface="Verdana" panose="020B0604030504040204" pitchFamily="34" charset="0"/>
                </a:rPr>
                <a:t>Resource</a:t>
              </a:r>
            </a:p>
          </p:txBody>
        </p:sp>
        <p:sp>
          <p:nvSpPr>
            <p:cNvPr id="33809" name="Text Box 16">
              <a:extLst>
                <a:ext uri="{FF2B5EF4-FFF2-40B4-BE49-F238E27FC236}">
                  <a16:creationId xmlns:a16="http://schemas.microsoft.com/office/drawing/2014/main" id="{9C62C0BB-59EC-44D7-B35A-AF38A88FF176}"/>
                </a:ext>
              </a:extLst>
            </p:cNvPr>
            <p:cNvSpPr txBox="1">
              <a:spLocks noChangeArrowheads="1"/>
            </p:cNvSpPr>
            <p:nvPr/>
          </p:nvSpPr>
          <p:spPr bwMode="auto">
            <a:xfrm>
              <a:off x="0" y="2428"/>
              <a:ext cx="268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40" tIns="45720" rIns="91440" bIns="45720" anchor="t">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1800">
                  <a:solidFill>
                    <a:schemeClr val="tx1"/>
                  </a:solidFill>
                  <a:latin typeface="Verdana"/>
                  <a:ea typeface="Verdana"/>
                </a:rPr>
                <a:t>“Sharing single resources”: negotiating access, controlling use.</a:t>
              </a:r>
              <a:endParaRPr lang="en-US" altLang="en-US" sz="1800">
                <a:solidFill>
                  <a:schemeClr val="tx1"/>
                </a:solidFill>
                <a:latin typeface="Verdana" panose="020B0604030504040204" pitchFamily="34" charset="0"/>
              </a:endParaRPr>
            </a:p>
          </p:txBody>
        </p:sp>
      </p:grpSp>
      <p:grpSp>
        <p:nvGrpSpPr>
          <p:cNvPr id="33799" name="Group 17">
            <a:extLst>
              <a:ext uri="{FF2B5EF4-FFF2-40B4-BE49-F238E27FC236}">
                <a16:creationId xmlns:a16="http://schemas.microsoft.com/office/drawing/2014/main" id="{95E1DB38-E693-44E4-B6CE-14E25196A248}"/>
              </a:ext>
            </a:extLst>
          </p:cNvPr>
          <p:cNvGrpSpPr>
            <a:grpSpLocks/>
          </p:cNvGrpSpPr>
          <p:nvPr/>
        </p:nvGrpSpPr>
        <p:grpSpPr bwMode="auto">
          <a:xfrm>
            <a:off x="0" y="2819400"/>
            <a:ext cx="7432675" cy="915988"/>
            <a:chOff x="0" y="1776"/>
            <a:chExt cx="4682" cy="577"/>
          </a:xfrm>
        </p:grpSpPr>
        <p:sp>
          <p:nvSpPr>
            <p:cNvPr id="33806" name="Rectangle 18">
              <a:extLst>
                <a:ext uri="{FF2B5EF4-FFF2-40B4-BE49-F238E27FC236}">
                  <a16:creationId xmlns:a16="http://schemas.microsoft.com/office/drawing/2014/main" id="{EC0F7CE7-C5BC-4163-9201-6451F454D85E}"/>
                </a:ext>
              </a:extLst>
            </p:cNvPr>
            <p:cNvSpPr>
              <a:spLocks noChangeArrowheads="1"/>
            </p:cNvSpPr>
            <p:nvPr/>
          </p:nvSpPr>
          <p:spPr bwMode="auto">
            <a:xfrm>
              <a:off x="3328" y="1932"/>
              <a:ext cx="1354" cy="276"/>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400">
                  <a:solidFill>
                    <a:schemeClr val="tx1"/>
                  </a:solidFill>
                  <a:latin typeface="Verdana" panose="020B0604030504040204" pitchFamily="34" charset="0"/>
                </a:rPr>
                <a:t>Collective</a:t>
              </a:r>
            </a:p>
          </p:txBody>
        </p:sp>
        <p:sp>
          <p:nvSpPr>
            <p:cNvPr id="33807" name="Text Box 19">
              <a:extLst>
                <a:ext uri="{FF2B5EF4-FFF2-40B4-BE49-F238E27FC236}">
                  <a16:creationId xmlns:a16="http://schemas.microsoft.com/office/drawing/2014/main" id="{4CE6F1AE-0F9D-441C-A189-F9859CAFAC19}"/>
                </a:ext>
              </a:extLst>
            </p:cNvPr>
            <p:cNvSpPr txBox="1">
              <a:spLocks noChangeArrowheads="1"/>
            </p:cNvSpPr>
            <p:nvPr/>
          </p:nvSpPr>
          <p:spPr bwMode="auto">
            <a:xfrm>
              <a:off x="0" y="1776"/>
              <a:ext cx="26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40" tIns="45720" rIns="91440" bIns="45720" anchor="t">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1800">
                  <a:solidFill>
                    <a:schemeClr val="tx1"/>
                  </a:solidFill>
                  <a:latin typeface="Verdana"/>
                  <a:ea typeface="Verdana"/>
                </a:rPr>
                <a:t>“Coordinating multiple resources”: ubiquitous infrastructure services, app-specific distributed services.</a:t>
              </a:r>
              <a:endParaRPr lang="en-US" altLang="en-US" sz="1800">
                <a:solidFill>
                  <a:schemeClr val="tx1"/>
                </a:solidFill>
                <a:latin typeface="Verdana" panose="020B0604030504040204" pitchFamily="34" charset="0"/>
              </a:endParaRPr>
            </a:p>
          </p:txBody>
        </p:sp>
      </p:grpSp>
      <p:grpSp>
        <p:nvGrpSpPr>
          <p:cNvPr id="33800" name="Group 20">
            <a:extLst>
              <a:ext uri="{FF2B5EF4-FFF2-40B4-BE49-F238E27FC236}">
                <a16:creationId xmlns:a16="http://schemas.microsoft.com/office/drawing/2014/main" id="{7CA69BE4-3FBB-45E2-8258-1CE084D6A921}"/>
              </a:ext>
            </a:extLst>
          </p:cNvPr>
          <p:cNvGrpSpPr>
            <a:grpSpLocks/>
          </p:cNvGrpSpPr>
          <p:nvPr/>
        </p:nvGrpSpPr>
        <p:grpSpPr bwMode="auto">
          <a:xfrm>
            <a:off x="7467600" y="2209800"/>
            <a:ext cx="1676400" cy="3810000"/>
            <a:chOff x="4752" y="1404"/>
            <a:chExt cx="1056" cy="2400"/>
          </a:xfrm>
        </p:grpSpPr>
        <p:sp>
          <p:nvSpPr>
            <p:cNvPr id="33801" name="Rectangle 21">
              <a:extLst>
                <a:ext uri="{FF2B5EF4-FFF2-40B4-BE49-F238E27FC236}">
                  <a16:creationId xmlns:a16="http://schemas.microsoft.com/office/drawing/2014/main" id="{36073D05-36C8-4CD3-8F33-D230985176DF}"/>
                </a:ext>
              </a:extLst>
            </p:cNvPr>
            <p:cNvSpPr>
              <a:spLocks noChangeArrowheads="1"/>
            </p:cNvSpPr>
            <p:nvPr/>
          </p:nvSpPr>
          <p:spPr bwMode="auto">
            <a:xfrm>
              <a:off x="4752" y="3276"/>
              <a:ext cx="768" cy="192"/>
            </a:xfrm>
            <a:prstGeom prst="rect">
              <a:avLst/>
            </a:prstGeom>
            <a:solidFill>
              <a:schemeClr val="bg2"/>
            </a:solidFill>
            <a:ln w="12700">
              <a:solidFill>
                <a:schemeClr val="tx2"/>
              </a:solidFill>
              <a:miter lim="800000"/>
              <a:headEnd/>
              <a:tailEnd/>
            </a:ln>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1800">
                  <a:solidFill>
                    <a:schemeClr val="tx1"/>
                  </a:solidFill>
                  <a:latin typeface="Verdana" panose="020B0604030504040204" pitchFamily="34" charset="0"/>
                </a:rPr>
                <a:t>Internet</a:t>
              </a:r>
            </a:p>
          </p:txBody>
        </p:sp>
        <p:sp>
          <p:nvSpPr>
            <p:cNvPr id="33802" name="Rectangle 22">
              <a:extLst>
                <a:ext uri="{FF2B5EF4-FFF2-40B4-BE49-F238E27FC236}">
                  <a16:creationId xmlns:a16="http://schemas.microsoft.com/office/drawing/2014/main" id="{51A0D3C5-2CB5-496F-BB4B-11E5FDA503DE}"/>
                </a:ext>
              </a:extLst>
            </p:cNvPr>
            <p:cNvSpPr>
              <a:spLocks noChangeArrowheads="1"/>
            </p:cNvSpPr>
            <p:nvPr/>
          </p:nvSpPr>
          <p:spPr bwMode="auto">
            <a:xfrm>
              <a:off x="4752" y="3084"/>
              <a:ext cx="768" cy="192"/>
            </a:xfrm>
            <a:prstGeom prst="rect">
              <a:avLst/>
            </a:prstGeom>
            <a:solidFill>
              <a:schemeClr val="bg2"/>
            </a:solidFill>
            <a:ln w="12700">
              <a:solidFill>
                <a:schemeClr val="tx2"/>
              </a:solidFill>
              <a:miter lim="800000"/>
              <a:headEnd/>
              <a:tailEnd/>
            </a:ln>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1800">
                  <a:solidFill>
                    <a:schemeClr val="tx1"/>
                  </a:solidFill>
                  <a:latin typeface="Verdana" panose="020B0604030504040204" pitchFamily="34" charset="0"/>
                </a:rPr>
                <a:t>Transport</a:t>
              </a:r>
            </a:p>
          </p:txBody>
        </p:sp>
        <p:sp>
          <p:nvSpPr>
            <p:cNvPr id="33803" name="Rectangle 23">
              <a:extLst>
                <a:ext uri="{FF2B5EF4-FFF2-40B4-BE49-F238E27FC236}">
                  <a16:creationId xmlns:a16="http://schemas.microsoft.com/office/drawing/2014/main" id="{F1D65750-EA6B-4CC8-A95E-0C9AAD757020}"/>
                </a:ext>
              </a:extLst>
            </p:cNvPr>
            <p:cNvSpPr>
              <a:spLocks noChangeArrowheads="1"/>
            </p:cNvSpPr>
            <p:nvPr/>
          </p:nvSpPr>
          <p:spPr bwMode="auto">
            <a:xfrm>
              <a:off x="4752" y="1404"/>
              <a:ext cx="768" cy="1680"/>
            </a:xfrm>
            <a:prstGeom prst="rect">
              <a:avLst/>
            </a:prstGeom>
            <a:solidFill>
              <a:srgbClr val="FFCC99"/>
            </a:solidFill>
            <a:ln w="12700">
              <a:solidFill>
                <a:schemeClr val="hlink"/>
              </a:solidFill>
              <a:miter lim="800000"/>
              <a:headEnd/>
              <a:tailEnd/>
            </a:ln>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1800">
                  <a:solidFill>
                    <a:schemeClr val="tx1"/>
                  </a:solidFill>
                  <a:latin typeface="Verdana" panose="020B0604030504040204" pitchFamily="34" charset="0"/>
                </a:rPr>
                <a:t>Application</a:t>
              </a:r>
            </a:p>
          </p:txBody>
        </p:sp>
        <p:sp>
          <p:nvSpPr>
            <p:cNvPr id="33804" name="Rectangle 24">
              <a:extLst>
                <a:ext uri="{FF2B5EF4-FFF2-40B4-BE49-F238E27FC236}">
                  <a16:creationId xmlns:a16="http://schemas.microsoft.com/office/drawing/2014/main" id="{C761299E-CADF-49DF-8E04-CEB2D1F37BE4}"/>
                </a:ext>
              </a:extLst>
            </p:cNvPr>
            <p:cNvSpPr>
              <a:spLocks noChangeArrowheads="1"/>
            </p:cNvSpPr>
            <p:nvPr/>
          </p:nvSpPr>
          <p:spPr bwMode="auto">
            <a:xfrm>
              <a:off x="4752" y="3564"/>
              <a:ext cx="768" cy="240"/>
            </a:xfrm>
            <a:prstGeom prst="rect">
              <a:avLst/>
            </a:prstGeom>
            <a:solidFill>
              <a:schemeClr val="bg2"/>
            </a:solidFill>
            <a:ln w="12700">
              <a:solidFill>
                <a:schemeClr val="tx2"/>
              </a:solidFill>
              <a:miter lim="800000"/>
              <a:headEnd/>
              <a:tailEnd/>
            </a:ln>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1800">
                  <a:solidFill>
                    <a:schemeClr val="tx1"/>
                  </a:solidFill>
                  <a:latin typeface="Verdana" panose="020B0604030504040204" pitchFamily="34" charset="0"/>
                </a:rPr>
                <a:t>Link</a:t>
              </a:r>
            </a:p>
          </p:txBody>
        </p:sp>
        <p:sp>
          <p:nvSpPr>
            <p:cNvPr id="33805" name="Text Box 25">
              <a:extLst>
                <a:ext uri="{FF2B5EF4-FFF2-40B4-BE49-F238E27FC236}">
                  <a16:creationId xmlns:a16="http://schemas.microsoft.com/office/drawing/2014/main" id="{1D6DD253-EA65-4349-A4C3-23ADAC682471}"/>
                </a:ext>
              </a:extLst>
            </p:cNvPr>
            <p:cNvSpPr txBox="1">
              <a:spLocks noChangeArrowheads="1"/>
            </p:cNvSpPr>
            <p:nvPr/>
          </p:nvSpPr>
          <p:spPr bwMode="auto">
            <a:xfrm>
              <a:off x="5519" y="1547"/>
              <a:ext cx="289" cy="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1800">
                  <a:solidFill>
                    <a:srgbClr val="6984F5"/>
                  </a:solidFill>
                  <a:latin typeface="Verdana" panose="020B0604030504040204" pitchFamily="34" charset="0"/>
                </a:rPr>
                <a:t>Internet Protocol Architecture</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37493ACF-5E85-4FD6-B316-3003CC5F8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92513"/>
            <a:ext cx="6248400"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4">
            <a:extLst>
              <a:ext uri="{FF2B5EF4-FFF2-40B4-BE49-F238E27FC236}">
                <a16:creationId xmlns:a16="http://schemas.microsoft.com/office/drawing/2014/main" id="{E2BEA6E8-1824-483D-BFD1-8C8E23E46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95400"/>
            <a:ext cx="6681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0C120097-4225-490F-9E29-592D0D184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7839075"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3CAE357-C2C6-46BA-820E-6DE551834588}"/>
              </a:ext>
            </a:extLst>
          </p:cNvPr>
          <p:cNvSpPr>
            <a:spLocks noGrp="1" noChangeArrowheads="1"/>
          </p:cNvSpPr>
          <p:nvPr>
            <p:ph type="title" idx="4294967295"/>
          </p:nvPr>
        </p:nvSpPr>
        <p:spPr>
          <a:xfrm>
            <a:off x="1524000" y="190500"/>
            <a:ext cx="7010400" cy="966788"/>
          </a:xfrm>
        </p:spPr>
        <p:txBody>
          <a:bodyPr anchor="b"/>
          <a:lstStyle/>
          <a:p>
            <a:pPr eaLnBrk="1" hangingPunct="1"/>
            <a:r>
              <a:rPr lang="en-US" altLang="en-US" sz="2900"/>
              <a:t>Example:</a:t>
            </a:r>
            <a:br>
              <a:rPr lang="en-US" altLang="en-US" sz="2900"/>
            </a:br>
            <a:r>
              <a:rPr lang="en-US" altLang="en-US" sz="2900"/>
              <a:t>Data Grid Architecture</a:t>
            </a:r>
          </a:p>
        </p:txBody>
      </p:sp>
      <p:sp>
        <p:nvSpPr>
          <p:cNvPr id="37891" name="Text Box 3">
            <a:extLst>
              <a:ext uri="{FF2B5EF4-FFF2-40B4-BE49-F238E27FC236}">
                <a16:creationId xmlns:a16="http://schemas.microsoft.com/office/drawing/2014/main" id="{3674EB58-6C70-4952-9B67-3CC8A4537098}"/>
              </a:ext>
            </a:extLst>
          </p:cNvPr>
          <p:cNvSpPr txBox="1">
            <a:spLocks noChangeArrowheads="1"/>
          </p:cNvSpPr>
          <p:nvPr/>
        </p:nvSpPr>
        <p:spPr bwMode="auto">
          <a:xfrm>
            <a:off x="1371600" y="1295400"/>
            <a:ext cx="7772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000">
                <a:solidFill>
                  <a:schemeClr val="tx1"/>
                </a:solidFill>
                <a:latin typeface="Verdana" panose="020B0604030504040204" pitchFamily="34" charset="0"/>
              </a:rPr>
              <a:t>Discipline-Specific Data Grid Application</a:t>
            </a:r>
          </a:p>
        </p:txBody>
      </p:sp>
      <p:sp>
        <p:nvSpPr>
          <p:cNvPr id="37892" name="Text Box 4">
            <a:extLst>
              <a:ext uri="{FF2B5EF4-FFF2-40B4-BE49-F238E27FC236}">
                <a16:creationId xmlns:a16="http://schemas.microsoft.com/office/drawing/2014/main" id="{DB5C90E7-A7F7-476E-A583-BDB9179195D8}"/>
              </a:ext>
            </a:extLst>
          </p:cNvPr>
          <p:cNvSpPr txBox="1">
            <a:spLocks noChangeArrowheads="1"/>
          </p:cNvSpPr>
          <p:nvPr/>
        </p:nvSpPr>
        <p:spPr bwMode="auto">
          <a:xfrm>
            <a:off x="1371600" y="1795463"/>
            <a:ext cx="77724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2000">
                <a:solidFill>
                  <a:schemeClr val="tx1"/>
                </a:solidFill>
                <a:latin typeface="Verdana" panose="020B0604030504040204" pitchFamily="34" charset="0"/>
              </a:rPr>
              <a:t>Coherency control, replica selection, task management, virtual data catalog, virtual data code catalog, …</a:t>
            </a:r>
          </a:p>
        </p:txBody>
      </p:sp>
      <p:sp>
        <p:nvSpPr>
          <p:cNvPr id="37893" name="Text Box 5">
            <a:extLst>
              <a:ext uri="{FF2B5EF4-FFF2-40B4-BE49-F238E27FC236}">
                <a16:creationId xmlns:a16="http://schemas.microsoft.com/office/drawing/2014/main" id="{5BD2A69C-654F-4C30-9B0F-E7BECDEE25D0}"/>
              </a:ext>
            </a:extLst>
          </p:cNvPr>
          <p:cNvSpPr txBox="1">
            <a:spLocks noChangeArrowheads="1"/>
          </p:cNvSpPr>
          <p:nvPr/>
        </p:nvSpPr>
        <p:spPr bwMode="auto">
          <a:xfrm>
            <a:off x="1371600" y="2709863"/>
            <a:ext cx="77724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2000">
                <a:solidFill>
                  <a:schemeClr val="tx1"/>
                </a:solidFill>
                <a:latin typeface="Verdana" panose="020B0604030504040204" pitchFamily="34" charset="0"/>
              </a:rPr>
              <a:t>Replica catalog, replica management, co-allocation, certificate authorities, metadata catalogs, </a:t>
            </a:r>
          </a:p>
        </p:txBody>
      </p:sp>
      <p:sp>
        <p:nvSpPr>
          <p:cNvPr id="37894" name="Text Box 6">
            <a:extLst>
              <a:ext uri="{FF2B5EF4-FFF2-40B4-BE49-F238E27FC236}">
                <a16:creationId xmlns:a16="http://schemas.microsoft.com/office/drawing/2014/main" id="{A8F1BD1C-B53D-48CD-8038-0807D4B2CC27}"/>
              </a:ext>
            </a:extLst>
          </p:cNvPr>
          <p:cNvSpPr txBox="1">
            <a:spLocks noChangeArrowheads="1"/>
          </p:cNvSpPr>
          <p:nvPr/>
        </p:nvSpPr>
        <p:spPr bwMode="auto">
          <a:xfrm>
            <a:off x="1371600" y="3502025"/>
            <a:ext cx="77724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2000">
                <a:solidFill>
                  <a:schemeClr val="tx1"/>
                </a:solidFill>
                <a:latin typeface="Verdana" panose="020B0604030504040204" pitchFamily="34" charset="0"/>
              </a:rPr>
              <a:t>Access to data, access to computers, access to network performance data, …</a:t>
            </a:r>
            <a:r>
              <a:rPr lang="en-US" altLang="en-US" sz="2000" b="1">
                <a:solidFill>
                  <a:schemeClr val="tx1"/>
                </a:solidFill>
                <a:latin typeface="Verdana" panose="020B0604030504040204" pitchFamily="34" charset="0"/>
              </a:rPr>
              <a:t> </a:t>
            </a:r>
          </a:p>
        </p:txBody>
      </p:sp>
      <p:sp>
        <p:nvSpPr>
          <p:cNvPr id="37895" name="Text Box 7">
            <a:extLst>
              <a:ext uri="{FF2B5EF4-FFF2-40B4-BE49-F238E27FC236}">
                <a16:creationId xmlns:a16="http://schemas.microsoft.com/office/drawing/2014/main" id="{AE1BC2CE-0386-49D7-8921-91F8478A43E3}"/>
              </a:ext>
            </a:extLst>
          </p:cNvPr>
          <p:cNvSpPr txBox="1">
            <a:spLocks noChangeArrowheads="1"/>
          </p:cNvSpPr>
          <p:nvPr/>
        </p:nvSpPr>
        <p:spPr bwMode="auto">
          <a:xfrm>
            <a:off x="1371600" y="4232275"/>
            <a:ext cx="77724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2000">
                <a:solidFill>
                  <a:schemeClr val="tx1"/>
                </a:solidFill>
                <a:latin typeface="Verdana" panose="020B0604030504040204" pitchFamily="34" charset="0"/>
              </a:rPr>
              <a:t>Communication, service discovery (DNS), authentication, authorization, delegation</a:t>
            </a:r>
          </a:p>
        </p:txBody>
      </p:sp>
      <p:sp>
        <p:nvSpPr>
          <p:cNvPr id="37896" name="Text Box 8">
            <a:extLst>
              <a:ext uri="{FF2B5EF4-FFF2-40B4-BE49-F238E27FC236}">
                <a16:creationId xmlns:a16="http://schemas.microsoft.com/office/drawing/2014/main" id="{7DA9F4D0-CBAD-49C0-BDAB-8EEF7FCAB010}"/>
              </a:ext>
            </a:extLst>
          </p:cNvPr>
          <p:cNvSpPr txBox="1">
            <a:spLocks noChangeArrowheads="1"/>
          </p:cNvSpPr>
          <p:nvPr/>
        </p:nvSpPr>
        <p:spPr bwMode="auto">
          <a:xfrm>
            <a:off x="1371600" y="5335588"/>
            <a:ext cx="7772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spcBef>
                <a:spcPct val="0"/>
              </a:spcBef>
              <a:buClrTx/>
              <a:buSzTx/>
              <a:buFontTx/>
              <a:buNone/>
            </a:pPr>
            <a:r>
              <a:rPr lang="en-US" altLang="en-US" sz="2000">
                <a:solidFill>
                  <a:schemeClr val="tx1"/>
                </a:solidFill>
                <a:latin typeface="Verdana" panose="020B0604030504040204" pitchFamily="34" charset="0"/>
              </a:rPr>
              <a:t>Storage systems, clusters, networks, network caches, …</a:t>
            </a:r>
          </a:p>
        </p:txBody>
      </p:sp>
      <p:sp>
        <p:nvSpPr>
          <p:cNvPr id="37897" name="Text Box 9">
            <a:extLst>
              <a:ext uri="{FF2B5EF4-FFF2-40B4-BE49-F238E27FC236}">
                <a16:creationId xmlns:a16="http://schemas.microsoft.com/office/drawing/2014/main" id="{1D9343C9-A52D-4B6B-861D-93FAAC3EC53F}"/>
              </a:ext>
            </a:extLst>
          </p:cNvPr>
          <p:cNvSpPr txBox="1">
            <a:spLocks noChangeArrowheads="1"/>
          </p:cNvSpPr>
          <p:nvPr/>
        </p:nvSpPr>
        <p:spPr bwMode="auto">
          <a:xfrm>
            <a:off x="0" y="1828800"/>
            <a:ext cx="14517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000" b="1">
                <a:solidFill>
                  <a:schemeClr val="tx1"/>
                </a:solidFill>
                <a:latin typeface="Verdana" panose="020B0604030504040204" pitchFamily="34" charset="0"/>
              </a:rPr>
              <a:t>Collective</a:t>
            </a:r>
          </a:p>
          <a:p>
            <a:pPr algn="ctr">
              <a:spcBef>
                <a:spcPct val="0"/>
              </a:spcBef>
              <a:buClrTx/>
              <a:buSzTx/>
              <a:buFontTx/>
              <a:buNone/>
            </a:pPr>
            <a:r>
              <a:rPr lang="en-US" altLang="en-US" sz="2000" b="1">
                <a:solidFill>
                  <a:schemeClr val="tx1"/>
                </a:solidFill>
                <a:latin typeface="Verdana" panose="020B0604030504040204" pitchFamily="34" charset="0"/>
              </a:rPr>
              <a:t>(App)</a:t>
            </a:r>
          </a:p>
        </p:txBody>
      </p:sp>
      <p:sp>
        <p:nvSpPr>
          <p:cNvPr id="37898" name="Text Box 10">
            <a:extLst>
              <a:ext uri="{FF2B5EF4-FFF2-40B4-BE49-F238E27FC236}">
                <a16:creationId xmlns:a16="http://schemas.microsoft.com/office/drawing/2014/main" id="{7C302BA4-B8A5-45CC-8B80-5A26726CD4CA}"/>
              </a:ext>
            </a:extLst>
          </p:cNvPr>
          <p:cNvSpPr txBox="1">
            <a:spLocks noChangeArrowheads="1"/>
          </p:cNvSpPr>
          <p:nvPr/>
        </p:nvSpPr>
        <p:spPr bwMode="auto">
          <a:xfrm>
            <a:off x="381000" y="1295400"/>
            <a:ext cx="84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000" b="1">
                <a:solidFill>
                  <a:schemeClr val="tx1"/>
                </a:solidFill>
                <a:latin typeface="Verdana" panose="020B0604030504040204" pitchFamily="34" charset="0"/>
              </a:rPr>
              <a:t>App</a:t>
            </a:r>
          </a:p>
        </p:txBody>
      </p:sp>
      <p:sp>
        <p:nvSpPr>
          <p:cNvPr id="37899" name="Text Box 11">
            <a:extLst>
              <a:ext uri="{FF2B5EF4-FFF2-40B4-BE49-F238E27FC236}">
                <a16:creationId xmlns:a16="http://schemas.microsoft.com/office/drawing/2014/main" id="{D3AC96B8-5B39-4114-BB09-D933AB409982}"/>
              </a:ext>
            </a:extLst>
          </p:cNvPr>
          <p:cNvSpPr txBox="1">
            <a:spLocks noChangeArrowheads="1"/>
          </p:cNvSpPr>
          <p:nvPr/>
        </p:nvSpPr>
        <p:spPr bwMode="auto">
          <a:xfrm>
            <a:off x="0" y="2819400"/>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000" b="1">
                <a:solidFill>
                  <a:schemeClr val="tx1"/>
                </a:solidFill>
                <a:latin typeface="Verdana" panose="020B0604030504040204" pitchFamily="34" charset="0"/>
              </a:rPr>
              <a:t>Collective</a:t>
            </a:r>
          </a:p>
          <a:p>
            <a:pPr algn="ctr">
              <a:spcBef>
                <a:spcPct val="0"/>
              </a:spcBef>
              <a:buClrTx/>
              <a:buSzTx/>
              <a:buFontTx/>
              <a:buNone/>
            </a:pPr>
            <a:r>
              <a:rPr lang="en-US" altLang="en-US" sz="2000" b="1">
                <a:solidFill>
                  <a:schemeClr val="tx1"/>
                </a:solidFill>
                <a:latin typeface="Verdana" panose="020B0604030504040204" pitchFamily="34" charset="0"/>
              </a:rPr>
              <a:t>(Generic)</a:t>
            </a:r>
          </a:p>
        </p:txBody>
      </p:sp>
      <p:sp>
        <p:nvSpPr>
          <p:cNvPr id="37900" name="Text Box 12">
            <a:extLst>
              <a:ext uri="{FF2B5EF4-FFF2-40B4-BE49-F238E27FC236}">
                <a16:creationId xmlns:a16="http://schemas.microsoft.com/office/drawing/2014/main" id="{94AF74E3-D24B-4076-AA1B-0AD6DAA38882}"/>
              </a:ext>
            </a:extLst>
          </p:cNvPr>
          <p:cNvSpPr txBox="1">
            <a:spLocks noChangeArrowheads="1"/>
          </p:cNvSpPr>
          <p:nvPr/>
        </p:nvSpPr>
        <p:spPr bwMode="auto">
          <a:xfrm>
            <a:off x="0" y="3581400"/>
            <a:ext cx="1501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000" b="1">
                <a:solidFill>
                  <a:schemeClr val="tx1"/>
                </a:solidFill>
                <a:latin typeface="Verdana" panose="020B0604030504040204" pitchFamily="34" charset="0"/>
              </a:rPr>
              <a:t>Resource</a:t>
            </a:r>
          </a:p>
        </p:txBody>
      </p:sp>
      <p:sp>
        <p:nvSpPr>
          <p:cNvPr id="37901" name="Text Box 13">
            <a:extLst>
              <a:ext uri="{FF2B5EF4-FFF2-40B4-BE49-F238E27FC236}">
                <a16:creationId xmlns:a16="http://schemas.microsoft.com/office/drawing/2014/main" id="{AD15010E-F60E-44D4-A482-7B327103650C}"/>
              </a:ext>
            </a:extLst>
          </p:cNvPr>
          <p:cNvSpPr txBox="1">
            <a:spLocks noChangeArrowheads="1"/>
          </p:cNvSpPr>
          <p:nvPr/>
        </p:nvSpPr>
        <p:spPr bwMode="auto">
          <a:xfrm>
            <a:off x="0" y="4343400"/>
            <a:ext cx="1533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000" b="1">
                <a:solidFill>
                  <a:schemeClr val="tx1"/>
                </a:solidFill>
                <a:latin typeface="Verdana" panose="020B0604030504040204" pitchFamily="34" charset="0"/>
              </a:rPr>
              <a:t>Connect</a:t>
            </a:r>
          </a:p>
        </p:txBody>
      </p:sp>
      <p:sp>
        <p:nvSpPr>
          <p:cNvPr id="37902" name="Text Box 14">
            <a:extLst>
              <a:ext uri="{FF2B5EF4-FFF2-40B4-BE49-F238E27FC236}">
                <a16:creationId xmlns:a16="http://schemas.microsoft.com/office/drawing/2014/main" id="{EAE8697E-0962-4472-8615-17D77DA28207}"/>
              </a:ext>
            </a:extLst>
          </p:cNvPr>
          <p:cNvSpPr txBox="1">
            <a:spLocks noChangeArrowheads="1"/>
          </p:cNvSpPr>
          <p:nvPr/>
        </p:nvSpPr>
        <p:spPr bwMode="auto">
          <a:xfrm>
            <a:off x="0" y="5334000"/>
            <a:ext cx="1216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algn="ctr">
              <a:spcBef>
                <a:spcPct val="0"/>
              </a:spcBef>
              <a:buClrTx/>
              <a:buSzTx/>
              <a:buFontTx/>
              <a:buNone/>
            </a:pPr>
            <a:r>
              <a:rPr lang="en-US" altLang="en-US" sz="2000" b="1">
                <a:solidFill>
                  <a:schemeClr val="tx1"/>
                </a:solidFill>
                <a:latin typeface="Verdana" panose="020B0604030504040204" pitchFamily="34" charset="0"/>
              </a:rPr>
              <a:t>Fabric</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0061541-C26C-4060-B8E9-C2E3C6484917}"/>
              </a:ext>
            </a:extLst>
          </p:cNvPr>
          <p:cNvSpPr>
            <a:spLocks noGrp="1" noChangeArrowheads="1"/>
          </p:cNvSpPr>
          <p:nvPr>
            <p:ph type="title"/>
          </p:nvPr>
        </p:nvSpPr>
        <p:spPr>
          <a:xfrm>
            <a:off x="1524000" y="190500"/>
            <a:ext cx="7010400" cy="876300"/>
          </a:xfrm>
        </p:spPr>
        <p:txBody>
          <a:bodyPr/>
          <a:lstStyle/>
          <a:p>
            <a:pPr eaLnBrk="1" hangingPunct="1"/>
            <a:r>
              <a:rPr lang="en-US" altLang="en-US"/>
              <a:t>Simulation tools</a:t>
            </a:r>
          </a:p>
        </p:txBody>
      </p:sp>
      <p:sp>
        <p:nvSpPr>
          <p:cNvPr id="38915" name="Rectangle 3">
            <a:extLst>
              <a:ext uri="{FF2B5EF4-FFF2-40B4-BE49-F238E27FC236}">
                <a16:creationId xmlns:a16="http://schemas.microsoft.com/office/drawing/2014/main" id="{1A1CD038-AA71-4DA3-BB38-10314E9DD4DE}"/>
              </a:ext>
            </a:extLst>
          </p:cNvPr>
          <p:cNvSpPr>
            <a:spLocks noGrp="1" noChangeArrowheads="1"/>
          </p:cNvSpPr>
          <p:nvPr>
            <p:ph type="body" idx="1"/>
          </p:nvPr>
        </p:nvSpPr>
        <p:spPr>
          <a:xfrm>
            <a:off x="1524000" y="1295400"/>
            <a:ext cx="7010400" cy="4724400"/>
          </a:xfrm>
        </p:spPr>
        <p:txBody>
          <a:bodyPr/>
          <a:lstStyle/>
          <a:p>
            <a:pPr eaLnBrk="1" hangingPunct="1"/>
            <a:r>
              <a:rPr lang="en-US" altLang="en-US" sz="2400"/>
              <a:t>GridSim – job scheduling</a:t>
            </a:r>
          </a:p>
          <a:p>
            <a:pPr eaLnBrk="1" hangingPunct="1"/>
            <a:r>
              <a:rPr lang="en-US" altLang="en-US" sz="2400"/>
              <a:t>SimGrid – single client multiserver scheduling</a:t>
            </a:r>
          </a:p>
          <a:p>
            <a:pPr eaLnBrk="1" hangingPunct="1"/>
            <a:r>
              <a:rPr lang="en-US" altLang="en-US" sz="2400"/>
              <a:t>Bricks – scheduling</a:t>
            </a:r>
          </a:p>
          <a:p>
            <a:pPr eaLnBrk="1" hangingPunct="1"/>
            <a:r>
              <a:rPr lang="en-US" altLang="en-US" sz="2400"/>
              <a:t>GangSim- Ganglia VO</a:t>
            </a:r>
          </a:p>
          <a:p>
            <a:pPr eaLnBrk="1" hangingPunct="1"/>
            <a:r>
              <a:rPr lang="en-US" altLang="en-US" sz="2400"/>
              <a:t>OptoSim – Data Grid Simulations</a:t>
            </a:r>
          </a:p>
          <a:p>
            <a:pPr eaLnBrk="1" hangingPunct="1"/>
            <a:r>
              <a:rPr lang="en-US" altLang="en-US" sz="2400"/>
              <a:t>G3S – Grid Security services Simulator – security services</a:t>
            </a:r>
          </a:p>
          <a:p>
            <a:pPr eaLnBrk="1" hangingPunct="1"/>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89BE1CE-DA72-4E5D-BA0A-15B3F5A3AF60}"/>
              </a:ext>
            </a:extLst>
          </p:cNvPr>
          <p:cNvSpPr>
            <a:spLocks noGrp="1" noChangeArrowheads="1"/>
          </p:cNvSpPr>
          <p:nvPr>
            <p:ph type="title"/>
          </p:nvPr>
        </p:nvSpPr>
        <p:spPr/>
        <p:txBody>
          <a:bodyPr/>
          <a:lstStyle/>
          <a:p>
            <a:pPr algn="ctr" eaLnBrk="1" hangingPunct="1"/>
            <a:r>
              <a:rPr lang="en-US" altLang="en-US"/>
              <a:t>Simulation tool</a:t>
            </a:r>
          </a:p>
        </p:txBody>
      </p:sp>
      <p:sp>
        <p:nvSpPr>
          <p:cNvPr id="39939" name="Rectangle 3">
            <a:extLst>
              <a:ext uri="{FF2B5EF4-FFF2-40B4-BE49-F238E27FC236}">
                <a16:creationId xmlns:a16="http://schemas.microsoft.com/office/drawing/2014/main" id="{CB8F8DC3-0628-4C85-8307-15B28C4A917C}"/>
              </a:ext>
            </a:extLst>
          </p:cNvPr>
          <p:cNvSpPr>
            <a:spLocks noGrp="1" noChangeArrowheads="1"/>
          </p:cNvSpPr>
          <p:nvPr>
            <p:ph type="body" idx="1"/>
          </p:nvPr>
        </p:nvSpPr>
        <p:spPr>
          <a:xfrm>
            <a:off x="914400" y="1524000"/>
            <a:ext cx="7620000" cy="4495800"/>
          </a:xfrm>
        </p:spPr>
        <p:txBody>
          <a:bodyPr/>
          <a:lstStyle/>
          <a:p>
            <a:pPr marL="469900" indent="-469900" algn="just" eaLnBrk="1" hangingPunct="1">
              <a:lnSpc>
                <a:spcPct val="80000"/>
              </a:lnSpc>
              <a:buFont typeface="Wingdings" panose="05000000000000000000" pitchFamily="2" charset="2"/>
              <a:buChar char="&amp;"/>
            </a:pPr>
            <a:endParaRPr lang="en-US" altLang="en-US" sz="2500">
              <a:solidFill>
                <a:schemeClr val="bg2"/>
              </a:solidFill>
            </a:endParaRPr>
          </a:p>
          <a:p>
            <a:pPr marL="469900" indent="-469900" algn="just" eaLnBrk="1" hangingPunct="1">
              <a:lnSpc>
                <a:spcPct val="80000"/>
              </a:lnSpc>
              <a:buFont typeface="Wingdings" panose="05000000000000000000" pitchFamily="2" charset="2"/>
              <a:buChar char="&amp;"/>
            </a:pPr>
            <a:r>
              <a:rPr lang="en-US" altLang="en-US" sz="2500">
                <a:solidFill>
                  <a:schemeClr val="bg2"/>
                </a:solidFill>
              </a:rPr>
              <a:t>GridSim</a:t>
            </a:r>
            <a:r>
              <a:rPr lang="en-US" altLang="en-US" sz="2500"/>
              <a:t> is a Java-based toolkit for modeling, and simulation of </a:t>
            </a:r>
            <a:r>
              <a:rPr lang="en-GB" altLang="en-US" sz="2500">
                <a:solidFill>
                  <a:srgbClr val="FF3300"/>
                </a:solidFill>
              </a:rPr>
              <a:t>distributed resource management and scheduling</a:t>
            </a:r>
            <a:r>
              <a:rPr lang="en-GB" altLang="en-US" sz="2500"/>
              <a:t> for conventional Grid environment.</a:t>
            </a:r>
          </a:p>
          <a:p>
            <a:pPr marL="469900" indent="-469900" algn="just" eaLnBrk="1" hangingPunct="1">
              <a:lnSpc>
                <a:spcPct val="80000"/>
              </a:lnSpc>
              <a:buFont typeface="Wingdings" panose="05000000000000000000" pitchFamily="2" charset="2"/>
              <a:buChar char="&amp;"/>
            </a:pPr>
            <a:endParaRPr lang="en-GB" altLang="en-US" sz="2500"/>
          </a:p>
          <a:p>
            <a:pPr marL="469900" indent="-469900" algn="just" eaLnBrk="1" hangingPunct="1">
              <a:lnSpc>
                <a:spcPct val="80000"/>
              </a:lnSpc>
              <a:buFont typeface="Wingdings" panose="05000000000000000000" pitchFamily="2" charset="2"/>
              <a:buChar char="&amp;"/>
            </a:pPr>
            <a:r>
              <a:rPr lang="en-US" altLang="en-US" sz="2500">
                <a:solidFill>
                  <a:schemeClr val="bg2"/>
                </a:solidFill>
              </a:rPr>
              <a:t>GridSim</a:t>
            </a:r>
            <a:r>
              <a:rPr lang="en-US" altLang="en-US" sz="2500"/>
              <a:t> is based on </a:t>
            </a:r>
            <a:r>
              <a:rPr lang="en-US" altLang="en-US" sz="2500">
                <a:solidFill>
                  <a:srgbClr val="FF3300"/>
                </a:solidFill>
              </a:rPr>
              <a:t>SimJava</a:t>
            </a:r>
            <a:r>
              <a:rPr lang="en-US" altLang="en-US" sz="2500"/>
              <a:t>, a general purpose </a:t>
            </a:r>
            <a:r>
              <a:rPr lang="en-US" altLang="en-US" sz="2500">
                <a:solidFill>
                  <a:srgbClr val="FF3300"/>
                </a:solidFill>
              </a:rPr>
              <a:t>discrete-event simulation package</a:t>
            </a:r>
            <a:r>
              <a:rPr lang="en-US" altLang="en-US" sz="2500"/>
              <a:t> implemented in Java.</a:t>
            </a:r>
          </a:p>
          <a:p>
            <a:pPr marL="469900" indent="-469900" algn="just" eaLnBrk="1" hangingPunct="1">
              <a:lnSpc>
                <a:spcPct val="80000"/>
              </a:lnSpc>
              <a:buFont typeface="Wingdings" panose="05000000000000000000" pitchFamily="2" charset="2"/>
              <a:buChar char="&amp;"/>
            </a:pPr>
            <a:endParaRPr lang="en-US" altLang="en-US" sz="2500"/>
          </a:p>
          <a:p>
            <a:pPr marL="469900" indent="-469900" algn="just" eaLnBrk="1" hangingPunct="1">
              <a:lnSpc>
                <a:spcPct val="80000"/>
              </a:lnSpc>
              <a:buFont typeface="Wingdings" panose="05000000000000000000" pitchFamily="2" charset="2"/>
              <a:buChar char="&amp;"/>
            </a:pPr>
            <a:r>
              <a:rPr lang="en-US" altLang="en-US" sz="2500"/>
              <a:t>All components in </a:t>
            </a:r>
            <a:r>
              <a:rPr lang="en-US" altLang="en-US" sz="2500">
                <a:solidFill>
                  <a:schemeClr val="bg2"/>
                </a:solidFill>
              </a:rPr>
              <a:t>GridSim</a:t>
            </a:r>
            <a:r>
              <a:rPr lang="en-US" altLang="en-US" sz="2500"/>
              <a:t> communicate with each other through </a:t>
            </a:r>
            <a:r>
              <a:rPr lang="en-US" altLang="en-US" sz="2500">
                <a:solidFill>
                  <a:srgbClr val="FF3300"/>
                </a:solidFill>
              </a:rPr>
              <a:t>message passing operations</a:t>
            </a:r>
            <a:r>
              <a:rPr lang="en-US" altLang="en-US" sz="2500"/>
              <a:t> defined by SimJava.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69ECC31-491D-4CF3-B663-CC15E3DF7D73}"/>
              </a:ext>
            </a:extLst>
          </p:cNvPr>
          <p:cNvSpPr>
            <a:spLocks noGrp="1" noChangeArrowheads="1"/>
          </p:cNvSpPr>
          <p:nvPr>
            <p:ph type="title"/>
          </p:nvPr>
        </p:nvSpPr>
        <p:spPr/>
        <p:txBody>
          <a:bodyPr/>
          <a:lstStyle/>
          <a:p>
            <a:pPr eaLnBrk="1" hangingPunct="1"/>
            <a:r>
              <a:rPr lang="en-US" altLang="en-US" sz="3600"/>
              <a:t>Salient features of the GridSim</a:t>
            </a:r>
          </a:p>
        </p:txBody>
      </p:sp>
      <p:sp>
        <p:nvSpPr>
          <p:cNvPr id="40963" name="Rectangle 3">
            <a:extLst>
              <a:ext uri="{FF2B5EF4-FFF2-40B4-BE49-F238E27FC236}">
                <a16:creationId xmlns:a16="http://schemas.microsoft.com/office/drawing/2014/main" id="{1D2E2523-528D-456F-83DE-63F64D28C814}"/>
              </a:ext>
            </a:extLst>
          </p:cNvPr>
          <p:cNvSpPr>
            <a:spLocks noGrp="1" noChangeArrowheads="1"/>
          </p:cNvSpPr>
          <p:nvPr>
            <p:ph type="body" idx="1"/>
          </p:nvPr>
        </p:nvSpPr>
        <p:spPr>
          <a:xfrm>
            <a:off x="457200" y="1600200"/>
            <a:ext cx="8229600" cy="5029200"/>
          </a:xfrm>
        </p:spPr>
        <p:txBody>
          <a:bodyPr/>
          <a:lstStyle/>
          <a:p>
            <a:pPr marL="469900" indent="-469900" eaLnBrk="1" hangingPunct="1">
              <a:lnSpc>
                <a:spcPct val="80000"/>
              </a:lnSpc>
            </a:pPr>
            <a:r>
              <a:rPr lang="en-US" altLang="en-US" sz="2500"/>
              <a:t>It allows modeling of </a:t>
            </a:r>
            <a:r>
              <a:rPr lang="en-US" altLang="en-US" sz="2500" b="1">
                <a:solidFill>
                  <a:srgbClr val="FF3300"/>
                </a:solidFill>
              </a:rPr>
              <a:t>heterogeneous</a:t>
            </a:r>
            <a:r>
              <a:rPr lang="en-US" altLang="en-US" sz="2500"/>
              <a:t> types of resources.</a:t>
            </a:r>
          </a:p>
          <a:p>
            <a:pPr marL="469900" indent="-469900" eaLnBrk="1" hangingPunct="1">
              <a:lnSpc>
                <a:spcPct val="80000"/>
              </a:lnSpc>
            </a:pPr>
            <a:r>
              <a:rPr lang="en-US" altLang="en-US" sz="2500"/>
              <a:t>Resources can be modeled operating under </a:t>
            </a:r>
            <a:r>
              <a:rPr lang="en-US" altLang="en-US" sz="2500" b="1">
                <a:solidFill>
                  <a:srgbClr val="FF3300"/>
                </a:solidFill>
              </a:rPr>
              <a:t>space- or time-shared mode.</a:t>
            </a:r>
          </a:p>
          <a:p>
            <a:pPr marL="469900" indent="-469900" eaLnBrk="1" hangingPunct="1">
              <a:lnSpc>
                <a:spcPct val="80000"/>
              </a:lnSpc>
            </a:pPr>
            <a:r>
              <a:rPr lang="en-US" altLang="en-US" sz="2500"/>
              <a:t>Resource capability can be defined (in the form of </a:t>
            </a:r>
            <a:r>
              <a:rPr lang="en-US" altLang="en-US" sz="2500" b="1">
                <a:solidFill>
                  <a:srgbClr val="FF3300"/>
                </a:solidFill>
              </a:rPr>
              <a:t>MIPS</a:t>
            </a:r>
            <a:r>
              <a:rPr lang="en-US" altLang="en-US" sz="2500">
                <a:solidFill>
                  <a:srgbClr val="FF3300"/>
                </a:solidFill>
              </a:rPr>
              <a:t> (Million Instructions Per Second</a:t>
            </a:r>
            <a:r>
              <a:rPr lang="en-US" altLang="en-US" sz="2500"/>
              <a:t>) benchmark.</a:t>
            </a:r>
          </a:p>
          <a:p>
            <a:pPr marL="469900" indent="-469900" eaLnBrk="1" hangingPunct="1">
              <a:lnSpc>
                <a:spcPct val="80000"/>
              </a:lnSpc>
            </a:pPr>
            <a:r>
              <a:rPr lang="en-US" altLang="en-US" sz="2500"/>
              <a:t>Resources can be located in </a:t>
            </a:r>
            <a:r>
              <a:rPr lang="en-US" altLang="en-US" sz="2500" b="1">
                <a:solidFill>
                  <a:srgbClr val="FF3300"/>
                </a:solidFill>
              </a:rPr>
              <a:t>any time zone</a:t>
            </a:r>
            <a:r>
              <a:rPr lang="en-US" altLang="en-US" sz="2500"/>
              <a:t>.</a:t>
            </a:r>
          </a:p>
          <a:p>
            <a:pPr marL="469900" indent="-469900" eaLnBrk="1" hangingPunct="1">
              <a:lnSpc>
                <a:spcPct val="80000"/>
              </a:lnSpc>
            </a:pPr>
            <a:r>
              <a:rPr lang="en-US" altLang="en-US" sz="2500" b="1">
                <a:solidFill>
                  <a:srgbClr val="FF3300"/>
                </a:solidFill>
              </a:rPr>
              <a:t>Weekends and holidays</a:t>
            </a:r>
            <a:r>
              <a:rPr lang="en-US" altLang="en-US" sz="2500"/>
              <a:t> can be mapped depending on resource’s local time to model non-Grid (local) workload.</a:t>
            </a:r>
          </a:p>
          <a:p>
            <a:pPr marL="469900" indent="-469900" eaLnBrk="1" hangingPunct="1">
              <a:lnSpc>
                <a:spcPct val="80000"/>
              </a:lnSpc>
            </a:pPr>
            <a:r>
              <a:rPr lang="en-US" altLang="en-US" sz="2500"/>
              <a:t>Resources can be </a:t>
            </a:r>
            <a:r>
              <a:rPr lang="en-US" altLang="en-US" sz="2500" b="1">
                <a:solidFill>
                  <a:srgbClr val="FF3300"/>
                </a:solidFill>
              </a:rPr>
              <a:t>booked</a:t>
            </a:r>
            <a:r>
              <a:rPr lang="en-US" altLang="en-US" sz="2500"/>
              <a:t> for advance reservation.</a:t>
            </a:r>
          </a:p>
          <a:p>
            <a:pPr marL="469900" indent="-469900" eaLnBrk="1" hangingPunct="1">
              <a:lnSpc>
                <a:spcPct val="80000"/>
              </a:lnSpc>
            </a:pPr>
            <a:r>
              <a:rPr lang="en-US" altLang="en-US" sz="2500"/>
              <a:t>Applications with different </a:t>
            </a:r>
            <a:r>
              <a:rPr lang="en-US" altLang="en-US" sz="2500" b="1">
                <a:solidFill>
                  <a:srgbClr val="FF3300"/>
                </a:solidFill>
              </a:rPr>
              <a:t>parallel application</a:t>
            </a:r>
            <a:r>
              <a:rPr lang="en-US" altLang="en-US" sz="2500"/>
              <a:t> models can be simulated</a:t>
            </a:r>
            <a:r>
              <a:rPr lang="en-US" altLang="en-US" sz="310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CBCAA1F-04D5-476B-B6E4-3647B6BEAC3D}"/>
              </a:ext>
            </a:extLst>
          </p:cNvPr>
          <p:cNvSpPr>
            <a:spLocks noGrp="1" noChangeArrowheads="1"/>
          </p:cNvSpPr>
          <p:nvPr>
            <p:ph type="title"/>
          </p:nvPr>
        </p:nvSpPr>
        <p:spPr>
          <a:xfrm>
            <a:off x="1524000" y="190500"/>
            <a:ext cx="7010400" cy="1257300"/>
          </a:xfrm>
        </p:spPr>
        <p:txBody>
          <a:bodyPr/>
          <a:lstStyle/>
          <a:p>
            <a:pPr eaLnBrk="1" hangingPunct="1"/>
            <a:r>
              <a:rPr lang="en-US" altLang="en-US" sz="3200"/>
              <a:t>Salient features of the GridSim</a:t>
            </a:r>
          </a:p>
        </p:txBody>
      </p:sp>
      <p:sp>
        <p:nvSpPr>
          <p:cNvPr id="41987" name="Rectangle 3">
            <a:extLst>
              <a:ext uri="{FF2B5EF4-FFF2-40B4-BE49-F238E27FC236}">
                <a16:creationId xmlns:a16="http://schemas.microsoft.com/office/drawing/2014/main" id="{349B79D2-0687-481A-A817-B652CCB0B078}"/>
              </a:ext>
            </a:extLst>
          </p:cNvPr>
          <p:cNvSpPr>
            <a:spLocks noGrp="1" noChangeArrowheads="1"/>
          </p:cNvSpPr>
          <p:nvPr>
            <p:ph type="body" idx="1"/>
          </p:nvPr>
        </p:nvSpPr>
        <p:spPr>
          <a:xfrm>
            <a:off x="457200" y="1371600"/>
            <a:ext cx="8229600" cy="5181600"/>
          </a:xfrm>
        </p:spPr>
        <p:txBody>
          <a:bodyPr/>
          <a:lstStyle/>
          <a:p>
            <a:pPr marL="469900" indent="-469900" algn="just" eaLnBrk="1" hangingPunct="1">
              <a:lnSpc>
                <a:spcPct val="80000"/>
              </a:lnSpc>
            </a:pPr>
            <a:r>
              <a:rPr lang="en-US" altLang="en-US" sz="2400">
                <a:solidFill>
                  <a:srgbClr val="FF3300"/>
                </a:solidFill>
              </a:rPr>
              <a:t>Application tasks</a:t>
            </a:r>
            <a:r>
              <a:rPr lang="en-US" altLang="en-US" sz="2400"/>
              <a:t> can be </a:t>
            </a:r>
            <a:r>
              <a:rPr lang="en-US" altLang="en-US" sz="2400">
                <a:solidFill>
                  <a:srgbClr val="FF3300"/>
                </a:solidFill>
              </a:rPr>
              <a:t>heterogeneous</a:t>
            </a:r>
            <a:r>
              <a:rPr lang="en-US" altLang="en-US" sz="2400"/>
              <a:t> and they can be CPU or I/O intensive.</a:t>
            </a:r>
          </a:p>
          <a:p>
            <a:pPr marL="469900" indent="-469900" algn="just" eaLnBrk="1" hangingPunct="1">
              <a:lnSpc>
                <a:spcPct val="80000"/>
              </a:lnSpc>
            </a:pPr>
            <a:r>
              <a:rPr lang="en-US" altLang="en-US" sz="2400"/>
              <a:t>There is </a:t>
            </a:r>
            <a:r>
              <a:rPr lang="en-US" altLang="en-US" sz="2400">
                <a:solidFill>
                  <a:srgbClr val="FF3300"/>
                </a:solidFill>
              </a:rPr>
              <a:t>no limit on the number of application jobs</a:t>
            </a:r>
            <a:r>
              <a:rPr lang="en-US" altLang="en-US" sz="2400"/>
              <a:t> that can be submitted to a resource.</a:t>
            </a:r>
          </a:p>
          <a:p>
            <a:pPr marL="469900" indent="-469900" algn="just" eaLnBrk="1" hangingPunct="1">
              <a:lnSpc>
                <a:spcPct val="80000"/>
              </a:lnSpc>
            </a:pPr>
            <a:r>
              <a:rPr lang="en-US" altLang="en-US" sz="2400"/>
              <a:t>Multiple user entities can submit tasks for execution simultaneously in the </a:t>
            </a:r>
            <a:r>
              <a:rPr lang="en-US" altLang="en-US" sz="2400">
                <a:solidFill>
                  <a:srgbClr val="FF3300"/>
                </a:solidFill>
              </a:rPr>
              <a:t>same resource</a:t>
            </a:r>
            <a:r>
              <a:rPr lang="en-US" altLang="en-US" sz="2400"/>
              <a:t>, which may be time-shared or space-shared. This feature helps in building schedulers that can use different market-driven economic models for selecting services competitively.</a:t>
            </a:r>
          </a:p>
          <a:p>
            <a:pPr marL="469900" indent="-469900" algn="just" eaLnBrk="1" hangingPunct="1">
              <a:lnSpc>
                <a:spcPct val="80000"/>
              </a:lnSpc>
            </a:pPr>
            <a:r>
              <a:rPr lang="en-US" altLang="en-US" sz="2400">
                <a:solidFill>
                  <a:srgbClr val="FF3300"/>
                </a:solidFill>
              </a:rPr>
              <a:t>Network speed</a:t>
            </a:r>
            <a:r>
              <a:rPr lang="en-US" altLang="en-US" sz="2400"/>
              <a:t> between resources can be specified.</a:t>
            </a:r>
          </a:p>
          <a:p>
            <a:pPr marL="469900" indent="-469900" algn="just" eaLnBrk="1" hangingPunct="1">
              <a:lnSpc>
                <a:spcPct val="80000"/>
              </a:lnSpc>
            </a:pPr>
            <a:r>
              <a:rPr lang="en-US" altLang="en-US" sz="2400"/>
              <a:t>It supports simulation of both </a:t>
            </a:r>
            <a:r>
              <a:rPr lang="en-US" altLang="en-US" sz="2400">
                <a:solidFill>
                  <a:srgbClr val="FF3300"/>
                </a:solidFill>
              </a:rPr>
              <a:t>static and dynamic schedulers.</a:t>
            </a:r>
          </a:p>
          <a:p>
            <a:pPr marL="469900" indent="-469900" algn="just" eaLnBrk="1" hangingPunct="1">
              <a:lnSpc>
                <a:spcPct val="80000"/>
              </a:lnSpc>
            </a:pPr>
            <a:r>
              <a:rPr lang="en-US" altLang="en-US" sz="2400">
                <a:solidFill>
                  <a:srgbClr val="FF3300"/>
                </a:solidFill>
              </a:rPr>
              <a:t>Statistics</a:t>
            </a:r>
            <a:r>
              <a:rPr lang="en-US" altLang="en-US" sz="2400"/>
              <a:t> of all or selected operations can be recorded and they can be analyzed using GridSim statistics analysis methods.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67DD582-7AE6-446A-BB51-3EA83E8FCDA7}"/>
              </a:ext>
            </a:extLst>
          </p:cNvPr>
          <p:cNvSpPr>
            <a:spLocks noGrp="1" noChangeArrowheads="1"/>
          </p:cNvSpPr>
          <p:nvPr>
            <p:ph type="title" idx="4294967295"/>
          </p:nvPr>
        </p:nvSpPr>
        <p:spPr>
          <a:xfrm>
            <a:off x="1676400" y="0"/>
            <a:ext cx="7010400" cy="876300"/>
          </a:xfrm>
        </p:spPr>
        <p:txBody>
          <a:bodyPr anchor="b"/>
          <a:lstStyle/>
          <a:p>
            <a:pPr eaLnBrk="1" hangingPunct="1"/>
            <a:r>
              <a:rPr lang="en-US" altLang="en-US" sz="3600"/>
              <a:t>Grid Computing</a:t>
            </a:r>
          </a:p>
        </p:txBody>
      </p:sp>
      <p:sp>
        <p:nvSpPr>
          <p:cNvPr id="9219" name="Rectangle 3">
            <a:extLst>
              <a:ext uri="{FF2B5EF4-FFF2-40B4-BE49-F238E27FC236}">
                <a16:creationId xmlns:a16="http://schemas.microsoft.com/office/drawing/2014/main" id="{C7F52028-0113-40EF-83E7-BE320D6A2C47}"/>
              </a:ext>
            </a:extLst>
          </p:cNvPr>
          <p:cNvSpPr>
            <a:spLocks noGrp="1" noChangeArrowheads="1"/>
          </p:cNvSpPr>
          <p:nvPr>
            <p:ph type="body" idx="4294967295"/>
          </p:nvPr>
        </p:nvSpPr>
        <p:spPr>
          <a:xfrm>
            <a:off x="0" y="838200"/>
            <a:ext cx="8839200" cy="3685310"/>
          </a:xfrm>
        </p:spPr>
        <p:txBody>
          <a:bodyPr/>
          <a:lstStyle/>
          <a:p>
            <a:pPr eaLnBrk="1" hangingPunct="1">
              <a:lnSpc>
                <a:spcPct val="80000"/>
              </a:lnSpc>
              <a:buBlip>
                <a:blip r:embed="rId2"/>
              </a:buBlip>
            </a:pPr>
            <a:endParaRPr lang="en-US" altLang="en-US" sz="2400" b="1"/>
          </a:p>
          <a:p>
            <a:pPr>
              <a:lnSpc>
                <a:spcPct val="80000"/>
              </a:lnSpc>
              <a:buChar char="•"/>
            </a:pPr>
            <a:r>
              <a:rPr lang="en-US" altLang="en-US" sz="2400" b="1"/>
              <a:t>Grid computing</a:t>
            </a:r>
            <a:r>
              <a:rPr lang="en-US" altLang="en-US" sz="2400"/>
              <a:t> is a form of </a:t>
            </a:r>
            <a:r>
              <a:rPr lang="en-US" altLang="en-US" sz="2400">
                <a:solidFill>
                  <a:srgbClr val="FF3300"/>
                </a:solidFill>
              </a:rPr>
              <a:t>distributed computing</a:t>
            </a:r>
            <a:r>
              <a:rPr lang="en-US" altLang="en-US" sz="2400"/>
              <a:t> whereby a "super and virtual computer" is composed of a </a:t>
            </a:r>
            <a:r>
              <a:rPr lang="en-US" altLang="en-US" sz="2400">
                <a:solidFill>
                  <a:srgbClr val="FF3300"/>
                </a:solidFill>
              </a:rPr>
              <a:t>cluster</a:t>
            </a:r>
            <a:r>
              <a:rPr lang="en-US" altLang="en-US" sz="2400"/>
              <a:t> of networked, loosely coupled computers, acting in concert to perform very large tasks.</a:t>
            </a:r>
            <a:endParaRPr lang="en-US">
              <a:cs typeface="Arial"/>
            </a:endParaRPr>
          </a:p>
          <a:p>
            <a:pPr eaLnBrk="1" hangingPunct="1">
              <a:lnSpc>
                <a:spcPct val="80000"/>
              </a:lnSpc>
              <a:buFont typeface="Wingdings" panose="05000000000000000000" pitchFamily="2" charset="2"/>
              <a:buNone/>
            </a:pPr>
            <a:endParaRPr lang="en-US" altLang="en-US" sz="2400"/>
          </a:p>
          <a:p>
            <a:pPr eaLnBrk="1" hangingPunct="1">
              <a:lnSpc>
                <a:spcPct val="80000"/>
              </a:lnSpc>
              <a:buFont typeface="Wingdings" panose="05000000000000000000" pitchFamily="2" charset="2"/>
              <a:buBlip>
                <a:blip r:embed="rId2"/>
              </a:buBlip>
            </a:pPr>
            <a:r>
              <a:rPr lang="en-GB" altLang="en-US" sz="2400">
                <a:solidFill>
                  <a:srgbClr val="FF3300"/>
                </a:solidFill>
              </a:rPr>
              <a:t>Grid computing</a:t>
            </a:r>
            <a:r>
              <a:rPr lang="en-GB" altLang="en-US" sz="2400"/>
              <a:t> (Foster and Kesselman, 1999) is a growing technology that facilitates the executions of large-scale </a:t>
            </a:r>
            <a:r>
              <a:rPr lang="en-GB" altLang="en-US" sz="2400">
                <a:solidFill>
                  <a:srgbClr val="FF3300"/>
                </a:solidFill>
              </a:rPr>
              <a:t>resource intensive applications</a:t>
            </a:r>
            <a:r>
              <a:rPr lang="en-GB" altLang="en-US" sz="2400"/>
              <a:t> on </a:t>
            </a:r>
            <a:r>
              <a:rPr lang="en-GB" altLang="en-US" sz="2400">
                <a:solidFill>
                  <a:srgbClr val="FF3300"/>
                </a:solidFill>
              </a:rPr>
              <a:t>geographically distributed computing resources.</a:t>
            </a:r>
            <a:endParaRPr lang="en-GB" altLang="en-US" sz="2400">
              <a:solidFill>
                <a:srgbClr val="FF3300"/>
              </a:solidFill>
              <a:cs typeface="Arial"/>
            </a:endParaRPr>
          </a:p>
          <a:p>
            <a:pPr eaLnBrk="1" hangingPunct="1">
              <a:lnSpc>
                <a:spcPct val="80000"/>
              </a:lnSpc>
              <a:buFont typeface="Wingdings" panose="05000000000000000000" pitchFamily="2" charset="2"/>
              <a:buNone/>
            </a:pPr>
            <a:endParaRPr lang="en-US" altLang="en-US" sz="2400">
              <a:solidFill>
                <a:srgbClr val="FF3300"/>
              </a:solidFill>
            </a:endParaRPr>
          </a:p>
          <a:p>
            <a:pPr eaLnBrk="1" hangingPunct="1">
              <a:lnSpc>
                <a:spcPct val="80000"/>
              </a:lnSpc>
              <a:buFont typeface="Wingdings" panose="05000000000000000000" pitchFamily="2" charset="2"/>
              <a:buBlip>
                <a:blip r:embed="rId2"/>
              </a:buBlip>
            </a:pPr>
            <a:r>
              <a:rPr lang="en-US" altLang="en-US" sz="2400">
                <a:cs typeface="Times New Roman"/>
              </a:rPr>
              <a:t>Facilitates flexible, secure, coordinated large scale resource sharing among dynamic collections of individuals, institutions, and resource</a:t>
            </a:r>
          </a:p>
          <a:p>
            <a:pPr lvl="1" eaLnBrk="1" hangingPunct="1">
              <a:lnSpc>
                <a:spcPct val="80000"/>
              </a:lnSpc>
              <a:buFont typeface="Wingdings" panose="05000000000000000000" pitchFamily="2" charset="2"/>
              <a:buNone/>
            </a:pPr>
            <a:endParaRPr lang="en-US" altLang="en-US" sz="2400">
              <a:cs typeface="Times New Roman" panose="02020603050405020304" pitchFamily="18" charset="0"/>
            </a:endParaRPr>
          </a:p>
          <a:p>
            <a:pPr eaLnBrk="1" hangingPunct="1">
              <a:lnSpc>
                <a:spcPct val="80000"/>
              </a:lnSpc>
              <a:buBlip>
                <a:blip r:embed="rId2"/>
              </a:buBlip>
            </a:pPr>
            <a:r>
              <a:rPr lang="en-US" altLang="en-US" sz="2400"/>
              <a:t>Enable </a:t>
            </a:r>
            <a:r>
              <a:rPr lang="en-US" altLang="en-US" sz="2400">
                <a:solidFill>
                  <a:srgbClr val="FF3300"/>
                </a:solidFill>
              </a:rPr>
              <a:t>communities</a:t>
            </a:r>
            <a:r>
              <a:rPr lang="en-US" altLang="en-US" sz="2400"/>
              <a:t> (“virtual organizations”) to share geographically distributed resources as they pursue common goals </a:t>
            </a:r>
          </a:p>
          <a:p>
            <a:pPr eaLnBrk="1" hangingPunct="1">
              <a:lnSpc>
                <a:spcPct val="80000"/>
              </a:lnSpc>
              <a:buBlip>
                <a:blip r:embed="rId2"/>
              </a:buBlip>
            </a:pPr>
            <a:r>
              <a:rPr lang="en-US" altLang="en-US" sz="2400"/>
              <a:t> </a:t>
            </a:r>
            <a:r>
              <a:rPr lang="en-US" altLang="en-US" sz="2400">
                <a:solidFill>
                  <a:schemeClr val="hlink"/>
                </a:solidFill>
              </a:rPr>
              <a:t>Ian Foster and Carl Kesselman  </a:t>
            </a:r>
            <a:endParaRPr lang="en-US" altLang="en-US" sz="2400">
              <a:solidFill>
                <a:schemeClr val="hlink"/>
              </a:solidFill>
              <a:cs typeface="Aria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DF1D8F5-DBAC-48CC-BC89-9F21C0F881DA}"/>
              </a:ext>
            </a:extLst>
          </p:cNvPr>
          <p:cNvSpPr>
            <a:spLocks noGrp="1" noChangeArrowheads="1"/>
          </p:cNvSpPr>
          <p:nvPr>
            <p:ph type="title"/>
          </p:nvPr>
        </p:nvSpPr>
        <p:spPr>
          <a:xfrm>
            <a:off x="1371600" y="190500"/>
            <a:ext cx="7772400" cy="647700"/>
          </a:xfrm>
        </p:spPr>
        <p:txBody>
          <a:bodyPr/>
          <a:lstStyle/>
          <a:p>
            <a:pPr algn="ctr" eaLnBrk="1" hangingPunct="1"/>
            <a:r>
              <a:rPr lang="en-US" altLang="en-US" sz="2800"/>
              <a:t>A Modular Architecture for GridSim Platform and Components. </a:t>
            </a:r>
          </a:p>
        </p:txBody>
      </p:sp>
      <p:sp>
        <p:nvSpPr>
          <p:cNvPr id="43011" name="Rectangle 3">
            <a:extLst>
              <a:ext uri="{FF2B5EF4-FFF2-40B4-BE49-F238E27FC236}">
                <a16:creationId xmlns:a16="http://schemas.microsoft.com/office/drawing/2014/main" id="{75ACBEC2-B56A-47C7-BCA2-A4D0FC0F5C65}"/>
              </a:ext>
            </a:extLst>
          </p:cNvPr>
          <p:cNvSpPr>
            <a:spLocks noGrp="1" noChangeArrowheads="1"/>
          </p:cNvSpPr>
          <p:nvPr>
            <p:ph type="body" idx="1"/>
          </p:nvPr>
        </p:nvSpPr>
        <p:spPr>
          <a:xfrm flipV="1">
            <a:off x="1524000" y="2043113"/>
            <a:ext cx="7010400" cy="107950"/>
          </a:xfrm>
        </p:spPr>
        <p:txBody>
          <a:bodyPr/>
          <a:lstStyle/>
          <a:p>
            <a:pPr marL="469900" indent="-469900" eaLnBrk="1" hangingPunct="1">
              <a:lnSpc>
                <a:spcPct val="80000"/>
              </a:lnSpc>
              <a:buFont typeface="Wingdings" panose="05000000000000000000" pitchFamily="2" charset="2"/>
              <a:buNone/>
            </a:pPr>
            <a:endParaRPr lang="en-US" altLang="en-US" sz="800"/>
          </a:p>
        </p:txBody>
      </p:sp>
      <p:grpSp>
        <p:nvGrpSpPr>
          <p:cNvPr id="43012" name="Group 4">
            <a:extLst>
              <a:ext uri="{FF2B5EF4-FFF2-40B4-BE49-F238E27FC236}">
                <a16:creationId xmlns:a16="http://schemas.microsoft.com/office/drawing/2014/main" id="{13D99174-A026-41F4-9423-8125B944FAFF}"/>
              </a:ext>
            </a:extLst>
          </p:cNvPr>
          <p:cNvGrpSpPr>
            <a:grpSpLocks noChangeAspect="1"/>
          </p:cNvGrpSpPr>
          <p:nvPr/>
        </p:nvGrpSpPr>
        <p:grpSpPr bwMode="auto">
          <a:xfrm>
            <a:off x="304800" y="914400"/>
            <a:ext cx="9067800" cy="5943600"/>
            <a:chOff x="2528" y="1963"/>
            <a:chExt cx="7500" cy="8949"/>
          </a:xfrm>
        </p:grpSpPr>
        <p:sp>
          <p:nvSpPr>
            <p:cNvPr id="43013" name="AutoShape 5">
              <a:extLst>
                <a:ext uri="{FF2B5EF4-FFF2-40B4-BE49-F238E27FC236}">
                  <a16:creationId xmlns:a16="http://schemas.microsoft.com/office/drawing/2014/main" id="{82A17D57-7415-4F32-8C86-641DD4BF9E3D}"/>
                </a:ext>
              </a:extLst>
            </p:cNvPr>
            <p:cNvSpPr>
              <a:spLocks noChangeAspect="1" noChangeArrowheads="1"/>
            </p:cNvSpPr>
            <p:nvPr/>
          </p:nvSpPr>
          <p:spPr bwMode="auto">
            <a:xfrm>
              <a:off x="2528" y="1963"/>
              <a:ext cx="7500" cy="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43014" name="Rectangle 6">
              <a:extLst>
                <a:ext uri="{FF2B5EF4-FFF2-40B4-BE49-F238E27FC236}">
                  <a16:creationId xmlns:a16="http://schemas.microsoft.com/office/drawing/2014/main" id="{4A6F22CA-3B70-412B-A617-22666E82BD51}"/>
                </a:ext>
              </a:extLst>
            </p:cNvPr>
            <p:cNvSpPr>
              <a:spLocks noChangeArrowheads="1"/>
            </p:cNvSpPr>
            <p:nvPr/>
          </p:nvSpPr>
          <p:spPr bwMode="auto">
            <a:xfrm>
              <a:off x="2528" y="1963"/>
              <a:ext cx="7350" cy="1389"/>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43015" name="Text Box 7">
              <a:extLst>
                <a:ext uri="{FF2B5EF4-FFF2-40B4-BE49-F238E27FC236}">
                  <a16:creationId xmlns:a16="http://schemas.microsoft.com/office/drawing/2014/main" id="{871D969F-7C26-4F88-9CB9-7FA04A75A301}"/>
                </a:ext>
              </a:extLst>
            </p:cNvPr>
            <p:cNvSpPr txBox="1">
              <a:spLocks noChangeArrowheads="1"/>
            </p:cNvSpPr>
            <p:nvPr/>
          </p:nvSpPr>
          <p:spPr bwMode="auto">
            <a:xfrm>
              <a:off x="2678" y="2580"/>
              <a:ext cx="1350" cy="617"/>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a:latin typeface="Times New Roman" panose="02020603050405020304" pitchFamily="18" charset="0"/>
                  <a:ea typeface="Batang" panose="02030600000101010101" pitchFamily="18" charset="-127"/>
                </a:rPr>
                <a:t>Appn Conf</a:t>
              </a:r>
              <a:endParaRPr lang="en-US" altLang="en-US">
                <a:latin typeface="Times New Roman" panose="02020603050405020304" pitchFamily="18" charset="0"/>
              </a:endParaRPr>
            </a:p>
          </p:txBody>
        </p:sp>
        <p:sp>
          <p:nvSpPr>
            <p:cNvPr id="43016" name="Text Box 8">
              <a:extLst>
                <a:ext uri="{FF2B5EF4-FFF2-40B4-BE49-F238E27FC236}">
                  <a16:creationId xmlns:a16="http://schemas.microsoft.com/office/drawing/2014/main" id="{AD6B0BA2-6054-4F00-AB17-CD896816A582}"/>
                </a:ext>
              </a:extLst>
            </p:cNvPr>
            <p:cNvSpPr txBox="1">
              <a:spLocks noChangeArrowheads="1"/>
            </p:cNvSpPr>
            <p:nvPr/>
          </p:nvSpPr>
          <p:spPr bwMode="auto">
            <a:xfrm>
              <a:off x="4178" y="2580"/>
              <a:ext cx="1200" cy="617"/>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a:latin typeface="Times New Roman" panose="02020603050405020304" pitchFamily="18" charset="0"/>
                  <a:ea typeface="Batang" panose="02030600000101010101" pitchFamily="18" charset="-127"/>
                </a:rPr>
                <a:t>Res Conf</a:t>
              </a:r>
              <a:endParaRPr lang="en-US" altLang="en-US">
                <a:latin typeface="Times New Roman" panose="02020603050405020304" pitchFamily="18" charset="0"/>
              </a:endParaRPr>
            </a:p>
          </p:txBody>
        </p:sp>
        <p:sp>
          <p:nvSpPr>
            <p:cNvPr id="43017" name="Text Box 9">
              <a:extLst>
                <a:ext uri="{FF2B5EF4-FFF2-40B4-BE49-F238E27FC236}">
                  <a16:creationId xmlns:a16="http://schemas.microsoft.com/office/drawing/2014/main" id="{6ADE5B08-79F9-4D2A-8917-564D7D1CEB46}"/>
                </a:ext>
              </a:extLst>
            </p:cNvPr>
            <p:cNvSpPr txBox="1">
              <a:spLocks noChangeArrowheads="1"/>
            </p:cNvSpPr>
            <p:nvPr/>
          </p:nvSpPr>
          <p:spPr bwMode="auto">
            <a:xfrm>
              <a:off x="5528" y="2580"/>
              <a:ext cx="1200" cy="617"/>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a:latin typeface="Times New Roman" panose="02020603050405020304" pitchFamily="18" charset="0"/>
                  <a:ea typeface="Batang" panose="02030600000101010101" pitchFamily="18" charset="-127"/>
                </a:rPr>
                <a:t>User Req</a:t>
              </a:r>
              <a:endParaRPr lang="en-US" altLang="en-US">
                <a:latin typeface="Times New Roman" panose="02020603050405020304" pitchFamily="18" charset="0"/>
              </a:endParaRPr>
            </a:p>
          </p:txBody>
        </p:sp>
        <p:sp>
          <p:nvSpPr>
            <p:cNvPr id="43018" name="Text Box 10">
              <a:extLst>
                <a:ext uri="{FF2B5EF4-FFF2-40B4-BE49-F238E27FC236}">
                  <a16:creationId xmlns:a16="http://schemas.microsoft.com/office/drawing/2014/main" id="{FBA73EBC-33C6-42C8-8C4D-677F73040D93}"/>
                </a:ext>
              </a:extLst>
            </p:cNvPr>
            <p:cNvSpPr txBox="1">
              <a:spLocks noChangeArrowheads="1"/>
            </p:cNvSpPr>
            <p:nvPr/>
          </p:nvSpPr>
          <p:spPr bwMode="auto">
            <a:xfrm>
              <a:off x="6878" y="2580"/>
              <a:ext cx="900" cy="617"/>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a:latin typeface="Times New Roman" panose="02020603050405020304" pitchFamily="18" charset="0"/>
                  <a:ea typeface="Batang" panose="02030600000101010101" pitchFamily="18" charset="-127"/>
                </a:rPr>
                <a:t>Grid Sc</a:t>
              </a:r>
              <a:endParaRPr lang="en-US" altLang="en-US">
                <a:latin typeface="Times New Roman" panose="02020603050405020304" pitchFamily="18" charset="0"/>
              </a:endParaRPr>
            </a:p>
          </p:txBody>
        </p:sp>
        <p:sp>
          <p:nvSpPr>
            <p:cNvPr id="43019" name="Text Box 11">
              <a:extLst>
                <a:ext uri="{FF2B5EF4-FFF2-40B4-BE49-F238E27FC236}">
                  <a16:creationId xmlns:a16="http://schemas.microsoft.com/office/drawing/2014/main" id="{62D919A2-7874-45D2-BE55-87271477976E}"/>
                </a:ext>
              </a:extLst>
            </p:cNvPr>
            <p:cNvSpPr txBox="1">
              <a:spLocks noChangeArrowheads="1"/>
            </p:cNvSpPr>
            <p:nvPr/>
          </p:nvSpPr>
          <p:spPr bwMode="auto">
            <a:xfrm>
              <a:off x="8528" y="2734"/>
              <a:ext cx="1050" cy="309"/>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a:latin typeface="Times New Roman" panose="02020603050405020304" pitchFamily="18" charset="0"/>
                  <a:ea typeface="Batang" panose="02030600000101010101" pitchFamily="18" charset="-127"/>
                </a:rPr>
                <a:t>Output</a:t>
              </a:r>
              <a:endParaRPr lang="en-US" altLang="en-US">
                <a:latin typeface="Times New Roman" panose="02020603050405020304" pitchFamily="18" charset="0"/>
              </a:endParaRPr>
            </a:p>
          </p:txBody>
        </p:sp>
        <p:sp>
          <p:nvSpPr>
            <p:cNvPr id="43020" name="Text Box 12">
              <a:extLst>
                <a:ext uri="{FF2B5EF4-FFF2-40B4-BE49-F238E27FC236}">
                  <a16:creationId xmlns:a16="http://schemas.microsoft.com/office/drawing/2014/main" id="{DD8CDDD5-A961-45F5-BCE1-BB9AC3688DF2}"/>
                </a:ext>
              </a:extLst>
            </p:cNvPr>
            <p:cNvSpPr txBox="1">
              <a:spLocks noChangeArrowheads="1"/>
            </p:cNvSpPr>
            <p:nvPr/>
          </p:nvSpPr>
          <p:spPr bwMode="auto">
            <a:xfrm>
              <a:off x="2678" y="2117"/>
              <a:ext cx="6600"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b="1">
                  <a:latin typeface="Times New Roman" panose="02020603050405020304" pitchFamily="18" charset="0"/>
                  <a:ea typeface="Batang" panose="02030600000101010101" pitchFamily="18" charset="-127"/>
                </a:rPr>
                <a:t>Application, User, Grid Scenario’s input and Results</a:t>
              </a:r>
              <a:endParaRPr lang="en-US" altLang="en-US" sz="2000">
                <a:latin typeface="Times New Roman" panose="02020603050405020304" pitchFamily="18" charset="0"/>
              </a:endParaRPr>
            </a:p>
          </p:txBody>
        </p:sp>
        <p:sp>
          <p:nvSpPr>
            <p:cNvPr id="43021" name="Text Box 13">
              <a:extLst>
                <a:ext uri="{FF2B5EF4-FFF2-40B4-BE49-F238E27FC236}">
                  <a16:creationId xmlns:a16="http://schemas.microsoft.com/office/drawing/2014/main" id="{73C421E4-39AC-4867-A840-7BF538617B38}"/>
                </a:ext>
              </a:extLst>
            </p:cNvPr>
            <p:cNvSpPr txBox="1">
              <a:spLocks noChangeArrowheads="1"/>
            </p:cNvSpPr>
            <p:nvPr/>
          </p:nvSpPr>
          <p:spPr bwMode="auto">
            <a:xfrm>
              <a:off x="2528" y="3506"/>
              <a:ext cx="7350" cy="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b="1">
                  <a:latin typeface="Times New Roman" panose="02020603050405020304" pitchFamily="18" charset="0"/>
                  <a:ea typeface="Batang" panose="02030600000101010101" pitchFamily="18" charset="-127"/>
                </a:rPr>
                <a:t>Grid Resource Brokers or Schedulers</a:t>
              </a:r>
              <a:endParaRPr lang="en-US" altLang="en-US" sz="2000">
                <a:latin typeface="Times New Roman" panose="02020603050405020304" pitchFamily="18" charset="0"/>
              </a:endParaRPr>
            </a:p>
          </p:txBody>
        </p:sp>
        <p:sp>
          <p:nvSpPr>
            <p:cNvPr id="43022" name="Text Box 14">
              <a:extLst>
                <a:ext uri="{FF2B5EF4-FFF2-40B4-BE49-F238E27FC236}">
                  <a16:creationId xmlns:a16="http://schemas.microsoft.com/office/drawing/2014/main" id="{90707B49-77AB-4E8D-B22A-27B3438082C9}"/>
                </a:ext>
              </a:extLst>
            </p:cNvPr>
            <p:cNvSpPr txBox="1">
              <a:spLocks noChangeArrowheads="1"/>
            </p:cNvSpPr>
            <p:nvPr/>
          </p:nvSpPr>
          <p:spPr bwMode="auto">
            <a:xfrm>
              <a:off x="7928" y="2734"/>
              <a:ext cx="450" cy="3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sz="1200" b="1">
                  <a:latin typeface="Times New Roman" panose="02020603050405020304" pitchFamily="18" charset="0"/>
                  <a:ea typeface="Batang" panose="02030600000101010101" pitchFamily="18" charset="-127"/>
                </a:rPr>
                <a:t>…</a:t>
              </a:r>
              <a:endParaRPr lang="en-US" altLang="en-US">
                <a:latin typeface="Times New Roman" panose="02020603050405020304" pitchFamily="18" charset="0"/>
              </a:endParaRPr>
            </a:p>
          </p:txBody>
        </p:sp>
        <p:sp>
          <p:nvSpPr>
            <p:cNvPr id="43023" name="Rectangle 15">
              <a:extLst>
                <a:ext uri="{FF2B5EF4-FFF2-40B4-BE49-F238E27FC236}">
                  <a16:creationId xmlns:a16="http://schemas.microsoft.com/office/drawing/2014/main" id="{A16F7D2B-92AD-4359-9209-1CBA7B735E0A}"/>
                </a:ext>
              </a:extLst>
            </p:cNvPr>
            <p:cNvSpPr>
              <a:spLocks noChangeArrowheads="1"/>
            </p:cNvSpPr>
            <p:nvPr/>
          </p:nvSpPr>
          <p:spPr bwMode="auto">
            <a:xfrm>
              <a:off x="2528" y="4123"/>
              <a:ext cx="7350" cy="3240"/>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43024" name="Text Box 16">
              <a:extLst>
                <a:ext uri="{FF2B5EF4-FFF2-40B4-BE49-F238E27FC236}">
                  <a16:creationId xmlns:a16="http://schemas.microsoft.com/office/drawing/2014/main" id="{449831A5-1406-41AE-8A62-A0A26C2D8640}"/>
                </a:ext>
              </a:extLst>
            </p:cNvPr>
            <p:cNvSpPr txBox="1">
              <a:spLocks noChangeArrowheads="1"/>
            </p:cNvSpPr>
            <p:nvPr/>
          </p:nvSpPr>
          <p:spPr bwMode="auto">
            <a:xfrm>
              <a:off x="2678" y="5049"/>
              <a:ext cx="1050" cy="617"/>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Appn modeling</a:t>
              </a:r>
              <a:endParaRPr lang="en-US" altLang="en-US" sz="2000">
                <a:latin typeface="Times New Roman" panose="02020603050405020304" pitchFamily="18" charset="0"/>
              </a:endParaRPr>
            </a:p>
          </p:txBody>
        </p:sp>
        <p:sp>
          <p:nvSpPr>
            <p:cNvPr id="43025" name="Text Box 17">
              <a:extLst>
                <a:ext uri="{FF2B5EF4-FFF2-40B4-BE49-F238E27FC236}">
                  <a16:creationId xmlns:a16="http://schemas.microsoft.com/office/drawing/2014/main" id="{03BC859F-D9E7-470C-BF27-DA13172E153A}"/>
                </a:ext>
              </a:extLst>
            </p:cNvPr>
            <p:cNvSpPr txBox="1">
              <a:spLocks noChangeArrowheads="1"/>
            </p:cNvSpPr>
            <p:nvPr/>
          </p:nvSpPr>
          <p:spPr bwMode="auto">
            <a:xfrm>
              <a:off x="3878" y="5049"/>
              <a:ext cx="1050" cy="618"/>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Res entity</a:t>
              </a:r>
              <a:endParaRPr lang="en-US" altLang="en-US" sz="2000">
                <a:latin typeface="Times New Roman" panose="02020603050405020304" pitchFamily="18" charset="0"/>
              </a:endParaRPr>
            </a:p>
          </p:txBody>
        </p:sp>
        <p:sp>
          <p:nvSpPr>
            <p:cNvPr id="43026" name="Text Box 18">
              <a:extLst>
                <a:ext uri="{FF2B5EF4-FFF2-40B4-BE49-F238E27FC236}">
                  <a16:creationId xmlns:a16="http://schemas.microsoft.com/office/drawing/2014/main" id="{F44872C0-810C-45B3-8184-A7F9B367C77A}"/>
                </a:ext>
              </a:extLst>
            </p:cNvPr>
            <p:cNvSpPr txBox="1">
              <a:spLocks noChangeArrowheads="1"/>
            </p:cNvSpPr>
            <p:nvPr/>
          </p:nvSpPr>
          <p:spPr bwMode="auto">
            <a:xfrm>
              <a:off x="5078" y="5049"/>
              <a:ext cx="1050" cy="617"/>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Info serv</a:t>
              </a:r>
              <a:endParaRPr lang="en-US" altLang="en-US" sz="2000">
                <a:latin typeface="Times New Roman" panose="02020603050405020304" pitchFamily="18" charset="0"/>
              </a:endParaRPr>
            </a:p>
          </p:txBody>
        </p:sp>
        <p:sp>
          <p:nvSpPr>
            <p:cNvPr id="43027" name="Text Box 19">
              <a:extLst>
                <a:ext uri="{FF2B5EF4-FFF2-40B4-BE49-F238E27FC236}">
                  <a16:creationId xmlns:a16="http://schemas.microsoft.com/office/drawing/2014/main" id="{B948BDA3-D9B0-4F8D-BAC1-A52B5D8C092D}"/>
                </a:ext>
              </a:extLst>
            </p:cNvPr>
            <p:cNvSpPr txBox="1">
              <a:spLocks noChangeArrowheads="1"/>
            </p:cNvSpPr>
            <p:nvPr/>
          </p:nvSpPr>
          <p:spPr bwMode="auto">
            <a:xfrm>
              <a:off x="6278" y="5049"/>
              <a:ext cx="1200" cy="618"/>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Job mgmt</a:t>
              </a:r>
              <a:endParaRPr lang="en-US" altLang="en-US" sz="2000">
                <a:latin typeface="Times New Roman" panose="02020603050405020304" pitchFamily="18" charset="0"/>
              </a:endParaRPr>
            </a:p>
          </p:txBody>
        </p:sp>
        <p:sp>
          <p:nvSpPr>
            <p:cNvPr id="43028" name="Text Box 20">
              <a:extLst>
                <a:ext uri="{FF2B5EF4-FFF2-40B4-BE49-F238E27FC236}">
                  <a16:creationId xmlns:a16="http://schemas.microsoft.com/office/drawing/2014/main" id="{2321462A-E0BB-499A-8741-5B15CEFFCCAA}"/>
                </a:ext>
              </a:extLst>
            </p:cNvPr>
            <p:cNvSpPr txBox="1">
              <a:spLocks noChangeArrowheads="1"/>
            </p:cNvSpPr>
            <p:nvPr/>
          </p:nvSpPr>
          <p:spPr bwMode="auto">
            <a:xfrm>
              <a:off x="7628" y="5049"/>
              <a:ext cx="1050" cy="617"/>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Res alloc</a:t>
              </a:r>
              <a:endParaRPr lang="en-US" altLang="en-US" sz="2000">
                <a:latin typeface="Times New Roman" panose="02020603050405020304" pitchFamily="18" charset="0"/>
              </a:endParaRPr>
            </a:p>
          </p:txBody>
        </p:sp>
        <p:sp>
          <p:nvSpPr>
            <p:cNvPr id="43029" name="Text Box 21">
              <a:extLst>
                <a:ext uri="{FF2B5EF4-FFF2-40B4-BE49-F238E27FC236}">
                  <a16:creationId xmlns:a16="http://schemas.microsoft.com/office/drawing/2014/main" id="{BD71E5E7-D34F-44CE-9FC2-1E64585A2718}"/>
                </a:ext>
              </a:extLst>
            </p:cNvPr>
            <p:cNvSpPr txBox="1">
              <a:spLocks noChangeArrowheads="1"/>
            </p:cNvSpPr>
            <p:nvPr/>
          </p:nvSpPr>
          <p:spPr bwMode="auto">
            <a:xfrm>
              <a:off x="8828" y="5049"/>
              <a:ext cx="900" cy="308"/>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Statis</a:t>
              </a:r>
            </a:p>
            <a:p>
              <a:endParaRPr lang="en-US" altLang="en-US" sz="2000">
                <a:latin typeface="Times New Roman" panose="02020603050405020304" pitchFamily="18" charset="0"/>
              </a:endParaRPr>
            </a:p>
          </p:txBody>
        </p:sp>
        <p:sp>
          <p:nvSpPr>
            <p:cNvPr id="43030" name="Text Box 22">
              <a:extLst>
                <a:ext uri="{FF2B5EF4-FFF2-40B4-BE49-F238E27FC236}">
                  <a16:creationId xmlns:a16="http://schemas.microsoft.com/office/drawing/2014/main" id="{47E0E39F-F58B-410A-B3C5-7475AF67F545}"/>
                </a:ext>
              </a:extLst>
            </p:cNvPr>
            <p:cNvSpPr txBox="1">
              <a:spLocks noChangeArrowheads="1"/>
            </p:cNvSpPr>
            <p:nvPr/>
          </p:nvSpPr>
          <p:spPr bwMode="auto">
            <a:xfrm>
              <a:off x="4778" y="4277"/>
              <a:ext cx="2700" cy="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b="1">
                  <a:latin typeface="Times New Roman" panose="02020603050405020304" pitchFamily="18" charset="0"/>
                  <a:ea typeface="Batang" panose="02030600000101010101" pitchFamily="18" charset="-127"/>
                </a:rPr>
                <a:t>GridSim Toolkit</a:t>
              </a:r>
              <a:endParaRPr lang="en-US" altLang="en-US" sz="2000">
                <a:latin typeface="Times New Roman" panose="02020603050405020304" pitchFamily="18" charset="0"/>
              </a:endParaRPr>
            </a:p>
          </p:txBody>
        </p:sp>
        <p:sp>
          <p:nvSpPr>
            <p:cNvPr id="43031" name="Line 23">
              <a:extLst>
                <a:ext uri="{FF2B5EF4-FFF2-40B4-BE49-F238E27FC236}">
                  <a16:creationId xmlns:a16="http://schemas.microsoft.com/office/drawing/2014/main" id="{8C2B3055-9444-4937-88D3-91F068862E83}"/>
                </a:ext>
              </a:extLst>
            </p:cNvPr>
            <p:cNvSpPr>
              <a:spLocks noChangeShapeType="1"/>
            </p:cNvSpPr>
            <p:nvPr/>
          </p:nvSpPr>
          <p:spPr bwMode="auto">
            <a:xfrm>
              <a:off x="2528" y="4740"/>
              <a:ext cx="735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2" name="Rectangle 24">
              <a:extLst>
                <a:ext uri="{FF2B5EF4-FFF2-40B4-BE49-F238E27FC236}">
                  <a16:creationId xmlns:a16="http://schemas.microsoft.com/office/drawing/2014/main" id="{A254BCF8-5CDF-44FB-B2F7-6DC95A604BFD}"/>
                </a:ext>
              </a:extLst>
            </p:cNvPr>
            <p:cNvSpPr>
              <a:spLocks noChangeArrowheads="1"/>
            </p:cNvSpPr>
            <p:nvPr/>
          </p:nvSpPr>
          <p:spPr bwMode="auto">
            <a:xfrm>
              <a:off x="2678" y="5820"/>
              <a:ext cx="7050" cy="1388"/>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43033" name="Text Box 25">
              <a:extLst>
                <a:ext uri="{FF2B5EF4-FFF2-40B4-BE49-F238E27FC236}">
                  <a16:creationId xmlns:a16="http://schemas.microsoft.com/office/drawing/2014/main" id="{7B739561-81FE-4689-9CAF-4A387BD57148}"/>
                </a:ext>
              </a:extLst>
            </p:cNvPr>
            <p:cNvSpPr txBox="1">
              <a:spLocks noChangeArrowheads="1"/>
            </p:cNvSpPr>
            <p:nvPr/>
          </p:nvSpPr>
          <p:spPr bwMode="auto">
            <a:xfrm>
              <a:off x="2828" y="6592"/>
              <a:ext cx="1050" cy="309"/>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Single CPU</a:t>
              </a:r>
              <a:endParaRPr lang="en-US" altLang="en-US" sz="2000">
                <a:latin typeface="Times New Roman" panose="02020603050405020304" pitchFamily="18" charset="0"/>
              </a:endParaRPr>
            </a:p>
          </p:txBody>
        </p:sp>
        <p:sp>
          <p:nvSpPr>
            <p:cNvPr id="43034" name="Text Box 26">
              <a:extLst>
                <a:ext uri="{FF2B5EF4-FFF2-40B4-BE49-F238E27FC236}">
                  <a16:creationId xmlns:a16="http://schemas.microsoft.com/office/drawing/2014/main" id="{16366721-F75F-4A57-9EA2-1ADCF7D87460}"/>
                </a:ext>
              </a:extLst>
            </p:cNvPr>
            <p:cNvSpPr txBox="1">
              <a:spLocks noChangeArrowheads="1"/>
            </p:cNvSpPr>
            <p:nvPr/>
          </p:nvSpPr>
          <p:spPr bwMode="auto">
            <a:xfrm>
              <a:off x="4028" y="6592"/>
              <a:ext cx="750" cy="309"/>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SMPs</a:t>
              </a:r>
              <a:endParaRPr lang="en-US" altLang="en-US" sz="2000">
                <a:latin typeface="Times New Roman" panose="02020603050405020304" pitchFamily="18" charset="0"/>
              </a:endParaRPr>
            </a:p>
          </p:txBody>
        </p:sp>
        <p:sp>
          <p:nvSpPr>
            <p:cNvPr id="43035" name="Text Box 27">
              <a:extLst>
                <a:ext uri="{FF2B5EF4-FFF2-40B4-BE49-F238E27FC236}">
                  <a16:creationId xmlns:a16="http://schemas.microsoft.com/office/drawing/2014/main" id="{EA39FE2C-4C2C-45A0-B95B-13DECD6BD9E3}"/>
                </a:ext>
              </a:extLst>
            </p:cNvPr>
            <p:cNvSpPr txBox="1">
              <a:spLocks noChangeArrowheads="1"/>
            </p:cNvSpPr>
            <p:nvPr/>
          </p:nvSpPr>
          <p:spPr bwMode="auto">
            <a:xfrm>
              <a:off x="4928" y="6592"/>
              <a:ext cx="1050" cy="309"/>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Clusters</a:t>
              </a:r>
              <a:endParaRPr lang="en-US" altLang="en-US" sz="2000">
                <a:latin typeface="Times New Roman" panose="02020603050405020304" pitchFamily="18" charset="0"/>
              </a:endParaRPr>
            </a:p>
          </p:txBody>
        </p:sp>
        <p:sp>
          <p:nvSpPr>
            <p:cNvPr id="43036" name="Text Box 28">
              <a:extLst>
                <a:ext uri="{FF2B5EF4-FFF2-40B4-BE49-F238E27FC236}">
                  <a16:creationId xmlns:a16="http://schemas.microsoft.com/office/drawing/2014/main" id="{5763D442-12C3-4A84-8CF5-827C71DDAD78}"/>
                </a:ext>
              </a:extLst>
            </p:cNvPr>
            <p:cNvSpPr txBox="1">
              <a:spLocks noChangeArrowheads="1"/>
            </p:cNvSpPr>
            <p:nvPr/>
          </p:nvSpPr>
          <p:spPr bwMode="auto">
            <a:xfrm>
              <a:off x="6128" y="6592"/>
              <a:ext cx="1050" cy="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Load</a:t>
              </a:r>
              <a:endParaRPr lang="en-US" altLang="en-US" sz="2000">
                <a:latin typeface="Times New Roman" panose="02020603050405020304" pitchFamily="18" charset="0"/>
              </a:endParaRPr>
            </a:p>
          </p:txBody>
        </p:sp>
        <p:sp>
          <p:nvSpPr>
            <p:cNvPr id="43037" name="Text Box 29">
              <a:extLst>
                <a:ext uri="{FF2B5EF4-FFF2-40B4-BE49-F238E27FC236}">
                  <a16:creationId xmlns:a16="http://schemas.microsoft.com/office/drawing/2014/main" id="{AB71AC5B-BE0D-468D-AC5F-197B88788734}"/>
                </a:ext>
              </a:extLst>
            </p:cNvPr>
            <p:cNvSpPr txBox="1">
              <a:spLocks noChangeArrowheads="1"/>
            </p:cNvSpPr>
            <p:nvPr/>
          </p:nvSpPr>
          <p:spPr bwMode="auto">
            <a:xfrm>
              <a:off x="7328" y="6592"/>
              <a:ext cx="900" cy="309"/>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Netw</a:t>
              </a:r>
              <a:endParaRPr lang="en-US" altLang="en-US" sz="2000">
                <a:latin typeface="Times New Roman" panose="02020603050405020304" pitchFamily="18" charset="0"/>
              </a:endParaRPr>
            </a:p>
          </p:txBody>
        </p:sp>
        <p:sp>
          <p:nvSpPr>
            <p:cNvPr id="43038" name="Text Box 30">
              <a:extLst>
                <a:ext uri="{FF2B5EF4-FFF2-40B4-BE49-F238E27FC236}">
                  <a16:creationId xmlns:a16="http://schemas.microsoft.com/office/drawing/2014/main" id="{A269FE6A-80C3-44D0-8A41-AD34658FB8D5}"/>
                </a:ext>
              </a:extLst>
            </p:cNvPr>
            <p:cNvSpPr txBox="1">
              <a:spLocks noChangeArrowheads="1"/>
            </p:cNvSpPr>
            <p:nvPr/>
          </p:nvSpPr>
          <p:spPr bwMode="auto">
            <a:xfrm>
              <a:off x="8378" y="6592"/>
              <a:ext cx="1200" cy="309"/>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Reservation</a:t>
              </a:r>
              <a:endParaRPr lang="en-US" altLang="en-US" sz="2000">
                <a:latin typeface="Times New Roman" panose="02020603050405020304" pitchFamily="18" charset="0"/>
              </a:endParaRPr>
            </a:p>
          </p:txBody>
        </p:sp>
        <p:sp>
          <p:nvSpPr>
            <p:cNvPr id="43039" name="Text Box 31">
              <a:extLst>
                <a:ext uri="{FF2B5EF4-FFF2-40B4-BE49-F238E27FC236}">
                  <a16:creationId xmlns:a16="http://schemas.microsoft.com/office/drawing/2014/main" id="{97688C01-9963-4134-A904-D69F349A15EC}"/>
                </a:ext>
              </a:extLst>
            </p:cNvPr>
            <p:cNvSpPr txBox="1">
              <a:spLocks noChangeArrowheads="1"/>
            </p:cNvSpPr>
            <p:nvPr/>
          </p:nvSpPr>
          <p:spPr bwMode="auto">
            <a:xfrm>
              <a:off x="2828" y="5975"/>
              <a:ext cx="6750" cy="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b="1">
                  <a:latin typeface="Times New Roman" panose="02020603050405020304" pitchFamily="18" charset="0"/>
                  <a:ea typeface="Batang" panose="02030600000101010101" pitchFamily="18" charset="-127"/>
                </a:rPr>
                <a:t>Resource Modeling and Simulation</a:t>
              </a:r>
              <a:endParaRPr lang="en-US" altLang="en-US" sz="2000">
                <a:latin typeface="Times New Roman" panose="02020603050405020304" pitchFamily="18" charset="0"/>
              </a:endParaRPr>
            </a:p>
          </p:txBody>
        </p:sp>
        <p:sp>
          <p:nvSpPr>
            <p:cNvPr id="43040" name="Rectangle 32">
              <a:extLst>
                <a:ext uri="{FF2B5EF4-FFF2-40B4-BE49-F238E27FC236}">
                  <a16:creationId xmlns:a16="http://schemas.microsoft.com/office/drawing/2014/main" id="{3AE38EC6-2559-46E4-BA56-8A3B5E6AE8CA}"/>
                </a:ext>
              </a:extLst>
            </p:cNvPr>
            <p:cNvSpPr>
              <a:spLocks noChangeArrowheads="1"/>
            </p:cNvSpPr>
            <p:nvPr/>
          </p:nvSpPr>
          <p:spPr bwMode="auto">
            <a:xfrm>
              <a:off x="2528" y="7517"/>
              <a:ext cx="7350" cy="1235"/>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43041" name="Text Box 33">
              <a:extLst>
                <a:ext uri="{FF2B5EF4-FFF2-40B4-BE49-F238E27FC236}">
                  <a16:creationId xmlns:a16="http://schemas.microsoft.com/office/drawing/2014/main" id="{3D34B085-1798-4C2B-9A3B-C9A8EB90123F}"/>
                </a:ext>
              </a:extLst>
            </p:cNvPr>
            <p:cNvSpPr txBox="1">
              <a:spLocks noChangeArrowheads="1"/>
            </p:cNvSpPr>
            <p:nvPr/>
          </p:nvSpPr>
          <p:spPr bwMode="auto">
            <a:xfrm>
              <a:off x="4028" y="8135"/>
              <a:ext cx="1350" cy="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SimJava</a:t>
              </a:r>
              <a:endParaRPr lang="en-US" altLang="en-US" sz="2000">
                <a:latin typeface="Times New Roman" panose="02020603050405020304" pitchFamily="18" charset="0"/>
              </a:endParaRPr>
            </a:p>
          </p:txBody>
        </p:sp>
        <p:sp>
          <p:nvSpPr>
            <p:cNvPr id="43042" name="Text Box 34">
              <a:extLst>
                <a:ext uri="{FF2B5EF4-FFF2-40B4-BE49-F238E27FC236}">
                  <a16:creationId xmlns:a16="http://schemas.microsoft.com/office/drawing/2014/main" id="{0F3FA733-6399-4F24-A5A7-A01E867527F8}"/>
                </a:ext>
              </a:extLst>
            </p:cNvPr>
            <p:cNvSpPr txBox="1">
              <a:spLocks noChangeArrowheads="1"/>
            </p:cNvSpPr>
            <p:nvPr/>
          </p:nvSpPr>
          <p:spPr bwMode="auto">
            <a:xfrm>
              <a:off x="5978" y="8135"/>
              <a:ext cx="1950" cy="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Distributed SimJava</a:t>
              </a:r>
              <a:endParaRPr lang="en-US" altLang="en-US" sz="2000">
                <a:latin typeface="Times New Roman" panose="02020603050405020304" pitchFamily="18" charset="0"/>
              </a:endParaRPr>
            </a:p>
          </p:txBody>
        </p:sp>
        <p:sp>
          <p:nvSpPr>
            <p:cNvPr id="43043" name="Text Box 35">
              <a:extLst>
                <a:ext uri="{FF2B5EF4-FFF2-40B4-BE49-F238E27FC236}">
                  <a16:creationId xmlns:a16="http://schemas.microsoft.com/office/drawing/2014/main" id="{3EDDB9F0-57BB-4611-9F6B-A4FEAA4715A6}"/>
                </a:ext>
              </a:extLst>
            </p:cNvPr>
            <p:cNvSpPr txBox="1">
              <a:spLocks noChangeArrowheads="1"/>
            </p:cNvSpPr>
            <p:nvPr/>
          </p:nvSpPr>
          <p:spPr bwMode="auto">
            <a:xfrm>
              <a:off x="3128" y="7672"/>
              <a:ext cx="5850"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b="1">
                  <a:latin typeface="Times New Roman" panose="02020603050405020304" pitchFamily="18" charset="0"/>
                  <a:ea typeface="Batang" panose="02030600000101010101" pitchFamily="18" charset="-127"/>
                </a:rPr>
                <a:t>Basic Discrete Event Simulation Infrastructure</a:t>
              </a:r>
              <a:endParaRPr lang="en-US" altLang="en-US" sz="2000">
                <a:latin typeface="Times New Roman" panose="02020603050405020304" pitchFamily="18" charset="0"/>
              </a:endParaRPr>
            </a:p>
          </p:txBody>
        </p:sp>
        <p:sp>
          <p:nvSpPr>
            <p:cNvPr id="43044" name="Rectangle 36">
              <a:extLst>
                <a:ext uri="{FF2B5EF4-FFF2-40B4-BE49-F238E27FC236}">
                  <a16:creationId xmlns:a16="http://schemas.microsoft.com/office/drawing/2014/main" id="{C186763C-337E-4FBF-BD3D-BC21F8A18D30}"/>
                </a:ext>
              </a:extLst>
            </p:cNvPr>
            <p:cNvSpPr>
              <a:spLocks noChangeArrowheads="1"/>
            </p:cNvSpPr>
            <p:nvPr/>
          </p:nvSpPr>
          <p:spPr bwMode="auto">
            <a:xfrm>
              <a:off x="2528" y="9060"/>
              <a:ext cx="7350" cy="1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IN" altLang="en-US"/>
            </a:p>
          </p:txBody>
        </p:sp>
        <p:sp>
          <p:nvSpPr>
            <p:cNvPr id="43045" name="Text Box 37">
              <a:extLst>
                <a:ext uri="{FF2B5EF4-FFF2-40B4-BE49-F238E27FC236}">
                  <a16:creationId xmlns:a16="http://schemas.microsoft.com/office/drawing/2014/main" id="{B8BBC266-A73A-42DF-B611-BC4C1A45F4A8}"/>
                </a:ext>
              </a:extLst>
            </p:cNvPr>
            <p:cNvSpPr txBox="1">
              <a:spLocks noChangeArrowheads="1"/>
            </p:cNvSpPr>
            <p:nvPr/>
          </p:nvSpPr>
          <p:spPr bwMode="auto">
            <a:xfrm>
              <a:off x="2678" y="9832"/>
              <a:ext cx="750" cy="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PCs</a:t>
              </a:r>
              <a:endParaRPr lang="en-US" altLang="en-US" sz="2000">
                <a:latin typeface="Times New Roman" panose="02020603050405020304" pitchFamily="18" charset="0"/>
              </a:endParaRPr>
            </a:p>
          </p:txBody>
        </p:sp>
        <p:sp>
          <p:nvSpPr>
            <p:cNvPr id="43046" name="Text Box 38">
              <a:extLst>
                <a:ext uri="{FF2B5EF4-FFF2-40B4-BE49-F238E27FC236}">
                  <a16:creationId xmlns:a16="http://schemas.microsoft.com/office/drawing/2014/main" id="{1707E332-3BDB-47D6-935C-151357C5F2BA}"/>
                </a:ext>
              </a:extLst>
            </p:cNvPr>
            <p:cNvSpPr txBox="1">
              <a:spLocks noChangeArrowheads="1"/>
            </p:cNvSpPr>
            <p:nvPr/>
          </p:nvSpPr>
          <p:spPr bwMode="auto">
            <a:xfrm>
              <a:off x="3728" y="9832"/>
              <a:ext cx="1200" cy="464"/>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Workstation</a:t>
              </a:r>
              <a:endParaRPr lang="en-US" altLang="en-US" sz="2000">
                <a:latin typeface="Times New Roman" panose="02020603050405020304" pitchFamily="18" charset="0"/>
              </a:endParaRPr>
            </a:p>
          </p:txBody>
        </p:sp>
        <p:sp>
          <p:nvSpPr>
            <p:cNvPr id="43047" name="Text Box 39">
              <a:extLst>
                <a:ext uri="{FF2B5EF4-FFF2-40B4-BE49-F238E27FC236}">
                  <a16:creationId xmlns:a16="http://schemas.microsoft.com/office/drawing/2014/main" id="{7AA1721C-8555-4760-A977-30779C312AF0}"/>
                </a:ext>
              </a:extLst>
            </p:cNvPr>
            <p:cNvSpPr txBox="1">
              <a:spLocks noChangeArrowheads="1"/>
            </p:cNvSpPr>
            <p:nvPr/>
          </p:nvSpPr>
          <p:spPr bwMode="auto">
            <a:xfrm>
              <a:off x="6428" y="9832"/>
              <a:ext cx="1050" cy="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Clusters</a:t>
              </a:r>
              <a:endParaRPr lang="en-US" altLang="en-US" sz="2000">
                <a:latin typeface="Times New Roman" panose="02020603050405020304" pitchFamily="18" charset="0"/>
              </a:endParaRPr>
            </a:p>
          </p:txBody>
        </p:sp>
        <p:sp>
          <p:nvSpPr>
            <p:cNvPr id="43048" name="Text Box 40">
              <a:extLst>
                <a:ext uri="{FF2B5EF4-FFF2-40B4-BE49-F238E27FC236}">
                  <a16:creationId xmlns:a16="http://schemas.microsoft.com/office/drawing/2014/main" id="{824B3CD6-025A-434F-A817-64C42757CC6C}"/>
                </a:ext>
              </a:extLst>
            </p:cNvPr>
            <p:cNvSpPr txBox="1">
              <a:spLocks noChangeArrowheads="1"/>
            </p:cNvSpPr>
            <p:nvPr/>
          </p:nvSpPr>
          <p:spPr bwMode="auto">
            <a:xfrm>
              <a:off x="5228" y="9832"/>
              <a:ext cx="1050" cy="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SMPs</a:t>
              </a:r>
              <a:endParaRPr lang="en-US" altLang="en-US" sz="2000">
                <a:latin typeface="Times New Roman" panose="02020603050405020304" pitchFamily="18" charset="0"/>
              </a:endParaRPr>
            </a:p>
          </p:txBody>
        </p:sp>
        <p:sp>
          <p:nvSpPr>
            <p:cNvPr id="43049" name="Text Box 41">
              <a:extLst>
                <a:ext uri="{FF2B5EF4-FFF2-40B4-BE49-F238E27FC236}">
                  <a16:creationId xmlns:a16="http://schemas.microsoft.com/office/drawing/2014/main" id="{A8B81B79-6652-4E2B-93E3-055C639A76BD}"/>
                </a:ext>
              </a:extLst>
            </p:cNvPr>
            <p:cNvSpPr txBox="1">
              <a:spLocks noChangeArrowheads="1"/>
            </p:cNvSpPr>
            <p:nvPr/>
          </p:nvSpPr>
          <p:spPr bwMode="auto">
            <a:xfrm>
              <a:off x="7628" y="9832"/>
              <a:ext cx="1950" cy="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a:latin typeface="Times New Roman" panose="02020603050405020304" pitchFamily="18" charset="0"/>
                  <a:ea typeface="Batang" panose="02030600000101010101" pitchFamily="18" charset="-127"/>
                </a:rPr>
                <a:t>Distributed Resources</a:t>
              </a:r>
              <a:endParaRPr lang="en-US" altLang="en-US" sz="2000">
                <a:latin typeface="Times New Roman" panose="02020603050405020304" pitchFamily="18" charset="0"/>
              </a:endParaRPr>
            </a:p>
          </p:txBody>
        </p:sp>
        <p:sp>
          <p:nvSpPr>
            <p:cNvPr id="43050" name="Text Box 42">
              <a:extLst>
                <a:ext uri="{FF2B5EF4-FFF2-40B4-BE49-F238E27FC236}">
                  <a16:creationId xmlns:a16="http://schemas.microsoft.com/office/drawing/2014/main" id="{6D37D4FB-F761-489F-AE5F-C00AE16EB8B4}"/>
                </a:ext>
              </a:extLst>
            </p:cNvPr>
            <p:cNvSpPr txBox="1">
              <a:spLocks noChangeArrowheads="1"/>
            </p:cNvSpPr>
            <p:nvPr/>
          </p:nvSpPr>
          <p:spPr bwMode="auto">
            <a:xfrm>
              <a:off x="2678" y="9215"/>
              <a:ext cx="6900" cy="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ko-KR" sz="2000" b="1">
                  <a:latin typeface="Times New Roman" panose="02020603050405020304" pitchFamily="18" charset="0"/>
                  <a:ea typeface="Batang" panose="02030600000101010101" pitchFamily="18" charset="-127"/>
                </a:rPr>
                <a:t>Virtual Machine</a:t>
              </a:r>
              <a:endParaRPr lang="en-US" altLang="en-US" sz="2000">
                <a:latin typeface="Times New Roman" panose="02020603050405020304" pitchFamily="18"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a:extLst>
              <a:ext uri="{FF2B5EF4-FFF2-40B4-BE49-F238E27FC236}">
                <a16:creationId xmlns:a16="http://schemas.microsoft.com/office/drawing/2014/main" id="{21840269-812F-4553-B9AB-988ED6AFCE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304800"/>
            <a:ext cx="91440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a:extLst>
              <a:ext uri="{FF2B5EF4-FFF2-40B4-BE49-F238E27FC236}">
                <a16:creationId xmlns:a16="http://schemas.microsoft.com/office/drawing/2014/main" id="{A10B1B85-BA0D-464C-B7F3-385A59315B7E}"/>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28600" y="0"/>
            <a:ext cx="8915400" cy="655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AB4CED23-2073-43D1-83EA-F892DBE83A78}"/>
              </a:ext>
            </a:extLst>
          </p:cNvPr>
          <p:cNvSpPr>
            <a:spLocks noGrp="1" noChangeArrowheads="1"/>
          </p:cNvSpPr>
          <p:nvPr>
            <p:ph type="body" idx="1"/>
          </p:nvPr>
        </p:nvSpPr>
        <p:spPr>
          <a:xfrm>
            <a:off x="685800" y="1066800"/>
            <a:ext cx="8077200" cy="5562600"/>
          </a:xfrm>
        </p:spPr>
        <p:txBody>
          <a:bodyPr/>
          <a:lstStyle/>
          <a:p>
            <a:pPr eaLnBrk="1" hangingPunct="1">
              <a:spcBef>
                <a:spcPct val="0"/>
              </a:spcBef>
              <a:buFont typeface="Wingdings" panose="05000000000000000000" pitchFamily="2" charset="2"/>
              <a:buNone/>
            </a:pPr>
            <a:r>
              <a:rPr lang="en-US" altLang="en-US" sz="2400" b="1"/>
              <a:t>			Criteria for a Grid:</a:t>
            </a:r>
          </a:p>
          <a:p>
            <a:pPr lvl="1" eaLnBrk="1" hangingPunct="1">
              <a:spcBef>
                <a:spcPct val="0"/>
              </a:spcBef>
              <a:buFontTx/>
              <a:buBlip>
                <a:blip r:embed="rId2"/>
              </a:buBlip>
            </a:pPr>
            <a:r>
              <a:rPr lang="en-US" altLang="en-US" sz="2400"/>
              <a:t>Coordinates resources that are </a:t>
            </a:r>
            <a:r>
              <a:rPr lang="en-US" altLang="en-US" sz="2400">
                <a:solidFill>
                  <a:srgbClr val="FF3300"/>
                </a:solidFill>
              </a:rPr>
              <a:t>not subject to centralized control.</a:t>
            </a:r>
          </a:p>
          <a:p>
            <a:pPr lvl="1" eaLnBrk="1" hangingPunct="1">
              <a:spcBef>
                <a:spcPct val="0"/>
              </a:spcBef>
              <a:buFontTx/>
              <a:buBlip>
                <a:blip r:embed="rId2"/>
              </a:buBlip>
            </a:pPr>
            <a:r>
              <a:rPr lang="en-US" altLang="en-US" sz="2400"/>
              <a:t>Uses standard, </a:t>
            </a:r>
            <a:r>
              <a:rPr lang="en-US" altLang="en-US" sz="2400">
                <a:solidFill>
                  <a:srgbClr val="FF3300"/>
                </a:solidFill>
              </a:rPr>
              <a:t>open</a:t>
            </a:r>
            <a:r>
              <a:rPr lang="en-US" altLang="en-US" sz="2400"/>
              <a:t>, general-purpose </a:t>
            </a:r>
            <a:r>
              <a:rPr lang="en-US" altLang="en-US" sz="2400">
                <a:solidFill>
                  <a:srgbClr val="FF3300"/>
                </a:solidFill>
              </a:rPr>
              <a:t>protocols</a:t>
            </a:r>
            <a:r>
              <a:rPr lang="en-US" altLang="en-US" sz="2400"/>
              <a:t> and interfaces.</a:t>
            </a:r>
          </a:p>
          <a:p>
            <a:pPr lvl="1" eaLnBrk="1" hangingPunct="1">
              <a:spcBef>
                <a:spcPct val="0"/>
              </a:spcBef>
              <a:buFontTx/>
              <a:buBlip>
                <a:blip r:embed="rId2"/>
              </a:buBlip>
            </a:pPr>
            <a:r>
              <a:rPr lang="en-US" altLang="en-US" sz="2400"/>
              <a:t>Delivers nontrivial </a:t>
            </a:r>
            <a:r>
              <a:rPr lang="en-US" altLang="en-US" sz="2400">
                <a:solidFill>
                  <a:srgbClr val="FF3300"/>
                </a:solidFill>
              </a:rPr>
              <a:t>qualities of service</a:t>
            </a:r>
            <a:r>
              <a:rPr lang="en-US" altLang="en-US" sz="2400"/>
              <a:t>.</a:t>
            </a:r>
          </a:p>
          <a:p>
            <a:pPr lvl="1" eaLnBrk="1" hangingPunct="1">
              <a:spcBef>
                <a:spcPct val="0"/>
              </a:spcBef>
              <a:buFontTx/>
              <a:buNone/>
            </a:pPr>
            <a:endParaRPr lang="en-US" altLang="en-US" sz="2400"/>
          </a:p>
          <a:p>
            <a:pPr lvl="1" eaLnBrk="1" hangingPunct="1">
              <a:spcBef>
                <a:spcPct val="0"/>
              </a:spcBef>
              <a:buFontTx/>
              <a:buNone/>
            </a:pPr>
            <a:r>
              <a:rPr lang="en-US" altLang="en-US" sz="2400" b="1"/>
              <a:t>				Benefits</a:t>
            </a:r>
          </a:p>
          <a:p>
            <a:pPr lvl="1" eaLnBrk="1" hangingPunct="1">
              <a:spcBef>
                <a:spcPct val="0"/>
              </a:spcBef>
              <a:buFont typeface="Wingdings" panose="05000000000000000000" pitchFamily="2" charset="2"/>
              <a:buBlip>
                <a:blip r:embed="rId3"/>
              </a:buBlip>
            </a:pPr>
            <a:r>
              <a:rPr lang="en-US" altLang="en-US" sz="2400"/>
              <a:t>Exploit Underutilized resources</a:t>
            </a:r>
          </a:p>
          <a:p>
            <a:pPr lvl="1" eaLnBrk="1" hangingPunct="1">
              <a:spcBef>
                <a:spcPct val="0"/>
              </a:spcBef>
              <a:buFont typeface="Wingdings" panose="05000000000000000000" pitchFamily="2" charset="2"/>
              <a:buBlip>
                <a:blip r:embed="rId3"/>
              </a:buBlip>
            </a:pPr>
            <a:r>
              <a:rPr lang="en-US" altLang="en-US" sz="2400"/>
              <a:t>Resource </a:t>
            </a:r>
            <a:r>
              <a:rPr lang="en-US" altLang="en-US" sz="2400">
                <a:solidFill>
                  <a:srgbClr val="FF3300"/>
                </a:solidFill>
              </a:rPr>
              <a:t>load  Balancing</a:t>
            </a:r>
          </a:p>
          <a:p>
            <a:pPr lvl="1" eaLnBrk="1" hangingPunct="1">
              <a:spcBef>
                <a:spcPct val="0"/>
              </a:spcBef>
              <a:buFont typeface="Wingdings" panose="05000000000000000000" pitchFamily="2" charset="2"/>
              <a:buBlip>
                <a:blip r:embed="rId3"/>
              </a:buBlip>
            </a:pPr>
            <a:r>
              <a:rPr lang="en-US" altLang="en-US" sz="2400">
                <a:solidFill>
                  <a:srgbClr val="FF3300"/>
                </a:solidFill>
              </a:rPr>
              <a:t>Virtualize</a:t>
            </a:r>
            <a:r>
              <a:rPr lang="en-US" altLang="en-US" sz="2400"/>
              <a:t> resources across an enterprise</a:t>
            </a:r>
          </a:p>
          <a:p>
            <a:pPr lvl="2" eaLnBrk="1" hangingPunct="1">
              <a:spcBef>
                <a:spcPct val="0"/>
              </a:spcBef>
              <a:buFontTx/>
              <a:buBlip>
                <a:blip r:embed="rId3"/>
              </a:buBlip>
            </a:pPr>
            <a:r>
              <a:rPr lang="en-US" altLang="en-US"/>
              <a:t>Data Grids, Compute Grids</a:t>
            </a:r>
            <a:endParaRPr lang="en-US" altLang="en-US" sz="2000"/>
          </a:p>
          <a:p>
            <a:pPr lvl="1" eaLnBrk="1" hangingPunct="1">
              <a:spcBef>
                <a:spcPct val="0"/>
              </a:spcBef>
              <a:buFont typeface="Wingdings" panose="05000000000000000000" pitchFamily="2" charset="2"/>
              <a:buBlip>
                <a:blip r:embed="rId3"/>
              </a:buBlip>
            </a:pPr>
            <a:r>
              <a:rPr lang="en-US" altLang="en-US" sz="2400"/>
              <a:t>Enable </a:t>
            </a:r>
            <a:r>
              <a:rPr lang="en-US" altLang="en-US" sz="2400">
                <a:solidFill>
                  <a:srgbClr val="FF3300"/>
                </a:solidFill>
              </a:rPr>
              <a:t>collaboration</a:t>
            </a:r>
            <a:r>
              <a:rPr lang="en-US" altLang="en-US" sz="2400"/>
              <a:t> for virtual organizations</a:t>
            </a:r>
          </a:p>
          <a:p>
            <a:pPr lvl="1" eaLnBrk="1" hangingPunct="1">
              <a:spcBef>
                <a:spcPct val="0"/>
              </a:spcBef>
              <a:buFontTx/>
              <a:buNone/>
            </a:pPr>
            <a:endParaRPr lang="en-US" altLang="en-US" sz="2400"/>
          </a:p>
          <a:p>
            <a:pPr eaLnBrk="1" hangingPunct="1">
              <a:spcBef>
                <a:spcPct val="0"/>
              </a:spcBef>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4DFB8F-8870-406D-85AC-CF7775E1B6FD}"/>
              </a:ext>
            </a:extLst>
          </p:cNvPr>
          <p:cNvSpPr>
            <a:spLocks noGrp="1" noChangeArrowheads="1"/>
          </p:cNvSpPr>
          <p:nvPr>
            <p:ph type="title" idx="4294967295"/>
          </p:nvPr>
        </p:nvSpPr>
        <p:spPr>
          <a:xfrm>
            <a:off x="1524000" y="190500"/>
            <a:ext cx="7010400" cy="723900"/>
          </a:xfrm>
        </p:spPr>
        <p:txBody>
          <a:bodyPr anchor="b"/>
          <a:lstStyle/>
          <a:p>
            <a:pPr eaLnBrk="1" hangingPunct="1"/>
            <a:r>
              <a:rPr lang="en-US" altLang="en-US" sz="3800"/>
              <a:t>Grid Applications</a:t>
            </a:r>
          </a:p>
        </p:txBody>
      </p:sp>
      <p:sp>
        <p:nvSpPr>
          <p:cNvPr id="11267" name="Rectangle 3">
            <a:extLst>
              <a:ext uri="{FF2B5EF4-FFF2-40B4-BE49-F238E27FC236}">
                <a16:creationId xmlns:a16="http://schemas.microsoft.com/office/drawing/2014/main" id="{79BA926D-EAF0-4D14-87C9-F2D5627C113D}"/>
              </a:ext>
            </a:extLst>
          </p:cNvPr>
          <p:cNvSpPr>
            <a:spLocks noGrp="1" noChangeArrowheads="1"/>
          </p:cNvSpPr>
          <p:nvPr>
            <p:ph type="body" idx="4294967295"/>
          </p:nvPr>
        </p:nvSpPr>
        <p:spPr>
          <a:xfrm>
            <a:off x="533400" y="838200"/>
            <a:ext cx="8610600" cy="4953000"/>
          </a:xfrm>
        </p:spPr>
        <p:txBody>
          <a:bodyPr/>
          <a:lstStyle/>
          <a:p>
            <a:pPr algn="just" eaLnBrk="1" hangingPunct="1">
              <a:lnSpc>
                <a:spcPct val="90000"/>
              </a:lnSpc>
              <a:buFont typeface="Wingdings" panose="05000000000000000000" pitchFamily="2" charset="2"/>
              <a:buNone/>
            </a:pPr>
            <a:r>
              <a:rPr lang="en-US" altLang="en-US" sz="2400" b="1">
                <a:solidFill>
                  <a:srgbClr val="FF3300"/>
                </a:solidFill>
              </a:rPr>
              <a:t>Data and computationally intensive applications:</a:t>
            </a:r>
          </a:p>
          <a:p>
            <a:pPr algn="just" eaLnBrk="1" hangingPunct="1">
              <a:lnSpc>
                <a:spcPct val="90000"/>
              </a:lnSpc>
              <a:buFont typeface="Wingdings" panose="05000000000000000000" pitchFamily="2" charset="2"/>
              <a:buNone/>
            </a:pPr>
            <a:r>
              <a:rPr lang="en-US" altLang="en-US" sz="2400"/>
              <a:t>This technology has been applied to </a:t>
            </a:r>
            <a:r>
              <a:rPr lang="en-US" altLang="en-US" sz="2400">
                <a:solidFill>
                  <a:srgbClr val="FF3300"/>
                </a:solidFill>
              </a:rPr>
              <a:t>computationally-intensive</a:t>
            </a:r>
            <a:r>
              <a:rPr lang="en-US" altLang="en-US" sz="2400"/>
              <a:t> scientific, mathematical, and academic problems like </a:t>
            </a:r>
            <a:r>
              <a:rPr lang="en-US" altLang="en-US" sz="2400">
                <a:solidFill>
                  <a:srgbClr val="FF3300"/>
                </a:solidFill>
              </a:rPr>
              <a:t>drug discovery, economic forecasting, seismic analysis back office data processing</a:t>
            </a:r>
            <a:r>
              <a:rPr lang="en-US" altLang="en-US" sz="2400"/>
              <a:t> in support of e-commerce </a:t>
            </a:r>
          </a:p>
          <a:p>
            <a:pPr algn="just" eaLnBrk="1" hangingPunct="1">
              <a:lnSpc>
                <a:spcPct val="90000"/>
              </a:lnSpc>
            </a:pPr>
            <a:r>
              <a:rPr lang="en-US" altLang="en-US" sz="2400"/>
              <a:t>A </a:t>
            </a:r>
            <a:r>
              <a:rPr lang="en-US" altLang="en-US" sz="2400">
                <a:solidFill>
                  <a:srgbClr val="FF3300"/>
                </a:solidFill>
              </a:rPr>
              <a:t>chemist</a:t>
            </a:r>
            <a:r>
              <a:rPr lang="en-US" altLang="en-US" sz="2400"/>
              <a:t> may utilize hundreds of processors to screen thousands of compounds per hour.</a:t>
            </a:r>
          </a:p>
          <a:p>
            <a:pPr eaLnBrk="1" hangingPunct="1">
              <a:lnSpc>
                <a:spcPct val="80000"/>
              </a:lnSpc>
            </a:pPr>
            <a:r>
              <a:rPr lang="en-US" altLang="en-US" sz="2400"/>
              <a:t>Teams of engineers worldwide pool resources to analyze terabytes of </a:t>
            </a:r>
            <a:r>
              <a:rPr lang="en-US" altLang="en-US" sz="2400">
                <a:solidFill>
                  <a:srgbClr val="FF3300"/>
                </a:solidFill>
              </a:rPr>
              <a:t>structural data</a:t>
            </a:r>
            <a:r>
              <a:rPr lang="en-US" altLang="en-US" sz="2400"/>
              <a:t>.</a:t>
            </a:r>
          </a:p>
          <a:p>
            <a:pPr eaLnBrk="1" hangingPunct="1">
              <a:lnSpc>
                <a:spcPct val="80000"/>
              </a:lnSpc>
            </a:pPr>
            <a:r>
              <a:rPr lang="en-US" altLang="en-US" sz="2400"/>
              <a:t>Meteorologists seek to visualize and analyze petabytes of </a:t>
            </a:r>
            <a:r>
              <a:rPr lang="en-US" altLang="en-US" sz="2400">
                <a:solidFill>
                  <a:srgbClr val="FF3300"/>
                </a:solidFill>
              </a:rPr>
              <a:t>climate </a:t>
            </a:r>
            <a:r>
              <a:rPr lang="en-US" altLang="en-US" sz="2400"/>
              <a:t>data with enormous computational demands.</a:t>
            </a:r>
          </a:p>
          <a:p>
            <a:pPr eaLnBrk="1" hangingPunct="1">
              <a:lnSpc>
                <a:spcPct val="80000"/>
              </a:lnSpc>
              <a:buFont typeface="Wingdings" panose="05000000000000000000" pitchFamily="2" charset="2"/>
              <a:buNone/>
            </a:pPr>
            <a:r>
              <a:rPr lang="en-US" altLang="en-US" sz="2400" b="1">
                <a:solidFill>
                  <a:srgbClr val="FF3300"/>
                </a:solidFill>
              </a:rPr>
              <a:t>Resource sharing</a:t>
            </a:r>
          </a:p>
          <a:p>
            <a:pPr lvl="1" eaLnBrk="1" hangingPunct="1">
              <a:lnSpc>
                <a:spcPct val="80000"/>
              </a:lnSpc>
            </a:pPr>
            <a:r>
              <a:rPr lang="en-US" altLang="en-US" sz="2400"/>
              <a:t>Computers, storage, sensors, networks, …</a:t>
            </a:r>
          </a:p>
          <a:p>
            <a:pPr lvl="1" eaLnBrk="1" hangingPunct="1">
              <a:lnSpc>
                <a:spcPct val="80000"/>
              </a:lnSpc>
            </a:pPr>
            <a:r>
              <a:rPr lang="en-US" altLang="en-US" sz="2400"/>
              <a:t>Sharing always conditional: issues of trust, </a:t>
            </a:r>
            <a:r>
              <a:rPr lang="en-US" altLang="en-US" sz="2400">
                <a:solidFill>
                  <a:srgbClr val="FF3300"/>
                </a:solidFill>
              </a:rPr>
              <a:t>policy</a:t>
            </a:r>
            <a:r>
              <a:rPr lang="en-US" altLang="en-US" sz="2400"/>
              <a:t>, negotiation, payment, …</a:t>
            </a:r>
          </a:p>
          <a:p>
            <a:pPr eaLnBrk="1" hangingPunct="1">
              <a:lnSpc>
                <a:spcPct val="80000"/>
              </a:lnSpc>
              <a:buFont typeface="Wingdings" panose="05000000000000000000" pitchFamily="2" charset="2"/>
              <a:buNone/>
            </a:pPr>
            <a:r>
              <a:rPr lang="en-US" altLang="en-US" sz="2400" b="1">
                <a:solidFill>
                  <a:srgbClr val="FF3300"/>
                </a:solidFill>
              </a:rPr>
              <a:t>Coordinated problem solving</a:t>
            </a:r>
          </a:p>
          <a:p>
            <a:pPr lvl="1" eaLnBrk="1" hangingPunct="1">
              <a:lnSpc>
                <a:spcPct val="80000"/>
              </a:lnSpc>
            </a:pPr>
            <a:r>
              <a:rPr lang="en-US" altLang="en-US" sz="2400"/>
              <a:t>distributed data analysis, computation, collaboration, …</a:t>
            </a:r>
          </a:p>
          <a:p>
            <a:pPr eaLnBrk="1" hangingPunct="1">
              <a:lnSpc>
                <a:spcPct val="80000"/>
              </a:lnSpc>
            </a:pPr>
            <a:endParaRPr lang="en-US" altLang="en-US" sz="2400"/>
          </a:p>
          <a:p>
            <a:pPr algn="just" eaLnBrk="1" hangingPunct="1">
              <a:lnSpc>
                <a:spcPct val="90000"/>
              </a:lnSpc>
              <a:buFont typeface="Wingdings" panose="05000000000000000000" pitchFamily="2" charset="2"/>
              <a:buNone/>
            </a:pPr>
            <a:endParaRPr lang="en-US" altLang="en-US" sz="2400"/>
          </a:p>
          <a:p>
            <a:pPr lvl="1" eaLnBrk="1" hangingPunct="1">
              <a:lnSpc>
                <a:spcPct val="90000"/>
              </a:lnSpc>
              <a:buFont typeface="Wingdings" panose="05000000000000000000" pitchFamily="2" charset="2"/>
              <a:buNone/>
            </a:pPr>
            <a:endParaRPr lang="en-US" altLang="en-US" sz="2400"/>
          </a:p>
          <a:p>
            <a:pPr eaLnBrk="1" hangingPunct="1">
              <a:lnSpc>
                <a:spcPct val="90000"/>
              </a:lnSpc>
            </a:pPr>
            <a:endParaRPr lang="en-US" altLang="en-US" sz="2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806FCB7-3AD0-431A-9BEF-BF1C3EC56D6D}"/>
              </a:ext>
            </a:extLst>
          </p:cNvPr>
          <p:cNvSpPr>
            <a:spLocks noGrp="1" noChangeArrowheads="1"/>
          </p:cNvSpPr>
          <p:nvPr>
            <p:ph type="title" idx="4294967295"/>
          </p:nvPr>
        </p:nvSpPr>
        <p:spPr>
          <a:xfrm>
            <a:off x="1524000" y="190500"/>
            <a:ext cx="7010400" cy="876300"/>
          </a:xfrm>
        </p:spPr>
        <p:txBody>
          <a:bodyPr/>
          <a:lstStyle/>
          <a:p>
            <a:pPr eaLnBrk="1" hangingPunct="1"/>
            <a:r>
              <a:rPr lang="en-US" altLang="en-US" sz="3600" b="1"/>
              <a:t>Grid Topologies</a:t>
            </a:r>
            <a:endParaRPr lang="en-US" altLang="en-US" sz="3600"/>
          </a:p>
        </p:txBody>
      </p:sp>
      <p:sp>
        <p:nvSpPr>
          <p:cNvPr id="12291" name="Content Placeholder 2">
            <a:extLst>
              <a:ext uri="{FF2B5EF4-FFF2-40B4-BE49-F238E27FC236}">
                <a16:creationId xmlns:a16="http://schemas.microsoft.com/office/drawing/2014/main" id="{9394D2C5-FA4D-45A6-B4B6-FBAC1D883749}"/>
              </a:ext>
            </a:extLst>
          </p:cNvPr>
          <p:cNvSpPr>
            <a:spLocks noGrp="1" noChangeArrowheads="1"/>
          </p:cNvSpPr>
          <p:nvPr>
            <p:ph idx="4294967295"/>
          </p:nvPr>
        </p:nvSpPr>
        <p:spPr>
          <a:xfrm>
            <a:off x="457200" y="1447800"/>
            <a:ext cx="8077200" cy="4572000"/>
          </a:xfrm>
        </p:spPr>
        <p:txBody>
          <a:bodyPr/>
          <a:lstStyle/>
          <a:p>
            <a:pPr eaLnBrk="1" hangingPunct="1">
              <a:lnSpc>
                <a:spcPct val="80000"/>
              </a:lnSpc>
              <a:buFont typeface="Wingdings" panose="05000000000000000000" pitchFamily="2" charset="2"/>
              <a:buNone/>
            </a:pPr>
            <a:r>
              <a:rPr lang="en-US" altLang="en-US" sz="2400" b="1"/>
              <a:t>    </a:t>
            </a:r>
          </a:p>
          <a:p>
            <a:pPr eaLnBrk="1" hangingPunct="1">
              <a:lnSpc>
                <a:spcPct val="80000"/>
              </a:lnSpc>
              <a:buFont typeface="Wingdings" panose="05000000000000000000" pitchFamily="2" charset="2"/>
              <a:buNone/>
            </a:pPr>
            <a:r>
              <a:rPr lang="en-US" altLang="en-US" sz="2400"/>
              <a:t>    </a:t>
            </a:r>
            <a:r>
              <a:rPr lang="en-US" altLang="en-US" sz="2400">
                <a:solidFill>
                  <a:srgbClr val="FF3300"/>
                </a:solidFill>
              </a:rPr>
              <a:t>• Intragrid</a:t>
            </a:r>
          </a:p>
          <a:p>
            <a:pPr eaLnBrk="1" hangingPunct="1">
              <a:lnSpc>
                <a:spcPct val="80000"/>
              </a:lnSpc>
              <a:buFont typeface="Wingdings" panose="05000000000000000000" pitchFamily="2" charset="2"/>
              <a:buNone/>
            </a:pPr>
            <a:r>
              <a:rPr lang="en-US" altLang="en-US" sz="2400"/>
              <a:t>          – Local grid within an organisation</a:t>
            </a:r>
          </a:p>
          <a:p>
            <a:pPr eaLnBrk="1" hangingPunct="1">
              <a:lnSpc>
                <a:spcPct val="80000"/>
              </a:lnSpc>
              <a:buFont typeface="Wingdings" panose="05000000000000000000" pitchFamily="2" charset="2"/>
              <a:buNone/>
            </a:pPr>
            <a:r>
              <a:rPr lang="en-US" altLang="en-US" sz="2400"/>
              <a:t>          – Trust based on personal contracts</a:t>
            </a:r>
          </a:p>
          <a:p>
            <a:pPr eaLnBrk="1" hangingPunct="1">
              <a:lnSpc>
                <a:spcPct val="80000"/>
              </a:lnSpc>
              <a:buFont typeface="Wingdings" panose="05000000000000000000" pitchFamily="2" charset="2"/>
              <a:buNone/>
            </a:pPr>
            <a:r>
              <a:rPr lang="en-US" altLang="en-US" sz="2400"/>
              <a:t>    </a:t>
            </a:r>
            <a:r>
              <a:rPr lang="en-US" altLang="en-US" sz="2400">
                <a:solidFill>
                  <a:srgbClr val="FF3300"/>
                </a:solidFill>
              </a:rPr>
              <a:t>• Extragrid</a:t>
            </a:r>
          </a:p>
          <a:p>
            <a:pPr eaLnBrk="1" hangingPunct="1">
              <a:lnSpc>
                <a:spcPct val="80000"/>
              </a:lnSpc>
              <a:buFont typeface="Wingdings" panose="05000000000000000000" pitchFamily="2" charset="2"/>
              <a:buNone/>
            </a:pPr>
            <a:r>
              <a:rPr lang="en-US" altLang="en-US" sz="2400"/>
              <a:t>           – Resources of a consortium of organisations </a:t>
            </a:r>
          </a:p>
          <a:p>
            <a:pPr eaLnBrk="1" hangingPunct="1">
              <a:lnSpc>
                <a:spcPct val="80000"/>
              </a:lnSpc>
              <a:buFont typeface="Wingdings" panose="05000000000000000000" pitchFamily="2" charset="2"/>
              <a:buNone/>
            </a:pPr>
            <a:r>
              <a:rPr lang="en-US" altLang="en-US" sz="2400"/>
              <a:t>              connected through a (Virtual) Private Network</a:t>
            </a:r>
          </a:p>
          <a:p>
            <a:pPr eaLnBrk="1" hangingPunct="1">
              <a:lnSpc>
                <a:spcPct val="80000"/>
              </a:lnSpc>
              <a:buFont typeface="Wingdings" panose="05000000000000000000" pitchFamily="2" charset="2"/>
              <a:buNone/>
            </a:pPr>
            <a:r>
              <a:rPr lang="en-US" altLang="en-US" sz="2400"/>
              <a:t>           – Trust based on Business to Business contracts</a:t>
            </a:r>
          </a:p>
          <a:p>
            <a:pPr eaLnBrk="1" hangingPunct="1">
              <a:lnSpc>
                <a:spcPct val="80000"/>
              </a:lnSpc>
              <a:buFont typeface="Wingdings" panose="05000000000000000000" pitchFamily="2" charset="2"/>
              <a:buNone/>
            </a:pPr>
            <a:r>
              <a:rPr lang="en-US" altLang="en-US" sz="2400"/>
              <a:t>    </a:t>
            </a:r>
            <a:r>
              <a:rPr lang="en-US" altLang="en-US" sz="2400">
                <a:solidFill>
                  <a:srgbClr val="FF3300"/>
                </a:solidFill>
              </a:rPr>
              <a:t>• Intergrid</a:t>
            </a:r>
          </a:p>
          <a:p>
            <a:pPr eaLnBrk="1" hangingPunct="1">
              <a:lnSpc>
                <a:spcPct val="80000"/>
              </a:lnSpc>
              <a:buFont typeface="Wingdings" panose="05000000000000000000" pitchFamily="2" charset="2"/>
              <a:buNone/>
            </a:pPr>
            <a:r>
              <a:rPr lang="en-US" altLang="en-US" sz="2400"/>
              <a:t>          – Global sharing of resources through the internet</a:t>
            </a:r>
          </a:p>
          <a:p>
            <a:pPr eaLnBrk="1" hangingPunct="1">
              <a:lnSpc>
                <a:spcPct val="80000"/>
              </a:lnSpc>
              <a:buFont typeface="Wingdings" panose="05000000000000000000" pitchFamily="2" charset="2"/>
              <a:buNone/>
            </a:pPr>
            <a:r>
              <a:rPr lang="en-US" altLang="en-US" sz="2400"/>
              <a:t>          – Trust based on certification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F7F86D1-0371-40E1-B34D-2B4572AB2380}"/>
              </a:ext>
            </a:extLst>
          </p:cNvPr>
          <p:cNvSpPr>
            <a:spLocks noGrp="1" noChangeArrowheads="1"/>
          </p:cNvSpPr>
          <p:nvPr>
            <p:ph type="title" idx="4294967295"/>
          </p:nvPr>
        </p:nvSpPr>
        <p:spPr>
          <a:xfrm>
            <a:off x="1524000" y="190500"/>
            <a:ext cx="7010400" cy="1104900"/>
          </a:xfrm>
        </p:spPr>
        <p:txBody>
          <a:bodyPr/>
          <a:lstStyle/>
          <a:p>
            <a:pPr eaLnBrk="1" hangingPunct="1"/>
            <a:r>
              <a:rPr lang="en-US" altLang="en-US" sz="3600"/>
              <a:t>Computational Grid </a:t>
            </a:r>
          </a:p>
        </p:txBody>
      </p:sp>
      <p:sp>
        <p:nvSpPr>
          <p:cNvPr id="13315" name="Content Placeholder 2">
            <a:extLst>
              <a:ext uri="{FF2B5EF4-FFF2-40B4-BE49-F238E27FC236}">
                <a16:creationId xmlns:a16="http://schemas.microsoft.com/office/drawing/2014/main" id="{A5817CDF-1369-4C84-8F0B-B8683245DC9D}"/>
              </a:ext>
            </a:extLst>
          </p:cNvPr>
          <p:cNvSpPr>
            <a:spLocks noGrp="1" noChangeArrowheads="1"/>
          </p:cNvSpPr>
          <p:nvPr>
            <p:ph idx="4294967295"/>
          </p:nvPr>
        </p:nvSpPr>
        <p:spPr>
          <a:xfrm>
            <a:off x="304800" y="1371600"/>
            <a:ext cx="8839200" cy="4419600"/>
          </a:xfrm>
        </p:spPr>
        <p:txBody>
          <a:bodyPr/>
          <a:lstStyle/>
          <a:p>
            <a:pPr marL="347663" lvl="1" indent="-228600" eaLnBrk="1" hangingPunct="1">
              <a:buFont typeface="Wingdings" panose="05000000000000000000" pitchFamily="2" charset="2"/>
              <a:buNone/>
            </a:pPr>
            <a:endParaRPr lang="en-US" altLang="en-US"/>
          </a:p>
          <a:p>
            <a:pPr marL="347663" lvl="1" indent="-228600" eaLnBrk="1" hangingPunct="1">
              <a:buFont typeface="Wingdings" panose="05000000000000000000" pitchFamily="2" charset="2"/>
              <a:buNone/>
            </a:pPr>
            <a:r>
              <a:rPr lang="en-US" altLang="en-US"/>
              <a:t>    “A computational grid is a </a:t>
            </a:r>
            <a:r>
              <a:rPr lang="en-US" altLang="en-US">
                <a:solidFill>
                  <a:srgbClr val="FF3300"/>
                </a:solidFill>
              </a:rPr>
              <a:t>hardware and software infrastructure</a:t>
            </a:r>
            <a:r>
              <a:rPr lang="en-US" altLang="en-US"/>
              <a:t> that provides dependable, consistent, pervasive, and inexpensive access to </a:t>
            </a:r>
            <a:r>
              <a:rPr lang="en-US" altLang="en-US">
                <a:solidFill>
                  <a:srgbClr val="FF3300"/>
                </a:solidFill>
              </a:rPr>
              <a:t>high-end computational capabilities</a:t>
            </a:r>
            <a:r>
              <a:rPr lang="en-US" altLang="en-US"/>
              <a:t>.”</a:t>
            </a:r>
          </a:p>
          <a:p>
            <a:pPr marL="347663" lvl="1" indent="-228600" eaLnBrk="1" hangingPunct="1">
              <a:buFont typeface="Wingdings" panose="05000000000000000000" pitchFamily="2" charset="2"/>
              <a:buNone/>
            </a:pPr>
            <a:endParaRPr lang="en-US" altLang="en-US"/>
          </a:p>
          <a:p>
            <a:pPr marL="347663" lvl="1" indent="-228600" eaLnBrk="1" hangingPunct="1">
              <a:buFont typeface="Wingdings" panose="05000000000000000000" pitchFamily="2" charset="2"/>
              <a:buNone/>
            </a:pPr>
            <a:r>
              <a:rPr lang="en-US" altLang="en-US"/>
              <a:t>	     </a:t>
            </a:r>
            <a:r>
              <a:rPr lang="en-US" altLang="en-US">
                <a:solidFill>
                  <a:schemeClr val="accent1"/>
                </a:solidFill>
              </a:rPr>
              <a:t>”The Grid: Blueprint for a New Computing Infrastructure”, Kesselman &amp; Foster</a:t>
            </a:r>
          </a:p>
          <a:p>
            <a:pPr marL="347663" lvl="1" indent="-228600" eaLnBrk="1" hangingPunct="1">
              <a:buFont typeface="Wingdings" panose="05000000000000000000" pitchFamily="2" charset="2"/>
              <a:buNone/>
            </a:pPr>
            <a:endParaRPr lang="en-US" altLang="en-US">
              <a:solidFill>
                <a:schemeClr val="accent1"/>
              </a:solidFill>
            </a:endParaRPr>
          </a:p>
          <a:p>
            <a:pPr marL="347663" lvl="1" indent="-228600" eaLnBrk="1" hangingPunct="1">
              <a:buFont typeface="Wingdings" panose="05000000000000000000" pitchFamily="2" charset="2"/>
              <a:buNone/>
            </a:pPr>
            <a:r>
              <a:rPr lang="en-US" altLang="en-US">
                <a:solidFill>
                  <a:schemeClr val="accent1"/>
                </a:solidFill>
              </a:rPr>
              <a:t>   </a:t>
            </a:r>
            <a:r>
              <a:rPr lang="en-US" altLang="en-US">
                <a:solidFill>
                  <a:schemeClr val="tx1"/>
                </a:solidFill>
              </a:rPr>
              <a:t>Example :  Science Grid (US Department of Energy)</a:t>
            </a:r>
          </a:p>
          <a:p>
            <a:pPr marL="347663" lvl="1" indent="-228600" eaLnBrk="1" hangingPunct="1">
              <a:buFont typeface="Wingdings" panose="05000000000000000000" pitchFamily="2" charset="2"/>
              <a:buNone/>
            </a:pPr>
            <a:endParaRPr lang="en-US" altLang="en-US">
              <a:solidFill>
                <a:schemeClr val="tx1"/>
              </a:solidFill>
            </a:endParaRPr>
          </a:p>
          <a:p>
            <a:pPr marL="347663" lvl="1" indent="-228600" eaLnBrk="1" hangingPunct="1">
              <a:buFont typeface="Wingdings" panose="05000000000000000000" pitchFamily="2" charset="2"/>
              <a:buNone/>
            </a:pPr>
            <a:r>
              <a:rPr lang="en-US" altLang="en-US">
                <a:solidFill>
                  <a:schemeClr val="accent1"/>
                </a:solidFill>
              </a:rPr>
              <a:t>          </a:t>
            </a:r>
          </a:p>
          <a:p>
            <a:pPr eaLnBrk="1" hangingPunct="1">
              <a:buFont typeface="Wingdings" panose="05000000000000000000" pitchFamily="2" charset="2"/>
              <a:buNone/>
            </a:pPr>
            <a:endParaRPr lang="en-US" altLang="en-US" sz="2800"/>
          </a:p>
          <a:p>
            <a:pPr eaLnBrk="1" hangingPunct="1">
              <a:buFont typeface="Wingdings" panose="05000000000000000000" pitchFamily="2" charset="2"/>
              <a:buNone/>
            </a:pPr>
            <a:endParaRPr lang="en-US" altLang="en-US" sz="28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9961E1D-520C-41A9-92BE-C51105B92B7E}"/>
              </a:ext>
            </a:extLst>
          </p:cNvPr>
          <p:cNvSpPr>
            <a:spLocks noGrp="1" noChangeArrowheads="1"/>
          </p:cNvSpPr>
          <p:nvPr>
            <p:ph type="title" idx="4294967295"/>
          </p:nvPr>
        </p:nvSpPr>
        <p:spPr>
          <a:xfrm>
            <a:off x="1524000" y="190500"/>
            <a:ext cx="7010400" cy="876300"/>
          </a:xfrm>
        </p:spPr>
        <p:txBody>
          <a:bodyPr anchor="b"/>
          <a:lstStyle/>
          <a:p>
            <a:pPr eaLnBrk="1" hangingPunct="1"/>
            <a:r>
              <a:rPr lang="en-US" altLang="en-US" sz="3600"/>
              <a:t>Data Grid</a:t>
            </a:r>
          </a:p>
        </p:txBody>
      </p:sp>
      <p:sp>
        <p:nvSpPr>
          <p:cNvPr id="14339" name="Rectangle 3">
            <a:extLst>
              <a:ext uri="{FF2B5EF4-FFF2-40B4-BE49-F238E27FC236}">
                <a16:creationId xmlns:a16="http://schemas.microsoft.com/office/drawing/2014/main" id="{3E1AC4C8-6E04-4287-8AC3-05F0E698924C}"/>
              </a:ext>
            </a:extLst>
          </p:cNvPr>
          <p:cNvSpPr>
            <a:spLocks noGrp="1" noChangeArrowheads="1"/>
          </p:cNvSpPr>
          <p:nvPr>
            <p:ph type="body" idx="4294967295"/>
          </p:nvPr>
        </p:nvSpPr>
        <p:spPr>
          <a:xfrm>
            <a:off x="381000" y="1295400"/>
            <a:ext cx="8763000" cy="5105400"/>
          </a:xfrm>
        </p:spPr>
        <p:txBody>
          <a:bodyPr/>
          <a:lstStyle/>
          <a:p>
            <a:pPr eaLnBrk="1" hangingPunct="1">
              <a:lnSpc>
                <a:spcPct val="90000"/>
              </a:lnSpc>
            </a:pPr>
            <a:r>
              <a:rPr lang="en-US" altLang="en-US" sz="2400"/>
              <a:t>A </a:t>
            </a:r>
            <a:r>
              <a:rPr lang="en-US" altLang="en-US" sz="2400" b="1"/>
              <a:t>data grid</a:t>
            </a:r>
            <a:r>
              <a:rPr lang="en-US" altLang="en-US" sz="2400"/>
              <a:t> is a grid computing system that deals with data — the </a:t>
            </a:r>
            <a:r>
              <a:rPr lang="en-US" altLang="en-US" sz="2400" b="1">
                <a:solidFill>
                  <a:srgbClr val="FF3300"/>
                </a:solidFill>
              </a:rPr>
              <a:t>controlled sharing and management of large amounts of distributed data</a:t>
            </a:r>
            <a:r>
              <a:rPr lang="en-US" altLang="en-US" sz="2400"/>
              <a:t>. </a:t>
            </a:r>
          </a:p>
          <a:p>
            <a:pPr eaLnBrk="1" hangingPunct="1">
              <a:lnSpc>
                <a:spcPct val="90000"/>
              </a:lnSpc>
              <a:buFont typeface="Wingdings" panose="05000000000000000000" pitchFamily="2" charset="2"/>
              <a:buNone/>
            </a:pPr>
            <a:endParaRPr lang="en-US" altLang="en-US" sz="2400"/>
          </a:p>
          <a:p>
            <a:pPr eaLnBrk="1" hangingPunct="1">
              <a:lnSpc>
                <a:spcPct val="90000"/>
              </a:lnSpc>
            </a:pPr>
            <a:r>
              <a:rPr lang="en-US" altLang="en-US" sz="2400"/>
              <a:t>Data Grid is the storage component of a grid environment. Scientific and engineering applications require access to large amounts of data, and often this data is widely distributed. A data grid provides seamless access to the local or remote data required to complete compute intensive calculations. </a:t>
            </a:r>
          </a:p>
          <a:p>
            <a:pPr eaLnBrk="1" hangingPunct="1">
              <a:lnSpc>
                <a:spcPct val="90000"/>
              </a:lnSpc>
              <a:buFont typeface="Wingdings" panose="05000000000000000000" pitchFamily="2" charset="2"/>
              <a:buNone/>
            </a:pPr>
            <a:r>
              <a:rPr lang="en-US" altLang="en-US" sz="2400">
                <a:solidFill>
                  <a:srgbClr val="FF3300"/>
                </a:solidFill>
              </a:rPr>
              <a:t>Example :</a:t>
            </a:r>
          </a:p>
          <a:p>
            <a:pPr eaLnBrk="1" hangingPunct="1">
              <a:lnSpc>
                <a:spcPct val="90000"/>
              </a:lnSpc>
              <a:buFont typeface="Wingdings" panose="05000000000000000000" pitchFamily="2" charset="2"/>
              <a:buNone/>
            </a:pPr>
            <a:r>
              <a:rPr lang="en-US" altLang="en-US" sz="2400">
                <a:solidFill>
                  <a:srgbClr val="FF3300"/>
                </a:solidFill>
              </a:rPr>
              <a:t>Biomedical informatics Research Network (BIRN), </a:t>
            </a:r>
          </a:p>
          <a:p>
            <a:pPr eaLnBrk="1" hangingPunct="1">
              <a:lnSpc>
                <a:spcPct val="90000"/>
              </a:lnSpc>
              <a:buFont typeface="Wingdings" panose="05000000000000000000" pitchFamily="2" charset="2"/>
              <a:buNone/>
            </a:pPr>
            <a:r>
              <a:rPr lang="en-US" altLang="en-US" sz="2400">
                <a:solidFill>
                  <a:srgbClr val="FF3300"/>
                </a:solidFill>
              </a:rPr>
              <a:t>the Southern California earthquake Center (SCEC). </a:t>
            </a:r>
          </a:p>
          <a:p>
            <a:pPr eaLnBrk="1" hangingPunct="1">
              <a:lnSpc>
                <a:spcPct val="90000"/>
              </a:lnSpc>
            </a:pPr>
            <a:endParaRPr lang="en-US" altLang="en-US" sz="2400">
              <a:solidFill>
                <a:srgbClr val="FF330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7223CCB-FF8E-4BF4-B9B4-79F8B871149B}"/>
              </a:ext>
            </a:extLst>
          </p:cNvPr>
          <p:cNvSpPr>
            <a:spLocks noGrp="1" noChangeArrowheads="1"/>
          </p:cNvSpPr>
          <p:nvPr>
            <p:ph type="title" idx="4294967295"/>
          </p:nvPr>
        </p:nvSpPr>
        <p:spPr>
          <a:xfrm>
            <a:off x="1524000" y="190500"/>
            <a:ext cx="7010400" cy="1181100"/>
          </a:xfrm>
        </p:spPr>
        <p:txBody>
          <a:bodyPr/>
          <a:lstStyle/>
          <a:p>
            <a:pPr eaLnBrk="1" hangingPunct="1"/>
            <a:r>
              <a:rPr lang="en-US" altLang="en-US" sz="3200"/>
              <a:t>Methods of Grid Computing</a:t>
            </a:r>
          </a:p>
        </p:txBody>
      </p:sp>
      <p:sp>
        <p:nvSpPr>
          <p:cNvPr id="15363" name="Content Placeholder 2">
            <a:extLst>
              <a:ext uri="{FF2B5EF4-FFF2-40B4-BE49-F238E27FC236}">
                <a16:creationId xmlns:a16="http://schemas.microsoft.com/office/drawing/2014/main" id="{81009012-AFC7-41E4-B862-D6A664A6B243}"/>
              </a:ext>
            </a:extLst>
          </p:cNvPr>
          <p:cNvSpPr>
            <a:spLocks noGrp="1" noChangeArrowheads="1"/>
          </p:cNvSpPr>
          <p:nvPr>
            <p:ph idx="4294967295"/>
          </p:nvPr>
        </p:nvSpPr>
        <p:spPr>
          <a:xfrm>
            <a:off x="914400" y="1905000"/>
            <a:ext cx="7620000" cy="4114800"/>
          </a:xfrm>
        </p:spPr>
        <p:txBody>
          <a:bodyPr/>
          <a:lstStyle/>
          <a:p>
            <a:pPr eaLnBrk="1" hangingPunct="1">
              <a:buClr>
                <a:schemeClr val="folHlink"/>
              </a:buClr>
            </a:pPr>
            <a:r>
              <a:rPr lang="en-US" altLang="en-US" sz="2400"/>
              <a:t>Distributed Supercomputing</a:t>
            </a:r>
          </a:p>
          <a:p>
            <a:pPr eaLnBrk="1" hangingPunct="1">
              <a:buClr>
                <a:schemeClr val="folHlink"/>
              </a:buClr>
            </a:pPr>
            <a:r>
              <a:rPr lang="en-US" altLang="en-US" sz="2400"/>
              <a:t>High-Throughput Computing</a:t>
            </a:r>
          </a:p>
          <a:p>
            <a:pPr eaLnBrk="1" hangingPunct="1">
              <a:buClr>
                <a:schemeClr val="folHlink"/>
              </a:buClr>
            </a:pPr>
            <a:r>
              <a:rPr lang="en-US" altLang="en-US" sz="2400"/>
              <a:t>On-Demand Computing</a:t>
            </a:r>
          </a:p>
          <a:p>
            <a:pPr eaLnBrk="1" hangingPunct="1">
              <a:buClr>
                <a:schemeClr val="folHlink"/>
              </a:buClr>
            </a:pPr>
            <a:r>
              <a:rPr lang="en-US" altLang="en-US" sz="2400"/>
              <a:t>Data-Intensive Computing</a:t>
            </a:r>
          </a:p>
          <a:p>
            <a:pPr eaLnBrk="1" hangingPunct="1">
              <a:buClr>
                <a:schemeClr val="folHlink"/>
              </a:buClr>
            </a:pPr>
            <a:r>
              <a:rPr lang="en-US" altLang="en-US" sz="2400"/>
              <a:t>Collaborative Computing</a:t>
            </a:r>
          </a:p>
          <a:p>
            <a:pPr eaLnBrk="1" hangingPunct="1">
              <a:buClr>
                <a:schemeClr val="folHlink"/>
              </a:buClr>
            </a:pPr>
            <a:r>
              <a:rPr lang="en-US" altLang="en-US" sz="2400"/>
              <a:t>Logistical Networking</a:t>
            </a:r>
          </a:p>
          <a:p>
            <a:pPr eaLnBrk="1" hangingPunct="1"/>
            <a:endParaRPr lang="en-US" altLang="en-US" sz="2400"/>
          </a:p>
        </p:txBody>
      </p:sp>
    </p:spTree>
  </p:cSld>
  <p:clrMapOvr>
    <a:masterClrMapping/>
  </p:clrMapOvr>
  <p:transition/>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9A9FB0E24FEB45A41903E6B5019DD2" ma:contentTypeVersion="7" ma:contentTypeDescription="Create a new document." ma:contentTypeScope="" ma:versionID="cc94cd334f6e5598b215bfebc86fa015">
  <xsd:schema xmlns:xsd="http://www.w3.org/2001/XMLSchema" xmlns:xs="http://www.w3.org/2001/XMLSchema" xmlns:p="http://schemas.microsoft.com/office/2006/metadata/properties" xmlns:ns2="2f84ddf0-592d-4897-ac3e-ebf3d9674674" xmlns:ns3="9fedef61-8aee-4fc0-a269-2c23b3020fae" targetNamespace="http://schemas.microsoft.com/office/2006/metadata/properties" ma:root="true" ma:fieldsID="c53b0b86af23f03f84296143b7808b86" ns2:_="" ns3:_="">
    <xsd:import namespace="2f84ddf0-592d-4897-ac3e-ebf3d9674674"/>
    <xsd:import namespace="9fedef61-8aee-4fc0-a269-2c23b3020f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84ddf0-592d-4897-ac3e-ebf3d96746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edef61-8aee-4fc0-a269-2c23b3020fa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62D047-4682-40DA-B036-656027879B0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6DB5A2D-B250-48E1-BC46-EF2B9F323AC6}">
  <ds:schemaRefs>
    <ds:schemaRef ds:uri="2f84ddf0-592d-4897-ac3e-ebf3d9674674"/>
    <ds:schemaRef ds:uri="9fedef61-8aee-4fc0-a269-2c23b3020f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C011C9-B4F1-4B0F-A771-33EC9EDC98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Blends</Template>
  <Application>Microsoft Office PowerPoint</Application>
  <PresentationFormat>On-screen Show (4:3)</PresentationFormat>
  <Slides>32</Slides>
  <Notes>6</Notes>
  <HiddenSlides>0</HiddenSlide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Echo</vt:lpstr>
      <vt:lpstr>2_Blends</vt:lpstr>
      <vt:lpstr>GRID  COMPUTING – AN INTRODUCTION</vt:lpstr>
      <vt:lpstr>Outline</vt:lpstr>
      <vt:lpstr>Grid Computing</vt:lpstr>
      <vt:lpstr>PowerPoint Presentation</vt:lpstr>
      <vt:lpstr>Grid Applications</vt:lpstr>
      <vt:lpstr>Grid Topologies</vt:lpstr>
      <vt:lpstr>Computational Grid </vt:lpstr>
      <vt:lpstr>Data Grid</vt:lpstr>
      <vt:lpstr>Methods of Grid Computing</vt:lpstr>
      <vt:lpstr>Distributed Supercomputing</vt:lpstr>
      <vt:lpstr>High-Throughput Computing</vt:lpstr>
      <vt:lpstr>Collaborative Computing</vt:lpstr>
      <vt:lpstr>Logistical Networking</vt:lpstr>
      <vt:lpstr>P2P Computing vs Grid Computing</vt:lpstr>
      <vt:lpstr>A typical view of Grid environment</vt:lpstr>
      <vt:lpstr>Grid Middleware</vt:lpstr>
      <vt:lpstr>Middlewares</vt:lpstr>
      <vt:lpstr>Two Key Grid Computing Groups</vt:lpstr>
      <vt:lpstr>Some of the Major Grid Projects</vt:lpstr>
      <vt:lpstr>Grid Architecture</vt:lpstr>
      <vt:lpstr>The Hourglass Model</vt:lpstr>
      <vt:lpstr>Layered Grid Architecture (By Analogy to Internet Architecture)</vt:lpstr>
      <vt:lpstr>PowerPoint Presentation</vt:lpstr>
      <vt:lpstr>PowerPoint Presentation</vt:lpstr>
      <vt:lpstr>Example: Data Grid Architecture</vt:lpstr>
      <vt:lpstr>Simulation tools</vt:lpstr>
      <vt:lpstr>Simulation tool</vt:lpstr>
      <vt:lpstr>Salient features of the GridSim</vt:lpstr>
      <vt:lpstr>Salient features of the GridSim</vt:lpstr>
      <vt:lpstr>A Modular Architecture for GridSim Platform and Components. </vt:lpstr>
      <vt:lpstr>PowerPoint Presentation</vt:lpstr>
      <vt:lpstr>PowerPoint Presentation</vt:lpstr>
    </vt:vector>
  </TitlesOfParts>
  <Company>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  COMPUTING</dc:title>
  <dc:creator>cse</dc:creator>
  <cp:revision>1</cp:revision>
  <dcterms:created xsi:type="dcterms:W3CDTF">2008-10-30T05:34:41Z</dcterms:created>
  <dcterms:modified xsi:type="dcterms:W3CDTF">2022-05-09T15:10:00Z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0x010100239A9FB0E24FEB45A41903E6B5019DD2</vt:lpwstr>
  </property>
</Properties>
</file>