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4"/>
  </p:sldMasterIdLst>
  <p:notesMasterIdLst>
    <p:notesMasterId r:id="rId18"/>
  </p:notesMasterIdLst>
  <p:handoutMasterIdLst>
    <p:handoutMasterId r:id="rId19"/>
  </p:handoutMasterIdLst>
  <p:sldIdLst>
    <p:sldId id="287" r:id="rId5"/>
    <p:sldId id="288" r:id="rId6"/>
    <p:sldId id="289" r:id="rId7"/>
    <p:sldId id="291" r:id="rId8"/>
    <p:sldId id="292" r:id="rId9"/>
    <p:sldId id="307" r:id="rId10"/>
    <p:sldId id="304" r:id="rId11"/>
    <p:sldId id="305" r:id="rId12"/>
    <p:sldId id="302" r:id="rId13"/>
    <p:sldId id="296" r:id="rId14"/>
    <p:sldId id="301" r:id="rId15"/>
    <p:sldId id="306" r:id="rId16"/>
    <p:sldId id="303" r:id="rId17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2FF3F-432B-49BB-BB16-5D15B27663A2}" v="10" dt="2022-05-09T13:16:57.001"/>
    <p1510:client id="{1A92B661-FB8E-49D5-BF88-F1476212E10A}" v="2" dt="2022-04-30T06:38:34.614"/>
    <p1510:client id="{92FF9155-8969-4A61-AA99-EF453C2F4A10}" v="1" dt="2022-05-05T17:03:40.343"/>
    <p1510:client id="{A2580C0C-F5B3-4FD4-9F1D-0C9BFEDCE380}" v="1" dt="2022-05-04T18:03:48.457"/>
    <p1510:client id="{ABEA3AC0-93B2-49DA-ADD4-84C9FAB01522}" v="2" dt="2022-05-09T19:31:17.148"/>
    <p1510:client id="{C86B8869-28DF-4DB4-8758-CC39FA7E7D12}" v="2" dt="2022-05-06T13:41:17.502"/>
    <p1510:client id="{F14EE704-9421-4AD3-BE4F-C6405026591A}" v="2" dt="2022-05-06T16:14:54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jKanani" userId="S::kunj.kce19@pdpu.ac.in::c7c6429b-461c-45d9-856c-cb8d4470a1d6" providerId="AD" clId="Web-{F14EE704-9421-4AD3-BE4F-C6405026591A}"/>
    <pc:docChg chg="modSld">
      <pc:chgData name="KunjKanani" userId="S::kunj.kce19@pdpu.ac.in::c7c6429b-461c-45d9-856c-cb8d4470a1d6" providerId="AD" clId="Web-{F14EE704-9421-4AD3-BE4F-C6405026591A}" dt="2022-05-06T16:14:54.004" v="1" actId="14100"/>
      <pc:docMkLst>
        <pc:docMk/>
      </pc:docMkLst>
      <pc:sldChg chg="modSp">
        <pc:chgData name="KunjKanani" userId="S::kunj.kce19@pdpu.ac.in::c7c6429b-461c-45d9-856c-cb8d4470a1d6" providerId="AD" clId="Web-{F14EE704-9421-4AD3-BE4F-C6405026591A}" dt="2022-05-06T16:14:54.004" v="1" actId="14100"/>
        <pc:sldMkLst>
          <pc:docMk/>
          <pc:sldMk cId="0" sldId="304"/>
        </pc:sldMkLst>
        <pc:spChg chg="mod">
          <ac:chgData name="KunjKanani" userId="S::kunj.kce19@pdpu.ac.in::c7c6429b-461c-45d9-856c-cb8d4470a1d6" providerId="AD" clId="Web-{F14EE704-9421-4AD3-BE4F-C6405026591A}" dt="2022-05-06T16:14:54.004" v="1" actId="14100"/>
          <ac:spMkLst>
            <pc:docMk/>
            <pc:sldMk cId="0" sldId="304"/>
            <ac:spMk id="12291" creationId="{00000000-0000-0000-0000-000000000000}"/>
          </ac:spMkLst>
        </pc:spChg>
      </pc:sldChg>
    </pc:docChg>
  </pc:docChgLst>
  <pc:docChgLst>
    <pc:chgData name="DevamJariwala" userId="S::devam.jce19@pdpu.ac.in::adb403b0-8e73-4b2b-9bae-5b5ddc3df30e" providerId="AD" clId="Web-{92FF9155-8969-4A61-AA99-EF453C2F4A10}"/>
    <pc:docChg chg="delSld">
      <pc:chgData name="DevamJariwala" userId="S::devam.jce19@pdpu.ac.in::adb403b0-8e73-4b2b-9bae-5b5ddc3df30e" providerId="AD" clId="Web-{92FF9155-8969-4A61-AA99-EF453C2F4A10}" dt="2022-05-05T17:03:40.343" v="0"/>
      <pc:docMkLst>
        <pc:docMk/>
      </pc:docMkLst>
      <pc:sldChg chg="del">
        <pc:chgData name="DevamJariwala" userId="S::devam.jce19@pdpu.ac.in::adb403b0-8e73-4b2b-9bae-5b5ddc3df30e" providerId="AD" clId="Web-{92FF9155-8969-4A61-AA99-EF453C2F4A10}" dt="2022-05-05T17:03:40.343" v="0"/>
        <pc:sldMkLst>
          <pc:docMk/>
          <pc:sldMk cId="0" sldId="290"/>
        </pc:sldMkLst>
      </pc:sldChg>
    </pc:docChg>
  </pc:docChgLst>
  <pc:docChgLst>
    <pc:chgData name="VyaptiPatel" userId="S::vyapti.pce19@pdpu.ac.in::7094c2a4-e2bb-4041-8f1f-c0b104ffeac3" providerId="AD" clId="Web-{1A92B661-FB8E-49D5-BF88-F1476212E10A}"/>
    <pc:docChg chg="addSld delSld">
      <pc:chgData name="VyaptiPatel" userId="S::vyapti.pce19@pdpu.ac.in::7094c2a4-e2bb-4041-8f1f-c0b104ffeac3" providerId="AD" clId="Web-{1A92B661-FB8E-49D5-BF88-F1476212E10A}" dt="2022-04-30T06:38:34.614" v="1"/>
      <pc:docMkLst>
        <pc:docMk/>
      </pc:docMkLst>
      <pc:sldChg chg="new del">
        <pc:chgData name="VyaptiPatel" userId="S::vyapti.pce19@pdpu.ac.in::7094c2a4-e2bb-4041-8f1f-c0b104ffeac3" providerId="AD" clId="Web-{1A92B661-FB8E-49D5-BF88-F1476212E10A}" dt="2022-04-30T06:38:34.614" v="1"/>
        <pc:sldMkLst>
          <pc:docMk/>
          <pc:sldMk cId="3477201962" sldId="308"/>
        </pc:sldMkLst>
      </pc:sldChg>
    </pc:docChg>
  </pc:docChgLst>
  <pc:docChgLst>
    <pc:chgData name="SachinGupta" userId="S::sachin.gce19@pdpu.ac.in::634bc81e-4f91-4b7b-96a7-b4947b644cd6" providerId="AD" clId="Web-{19C2FF3F-432B-49BB-BB16-5D15B27663A2}"/>
    <pc:docChg chg="addSld delSld">
      <pc:chgData name="SachinGupta" userId="S::sachin.gce19@pdpu.ac.in::634bc81e-4f91-4b7b-96a7-b4947b644cd6" providerId="AD" clId="Web-{19C2FF3F-432B-49BB-BB16-5D15B27663A2}" dt="2022-05-09T13:16:57.001" v="9"/>
      <pc:docMkLst>
        <pc:docMk/>
      </pc:docMkLst>
      <pc:sldChg chg="new del">
        <pc:chgData name="SachinGupta" userId="S::sachin.gce19@pdpu.ac.in::634bc81e-4f91-4b7b-96a7-b4947b644cd6" providerId="AD" clId="Web-{19C2FF3F-432B-49BB-BB16-5D15B27663A2}" dt="2022-05-09T13:16:54.845" v="6"/>
        <pc:sldMkLst>
          <pc:docMk/>
          <pc:sldMk cId="439735135" sldId="308"/>
        </pc:sldMkLst>
      </pc:sldChg>
      <pc:sldChg chg="new del">
        <pc:chgData name="SachinGupta" userId="S::sachin.gce19@pdpu.ac.in::634bc81e-4f91-4b7b-96a7-b4947b644cd6" providerId="AD" clId="Web-{19C2FF3F-432B-49BB-BB16-5D15B27663A2}" dt="2022-05-09T13:16:55.486" v="7"/>
        <pc:sldMkLst>
          <pc:docMk/>
          <pc:sldMk cId="2908940597" sldId="309"/>
        </pc:sldMkLst>
      </pc:sldChg>
      <pc:sldChg chg="new del">
        <pc:chgData name="SachinGupta" userId="S::sachin.gce19@pdpu.ac.in::634bc81e-4f91-4b7b-96a7-b4947b644cd6" providerId="AD" clId="Web-{19C2FF3F-432B-49BB-BB16-5D15B27663A2}" dt="2022-05-09T13:16:55.954" v="8"/>
        <pc:sldMkLst>
          <pc:docMk/>
          <pc:sldMk cId="3817815170" sldId="310"/>
        </pc:sldMkLst>
      </pc:sldChg>
      <pc:sldChg chg="new add del">
        <pc:chgData name="SachinGupta" userId="S::sachin.gce19@pdpu.ac.in::634bc81e-4f91-4b7b-96a7-b4947b644cd6" providerId="AD" clId="Web-{19C2FF3F-432B-49BB-BB16-5D15B27663A2}" dt="2022-05-09T13:16:57.001" v="9"/>
        <pc:sldMkLst>
          <pc:docMk/>
          <pc:sldMk cId="3215010650" sldId="311"/>
        </pc:sldMkLst>
      </pc:sldChg>
    </pc:docChg>
  </pc:docChgLst>
  <pc:docChgLst>
    <pc:chgData name="HarshPatel" userId="S::harsh.pce19@pdpu.ac.in::6470d563-da43-4269-b760-b106e7078028" providerId="AD" clId="Web-{A2580C0C-F5B3-4FD4-9F1D-0C9BFEDCE380}"/>
    <pc:docChg chg="modSld">
      <pc:chgData name="HarshPatel" userId="S::harsh.pce19@pdpu.ac.in::6470d563-da43-4269-b760-b106e7078028" providerId="AD" clId="Web-{A2580C0C-F5B3-4FD4-9F1D-0C9BFEDCE380}" dt="2022-05-04T18:03:48.457" v="0" actId="1076"/>
      <pc:docMkLst>
        <pc:docMk/>
      </pc:docMkLst>
      <pc:sldChg chg="modSp">
        <pc:chgData name="HarshPatel" userId="S::harsh.pce19@pdpu.ac.in::6470d563-da43-4269-b760-b106e7078028" providerId="AD" clId="Web-{A2580C0C-F5B3-4FD4-9F1D-0C9BFEDCE380}" dt="2022-05-04T18:03:48.457" v="0" actId="1076"/>
        <pc:sldMkLst>
          <pc:docMk/>
          <pc:sldMk cId="0" sldId="288"/>
        </pc:sldMkLst>
        <pc:picChg chg="mod">
          <ac:chgData name="HarshPatel" userId="S::harsh.pce19@pdpu.ac.in::6470d563-da43-4269-b760-b106e7078028" providerId="AD" clId="Web-{A2580C0C-F5B3-4FD4-9F1D-0C9BFEDCE380}" dt="2022-05-04T18:03:48.457" v="0" actId="1076"/>
          <ac:picMkLst>
            <pc:docMk/>
            <pc:sldMk cId="0" sldId="288"/>
            <ac:picMk id="1026" creationId="{00000000-0000-0000-0000-000000000000}"/>
          </ac:picMkLst>
        </pc:picChg>
      </pc:sldChg>
    </pc:docChg>
  </pc:docChgLst>
  <pc:docChgLst>
    <pc:chgData name="ArpitThumar" userId="S::arpit.tce19@pdpu.ac.in::bf10632c-3298-4649-ba6b-b474fc169fcc" providerId="AD" clId="Web-{C86B8869-28DF-4DB4-8758-CC39FA7E7D12}"/>
    <pc:docChg chg="addSld delSld">
      <pc:chgData name="ArpitThumar" userId="S::arpit.tce19@pdpu.ac.in::bf10632c-3298-4649-ba6b-b474fc169fcc" providerId="AD" clId="Web-{C86B8869-28DF-4DB4-8758-CC39FA7E7D12}" dt="2022-05-06T13:41:17.502" v="1"/>
      <pc:docMkLst>
        <pc:docMk/>
      </pc:docMkLst>
      <pc:sldChg chg="new del">
        <pc:chgData name="ArpitThumar" userId="S::arpit.tce19@pdpu.ac.in::bf10632c-3298-4649-ba6b-b474fc169fcc" providerId="AD" clId="Web-{C86B8869-28DF-4DB4-8758-CC39FA7E7D12}" dt="2022-05-06T13:41:17.502" v="1"/>
        <pc:sldMkLst>
          <pc:docMk/>
          <pc:sldMk cId="4205509433" sldId="308"/>
        </pc:sldMkLst>
      </pc:sldChg>
    </pc:docChg>
  </pc:docChgLst>
  <pc:docChgLst>
    <pc:chgData name="DevamJariwala" userId="S::devam.jce19@pdpu.ac.in::adb403b0-8e73-4b2b-9bae-5b5ddc3df30e" providerId="AD" clId="Web-{ABEA3AC0-93B2-49DA-ADD4-84C9FAB01522}"/>
    <pc:docChg chg="modSld">
      <pc:chgData name="DevamJariwala" userId="S::devam.jce19@pdpu.ac.in::adb403b0-8e73-4b2b-9bae-5b5ddc3df30e" providerId="AD" clId="Web-{ABEA3AC0-93B2-49DA-ADD4-84C9FAB01522}" dt="2022-05-09T19:31:17.148" v="1" actId="20577"/>
      <pc:docMkLst>
        <pc:docMk/>
      </pc:docMkLst>
      <pc:sldChg chg="modSp">
        <pc:chgData name="DevamJariwala" userId="S::devam.jce19@pdpu.ac.in::adb403b0-8e73-4b2b-9bae-5b5ddc3df30e" providerId="AD" clId="Web-{ABEA3AC0-93B2-49DA-ADD4-84C9FAB01522}" dt="2022-05-09T19:31:17.148" v="1" actId="20577"/>
        <pc:sldMkLst>
          <pc:docMk/>
          <pc:sldMk cId="0" sldId="302"/>
        </pc:sldMkLst>
        <pc:spChg chg="mod">
          <ac:chgData name="DevamJariwala" userId="S::devam.jce19@pdpu.ac.in::adb403b0-8e73-4b2b-9bae-5b5ddc3df30e" providerId="AD" clId="Web-{ABEA3AC0-93B2-49DA-ADD4-84C9FAB01522}" dt="2022-05-09T19:31:17.148" v="1" actId="20577"/>
          <ac:spMkLst>
            <pc:docMk/>
            <pc:sldMk cId="0" sldId="302"/>
            <ac:spMk id="1434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defRPr sz="1200" dirty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AC27AABB-D4C9-4330-BB00-158464C27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fa-I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0">
              <a:defRPr sz="12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fa-IR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7418019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2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32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E0F279B-9BDC-445A-9C5C-B07BC350A50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5398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07E944-412D-4DE4-858E-F97DC039B490}" type="slidenum">
              <a:rPr lang="de-DE" smtClean="0">
                <a:latin typeface="Arial" charset="0"/>
                <a:cs typeface="Arial" charset="0"/>
              </a:rPr>
              <a:pPr/>
              <a:t>1</a:t>
            </a:fld>
            <a:endParaRPr lang="de-DE">
              <a:latin typeface="Arial" charset="0"/>
              <a:cs typeface="Arial" charset="0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defTabSz="947738" rtl="0"/>
            <a:fld id="{9F8CC786-B59B-46E5-A2C9-5B18F397ACFB}" type="slidenum">
              <a:rPr lang="en-GB" sz="1300"/>
              <a:pPr defTabSz="947738" rtl="0"/>
              <a:t>1</a:t>
            </a:fld>
            <a:endParaRPr lang="en-GB" sz="1300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>
              <a:latin typeface="Arial" charset="0"/>
            </a:endParaRPr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>
                <a:latin typeface="Arial" charset="0"/>
                <a:cs typeface="Arial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55313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a-IR">
              <a:latin typeface="Arial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70309-5A5B-4338-9875-70E34B748C6D}" type="slidenum">
              <a:rPr lang="de-DE" smtClean="0">
                <a:latin typeface="Arial" charset="0"/>
                <a:cs typeface="Arial" charset="0"/>
              </a:rPr>
              <a:pPr/>
              <a:t>8</a:t>
            </a:fld>
            <a:endParaRPr lang="de-DE">
              <a:latin typeface="Arial" charset="0"/>
              <a:cs typeface="Arial" charset="0"/>
            </a:endParaRP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>
                <a:latin typeface="Arial" charset="0"/>
                <a:cs typeface="Arial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85772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408113" y="4843463"/>
            <a:ext cx="6484937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408113" y="5903913"/>
            <a:ext cx="6480175" cy="800100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latin typeface="+mn-lt"/>
              </a:defRPr>
            </a:lvl1pPr>
            <a:lvl2pPr algn="just">
              <a:buFont typeface="Wingdings" pitchFamily="2" charset="2"/>
              <a:buChar char="ü"/>
              <a:defRPr>
                <a:latin typeface="+mn-lt"/>
              </a:defRPr>
            </a:lvl2pPr>
            <a:lvl3pPr algn="just">
              <a:buFont typeface="Courier New" pitchFamily="49" charset="0"/>
              <a:buChar char="o"/>
              <a:defRPr>
                <a:latin typeface="+mn-lt"/>
              </a:defRPr>
            </a:lvl3pPr>
            <a:lvl4pPr algn="just">
              <a:buFont typeface="Wingdings" pitchFamily="2" charset="2"/>
              <a:buChar char="q"/>
              <a:defRPr>
                <a:latin typeface="+mn-lt"/>
              </a:defRPr>
            </a:lvl4pPr>
            <a:lvl5pPr algn="just"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a-I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000" b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defRPr/>
            </a:pPr>
            <a:r>
              <a:rPr lang="de-DE" sz="1000">
                <a:latin typeface="Arial" pitchFamily="34" charset="0"/>
                <a:cs typeface="Arial" pitchFamily="34" charset="0"/>
              </a:rPr>
              <a:t>Page </a:t>
            </a:r>
            <a:r>
              <a:rPr lang="de-DE" sz="1000">
                <a:latin typeface="Arial" pitchFamily="34" charset="0"/>
                <a:cs typeface="Arial" pitchFamily="34" charset="0"/>
                <a:sym typeface="Wingdings" pitchFamily="2" charset="2"/>
              </a:rPr>
              <a:t></a:t>
            </a:r>
            <a:r>
              <a:rPr lang="de-DE" sz="1000">
                <a:latin typeface="Arial" pitchFamily="34" charset="0"/>
                <a:cs typeface="Arial" pitchFamily="34" charset="0"/>
              </a:rPr>
              <a:t> </a:t>
            </a:r>
            <a:fld id="{5266D254-6D89-4928-A7F9-7E2EF995AF5D}" type="slidenum">
              <a:rPr lang="de-DE" sz="1000">
                <a:latin typeface="Arial" pitchFamily="34" charset="0"/>
                <a:cs typeface="Arial" pitchFamily="34" charset="0"/>
              </a:rPr>
              <a:pPr algn="l" rtl="0">
                <a:defRPr/>
              </a:pPr>
              <a:t>‹#›</a:t>
            </a:fld>
            <a:endParaRPr lang="de-D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q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Font typeface="Courier New" pitchFamily="49" charset="0"/>
        <a:buChar char="o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Font typeface="Arial" charset="0"/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1330325" y="1281113"/>
            <a:ext cx="6484938" cy="1081087"/>
          </a:xfrm>
        </p:spPr>
        <p:txBody>
          <a:bodyPr anchor="ctr">
            <a:scene3d>
              <a:camera prst="perspectiveRigh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en-US" sz="3600">
                <a:solidFill>
                  <a:schemeClr val="bg1">
                    <a:lumMod val="50000"/>
                  </a:schemeClr>
                </a:solidFill>
              </a:rPr>
              <a:t>Green Cloud Computing</a:t>
            </a:r>
            <a:endParaRPr lang="de-DE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Green Cloud Computing</a:t>
            </a:r>
            <a:endParaRPr lang="fa-IR">
              <a:latin typeface="Arial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Cloud Infrastructure </a:t>
            </a:r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  <p:pic>
        <p:nvPicPr>
          <p:cNvPr id="1536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942975"/>
            <a:ext cx="8915400" cy="51943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Allocation Policies</a:t>
            </a:r>
            <a:endParaRPr lang="fa-IR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/>
              <a:t>The VM reallocation problem can be divided in two: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800"/>
              <a:t>selection of VMs to migrate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800"/>
              <a:t>determining new placement of these VMs on physical hosts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n-US" sz="1800"/>
          </a:p>
          <a:p>
            <a:pPr lvl="1" eaLnBrk="1" hangingPunct="1">
              <a:buFont typeface="Wingdings" pitchFamily="2" charset="2"/>
              <a:buChar char="§"/>
            </a:pPr>
            <a:endParaRPr lang="fa-IR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  <p:pic>
        <p:nvPicPr>
          <p:cNvPr id="6" name="Picture 5" descr="0,1468,i=219822,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2786058"/>
            <a:ext cx="5929354" cy="3095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Concluding</a:t>
            </a:r>
            <a:endParaRPr lang="fa-IR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As Clouds are more and more broadly used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New technologies have emerged for increasing their capacity to provide on-demand XaaS resources in a pay-as-you-use fashion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/>
            <a:r>
              <a:rPr lang="en-US"/>
              <a:t>Propose an original software framework, the Green Open Cloud (GOC) which aims at controlling and optimizing the energy consumed by the overall Cloud infrastructure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/>
            <a:r>
              <a:rPr lang="en-US"/>
              <a:t>This work advances Cloud computing field in two ways</a:t>
            </a:r>
          </a:p>
          <a:p>
            <a:pPr eaLnBrk="1" hangingPunct="1"/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  <a:endParaRPr lang="fa-IR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US"/>
              <a:t>Berl, A., Gelenbe, E., Di Girolamo, M., Giuliani, G., De Meer, H., Dang, M. and Pentikousis, K. Energy-efficient cloud computing. </a:t>
            </a:r>
            <a:r>
              <a:rPr lang="en-US" i="1"/>
              <a:t>The Computer Journal</a:t>
            </a:r>
            <a:r>
              <a:rPr lang="en-US"/>
              <a:t>, 53, 7 2010), 1045.</a:t>
            </a:r>
          </a:p>
          <a:p>
            <a:pPr marL="514350" indent="-514350">
              <a:buFont typeface="+mj-lt"/>
              <a:buAutoNum type="romanLcPeriod"/>
            </a:pPr>
            <a:r>
              <a:rPr lang="en-US"/>
              <a:t>Cafaro, M. and Aloisio, G. Grids, Clouds, and Virtualization. </a:t>
            </a:r>
            <a:r>
              <a:rPr lang="en-US" i="1"/>
              <a:t>Grids, Clouds and Virtualization</a:t>
            </a:r>
            <a:r>
              <a:rPr lang="en-US"/>
              <a:t>, 145-170.</a:t>
            </a:r>
          </a:p>
          <a:p>
            <a:pPr marL="514350" indent="-514350">
              <a:buFont typeface="+mj-lt"/>
              <a:buAutoNum type="romanLcPeriod"/>
            </a:pPr>
            <a:r>
              <a:rPr lang="en-US"/>
              <a:t>Buyya, R., Beloglazov, A. and Abawajy, J. </a:t>
            </a:r>
            <a:r>
              <a:rPr lang="en-US" i="1"/>
              <a:t>Energy-Efficient management of data center resources for cloud computing: A vision, architectural elements, and open challenges</a:t>
            </a:r>
            <a:r>
              <a:rPr lang="en-US"/>
              <a:t>. City, 2010.</a:t>
            </a:r>
          </a:p>
          <a:p>
            <a:pPr marL="514350" indent="-514350">
              <a:buFont typeface="+mj-lt"/>
              <a:buAutoNum type="romanLcPeriod"/>
            </a:pPr>
            <a:r>
              <a:rPr lang="en-US"/>
              <a:t>Beloglazov, A. and Buyya, R. </a:t>
            </a:r>
            <a:r>
              <a:rPr lang="en-US" i="1"/>
              <a:t>Energy efficient allocation of virtual machines in cloud data centers</a:t>
            </a:r>
            <a:r>
              <a:rPr lang="en-US"/>
              <a:t>. IEEE, City, 2010.</a:t>
            </a:r>
          </a:p>
          <a:p>
            <a:pPr marL="514350" indent="-514350">
              <a:buFont typeface="+mj-lt"/>
              <a:buAutoNum type="romanLcPeriod"/>
            </a:pPr>
            <a:r>
              <a:rPr lang="en-US"/>
              <a:t>Kim, K. H., Buyya, R. and Kim, J. </a:t>
            </a:r>
            <a:r>
              <a:rPr lang="en-US" i="1"/>
              <a:t>GreenCloud: Energy-Efficient Cloud Computing Project</a:t>
            </a:r>
            <a:r>
              <a:rPr lang="en-US"/>
              <a:t>. City, 2007.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Energy-Efficient Cloud Computing</a:t>
            </a:r>
            <a:endParaRPr lang="fa-IR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/>
              <a:t>Energy efficiency is increasingly important for future ICT</a:t>
            </a:r>
          </a:p>
          <a:p>
            <a:pPr eaLnBrk="1" hangingPunct="1">
              <a:buFont typeface="Wingdings" pitchFamily="2" charset="2"/>
              <a:buChar char="Ø"/>
            </a:pPr>
            <a:endParaRPr lang="en-US"/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Rapid growth of the demand for computational power has led to the creation of large-scale data centers</a:t>
            </a:r>
          </a:p>
          <a:p>
            <a:pPr eaLnBrk="1" hangingPunct="1">
              <a:buFont typeface="Wingdings" pitchFamily="2" charset="2"/>
              <a:buChar char="Ø"/>
            </a:pPr>
            <a:endParaRPr lang="en-US"/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Energy savings are achieved by continuous consolidation of VMs</a:t>
            </a:r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  <p:pic>
        <p:nvPicPr>
          <p:cNvPr id="1026" name="Picture 2" descr="D:\arshad\present-GCC\enery-picture\save_energy_no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62" y="4124405"/>
            <a:ext cx="6200773" cy="20222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Energy distribution in the data centre </a:t>
            </a:r>
            <a:r>
              <a:rPr lang="en-US" sz="2000" b="0"/>
              <a:t>[1]</a:t>
            </a:r>
            <a:endParaRPr lang="fa-IR" b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  <p:graphicFrame>
        <p:nvGraphicFramePr>
          <p:cNvPr id="6148" name="Content Placeholder 4"/>
          <p:cNvGraphicFramePr>
            <a:graphicFrameLocks noGrp="1"/>
          </p:cNvGraphicFramePr>
          <p:nvPr>
            <p:ph idx="1"/>
          </p:nvPr>
        </p:nvGraphicFramePr>
        <p:xfrm>
          <a:off x="295275" y="1489075"/>
          <a:ext cx="8524875" cy="431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r:id="rId3" imgW="8529043" imgH="4316342" progId="Excel.Sheet.8">
                  <p:embed/>
                </p:oleObj>
              </mc:Choice>
              <mc:Fallback>
                <p:oleObj r:id="rId3" imgW="8529043" imgH="4316342" progId="Excel.Shee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1489075"/>
                        <a:ext cx="8524875" cy="431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Vision and Potential of Cloud Computing</a:t>
            </a:r>
            <a:endParaRPr lang="fa-IR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ü"/>
            </a:pPr>
            <a:endParaRPr lang="en-US"/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Computer networks grow up and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become  sophisticated!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Computing utilities based on a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service  provisioning model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Users can access applications as services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from anywhere in the world on demand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Our Contributions to minimize the energy consumption</a:t>
            </a:r>
          </a:p>
          <a:p>
            <a:pPr eaLnBrk="1" hangingPunct="1"/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  <p:pic>
        <p:nvPicPr>
          <p:cNvPr id="2050" name="Picture 2" descr="D:\arshad\present-GCC\enery-picture\clou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15860">
            <a:off x="4959878" y="1282976"/>
            <a:ext cx="3640552" cy="241894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 Challenges </a:t>
            </a:r>
            <a:endParaRPr lang="fa-IR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/>
              <a:t>Ability to transfer VMs between physical nodes using live migration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Energy-aware Dynamic Resource Allocation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QoS-based Resource Selection and Provisioning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Optimization of Virtual Network Topologies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Autonomic Optimization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Efficient Consolidation of VMs</a:t>
            </a:r>
          </a:p>
          <a:p>
            <a:pPr eaLnBrk="1" hangingPunct="1">
              <a:buFont typeface="Wingdings" pitchFamily="2" charset="2"/>
              <a:buNone/>
            </a:pPr>
            <a:endParaRPr lang="fa-IR"/>
          </a:p>
          <a:p>
            <a:pPr lvl="1" eaLnBrk="1" hangingPunct="1"/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  <p:pic>
        <p:nvPicPr>
          <p:cNvPr id="7" name="Picture 2" descr="D:\arshad\present-GCC\enery-picture\clouddisconnectimageblo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917008">
            <a:off x="4570304" y="3506292"/>
            <a:ext cx="3265170" cy="27540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Green HPC</a:t>
            </a:r>
            <a:endParaRPr lang="fa-IR" sz="240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ko-KR">
                <a:ea typeface="굴림" charset="-127"/>
              </a:rPr>
              <a:t>DVS-based Cluster Scheduling</a:t>
            </a:r>
          </a:p>
          <a:p>
            <a:pPr lvl="1" eaLnBrk="1" hangingPunct="1"/>
            <a:r>
              <a:rPr lang="en-US" altLang="ko-KR" sz="1800">
                <a:ea typeface="굴림" charset="-127"/>
              </a:rPr>
              <a:t>EDF-based scheduling</a:t>
            </a:r>
          </a:p>
          <a:p>
            <a:pPr lvl="2" eaLnBrk="1" hangingPunct="1"/>
            <a:r>
              <a:rPr lang="en-US" altLang="ko-KR" sz="1800">
                <a:ea typeface="굴림" charset="-127"/>
                <a:sym typeface="Symbol" pitchFamily="18" charset="2"/>
              </a:rPr>
              <a:t>The scheduler always executes the earliest-deadline task in the queue.</a:t>
            </a:r>
          </a:p>
          <a:p>
            <a:pPr lvl="2" eaLnBrk="1" hangingPunct="1"/>
            <a:endParaRPr lang="en-US" altLang="ko-KR" sz="1800">
              <a:ea typeface="굴림" charset="-127"/>
            </a:endParaRPr>
          </a:p>
          <a:p>
            <a:pPr lvl="1" eaLnBrk="1" hangingPunct="1"/>
            <a:r>
              <a:rPr lang="en-US" altLang="ko-KR" sz="1800">
                <a:ea typeface="굴림" charset="-127"/>
              </a:rPr>
              <a:t>Proportional share-based scheduling</a:t>
            </a:r>
          </a:p>
          <a:p>
            <a:pPr lvl="2" eaLnBrk="1" hangingPunct="1"/>
            <a:r>
              <a:rPr lang="en-US" altLang="ko-KR" sz="1800">
                <a:ea typeface="굴림" charset="-127"/>
              </a:rPr>
              <a:t>Multiple tasks share the processor performance in proportion to each task’s weight.</a:t>
            </a:r>
          </a:p>
          <a:p>
            <a:pPr lvl="2" eaLnBrk="1" hangingPunct="1"/>
            <a:endParaRPr lang="en-US" altLang="ko-KR" sz="1800">
              <a:ea typeface="굴림" charset="-127"/>
            </a:endParaRPr>
          </a:p>
          <a:p>
            <a:pPr lvl="2" eaLnBrk="1" hangingPunct="1">
              <a:buFont typeface="Courier New" pitchFamily="49" charset="0"/>
              <a:buNone/>
            </a:pPr>
            <a:endParaRPr lang="en-US" altLang="ko-KR" sz="1800">
              <a:ea typeface="굴림" charset="-127"/>
            </a:endParaRPr>
          </a:p>
          <a:p>
            <a:pPr eaLnBrk="1" hangingPunct="1"/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  <p:pic>
        <p:nvPicPr>
          <p:cNvPr id="5" name="Picture 2" descr="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63" y="4500563"/>
            <a:ext cx="3810000" cy="919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Current State OF Energy Efficiency In ICT Infrastructure</a:t>
            </a:r>
            <a:endParaRPr lang="fa-IR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1804215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/>
              <a:t>Energy-efficient hardware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Energy-aware scheduling in multiprocessor and grid systems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Power minimization in clusters of servers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Power minimization in wireless and wired networks</a:t>
            </a:r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  <p:pic>
        <p:nvPicPr>
          <p:cNvPr id="3074" name="Picture 2" descr="D:\arshad\present-GCC\enery-picture\green-data-cen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25" y="3571875"/>
            <a:ext cx="4800599" cy="26708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Toward Energy Efficient Cloud Computing</a:t>
            </a:r>
            <a:endParaRPr lang="fa-IR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/>
              <a:t>Energy-aware data centre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Energy savings in networks and protocols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The effect of Internet applications</a:t>
            </a:r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  <p:pic>
        <p:nvPicPr>
          <p:cNvPr id="4099" name="Picture 3" descr="D:\arshad\present-GCC\enery-picture\eart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8913" y="2860675"/>
            <a:ext cx="3082924" cy="30829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00" name="Picture 4" descr="D:\arshad\present-GCC\enery-picture\green-energy-ima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82950">
            <a:off x="6015036" y="1338265"/>
            <a:ext cx="2128837" cy="2490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1" hangingPunct="1">
              <a:defRPr/>
            </a:pPr>
            <a:r>
              <a:rPr lang="en-US"/>
              <a:t>Green Open Cloud</a:t>
            </a:r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Green Cloud Computing</a:t>
            </a:r>
            <a:endParaRPr lang="fa-IR"/>
          </a:p>
        </p:txBody>
      </p:sp>
      <p:sp>
        <p:nvSpPr>
          <p:cNvPr id="1434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endParaRPr lang="en-US"/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Goal of this framework is to curb the energy consumption of Clouds without sacrificing the quality of service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GOC uses prediction algorithms to avoid frequent on/off cycles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The GOC framework relies on energy sensors (wattmeter)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Network Presence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fa-I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9A9FB0E24FEB45A41903E6B5019DD2" ma:contentTypeVersion="7" ma:contentTypeDescription="Create a new document." ma:contentTypeScope="" ma:versionID="cc94cd334f6e5598b215bfebc86fa015">
  <xsd:schema xmlns:xsd="http://www.w3.org/2001/XMLSchema" xmlns:xs="http://www.w3.org/2001/XMLSchema" xmlns:p="http://schemas.microsoft.com/office/2006/metadata/properties" xmlns:ns2="2f84ddf0-592d-4897-ac3e-ebf3d9674674" xmlns:ns3="9fedef61-8aee-4fc0-a269-2c23b3020fae" targetNamespace="http://schemas.microsoft.com/office/2006/metadata/properties" ma:root="true" ma:fieldsID="c53b0b86af23f03f84296143b7808b86" ns2:_="" ns3:_="">
    <xsd:import namespace="2f84ddf0-592d-4897-ac3e-ebf3d9674674"/>
    <xsd:import namespace="9fedef61-8aee-4fc0-a269-2c23b3020f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84ddf0-592d-4897-ac3e-ebf3d96746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edef61-8aee-4fc0-a269-2c23b3020fa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1D230E-7473-4A1B-9159-C8A55ACCE2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CF4837-A18C-4DAF-B424-328F6133A2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79B479-3717-4FAD-8721-77D3395096CD}">
  <ds:schemaRefs>
    <ds:schemaRef ds:uri="2f84ddf0-592d-4897-ac3e-ebf3d9674674"/>
    <ds:schemaRef ds:uri="9fedef61-8aee-4fc0-a269-2c23b3020fa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Standarddesign</vt:lpstr>
      <vt:lpstr>Green Cloud Computing</vt:lpstr>
      <vt:lpstr>Energy-Efficient Cloud Computing</vt:lpstr>
      <vt:lpstr>Energy distribution in the data centre [1]</vt:lpstr>
      <vt:lpstr>Vision and Potential of Cloud Computing</vt:lpstr>
      <vt:lpstr>Open Challenges </vt:lpstr>
      <vt:lpstr>Green HPC</vt:lpstr>
      <vt:lpstr>Current State OF Energy Efficiency In ICT Infrastructure</vt:lpstr>
      <vt:lpstr>Toward Energy Efficient Cloud Computing</vt:lpstr>
      <vt:lpstr>Green Open Cloud</vt:lpstr>
      <vt:lpstr>Cloud Infrastructure </vt:lpstr>
      <vt:lpstr>Allocation Policies</vt:lpstr>
      <vt:lpstr>Concluding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MR666</dc:creator>
  <dc:description>PresentationLoad.com</dc:description>
  <cp:revision>1</cp:revision>
  <dcterms:created xsi:type="dcterms:W3CDTF">2007-11-27T23:54:21Z</dcterms:created>
  <dcterms:modified xsi:type="dcterms:W3CDTF">2022-05-09T19:32:02Z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0x010100239A9FB0E24FEB45A41903E6B5019DD2</vt:lpwstr>
  </property>
</Properties>
</file>