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6" r:id="rId3"/>
    <p:sldId id="270" r:id="rId4"/>
    <p:sldId id="265" r:id="rId5"/>
    <p:sldId id="269" r:id="rId6"/>
    <p:sldId id="271" r:id="rId7"/>
    <p:sldId id="268" r:id="rId8"/>
    <p:sldId id="272" r:id="rId9"/>
    <p:sldId id="257" r:id="rId10"/>
    <p:sldId id="267" r:id="rId11"/>
    <p:sldId id="273" r:id="rId12"/>
    <p:sldId id="258" r:id="rId13"/>
    <p:sldId id="274" r:id="rId14"/>
    <p:sldId id="275" r:id="rId15"/>
    <p:sldId id="276" r:id="rId16"/>
    <p:sldId id="278" r:id="rId17"/>
    <p:sldId id="277" r:id="rId18"/>
    <p:sldId id="287" r:id="rId19"/>
    <p:sldId id="289" r:id="rId20"/>
    <p:sldId id="284" r:id="rId21"/>
    <p:sldId id="292" r:id="rId22"/>
    <p:sldId id="288" r:id="rId23"/>
    <p:sldId id="285" r:id="rId24"/>
    <p:sldId id="291" r:id="rId25"/>
    <p:sldId id="290" r:id="rId26"/>
    <p:sldId id="260" r:id="rId27"/>
    <p:sldId id="286" r:id="rId28"/>
    <p:sldId id="261" r:id="rId29"/>
    <p:sldId id="259" r:id="rId30"/>
    <p:sldId id="263" r:id="rId31"/>
    <p:sldId id="294" r:id="rId32"/>
    <p:sldId id="300" r:id="rId33"/>
    <p:sldId id="301" r:id="rId34"/>
    <p:sldId id="299" r:id="rId35"/>
    <p:sldId id="296" r:id="rId36"/>
    <p:sldId id="302" r:id="rId37"/>
    <p:sldId id="303" r:id="rId38"/>
    <p:sldId id="28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8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33B04-534C-42F9-9FAA-720B0A6FE903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76D3-CA48-46B6-A76F-F0E64FE87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0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2B78D-2751-4AF8-960D-D3C34AA7FAC6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E6B0D-67D6-4BF7-A598-8962EA566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9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7F9-F333-400B-A987-5598726FB20F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A29-09AC-4D95-9ADD-21C6998A1F6B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AB92-93D4-4861-B4FF-C85C115289C7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2866-6521-4C27-9083-A874F8F4C7E4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1F35-0DB3-4BC0-8258-CCA6F518B12D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3CA-7680-46F5-9EEE-1FF65F447E27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0EB-94A2-43D2-9E3F-4CDF592A7682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16CB-6751-4C55-B2B2-54FCC4D4CCE1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04A6-EFB7-458E-8FDE-18DA7EE31EDA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0B79-EE75-4F83-BD85-8C9A9ACD7806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AA85-8CF0-4EE6-9DF7-C0C651AE1D03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1534-38E3-486F-B07C-C0DF1B67A2ED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 thruBlk="1"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33.jpeg"/><Relationship Id="rId5" Type="http://schemas.openxmlformats.org/officeDocument/2006/relationships/hyperlink" Target="http://www.tin247.com/nhung_cham_biem_cua_cac_ong_lon_khi_iphone_ra_doi-4-2151986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jpeg"/><Relationship Id="rId7" Type="http://schemas.openxmlformats.org/officeDocument/2006/relationships/image" Target="../media/image39.jpeg"/><Relationship Id="rId8" Type="http://schemas.openxmlformats.org/officeDocument/2006/relationships/image" Target="../media/image40.jpeg"/><Relationship Id="rId9" Type="http://schemas.openxmlformats.org/officeDocument/2006/relationships/image" Target="../media/image17.png"/><Relationship Id="rId1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Relationship Id="rId3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tunes.apple.com/jp/app/id391339132?mt=8&amp;ign-mpt=uo=4" TargetMode="External"/><Relationship Id="rId4" Type="http://schemas.openxmlformats.org/officeDocument/2006/relationships/image" Target="../media/image51.jpeg"/><Relationship Id="rId5" Type="http://schemas.openxmlformats.org/officeDocument/2006/relationships/image" Target="../media/image52.jpeg"/><Relationship Id="rId6" Type="http://schemas.openxmlformats.org/officeDocument/2006/relationships/image" Target="../media/image53.jpeg"/><Relationship Id="rId7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4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0.gif"/><Relationship Id="rId5" Type="http://schemas.openxmlformats.org/officeDocument/2006/relationships/image" Target="../media/image61.jpeg"/><Relationship Id="rId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4" Type="http://schemas.openxmlformats.org/officeDocument/2006/relationships/image" Target="../media/image68.jpg"/><Relationship Id="rId5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7.png"/><Relationship Id="rId5" Type="http://schemas.openxmlformats.org/officeDocument/2006/relationships/image" Target="../media/image1.jpe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gif"/><Relationship Id="rId5" Type="http://schemas.openxmlformats.org/officeDocument/2006/relationships/image" Target="../media/image1.jpe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4" Type="http://schemas.openxmlformats.org/officeDocument/2006/relationships/image" Target="../media/image1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sz="5400" dirty="0" smtClean="0"/>
              <a:t>Welcome to </a:t>
            </a:r>
            <a:r>
              <a:rPr lang="en-US" sz="5400" dirty="0" err="1" smtClean="0"/>
              <a:t>Techmaster</a:t>
            </a:r>
            <a:endParaRPr lang="en-US" sz="5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E79E-7983-4D9A-A9F1-FB777C559BA4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2" name="Picture 11" descr="WindowsMobil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8600"/>
            <a:ext cx="3209925" cy="1019175"/>
          </a:xfrm>
          <a:prstGeom prst="rect">
            <a:avLst/>
          </a:prstGeom>
        </p:spPr>
      </p:pic>
      <p:pic>
        <p:nvPicPr>
          <p:cNvPr id="13" name="Picture 12" descr="window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0" y="1524000"/>
            <a:ext cx="4286250" cy="4286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19400" y="4495800"/>
            <a:ext cx="6289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Phiên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bản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đầu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tiên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ra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đời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năm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1996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6686" y="2362200"/>
            <a:ext cx="461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WindowCE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open source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5686" y="34290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Winphone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7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đóng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E79E-7983-4D9A-A9F1-FB777C559BA4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2" name="Picture 11" descr="WindowsMobil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8600"/>
            <a:ext cx="3209925" cy="1019175"/>
          </a:xfrm>
          <a:prstGeom prst="rect">
            <a:avLst/>
          </a:prstGeom>
        </p:spPr>
      </p:pic>
      <p:pic>
        <p:nvPicPr>
          <p:cNvPr id="13" name="Picture 12" descr="window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0" y="1524000"/>
            <a:ext cx="4286250" cy="42862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57600" y="2819400"/>
            <a:ext cx="54006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Tại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sao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windCE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va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Winphone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7 </a:t>
            </a:r>
          </a:p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phát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triển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ph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3810000" cy="2446020"/>
          </a:xfrm>
          <a:prstGeom prst="rect">
            <a:avLst/>
          </a:prstGeom>
        </p:spPr>
      </p:pic>
      <p:pic>
        <p:nvPicPr>
          <p:cNvPr id="10" name="Picture 9" descr="iphone_quy_to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74796"/>
            <a:ext cx="3505200" cy="3283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62200" y="5105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               </a:t>
            </a:r>
            <a:r>
              <a:rPr lang="vi-VN" dirty="0" smtClean="0"/>
              <a:t>gã "quý tộc" vô tư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2" name="Picture 2" descr="C:\karrox\image\iphon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04800"/>
            <a:ext cx="3619501" cy="105689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2" name="Picture 2" descr="C:\karrox\image\ipho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04800"/>
            <a:ext cx="3619501" cy="1056894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685801" y="1752600"/>
            <a:ext cx="990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2008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6" name="Picture 15" descr="worldwidesmartphonetraffic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828800"/>
            <a:ext cx="4667250" cy="3638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52800" y="6002179"/>
            <a:ext cx="32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000" dirty="0" smtClean="0">
                <a:solidFill>
                  <a:schemeClr val="bg1">
                    <a:lumMod val="85000"/>
                  </a:schemeClr>
                </a:solidFill>
                <a:hlinkClick r:id="rId5" tooltip="http://www.tin247.com/nhung_cham_biem_cua_cac_ong_lon_khi_iphone_ra_doi-4-21519860.html"/>
              </a:rPr>
              <a:t>nhưng châm biếm của các hãng khi iPhone ra đời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2" name="Picture 2" descr="C:\karrox\image\ipho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04800"/>
            <a:ext cx="3619501" cy="1056894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685801" y="1752600"/>
            <a:ext cx="990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2010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" name="Picture 9" descr="StatCounter-mobile_os-ww-monthly-201001-201012-ba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524000"/>
            <a:ext cx="6400800" cy="41348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7372" y="2362200"/>
            <a:ext cx="2084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Tại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sao</a:t>
            </a:r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61772" y="2362200"/>
            <a:ext cx="2163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ra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đời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1287230067-20071203-question-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03" y="3645301"/>
            <a:ext cx="4825397" cy="3212699"/>
          </a:xfrm>
          <a:prstGeom prst="rect">
            <a:avLst/>
          </a:prstGeom>
        </p:spPr>
      </p:pic>
      <p:pic>
        <p:nvPicPr>
          <p:cNvPr id="16" name="Picture 15" descr="android_icon_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0972" y="1752600"/>
            <a:ext cx="2190201" cy="2190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6" name="Picture 15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2438400"/>
            <a:ext cx="1600200" cy="1600200"/>
          </a:xfrm>
          <a:prstGeom prst="rect">
            <a:avLst/>
          </a:prstGeom>
        </p:spPr>
      </p:pic>
      <p:pic>
        <p:nvPicPr>
          <p:cNvPr id="11" name="Picture 10" descr="htc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76" y="2452800"/>
            <a:ext cx="2059324" cy="1371602"/>
          </a:xfrm>
          <a:prstGeom prst="rect">
            <a:avLst/>
          </a:prstGeom>
        </p:spPr>
      </p:pic>
      <p:pic>
        <p:nvPicPr>
          <p:cNvPr id="12" name="Picture 11" descr="LG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4948200"/>
            <a:ext cx="1947458" cy="919200"/>
          </a:xfrm>
          <a:prstGeom prst="rect">
            <a:avLst/>
          </a:prstGeom>
        </p:spPr>
      </p:pic>
      <p:pic>
        <p:nvPicPr>
          <p:cNvPr id="15" name="Picture 14" descr="motorola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600" y="4281600"/>
            <a:ext cx="1381200" cy="933078"/>
          </a:xfrm>
          <a:prstGeom prst="rect">
            <a:avLst/>
          </a:prstGeom>
        </p:spPr>
      </p:pic>
      <p:pic>
        <p:nvPicPr>
          <p:cNvPr id="17" name="Picture 16" descr="pzs127174801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5000" y="1204800"/>
            <a:ext cx="1441600" cy="1081200"/>
          </a:xfrm>
          <a:prstGeom prst="rect">
            <a:avLst/>
          </a:prstGeom>
        </p:spPr>
      </p:pic>
      <p:pic>
        <p:nvPicPr>
          <p:cNvPr id="18" name="Picture 17" descr="samsung-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00" y="1454624"/>
            <a:ext cx="1848000" cy="617176"/>
          </a:xfrm>
          <a:prstGeom prst="rect">
            <a:avLst/>
          </a:prstGeom>
        </p:spPr>
      </p:pic>
      <p:pic>
        <p:nvPicPr>
          <p:cNvPr id="19" name="Picture 4" descr="C:\karrox\image\docomo-logo.gif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42528" y="2929690"/>
            <a:ext cx="2572872" cy="575510"/>
          </a:xfrm>
          <a:prstGeom prst="rect">
            <a:avLst/>
          </a:prstGeom>
          <a:noFill/>
        </p:spPr>
      </p:pic>
      <p:pic>
        <p:nvPicPr>
          <p:cNvPr id="20" name="Picture 7" descr="C:\karrox\image\SoftbankLog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19800" y="4171738"/>
            <a:ext cx="2362200" cy="400262"/>
          </a:xfrm>
          <a:prstGeom prst="rect">
            <a:avLst/>
          </a:prstGeom>
          <a:noFill/>
        </p:spPr>
      </p:pic>
      <p:sp>
        <p:nvSpPr>
          <p:cNvPr id="23" name="Left Arrow 22"/>
          <p:cNvSpPr/>
          <p:nvPr/>
        </p:nvSpPr>
        <p:spPr>
          <a:xfrm>
            <a:off x="2895600" y="3048000"/>
            <a:ext cx="838200" cy="304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rot="19565551">
            <a:off x="3048000" y="3810000"/>
            <a:ext cx="838200" cy="304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6200000">
            <a:off x="4118612" y="4347212"/>
            <a:ext cx="779378" cy="27979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3295238">
            <a:off x="5100037" y="3840204"/>
            <a:ext cx="779378" cy="27979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8190774">
            <a:off x="4942320" y="2287183"/>
            <a:ext cx="779378" cy="27979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2561135">
            <a:off x="3418319" y="2210983"/>
            <a:ext cx="779378" cy="27979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800000">
            <a:off x="5334000" y="3047999"/>
            <a:ext cx="838200" cy="304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457200" y="152400"/>
            <a:ext cx="5379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phiên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bản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Android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" descr="http://www.edureka.in/blog/wp-content/uploads/2013/01/evolu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1143000"/>
            <a:ext cx="9553575" cy="43338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8" name="Picture 2" descr="http://vtv.vn/Uploaded/luonghue/2013_09_25/android25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03537"/>
            <a:ext cx="4876800" cy="31623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66800" y="4927937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rgbClr val="92D050"/>
                </a:solidFill>
              </a:rPr>
              <a:t>09/2008 – 09/2013</a:t>
            </a:r>
            <a:endParaRPr lang="en-US" sz="6000" b="1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3251537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7030A0"/>
                </a:solidFill>
              </a:rPr>
              <a:t>5 </a:t>
            </a:r>
            <a:r>
              <a:rPr lang="en-US" sz="9600" b="1" dirty="0" err="1" smtClean="0">
                <a:solidFill>
                  <a:srgbClr val="7030A0"/>
                </a:solidFill>
              </a:rPr>
              <a:t>năm</a:t>
            </a:r>
            <a:endParaRPr lang="en-US" sz="9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8222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4" name="Picture 2" descr="http://www.elandroidelibre.com/wp-content/uploads/2011/12/android-evolu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9144000" cy="3328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1" y="152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cứng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càng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đẹp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mạnh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tiện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lợi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366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514600"/>
            <a:ext cx="3048000" cy="9144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5400" dirty="0" smtClean="0"/>
              <a:t> with </a:t>
            </a:r>
            <a:r>
              <a:rPr lang="en-US" sz="6900" b="1" dirty="0" smtClean="0">
                <a:solidFill>
                  <a:schemeClr val="accent5"/>
                </a:solidFill>
              </a:rPr>
              <a:t>TECHMASTER</a:t>
            </a:r>
            <a:endParaRPr lang="en-US" sz="6900" b="1" dirty="0">
              <a:solidFill>
                <a:schemeClr val="accent5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86000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495800" y="3810000"/>
            <a:ext cx="2743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Phan </a:t>
            </a:r>
            <a:r>
              <a:rPr lang="en-US" sz="160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dirty="0" err="1" smtClean="0">
                <a:solidFill>
                  <a:schemeClr val="tx1">
                    <a:tint val="75000"/>
                  </a:schemeClr>
                </a:solidFill>
              </a:rPr>
              <a:t>ích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tint val="75000"/>
                  </a:schemeClr>
                </a:solidFill>
              </a:rPr>
              <a:t>Hoàng</a:t>
            </a:r>
            <a:endParaRPr lang="en-US" sz="16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38216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Author: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ndroid_robinho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60" y="762000"/>
            <a:ext cx="4714240" cy="6096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62000" y="1676400"/>
            <a:ext cx="2743200" cy="1143000"/>
          </a:xfrm>
          <a:prstGeom prst="wedgeRoundRectCallout">
            <a:avLst>
              <a:gd name="adj1" fmla="val 80317"/>
              <a:gd name="adj2" fmla="val 36293"/>
              <a:gd name="adj3" fmla="val 16667"/>
            </a:avLst>
          </a:prstGeom>
          <a:ln w="47625"/>
          <a:effectLst>
            <a:outerShdw blurRad="40000" dist="50800" dir="6900000" rotWithShape="0">
              <a:srgbClr val="000000">
                <a:alpha val="49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Tôi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Robin Hood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457201" y="152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02. </a:t>
            </a:r>
            <a:r>
              <a:rPr lang="en-US" sz="4400" b="1" u="sng" dirty="0" err="1" smtClean="0"/>
              <a:t>Thị</a:t>
            </a:r>
            <a:r>
              <a:rPr lang="en-US" sz="4400" b="1" u="sng" dirty="0" smtClean="0"/>
              <a:t> </a:t>
            </a:r>
            <a:r>
              <a:rPr lang="en-US" sz="4400" b="1" u="sng" dirty="0" err="1" smtClean="0"/>
              <a:t>trường</a:t>
            </a:r>
            <a:r>
              <a:rPr lang="en-US" sz="4400" b="1" u="sng" dirty="0" smtClean="0"/>
              <a:t> Android </a:t>
            </a:r>
            <a:r>
              <a:rPr lang="en-US" sz="4400" b="1" u="sng" dirty="0" err="1" smtClean="0"/>
              <a:t>và</a:t>
            </a:r>
            <a:r>
              <a:rPr lang="en-US" sz="4400" b="1" u="sng" dirty="0" smtClean="0"/>
              <a:t> </a:t>
            </a:r>
            <a:r>
              <a:rPr lang="en-US" sz="4400" b="1" u="sng" dirty="0" err="1" smtClean="0"/>
              <a:t>nhiệm</a:t>
            </a:r>
            <a:r>
              <a:rPr lang="en-US" sz="4400" b="1" u="sng" dirty="0" smtClean="0"/>
              <a:t> </a:t>
            </a:r>
            <a:r>
              <a:rPr lang="en-US" sz="4400" b="1" u="sng" dirty="0" err="1" smtClean="0"/>
              <a:t>vụ</a:t>
            </a:r>
            <a:r>
              <a:rPr lang="en-US" sz="4400" b="1" u="sng" dirty="0" smtClean="0"/>
              <a:t> </a:t>
            </a:r>
            <a:r>
              <a:rPr lang="en-US" sz="4400" b="1" u="sng" dirty="0" err="1" smtClean="0"/>
              <a:t>của</a:t>
            </a:r>
            <a:r>
              <a:rPr lang="en-US" sz="4400" b="1" u="sng" dirty="0" smtClean="0"/>
              <a:t> </a:t>
            </a:r>
            <a:r>
              <a:rPr lang="en-US" sz="4400" b="1" u="sng" dirty="0" err="1" smtClean="0"/>
              <a:t>chúng</a:t>
            </a:r>
            <a:r>
              <a:rPr lang="en-US" sz="4400" b="1" u="sng" dirty="0" smtClean="0"/>
              <a:t> ta</a:t>
            </a:r>
            <a:endParaRPr lang="en-US" sz="4400" b="1" u="sng" dirty="0"/>
          </a:p>
        </p:txBody>
      </p:sp>
      <p:pic>
        <p:nvPicPr>
          <p:cNvPr id="2" name="Picture 1" descr="mon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5207000" cy="1562100"/>
          </a:xfrm>
          <a:prstGeom prst="rect">
            <a:avLst/>
          </a:prstGeom>
        </p:spPr>
      </p:pic>
      <p:pic>
        <p:nvPicPr>
          <p:cNvPr id="3" name="Picture 2" descr="money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57600"/>
            <a:ext cx="3289300" cy="24638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762000" y="3733800"/>
            <a:ext cx="2743200" cy="1143000"/>
          </a:xfrm>
          <a:prstGeom prst="wedgeRoundRectCallout">
            <a:avLst>
              <a:gd name="adj1" fmla="val 148537"/>
              <a:gd name="adj2" fmla="val 7052"/>
              <a:gd name="adj3" fmla="val 16667"/>
            </a:avLst>
          </a:prstGeom>
          <a:ln w="47625"/>
          <a:effectLst>
            <a:outerShdw blurRad="40000" dist="50800" dir="6900000" rotWithShape="0">
              <a:srgbClr val="000000">
                <a:alpha val="49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. </a:t>
            </a:r>
            <a:r>
              <a:rPr lang="en-US" dirty="0" err="1" smtClean="0"/>
              <a:t>Giỏi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hay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25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1" y="152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Những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con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số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biết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nói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382000" cy="2057400"/>
          </a:xfrm>
        </p:spPr>
        <p:txBody>
          <a:bodyPr>
            <a:normAutofit fontScale="90000"/>
          </a:bodyPr>
          <a:lstStyle/>
          <a:p>
            <a:r>
              <a:rPr lang="en-US" sz="10700" b="1" dirty="0" smtClean="0"/>
              <a:t>80%</a:t>
            </a:r>
            <a:r>
              <a:rPr lang="en-US" sz="9600" b="1" dirty="0" smtClean="0"/>
              <a:t> </a:t>
            </a:r>
            <a:r>
              <a:rPr lang="en-US" b="1" dirty="0" err="1" smtClean="0"/>
              <a:t>thị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smartphone </a:t>
            </a:r>
            <a:r>
              <a:rPr lang="en-US" b="1" dirty="0" err="1" smtClean="0"/>
              <a:t>toàn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sz="12800" dirty="0" smtClean="0"/>
              <a:t>1 </a:t>
            </a:r>
            <a:r>
              <a:rPr lang="en-US" sz="12800" dirty="0" err="1" smtClean="0"/>
              <a:t>tỷ</a:t>
            </a:r>
            <a:r>
              <a:rPr lang="en-US" sz="12800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active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668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800" dirty="0" smtClean="0"/>
              <a:t>700k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active/</a:t>
            </a:r>
            <a:r>
              <a:rPr lang="en-US" dirty="0" err="1" smtClean="0"/>
              <a:t>ngày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54864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182,6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smtClean="0"/>
              <a:t>smartphone </a:t>
            </a:r>
            <a:r>
              <a:rPr lang="en-US" dirty="0" err="1" smtClean="0"/>
              <a:t>chạy</a:t>
            </a:r>
            <a:r>
              <a:rPr lang="en-US" dirty="0" smtClean="0"/>
              <a:t> Android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quí</a:t>
            </a:r>
            <a:r>
              <a:rPr lang="en-US" dirty="0" smtClean="0"/>
              <a:t> 2/2013 (86%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triệu</a:t>
            </a:r>
            <a:r>
              <a:rPr lang="en-US" dirty="0" smtClean="0"/>
              <a:t> table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(67%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366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static2.businessinsider.com/image/4fda25bb6bb3f7d33e000015-960/global-smartphone-market-share-by-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572500" cy="501967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&#10;Android chiếm 82% thị phần smartphone tại Việt Nam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066800"/>
            <a:ext cx="6934200" cy="4501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0084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ttp://thehairofpower.files.wordpress.com/2013/03/share-of-device-traffic-on-workday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6781800" cy="48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0084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inhte-vn-4d5c52308a7e4-angrybirds-big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81862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4D06-225C-4845-8D02-F901B82C432C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5" name="Picture 14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1752600" y="4800600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>
                <a:solidFill>
                  <a:schemeClr val="bg1">
                    <a:lumMod val="50000"/>
                  </a:schemeClr>
                </a:solidFill>
              </a:rPr>
              <a:t>140 triệu </a:t>
            </a:r>
            <a:r>
              <a:rPr lang="vi-VN" sz="2000" dirty="0" smtClean="0">
                <a:solidFill>
                  <a:schemeClr val="bg1">
                    <a:lumMod val="50000"/>
                  </a:schemeClr>
                </a:solidFill>
              </a:rPr>
              <a:t>lượt tải về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5238690"/>
            <a:ext cx="471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smtClean="0">
                <a:solidFill>
                  <a:schemeClr val="bg1">
                    <a:lumMod val="50000"/>
                  </a:schemeClr>
                </a:solidFill>
              </a:rPr>
              <a:t>200 triệu </a:t>
            </a:r>
            <a:r>
              <a:rPr lang="vi-VN" sz="2000" dirty="0" smtClean="0">
                <a:solidFill>
                  <a:schemeClr val="bg1">
                    <a:lumMod val="50000"/>
                  </a:schemeClr>
                </a:solidFill>
              </a:rPr>
              <a:t>phút chơi mỗi ngày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5638800"/>
            <a:ext cx="6490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6600" dirty="0" err="1" smtClean="0">
                <a:solidFill>
                  <a:schemeClr val="bg1">
                    <a:lumMod val="50000"/>
                  </a:schemeClr>
                </a:solidFill>
              </a:rPr>
              <a:t>triệu</a:t>
            </a:r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</a:rPr>
              <a:t> USD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quảng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cáo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một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tháng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9" grpId="0" build="allAtOnce"/>
      <p:bldP spid="20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4D06-225C-4845-8D02-F901B82C432C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15" name="Picture 1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4028491" y="589520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deco-mail</a:t>
            </a:r>
            <a:endParaRPr lang="vi-VN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457200"/>
            <a:ext cx="3655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Decorate mail</a:t>
            </a:r>
            <a:endParaRPr lang="en-US" sz="4800" dirty="0"/>
          </a:p>
        </p:txBody>
      </p:sp>
      <p:pic>
        <p:nvPicPr>
          <p:cNvPr id="12" name="Picture 11" descr="mzl.azvooajr.320x480-7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981200"/>
            <a:ext cx="1824695" cy="2737042"/>
          </a:xfrm>
          <a:prstGeom prst="rect">
            <a:avLst/>
          </a:prstGeom>
        </p:spPr>
      </p:pic>
      <p:pic>
        <p:nvPicPr>
          <p:cNvPr id="13" name="Picture 12" descr="mzl.ivhqcxgc.320x480-7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981200"/>
            <a:ext cx="1828800" cy="2743200"/>
          </a:xfrm>
          <a:prstGeom prst="rect">
            <a:avLst/>
          </a:prstGeom>
        </p:spPr>
      </p:pic>
      <p:pic>
        <p:nvPicPr>
          <p:cNvPr id="14" name="Picture 13" descr="mzl.lwqyhihd.320x480-7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981200"/>
            <a:ext cx="1828800" cy="2743200"/>
          </a:xfrm>
          <a:prstGeom prst="rect">
            <a:avLst/>
          </a:prstGeom>
        </p:spPr>
      </p:pic>
      <p:pic>
        <p:nvPicPr>
          <p:cNvPr id="17" name="Picture 16" descr="mzl.xfespnfn.320x480-7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1981200"/>
            <a:ext cx="1828800" cy="2743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EC64-875F-40C2-8C72-69064322BC58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ở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  <a:endParaRPr lang="en-US" dirty="0"/>
          </a:p>
        </p:txBody>
      </p:sp>
      <p:pic>
        <p:nvPicPr>
          <p:cNvPr id="26" name="Picture 25" descr="vietnam-3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0"/>
            <a:ext cx="2509645" cy="4462463"/>
          </a:xfrm>
          <a:prstGeom prst="rect">
            <a:avLst/>
          </a:prstGeom>
        </p:spPr>
      </p:pic>
      <p:pic>
        <p:nvPicPr>
          <p:cNvPr id="27" name="Picture 26" descr="vietnam-33-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524000"/>
            <a:ext cx="2514600" cy="447127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Content Placeholder 3" descr="Android Marke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1" y="1798637"/>
            <a:ext cx="2362200" cy="4202747"/>
          </a:xfrm>
        </p:spPr>
      </p:pic>
      <p:pic>
        <p:nvPicPr>
          <p:cNvPr id="6" name="Picture 5" descr="trimmed_stack_of_100_dollar_bills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255837"/>
            <a:ext cx="3276600" cy="3245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D463-4C8D-4C6F-9ADB-08934B33B0F3}" type="datetime1">
              <a:rPr lang="en-US" smtClean="0"/>
              <a:pPr/>
              <a:t>12/11/13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7239000" cy="914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 </a:t>
            </a:r>
            <a:r>
              <a:rPr lang="en-US" sz="3600" b="1" dirty="0" err="1"/>
              <a:t>Bài</a:t>
            </a:r>
            <a:r>
              <a:rPr lang="en-US" sz="3600" dirty="0" smtClean="0"/>
              <a:t> </a:t>
            </a:r>
            <a:r>
              <a:rPr lang="en-US" sz="3600" b="1" dirty="0" smtClean="0"/>
              <a:t>1: </a:t>
            </a:r>
            <a:r>
              <a:rPr lang="en-US" sz="3600" b="1" dirty="0" err="1" smtClean="0"/>
              <a:t>Lập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trình</a:t>
            </a:r>
            <a:r>
              <a:rPr lang="en-US" sz="3600" b="1" dirty="0" smtClean="0"/>
              <a:t> Mobile </a:t>
            </a:r>
            <a:r>
              <a:rPr lang="en-US" sz="3600" b="1" dirty="0" err="1" smtClean="0"/>
              <a:t>và</a:t>
            </a:r>
            <a:r>
              <a:rPr lang="en-US" sz="3600" b="1" dirty="0" smtClean="0"/>
              <a:t> Android</a:t>
            </a:r>
            <a:endParaRPr lang="en-US" sz="3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304800" y="12192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Content: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Lịch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sử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OS mobile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Android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Thị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trường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Android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nhiệm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vụ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chúng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ta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Kiến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trúc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Android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cụ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ADK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Kinh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nghiệm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triển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phân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phối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mobileos.jpg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4200"/>
            <a:ext cx="1800000" cy="1800000"/>
          </a:xfrm>
          <a:prstGeom prst="rect">
            <a:avLst/>
          </a:prstGeom>
        </p:spPr>
      </p:pic>
      <p:pic>
        <p:nvPicPr>
          <p:cNvPr id="4" name="Picture 3" descr="androidmarket.jpg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0" y="13242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rchitect.jpg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4578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ools.jpg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578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ndroid_distribut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37" y="4495800"/>
            <a:ext cx="3105263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4450">
            <a:off x="810197" y="1129238"/>
            <a:ext cx="2381250" cy="2914650"/>
          </a:xfrm>
          <a:prstGeom prst="rect">
            <a:avLst/>
          </a:prstGeom>
        </p:spPr>
      </p:pic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Hình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thức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thanh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Google-adsense-logo-300x12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2181225"/>
            <a:ext cx="2857500" cy="1171575"/>
          </a:xfrm>
          <a:prstGeom prst="rect">
            <a:avLst/>
          </a:prstGeom>
        </p:spPr>
      </p:pic>
      <p:sp>
        <p:nvSpPr>
          <p:cNvPr id="9" name="Cross 8"/>
          <p:cNvSpPr/>
          <p:nvPr/>
        </p:nvSpPr>
        <p:spPr>
          <a:xfrm>
            <a:off x="3429000" y="2438400"/>
            <a:ext cx="685800" cy="609600"/>
          </a:xfrm>
          <a:prstGeom prst="plus">
            <a:avLst>
              <a:gd name="adj" fmla="val 3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redit-card-casin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743450"/>
            <a:ext cx="2024063" cy="1809750"/>
          </a:xfrm>
          <a:prstGeom prst="rect">
            <a:avLst/>
          </a:prstGeom>
        </p:spPr>
      </p:pic>
      <p:pic>
        <p:nvPicPr>
          <p:cNvPr id="18" name="Picture 17" descr="android-market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382905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09600" y="4572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5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03. </a:t>
            </a:r>
            <a:r>
              <a:rPr kumimoji="0" lang="en-US" sz="5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Kiến</a:t>
            </a:r>
            <a:r>
              <a:rPr kumimoji="0" lang="en-US" sz="5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trúc</a:t>
            </a:r>
            <a:r>
              <a:rPr kumimoji="0" lang="en-US" sz="5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5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Android</a:t>
            </a: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kientru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5308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27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304800"/>
            <a:ext cx="5410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Ưu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điểm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2954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Đa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nhiệm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(Multi task)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thị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thông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tin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trên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màn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hình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Home (Widget)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Cơ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chế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thông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báo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tốt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(Better Notifications)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nhà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phân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phối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cứng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(Carrier/Hardware)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cả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phù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hợp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Hệ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mở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uudi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7391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561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5334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err="1" smtClean="0"/>
              <a:t>Nhược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98120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kích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thước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màn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hình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Giao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diện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người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dùng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hiệu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ứng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phiên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bản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OS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nhuocdi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3124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1140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CE7-6761-4146-9DDE-260653E217D1}" type="datetime1">
              <a:rPr lang="en-US" smtClean="0"/>
              <a:pPr/>
              <a:t>12/11/13</a:t>
            </a:fld>
            <a:endParaRPr lang="en-US"/>
          </a:p>
        </p:txBody>
      </p:sp>
      <p:pic>
        <p:nvPicPr>
          <p:cNvPr id="5" name="Picture 4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a1103-84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06400"/>
            <a:ext cx="8255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476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8243-C34B-4450-8EF6-48DCF8A95C67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4572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5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03. Tool </a:t>
            </a:r>
            <a:r>
              <a:rPr kumimoji="0" lang="en-US" sz="5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5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ADK</a:t>
            </a: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intell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399"/>
            <a:ext cx="4191000" cy="2682593"/>
          </a:xfrm>
          <a:prstGeom prst="rect">
            <a:avLst/>
          </a:prstGeom>
        </p:spPr>
      </p:pic>
      <p:pic>
        <p:nvPicPr>
          <p:cNvPr id="6" name="Picture 5" descr="studi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81400"/>
            <a:ext cx="6553200" cy="2590800"/>
          </a:xfrm>
          <a:prstGeom prst="rect">
            <a:avLst/>
          </a:prstGeom>
        </p:spPr>
      </p:pic>
      <p:pic>
        <p:nvPicPr>
          <p:cNvPr id="7" name="Picture 6" descr="eclips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1600"/>
            <a:ext cx="3657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801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990600" y="2362200"/>
            <a:ext cx="73965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Share Experience</a:t>
            </a:r>
          </a:p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Q&amp;A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8243-C34B-4450-8EF6-48DCF8A95C67}" type="datetime1">
              <a:rPr lang="en-US" smtClean="0"/>
              <a:pPr/>
              <a:t>12/11/13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799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12/11/13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5334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Kinh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nghiệm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981200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Lập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trình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mobile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đòi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hỏi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phải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mượt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mà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tài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nguyên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hạn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chế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hơn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so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desktop.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app store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liên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kết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nhà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phối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tốt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Đam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mê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tiền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3590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2181406" y="2321004"/>
            <a:ext cx="47692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you!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8243-C34B-4450-8EF6-48DCF8A95C67}" type="datetime1">
              <a:rPr lang="en-US" smtClean="0"/>
              <a:pPr/>
              <a:t>12/11/13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01. </a:t>
            </a:r>
            <a:r>
              <a:rPr lang="en-US" b="1" u="sng" dirty="0" err="1" smtClean="0"/>
              <a:t>Lịch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sử</a:t>
            </a:r>
            <a:r>
              <a:rPr lang="en-US" b="1" u="sng" dirty="0" smtClean="0"/>
              <a:t> OS Mobile </a:t>
            </a:r>
            <a:r>
              <a:rPr lang="en-US" b="1" u="sng" dirty="0" err="1" smtClean="0"/>
              <a:t>và</a:t>
            </a:r>
            <a:r>
              <a:rPr lang="en-US" b="1" u="sng" dirty="0" smtClean="0"/>
              <a:t> Android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3" descr="C:\karrox\image\symbian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514600"/>
            <a:ext cx="4271110" cy="1699728"/>
          </a:xfrm>
          <a:prstGeom prst="rect">
            <a:avLst/>
          </a:prstGeom>
          <a:noFill/>
        </p:spPr>
      </p:pic>
      <p:pic>
        <p:nvPicPr>
          <p:cNvPr id="16" name="Picture 3" descr="C:\karrox\image\brew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2057400"/>
            <a:ext cx="1447800" cy="1447800"/>
          </a:xfrm>
          <a:prstGeom prst="rect">
            <a:avLst/>
          </a:prstGeom>
          <a:noFill/>
        </p:spPr>
      </p:pic>
      <p:pic>
        <p:nvPicPr>
          <p:cNvPr id="17" name="Picture 2" descr="C:\karrox\image\iphone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5257800"/>
            <a:ext cx="3619501" cy="1056894"/>
          </a:xfrm>
          <a:prstGeom prst="rect">
            <a:avLst/>
          </a:prstGeom>
          <a:noFill/>
        </p:spPr>
      </p:pic>
      <p:pic>
        <p:nvPicPr>
          <p:cNvPr id="18" name="Picture 17" descr="android_icon_25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9200" y="4038600"/>
            <a:ext cx="2190201" cy="2190201"/>
          </a:xfrm>
          <a:prstGeom prst="rect">
            <a:avLst/>
          </a:prstGeom>
        </p:spPr>
      </p:pic>
      <p:pic>
        <p:nvPicPr>
          <p:cNvPr id="3074" name="Picture 2" descr="C:\karrox\image\rim-logo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2895600"/>
            <a:ext cx="1666875" cy="1666875"/>
          </a:xfrm>
          <a:prstGeom prst="rect">
            <a:avLst/>
          </a:prstGeom>
          <a:noFill/>
        </p:spPr>
      </p:pic>
      <p:pic>
        <p:nvPicPr>
          <p:cNvPr id="3075" name="Picture 3" descr="C:\karrox\image\WindowsMobileLogo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00600" y="4267200"/>
            <a:ext cx="3209925" cy="1019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karrox\image\nokia-12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33179">
            <a:off x="-1074075" y="2052305"/>
            <a:ext cx="3324225" cy="3810000"/>
          </a:xfrm>
          <a:prstGeom prst="rect">
            <a:avLst/>
          </a:prstGeom>
          <a:noFill/>
        </p:spPr>
      </p:pic>
      <p:pic>
        <p:nvPicPr>
          <p:cNvPr id="1027" name="Picture 3" descr="C:\karrox\image\symbian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914400"/>
            <a:ext cx="4343400" cy="1728496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:\karrox\image\symbia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124200"/>
            <a:ext cx="4476750" cy="2809875"/>
          </a:xfrm>
          <a:prstGeom prst="rect">
            <a:avLst/>
          </a:prstGeom>
          <a:noFill/>
        </p:spPr>
      </p:pic>
      <p:sp>
        <p:nvSpPr>
          <p:cNvPr id="15" name="Oval Callout 14"/>
          <p:cNvSpPr/>
          <p:nvPr/>
        </p:nvSpPr>
        <p:spPr>
          <a:xfrm>
            <a:off x="1905000" y="-152400"/>
            <a:ext cx="7239000" cy="3124200"/>
          </a:xfrm>
          <a:prstGeom prst="wedgeEllipseCallout">
            <a:avLst>
              <a:gd name="adj1" fmla="val -50670"/>
              <a:gd name="adj2" fmla="val 49282"/>
            </a:avLst>
          </a:prstGeom>
          <a:noFill/>
          <a:ln w="31750"/>
          <a:effectLst>
            <a:outerShdw blurRad="50800" dist="38100" dir="2700000" algn="tl" rotWithShape="0">
              <a:schemeClr val="tx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karrox\image\symbian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914400"/>
            <a:ext cx="4343400" cy="1728496"/>
          </a:xfrm>
          <a:prstGeom prst="rect">
            <a:avLst/>
          </a:prstGeom>
          <a:noFill/>
        </p:spPr>
      </p:pic>
      <p:pic>
        <p:nvPicPr>
          <p:cNvPr id="7" name="Picture 6" descr="i_logo_new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23825"/>
            <a:ext cx="1933575" cy="7143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C:\karrox\image\godfathe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71675" y="-57943"/>
            <a:ext cx="11725275" cy="879395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3" descr="C:\karrox\image\brew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0"/>
            <a:ext cx="2286000" cy="2286000"/>
          </a:xfrm>
          <a:prstGeom prst="rect">
            <a:avLst/>
          </a:prstGeom>
          <a:noFill/>
        </p:spPr>
      </p:pic>
      <p:pic>
        <p:nvPicPr>
          <p:cNvPr id="1028" name="Picture 4" descr="C:\karrox\image\docomo-logo.gi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410200"/>
            <a:ext cx="2572872" cy="575510"/>
          </a:xfrm>
          <a:prstGeom prst="rect">
            <a:avLst/>
          </a:prstGeom>
          <a:noFill/>
        </p:spPr>
      </p:pic>
      <p:pic>
        <p:nvPicPr>
          <p:cNvPr id="1030" name="Picture 6" descr="C:\karrox\image\sprint-next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1050" y="4972690"/>
            <a:ext cx="2150500" cy="1428110"/>
          </a:xfrm>
          <a:prstGeom prst="rect">
            <a:avLst/>
          </a:prstGeom>
          <a:noFill/>
        </p:spPr>
      </p:pic>
      <p:pic>
        <p:nvPicPr>
          <p:cNvPr id="1031" name="Picture 7" descr="C:\karrox\image\Softbank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5562600"/>
            <a:ext cx="2362200" cy="400262"/>
          </a:xfrm>
          <a:prstGeom prst="rect">
            <a:avLst/>
          </a:prstGeom>
          <a:noFill/>
        </p:spPr>
      </p:pic>
      <p:pic>
        <p:nvPicPr>
          <p:cNvPr id="1033" name="Picture 9" descr="C:\karrox\image\docomo_mobil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1" y="2590800"/>
            <a:ext cx="2971800" cy="2228851"/>
          </a:xfrm>
          <a:prstGeom prst="rect">
            <a:avLst/>
          </a:prstGeom>
          <a:noFill/>
        </p:spPr>
      </p:pic>
      <p:pic>
        <p:nvPicPr>
          <p:cNvPr id="1034" name="Picture 10" descr="C:\karrox\image\foma_sh905i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33800" y="2667000"/>
            <a:ext cx="2286000" cy="2286000"/>
          </a:xfrm>
          <a:prstGeom prst="rect">
            <a:avLst/>
          </a:prstGeom>
          <a:noFill/>
        </p:spPr>
      </p:pic>
      <p:pic>
        <p:nvPicPr>
          <p:cNvPr id="21" name="Picture 20" descr="fujitsu-docomo-phon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1828800"/>
            <a:ext cx="2390588" cy="335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-instant-sms-bi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572000"/>
            <a:ext cx="1219200" cy="12192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20/10/2013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8fb90a90aa06b51be8bcc285ec44c769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C:\karrox\image\ri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1447800"/>
            <a:ext cx="4286250" cy="2886075"/>
          </a:xfrm>
          <a:prstGeom prst="rect">
            <a:avLst/>
          </a:prstGeom>
          <a:noFill/>
        </p:spPr>
      </p:pic>
      <p:pic>
        <p:nvPicPr>
          <p:cNvPr id="16" name="Picture 15" descr="rim_mob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00" y="1371600"/>
            <a:ext cx="2103120" cy="4032504"/>
          </a:xfrm>
          <a:prstGeom prst="rect">
            <a:avLst/>
          </a:prstGeom>
        </p:spPr>
      </p:pic>
      <p:pic>
        <p:nvPicPr>
          <p:cNvPr id="10" name="Picture 9" descr="calendar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38822">
            <a:off x="5204352" y="4799054"/>
            <a:ext cx="857340" cy="857340"/>
          </a:xfrm>
          <a:prstGeom prst="rect">
            <a:avLst/>
          </a:prstGeom>
        </p:spPr>
      </p:pic>
      <p:pic>
        <p:nvPicPr>
          <p:cNvPr id="11" name="Picture 10" descr="E-mail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1128" y="4831916"/>
            <a:ext cx="857340" cy="857340"/>
          </a:xfrm>
          <a:prstGeom prst="rect">
            <a:avLst/>
          </a:prstGeom>
        </p:spPr>
      </p:pic>
      <p:pic>
        <p:nvPicPr>
          <p:cNvPr id="15" name="Picture 14" descr="Phone Icon 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96200" y="4825012"/>
            <a:ext cx="820021" cy="825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uch_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00"/>
            <a:ext cx="3989189" cy="398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Sự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ra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đời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ủa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điện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thoại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thông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minh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và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bước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tiến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mới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 OS</a:t>
            </a:r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E79E-7983-4D9A-A9F1-FB777C559BA4}" type="datetime1">
              <a:rPr lang="en-US" smtClean="0"/>
              <a:pPr/>
              <a:t>12/11/13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490</Words>
  <Application>Microsoft Macintosh PowerPoint</Application>
  <PresentationFormat>On-screen Show (4:3)</PresentationFormat>
  <Paragraphs>119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 01. Lịch sử OS Mobile và Android </vt:lpstr>
      <vt:lpstr>PowerPoint Presentation</vt:lpstr>
      <vt:lpstr>PowerPoint Presentation</vt:lpstr>
      <vt:lpstr>PowerPoint Presentation</vt:lpstr>
      <vt:lpstr>PowerPoint Presentation</vt:lpstr>
      <vt:lpstr>Sự ra đời của điện thoại thông minh và bước tiến mới của OS</vt:lpstr>
      <vt:lpstr>PowerPoint Presentation</vt:lpstr>
      <vt:lpstr>PowerPoint Presentation</vt:lpstr>
      <vt:lpstr>                 gã "quý tộc" vô tư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80% thị phần  smartphone toàn cầu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ở Việt Nam</vt:lpstr>
      <vt:lpstr>Cơ hội cho lập trình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tuanlq</dc:creator>
  <cp:lastModifiedBy>Phan Hoang</cp:lastModifiedBy>
  <cp:revision>181</cp:revision>
  <dcterms:created xsi:type="dcterms:W3CDTF">2011-06-10T01:03:29Z</dcterms:created>
  <dcterms:modified xsi:type="dcterms:W3CDTF">2013-12-11T10:25:03Z</dcterms:modified>
</cp:coreProperties>
</file>