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61" r:id="rId3"/>
    <p:sldId id="313" r:id="rId4"/>
    <p:sldId id="314" r:id="rId5"/>
    <p:sldId id="303" r:id="rId6"/>
    <p:sldId id="304" r:id="rId7"/>
    <p:sldId id="305" r:id="rId8"/>
    <p:sldId id="306" r:id="rId9"/>
    <p:sldId id="307" r:id="rId10"/>
    <p:sldId id="308" r:id="rId11"/>
    <p:sldId id="309" r:id="rId12"/>
    <p:sldId id="310" r:id="rId13"/>
    <p:sldId id="311" r:id="rId14"/>
    <p:sldId id="312" r:id="rId15"/>
    <p:sldId id="262" r:id="rId16"/>
    <p:sldId id="300" r:id="rId17"/>
    <p:sldId id="274" r:id="rId18"/>
    <p:sldId id="276" r:id="rId19"/>
    <p:sldId id="277" r:id="rId20"/>
    <p:sldId id="278" r:id="rId21"/>
    <p:sldId id="281" r:id="rId22"/>
    <p:sldId id="264" r:id="rId23"/>
    <p:sldId id="287" r:id="rId24"/>
    <p:sldId id="292" r:id="rId25"/>
    <p:sldId id="288" r:id="rId26"/>
    <p:sldId id="294" r:id="rId27"/>
    <p:sldId id="289" r:id="rId28"/>
    <p:sldId id="290" r:id="rId29"/>
    <p:sldId id="295" r:id="rId30"/>
    <p:sldId id="297" r:id="rId3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A8"/>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3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D1A5238-0BC9-4BD9-84FD-5CF523A4EB92}" type="datetimeFigureOut">
              <a:rPr lang="en-US"/>
              <a:pPr>
                <a:defRPr/>
              </a:pPr>
              <a:t>1/26/2012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E71CF87-EAB2-4286-86F0-D9B432853A5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7FE88267-FDEB-4B6F-AB1D-EDB01A26B9F5}" type="datetimeFigureOut">
              <a:rPr lang="en-US"/>
              <a:pPr>
                <a:defRPr/>
              </a:pPr>
              <a:t>1/26/2012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C0DACB39-F815-4FBF-B063-66D03F63B51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AB911E-FF6B-440C-9531-5CAA22CD39BE}" type="slidenum">
              <a:rPr lang="en-US"/>
              <a:pPr fontAlgn="base">
                <a:spcBef>
                  <a:spcPct val="0"/>
                </a:spcBef>
                <a:spcAft>
                  <a:spcPct val="0"/>
                </a:spcAft>
                <a:defRPr/>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94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0229CC-37C7-46D4-B0B6-BEC87D70FC96}" type="slidenum">
              <a:rPr lang="en-US"/>
              <a:pPr fontAlgn="base">
                <a:spcBef>
                  <a:spcPct val="0"/>
                </a:spcBef>
                <a:spcAft>
                  <a:spcPct val="0"/>
                </a:spcAft>
                <a:defRPr/>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1507"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09E491-5ED4-45EE-8B55-8F1F51A977CD}" type="slidenum">
              <a:rPr lang="en-US"/>
              <a:pPr fontAlgn="base">
                <a:spcBef>
                  <a:spcPct val="0"/>
                </a:spcBef>
                <a:spcAft>
                  <a:spcPct val="0"/>
                </a:spcAft>
                <a:defRPr/>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481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E8659B-9DA5-4C88-8746-D5C31ACC5C4C}" type="slidenum">
              <a:rPr lang="en-US"/>
              <a:pPr fontAlgn="base">
                <a:spcBef>
                  <a:spcPct val="0"/>
                </a:spcBef>
                <a:spcAft>
                  <a:spcPct val="0"/>
                </a:spcAft>
                <a:defRPr/>
              </a:pPr>
              <a:t>28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5E5CE7-6BF5-413D-B19E-1BA2E9D3E971}" type="datetime1">
              <a:rPr lang="en-US"/>
              <a:pPr>
                <a:defRPr/>
              </a:pPr>
              <a:t>1/26/2012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C87EA7-C46F-4DFB-B932-254BDB422FB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E5986C1-3747-4CE6-98DF-3920AE46263E}" type="datetime1">
              <a:rPr lang="en-US"/>
              <a:pPr>
                <a:defRPr/>
              </a:pPr>
              <a:t>1/26/2012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71567F-81ED-4DA1-83D2-B6245B5C65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86705A-E209-4F41-8C84-D9EBDEF6DFC5}" type="datetime1">
              <a:rPr lang="en-US"/>
              <a:pPr>
                <a:defRPr/>
              </a:pPr>
              <a:t>1/26/2012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206574-0BC5-4600-9D1B-6C4ED9A0C5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B326-18CC-465D-BA1B-660E2843D6D6}" type="datetime1">
              <a:rPr lang="en-US"/>
              <a:pPr>
                <a:defRPr/>
              </a:pPr>
              <a:t>1/26/2012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24DE73-9E83-47EC-973B-FFF43C6D1A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E5023E7-3B39-4B73-A550-5BE30D9AB5C0}" type="datetime1">
              <a:rPr lang="en-US"/>
              <a:pPr>
                <a:defRPr/>
              </a:pPr>
              <a:t>1/26/2012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0383401-B9D0-473F-BA32-86B0BBB6694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16F8967-0428-4F52-A6A4-D5C086D9BD8D}" type="datetime1">
              <a:rPr lang="en-US"/>
              <a:pPr>
                <a:defRPr/>
              </a:pPr>
              <a:t>1/26/2012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0AA6E7-522F-4508-A65A-34B7ABDB8F9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11E8049-12FA-45C3-90CD-21AF3D134DFF}" type="datetime1">
              <a:rPr lang="en-US"/>
              <a:pPr>
                <a:defRPr/>
              </a:pPr>
              <a:t>1/26/2012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41B8110-95DC-4225-802C-5561F06CDDF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E4664A5-8C74-452A-8980-C7F50EAA933E}" type="datetime1">
              <a:rPr lang="en-US"/>
              <a:pPr>
                <a:defRPr/>
              </a:pPr>
              <a:t>1/26/2012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BAEF910-2622-4C40-B6E3-A569E0AC23E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78510D0-2407-4B76-8039-108C4BCF9565}" type="datetime1">
              <a:rPr lang="en-US"/>
              <a:pPr>
                <a:defRPr/>
              </a:pPr>
              <a:t>1/26/2012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308B18C-9EB6-410D-81E2-804621F08ED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594EA8-CF43-4821-9F87-7515D1F9B1A5}" type="datetime1">
              <a:rPr lang="en-US"/>
              <a:pPr>
                <a:defRPr/>
              </a:pPr>
              <a:t>1/26/2012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B38A23E-B584-4CCA-A0A3-F846970F65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273B2C5-F64D-47D9-95A5-CDCA2CF4BBD2}" type="datetime1">
              <a:rPr lang="en-US"/>
              <a:pPr>
                <a:defRPr/>
              </a:pPr>
              <a:t>1/26/2012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737CF-674D-4994-B7C6-417F8A5C658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3D9A2F6-BEF3-4086-AB06-AF2F7D6349BA}" type="datetime1">
              <a:rPr lang="en-US"/>
              <a:pPr>
                <a:defRPr/>
              </a:pPr>
              <a:t>1/26/2012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77CA51D-7F1E-47D8-B8AE-401DAFE5566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eveloper.android.com/sdk/eclipse-adt.html"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hometutorials.com/google-android.html"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developers.sun.com/download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hyperlink" Target="http://developer.android.com/guide/developing/eclipse-adt.ht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developer.android.com/sdk/installing.html" TargetMode="External"/><Relationship Id="rId2" Type="http://schemas.openxmlformats.org/officeDocument/2006/relationships/hyperlink" Target="http://developer.android.com/sdk/index.html"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java.sun.com/javase/downloads/index.jsp" TargetMode="External"/><Relationship Id="rId2" Type="http://schemas.openxmlformats.org/officeDocument/2006/relationships/hyperlink" Target="http://developer.android.com/sdk/installing.html"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www.eclipse.org/downloa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eveloper.android.com/sdk/eclipse-adt.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p:txBody>
          <a:bodyPr/>
          <a:lstStyle/>
          <a:p>
            <a:pPr eaLnBrk="1" hangingPunct="1"/>
            <a:r>
              <a:rPr lang="en-US" smtClean="0">
                <a:solidFill>
                  <a:srgbClr val="0070C0"/>
                </a:solidFill>
              </a:rPr>
              <a:t>Android Environment</a:t>
            </a:r>
            <a:br>
              <a:rPr lang="en-US" smtClean="0">
                <a:solidFill>
                  <a:srgbClr val="0070C0"/>
                </a:solidFill>
              </a:rPr>
            </a:br>
            <a:r>
              <a:rPr lang="en-US" smtClean="0">
                <a:solidFill>
                  <a:srgbClr val="0070C0"/>
                </a:solidFill>
              </a:rPr>
              <a:t>SDK</a:t>
            </a:r>
          </a:p>
        </p:txBody>
      </p:sp>
      <p:sp>
        <p:nvSpPr>
          <p:cNvPr id="3" name="Subtitle 2"/>
          <p:cNvSpPr>
            <a:spLocks noGrp="1"/>
          </p:cNvSpPr>
          <p:nvPr>
            <p:ph type="subTitle" idx="1"/>
          </p:nvPr>
        </p:nvSpPr>
        <p:spPr>
          <a:xfrm>
            <a:off x="1447800" y="3733800"/>
            <a:ext cx="6400800" cy="1752600"/>
          </a:xfrm>
        </p:spPr>
        <p:txBody>
          <a:bodyPr rtlCol="0">
            <a:normAutofit/>
          </a:bodyPr>
          <a:lstStyle/>
          <a:p>
            <a:pPr eaLnBrk="1" fontAlgn="auto" hangingPunct="1">
              <a:spcAft>
                <a:spcPts val="0"/>
              </a:spcAft>
              <a:buFont typeface="Arial" pitchFamily="34" charset="0"/>
              <a:buNone/>
              <a:defRPr/>
            </a:pPr>
            <a:endParaRPr lang="en-US" sz="2000" dirty="0" smtClean="0"/>
          </a:p>
          <a:p>
            <a:pPr eaLnBrk="1" fontAlgn="auto" hangingPunct="1">
              <a:spcAft>
                <a:spcPts val="0"/>
              </a:spcAft>
              <a:buFont typeface="Arial" pitchFamily="34" charset="0"/>
              <a:buNone/>
              <a:defRPr/>
            </a:pPr>
            <a:endParaRPr lang="en-US" sz="2000" dirty="0"/>
          </a:p>
          <a:p>
            <a:pPr algn="l" eaLnBrk="1" fontAlgn="auto" hangingPunct="1">
              <a:spcAft>
                <a:spcPts val="0"/>
              </a:spcAft>
              <a:buFont typeface="Arial" pitchFamily="34" charset="0"/>
              <a:buNone/>
              <a:defRPr/>
            </a:pPr>
            <a:r>
              <a:rPr lang="en-US" sz="1700" dirty="0" smtClean="0"/>
              <a:t>Notes are based on: </a:t>
            </a:r>
          </a:p>
          <a:p>
            <a:pPr lvl="1" algn="l" eaLnBrk="1" fontAlgn="auto" hangingPunct="1">
              <a:spcAft>
                <a:spcPts val="0"/>
              </a:spcAft>
              <a:buFont typeface="Arial" pitchFamily="34" charset="0"/>
              <a:buNone/>
              <a:defRPr/>
            </a:pPr>
            <a:r>
              <a:rPr lang="en-US" sz="1100" dirty="0" smtClean="0"/>
              <a:t>Android Developers </a:t>
            </a:r>
          </a:p>
          <a:p>
            <a:pPr lvl="1" algn="l" eaLnBrk="1" fontAlgn="auto" hangingPunct="1">
              <a:spcAft>
                <a:spcPts val="0"/>
              </a:spcAft>
              <a:buFont typeface="Arial" pitchFamily="34" charset="0"/>
              <a:buNone/>
              <a:defRPr/>
            </a:pPr>
            <a:r>
              <a:rPr lang="en-US" sz="1100" dirty="0" smtClean="0"/>
              <a:t>http://developer.android.com/index.html</a:t>
            </a:r>
            <a:endParaRPr lang="en-US" sz="1100" dirty="0"/>
          </a:p>
        </p:txBody>
      </p:sp>
      <p:pic>
        <p:nvPicPr>
          <p:cNvPr id="15363" name="Picture 6"/>
          <p:cNvPicPr>
            <a:picLocks noChangeAspect="1" noChangeArrowheads="1"/>
          </p:cNvPicPr>
          <p:nvPr/>
        </p:nvPicPr>
        <p:blipFill>
          <a:blip r:embed="rId2"/>
          <a:srcRect/>
          <a:stretch>
            <a:fillRect/>
          </a:stretch>
        </p:blipFill>
        <p:spPr bwMode="auto">
          <a:xfrm>
            <a:off x="0" y="0"/>
            <a:ext cx="860425" cy="2924175"/>
          </a:xfrm>
          <a:prstGeom prst="rect">
            <a:avLst/>
          </a:prstGeom>
          <a:noFill/>
          <a:ln w="9525">
            <a:noFill/>
            <a:miter lim="800000"/>
            <a:headEnd/>
            <a:tailEnd/>
          </a:ln>
        </p:spPr>
      </p:pic>
      <p:pic>
        <p:nvPicPr>
          <p:cNvPr id="15364" name="Picture 6"/>
          <p:cNvPicPr>
            <a:picLocks noChangeAspect="1" noChangeArrowheads="1"/>
          </p:cNvPicPr>
          <p:nvPr/>
        </p:nvPicPr>
        <p:blipFill>
          <a:blip r:embed="rId2"/>
          <a:srcRect/>
          <a:stretch>
            <a:fillRect/>
          </a:stretch>
        </p:blipFill>
        <p:spPr bwMode="auto">
          <a:xfrm>
            <a:off x="0" y="2667000"/>
            <a:ext cx="860425" cy="2924175"/>
          </a:xfrm>
          <a:prstGeom prst="rect">
            <a:avLst/>
          </a:prstGeom>
          <a:noFill/>
          <a:ln w="9525">
            <a:noFill/>
            <a:miter lim="800000"/>
            <a:headEnd/>
            <a:tailEnd/>
          </a:ln>
        </p:spPr>
      </p:pic>
      <p:pic>
        <p:nvPicPr>
          <p:cNvPr id="15365" name="Picture 7"/>
          <p:cNvPicPr>
            <a:picLocks noChangeAspect="1" noChangeArrowheads="1"/>
          </p:cNvPicPr>
          <p:nvPr/>
        </p:nvPicPr>
        <p:blipFill>
          <a:blip r:embed="rId3"/>
          <a:srcRect/>
          <a:stretch>
            <a:fillRect/>
          </a:stretch>
        </p:blipFill>
        <p:spPr bwMode="auto">
          <a:xfrm>
            <a:off x="0" y="5562600"/>
            <a:ext cx="1727200" cy="1295400"/>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pPr>
              <a:defRPr/>
            </a:pPr>
            <a:fld id="{07323A12-CACC-4E2E-800C-BF2380131707}" type="slidenum">
              <a:rPr lang="en-US"/>
              <a:pPr>
                <a:defRPr/>
              </a:pPr>
              <a:t>1</a:t>
            </a:fld>
            <a:endParaRPr lang="en-US" dirty="0"/>
          </a:p>
        </p:txBody>
      </p:sp>
      <p:sp>
        <p:nvSpPr>
          <p:cNvPr id="15367" name="TextBox 7"/>
          <p:cNvSpPr txBox="1">
            <a:spLocks noChangeArrowheads="1"/>
          </p:cNvSpPr>
          <p:nvPr/>
        </p:nvSpPr>
        <p:spPr bwMode="auto">
          <a:xfrm>
            <a:off x="6781800" y="152400"/>
            <a:ext cx="2209800" cy="400050"/>
          </a:xfrm>
          <a:prstGeom prst="rect">
            <a:avLst/>
          </a:prstGeom>
          <a:noFill/>
          <a:ln w="9525">
            <a:noFill/>
            <a:miter lim="800000"/>
            <a:headEnd/>
            <a:tailEnd/>
          </a:ln>
        </p:spPr>
        <p:txBody>
          <a:bodyPr>
            <a:spAutoFit/>
          </a:bodyPr>
          <a:lstStyle/>
          <a:p>
            <a:pPr algn="r"/>
            <a:r>
              <a:rPr lang="en-US" sz="2000">
                <a:solidFill>
                  <a:srgbClr val="0070C0"/>
                </a:solidFill>
                <a:latin typeface="Calibri" pitchFamily="34" charset="0"/>
              </a:rPr>
              <a:t>Part 2-a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219200"/>
            <a:ext cx="8534400" cy="381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5FB9120A-A6CA-4A2A-8B8C-9522984480B8}" type="slidenum">
              <a:rPr lang="en-US"/>
              <a:pPr>
                <a:defRPr/>
              </a:pPr>
              <a:t>10</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4" name="Content Placeholder 2"/>
          <p:cNvSpPr txBox="1">
            <a:spLocks/>
          </p:cNvSpPr>
          <p:nvPr/>
        </p:nvSpPr>
        <p:spPr>
          <a:xfrm>
            <a:off x="304800" y="1219200"/>
            <a:ext cx="8229600" cy="3962400"/>
          </a:xfrm>
          <a:prstGeom prst="rect">
            <a:avLst/>
          </a:prstGeom>
        </p:spPr>
        <p:txBody>
          <a:bodyPr/>
          <a:lstStyle/>
          <a:p>
            <a:r>
              <a:rPr lang="en-US" sz="2000" b="1">
                <a:latin typeface="Calibri" pitchFamily="34" charset="0"/>
              </a:rPr>
              <a:t>Installing the Eclipse ADT Plugin  </a:t>
            </a:r>
          </a:p>
          <a:p>
            <a:endParaRPr lang="en-US" sz="800">
              <a:latin typeface="Calibri" pitchFamily="34" charset="0"/>
            </a:endParaRPr>
          </a:p>
          <a:p>
            <a:r>
              <a:rPr lang="en-US">
                <a:latin typeface="Calibri" pitchFamily="34" charset="0"/>
              </a:rPr>
              <a:t>(Link: </a:t>
            </a:r>
            <a:r>
              <a:rPr lang="en-US">
                <a:latin typeface="Calibri" pitchFamily="34" charset="0"/>
                <a:hlinkClick r:id="rId2"/>
              </a:rPr>
              <a:t>http://developer.android.com/sdk/eclipse-adt.html#installing</a:t>
            </a:r>
            <a:r>
              <a:rPr lang="en-US">
                <a:latin typeface="Calibri" pitchFamily="34" charset="0"/>
              </a:rPr>
              <a:t>)</a:t>
            </a:r>
            <a:endParaRPr lang="en-US" b="1">
              <a:latin typeface="Calibri" pitchFamily="34" charset="0"/>
            </a:endParaRPr>
          </a:p>
          <a:p>
            <a:endParaRPr lang="en-US">
              <a:latin typeface="Calibri" pitchFamily="34" charset="0"/>
            </a:endParaRPr>
          </a:p>
          <a:p>
            <a:r>
              <a:rPr lang="en-US" sz="1600" i="1">
                <a:latin typeface="Calibri" pitchFamily="34" charset="0"/>
              </a:rPr>
              <a:t>Để đơn giản hóa việc thiết lập ADT, nên cài Android SDK trước khi cài ADT.</a:t>
            </a:r>
          </a:p>
          <a:p>
            <a:endParaRPr lang="en-US">
              <a:latin typeface="Calibri" pitchFamily="34" charset="0"/>
            </a:endParaRPr>
          </a:p>
          <a:p>
            <a:pPr fontAlgn="t"/>
            <a:r>
              <a:rPr lang="en-US" b="1">
                <a:solidFill>
                  <a:srgbClr val="0070C0"/>
                </a:solidFill>
                <a:latin typeface="Calibri" pitchFamily="34" charset="0"/>
              </a:rPr>
              <a:t>Eclipse 3.6 (Helios) and Indigo</a:t>
            </a:r>
          </a:p>
          <a:p>
            <a:pPr fontAlgn="t">
              <a:buFont typeface="Calibri" pitchFamily="34" charset="0"/>
              <a:buAutoNum type="arabicPeriod"/>
            </a:pPr>
            <a:r>
              <a:rPr lang="en-US">
                <a:latin typeface="Calibri" pitchFamily="34" charset="0"/>
              </a:rPr>
              <a:t>Start Eclipse, then select </a:t>
            </a:r>
            <a:r>
              <a:rPr lang="en-US" b="1">
                <a:latin typeface="Calibri" pitchFamily="34" charset="0"/>
              </a:rPr>
              <a:t>Help</a:t>
            </a:r>
            <a:r>
              <a:rPr lang="en-US">
                <a:latin typeface="Calibri" pitchFamily="34" charset="0"/>
              </a:rPr>
              <a:t> &gt; </a:t>
            </a:r>
            <a:r>
              <a:rPr lang="en-US" b="1">
                <a:latin typeface="Calibri" pitchFamily="34" charset="0"/>
              </a:rPr>
              <a:t>Install New Software...</a:t>
            </a:r>
            <a:r>
              <a:rPr lang="en-US">
                <a:latin typeface="Calibri" pitchFamily="34" charset="0"/>
              </a:rPr>
              <a:t>.</a:t>
            </a:r>
          </a:p>
          <a:p>
            <a:pPr fontAlgn="t">
              <a:buFont typeface="Calibri" pitchFamily="34" charset="0"/>
              <a:buAutoNum type="arabicPeriod"/>
            </a:pPr>
            <a:r>
              <a:rPr lang="en-US">
                <a:latin typeface="Calibri" pitchFamily="34" charset="0"/>
              </a:rPr>
              <a:t>Click </a:t>
            </a:r>
            <a:r>
              <a:rPr lang="en-US" b="1">
                <a:latin typeface="Calibri" pitchFamily="34" charset="0"/>
              </a:rPr>
              <a:t>Add</a:t>
            </a:r>
            <a:r>
              <a:rPr lang="en-US">
                <a:latin typeface="Calibri" pitchFamily="34" charset="0"/>
              </a:rPr>
              <a:t>, in the top-right corner.</a:t>
            </a:r>
          </a:p>
          <a:p>
            <a:pPr fontAlgn="t">
              <a:buFont typeface="Calibri" pitchFamily="34" charset="0"/>
              <a:buAutoNum type="arabicPeriod"/>
            </a:pPr>
            <a:r>
              <a:rPr lang="en-US">
                <a:latin typeface="Calibri" pitchFamily="34" charset="0"/>
              </a:rPr>
              <a:t>In the </a:t>
            </a:r>
            <a:r>
              <a:rPr lang="en-US" i="1">
                <a:latin typeface="Calibri" pitchFamily="34" charset="0"/>
              </a:rPr>
              <a:t>Add Repository </a:t>
            </a:r>
            <a:r>
              <a:rPr lang="en-US">
                <a:latin typeface="Calibri" pitchFamily="34" charset="0"/>
              </a:rPr>
              <a:t>dialog that appears, enter "ADT Plugin" for the </a:t>
            </a:r>
            <a:r>
              <a:rPr lang="en-US" i="1">
                <a:latin typeface="Calibri" pitchFamily="34" charset="0"/>
              </a:rPr>
              <a:t>Name</a:t>
            </a:r>
            <a:r>
              <a:rPr lang="en-US">
                <a:latin typeface="Calibri" pitchFamily="34" charset="0"/>
              </a:rPr>
              <a:t> and the following URL for the </a:t>
            </a:r>
            <a:r>
              <a:rPr lang="en-US" i="1">
                <a:latin typeface="Calibri" pitchFamily="34" charset="0"/>
              </a:rPr>
              <a:t>Location</a:t>
            </a:r>
            <a:r>
              <a:rPr lang="en-US">
                <a:latin typeface="Calibri" pitchFamily="34" charset="0"/>
              </a:rPr>
              <a:t>:</a:t>
            </a:r>
          </a:p>
          <a:p>
            <a:pPr fontAlgn="t"/>
            <a:r>
              <a:rPr lang="en-US">
                <a:latin typeface="Calibri" pitchFamily="34" charset="0"/>
              </a:rPr>
              <a:t>	</a:t>
            </a:r>
            <a:r>
              <a:rPr lang="en-US" b="1">
                <a:solidFill>
                  <a:srgbClr val="C00000"/>
                </a:solidFill>
                <a:latin typeface="Calibri" pitchFamily="34" charset="0"/>
              </a:rPr>
              <a:t>https://dl-ssl.google.com/android/eclipse/</a:t>
            </a:r>
          </a:p>
          <a:p>
            <a:pPr fontAlgn="t"/>
            <a:r>
              <a:rPr lang="en-US" b="1">
                <a:solidFill>
                  <a:srgbClr val="C00000"/>
                </a:solidFill>
                <a:latin typeface="Calibri" pitchFamily="34" charset="0"/>
              </a:rPr>
              <a:t>	</a:t>
            </a:r>
            <a:r>
              <a:rPr lang="en-US">
                <a:latin typeface="Calibri" pitchFamily="34" charset="0"/>
              </a:rPr>
              <a:t>Note: If you have troubles try using "http" instead of "https”</a:t>
            </a:r>
          </a:p>
          <a:p>
            <a:pPr fontAlgn="t"/>
            <a:r>
              <a:rPr lang="en-US">
                <a:latin typeface="Calibri" pitchFamily="34" charset="0"/>
              </a:rPr>
              <a:t>	Click </a:t>
            </a:r>
            <a:r>
              <a:rPr lang="en-US" b="1">
                <a:latin typeface="Calibri" pitchFamily="34" charset="0"/>
              </a:rPr>
              <a:t>OK</a:t>
            </a:r>
            <a:r>
              <a:rPr lang="en-US">
                <a:latin typeface="Calibri" pitchFamily="34" charset="0"/>
              </a:rPr>
              <a:t>.</a:t>
            </a:r>
          </a:p>
          <a:p>
            <a:pPr fontAlgn="t">
              <a:buFont typeface="Calibri" pitchFamily="34" charset="0"/>
              <a:buAutoNum type="arabicPeriod" startAt="4"/>
            </a:pPr>
            <a:r>
              <a:rPr lang="en-US">
                <a:latin typeface="Calibri" pitchFamily="34" charset="0"/>
              </a:rPr>
              <a:t>In the </a:t>
            </a:r>
            <a:r>
              <a:rPr lang="en-US" i="1">
                <a:latin typeface="Calibri" pitchFamily="34" charset="0"/>
              </a:rPr>
              <a:t>Available Software </a:t>
            </a:r>
            <a:r>
              <a:rPr lang="en-US">
                <a:latin typeface="Calibri" pitchFamily="34" charset="0"/>
              </a:rPr>
              <a:t>dialog, select the checkbox next to </a:t>
            </a:r>
            <a:r>
              <a:rPr lang="en-US" i="1">
                <a:latin typeface="Calibri" pitchFamily="34" charset="0"/>
              </a:rPr>
              <a:t>Developer Tools </a:t>
            </a:r>
            <a:r>
              <a:rPr lang="en-US">
                <a:latin typeface="Calibri" pitchFamily="34" charset="0"/>
              </a:rPr>
              <a:t>and click </a:t>
            </a:r>
            <a:r>
              <a:rPr lang="en-US" b="1">
                <a:latin typeface="Calibri" pitchFamily="34" charset="0"/>
              </a:rPr>
              <a:t>Next</a:t>
            </a:r>
            <a:r>
              <a:rPr lang="en-US">
                <a:latin typeface="Calibri" pitchFamily="34" charset="0"/>
              </a:rPr>
              <a:t>.</a:t>
            </a:r>
          </a:p>
          <a:p>
            <a:pPr fontAlgn="t">
              <a:buFont typeface="Calibri" pitchFamily="34" charset="0"/>
              <a:buAutoNum type="arabicPeriod" startAt="4"/>
            </a:pPr>
            <a:r>
              <a:rPr lang="en-US">
                <a:latin typeface="Calibri" pitchFamily="34" charset="0"/>
              </a:rPr>
              <a:t>In the next window, you'll see a list of the tools to be downloaded. Click </a:t>
            </a:r>
            <a:r>
              <a:rPr lang="en-US" b="1">
                <a:latin typeface="Calibri" pitchFamily="34" charset="0"/>
              </a:rPr>
              <a:t>Next</a:t>
            </a:r>
            <a:r>
              <a:rPr lang="en-US">
                <a:latin typeface="Calibri" pitchFamily="34" charset="0"/>
              </a:rPr>
              <a:t>.</a:t>
            </a:r>
          </a:p>
          <a:p>
            <a:pPr fontAlgn="t">
              <a:buFont typeface="Calibri" pitchFamily="34" charset="0"/>
              <a:buAutoNum type="arabicPeriod" startAt="4"/>
            </a:pPr>
            <a:r>
              <a:rPr lang="en-US">
                <a:latin typeface="Calibri" pitchFamily="34" charset="0"/>
              </a:rPr>
              <a:t>Read and accept the license agreements, then click </a:t>
            </a:r>
            <a:r>
              <a:rPr lang="en-US" b="1">
                <a:latin typeface="Calibri" pitchFamily="34" charset="0"/>
              </a:rPr>
              <a:t>Finish</a:t>
            </a:r>
            <a:r>
              <a:rPr lang="en-US">
                <a:latin typeface="Calibri" pitchFamily="34" charset="0"/>
              </a:rPr>
              <a:t>.</a:t>
            </a:r>
          </a:p>
          <a:p>
            <a:pPr fontAlgn="t">
              <a:buFont typeface="Calibri" pitchFamily="34" charset="0"/>
              <a:buAutoNum type="arabicPeriod" startAt="4"/>
            </a:pPr>
            <a:r>
              <a:rPr lang="en-US">
                <a:latin typeface="Calibri" pitchFamily="34" charset="0"/>
              </a:rPr>
              <a:t>When the installation completes, restart Eclipse.</a:t>
            </a:r>
          </a:p>
          <a:p>
            <a:endParaRPr lang="en-US">
              <a:latin typeface="Calibri" pitchFamily="34" charset="0"/>
            </a:endParaRPr>
          </a:p>
        </p:txBody>
      </p:sp>
      <p:pic>
        <p:nvPicPr>
          <p:cNvPr id="27653"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00E3F05F-0BED-4C84-95BF-9023471D76B2}" type="slidenum">
              <a:rPr lang="en-US" sz="1200">
                <a:solidFill>
                  <a:schemeClr val="tx1">
                    <a:tint val="75000"/>
                  </a:schemeClr>
                </a:solidFill>
                <a:latin typeface="+mn-lt"/>
              </a:rPr>
              <a:pPr algn="r" fontAlgn="auto">
                <a:spcBef>
                  <a:spcPts val="0"/>
                </a:spcBef>
                <a:spcAft>
                  <a:spcPts val="0"/>
                </a:spcAft>
                <a:defRPr/>
              </a:pPr>
              <a:t>10</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219200"/>
            <a:ext cx="8534400" cy="381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2CCFD54B-1CF3-4026-B112-4F66F2B95768}" type="slidenum">
              <a:rPr lang="en-US"/>
              <a:pPr>
                <a:defRPr/>
              </a:pPr>
              <a:t>11</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28676" name="Content Placeholder 2"/>
          <p:cNvSpPr txBox="1">
            <a:spLocks/>
          </p:cNvSpPr>
          <p:nvPr/>
        </p:nvSpPr>
        <p:spPr bwMode="auto">
          <a:xfrm>
            <a:off x="304800" y="1219200"/>
            <a:ext cx="8229600" cy="3962400"/>
          </a:xfrm>
          <a:prstGeom prst="rect">
            <a:avLst/>
          </a:prstGeom>
          <a:noFill/>
          <a:ln w="9525">
            <a:noFill/>
            <a:miter lim="800000"/>
            <a:headEnd/>
            <a:tailEnd/>
          </a:ln>
        </p:spPr>
        <p:txBody>
          <a:bodyPr/>
          <a:lstStyle/>
          <a:p>
            <a:pPr marL="342900" indent="-342900"/>
            <a:r>
              <a:rPr lang="en-US" sz="2000" b="1">
                <a:latin typeface="Calibri" pitchFamily="34" charset="0"/>
              </a:rPr>
              <a:t>Configuring the ADT Plugin</a:t>
            </a:r>
          </a:p>
          <a:p>
            <a:pPr marL="342900" indent="-342900"/>
            <a:endParaRPr lang="en-US" sz="2000" b="1">
              <a:latin typeface="Calibri" pitchFamily="34" charset="0"/>
            </a:endParaRPr>
          </a:p>
          <a:p>
            <a:pPr marL="342900" indent="-342900"/>
            <a:r>
              <a:rPr lang="en-US" sz="2000">
                <a:latin typeface="Calibri" pitchFamily="34" charset="0"/>
              </a:rPr>
              <a:t>Bước tiếp theo là sửa ADT preferences tại Eclipse để chiếu tới thư mục của Android SDK:</a:t>
            </a:r>
          </a:p>
          <a:p>
            <a:pPr marL="342900" indent="-342900"/>
            <a:endParaRPr lang="en-US" sz="2000">
              <a:latin typeface="Calibri" pitchFamily="34" charset="0"/>
            </a:endParaRPr>
          </a:p>
          <a:p>
            <a:pPr marL="914400" lvl="1" indent="-457200">
              <a:buFont typeface="Calibri" pitchFamily="34" charset="0"/>
              <a:buAutoNum type="arabicPeriod"/>
            </a:pPr>
            <a:r>
              <a:rPr lang="en-US" sz="2000">
                <a:latin typeface="Calibri" pitchFamily="34" charset="0"/>
              </a:rPr>
              <a:t>Chọn </a:t>
            </a:r>
            <a:r>
              <a:rPr lang="en-US" sz="2000" b="1">
                <a:latin typeface="Calibri" pitchFamily="34" charset="0"/>
              </a:rPr>
              <a:t>Window</a:t>
            </a:r>
            <a:r>
              <a:rPr lang="en-US" sz="2000">
                <a:latin typeface="Calibri" pitchFamily="34" charset="0"/>
              </a:rPr>
              <a:t> &gt; </a:t>
            </a:r>
            <a:r>
              <a:rPr lang="en-US" sz="2000" b="1">
                <a:latin typeface="Calibri" pitchFamily="34" charset="0"/>
              </a:rPr>
              <a:t>Preferences...</a:t>
            </a:r>
            <a:r>
              <a:rPr lang="en-US" sz="2000">
                <a:latin typeface="Calibri" pitchFamily="34" charset="0"/>
              </a:rPr>
              <a:t> để mở Preferences panel </a:t>
            </a:r>
          </a:p>
          <a:p>
            <a:pPr marL="914400" lvl="1" indent="-457200"/>
            <a:r>
              <a:rPr lang="en-US" sz="2000">
                <a:latin typeface="Calibri" pitchFamily="34" charset="0"/>
              </a:rPr>
              <a:t>	(Mac OS X: </a:t>
            </a:r>
            <a:r>
              <a:rPr lang="en-US" sz="2000" b="1">
                <a:latin typeface="Calibri" pitchFamily="34" charset="0"/>
              </a:rPr>
              <a:t>Eclipse</a:t>
            </a:r>
            <a:r>
              <a:rPr lang="en-US" sz="2000">
                <a:latin typeface="Calibri" pitchFamily="34" charset="0"/>
              </a:rPr>
              <a:t> &gt; </a:t>
            </a:r>
            <a:r>
              <a:rPr lang="en-US" sz="2000" b="1">
                <a:latin typeface="Calibri" pitchFamily="34" charset="0"/>
              </a:rPr>
              <a:t>Preferences</a:t>
            </a:r>
            <a:r>
              <a:rPr lang="en-US" sz="2000">
                <a:latin typeface="Calibri" pitchFamily="34" charset="0"/>
              </a:rPr>
              <a:t>).</a:t>
            </a:r>
          </a:p>
          <a:p>
            <a:pPr marL="914400" lvl="1" indent="-457200">
              <a:buFontTx/>
              <a:buAutoNum type="arabicPeriod" startAt="2"/>
            </a:pPr>
            <a:r>
              <a:rPr lang="en-US" sz="2000">
                <a:latin typeface="Calibri" pitchFamily="34" charset="0"/>
              </a:rPr>
              <a:t>Chọn </a:t>
            </a:r>
            <a:r>
              <a:rPr lang="en-US" sz="2000" b="1">
                <a:latin typeface="Calibri" pitchFamily="34" charset="0"/>
              </a:rPr>
              <a:t>Android</a:t>
            </a:r>
            <a:r>
              <a:rPr lang="en-US" sz="2000">
                <a:latin typeface="Calibri" pitchFamily="34" charset="0"/>
              </a:rPr>
              <a:t> ở panel bên trái.</a:t>
            </a:r>
          </a:p>
          <a:p>
            <a:pPr marL="914400" lvl="1" indent="-457200">
              <a:buFontTx/>
              <a:buAutoNum type="arabicPeriod" startAt="2"/>
            </a:pPr>
            <a:r>
              <a:rPr lang="en-US" sz="2000">
                <a:latin typeface="Calibri" pitchFamily="34" charset="0"/>
              </a:rPr>
              <a:t>Với mục </a:t>
            </a:r>
            <a:r>
              <a:rPr lang="en-US" sz="2000" i="1">
                <a:latin typeface="Calibri" pitchFamily="34" charset="0"/>
              </a:rPr>
              <a:t>SDK Location</a:t>
            </a:r>
            <a:r>
              <a:rPr lang="en-US" sz="2000">
                <a:latin typeface="Calibri" pitchFamily="34" charset="0"/>
              </a:rPr>
              <a:t> trong panel chính, click </a:t>
            </a:r>
            <a:r>
              <a:rPr lang="en-US" sz="2000" b="1">
                <a:latin typeface="Calibri" pitchFamily="34" charset="0"/>
              </a:rPr>
              <a:t>Browse...</a:t>
            </a:r>
            <a:r>
              <a:rPr lang="en-US" sz="2000">
                <a:latin typeface="Calibri" pitchFamily="34" charset="0"/>
              </a:rPr>
              <a:t> Và chọn thư mục SDK đã download của ta (</a:t>
            </a:r>
            <a:r>
              <a:rPr lang="en-US" sz="2000">
                <a:solidFill>
                  <a:srgbClr val="0070C0"/>
                </a:solidFill>
                <a:latin typeface="Calibri" pitchFamily="34" charset="0"/>
              </a:rPr>
              <a:t>c:/path/android-sdk-windows</a:t>
            </a:r>
            <a:r>
              <a:rPr lang="en-US" sz="2000">
                <a:latin typeface="Calibri" pitchFamily="34" charset="0"/>
              </a:rPr>
              <a:t>)</a:t>
            </a:r>
          </a:p>
          <a:p>
            <a:pPr marL="914400" lvl="1" indent="-457200">
              <a:buFontTx/>
              <a:buAutoNum type="arabicPeriod" startAt="2"/>
            </a:pPr>
            <a:r>
              <a:rPr lang="en-US" sz="2000">
                <a:latin typeface="Calibri" pitchFamily="34" charset="0"/>
              </a:rPr>
              <a:t>Click </a:t>
            </a:r>
            <a:r>
              <a:rPr lang="en-US" sz="2000" b="1">
                <a:latin typeface="Calibri" pitchFamily="34" charset="0"/>
              </a:rPr>
              <a:t>Apply</a:t>
            </a:r>
            <a:r>
              <a:rPr lang="en-US" sz="2000">
                <a:latin typeface="Calibri" pitchFamily="34" charset="0"/>
              </a:rPr>
              <a:t>, rồi </a:t>
            </a:r>
            <a:r>
              <a:rPr lang="en-US" sz="2000" b="1">
                <a:latin typeface="Calibri" pitchFamily="34" charset="0"/>
              </a:rPr>
              <a:t>OK</a:t>
            </a:r>
            <a:r>
              <a:rPr lang="en-US" sz="2000">
                <a:latin typeface="Calibri" pitchFamily="34" charset="0"/>
              </a:rPr>
              <a:t>.</a:t>
            </a:r>
          </a:p>
          <a:p>
            <a:pPr marL="342900" indent="-342900"/>
            <a:endParaRPr lang="en-US" sz="2000">
              <a:latin typeface="Calibri" pitchFamily="34" charset="0"/>
            </a:endParaRPr>
          </a:p>
          <a:p>
            <a:pPr marL="342900" indent="-342900"/>
            <a:r>
              <a:rPr lang="en-US" sz="2000" b="1">
                <a:latin typeface="Calibri" pitchFamily="34" charset="0"/>
              </a:rPr>
              <a:t>Done! </a:t>
            </a:r>
            <a:endParaRPr lang="en-US">
              <a:latin typeface="Calibri" pitchFamily="34" charset="0"/>
            </a:endParaRPr>
          </a:p>
        </p:txBody>
      </p:sp>
      <p:pic>
        <p:nvPicPr>
          <p:cNvPr id="28677"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C25E268-3845-4081-831B-4DD09430C5AB}" type="slidenum">
              <a:rPr lang="en-US" sz="1200">
                <a:solidFill>
                  <a:schemeClr val="tx1">
                    <a:tint val="75000"/>
                  </a:schemeClr>
                </a:solidFill>
                <a:latin typeface="+mn-lt"/>
              </a:rPr>
              <a:pPr algn="r" fontAlgn="auto">
                <a:spcBef>
                  <a:spcPts val="0"/>
                </a:spcBef>
                <a:spcAft>
                  <a:spcPts val="0"/>
                </a:spcAft>
                <a:defRPr/>
              </a:pPr>
              <a:t>11</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1219200"/>
            <a:ext cx="8534400" cy="381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036BE44B-9F97-4C58-B439-24F5473E4C47}" type="slidenum">
              <a:rPr lang="en-US"/>
              <a:pPr>
                <a:defRPr/>
              </a:pPr>
              <a:t>12</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4" name="Content Placeholder 2"/>
          <p:cNvSpPr txBox="1">
            <a:spLocks/>
          </p:cNvSpPr>
          <p:nvPr/>
        </p:nvSpPr>
        <p:spPr>
          <a:xfrm>
            <a:off x="304800" y="1219200"/>
            <a:ext cx="8229600" cy="3962400"/>
          </a:xfrm>
          <a:prstGeom prst="rect">
            <a:avLst/>
          </a:prstGeom>
        </p:spPr>
        <p:txBody>
          <a:bodyPr/>
          <a:lstStyle/>
          <a:p>
            <a:r>
              <a:rPr lang="en-US" sz="2000" b="1">
                <a:latin typeface="Calibri" pitchFamily="34" charset="0"/>
              </a:rPr>
              <a:t>Creating an Android Virtual Device (AVD)</a:t>
            </a:r>
          </a:p>
          <a:p>
            <a:endParaRPr lang="en-US" sz="2000" b="1">
              <a:latin typeface="Calibri" pitchFamily="34" charset="0"/>
            </a:endParaRPr>
          </a:p>
          <a:p>
            <a:r>
              <a:rPr lang="en-US" sz="2000">
                <a:latin typeface="Calibri" pitchFamily="34" charset="0"/>
              </a:rPr>
              <a:t>Mỗi Android Virtual Device (AVD) là một cấu hình của các tùy chọn cho emulator để ta có thể mô hình hóa một thiết bị thực.</a:t>
            </a:r>
          </a:p>
          <a:p>
            <a:endParaRPr lang="en-US" sz="2000">
              <a:latin typeface="Calibri" pitchFamily="34" charset="0"/>
            </a:endParaRPr>
          </a:p>
          <a:p>
            <a:pPr>
              <a:buFont typeface="Calibri" pitchFamily="34" charset="0"/>
              <a:buAutoNum type="arabicPeriod"/>
            </a:pPr>
            <a:r>
              <a:rPr lang="en-US">
                <a:latin typeface="Calibri" pitchFamily="34" charset="0"/>
              </a:rPr>
              <a:t>In Eclipse, choose </a:t>
            </a:r>
            <a:r>
              <a:rPr lang="en-US" b="1">
                <a:latin typeface="Calibri" pitchFamily="34" charset="0"/>
              </a:rPr>
              <a:t>Window &gt; Android SDK and AVD Manager</a:t>
            </a:r>
            <a:r>
              <a:rPr lang="en-US">
                <a:latin typeface="Calibri" pitchFamily="34" charset="0"/>
              </a:rPr>
              <a:t>. </a:t>
            </a:r>
          </a:p>
          <a:p>
            <a:pPr>
              <a:buFont typeface="Calibri" pitchFamily="34" charset="0"/>
              <a:buAutoNum type="arabicPeriod"/>
            </a:pPr>
            <a:r>
              <a:rPr lang="en-US">
                <a:latin typeface="Calibri" pitchFamily="34" charset="0"/>
              </a:rPr>
              <a:t>Select </a:t>
            </a:r>
            <a:r>
              <a:rPr lang="en-US" b="1">
                <a:latin typeface="Calibri" pitchFamily="34" charset="0"/>
              </a:rPr>
              <a:t>Virtual Devices</a:t>
            </a:r>
            <a:r>
              <a:rPr lang="en-US">
                <a:latin typeface="Calibri" pitchFamily="34" charset="0"/>
              </a:rPr>
              <a:t> in the left panel.</a:t>
            </a:r>
          </a:p>
          <a:p>
            <a:pPr>
              <a:buFont typeface="Calibri" pitchFamily="34" charset="0"/>
              <a:buAutoNum type="arabicPeriod"/>
            </a:pPr>
            <a:r>
              <a:rPr lang="en-US">
                <a:latin typeface="Calibri" pitchFamily="34" charset="0"/>
              </a:rPr>
              <a:t>Click </a:t>
            </a:r>
            <a:r>
              <a:rPr lang="en-US" b="1">
                <a:latin typeface="Calibri" pitchFamily="34" charset="0"/>
              </a:rPr>
              <a:t>New</a:t>
            </a:r>
            <a:r>
              <a:rPr lang="en-US">
                <a:latin typeface="Calibri" pitchFamily="34" charset="0"/>
              </a:rPr>
              <a:t>.</a:t>
            </a:r>
          </a:p>
          <a:p>
            <a:pPr>
              <a:buFont typeface="Calibri" pitchFamily="34" charset="0"/>
              <a:buAutoNum type="arabicPeriod"/>
            </a:pPr>
            <a:r>
              <a:rPr lang="en-US">
                <a:latin typeface="Calibri" pitchFamily="34" charset="0"/>
              </a:rPr>
              <a:t>The </a:t>
            </a:r>
            <a:r>
              <a:rPr lang="en-US" b="1">
                <a:latin typeface="Calibri" pitchFamily="34" charset="0"/>
              </a:rPr>
              <a:t>Create New AVD</a:t>
            </a:r>
            <a:r>
              <a:rPr lang="en-US">
                <a:latin typeface="Calibri" pitchFamily="34" charset="0"/>
              </a:rPr>
              <a:t> dialog appears.</a:t>
            </a:r>
          </a:p>
          <a:p>
            <a:pPr>
              <a:buFont typeface="Calibri" pitchFamily="34" charset="0"/>
              <a:buAutoNum type="arabicPeriod"/>
            </a:pPr>
            <a:r>
              <a:rPr lang="en-US">
                <a:latin typeface="Calibri" pitchFamily="34" charset="0"/>
              </a:rPr>
              <a:t>Type the name of the AVD, such as “AVD23API9".</a:t>
            </a:r>
          </a:p>
          <a:p>
            <a:pPr>
              <a:buFont typeface="Calibri" pitchFamily="34" charset="0"/>
              <a:buAutoNum type="arabicPeriod"/>
            </a:pPr>
            <a:r>
              <a:rPr lang="en-US">
                <a:latin typeface="Calibri" pitchFamily="34" charset="0"/>
              </a:rPr>
              <a:t>Choose a target (such as “Android 2.3 – API Level9”).</a:t>
            </a:r>
          </a:p>
          <a:p>
            <a:pPr>
              <a:buFont typeface="Calibri" pitchFamily="34" charset="0"/>
              <a:buAutoNum type="arabicPeriod"/>
            </a:pPr>
            <a:r>
              <a:rPr lang="en-US">
                <a:latin typeface="Calibri" pitchFamily="34" charset="0"/>
              </a:rPr>
              <a:t>Optionally specify any additional settings </a:t>
            </a:r>
          </a:p>
          <a:p>
            <a:r>
              <a:rPr lang="en-US">
                <a:latin typeface="Calibri" pitchFamily="34" charset="0"/>
              </a:rPr>
              <a:t>	(SD, camera, trackball, ….) YES to all.</a:t>
            </a:r>
          </a:p>
          <a:p>
            <a:pPr>
              <a:buFont typeface="Calibri" pitchFamily="34" charset="0"/>
              <a:buAutoNum type="arabicPeriod" startAt="8"/>
            </a:pPr>
            <a:r>
              <a:rPr lang="en-US">
                <a:latin typeface="Calibri" pitchFamily="34" charset="0"/>
              </a:rPr>
              <a:t>Click </a:t>
            </a:r>
            <a:r>
              <a:rPr lang="en-US" b="1">
                <a:latin typeface="Calibri" pitchFamily="34" charset="0"/>
              </a:rPr>
              <a:t>Create AVD</a:t>
            </a:r>
            <a:r>
              <a:rPr lang="en-US">
                <a:latin typeface="Calibri" pitchFamily="34" charset="0"/>
              </a:rPr>
              <a:t>.</a:t>
            </a:r>
          </a:p>
          <a:p>
            <a:pPr>
              <a:buFont typeface="Calibri" pitchFamily="34" charset="0"/>
              <a:buAutoNum type="arabicPeriod" startAt="8"/>
            </a:pPr>
            <a:endParaRPr lang="en-US">
              <a:latin typeface="Calibri" pitchFamily="34" charset="0"/>
            </a:endParaRPr>
          </a:p>
          <a:p>
            <a:endParaRPr lang="en-US">
              <a:latin typeface="Calibri" pitchFamily="34" charset="0"/>
            </a:endParaRPr>
          </a:p>
        </p:txBody>
      </p:sp>
      <p:pic>
        <p:nvPicPr>
          <p:cNvPr id="29701"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630D78E1-6B15-4D1C-9792-50B494FC5E0C}" type="slidenum">
              <a:rPr lang="en-US" sz="1200">
                <a:solidFill>
                  <a:schemeClr val="tx1">
                    <a:tint val="75000"/>
                  </a:schemeClr>
                </a:solidFill>
                <a:latin typeface="+mn-lt"/>
              </a:rPr>
              <a:pPr algn="r" fontAlgn="auto">
                <a:spcBef>
                  <a:spcPts val="0"/>
                </a:spcBef>
                <a:spcAft>
                  <a:spcPts val="0"/>
                </a:spcAft>
                <a:defRPr/>
              </a:pPr>
              <a:t>12</a:t>
            </a:fld>
            <a:endParaRPr lang="en-US" sz="1200">
              <a:solidFill>
                <a:schemeClr val="tx1">
                  <a:tint val="75000"/>
                </a:schemeClr>
              </a:solidFill>
              <a:latin typeface="+mn-lt"/>
            </a:endParaRPr>
          </a:p>
        </p:txBody>
      </p:sp>
      <p:pic>
        <p:nvPicPr>
          <p:cNvPr id="29703" name="Picture 2"/>
          <p:cNvPicPr>
            <a:picLocks noChangeAspect="1" noChangeArrowheads="1"/>
          </p:cNvPicPr>
          <p:nvPr/>
        </p:nvPicPr>
        <p:blipFill>
          <a:blip r:embed="rId3"/>
          <a:srcRect/>
          <a:stretch>
            <a:fillRect/>
          </a:stretch>
        </p:blipFill>
        <p:spPr bwMode="auto">
          <a:xfrm>
            <a:off x="6629400" y="2362200"/>
            <a:ext cx="533400" cy="381000"/>
          </a:xfrm>
          <a:prstGeom prst="rect">
            <a:avLst/>
          </a:prstGeom>
          <a:noFill/>
          <a:ln w="9525">
            <a:noFill/>
            <a:miter lim="800000"/>
            <a:headEnd/>
            <a:tailEnd/>
          </a:ln>
        </p:spPr>
      </p:pic>
      <p:pic>
        <p:nvPicPr>
          <p:cNvPr id="29704" name="Picture 4" descr="http://developer.android.com/images/developing/avd-dialog.png"/>
          <p:cNvPicPr>
            <a:picLocks noChangeAspect="1" noChangeArrowheads="1"/>
          </p:cNvPicPr>
          <p:nvPr/>
        </p:nvPicPr>
        <p:blipFill>
          <a:blip r:embed="rId4"/>
          <a:srcRect/>
          <a:stretch>
            <a:fillRect/>
          </a:stretch>
        </p:blipFill>
        <p:spPr bwMode="auto">
          <a:xfrm>
            <a:off x="5842000" y="2819400"/>
            <a:ext cx="25400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1219200"/>
            <a:ext cx="8534400" cy="381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4CB5B97E-EAA2-4385-9BE7-1125673F8480}" type="slidenum">
              <a:rPr lang="en-US"/>
              <a:pPr>
                <a:defRPr/>
              </a:pPr>
              <a:t>13</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4" name="Content Placeholder 2"/>
          <p:cNvSpPr txBox="1">
            <a:spLocks/>
          </p:cNvSpPr>
          <p:nvPr/>
        </p:nvSpPr>
        <p:spPr>
          <a:xfrm>
            <a:off x="304800" y="1219200"/>
            <a:ext cx="8229600" cy="3962400"/>
          </a:xfrm>
          <a:prstGeom prst="rect">
            <a:avLst/>
          </a:prstGeom>
        </p:spPr>
        <p:txBody>
          <a:bodyPr/>
          <a:lstStyle/>
          <a:p>
            <a:r>
              <a:rPr lang="en-US" sz="2000" b="1">
                <a:latin typeface="Calibri" pitchFamily="34" charset="0"/>
              </a:rPr>
              <a:t>Testing the Emulator</a:t>
            </a:r>
          </a:p>
          <a:p>
            <a:endParaRPr lang="en-US" sz="2000" b="1">
              <a:latin typeface="Calibri" pitchFamily="34" charset="0"/>
            </a:endParaRPr>
          </a:p>
          <a:p>
            <a:pPr>
              <a:buFont typeface="Calibri" pitchFamily="34" charset="0"/>
              <a:buAutoNum type="arabicPeriod"/>
            </a:pPr>
            <a:r>
              <a:rPr lang="en-US">
                <a:latin typeface="Calibri" pitchFamily="34" charset="0"/>
              </a:rPr>
              <a:t>In Eclipse, choose </a:t>
            </a:r>
            <a:r>
              <a:rPr lang="en-US" b="1">
                <a:latin typeface="Calibri" pitchFamily="34" charset="0"/>
              </a:rPr>
              <a:t>Window &gt; Android SDK and AVD Manager</a:t>
            </a:r>
            <a:r>
              <a:rPr lang="en-US">
                <a:latin typeface="Calibri" pitchFamily="34" charset="0"/>
              </a:rPr>
              <a:t>. </a:t>
            </a:r>
          </a:p>
          <a:p>
            <a:pPr>
              <a:buFont typeface="Calibri" pitchFamily="34" charset="0"/>
              <a:buAutoNum type="arabicPeriod"/>
            </a:pPr>
            <a:r>
              <a:rPr lang="en-US">
                <a:latin typeface="Calibri" pitchFamily="34" charset="0"/>
              </a:rPr>
              <a:t>Select </a:t>
            </a:r>
            <a:r>
              <a:rPr lang="en-US" b="1">
                <a:latin typeface="Calibri" pitchFamily="34" charset="0"/>
              </a:rPr>
              <a:t>Virtual Devices</a:t>
            </a:r>
            <a:r>
              <a:rPr lang="en-US">
                <a:latin typeface="Calibri" pitchFamily="34" charset="0"/>
              </a:rPr>
              <a:t> in the left panel.</a:t>
            </a:r>
          </a:p>
          <a:p>
            <a:pPr>
              <a:buFont typeface="Calibri" pitchFamily="34" charset="0"/>
              <a:buAutoNum type="arabicPeriod"/>
            </a:pPr>
            <a:r>
              <a:rPr lang="en-US">
                <a:latin typeface="Calibri" pitchFamily="34" charset="0"/>
              </a:rPr>
              <a:t>Click on an AVD </a:t>
            </a:r>
          </a:p>
          <a:p>
            <a:pPr>
              <a:buFont typeface="Calibri" pitchFamily="34" charset="0"/>
              <a:buAutoNum type="arabicPeriod"/>
            </a:pPr>
            <a:r>
              <a:rPr lang="en-US">
                <a:latin typeface="Calibri" pitchFamily="34" charset="0"/>
              </a:rPr>
              <a:t>Click </a:t>
            </a:r>
            <a:r>
              <a:rPr lang="en-US" b="1">
                <a:latin typeface="Calibri" pitchFamily="34" charset="0"/>
              </a:rPr>
              <a:t>Start</a:t>
            </a:r>
            <a:r>
              <a:rPr lang="en-US">
                <a:latin typeface="Calibri" pitchFamily="34" charset="0"/>
              </a:rPr>
              <a:t>.</a:t>
            </a:r>
          </a:p>
          <a:p>
            <a:endParaRPr lang="en-US">
              <a:latin typeface="Calibri" pitchFamily="34" charset="0"/>
            </a:endParaRPr>
          </a:p>
          <a:p>
            <a:endParaRPr lang="en-US">
              <a:latin typeface="Calibri" pitchFamily="34" charset="0"/>
            </a:endParaRPr>
          </a:p>
        </p:txBody>
      </p:sp>
      <p:pic>
        <p:nvPicPr>
          <p:cNvPr id="30725"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D3D6C07-315B-4D43-9D49-ABCFAE0C82E3}" type="slidenum">
              <a:rPr lang="en-US" sz="1200">
                <a:solidFill>
                  <a:schemeClr val="tx1">
                    <a:tint val="75000"/>
                  </a:schemeClr>
                </a:solidFill>
                <a:latin typeface="+mn-lt"/>
              </a:rPr>
              <a:pPr algn="r" fontAlgn="auto">
                <a:spcBef>
                  <a:spcPts val="0"/>
                </a:spcBef>
                <a:spcAft>
                  <a:spcPts val="0"/>
                </a:spcAft>
                <a:defRPr/>
              </a:pPr>
              <a:t>13</a:t>
            </a:fld>
            <a:endParaRPr lang="en-US" sz="1200">
              <a:solidFill>
                <a:schemeClr val="tx1">
                  <a:tint val="75000"/>
                </a:schemeClr>
              </a:solidFill>
              <a:latin typeface="+mn-lt"/>
            </a:endParaRPr>
          </a:p>
        </p:txBody>
      </p:sp>
      <p:pic>
        <p:nvPicPr>
          <p:cNvPr id="30727" name="Picture 2"/>
          <p:cNvPicPr>
            <a:picLocks noChangeAspect="1" noChangeArrowheads="1"/>
          </p:cNvPicPr>
          <p:nvPr/>
        </p:nvPicPr>
        <p:blipFill>
          <a:blip r:embed="rId3"/>
          <a:srcRect/>
          <a:stretch>
            <a:fillRect/>
          </a:stretch>
        </p:blipFill>
        <p:spPr bwMode="auto">
          <a:xfrm>
            <a:off x="6629400" y="2362200"/>
            <a:ext cx="533400" cy="381000"/>
          </a:xfrm>
          <a:prstGeom prst="rect">
            <a:avLst/>
          </a:prstGeom>
          <a:noFill/>
          <a:ln w="9525">
            <a:noFill/>
            <a:miter lim="800000"/>
            <a:headEnd/>
            <a:tailEnd/>
          </a:ln>
        </p:spPr>
      </p:pic>
      <p:pic>
        <p:nvPicPr>
          <p:cNvPr id="30728" name="Picture 2"/>
          <p:cNvPicPr>
            <a:picLocks noChangeAspect="1" noChangeArrowheads="1"/>
          </p:cNvPicPr>
          <p:nvPr/>
        </p:nvPicPr>
        <p:blipFill>
          <a:blip r:embed="rId4"/>
          <a:srcRect/>
          <a:stretch>
            <a:fillRect/>
          </a:stretch>
        </p:blipFill>
        <p:spPr bwMode="auto">
          <a:xfrm>
            <a:off x="4038600" y="3200400"/>
            <a:ext cx="4943475" cy="2530475"/>
          </a:xfrm>
          <a:prstGeom prst="rect">
            <a:avLst/>
          </a:prstGeom>
          <a:noFill/>
          <a:ln w="9525">
            <a:noFill/>
            <a:miter lim="800000"/>
            <a:headEnd/>
            <a:tailEnd/>
          </a:ln>
        </p:spPr>
      </p:pic>
      <p:pic>
        <p:nvPicPr>
          <p:cNvPr id="30729" name="Picture 3"/>
          <p:cNvPicPr>
            <a:picLocks noChangeAspect="1" noChangeArrowheads="1"/>
          </p:cNvPicPr>
          <p:nvPr/>
        </p:nvPicPr>
        <p:blipFill>
          <a:blip r:embed="rId5"/>
          <a:srcRect/>
          <a:stretch>
            <a:fillRect/>
          </a:stretch>
        </p:blipFill>
        <p:spPr bwMode="auto">
          <a:xfrm>
            <a:off x="990600" y="3962400"/>
            <a:ext cx="3829050" cy="2747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1219200"/>
            <a:ext cx="8534400" cy="3810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571FC7D8-9788-4587-96FD-F01188983BA4}" type="slidenum">
              <a:rPr lang="en-US"/>
              <a:pPr>
                <a:defRPr/>
              </a:pPr>
              <a:t>14</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4" name="Content Placeholder 2"/>
          <p:cNvSpPr txBox="1">
            <a:spLocks/>
          </p:cNvSpPr>
          <p:nvPr/>
        </p:nvSpPr>
        <p:spPr>
          <a:xfrm>
            <a:off x="304800" y="1219200"/>
            <a:ext cx="8229600" cy="3962400"/>
          </a:xfrm>
          <a:prstGeom prst="rect">
            <a:avLst/>
          </a:prstGeom>
        </p:spPr>
        <p:txBody>
          <a:bodyPr/>
          <a:lstStyle/>
          <a:p>
            <a:r>
              <a:rPr lang="en-US" sz="2000" b="1">
                <a:latin typeface="Calibri" pitchFamily="34" charset="0"/>
              </a:rPr>
              <a:t>A Final Step</a:t>
            </a:r>
          </a:p>
          <a:p>
            <a:endParaRPr lang="en-US" sz="2000" b="1">
              <a:latin typeface="Calibri" pitchFamily="34" charset="0"/>
            </a:endParaRPr>
          </a:p>
          <a:p>
            <a:r>
              <a:rPr lang="en-US" sz="2000">
                <a:latin typeface="Calibri" pitchFamily="34" charset="0"/>
              </a:rPr>
              <a:t>Cập nhập biến hệ thống PATH để hệ thống nhận hai thư mục bên trong </a:t>
            </a:r>
            <a:r>
              <a:rPr lang="en-US" sz="2000" b="1">
                <a:latin typeface="Calibri" pitchFamily="34" charset="0"/>
              </a:rPr>
              <a:t>android-sdk-windows</a:t>
            </a:r>
            <a:r>
              <a:rPr lang="en-US" sz="2000">
                <a:latin typeface="Calibri" pitchFamily="34" charset="0"/>
              </a:rPr>
              <a:t>: </a:t>
            </a:r>
            <a:r>
              <a:rPr lang="en-US" sz="2000" b="1">
                <a:latin typeface="Calibri" pitchFamily="34" charset="0"/>
              </a:rPr>
              <a:t>tools</a:t>
            </a:r>
            <a:r>
              <a:rPr lang="en-US" sz="2000">
                <a:latin typeface="Calibri" pitchFamily="34" charset="0"/>
              </a:rPr>
              <a:t> và </a:t>
            </a:r>
            <a:r>
              <a:rPr lang="en-US" sz="2000" b="1">
                <a:latin typeface="Calibri" pitchFamily="34" charset="0"/>
              </a:rPr>
              <a:t>platform-tools</a:t>
            </a:r>
            <a:r>
              <a:rPr lang="en-US" sz="2000">
                <a:latin typeface="Calibri" pitchFamily="34" charset="0"/>
              </a:rPr>
              <a:t>. </a:t>
            </a:r>
          </a:p>
          <a:p>
            <a:endParaRPr lang="en-US" sz="2000">
              <a:latin typeface="Calibri" pitchFamily="34" charset="0"/>
            </a:endParaRPr>
          </a:p>
          <a:p>
            <a:pPr>
              <a:buFontTx/>
              <a:buAutoNum type="arabicPeriod"/>
            </a:pPr>
            <a:r>
              <a:rPr lang="en-US" sz="2000">
                <a:latin typeface="Calibri" pitchFamily="34" charset="0"/>
              </a:rPr>
              <a:t>Windows &gt; Start &gt; Control Panel &gt; System &gt; Advanced &gt; Environment Variables &gt; System Variables &gt; PATH &gt; Edit</a:t>
            </a:r>
          </a:p>
          <a:p>
            <a:pPr>
              <a:buFontTx/>
              <a:buAutoNum type="arabicPeriod"/>
            </a:pPr>
            <a:r>
              <a:rPr lang="en-US" sz="2000">
                <a:latin typeface="Calibri" pitchFamily="34" charset="0"/>
              </a:rPr>
              <a:t>Thêm đường dẫn tới các thư mục nói trên. Trong ví dụ của ta là </a:t>
            </a:r>
            <a:r>
              <a:rPr lang="en-US" sz="2000">
                <a:solidFill>
                  <a:srgbClr val="0070C0"/>
                </a:solidFill>
                <a:latin typeface="Calibri" pitchFamily="34" charset="0"/>
              </a:rPr>
              <a:t>C:\android-sdk-windows\tools;C:\android-sdk-windows\platform-tools;</a:t>
            </a:r>
            <a:endParaRPr lang="en-US" sz="2000">
              <a:latin typeface="Calibri" pitchFamily="34" charset="0"/>
            </a:endParaRPr>
          </a:p>
          <a:p>
            <a:pPr>
              <a:buFontTx/>
              <a:buAutoNum type="arabicPeriod"/>
            </a:pPr>
            <a:r>
              <a:rPr lang="en-US" sz="2000">
                <a:latin typeface="Calibri" pitchFamily="34" charset="0"/>
              </a:rPr>
              <a:t>OK</a:t>
            </a:r>
            <a:endParaRPr lang="en-US" sz="2000">
              <a:solidFill>
                <a:srgbClr val="0070C0"/>
              </a:solidFill>
              <a:latin typeface="Calibri" pitchFamily="34" charset="0"/>
            </a:endParaRPr>
          </a:p>
          <a:p>
            <a:pPr>
              <a:buFontTx/>
              <a:buAutoNum type="arabicPeriod"/>
            </a:pPr>
            <a:endParaRPr lang="en-US">
              <a:latin typeface="Calibri" pitchFamily="34" charset="0"/>
            </a:endParaRPr>
          </a:p>
          <a:p>
            <a:endParaRPr lang="en-US">
              <a:latin typeface="Calibri" pitchFamily="34" charset="0"/>
            </a:endParaRPr>
          </a:p>
        </p:txBody>
      </p:sp>
      <p:pic>
        <p:nvPicPr>
          <p:cNvPr id="3174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20A4E2D9-3E34-41F6-817E-9B5879536488}" type="slidenum">
              <a:rPr lang="en-US" sz="1200">
                <a:solidFill>
                  <a:schemeClr val="tx1">
                    <a:tint val="75000"/>
                  </a:schemeClr>
                </a:solidFill>
                <a:latin typeface="+mn-lt"/>
              </a:rPr>
              <a:pPr algn="r" fontAlgn="auto">
                <a:spcBef>
                  <a:spcPts val="0"/>
                </a:spcBef>
                <a:spcAft>
                  <a:spcPts val="0"/>
                </a:spcAft>
                <a:defRPr/>
              </a:pPr>
              <a:t>14</a:t>
            </a:fld>
            <a:endParaRPr lang="en-US" sz="1200">
              <a:solidFill>
                <a:schemeClr val="tx1">
                  <a:tint val="75000"/>
                </a:schemeClr>
              </a:solidFill>
              <a:latin typeface="+mn-lt"/>
            </a:endParaRPr>
          </a:p>
        </p:txBody>
      </p:sp>
      <p:pic>
        <p:nvPicPr>
          <p:cNvPr id="31751" name="Picture 4" descr="C:\Documents and Settings\Administrator\Local Settings\Temporary Internet Files\Content.IE5\WCLK3LC3\MC900434750[1].png"/>
          <p:cNvPicPr>
            <a:picLocks noChangeAspect="1" noChangeArrowheads="1"/>
          </p:cNvPicPr>
          <p:nvPr/>
        </p:nvPicPr>
        <p:blipFill>
          <a:blip r:embed="rId3"/>
          <a:srcRect/>
          <a:stretch>
            <a:fillRect/>
          </a:stretch>
        </p:blipFill>
        <p:spPr bwMode="auto">
          <a:xfrm>
            <a:off x="1676400" y="838200"/>
            <a:ext cx="1104900" cy="1104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B4641FF-21C5-4780-8441-DA29BE7B33D5}" type="slidenum">
              <a:rPr lang="en-US"/>
              <a:pPr>
                <a:defRPr/>
              </a:pPr>
              <a:t>15</a:t>
            </a:fld>
            <a:endParaRPr lang="en-US"/>
          </a:p>
        </p:txBody>
      </p:sp>
      <p:sp>
        <p:nvSpPr>
          <p:cNvPr id="3" name="Title 1"/>
          <p:cNvSpPr txBox="1">
            <a:spLocks/>
          </p:cNvSpPr>
          <p:nvPr/>
        </p:nvSpPr>
        <p:spPr>
          <a:xfrm>
            <a:off x="457200" y="274638"/>
            <a:ext cx="8229600" cy="1143000"/>
          </a:xfrm>
          <a:prstGeom prst="rect">
            <a:avLst/>
          </a:prstGeom>
        </p:spPr>
        <p:txBody>
          <a:bodyPr>
            <a:normAutofit fontScale="90000" lnSpcReduction="20000"/>
          </a:bodyPr>
          <a:lstStyle/>
          <a:p>
            <a:pPr algn="ctr" fontAlgn="auto">
              <a:spcAft>
                <a:spcPts val="0"/>
              </a:spcAft>
              <a:defRPr/>
            </a:pPr>
            <a:r>
              <a:rPr lang="en-US" sz="4400">
                <a:solidFill>
                  <a:schemeClr val="tx2">
                    <a:lumMod val="60000"/>
                    <a:lumOff val="40000"/>
                  </a:schemeClr>
                </a:solidFill>
                <a:latin typeface="+mj-lt"/>
                <a:ea typeface="+mj-ea"/>
                <a:cs typeface="+mj-cs"/>
              </a:rPr>
              <a:t/>
            </a:r>
            <a:br>
              <a:rPr lang="en-US" sz="4400">
                <a:solidFill>
                  <a:schemeClr val="tx2">
                    <a:lumMod val="60000"/>
                    <a:lumOff val="40000"/>
                  </a:schemeClr>
                </a:solidFill>
                <a:latin typeface="+mj-lt"/>
                <a:ea typeface="+mj-ea"/>
                <a:cs typeface="+mj-cs"/>
              </a:rPr>
            </a:br>
            <a:r>
              <a:rPr lang="en-US" sz="4400">
                <a:solidFill>
                  <a:schemeClr val="tx2">
                    <a:lumMod val="60000"/>
                    <a:lumOff val="40000"/>
                  </a:schemeClr>
                </a:solidFill>
                <a:latin typeface="+mj-lt"/>
                <a:ea typeface="+mj-ea"/>
                <a:cs typeface="+mj-cs"/>
              </a:rPr>
              <a:t>Android Setup Videos</a:t>
            </a:r>
            <a:endParaRPr lang="en-US" sz="4400" dirty="0">
              <a:solidFill>
                <a:schemeClr val="tx2">
                  <a:lumMod val="60000"/>
                  <a:lumOff val="40000"/>
                </a:schemeClr>
              </a:solidFill>
              <a:latin typeface="+mj-lt"/>
              <a:ea typeface="+mj-ea"/>
              <a:cs typeface="+mj-cs"/>
            </a:endParaRPr>
          </a:p>
        </p:txBody>
      </p:sp>
      <p:sp>
        <p:nvSpPr>
          <p:cNvPr id="4" name="Content Placeholder 2"/>
          <p:cNvSpPr txBox="1">
            <a:spLocks/>
          </p:cNvSpPr>
          <p:nvPr/>
        </p:nvSpPr>
        <p:spPr>
          <a:xfrm>
            <a:off x="304800" y="1600200"/>
            <a:ext cx="5181600" cy="3962400"/>
          </a:xfrm>
          <a:prstGeom prst="rect">
            <a:avLst/>
          </a:prstGeom>
        </p:spPr>
        <p:txBody>
          <a:bodyPr/>
          <a:lstStyle/>
          <a:p>
            <a:pPr marL="342900" indent="-342900">
              <a:spcBef>
                <a:spcPct val="20000"/>
              </a:spcBef>
              <a:buFont typeface="Arial" charset="0"/>
              <a:buNone/>
            </a:pPr>
            <a:r>
              <a:rPr lang="en-US" sz="1600" b="1">
                <a:latin typeface="Calibri" pitchFamily="34" charset="0"/>
              </a:rPr>
              <a:t>Appendix. Web resources</a:t>
            </a:r>
            <a:r>
              <a:rPr lang="en-US" sz="1600">
                <a:latin typeface="Calibri" pitchFamily="34" charset="0"/>
              </a:rPr>
              <a:t> </a:t>
            </a:r>
            <a:r>
              <a:rPr lang="en-US" sz="1600" b="1">
                <a:latin typeface="Calibri" pitchFamily="34" charset="0"/>
              </a:rPr>
              <a:t>available at</a:t>
            </a:r>
          </a:p>
          <a:p>
            <a:pPr marL="342900" indent="-342900">
              <a:spcBef>
                <a:spcPct val="20000"/>
              </a:spcBef>
              <a:buFont typeface="Arial" charset="0"/>
              <a:buNone/>
            </a:pPr>
            <a:r>
              <a:rPr lang="en-US">
                <a:latin typeface="Calibri" pitchFamily="34" charset="0"/>
                <a:hlinkClick r:id="rId2"/>
              </a:rPr>
              <a:t>http://www.hometutorials.com/google-android.html</a:t>
            </a:r>
            <a:endParaRPr lang="en-US" sz="2800">
              <a:latin typeface="Calibri" pitchFamily="34" charset="0"/>
            </a:endParaRPr>
          </a:p>
          <a:p>
            <a:pPr marL="342900" indent="-342900">
              <a:spcBef>
                <a:spcPct val="20000"/>
              </a:spcBef>
              <a:buFont typeface="Arial" charset="0"/>
              <a:buNone/>
            </a:pPr>
            <a:r>
              <a:rPr lang="en-US" sz="1600">
                <a:latin typeface="Calibri" pitchFamily="34" charset="0"/>
              </a:rPr>
              <a:t>Năm video, hơi cổ (SDK1.0) nhưng vẫn hữu ích.</a:t>
            </a:r>
          </a:p>
          <a:p>
            <a:pPr marL="342900" indent="-342900">
              <a:spcBef>
                <a:spcPct val="20000"/>
              </a:spcBef>
              <a:buFont typeface="Calibri" pitchFamily="34" charset="0"/>
              <a:buAutoNum type="arabicPeriod"/>
            </a:pPr>
            <a:endParaRPr lang="en-US" sz="1600">
              <a:latin typeface="Calibri" pitchFamily="34" charset="0"/>
            </a:endParaRPr>
          </a:p>
          <a:p>
            <a:pPr marL="342900" indent="-342900">
              <a:spcBef>
                <a:spcPct val="20000"/>
              </a:spcBef>
              <a:buFont typeface="Calibri" pitchFamily="34" charset="0"/>
              <a:buAutoNum type="arabicPeriod"/>
            </a:pPr>
            <a:r>
              <a:rPr lang="en-US" sz="1600">
                <a:latin typeface="Calibri" pitchFamily="34" charset="0"/>
              </a:rPr>
              <a:t>How to setup Java.</a:t>
            </a:r>
          </a:p>
          <a:p>
            <a:pPr marL="342900" indent="-342900">
              <a:spcBef>
                <a:spcPct val="20000"/>
              </a:spcBef>
              <a:buFont typeface="Calibri" pitchFamily="34" charset="0"/>
              <a:buAutoNum type="arabicPeriod"/>
            </a:pPr>
            <a:r>
              <a:rPr lang="en-US" sz="1600">
                <a:latin typeface="Calibri" pitchFamily="34" charset="0"/>
              </a:rPr>
              <a:t>How to install Eclipse IDE</a:t>
            </a:r>
          </a:p>
          <a:p>
            <a:pPr marL="342900" indent="-342900">
              <a:spcBef>
                <a:spcPct val="20000"/>
              </a:spcBef>
              <a:buFont typeface="Calibri" pitchFamily="34" charset="0"/>
              <a:buAutoNum type="arabicPeriod"/>
            </a:pPr>
            <a:r>
              <a:rPr lang="en-US" sz="1600">
                <a:latin typeface="Calibri" pitchFamily="34" charset="0"/>
              </a:rPr>
              <a:t>Application development: “Hello World” using Eclipse + Android</a:t>
            </a:r>
          </a:p>
          <a:p>
            <a:pPr marL="342900" indent="-342900">
              <a:spcBef>
                <a:spcPct val="20000"/>
              </a:spcBef>
              <a:buFont typeface="Calibri" pitchFamily="34" charset="0"/>
              <a:buAutoNum type="arabicPeriod"/>
            </a:pPr>
            <a:endParaRPr lang="en-US" sz="1600">
              <a:latin typeface="Calibri" pitchFamily="34" charset="0"/>
            </a:endParaRPr>
          </a:p>
        </p:txBody>
      </p:sp>
      <p:pic>
        <p:nvPicPr>
          <p:cNvPr id="32772"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F98B99B0-DDDC-4541-8E9F-D3A201C808FB}" type="slidenum">
              <a:rPr lang="en-US" sz="1200">
                <a:solidFill>
                  <a:schemeClr val="tx1">
                    <a:tint val="75000"/>
                  </a:schemeClr>
                </a:solidFill>
                <a:latin typeface="+mn-lt"/>
              </a:rPr>
              <a:pPr algn="r" fontAlgn="auto">
                <a:spcBef>
                  <a:spcPts val="0"/>
                </a:spcBef>
                <a:spcAft>
                  <a:spcPts val="0"/>
                </a:spcAft>
                <a:defRPr/>
              </a:pPr>
              <a:t>15</a:t>
            </a:fld>
            <a:endParaRPr lang="en-US" sz="1200">
              <a:solidFill>
                <a:schemeClr val="tx1">
                  <a:tint val="75000"/>
                </a:schemeClr>
              </a:solidFill>
              <a:latin typeface="+mn-lt"/>
            </a:endParaRPr>
          </a:p>
        </p:txBody>
      </p:sp>
      <p:pic>
        <p:nvPicPr>
          <p:cNvPr id="32774" name="Picture 3"/>
          <p:cNvPicPr>
            <a:picLocks noChangeAspect="1" noChangeArrowheads="1"/>
          </p:cNvPicPr>
          <p:nvPr/>
        </p:nvPicPr>
        <p:blipFill>
          <a:blip r:embed="rId4"/>
          <a:srcRect/>
          <a:stretch>
            <a:fillRect/>
          </a:stretch>
        </p:blipFill>
        <p:spPr bwMode="auto">
          <a:xfrm>
            <a:off x="5867400" y="1600200"/>
            <a:ext cx="3001963" cy="5003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sp>
        <p:nvSpPr>
          <p:cNvPr id="3" name="Content Placeholder 2"/>
          <p:cNvSpPr>
            <a:spLocks noGrp="1"/>
          </p:cNvSpPr>
          <p:nvPr>
            <p:ph idx="1"/>
          </p:nvPr>
        </p:nvSpPr>
        <p:spPr>
          <a:xfrm>
            <a:off x="304800" y="1600200"/>
            <a:ext cx="8153400" cy="4648200"/>
          </a:xfrm>
        </p:spPr>
        <p:txBody>
          <a:bodyPr rtlCol="0">
            <a:noAutofit/>
          </a:bodyPr>
          <a:lstStyle/>
          <a:p>
            <a:pPr eaLnBrk="1" fontAlgn="auto" hangingPunct="1">
              <a:spcAft>
                <a:spcPts val="0"/>
              </a:spcAft>
              <a:buFont typeface="Arial" pitchFamily="34" charset="0"/>
              <a:buNone/>
              <a:defRPr/>
            </a:pPr>
            <a:r>
              <a:rPr lang="en-US" sz="2000" b="1" dirty="0" smtClean="0"/>
              <a:t>MAC OS Users</a:t>
            </a:r>
            <a:endParaRPr lang="en-US" sz="2000" dirty="0" smtClean="0"/>
          </a:p>
          <a:p>
            <a:pPr eaLnBrk="1" fontAlgn="auto" hangingPunct="1">
              <a:spcAft>
                <a:spcPts val="0"/>
              </a:spcAft>
              <a:buFont typeface="+mj-lt"/>
              <a:buAutoNum type="arabicPeriod"/>
              <a:defRPr/>
            </a:pPr>
            <a:r>
              <a:rPr lang="en-US" sz="1600" dirty="0" smtClean="0"/>
              <a:t>In a terminal window send the command:  </a:t>
            </a:r>
            <a:r>
              <a:rPr lang="en-US" sz="1600" b="1" dirty="0" err="1" smtClean="0"/>
              <a:t>sudo</a:t>
            </a:r>
            <a:r>
              <a:rPr lang="en-US" sz="1600" b="1" dirty="0" smtClean="0"/>
              <a:t> </a:t>
            </a:r>
            <a:r>
              <a:rPr lang="en-US" sz="1600" b="1" dirty="0" err="1" smtClean="0"/>
              <a:t>su</a:t>
            </a:r>
            <a:r>
              <a:rPr lang="en-US" sz="1600" dirty="0" smtClean="0"/>
              <a:t>. You will act as the </a:t>
            </a:r>
            <a:r>
              <a:rPr lang="en-US" sz="1600" dirty="0" err="1" smtClean="0"/>
              <a:t>superuser</a:t>
            </a:r>
            <a:r>
              <a:rPr lang="en-US" sz="1600" dirty="0" smtClean="0"/>
              <a:t>.</a:t>
            </a:r>
          </a:p>
          <a:p>
            <a:pPr eaLnBrk="1" fontAlgn="auto" hangingPunct="1">
              <a:spcAft>
                <a:spcPts val="0"/>
              </a:spcAft>
              <a:buFont typeface="Arial" pitchFamily="34" charset="0"/>
              <a:buNone/>
              <a:defRPr/>
            </a:pPr>
            <a:endParaRPr lang="en-US" sz="1600" dirty="0" smtClean="0"/>
          </a:p>
          <a:p>
            <a:pPr eaLnBrk="1" fontAlgn="auto" hangingPunct="1">
              <a:spcAft>
                <a:spcPts val="0"/>
              </a:spcAft>
              <a:buFont typeface="+mj-lt"/>
              <a:buAutoNum type="arabicPeriod"/>
              <a:defRPr/>
            </a:pPr>
            <a:r>
              <a:rPr lang="en-US" sz="1600" dirty="0" smtClean="0"/>
              <a:t>Enter </a:t>
            </a:r>
            <a:r>
              <a:rPr lang="en-US" sz="1600" dirty="0" err="1" smtClean="0"/>
              <a:t>superuser’s</a:t>
            </a:r>
            <a:r>
              <a:rPr lang="en-US" sz="1600" dirty="0" smtClean="0"/>
              <a:t>  password. After accepted, you will issue commands from a shell line.</a:t>
            </a:r>
          </a:p>
          <a:p>
            <a:pPr eaLnBrk="1" fontAlgn="auto" hangingPunct="1">
              <a:spcAft>
                <a:spcPts val="0"/>
              </a:spcAft>
              <a:buFont typeface="+mj-lt"/>
              <a:buAutoNum type="arabicPeriod"/>
              <a:defRPr/>
            </a:pPr>
            <a:endParaRPr lang="en-US" sz="1600" dirty="0" smtClean="0"/>
          </a:p>
          <a:p>
            <a:pPr eaLnBrk="1" fontAlgn="auto" hangingPunct="1">
              <a:spcAft>
                <a:spcPts val="0"/>
              </a:spcAft>
              <a:buFont typeface="+mj-lt"/>
              <a:buAutoNum type="arabicPeriod"/>
              <a:defRPr/>
            </a:pPr>
            <a:r>
              <a:rPr lang="en-US" sz="1600" dirty="0" smtClean="0"/>
              <a:t>Locate the file </a:t>
            </a:r>
            <a:r>
              <a:rPr lang="en-US" sz="1600" b="1" dirty="0" smtClean="0"/>
              <a:t>.profile</a:t>
            </a:r>
            <a:r>
              <a:rPr lang="en-US" sz="1600" dirty="0" smtClean="0"/>
              <a:t> and edit (</a:t>
            </a:r>
            <a:r>
              <a:rPr lang="en-US" sz="1600" dirty="0" err="1" smtClean="0"/>
              <a:t>pico</a:t>
            </a:r>
            <a:r>
              <a:rPr lang="en-US" sz="1600" dirty="0" smtClean="0"/>
              <a:t>, vi,…) its path contents as follows:</a:t>
            </a:r>
          </a:p>
          <a:p>
            <a:pPr eaLnBrk="1" fontAlgn="auto" hangingPunct="1">
              <a:spcAft>
                <a:spcPts val="0"/>
              </a:spcAft>
              <a:buFont typeface="Arial" pitchFamily="34" charset="0"/>
              <a:buNone/>
              <a:defRPr/>
            </a:pPr>
            <a:r>
              <a:rPr lang="en-US" sz="1600" dirty="0" smtClean="0"/>
              <a:t>	</a:t>
            </a:r>
            <a:r>
              <a:rPr lang="en-US" sz="1600" b="1" dirty="0" smtClean="0"/>
              <a:t>export PATH="/Users/</a:t>
            </a:r>
            <a:r>
              <a:rPr lang="en-US" sz="1600" b="1" dirty="0" err="1" smtClean="0"/>
              <a:t>myfolder</a:t>
            </a:r>
            <a:r>
              <a:rPr lang="en-US" sz="1600" b="1" dirty="0" smtClean="0"/>
              <a:t>/android-sdk-mac_86 3/tools":$PATH</a:t>
            </a:r>
            <a:endParaRPr lang="en-US" sz="1600" dirty="0" smtClean="0"/>
          </a:p>
          <a:p>
            <a:pPr eaLnBrk="1" fontAlgn="auto" hangingPunct="1">
              <a:spcAft>
                <a:spcPts val="0"/>
              </a:spcAft>
              <a:buFont typeface="+mj-lt"/>
              <a:buAutoNum type="arabicPeriod"/>
              <a:defRPr/>
            </a:pPr>
            <a:endParaRPr lang="en-US" sz="1600" dirty="0" smtClean="0"/>
          </a:p>
          <a:p>
            <a:pPr eaLnBrk="1" fontAlgn="auto" hangingPunct="1">
              <a:spcAft>
                <a:spcPts val="0"/>
              </a:spcAft>
              <a:buFont typeface="Arial" pitchFamily="34" charset="0"/>
              <a:buNone/>
              <a:defRPr/>
            </a:pPr>
            <a:r>
              <a:rPr lang="en-US" sz="1600" b="1" dirty="0" smtClean="0"/>
              <a:t>	 </a:t>
            </a:r>
            <a:r>
              <a:rPr lang="en-US" sz="1600" dirty="0" smtClean="0"/>
              <a:t>where "/Users/</a:t>
            </a:r>
            <a:r>
              <a:rPr lang="en-US" sz="1600" dirty="0" err="1" smtClean="0"/>
              <a:t>myfolder</a:t>
            </a:r>
            <a:r>
              <a:rPr lang="en-US" sz="1600" dirty="0" smtClean="0"/>
              <a:t>/android-sdk-mac_86 3/tools" (including the quotes) is the location of the /tools directory in our Android SDK folder.</a:t>
            </a:r>
          </a:p>
          <a:p>
            <a:pPr marL="457200" indent="-457200" eaLnBrk="1" fontAlgn="auto" hangingPunct="1">
              <a:spcAft>
                <a:spcPts val="0"/>
              </a:spcAft>
              <a:buFont typeface="Arial" pitchFamily="34" charset="0"/>
              <a:buNone/>
              <a:defRPr/>
            </a:pPr>
            <a:endParaRPr lang="en-US" sz="1600" dirty="0"/>
          </a:p>
        </p:txBody>
      </p:sp>
      <p:pic>
        <p:nvPicPr>
          <p:cNvPr id="33795"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9469FE83-58BD-4116-A05C-00784ABFB565}"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sp>
        <p:nvSpPr>
          <p:cNvPr id="3" name="Content Placeholder 2"/>
          <p:cNvSpPr>
            <a:spLocks noGrp="1"/>
          </p:cNvSpPr>
          <p:nvPr>
            <p:ph idx="1"/>
          </p:nvPr>
        </p:nvSpPr>
        <p:spPr>
          <a:xfrm>
            <a:off x="304800" y="1600200"/>
            <a:ext cx="8458200" cy="3581400"/>
          </a:xfrm>
        </p:spPr>
        <p:txBody>
          <a:bodyPr rtlCol="0">
            <a:noAutofit/>
          </a:bodyPr>
          <a:lstStyle/>
          <a:p>
            <a:pPr eaLnBrk="1" fontAlgn="auto" hangingPunct="1">
              <a:spcAft>
                <a:spcPts val="0"/>
              </a:spcAft>
              <a:buFont typeface="Arial" pitchFamily="34" charset="0"/>
              <a:buNone/>
              <a:defRPr/>
            </a:pPr>
            <a:r>
              <a:rPr lang="en-US" sz="1800" b="1" dirty="0" smtClean="0">
                <a:solidFill>
                  <a:srgbClr val="FF0000"/>
                </a:solidFill>
              </a:rPr>
              <a:t>Appendix.  Install Java</a:t>
            </a:r>
          </a:p>
          <a:p>
            <a:pPr lvl="1" eaLnBrk="1" fontAlgn="auto" hangingPunct="1">
              <a:spcAft>
                <a:spcPts val="0"/>
              </a:spcAft>
              <a:buFont typeface="Arial" pitchFamily="34" charset="0"/>
              <a:buNone/>
              <a:defRPr/>
            </a:pPr>
            <a:endParaRPr lang="en-US" sz="1200" dirty="0" smtClean="0"/>
          </a:p>
          <a:p>
            <a:pPr marL="457200" indent="-457200" eaLnBrk="1" fontAlgn="auto" hangingPunct="1">
              <a:spcAft>
                <a:spcPts val="0"/>
              </a:spcAft>
              <a:buFont typeface="Arial" pitchFamily="34" charset="0"/>
              <a:buNone/>
              <a:defRPr/>
            </a:pPr>
            <a:endParaRPr lang="en-US" sz="1600" dirty="0"/>
          </a:p>
        </p:txBody>
      </p:sp>
      <p:pic>
        <p:nvPicPr>
          <p:cNvPr id="3481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BA0C9FD8-76CD-4EC8-BD1C-82C96DD20429}" type="slidenum">
              <a:rPr lang="en-US"/>
              <a:pPr>
                <a:defRPr/>
              </a:pPr>
              <a:t>17</a:t>
            </a:fld>
            <a:endParaRPr lang="en-US"/>
          </a:p>
        </p:txBody>
      </p:sp>
      <p:sp>
        <p:nvSpPr>
          <p:cNvPr id="34821" name="TextBox 5"/>
          <p:cNvSpPr txBox="1">
            <a:spLocks noChangeArrowheads="1"/>
          </p:cNvSpPr>
          <p:nvPr/>
        </p:nvSpPr>
        <p:spPr bwMode="auto">
          <a:xfrm>
            <a:off x="381000" y="1981200"/>
            <a:ext cx="8610600" cy="1477963"/>
          </a:xfrm>
          <a:prstGeom prst="rect">
            <a:avLst/>
          </a:prstGeom>
          <a:noFill/>
          <a:ln w="9525">
            <a:noFill/>
            <a:miter lim="800000"/>
            <a:headEnd/>
            <a:tailEnd/>
          </a:ln>
        </p:spPr>
        <p:txBody>
          <a:bodyPr>
            <a:spAutoFit/>
          </a:bodyPr>
          <a:lstStyle/>
          <a:p>
            <a:pPr marL="342900" indent="-342900">
              <a:buFontTx/>
              <a:buAutoNum type="arabicPeriod"/>
            </a:pPr>
            <a:r>
              <a:rPr lang="en-US">
                <a:latin typeface="Calibri" pitchFamily="34" charset="0"/>
              </a:rPr>
              <a:t>Go to </a:t>
            </a:r>
            <a:r>
              <a:rPr lang="en-US">
                <a:latin typeface="Calibri" pitchFamily="34" charset="0"/>
                <a:hlinkClick r:id="rId3"/>
              </a:rPr>
              <a:t>http://developers.sun.com/downloads/</a:t>
            </a:r>
            <a:endParaRPr lang="en-US">
              <a:latin typeface="Calibri" pitchFamily="34" charset="0"/>
            </a:endParaRPr>
          </a:p>
          <a:p>
            <a:pPr marL="342900" indent="-342900">
              <a:buFontTx/>
              <a:buAutoNum type="arabicPeriod"/>
            </a:pPr>
            <a:r>
              <a:rPr lang="en-US">
                <a:latin typeface="Calibri" pitchFamily="34" charset="0"/>
              </a:rPr>
              <a:t>Expand choice </a:t>
            </a:r>
            <a:r>
              <a:rPr lang="en-US" b="1">
                <a:latin typeface="Calibri" pitchFamily="34" charset="0"/>
              </a:rPr>
              <a:t>Java SE. </a:t>
            </a:r>
          </a:p>
          <a:p>
            <a:pPr marL="342900" indent="-342900">
              <a:buFontTx/>
              <a:buAutoNum type="arabicPeriod"/>
            </a:pPr>
            <a:r>
              <a:rPr lang="en-US">
                <a:latin typeface="Calibri" pitchFamily="34" charset="0"/>
              </a:rPr>
              <a:t>Click on:  </a:t>
            </a:r>
            <a:r>
              <a:rPr lang="en-US" b="1">
                <a:latin typeface="Calibri" pitchFamily="34" charset="0"/>
              </a:rPr>
              <a:t>Java SE (JDK) 6 </a:t>
            </a:r>
          </a:p>
          <a:p>
            <a:pPr marL="342900" indent="-342900">
              <a:buFontTx/>
              <a:buAutoNum type="arabicPeriod"/>
            </a:pPr>
            <a:r>
              <a:rPr lang="en-US">
                <a:latin typeface="Calibri" pitchFamily="34" charset="0"/>
              </a:rPr>
              <a:t>From the list of choices select the most recent </a:t>
            </a:r>
            <a:r>
              <a:rPr lang="en-US" i="1">
                <a:latin typeface="Calibri" pitchFamily="34" charset="0"/>
              </a:rPr>
              <a:t>Java SE JDK </a:t>
            </a:r>
            <a:r>
              <a:rPr lang="en-US">
                <a:latin typeface="Calibri" pitchFamily="34" charset="0"/>
              </a:rPr>
              <a:t>(Update 14 in our case).</a:t>
            </a:r>
          </a:p>
          <a:p>
            <a:pPr marL="342900" indent="-342900">
              <a:buFontTx/>
              <a:buAutoNum type="arabicPeriod"/>
            </a:pPr>
            <a:r>
              <a:rPr lang="en-US">
                <a:latin typeface="Calibri" pitchFamily="34" charset="0"/>
              </a:rPr>
              <a:t>Click on the </a:t>
            </a:r>
            <a:r>
              <a:rPr lang="en-US" i="1">
                <a:latin typeface="Calibri" pitchFamily="34" charset="0"/>
              </a:rPr>
              <a:t>Download </a:t>
            </a:r>
            <a:r>
              <a:rPr lang="en-US">
                <a:latin typeface="Calibri" pitchFamily="34" charset="0"/>
              </a:rPr>
              <a:t>button</a:t>
            </a:r>
          </a:p>
        </p:txBody>
      </p:sp>
      <p:pic>
        <p:nvPicPr>
          <p:cNvPr id="34822" name="Picture 3"/>
          <p:cNvPicPr>
            <a:picLocks noChangeAspect="1" noChangeArrowheads="1"/>
          </p:cNvPicPr>
          <p:nvPr/>
        </p:nvPicPr>
        <p:blipFill>
          <a:blip r:embed="rId4"/>
          <a:srcRect/>
          <a:stretch>
            <a:fillRect/>
          </a:stretch>
        </p:blipFill>
        <p:spPr bwMode="auto">
          <a:xfrm>
            <a:off x="1143000" y="3886200"/>
            <a:ext cx="5651500"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sp>
        <p:nvSpPr>
          <p:cNvPr id="3" name="Content Placeholder 2"/>
          <p:cNvSpPr>
            <a:spLocks noGrp="1"/>
          </p:cNvSpPr>
          <p:nvPr>
            <p:ph idx="1"/>
          </p:nvPr>
        </p:nvSpPr>
        <p:spPr>
          <a:xfrm>
            <a:off x="304800" y="1600200"/>
            <a:ext cx="8458200" cy="3581400"/>
          </a:xfrm>
        </p:spPr>
        <p:txBody>
          <a:bodyPr rtlCol="0">
            <a:noAutofit/>
          </a:bodyPr>
          <a:lstStyle/>
          <a:p>
            <a:pPr eaLnBrk="1" fontAlgn="auto" hangingPunct="1">
              <a:spcAft>
                <a:spcPts val="0"/>
              </a:spcAft>
              <a:buFont typeface="Arial" pitchFamily="34" charset="0"/>
              <a:buNone/>
              <a:defRPr/>
            </a:pPr>
            <a:r>
              <a:rPr lang="en-US" sz="1800" b="1" dirty="0" smtClean="0">
                <a:solidFill>
                  <a:srgbClr val="FF0000"/>
                </a:solidFill>
              </a:rPr>
              <a:t>Appendix. Install Java</a:t>
            </a:r>
          </a:p>
          <a:p>
            <a:pPr lvl="1" eaLnBrk="1" fontAlgn="auto" hangingPunct="1">
              <a:spcAft>
                <a:spcPts val="0"/>
              </a:spcAft>
              <a:buFont typeface="Arial" pitchFamily="34" charset="0"/>
              <a:buNone/>
              <a:defRPr/>
            </a:pPr>
            <a:endParaRPr lang="en-US" sz="1200" dirty="0" smtClean="0"/>
          </a:p>
          <a:p>
            <a:pPr marL="457200" indent="-457200" eaLnBrk="1" fontAlgn="auto" hangingPunct="1">
              <a:spcAft>
                <a:spcPts val="0"/>
              </a:spcAft>
              <a:buFont typeface="Arial" pitchFamily="34" charset="0"/>
              <a:buNone/>
              <a:defRPr/>
            </a:pPr>
            <a:endParaRPr lang="en-US" sz="1600" dirty="0"/>
          </a:p>
        </p:txBody>
      </p:sp>
      <p:pic>
        <p:nvPicPr>
          <p:cNvPr id="35843"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FCACD53B-7FE7-4978-9676-5BBD758DF2B1}" type="slidenum">
              <a:rPr lang="en-US"/>
              <a:pPr>
                <a:defRPr/>
              </a:pPr>
              <a:t>18</a:t>
            </a:fld>
            <a:endParaRPr lang="en-US"/>
          </a:p>
        </p:txBody>
      </p:sp>
      <p:sp>
        <p:nvSpPr>
          <p:cNvPr id="35845" name="TextBox 5"/>
          <p:cNvSpPr txBox="1">
            <a:spLocks noChangeArrowheads="1"/>
          </p:cNvSpPr>
          <p:nvPr/>
        </p:nvSpPr>
        <p:spPr bwMode="auto">
          <a:xfrm>
            <a:off x="381000" y="1981200"/>
            <a:ext cx="8610600" cy="1477963"/>
          </a:xfrm>
          <a:prstGeom prst="rect">
            <a:avLst/>
          </a:prstGeom>
          <a:noFill/>
          <a:ln w="9525">
            <a:noFill/>
            <a:miter lim="800000"/>
            <a:headEnd/>
            <a:tailEnd/>
          </a:ln>
        </p:spPr>
        <p:txBody>
          <a:bodyPr>
            <a:spAutoFit/>
          </a:bodyPr>
          <a:lstStyle/>
          <a:p>
            <a:pPr marL="342900" indent="-342900">
              <a:buFontTx/>
              <a:buAutoNum type="arabicPeriod"/>
            </a:pPr>
            <a:r>
              <a:rPr lang="en-US">
                <a:latin typeface="Calibri" pitchFamily="34" charset="0"/>
              </a:rPr>
              <a:t>On the next screen select </a:t>
            </a:r>
            <a:r>
              <a:rPr lang="en-US" i="1">
                <a:latin typeface="Calibri" pitchFamily="34" charset="0"/>
              </a:rPr>
              <a:t>Platform </a:t>
            </a:r>
            <a:r>
              <a:rPr lang="en-US">
                <a:latin typeface="Calibri" pitchFamily="34" charset="0"/>
              </a:rPr>
              <a:t>(Windows) and accept license agreement.</a:t>
            </a:r>
          </a:p>
          <a:p>
            <a:pPr marL="342900" indent="-342900">
              <a:buFontTx/>
              <a:buAutoNum type="arabicPeriod"/>
            </a:pPr>
            <a:r>
              <a:rPr lang="en-US">
                <a:latin typeface="Calibri" pitchFamily="34" charset="0"/>
              </a:rPr>
              <a:t>Hit the </a:t>
            </a:r>
            <a:r>
              <a:rPr lang="en-US" i="1">
                <a:latin typeface="Calibri" pitchFamily="34" charset="0"/>
              </a:rPr>
              <a:t>Continue</a:t>
            </a:r>
            <a:r>
              <a:rPr lang="en-US">
                <a:latin typeface="Calibri" pitchFamily="34" charset="0"/>
              </a:rPr>
              <a:t> button.</a:t>
            </a:r>
          </a:p>
          <a:p>
            <a:pPr marL="342900" indent="-342900">
              <a:buFontTx/>
              <a:buAutoNum type="arabicPeriod"/>
            </a:pPr>
            <a:r>
              <a:rPr lang="en-US">
                <a:latin typeface="Calibri" pitchFamily="34" charset="0"/>
              </a:rPr>
              <a:t>Check box: </a:t>
            </a:r>
            <a:r>
              <a:rPr lang="en-US" i="1">
                <a:latin typeface="Calibri" pitchFamily="34" charset="0"/>
              </a:rPr>
              <a:t>Java SE Development Kit 6u14</a:t>
            </a:r>
            <a:r>
              <a:rPr lang="en-US">
                <a:latin typeface="Calibri" pitchFamily="34" charset="0"/>
              </a:rPr>
              <a:t> and click on the </a:t>
            </a:r>
            <a:r>
              <a:rPr lang="en-US" i="1">
                <a:latin typeface="Calibri" pitchFamily="34" charset="0"/>
              </a:rPr>
              <a:t>download</a:t>
            </a:r>
            <a:r>
              <a:rPr lang="en-US">
                <a:latin typeface="Calibri" pitchFamily="34" charset="0"/>
              </a:rPr>
              <a:t> (arrow) symbol</a:t>
            </a:r>
          </a:p>
          <a:p>
            <a:pPr marL="342900" indent="-342900">
              <a:buFontTx/>
              <a:buAutoNum type="arabicPeriod"/>
            </a:pPr>
            <a:r>
              <a:rPr lang="en-US">
                <a:latin typeface="Calibri" pitchFamily="34" charset="0"/>
              </a:rPr>
              <a:t>Save file to c:\ </a:t>
            </a:r>
            <a:br>
              <a:rPr lang="en-US">
                <a:latin typeface="Calibri" pitchFamily="34" charset="0"/>
              </a:rPr>
            </a:br>
            <a:endParaRPr lang="en-US">
              <a:latin typeface="Calibri" pitchFamily="34" charset="0"/>
            </a:endParaRPr>
          </a:p>
        </p:txBody>
      </p:sp>
      <p:pic>
        <p:nvPicPr>
          <p:cNvPr id="35846" name="Picture 3"/>
          <p:cNvPicPr>
            <a:picLocks noChangeAspect="1" noChangeArrowheads="1"/>
          </p:cNvPicPr>
          <p:nvPr/>
        </p:nvPicPr>
        <p:blipFill>
          <a:blip r:embed="rId3"/>
          <a:srcRect/>
          <a:stretch>
            <a:fillRect/>
          </a:stretch>
        </p:blipFill>
        <p:spPr bwMode="auto">
          <a:xfrm>
            <a:off x="381000" y="3314700"/>
            <a:ext cx="2676525" cy="2552700"/>
          </a:xfrm>
          <a:prstGeom prst="rect">
            <a:avLst/>
          </a:prstGeom>
          <a:noFill/>
          <a:ln w="9525">
            <a:solidFill>
              <a:schemeClr val="accent1"/>
            </a:solidFill>
            <a:miter lim="800000"/>
            <a:headEnd/>
            <a:tailEnd/>
          </a:ln>
        </p:spPr>
      </p:pic>
      <p:pic>
        <p:nvPicPr>
          <p:cNvPr id="35847" name="Picture 4"/>
          <p:cNvPicPr>
            <a:picLocks noChangeAspect="1" noChangeArrowheads="1"/>
          </p:cNvPicPr>
          <p:nvPr/>
        </p:nvPicPr>
        <p:blipFill>
          <a:blip r:embed="rId4"/>
          <a:srcRect/>
          <a:stretch>
            <a:fillRect/>
          </a:stretch>
        </p:blipFill>
        <p:spPr bwMode="auto">
          <a:xfrm>
            <a:off x="3211513" y="3311525"/>
            <a:ext cx="5457825" cy="2971800"/>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3686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E415201-1225-46CE-B626-BC07812A9511}" type="slidenum">
              <a:rPr lang="en-US"/>
              <a:pPr>
                <a:defRPr/>
              </a:pPr>
              <a:t>19</a:t>
            </a:fld>
            <a:endParaRPr lang="en-US"/>
          </a:p>
        </p:txBody>
      </p:sp>
      <p:sp>
        <p:nvSpPr>
          <p:cNvPr id="36868" name="TextBox 5"/>
          <p:cNvSpPr txBox="1">
            <a:spLocks noChangeArrowheads="1"/>
          </p:cNvSpPr>
          <p:nvPr/>
        </p:nvSpPr>
        <p:spPr bwMode="auto">
          <a:xfrm>
            <a:off x="381000" y="1981200"/>
            <a:ext cx="8610600" cy="1200150"/>
          </a:xfrm>
          <a:prstGeom prst="rect">
            <a:avLst/>
          </a:prstGeom>
          <a:noFill/>
          <a:ln w="9525">
            <a:noFill/>
            <a:miter lim="800000"/>
            <a:headEnd/>
            <a:tailEnd/>
          </a:ln>
        </p:spPr>
        <p:txBody>
          <a:bodyPr>
            <a:spAutoFit/>
          </a:bodyPr>
          <a:lstStyle/>
          <a:p>
            <a:pPr marL="342900" indent="-342900">
              <a:buFont typeface="Calibri" pitchFamily="34" charset="0"/>
              <a:buAutoNum type="arabicPeriod" startAt="5"/>
            </a:pPr>
            <a:r>
              <a:rPr lang="en-US">
                <a:latin typeface="Calibri" pitchFamily="34" charset="0"/>
              </a:rPr>
              <a:t>Execute the downloaded file: </a:t>
            </a:r>
            <a:r>
              <a:rPr lang="en-US" i="1">
                <a:latin typeface="Calibri" pitchFamily="34" charset="0"/>
              </a:rPr>
              <a:t>jdk-6u14-windows-i586.exe </a:t>
            </a:r>
          </a:p>
          <a:p>
            <a:pPr marL="342900" indent="-342900">
              <a:buFont typeface="Calibri" pitchFamily="34" charset="0"/>
              <a:buAutoNum type="arabicPeriod" startAt="5"/>
            </a:pPr>
            <a:r>
              <a:rPr lang="en-US">
                <a:latin typeface="Calibri" pitchFamily="34" charset="0"/>
              </a:rPr>
              <a:t>Click on </a:t>
            </a:r>
            <a:r>
              <a:rPr lang="en-US" i="1">
                <a:latin typeface="Calibri" pitchFamily="34" charset="0"/>
              </a:rPr>
              <a:t>Accept</a:t>
            </a:r>
            <a:r>
              <a:rPr lang="en-US">
                <a:latin typeface="Calibri" pitchFamily="34" charset="0"/>
              </a:rPr>
              <a:t> button to agree on licensing.</a:t>
            </a:r>
          </a:p>
          <a:p>
            <a:pPr marL="342900" indent="-342900">
              <a:buFont typeface="Calibri" pitchFamily="34" charset="0"/>
              <a:buAutoNum type="arabicPeriod" startAt="5"/>
            </a:pPr>
            <a:r>
              <a:rPr lang="en-US">
                <a:latin typeface="Calibri" pitchFamily="34" charset="0"/>
              </a:rPr>
              <a:t>Note the Java folder location. Click on </a:t>
            </a:r>
            <a:r>
              <a:rPr lang="en-US" i="1">
                <a:latin typeface="Calibri" pitchFamily="34" charset="0"/>
              </a:rPr>
              <a:t>Next</a:t>
            </a:r>
            <a:r>
              <a:rPr lang="en-US">
                <a:latin typeface="Calibri" pitchFamily="34" charset="0"/>
              </a:rPr>
              <a:t> to complete installation.</a:t>
            </a:r>
          </a:p>
          <a:p>
            <a:pPr marL="342900" indent="-342900"/>
            <a:endParaRPr lang="en-US">
              <a:latin typeface="Calibri" pitchFamily="34" charset="0"/>
            </a:endParaRPr>
          </a:p>
        </p:txBody>
      </p:sp>
      <p:pic>
        <p:nvPicPr>
          <p:cNvPr id="36869" name="Picture 2"/>
          <p:cNvPicPr>
            <a:picLocks noGrp="1" noChangeAspect="1" noChangeArrowheads="1"/>
          </p:cNvPicPr>
          <p:nvPr>
            <p:ph idx="1"/>
          </p:nvPr>
        </p:nvPicPr>
        <p:blipFill>
          <a:blip r:embed="rId3"/>
          <a:srcRect/>
          <a:stretch>
            <a:fillRect/>
          </a:stretch>
        </p:blipFill>
        <p:spPr>
          <a:xfrm>
            <a:off x="228600" y="3124200"/>
            <a:ext cx="2889250" cy="2209800"/>
          </a:xfrm>
        </p:spPr>
      </p:pic>
      <p:pic>
        <p:nvPicPr>
          <p:cNvPr id="36870" name="Picture 3"/>
          <p:cNvPicPr>
            <a:picLocks noChangeAspect="1" noChangeArrowheads="1"/>
          </p:cNvPicPr>
          <p:nvPr/>
        </p:nvPicPr>
        <p:blipFill>
          <a:blip r:embed="rId4"/>
          <a:srcRect/>
          <a:stretch>
            <a:fillRect/>
          </a:stretch>
        </p:blipFill>
        <p:spPr bwMode="auto">
          <a:xfrm>
            <a:off x="2895600" y="2895600"/>
            <a:ext cx="5060950" cy="3870325"/>
          </a:xfrm>
          <a:prstGeom prst="rect">
            <a:avLst/>
          </a:prstGeom>
          <a:noFill/>
          <a:ln w="9525">
            <a:noFill/>
            <a:miter lim="800000"/>
            <a:headEnd/>
            <a:tailEnd/>
          </a:ln>
        </p:spPr>
      </p:pic>
      <p:sp>
        <p:nvSpPr>
          <p:cNvPr id="36871" name="TextBox 7"/>
          <p:cNvSpPr txBox="1">
            <a:spLocks noChangeArrowheads="1"/>
          </p:cNvSpPr>
          <p:nvPr/>
        </p:nvSpPr>
        <p:spPr bwMode="auto">
          <a:xfrm>
            <a:off x="381000" y="1600200"/>
            <a:ext cx="5105400" cy="369888"/>
          </a:xfrm>
          <a:prstGeom prst="rect">
            <a:avLst/>
          </a:prstGeom>
          <a:noFill/>
          <a:ln w="9525">
            <a:noFill/>
            <a:miter lim="800000"/>
            <a:headEnd/>
            <a:tailEnd/>
          </a:ln>
        </p:spPr>
        <p:txBody>
          <a:bodyPr>
            <a:spAutoFit/>
          </a:bodyPr>
          <a:lstStyle/>
          <a:p>
            <a:r>
              <a:rPr lang="en-US" b="1">
                <a:solidFill>
                  <a:srgbClr val="FF0000"/>
                </a:solidFill>
                <a:latin typeface="Calibri" pitchFamily="34" charset="0"/>
              </a:rPr>
              <a:t>Appendix.  Install Java</a:t>
            </a:r>
            <a:endParaRPr lang="en-US">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06BBE17-2D62-46AF-B4ED-18A0C5F7EE1A}" type="slidenum">
              <a:rPr lang="en-US"/>
              <a:pPr>
                <a:defRPr/>
              </a:pPr>
              <a:t>2</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16387" name="Content Placeholder 2"/>
          <p:cNvSpPr txBox="1">
            <a:spLocks/>
          </p:cNvSpPr>
          <p:nvPr/>
        </p:nvSpPr>
        <p:spPr bwMode="auto">
          <a:xfrm>
            <a:off x="304800" y="1600200"/>
            <a:ext cx="6400800" cy="3962400"/>
          </a:xfrm>
          <a:prstGeom prst="rect">
            <a:avLst/>
          </a:prstGeom>
          <a:noFill/>
          <a:ln w="9525">
            <a:noFill/>
            <a:miter lim="800000"/>
            <a:headEnd/>
            <a:tailEnd/>
          </a:ln>
        </p:spPr>
        <p:txBody>
          <a:bodyPr/>
          <a:lstStyle/>
          <a:p>
            <a:r>
              <a:rPr lang="en-US" sz="1600" b="1">
                <a:latin typeface="Calibri" pitchFamily="34" charset="0"/>
              </a:rPr>
              <a:t>Android Development Tools </a:t>
            </a:r>
            <a:r>
              <a:rPr lang="en-US" sz="1600">
                <a:latin typeface="Calibri" pitchFamily="34" charset="0"/>
              </a:rPr>
              <a:t>(ADT) plugin dành cho Eclipse gắn phần mở rộng cho Eclipse IDE. </a:t>
            </a:r>
          </a:p>
          <a:p>
            <a:r>
              <a:rPr lang="en-US" sz="1600">
                <a:latin typeface="Calibri" pitchFamily="34" charset="0"/>
              </a:rPr>
              <a:t>Nó cho phép ta tạo và debug ứng dụng Android application nhanh hơn và dễ hơn. </a:t>
            </a:r>
          </a:p>
          <a:p>
            <a:endParaRPr lang="en-US" sz="1600">
              <a:latin typeface="Calibri" pitchFamily="34" charset="0"/>
            </a:endParaRPr>
          </a:p>
          <a:p>
            <a:r>
              <a:rPr lang="en-US" sz="1600" b="1">
                <a:latin typeface="Calibri" pitchFamily="34" charset="0"/>
              </a:rPr>
              <a:t>Ưu điểm</a:t>
            </a:r>
          </a:p>
          <a:p>
            <a:pPr>
              <a:buFontTx/>
              <a:buAutoNum type="arabicPeriod"/>
            </a:pPr>
            <a:r>
              <a:rPr lang="en-US" sz="1600">
                <a:latin typeface="Calibri" pitchFamily="34" charset="0"/>
              </a:rPr>
              <a:t>Cho phép sử dụng các công cụ phát triển Android (Android development tools) từ bên trong Eclipse IDE. Ví dụ: </a:t>
            </a:r>
          </a:p>
          <a:p>
            <a:pPr marL="800100" lvl="1" indent="-342900">
              <a:buFont typeface="Arial" charset="0"/>
              <a:buChar char="•"/>
            </a:pPr>
            <a:r>
              <a:rPr lang="en-US" sz="1600" i="1">
                <a:latin typeface="Calibri" pitchFamily="34" charset="0"/>
              </a:rPr>
              <a:t>Chụp screenshot, </a:t>
            </a:r>
          </a:p>
          <a:p>
            <a:pPr marL="800100" lvl="1" indent="-342900">
              <a:buFont typeface="Arial" charset="0"/>
              <a:buChar char="•"/>
            </a:pPr>
            <a:r>
              <a:rPr lang="en-US" sz="1600" i="1">
                <a:latin typeface="Calibri" pitchFamily="34" charset="0"/>
              </a:rPr>
              <a:t>Debug / đặt các breakpoint</a:t>
            </a:r>
            <a:r>
              <a:rPr lang="en-US" sz="1600">
                <a:latin typeface="Calibri" pitchFamily="34" charset="0"/>
              </a:rPr>
              <a:t>, và </a:t>
            </a:r>
          </a:p>
          <a:p>
            <a:pPr marL="800100" lvl="1" indent="-342900">
              <a:buFont typeface="Arial" charset="0"/>
              <a:buChar char="•"/>
            </a:pPr>
            <a:r>
              <a:rPr lang="en-US" sz="1600" i="1">
                <a:latin typeface="Calibri" pitchFamily="34" charset="0"/>
              </a:rPr>
              <a:t>Xem thông tin về thread và process </a:t>
            </a:r>
            <a:r>
              <a:rPr lang="en-US" sz="1600">
                <a:latin typeface="Calibri" pitchFamily="34" charset="0"/>
              </a:rPr>
              <a:t>trực tiếp từ Eclipse.</a:t>
            </a:r>
          </a:p>
          <a:p>
            <a:pPr>
              <a:buFontTx/>
              <a:buAutoNum type="arabicPeriod"/>
            </a:pPr>
            <a:r>
              <a:rPr lang="en-US" sz="1600">
                <a:latin typeface="Calibri" pitchFamily="34" charset="0"/>
              </a:rPr>
              <a:t> New </a:t>
            </a:r>
            <a:r>
              <a:rPr lang="en-US" sz="1600" i="1">
                <a:latin typeface="Calibri" pitchFamily="34" charset="0"/>
              </a:rPr>
              <a:t>Project Wizard</a:t>
            </a:r>
            <a:r>
              <a:rPr lang="en-US" sz="1600">
                <a:latin typeface="Calibri" pitchFamily="34" charset="0"/>
              </a:rPr>
              <a:t> giúp ta nhanh chóng tạo và set up tất cả </a:t>
            </a:r>
            <a:r>
              <a:rPr lang="en-US" sz="1600" b="1">
                <a:latin typeface="Calibri" pitchFamily="34" charset="0"/>
              </a:rPr>
              <a:t>các file cơ bản mà ta sẽ cần cho một ứng dụng Android mới</a:t>
            </a:r>
            <a:r>
              <a:rPr lang="en-US" sz="1600">
                <a:latin typeface="Calibri" pitchFamily="34" charset="0"/>
              </a:rPr>
              <a:t>.</a:t>
            </a:r>
          </a:p>
          <a:p>
            <a:pPr>
              <a:buFontTx/>
              <a:buAutoNum type="arabicPeriod"/>
            </a:pPr>
            <a:r>
              <a:rPr lang="en-US" sz="1600">
                <a:latin typeface="Calibri" pitchFamily="34" charset="0"/>
              </a:rPr>
              <a:t> Nó </a:t>
            </a:r>
            <a:r>
              <a:rPr lang="en-US" sz="1600" i="1">
                <a:latin typeface="Calibri" pitchFamily="34" charset="0"/>
              </a:rPr>
              <a:t>tự động hóa và đơn giản hóa quy trình xây dựng</a:t>
            </a:r>
            <a:r>
              <a:rPr lang="en-US" sz="1600">
                <a:latin typeface="Calibri" pitchFamily="34" charset="0"/>
              </a:rPr>
              <a:t> ứng dụng Android.</a:t>
            </a:r>
          </a:p>
          <a:p>
            <a:pPr>
              <a:buFontTx/>
              <a:buAutoNum type="arabicPeriod"/>
            </a:pPr>
            <a:r>
              <a:rPr lang="en-US" sz="1600">
                <a:latin typeface="Calibri" pitchFamily="34" charset="0"/>
              </a:rPr>
              <a:t> Nó cung cấp một </a:t>
            </a:r>
            <a:r>
              <a:rPr lang="en-US" sz="1600" i="1">
                <a:latin typeface="Calibri" pitchFamily="34" charset="0"/>
              </a:rPr>
              <a:t>trình soạn thảo mã Android </a:t>
            </a:r>
            <a:r>
              <a:rPr lang="en-US" sz="1600">
                <a:latin typeface="Calibri" pitchFamily="34" charset="0"/>
              </a:rPr>
              <a:t>giúp ta viết mã XML cho </a:t>
            </a:r>
            <a:r>
              <a:rPr lang="en-US" sz="1600" i="1">
                <a:latin typeface="Calibri" pitchFamily="34" charset="0"/>
              </a:rPr>
              <a:t>Android manifest </a:t>
            </a:r>
            <a:r>
              <a:rPr lang="en-US" sz="1600">
                <a:latin typeface="Calibri" pitchFamily="34" charset="0"/>
              </a:rPr>
              <a:t>và </a:t>
            </a:r>
            <a:r>
              <a:rPr lang="en-US" sz="1600" i="1">
                <a:latin typeface="Calibri" pitchFamily="34" charset="0"/>
              </a:rPr>
              <a:t>resource file</a:t>
            </a:r>
            <a:r>
              <a:rPr lang="en-US" sz="1600">
                <a:latin typeface="Calibri" pitchFamily="34" charset="0"/>
              </a:rPr>
              <a:t>.</a:t>
            </a:r>
          </a:p>
          <a:p>
            <a:pPr>
              <a:buFontTx/>
              <a:buAutoNum type="arabicPeriod"/>
            </a:pPr>
            <a:r>
              <a:rPr lang="en-US" sz="1600">
                <a:latin typeface="Calibri" pitchFamily="34" charset="0"/>
              </a:rPr>
              <a:t> Nó sẽ </a:t>
            </a:r>
            <a:r>
              <a:rPr lang="en-US" sz="1600" i="1">
                <a:latin typeface="Calibri" pitchFamily="34" charset="0"/>
              </a:rPr>
              <a:t>export</a:t>
            </a:r>
            <a:r>
              <a:rPr lang="en-US" sz="1600">
                <a:latin typeface="Calibri" pitchFamily="34" charset="0"/>
              </a:rPr>
              <a:t> project của ta thành một signed APK để giao cho người dùng.</a:t>
            </a:r>
          </a:p>
          <a:p>
            <a:pPr>
              <a:spcBef>
                <a:spcPct val="20000"/>
              </a:spcBef>
              <a:buFont typeface="Calibri" pitchFamily="34" charset="0"/>
              <a:buAutoNum type="arabicPeriod"/>
            </a:pPr>
            <a:endParaRPr lang="en-US" sz="1600">
              <a:latin typeface="Calibri" pitchFamily="34" charset="0"/>
            </a:endParaRPr>
          </a:p>
        </p:txBody>
      </p:sp>
      <p:pic>
        <p:nvPicPr>
          <p:cNvPr id="16388"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C2BAA13-3D4D-4988-AA7D-E839F8091E6E}" type="slidenum">
              <a:rPr lang="en-US" sz="1200">
                <a:solidFill>
                  <a:schemeClr val="tx1">
                    <a:tint val="75000"/>
                  </a:schemeClr>
                </a:solidFill>
                <a:latin typeface="+mn-lt"/>
              </a:rPr>
              <a:pPr algn="r" fontAlgn="auto">
                <a:spcBef>
                  <a:spcPts val="0"/>
                </a:spcBef>
                <a:spcAft>
                  <a:spcPts val="0"/>
                </a:spcAft>
                <a:defRPr/>
              </a:pPr>
              <a:t>2</a:t>
            </a:fld>
            <a:endParaRPr lang="en-US" sz="1200">
              <a:solidFill>
                <a:schemeClr val="tx1">
                  <a:tint val="75000"/>
                </a:schemeClr>
              </a:solidFill>
              <a:latin typeface="+mn-lt"/>
            </a:endParaRPr>
          </a:p>
        </p:txBody>
      </p:sp>
      <p:pic>
        <p:nvPicPr>
          <p:cNvPr id="16390" name="Picture 2"/>
          <p:cNvPicPr>
            <a:picLocks noChangeAspect="1" noChangeArrowheads="1"/>
          </p:cNvPicPr>
          <p:nvPr/>
        </p:nvPicPr>
        <p:blipFill>
          <a:blip r:embed="rId4"/>
          <a:srcRect/>
          <a:stretch>
            <a:fillRect/>
          </a:stretch>
        </p:blipFill>
        <p:spPr bwMode="auto">
          <a:xfrm>
            <a:off x="6896100" y="1600200"/>
            <a:ext cx="2247900" cy="1449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37890"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04DB564-25F1-4CFC-9217-57CC535375C4}" type="slidenum">
              <a:rPr lang="en-US"/>
              <a:pPr>
                <a:defRPr/>
              </a:pPr>
              <a:t>20</a:t>
            </a:fld>
            <a:endParaRPr lang="en-US"/>
          </a:p>
        </p:txBody>
      </p:sp>
      <p:sp>
        <p:nvSpPr>
          <p:cNvPr id="6" name="TextBox 5"/>
          <p:cNvSpPr txBox="1"/>
          <p:nvPr/>
        </p:nvSpPr>
        <p:spPr>
          <a:xfrm>
            <a:off x="381000" y="1981200"/>
            <a:ext cx="5715000" cy="3416300"/>
          </a:xfrm>
          <a:prstGeom prst="rect">
            <a:avLst/>
          </a:prstGeom>
          <a:noFill/>
        </p:spPr>
        <p:txBody>
          <a:bodyPr>
            <a:spAutoFit/>
          </a:bodyPr>
          <a:lstStyle/>
          <a:p>
            <a:pPr marL="342900" indent="-342900" fontAlgn="auto">
              <a:spcBef>
                <a:spcPts val="0"/>
              </a:spcBef>
              <a:spcAft>
                <a:spcPts val="0"/>
              </a:spcAft>
              <a:defRPr/>
            </a:pPr>
            <a:r>
              <a:rPr lang="en-US" b="1" dirty="0">
                <a:latin typeface="+mn-lt"/>
              </a:rPr>
              <a:t>	Eclipse</a:t>
            </a:r>
            <a:r>
              <a:rPr lang="en-US" dirty="0">
                <a:latin typeface="+mn-lt"/>
              </a:rPr>
              <a:t> is a multi-language software development platform comprising an </a:t>
            </a:r>
            <a:r>
              <a:rPr lang="en-US" dirty="0">
                <a:solidFill>
                  <a:srgbClr val="0070C0"/>
                </a:solidFill>
                <a:latin typeface="+mn-lt"/>
              </a:rPr>
              <a:t>IDE</a:t>
            </a:r>
            <a:r>
              <a:rPr lang="en-US" dirty="0">
                <a:latin typeface="+mn-lt"/>
              </a:rPr>
              <a:t> and a </a:t>
            </a:r>
            <a:r>
              <a:rPr lang="en-US" dirty="0">
                <a:solidFill>
                  <a:srgbClr val="0070C0"/>
                </a:solidFill>
                <a:latin typeface="+mn-lt"/>
              </a:rPr>
              <a:t>plug-in</a:t>
            </a:r>
            <a:r>
              <a:rPr lang="en-US" dirty="0">
                <a:latin typeface="+mn-lt"/>
              </a:rPr>
              <a:t> system to extend it. It can be used to develop applications in Java and, by means of the various plug-ins, in other languages</a:t>
            </a:r>
            <a:r>
              <a:rPr lang="en-US" sz="1050" dirty="0">
                <a:latin typeface="+mn-lt"/>
              </a:rPr>
              <a:t>  (</a:t>
            </a:r>
            <a:r>
              <a:rPr lang="en-US" sz="1050" i="1" dirty="0">
                <a:latin typeface="+mn-lt"/>
              </a:rPr>
              <a:t>from Wikipedia)</a:t>
            </a:r>
            <a:endParaRPr lang="en-US" i="1" dirty="0">
              <a:latin typeface="+mn-lt"/>
            </a:endParaRPr>
          </a:p>
          <a:p>
            <a:pPr marL="342900" indent="-342900" fontAlgn="auto">
              <a:spcBef>
                <a:spcPts val="0"/>
              </a:spcBef>
              <a:spcAft>
                <a:spcPts val="0"/>
              </a:spcAft>
              <a:defRPr/>
            </a:pPr>
            <a:endParaRPr lang="en-US" dirty="0">
              <a:latin typeface="+mn-lt"/>
            </a:endParaRPr>
          </a:p>
          <a:p>
            <a:pPr marL="342900" indent="-342900" fontAlgn="auto">
              <a:spcBef>
                <a:spcPts val="0"/>
              </a:spcBef>
              <a:spcAft>
                <a:spcPts val="0"/>
              </a:spcAft>
              <a:buFont typeface="+mj-lt"/>
              <a:buAutoNum type="arabicPeriod"/>
              <a:defRPr/>
            </a:pPr>
            <a:r>
              <a:rPr lang="en-US" dirty="0">
                <a:latin typeface="+mn-lt"/>
              </a:rPr>
              <a:t>Go to </a:t>
            </a:r>
            <a:r>
              <a:rPr lang="en-US" dirty="0">
                <a:latin typeface="+mn-lt"/>
                <a:hlinkClick r:id="rId3"/>
              </a:rPr>
              <a:t>http://www.eclipse.org/downloads/</a:t>
            </a:r>
            <a:r>
              <a:rPr lang="en-US" dirty="0">
                <a:latin typeface="+mn-lt"/>
              </a:rPr>
              <a:t>. </a:t>
            </a:r>
          </a:p>
          <a:p>
            <a:pPr marL="342900" indent="-342900" fontAlgn="auto">
              <a:spcBef>
                <a:spcPts val="0"/>
              </a:spcBef>
              <a:spcAft>
                <a:spcPts val="0"/>
              </a:spcAft>
              <a:buFont typeface="+mj-lt"/>
              <a:buAutoNum type="arabicPeriod"/>
              <a:defRPr/>
            </a:pPr>
            <a:r>
              <a:rPr lang="en-US" dirty="0">
                <a:latin typeface="+mn-lt"/>
              </a:rPr>
              <a:t>Download the current version (</a:t>
            </a:r>
            <a:r>
              <a:rPr lang="en-US" i="1" dirty="0">
                <a:latin typeface="+mn-lt"/>
              </a:rPr>
              <a:t>Galileo</a:t>
            </a:r>
            <a:r>
              <a:rPr lang="en-US" dirty="0">
                <a:latin typeface="+mn-lt"/>
              </a:rPr>
              <a:t> at the time of writing) and save it to drive C:\. </a:t>
            </a:r>
          </a:p>
          <a:p>
            <a:pPr marL="342900" indent="-342900" fontAlgn="auto">
              <a:spcBef>
                <a:spcPts val="0"/>
              </a:spcBef>
              <a:spcAft>
                <a:spcPts val="0"/>
              </a:spcAft>
              <a:buFont typeface="+mj-lt"/>
              <a:buAutoNum type="arabicPeriod"/>
              <a:defRPr/>
            </a:pPr>
            <a:r>
              <a:rPr lang="en-US" dirty="0">
                <a:latin typeface="+mn-lt"/>
              </a:rPr>
              <a:t>Unzip the compress file to your hard drive (c:\eclipse)</a:t>
            </a:r>
          </a:p>
          <a:p>
            <a:pPr marL="342900" indent="-342900" fontAlgn="auto">
              <a:spcBef>
                <a:spcPts val="0"/>
              </a:spcBef>
              <a:spcAft>
                <a:spcPts val="0"/>
              </a:spcAft>
              <a:buFont typeface="+mj-lt"/>
              <a:buAutoNum type="arabicPeriod"/>
              <a:defRPr/>
            </a:pPr>
            <a:r>
              <a:rPr lang="en-US" dirty="0">
                <a:latin typeface="+mn-lt"/>
              </a:rPr>
              <a:t>For convenience create a Shortcut to </a:t>
            </a:r>
            <a:r>
              <a:rPr lang="en-US" i="1" dirty="0">
                <a:latin typeface="+mn-lt"/>
              </a:rPr>
              <a:t>eclipse.exe</a:t>
            </a:r>
            <a:r>
              <a:rPr lang="en-US" dirty="0">
                <a:latin typeface="+mn-lt"/>
              </a:rPr>
              <a:t> and place it on your Desktop.</a:t>
            </a:r>
          </a:p>
        </p:txBody>
      </p:sp>
      <p:pic>
        <p:nvPicPr>
          <p:cNvPr id="37893" name="Picture 2"/>
          <p:cNvPicPr>
            <a:picLocks noGrp="1" noChangeAspect="1" noChangeArrowheads="1"/>
          </p:cNvPicPr>
          <p:nvPr>
            <p:ph idx="1"/>
          </p:nvPr>
        </p:nvPicPr>
        <p:blipFill>
          <a:blip r:embed="rId4"/>
          <a:srcRect/>
          <a:stretch>
            <a:fillRect/>
          </a:stretch>
        </p:blipFill>
        <p:spPr>
          <a:xfrm>
            <a:off x="6172200" y="1905000"/>
            <a:ext cx="1946275" cy="3581400"/>
          </a:xfrm>
          <a:ln>
            <a:solidFill>
              <a:schemeClr val="accent1"/>
            </a:solidFill>
          </a:ln>
        </p:spPr>
      </p:pic>
      <p:sp>
        <p:nvSpPr>
          <p:cNvPr id="37894" name="TextBox 7"/>
          <p:cNvSpPr txBox="1">
            <a:spLocks noChangeArrowheads="1"/>
          </p:cNvSpPr>
          <p:nvPr/>
        </p:nvSpPr>
        <p:spPr bwMode="auto">
          <a:xfrm>
            <a:off x="457200" y="1524000"/>
            <a:ext cx="5105400" cy="461963"/>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Appendix. Install Eclipse IDE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3"/>
          <p:cNvPicPr>
            <a:picLocks noChangeAspect="1" noChangeArrowheads="1"/>
          </p:cNvPicPr>
          <p:nvPr/>
        </p:nvPicPr>
        <p:blipFill>
          <a:blip r:embed="rId2"/>
          <a:srcRect/>
          <a:stretch>
            <a:fillRect/>
          </a:stretch>
        </p:blipFill>
        <p:spPr bwMode="auto">
          <a:xfrm>
            <a:off x="5029200" y="4114800"/>
            <a:ext cx="3367088" cy="2209800"/>
          </a:xfrm>
          <a:prstGeom prst="rect">
            <a:avLst/>
          </a:prstGeom>
          <a:noFill/>
          <a:ln w="9525">
            <a:noFill/>
            <a:miter lim="800000"/>
            <a:headEnd/>
            <a:tailEnd/>
          </a:ln>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38915"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DD0D8791-EFF5-4937-9787-6009D0C36B88}" type="slidenum">
              <a:rPr lang="en-US"/>
              <a:pPr>
                <a:defRPr/>
              </a:pPr>
              <a:t>21</a:t>
            </a:fld>
            <a:endParaRPr lang="en-US"/>
          </a:p>
        </p:txBody>
      </p:sp>
      <p:sp>
        <p:nvSpPr>
          <p:cNvPr id="38917" name="TextBox 5"/>
          <p:cNvSpPr txBox="1">
            <a:spLocks noChangeArrowheads="1"/>
          </p:cNvSpPr>
          <p:nvPr/>
        </p:nvSpPr>
        <p:spPr bwMode="auto">
          <a:xfrm>
            <a:off x="381000" y="2286000"/>
            <a:ext cx="5715000" cy="646113"/>
          </a:xfrm>
          <a:prstGeom prst="rect">
            <a:avLst/>
          </a:prstGeom>
          <a:noFill/>
          <a:ln w="9525">
            <a:noFill/>
            <a:miter lim="800000"/>
            <a:headEnd/>
            <a:tailEnd/>
          </a:ln>
        </p:spPr>
        <p:txBody>
          <a:bodyPr>
            <a:spAutoFit/>
          </a:bodyPr>
          <a:lstStyle/>
          <a:p>
            <a:pPr marL="342900" indent="-342900">
              <a:buFont typeface="Calibri" pitchFamily="34" charset="0"/>
              <a:buAutoNum type="arabicPeriod"/>
            </a:pPr>
            <a:r>
              <a:rPr lang="en-US">
                <a:latin typeface="Calibri" pitchFamily="34" charset="0"/>
              </a:rPr>
              <a:t>Launch </a:t>
            </a:r>
            <a:r>
              <a:rPr lang="en-US" i="1">
                <a:latin typeface="Calibri" pitchFamily="34" charset="0"/>
              </a:rPr>
              <a:t>eclipse</a:t>
            </a:r>
            <a:r>
              <a:rPr lang="en-US">
                <a:latin typeface="Calibri" pitchFamily="34" charset="0"/>
              </a:rPr>
              <a:t> application.</a:t>
            </a:r>
          </a:p>
          <a:p>
            <a:pPr marL="342900" indent="-342900">
              <a:buFont typeface="Calibri" pitchFamily="34" charset="0"/>
              <a:buAutoNum type="arabicPeriod"/>
            </a:pPr>
            <a:r>
              <a:rPr lang="en-US">
                <a:latin typeface="Calibri" pitchFamily="34" charset="0"/>
              </a:rPr>
              <a:t>Create a folder to be your workspace</a:t>
            </a:r>
          </a:p>
        </p:txBody>
      </p:sp>
      <p:sp>
        <p:nvSpPr>
          <p:cNvPr id="38918" name="TextBox 7"/>
          <p:cNvSpPr txBox="1">
            <a:spLocks noChangeArrowheads="1"/>
          </p:cNvSpPr>
          <p:nvPr/>
        </p:nvSpPr>
        <p:spPr bwMode="auto">
          <a:xfrm>
            <a:off x="457200" y="1524000"/>
            <a:ext cx="5105400" cy="461963"/>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Appendix. Install Eclipse IDE</a:t>
            </a:r>
          </a:p>
        </p:txBody>
      </p:sp>
      <p:pic>
        <p:nvPicPr>
          <p:cNvPr id="38919" name="Picture 2"/>
          <p:cNvPicPr>
            <a:picLocks noChangeAspect="1" noChangeArrowheads="1"/>
          </p:cNvPicPr>
          <p:nvPr/>
        </p:nvPicPr>
        <p:blipFill>
          <a:blip r:embed="rId4"/>
          <a:srcRect/>
          <a:stretch>
            <a:fillRect/>
          </a:stretch>
        </p:blipFill>
        <p:spPr bwMode="auto">
          <a:xfrm>
            <a:off x="457200" y="3124200"/>
            <a:ext cx="489902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sp>
        <p:nvSpPr>
          <p:cNvPr id="39938" name="Content Placeholder 2"/>
          <p:cNvSpPr>
            <a:spLocks noGrp="1"/>
          </p:cNvSpPr>
          <p:nvPr>
            <p:ph idx="1"/>
          </p:nvPr>
        </p:nvSpPr>
        <p:spPr>
          <a:xfrm>
            <a:off x="304800" y="1600200"/>
            <a:ext cx="8534400" cy="3962400"/>
          </a:xfrm>
        </p:spPr>
        <p:txBody>
          <a:bodyPr/>
          <a:lstStyle/>
          <a:p>
            <a:pPr marL="457200" indent="-457200" eaLnBrk="1" hangingPunct="1">
              <a:buFont typeface="Arial" charset="0"/>
              <a:buNone/>
            </a:pPr>
            <a:endParaRPr lang="en-US" sz="1600" smtClean="0"/>
          </a:p>
          <a:p>
            <a:pPr marL="457200" indent="-457200" eaLnBrk="1" hangingPunct="1">
              <a:buFont typeface="Arial" charset="0"/>
              <a:buNone/>
            </a:pPr>
            <a:endParaRPr lang="en-US" sz="1600" smtClean="0"/>
          </a:p>
        </p:txBody>
      </p:sp>
      <p:pic>
        <p:nvPicPr>
          <p:cNvPr id="3993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9894799-B095-4FAA-9557-DE1D2379024D}" type="slidenum">
              <a:rPr lang="en-US"/>
              <a:pPr>
                <a:defRPr/>
              </a:pPr>
              <a:t>22</a:t>
            </a:fld>
            <a:endParaRPr lang="en-US"/>
          </a:p>
        </p:txBody>
      </p:sp>
      <p:sp>
        <p:nvSpPr>
          <p:cNvPr id="39941" name="TextBox 5"/>
          <p:cNvSpPr txBox="1">
            <a:spLocks noChangeArrowheads="1"/>
          </p:cNvSpPr>
          <p:nvPr/>
        </p:nvSpPr>
        <p:spPr bwMode="auto">
          <a:xfrm>
            <a:off x="609600" y="1981200"/>
            <a:ext cx="7924800" cy="1016000"/>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Appendix. Creating an Android Project  </a:t>
            </a:r>
            <a:r>
              <a:rPr lang="en-US">
                <a:latin typeface="Calibri" pitchFamily="34" charset="0"/>
              </a:rPr>
              <a:t>(made for 1.5)</a:t>
            </a:r>
            <a:endParaRPr lang="en-US" sz="2400">
              <a:latin typeface="Calibri" pitchFamily="34" charset="0"/>
            </a:endParaRPr>
          </a:p>
          <a:p>
            <a:r>
              <a:rPr lang="en-US">
                <a:latin typeface="Calibri" pitchFamily="34" charset="0"/>
              </a:rPr>
              <a:t>Reference:  </a:t>
            </a:r>
            <a:r>
              <a:rPr lang="en-US">
                <a:latin typeface="Calibri" pitchFamily="34" charset="0"/>
                <a:hlinkClick r:id="rId3"/>
              </a:rPr>
              <a:t>http://developer.android.com/guide/developing/eclipse-adt.html</a:t>
            </a:r>
            <a:endParaRPr lang="en-US">
              <a:latin typeface="Calibri" pitchFamily="34" charset="0"/>
            </a:endParaRPr>
          </a:p>
          <a:p>
            <a:endParaRPr lang="en-US">
              <a:latin typeface="Calibri" pitchFamily="34" charset="0"/>
            </a:endParaRPr>
          </a:p>
        </p:txBody>
      </p:sp>
      <p:sp>
        <p:nvSpPr>
          <p:cNvPr id="7" name="Rectangle 6"/>
          <p:cNvSpPr/>
          <p:nvPr/>
        </p:nvSpPr>
        <p:spPr>
          <a:xfrm>
            <a:off x="2590800" y="3429000"/>
            <a:ext cx="3962400"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solidFill>
                  <a:srgbClr val="FFFFFF"/>
                </a:solidFill>
              </a:rPr>
              <a:t>Hello, Android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096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3415FB43-842C-45A1-B3B4-C9ECDEB3CC25}" type="slidenum">
              <a:rPr lang="en-US"/>
              <a:pPr>
                <a:defRPr/>
              </a:pPr>
              <a:t>23</a:t>
            </a:fld>
            <a:endParaRPr lang="en-US"/>
          </a:p>
        </p:txBody>
      </p:sp>
      <p:sp>
        <p:nvSpPr>
          <p:cNvPr id="6" name="TextBox 5"/>
          <p:cNvSpPr txBox="1"/>
          <p:nvPr/>
        </p:nvSpPr>
        <p:spPr>
          <a:xfrm>
            <a:off x="609600" y="1600200"/>
            <a:ext cx="4038600" cy="4302125"/>
          </a:xfrm>
          <a:prstGeom prst="rect">
            <a:avLst/>
          </a:prstGeom>
          <a:noFill/>
        </p:spPr>
        <p:txBody>
          <a:bodyPr>
            <a:spAutoFit/>
          </a:bodyPr>
          <a:lstStyle/>
          <a:p>
            <a:pPr marL="342900" indent="-342900"/>
            <a:r>
              <a:rPr lang="en-US" sz="2400" b="1">
                <a:solidFill>
                  <a:srgbClr val="FF0000"/>
                </a:solidFill>
                <a:latin typeface="Calibri" pitchFamily="34" charset="0"/>
              </a:rPr>
              <a:t>Creating an Android Project </a:t>
            </a:r>
          </a:p>
          <a:p>
            <a:pPr marL="342900" indent="-342900"/>
            <a:r>
              <a:rPr lang="en-US">
                <a:latin typeface="Calibri" pitchFamily="34" charset="0"/>
              </a:rPr>
              <a:t>To create a new project:</a:t>
            </a:r>
          </a:p>
          <a:p>
            <a:pPr marL="342900" indent="-342900">
              <a:buFont typeface="Calibri" pitchFamily="34" charset="0"/>
              <a:buAutoNum type="arabicPeriod"/>
            </a:pPr>
            <a:r>
              <a:rPr lang="en-US">
                <a:latin typeface="Calibri" pitchFamily="34" charset="0"/>
              </a:rPr>
              <a:t>Start </a:t>
            </a:r>
            <a:r>
              <a:rPr lang="en-US" b="1">
                <a:latin typeface="Calibri" pitchFamily="34" charset="0"/>
              </a:rPr>
              <a:t>Eclipse</a:t>
            </a:r>
          </a:p>
          <a:p>
            <a:pPr marL="342900" indent="-342900">
              <a:buFont typeface="Calibri" pitchFamily="34" charset="0"/>
              <a:buAutoNum type="arabicPeriod"/>
            </a:pPr>
            <a:r>
              <a:rPr lang="en-US">
                <a:latin typeface="Calibri" pitchFamily="34" charset="0"/>
              </a:rPr>
              <a:t>Select </a:t>
            </a:r>
            <a:r>
              <a:rPr lang="en-US" b="1">
                <a:latin typeface="Calibri" pitchFamily="34" charset="0"/>
              </a:rPr>
              <a:t>File</a:t>
            </a:r>
            <a:r>
              <a:rPr lang="en-US">
                <a:latin typeface="Calibri" pitchFamily="34" charset="0"/>
              </a:rPr>
              <a:t> &gt; </a:t>
            </a:r>
            <a:r>
              <a:rPr lang="en-US" b="1">
                <a:latin typeface="Calibri" pitchFamily="34" charset="0"/>
              </a:rPr>
              <a:t>New</a:t>
            </a:r>
            <a:r>
              <a:rPr lang="en-US">
                <a:latin typeface="Calibri" pitchFamily="34" charset="0"/>
              </a:rPr>
              <a:t> &gt; </a:t>
            </a:r>
            <a:r>
              <a:rPr lang="en-US" b="1">
                <a:latin typeface="Calibri" pitchFamily="34" charset="0"/>
              </a:rPr>
              <a:t>Project</a:t>
            </a:r>
            <a:r>
              <a:rPr lang="en-US">
                <a:latin typeface="Calibri" pitchFamily="34" charset="0"/>
              </a:rPr>
              <a:t>.</a:t>
            </a:r>
          </a:p>
          <a:p>
            <a:pPr marL="342900" indent="-342900">
              <a:buFont typeface="Calibri" pitchFamily="34" charset="0"/>
              <a:buAutoNum type="arabicPeriod"/>
            </a:pPr>
            <a:r>
              <a:rPr lang="en-US">
                <a:latin typeface="Calibri" pitchFamily="34" charset="0"/>
              </a:rPr>
              <a:t>Select </a:t>
            </a:r>
            <a:r>
              <a:rPr lang="en-US" b="1">
                <a:latin typeface="Calibri" pitchFamily="34" charset="0"/>
              </a:rPr>
              <a:t>Android</a:t>
            </a:r>
            <a:r>
              <a:rPr lang="en-US">
                <a:latin typeface="Calibri" pitchFamily="34" charset="0"/>
              </a:rPr>
              <a:t> &gt; </a:t>
            </a:r>
            <a:r>
              <a:rPr lang="en-US" b="1">
                <a:latin typeface="Calibri" pitchFamily="34" charset="0"/>
              </a:rPr>
              <a:t>Android Project</a:t>
            </a:r>
            <a:r>
              <a:rPr lang="en-US">
                <a:latin typeface="Calibri" pitchFamily="34" charset="0"/>
              </a:rPr>
              <a:t>, and click </a:t>
            </a:r>
            <a:r>
              <a:rPr lang="en-US" b="1">
                <a:latin typeface="Calibri" pitchFamily="34" charset="0"/>
              </a:rPr>
              <a:t>Next</a:t>
            </a:r>
            <a:r>
              <a:rPr lang="en-US">
                <a:latin typeface="Calibri" pitchFamily="34" charset="0"/>
              </a:rPr>
              <a:t>.</a:t>
            </a:r>
          </a:p>
          <a:p>
            <a:pPr marL="342900" indent="-342900">
              <a:buFont typeface="Calibri" pitchFamily="34" charset="0"/>
              <a:buAutoNum type="arabicPeriod"/>
            </a:pPr>
            <a:r>
              <a:rPr lang="en-US">
                <a:latin typeface="Calibri" pitchFamily="34" charset="0"/>
              </a:rPr>
              <a:t>Enter Project name:</a:t>
            </a:r>
            <a:r>
              <a:rPr lang="en-US">
                <a:solidFill>
                  <a:srgbClr val="0070C0"/>
                </a:solidFill>
                <a:latin typeface="Calibri" pitchFamily="34" charset="0"/>
              </a:rPr>
              <a:t> </a:t>
            </a:r>
            <a:r>
              <a:rPr lang="en-US" i="1">
                <a:solidFill>
                  <a:srgbClr val="0070C0"/>
                </a:solidFill>
                <a:latin typeface="Calibri" pitchFamily="34" charset="0"/>
              </a:rPr>
              <a:t>HelloAndroid.</a:t>
            </a:r>
            <a:endParaRPr lang="en-US" i="1">
              <a:latin typeface="Calibri" pitchFamily="34" charset="0"/>
            </a:endParaRPr>
          </a:p>
          <a:p>
            <a:pPr marL="342900" indent="-342900">
              <a:buFont typeface="Calibri" pitchFamily="34" charset="0"/>
              <a:buAutoNum type="arabicPeriod"/>
            </a:pPr>
            <a:r>
              <a:rPr lang="en-US">
                <a:latin typeface="Calibri" pitchFamily="34" charset="0"/>
              </a:rPr>
              <a:t>Select Target </a:t>
            </a:r>
            <a:r>
              <a:rPr lang="en-US" i="1">
                <a:solidFill>
                  <a:srgbClr val="0070C0"/>
                </a:solidFill>
                <a:latin typeface="Calibri" pitchFamily="34" charset="0"/>
              </a:rPr>
              <a:t>Android  2.1 update</a:t>
            </a:r>
            <a:r>
              <a:rPr lang="en-US" i="1">
                <a:latin typeface="Calibri" pitchFamily="34" charset="0"/>
              </a:rPr>
              <a:t>.</a:t>
            </a:r>
          </a:p>
          <a:p>
            <a:pPr marL="342900" indent="-342900">
              <a:buFont typeface="Calibri" pitchFamily="34" charset="0"/>
              <a:buAutoNum type="arabicPeriod"/>
            </a:pPr>
            <a:r>
              <a:rPr lang="en-US">
                <a:latin typeface="Calibri" pitchFamily="34" charset="0"/>
              </a:rPr>
              <a:t>Application name: </a:t>
            </a:r>
            <a:r>
              <a:rPr lang="en-US" i="1">
                <a:solidFill>
                  <a:srgbClr val="0070C0"/>
                </a:solidFill>
                <a:latin typeface="Calibri" pitchFamily="34" charset="0"/>
              </a:rPr>
              <a:t>Hello, Android</a:t>
            </a:r>
            <a:r>
              <a:rPr lang="en-US">
                <a:latin typeface="Calibri" pitchFamily="34" charset="0"/>
              </a:rPr>
              <a:t>.</a:t>
            </a:r>
          </a:p>
          <a:p>
            <a:pPr marL="342900" indent="-342900">
              <a:buFont typeface="Calibri" pitchFamily="34" charset="0"/>
              <a:buAutoNum type="arabicPeriod"/>
            </a:pPr>
            <a:r>
              <a:rPr lang="en-US">
                <a:latin typeface="Calibri" pitchFamily="34" charset="0"/>
              </a:rPr>
              <a:t>Package name: </a:t>
            </a:r>
            <a:r>
              <a:rPr lang="en-US" i="1">
                <a:solidFill>
                  <a:srgbClr val="0070C0"/>
                </a:solidFill>
                <a:latin typeface="Calibri" pitchFamily="34" charset="0"/>
              </a:rPr>
              <a:t>es.demo</a:t>
            </a:r>
            <a:r>
              <a:rPr lang="en-US">
                <a:solidFill>
                  <a:srgbClr val="0070C0"/>
                </a:solidFill>
                <a:latin typeface="Calibri" pitchFamily="34" charset="0"/>
              </a:rPr>
              <a:t>.</a:t>
            </a:r>
          </a:p>
          <a:p>
            <a:pPr marL="342900" indent="-342900">
              <a:buFont typeface="Calibri" pitchFamily="34" charset="0"/>
              <a:buAutoNum type="arabicPeriod"/>
            </a:pPr>
            <a:r>
              <a:rPr lang="en-US">
                <a:latin typeface="Calibri" pitchFamily="34" charset="0"/>
              </a:rPr>
              <a:t>Create Activity: </a:t>
            </a:r>
            <a:r>
              <a:rPr lang="en-US" i="1">
                <a:solidFill>
                  <a:srgbClr val="0070C0"/>
                </a:solidFill>
                <a:latin typeface="Calibri" pitchFamily="34" charset="0"/>
              </a:rPr>
              <a:t>HolaMundo</a:t>
            </a:r>
            <a:r>
              <a:rPr lang="en-US">
                <a:latin typeface="Calibri" pitchFamily="34" charset="0"/>
              </a:rPr>
              <a:t>.</a:t>
            </a:r>
          </a:p>
          <a:p>
            <a:pPr marL="342900" indent="-342900">
              <a:buFont typeface="Calibri" pitchFamily="34" charset="0"/>
              <a:buAutoNum type="arabicPeriod"/>
            </a:pPr>
            <a:r>
              <a:rPr lang="en-US">
                <a:latin typeface="Calibri" pitchFamily="34" charset="0"/>
              </a:rPr>
              <a:t>Min SDK Version: </a:t>
            </a:r>
            <a:r>
              <a:rPr lang="en-US" i="1">
                <a:solidFill>
                  <a:srgbClr val="0070C0"/>
                </a:solidFill>
                <a:latin typeface="Calibri" pitchFamily="34" charset="0"/>
              </a:rPr>
              <a:t>7</a:t>
            </a:r>
            <a:r>
              <a:rPr lang="en-US">
                <a:latin typeface="Calibri" pitchFamily="34" charset="0"/>
              </a:rPr>
              <a:t>.</a:t>
            </a:r>
          </a:p>
          <a:p>
            <a:pPr marL="342900" indent="-342900">
              <a:buFont typeface="Calibri" pitchFamily="34" charset="0"/>
              <a:buAutoNum type="arabicPeriod"/>
            </a:pPr>
            <a:r>
              <a:rPr lang="en-US">
                <a:latin typeface="Calibri" pitchFamily="34" charset="0"/>
              </a:rPr>
              <a:t>Click </a:t>
            </a:r>
            <a:r>
              <a:rPr lang="en-US" i="1">
                <a:solidFill>
                  <a:srgbClr val="0070C0"/>
                </a:solidFill>
                <a:latin typeface="Calibri" pitchFamily="34" charset="0"/>
              </a:rPr>
              <a:t>Finish</a:t>
            </a:r>
            <a:r>
              <a:rPr lang="en-US">
                <a:latin typeface="Calibri" pitchFamily="34" charset="0"/>
              </a:rPr>
              <a:t>.</a:t>
            </a:r>
          </a:p>
          <a:p>
            <a:pPr marL="342900" indent="-342900"/>
            <a:endParaRPr lang="en-US">
              <a:latin typeface="Calibri" pitchFamily="34" charset="0"/>
            </a:endParaRPr>
          </a:p>
          <a:p>
            <a:pPr marL="342900" indent="-342900"/>
            <a:endParaRPr lang="en-US">
              <a:latin typeface="Calibri" pitchFamily="34" charset="0"/>
            </a:endParaRPr>
          </a:p>
        </p:txBody>
      </p:sp>
      <p:pic>
        <p:nvPicPr>
          <p:cNvPr id="40968" name="Picture 8"/>
          <p:cNvPicPr>
            <a:picLocks noChangeAspect="1" noChangeArrowheads="1"/>
          </p:cNvPicPr>
          <p:nvPr/>
        </p:nvPicPr>
        <p:blipFill>
          <a:blip r:embed="rId3"/>
          <a:srcRect/>
          <a:stretch>
            <a:fillRect/>
          </a:stretch>
        </p:blipFill>
        <p:spPr bwMode="auto">
          <a:xfrm>
            <a:off x="4572000" y="1600200"/>
            <a:ext cx="3465513" cy="51149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1986"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E52BF22-E77A-45CA-AC63-5953DA33056D}" type="slidenum">
              <a:rPr lang="en-US"/>
              <a:pPr>
                <a:defRPr/>
              </a:pPr>
              <a:t>24</a:t>
            </a:fld>
            <a:endParaRPr lang="en-US"/>
          </a:p>
        </p:txBody>
      </p:sp>
      <p:sp>
        <p:nvSpPr>
          <p:cNvPr id="6" name="TextBox 5"/>
          <p:cNvSpPr txBox="1"/>
          <p:nvPr/>
        </p:nvSpPr>
        <p:spPr>
          <a:xfrm>
            <a:off x="381000" y="1600200"/>
            <a:ext cx="5105400" cy="5126038"/>
          </a:xfrm>
          <a:prstGeom prst="rect">
            <a:avLst/>
          </a:prstGeom>
          <a:noFill/>
        </p:spPr>
        <p:txBody>
          <a:bodyPr>
            <a:spAutoFit/>
          </a:bodyPr>
          <a:lstStyle/>
          <a:p>
            <a:r>
              <a:rPr lang="en-US" sz="2400" b="1">
                <a:solidFill>
                  <a:srgbClr val="FF0000"/>
                </a:solidFill>
                <a:latin typeface="Calibri" pitchFamily="34" charset="0"/>
              </a:rPr>
              <a:t>Creating an Android Project </a:t>
            </a:r>
          </a:p>
          <a:p>
            <a:r>
              <a:rPr lang="en-US">
                <a:latin typeface="Calibri" pitchFamily="34" charset="0"/>
              </a:rPr>
              <a:t>Sau khi hoàn thành New Project Wizard, </a:t>
            </a:r>
            <a:br>
              <a:rPr lang="en-US">
                <a:latin typeface="Calibri" pitchFamily="34" charset="0"/>
              </a:rPr>
            </a:br>
            <a:r>
              <a:rPr lang="en-US">
                <a:latin typeface="Calibri" pitchFamily="34" charset="0"/>
              </a:rPr>
              <a:t>ADT tạo các thư mục và file trong project mới:</a:t>
            </a:r>
          </a:p>
          <a:p>
            <a:endParaRPr lang="en-US">
              <a:latin typeface="Calibri" pitchFamily="34" charset="0"/>
            </a:endParaRPr>
          </a:p>
          <a:p>
            <a:pPr>
              <a:buFont typeface="Arial" charset="0"/>
              <a:buChar char="•"/>
            </a:pPr>
            <a:r>
              <a:rPr lang="en-US" b="1">
                <a:solidFill>
                  <a:srgbClr val="0070C0"/>
                </a:solidFill>
                <a:latin typeface="Calibri" pitchFamily="34" charset="0"/>
              </a:rPr>
              <a:t>src/ </a:t>
            </a:r>
            <a:r>
              <a:rPr lang="en-US">
                <a:latin typeface="Calibri" pitchFamily="34" charset="0"/>
              </a:rPr>
              <a:t>chứa file Java cho Activity. Tất cả các file Java khác của ứng dụng sẽ ở đây. </a:t>
            </a:r>
          </a:p>
          <a:p>
            <a:pPr>
              <a:buFont typeface="Arial" charset="0"/>
              <a:buChar char="•"/>
            </a:pPr>
            <a:r>
              <a:rPr lang="en-US" b="1" i="1">
                <a:solidFill>
                  <a:srgbClr val="0070C0"/>
                </a:solidFill>
                <a:latin typeface="Calibri" pitchFamily="34" charset="0"/>
              </a:rPr>
              <a:t>&lt;Android Version&gt;</a:t>
            </a:r>
            <a:r>
              <a:rPr lang="en-US" b="1">
                <a:solidFill>
                  <a:srgbClr val="0070C0"/>
                </a:solidFill>
                <a:latin typeface="Calibri" pitchFamily="34" charset="0"/>
              </a:rPr>
              <a:t>/ </a:t>
            </a:r>
            <a:r>
              <a:rPr lang="en-US">
                <a:latin typeface="Calibri" pitchFamily="34" charset="0"/>
              </a:rPr>
              <a:t>Chứa file android.jar sẽ dùng để build ứng dụng. </a:t>
            </a:r>
          </a:p>
          <a:p>
            <a:pPr>
              <a:buFont typeface="Arial" charset="0"/>
              <a:buChar char="•"/>
            </a:pPr>
            <a:r>
              <a:rPr lang="en-US" b="1">
                <a:solidFill>
                  <a:srgbClr val="0070C0"/>
                </a:solidFill>
                <a:latin typeface="Calibri" pitchFamily="34" charset="0"/>
              </a:rPr>
              <a:t>gen/ </a:t>
            </a:r>
            <a:r>
              <a:rPr lang="en-US">
                <a:latin typeface="Calibri" pitchFamily="34" charset="0"/>
              </a:rPr>
              <a:t>chứa các file Java được ADT tạo ra, chẳng hạn R.java và các interface tạo từ các file AIDL. </a:t>
            </a:r>
          </a:p>
          <a:p>
            <a:pPr>
              <a:buFont typeface="Arial" charset="0"/>
              <a:buChar char="•"/>
            </a:pPr>
            <a:r>
              <a:rPr lang="en-US" b="1">
                <a:solidFill>
                  <a:srgbClr val="0070C0"/>
                </a:solidFill>
                <a:latin typeface="Calibri" pitchFamily="34" charset="0"/>
              </a:rPr>
              <a:t>assets/</a:t>
            </a:r>
            <a:r>
              <a:rPr lang="en-US">
                <a:latin typeface="Calibri" pitchFamily="34" charset="0"/>
              </a:rPr>
              <a:t> Rỗng. Dành để lưu các file asset thô. </a:t>
            </a:r>
          </a:p>
          <a:p>
            <a:pPr>
              <a:buFont typeface="Arial" charset="0"/>
              <a:buChar char="•"/>
            </a:pPr>
            <a:r>
              <a:rPr lang="en-US" b="1">
                <a:solidFill>
                  <a:srgbClr val="0070C0"/>
                </a:solidFill>
                <a:latin typeface="Calibri" pitchFamily="34" charset="0"/>
              </a:rPr>
              <a:t>res/</a:t>
            </a:r>
            <a:r>
              <a:rPr lang="en-US">
                <a:latin typeface="Calibri" pitchFamily="34" charset="0"/>
              </a:rPr>
              <a:t> chứa tài nguyên cho ứng dụng (application resource)</a:t>
            </a:r>
          </a:p>
          <a:p>
            <a:pPr>
              <a:buFont typeface="Arial" charset="0"/>
              <a:buChar char="•"/>
            </a:pPr>
            <a:r>
              <a:rPr lang="en-US" b="1">
                <a:solidFill>
                  <a:srgbClr val="0070C0"/>
                </a:solidFill>
                <a:latin typeface="Calibri" pitchFamily="34" charset="0"/>
              </a:rPr>
              <a:t>AndroidManifest.xml </a:t>
            </a:r>
            <a:r>
              <a:rPr lang="en-US">
                <a:latin typeface="Calibri" pitchFamily="34" charset="0"/>
              </a:rPr>
              <a:t>Manifest của project. </a:t>
            </a:r>
          </a:p>
          <a:p>
            <a:pPr>
              <a:buFont typeface="Arial" charset="0"/>
              <a:buChar char="•"/>
            </a:pPr>
            <a:r>
              <a:rPr lang="en-US" b="1">
                <a:solidFill>
                  <a:srgbClr val="0070C0"/>
                </a:solidFill>
                <a:latin typeface="Calibri" pitchFamily="34" charset="0"/>
              </a:rPr>
              <a:t>default.properties</a:t>
            </a:r>
            <a:r>
              <a:rPr lang="en-US">
                <a:latin typeface="Calibri" pitchFamily="34" charset="0"/>
              </a:rPr>
              <a:t> file chứa cấu hình của project, chẳng hạn build target (phiên bản Android sẽ dùng khi build ứng dụng). </a:t>
            </a:r>
          </a:p>
          <a:p>
            <a:endParaRPr lang="en-US">
              <a:latin typeface="Calibri" pitchFamily="34" charset="0"/>
            </a:endParaRPr>
          </a:p>
        </p:txBody>
      </p:sp>
      <p:pic>
        <p:nvPicPr>
          <p:cNvPr id="41990" name="Picture 6"/>
          <p:cNvPicPr>
            <a:picLocks noChangeAspect="1" noChangeArrowheads="1"/>
          </p:cNvPicPr>
          <p:nvPr/>
        </p:nvPicPr>
        <p:blipFill>
          <a:blip r:embed="rId3"/>
          <a:srcRect/>
          <a:stretch>
            <a:fillRect/>
          </a:stretch>
        </p:blipFill>
        <p:spPr bwMode="auto">
          <a:xfrm>
            <a:off x="5392738" y="1524000"/>
            <a:ext cx="3522662" cy="48768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403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5F7CDD92-D139-4387-BCD7-54DCB450AF9A}" type="slidenum">
              <a:rPr lang="en-US"/>
              <a:pPr>
                <a:defRPr/>
              </a:pPr>
              <a:t>25</a:t>
            </a:fld>
            <a:endParaRPr lang="en-US"/>
          </a:p>
        </p:txBody>
      </p:sp>
      <p:sp>
        <p:nvSpPr>
          <p:cNvPr id="44036" name="TextBox 7"/>
          <p:cNvSpPr txBox="1">
            <a:spLocks noChangeArrowheads="1"/>
          </p:cNvSpPr>
          <p:nvPr/>
        </p:nvSpPr>
        <p:spPr bwMode="auto">
          <a:xfrm>
            <a:off x="609600" y="1752600"/>
            <a:ext cx="7924800" cy="461963"/>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Creating an Android Project </a:t>
            </a:r>
          </a:p>
        </p:txBody>
      </p:sp>
      <p:pic>
        <p:nvPicPr>
          <p:cNvPr id="44040" name="Picture 8"/>
          <p:cNvPicPr>
            <a:picLocks noChangeAspect="1" noChangeArrowheads="1"/>
          </p:cNvPicPr>
          <p:nvPr/>
        </p:nvPicPr>
        <p:blipFill>
          <a:blip r:embed="rId3"/>
          <a:srcRect/>
          <a:stretch>
            <a:fillRect/>
          </a:stretch>
        </p:blipFill>
        <p:spPr bwMode="auto">
          <a:xfrm>
            <a:off x="990600" y="2219325"/>
            <a:ext cx="7467600" cy="463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505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77F837A-1AE5-4931-8ABF-B859E7E01619}" type="slidenum">
              <a:rPr lang="en-US"/>
              <a:pPr>
                <a:defRPr/>
              </a:pPr>
              <a:t>26</a:t>
            </a:fld>
            <a:endParaRPr lang="en-US"/>
          </a:p>
        </p:txBody>
      </p:sp>
      <p:sp>
        <p:nvSpPr>
          <p:cNvPr id="45060" name="TextBox 7"/>
          <p:cNvSpPr txBox="1">
            <a:spLocks noChangeArrowheads="1"/>
          </p:cNvSpPr>
          <p:nvPr/>
        </p:nvSpPr>
        <p:spPr bwMode="auto">
          <a:xfrm>
            <a:off x="609600" y="1625600"/>
            <a:ext cx="7924800" cy="461963"/>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Creating an Android Project  - Debugging</a:t>
            </a:r>
          </a:p>
        </p:txBody>
      </p:sp>
      <p:pic>
        <p:nvPicPr>
          <p:cNvPr id="45064" name="Picture 8"/>
          <p:cNvPicPr>
            <a:picLocks noChangeAspect="1" noChangeArrowheads="1"/>
          </p:cNvPicPr>
          <p:nvPr/>
        </p:nvPicPr>
        <p:blipFill>
          <a:blip r:embed="rId3"/>
          <a:srcRect/>
          <a:stretch>
            <a:fillRect/>
          </a:stretch>
        </p:blipFill>
        <p:spPr bwMode="auto">
          <a:xfrm>
            <a:off x="1600200" y="2057400"/>
            <a:ext cx="6477000" cy="4668838"/>
          </a:xfrm>
          <a:prstGeom prst="rect">
            <a:avLst/>
          </a:prstGeom>
          <a:noFill/>
          <a:ln w="9525">
            <a:noFill/>
            <a:miter lim="800000"/>
            <a:headEnd/>
            <a:tailEnd/>
          </a:ln>
          <a:effectLst/>
        </p:spPr>
      </p:pic>
      <p:sp>
        <p:nvSpPr>
          <p:cNvPr id="45065" name="Oval 9"/>
          <p:cNvSpPr>
            <a:spLocks noChangeArrowheads="1"/>
          </p:cNvSpPr>
          <p:nvPr/>
        </p:nvSpPr>
        <p:spPr bwMode="auto">
          <a:xfrm>
            <a:off x="3695700" y="2514600"/>
            <a:ext cx="228600" cy="152400"/>
          </a:xfrm>
          <a:prstGeom prst="ellipse">
            <a:avLst/>
          </a:prstGeom>
          <a:noFill/>
          <a:ln w="9525">
            <a:solidFill>
              <a:srgbClr val="FF0000"/>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6082"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8C15020-6519-4848-9493-E13AFD59CF75}" type="slidenum">
              <a:rPr lang="en-US"/>
              <a:pPr>
                <a:defRPr/>
              </a:pPr>
              <a:t>27</a:t>
            </a:fld>
            <a:endParaRPr lang="en-US"/>
          </a:p>
        </p:txBody>
      </p:sp>
      <p:sp>
        <p:nvSpPr>
          <p:cNvPr id="7" name="Content Placeholder 6"/>
          <p:cNvSpPr>
            <a:spLocks noGrp="1"/>
          </p:cNvSpPr>
          <p:nvPr>
            <p:ph idx="1"/>
          </p:nvPr>
        </p:nvSpPr>
        <p:spPr>
          <a:xfrm>
            <a:off x="457200" y="2286000"/>
            <a:ext cx="8229600" cy="3840163"/>
          </a:xfrm>
        </p:spPr>
        <p:style>
          <a:lnRef idx="2">
            <a:schemeClr val="accent6"/>
          </a:lnRef>
          <a:fillRef idx="1">
            <a:schemeClr val="lt1"/>
          </a:fillRef>
          <a:effectRef idx="0">
            <a:schemeClr val="accent6"/>
          </a:effectRef>
          <a:fontRef idx="minor">
            <a:schemeClr val="dk1"/>
          </a:fontRef>
        </p:style>
        <p:txBody>
          <a:bodyPr>
            <a:normAutofit/>
          </a:bodyPr>
          <a:lstStyle/>
          <a:p>
            <a:pPr eaLnBrk="1" hangingPunct="1">
              <a:lnSpc>
                <a:spcPct val="80000"/>
              </a:lnSpc>
              <a:buFont typeface="Arial" charset="0"/>
              <a:buNone/>
            </a:pPr>
            <a:r>
              <a:rPr lang="en-US" sz="1300" b="1" smtClean="0">
                <a:solidFill>
                  <a:srgbClr val="7F0055"/>
                </a:solidFill>
                <a:latin typeface="Courier New" pitchFamily="49" charset="0"/>
                <a:cs typeface="Courier New" pitchFamily="49" charset="0"/>
              </a:rPr>
              <a:t>package</a:t>
            </a:r>
            <a:r>
              <a:rPr lang="en-US" sz="1300" smtClean="0">
                <a:solidFill>
                  <a:srgbClr val="000000"/>
                </a:solidFill>
                <a:latin typeface="Courier New" pitchFamily="49" charset="0"/>
                <a:cs typeface="Courier New" pitchFamily="49" charset="0"/>
              </a:rPr>
              <a:t> es.demo;</a:t>
            </a:r>
          </a:p>
          <a:p>
            <a:pPr eaLnBrk="1" hangingPunct="1">
              <a:lnSpc>
                <a:spcPct val="80000"/>
              </a:lnSpc>
              <a:buFont typeface="Arial" charset="0"/>
              <a:buNone/>
            </a:pPr>
            <a:endParaRPr lang="en-US" sz="1300" smtClean="0">
              <a:solidFill>
                <a:srgbClr val="000000"/>
              </a:solidFill>
              <a:latin typeface="Courier New" pitchFamily="49" charset="0"/>
              <a:cs typeface="Courier New" pitchFamily="49" charset="0"/>
            </a:endParaRPr>
          </a:p>
          <a:p>
            <a:pPr eaLnBrk="1" hangingPunct="1">
              <a:lnSpc>
                <a:spcPct val="80000"/>
              </a:lnSpc>
              <a:buFont typeface="Arial" charset="0"/>
              <a:buNone/>
            </a:pPr>
            <a:r>
              <a:rPr lang="en-US" sz="1300" b="1" smtClean="0">
                <a:solidFill>
                  <a:srgbClr val="7F0055"/>
                </a:solidFill>
                <a:latin typeface="Courier New" pitchFamily="49" charset="0"/>
                <a:cs typeface="Courier New" pitchFamily="49" charset="0"/>
              </a:rPr>
              <a:t>import</a:t>
            </a:r>
            <a:r>
              <a:rPr lang="en-US" sz="1300" smtClean="0">
                <a:solidFill>
                  <a:srgbClr val="000000"/>
                </a:solidFill>
                <a:latin typeface="Courier New" pitchFamily="49" charset="0"/>
                <a:cs typeface="Courier New" pitchFamily="49" charset="0"/>
              </a:rPr>
              <a:t> android.app.Activity;</a:t>
            </a:r>
          </a:p>
          <a:p>
            <a:pPr eaLnBrk="1" hangingPunct="1">
              <a:lnSpc>
                <a:spcPct val="80000"/>
              </a:lnSpc>
              <a:buFont typeface="Arial" charset="0"/>
              <a:buNone/>
            </a:pPr>
            <a:r>
              <a:rPr lang="en-US" sz="1300" b="1" smtClean="0">
                <a:solidFill>
                  <a:srgbClr val="7F0055"/>
                </a:solidFill>
                <a:latin typeface="Courier New" pitchFamily="49" charset="0"/>
                <a:cs typeface="Courier New" pitchFamily="49" charset="0"/>
              </a:rPr>
              <a:t>import</a:t>
            </a:r>
            <a:r>
              <a:rPr lang="en-US" sz="1300" smtClean="0">
                <a:solidFill>
                  <a:srgbClr val="000000"/>
                </a:solidFill>
                <a:latin typeface="Courier New" pitchFamily="49" charset="0"/>
                <a:cs typeface="Courier New" pitchFamily="49" charset="0"/>
              </a:rPr>
              <a:t> android.os.Bundle;</a:t>
            </a:r>
          </a:p>
          <a:p>
            <a:pPr eaLnBrk="1" hangingPunct="1">
              <a:lnSpc>
                <a:spcPct val="80000"/>
              </a:lnSpc>
              <a:buFont typeface="Arial" charset="0"/>
              <a:buNone/>
            </a:pPr>
            <a:r>
              <a:rPr lang="en-US" sz="1300" b="1" smtClean="0">
                <a:solidFill>
                  <a:srgbClr val="7F0055"/>
                </a:solidFill>
                <a:latin typeface="Courier New" pitchFamily="49" charset="0"/>
                <a:cs typeface="Courier New" pitchFamily="49" charset="0"/>
              </a:rPr>
              <a:t>import</a:t>
            </a:r>
            <a:r>
              <a:rPr lang="en-US" sz="1300" smtClean="0">
                <a:solidFill>
                  <a:srgbClr val="000000"/>
                </a:solidFill>
                <a:latin typeface="Courier New" pitchFamily="49" charset="0"/>
                <a:cs typeface="Courier New" pitchFamily="49" charset="0"/>
              </a:rPr>
              <a:t> android.widget.Toast;</a:t>
            </a:r>
          </a:p>
          <a:p>
            <a:pPr eaLnBrk="1" hangingPunct="1">
              <a:lnSpc>
                <a:spcPct val="80000"/>
              </a:lnSpc>
              <a:buFont typeface="Arial" charset="0"/>
              <a:buNone/>
            </a:pPr>
            <a:endParaRPr lang="en-US" sz="1300" smtClean="0">
              <a:solidFill>
                <a:srgbClr val="000000"/>
              </a:solidFill>
              <a:latin typeface="Courier New" pitchFamily="49" charset="0"/>
              <a:cs typeface="Courier New" pitchFamily="49" charset="0"/>
            </a:endParaRPr>
          </a:p>
          <a:p>
            <a:pPr eaLnBrk="1" hangingPunct="1">
              <a:lnSpc>
                <a:spcPct val="80000"/>
              </a:lnSpc>
              <a:buFont typeface="Arial" charset="0"/>
              <a:buNone/>
            </a:pPr>
            <a:r>
              <a:rPr lang="en-US" sz="1300" b="1" smtClean="0">
                <a:solidFill>
                  <a:srgbClr val="7F0055"/>
                </a:solidFill>
                <a:latin typeface="Courier New" pitchFamily="49" charset="0"/>
                <a:cs typeface="Courier New" pitchFamily="49" charset="0"/>
              </a:rPr>
              <a:t>public</a:t>
            </a:r>
            <a:r>
              <a:rPr lang="en-US" sz="1300" smtClean="0">
                <a:solidFill>
                  <a:srgbClr val="000000"/>
                </a:solidFill>
                <a:latin typeface="Courier New" pitchFamily="49" charset="0"/>
                <a:cs typeface="Courier New" pitchFamily="49" charset="0"/>
              </a:rPr>
              <a:t> </a:t>
            </a:r>
            <a:r>
              <a:rPr lang="en-US" sz="1300" b="1" smtClean="0">
                <a:solidFill>
                  <a:srgbClr val="7F0055"/>
                </a:solidFill>
                <a:latin typeface="Courier New" pitchFamily="49" charset="0"/>
                <a:cs typeface="Courier New" pitchFamily="49" charset="0"/>
              </a:rPr>
              <a:t>class</a:t>
            </a:r>
            <a:r>
              <a:rPr lang="en-US" sz="1300" smtClean="0">
                <a:solidFill>
                  <a:srgbClr val="000000"/>
                </a:solidFill>
                <a:latin typeface="Courier New" pitchFamily="49" charset="0"/>
                <a:cs typeface="Courier New" pitchFamily="49" charset="0"/>
              </a:rPr>
              <a:t> HelloAndroid </a:t>
            </a:r>
            <a:r>
              <a:rPr lang="en-US" sz="1300" b="1" smtClean="0">
                <a:solidFill>
                  <a:srgbClr val="7F0055"/>
                </a:solidFill>
                <a:latin typeface="Courier New" pitchFamily="49" charset="0"/>
                <a:cs typeface="Courier New" pitchFamily="49" charset="0"/>
              </a:rPr>
              <a:t>extends</a:t>
            </a:r>
            <a:r>
              <a:rPr lang="en-US" sz="1300" smtClean="0">
                <a:solidFill>
                  <a:srgbClr val="000000"/>
                </a:solidFill>
                <a:latin typeface="Courier New" pitchFamily="49" charset="0"/>
                <a:cs typeface="Courier New" pitchFamily="49" charset="0"/>
              </a:rPr>
              <a:t> Activity {</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r>
              <a:rPr lang="en-US" sz="1300" smtClean="0">
                <a:solidFill>
                  <a:srgbClr val="3F5FBF"/>
                </a:solidFill>
                <a:latin typeface="Courier New" pitchFamily="49" charset="0"/>
                <a:cs typeface="Courier New" pitchFamily="49" charset="0"/>
              </a:rPr>
              <a:t>/** Called when the activity is first created. */</a:t>
            </a:r>
            <a:endParaRPr lang="en-US" sz="1300" smtClean="0">
              <a:solidFill>
                <a:srgbClr val="000000"/>
              </a:solidFill>
              <a:latin typeface="Courier New" pitchFamily="49" charset="0"/>
              <a:cs typeface="Courier New" pitchFamily="49" charset="0"/>
            </a:endParaRP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r>
              <a:rPr lang="en-US" sz="1300" smtClean="0">
                <a:solidFill>
                  <a:srgbClr val="646464"/>
                </a:solidFill>
                <a:latin typeface="Courier New" pitchFamily="49" charset="0"/>
                <a:cs typeface="Courier New" pitchFamily="49" charset="0"/>
              </a:rPr>
              <a:t>@Override</a:t>
            </a:r>
            <a:endParaRPr lang="en-US" sz="1300" smtClean="0">
              <a:solidFill>
                <a:srgbClr val="000000"/>
              </a:solidFill>
              <a:latin typeface="Courier New" pitchFamily="49" charset="0"/>
              <a:cs typeface="Courier New" pitchFamily="49" charset="0"/>
            </a:endParaRP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r>
              <a:rPr lang="en-US" sz="1300" b="1" smtClean="0">
                <a:solidFill>
                  <a:srgbClr val="7F0055"/>
                </a:solidFill>
                <a:latin typeface="Courier New" pitchFamily="49" charset="0"/>
                <a:cs typeface="Courier New" pitchFamily="49" charset="0"/>
              </a:rPr>
              <a:t>public</a:t>
            </a:r>
            <a:r>
              <a:rPr lang="en-US" sz="1300" smtClean="0">
                <a:solidFill>
                  <a:srgbClr val="000000"/>
                </a:solidFill>
                <a:latin typeface="Courier New" pitchFamily="49" charset="0"/>
                <a:cs typeface="Courier New" pitchFamily="49" charset="0"/>
              </a:rPr>
              <a:t> </a:t>
            </a:r>
            <a:r>
              <a:rPr lang="en-US" sz="1300" b="1" smtClean="0">
                <a:solidFill>
                  <a:srgbClr val="7F0055"/>
                </a:solidFill>
                <a:latin typeface="Courier New" pitchFamily="49" charset="0"/>
                <a:cs typeface="Courier New" pitchFamily="49" charset="0"/>
              </a:rPr>
              <a:t>void</a:t>
            </a:r>
            <a:r>
              <a:rPr lang="en-US" sz="1300" smtClean="0">
                <a:solidFill>
                  <a:srgbClr val="000000"/>
                </a:solidFill>
                <a:latin typeface="Courier New" pitchFamily="49" charset="0"/>
                <a:cs typeface="Courier New" pitchFamily="49" charset="0"/>
              </a:rPr>
              <a:t> onCreate(Bundle savedInstanceState) {</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r>
              <a:rPr lang="en-US" sz="1300" b="1" smtClean="0">
                <a:solidFill>
                  <a:srgbClr val="7F0055"/>
                </a:solidFill>
                <a:latin typeface="Courier New" pitchFamily="49" charset="0"/>
                <a:cs typeface="Courier New" pitchFamily="49" charset="0"/>
              </a:rPr>
              <a:t>super</a:t>
            </a:r>
            <a:r>
              <a:rPr lang="en-US" sz="1300" smtClean="0">
                <a:solidFill>
                  <a:srgbClr val="000000"/>
                </a:solidFill>
                <a:latin typeface="Courier New" pitchFamily="49" charset="0"/>
                <a:cs typeface="Courier New" pitchFamily="49" charset="0"/>
              </a:rPr>
              <a:t>.onCreate(savedInstanceState);</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setContentView(R.layout.</a:t>
            </a:r>
            <a:r>
              <a:rPr lang="en-US" sz="1300" i="1" smtClean="0">
                <a:solidFill>
                  <a:srgbClr val="0000C0"/>
                </a:solidFill>
                <a:latin typeface="Courier New" pitchFamily="49" charset="0"/>
                <a:cs typeface="Courier New" pitchFamily="49" charset="0"/>
              </a:rPr>
              <a:t>main</a:t>
            </a:r>
            <a:r>
              <a:rPr lang="en-US" sz="1300" smtClean="0">
                <a:solidFill>
                  <a:srgbClr val="000000"/>
                </a:solidFill>
                <a:latin typeface="Courier New" pitchFamily="49" charset="0"/>
                <a:cs typeface="Courier New" pitchFamily="49" charset="0"/>
              </a:rPr>
              <a:t>);</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r>
              <a:rPr lang="en-US" sz="1300" b="1" smtClean="0">
                <a:solidFill>
                  <a:srgbClr val="7F0055"/>
                </a:solidFill>
                <a:latin typeface="Courier New" pitchFamily="49" charset="0"/>
                <a:cs typeface="Courier New" pitchFamily="49" charset="0"/>
              </a:rPr>
              <a:t>for</a:t>
            </a:r>
            <a:r>
              <a:rPr lang="en-US" sz="1300" smtClean="0">
                <a:solidFill>
                  <a:srgbClr val="000000"/>
                </a:solidFill>
                <a:latin typeface="Courier New" pitchFamily="49" charset="0"/>
                <a:cs typeface="Courier New" pitchFamily="49" charset="0"/>
              </a:rPr>
              <a:t> (</a:t>
            </a:r>
            <a:r>
              <a:rPr lang="en-US" sz="1300" b="1" smtClean="0">
                <a:solidFill>
                  <a:srgbClr val="7F0055"/>
                </a:solidFill>
                <a:latin typeface="Courier New" pitchFamily="49" charset="0"/>
                <a:cs typeface="Courier New" pitchFamily="49" charset="0"/>
              </a:rPr>
              <a:t>int</a:t>
            </a:r>
            <a:r>
              <a:rPr lang="en-US" sz="1300" smtClean="0">
                <a:solidFill>
                  <a:srgbClr val="000000"/>
                </a:solidFill>
                <a:latin typeface="Courier New" pitchFamily="49" charset="0"/>
                <a:cs typeface="Courier New" pitchFamily="49" charset="0"/>
              </a:rPr>
              <a:t> i=0; i&lt;3;  i++){</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Toast.</a:t>
            </a:r>
            <a:r>
              <a:rPr lang="en-US" sz="1300" i="1" smtClean="0">
                <a:solidFill>
                  <a:srgbClr val="000000"/>
                </a:solidFill>
                <a:latin typeface="Courier New" pitchFamily="49" charset="0"/>
                <a:cs typeface="Courier New" pitchFamily="49" charset="0"/>
              </a:rPr>
              <a:t>makeText</a:t>
            </a:r>
            <a:r>
              <a:rPr lang="en-US" sz="1300" smtClean="0">
                <a:solidFill>
                  <a:srgbClr val="000000"/>
                </a:solidFill>
                <a:latin typeface="Courier New" pitchFamily="49" charset="0"/>
                <a:cs typeface="Courier New" pitchFamily="49" charset="0"/>
              </a:rPr>
              <a:t>(getApplicationContext(), i + </a:t>
            </a:r>
            <a:r>
              <a:rPr lang="en-US" sz="1300" smtClean="0">
                <a:solidFill>
                  <a:srgbClr val="2A00FF"/>
                </a:solidFill>
                <a:latin typeface="Courier New" pitchFamily="49" charset="0"/>
                <a:cs typeface="Courier New" pitchFamily="49" charset="0"/>
              </a:rPr>
              <a:t>" Hello, Android"</a:t>
            </a:r>
            <a:r>
              <a:rPr lang="en-US" sz="1300" smtClean="0">
                <a:solidFill>
                  <a:srgbClr val="000000"/>
                </a:solidFill>
                <a:latin typeface="Courier New" pitchFamily="49" charset="0"/>
                <a:cs typeface="Courier New" pitchFamily="49" charset="0"/>
              </a:rPr>
              <a:t>, 1).show();        </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Toast.</a:t>
            </a:r>
            <a:r>
              <a:rPr lang="en-US" sz="1300" i="1" smtClean="0">
                <a:solidFill>
                  <a:srgbClr val="000000"/>
                </a:solidFill>
                <a:latin typeface="Courier New" pitchFamily="49" charset="0"/>
                <a:cs typeface="Courier New" pitchFamily="49" charset="0"/>
              </a:rPr>
              <a:t>makeText</a:t>
            </a:r>
            <a:r>
              <a:rPr lang="en-US" sz="1300" smtClean="0">
                <a:solidFill>
                  <a:srgbClr val="000000"/>
                </a:solidFill>
                <a:latin typeface="Courier New" pitchFamily="49" charset="0"/>
                <a:cs typeface="Courier New" pitchFamily="49" charset="0"/>
              </a:rPr>
              <a:t>(getApplicationContext(), </a:t>
            </a:r>
            <a:r>
              <a:rPr lang="en-US" sz="1300" smtClean="0">
                <a:solidFill>
                  <a:srgbClr val="2A00FF"/>
                </a:solidFill>
                <a:latin typeface="Courier New" pitchFamily="49" charset="0"/>
                <a:cs typeface="Courier New" pitchFamily="49" charset="0"/>
              </a:rPr>
              <a:t>" Bye"</a:t>
            </a:r>
            <a:r>
              <a:rPr lang="en-US" sz="1300" smtClean="0">
                <a:solidFill>
                  <a:srgbClr val="000000"/>
                </a:solidFill>
                <a:latin typeface="Courier New" pitchFamily="49" charset="0"/>
                <a:cs typeface="Courier New" pitchFamily="49" charset="0"/>
              </a:rPr>
              <a:t>, 1).show(); </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    }</a:t>
            </a:r>
          </a:p>
          <a:p>
            <a:pPr eaLnBrk="1" hangingPunct="1">
              <a:lnSpc>
                <a:spcPct val="80000"/>
              </a:lnSpc>
              <a:buFont typeface="Arial" charset="0"/>
              <a:buNone/>
            </a:pPr>
            <a:r>
              <a:rPr lang="en-US" sz="1300" smtClean="0">
                <a:solidFill>
                  <a:srgbClr val="000000"/>
                </a:solidFill>
                <a:latin typeface="Courier New" pitchFamily="49" charset="0"/>
                <a:cs typeface="Courier New" pitchFamily="49" charset="0"/>
              </a:rPr>
              <a:t>}</a:t>
            </a:r>
          </a:p>
        </p:txBody>
      </p:sp>
      <p:sp>
        <p:nvSpPr>
          <p:cNvPr id="46085" name="TextBox 7"/>
          <p:cNvSpPr txBox="1">
            <a:spLocks noChangeArrowheads="1"/>
          </p:cNvSpPr>
          <p:nvPr/>
        </p:nvSpPr>
        <p:spPr bwMode="auto">
          <a:xfrm>
            <a:off x="609600" y="1752600"/>
            <a:ext cx="7924800" cy="461963"/>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Creating an Android Project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18" name="Picture 14"/>
          <p:cNvPicPr>
            <a:picLocks noChangeAspect="1" noChangeArrowheads="1"/>
          </p:cNvPicPr>
          <p:nvPr/>
        </p:nvPicPr>
        <p:blipFill>
          <a:blip r:embed="rId3"/>
          <a:srcRect/>
          <a:stretch>
            <a:fillRect/>
          </a:stretch>
        </p:blipFill>
        <p:spPr bwMode="auto">
          <a:xfrm>
            <a:off x="6781800" y="3048000"/>
            <a:ext cx="1978025" cy="2971800"/>
          </a:xfrm>
          <a:prstGeom prst="rect">
            <a:avLst/>
          </a:prstGeom>
          <a:noFill/>
        </p:spPr>
      </p:pic>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7106" name="Picture 2"/>
          <p:cNvPicPr>
            <a:picLocks noChangeAspect="1" noChangeArrowheads="1"/>
          </p:cNvPicPr>
          <p:nvPr/>
        </p:nvPicPr>
        <p:blipFill>
          <a:blip r:embed="rId4"/>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FD06D523-859E-4B8E-85A0-FF2E32AF4F50}" type="slidenum">
              <a:rPr lang="en-US"/>
              <a:pPr>
                <a:defRPr/>
              </a:pPr>
              <a:t>28</a:t>
            </a:fld>
            <a:endParaRPr lang="en-US" dirty="0"/>
          </a:p>
        </p:txBody>
      </p:sp>
      <p:sp>
        <p:nvSpPr>
          <p:cNvPr id="47108" name="TextBox 7"/>
          <p:cNvSpPr txBox="1">
            <a:spLocks noChangeArrowheads="1"/>
          </p:cNvSpPr>
          <p:nvPr/>
        </p:nvSpPr>
        <p:spPr bwMode="auto">
          <a:xfrm>
            <a:off x="609600" y="1752600"/>
            <a:ext cx="7924800" cy="461963"/>
          </a:xfrm>
          <a:prstGeom prst="rect">
            <a:avLst/>
          </a:prstGeom>
          <a:noFill/>
          <a:ln w="9525">
            <a:noFill/>
            <a:miter lim="800000"/>
            <a:headEnd/>
            <a:tailEnd/>
          </a:ln>
        </p:spPr>
        <p:txBody>
          <a:bodyPr>
            <a:spAutoFit/>
          </a:bodyPr>
          <a:lstStyle/>
          <a:p>
            <a:r>
              <a:rPr lang="en-US" sz="2400" b="1">
                <a:solidFill>
                  <a:srgbClr val="FF0000"/>
                </a:solidFill>
                <a:latin typeface="Calibri" pitchFamily="34" charset="0"/>
              </a:rPr>
              <a:t>Creating an Android Project </a:t>
            </a:r>
          </a:p>
        </p:txBody>
      </p:sp>
      <p:pic>
        <p:nvPicPr>
          <p:cNvPr id="47109" name="Picture 2"/>
          <p:cNvPicPr>
            <a:picLocks noGrp="1" noChangeAspect="1" noChangeArrowheads="1"/>
          </p:cNvPicPr>
          <p:nvPr>
            <p:ph idx="1"/>
          </p:nvPr>
        </p:nvPicPr>
        <p:blipFill>
          <a:blip r:embed="rId5"/>
          <a:srcRect/>
          <a:stretch>
            <a:fillRect/>
          </a:stretch>
        </p:blipFill>
        <p:spPr>
          <a:xfrm>
            <a:off x="304800" y="2209800"/>
            <a:ext cx="1828800" cy="1828800"/>
          </a:xfrm>
        </p:spPr>
      </p:pic>
      <p:pic>
        <p:nvPicPr>
          <p:cNvPr id="47115" name="Picture 11"/>
          <p:cNvPicPr>
            <a:picLocks noChangeAspect="1" noChangeArrowheads="1"/>
          </p:cNvPicPr>
          <p:nvPr/>
        </p:nvPicPr>
        <p:blipFill>
          <a:blip r:embed="rId6"/>
          <a:srcRect/>
          <a:stretch>
            <a:fillRect/>
          </a:stretch>
        </p:blipFill>
        <p:spPr bwMode="auto">
          <a:xfrm>
            <a:off x="2362200" y="2286000"/>
            <a:ext cx="2106613" cy="3148013"/>
          </a:xfrm>
          <a:prstGeom prst="rect">
            <a:avLst/>
          </a:prstGeom>
          <a:noFill/>
        </p:spPr>
      </p:pic>
      <p:pic>
        <p:nvPicPr>
          <p:cNvPr id="47117" name="Picture 13"/>
          <p:cNvPicPr>
            <a:picLocks noChangeAspect="1" noChangeArrowheads="1"/>
          </p:cNvPicPr>
          <p:nvPr/>
        </p:nvPicPr>
        <p:blipFill>
          <a:blip r:embed="rId7"/>
          <a:srcRect/>
          <a:stretch>
            <a:fillRect/>
          </a:stretch>
        </p:blipFill>
        <p:spPr bwMode="auto">
          <a:xfrm>
            <a:off x="4618038" y="2514600"/>
            <a:ext cx="2011362" cy="29718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endParaRPr lang="en-US" dirty="0">
              <a:solidFill>
                <a:schemeClr val="tx2">
                  <a:lumMod val="60000"/>
                  <a:lumOff val="40000"/>
                </a:schemeClr>
              </a:solidFill>
            </a:endParaRPr>
          </a:p>
        </p:txBody>
      </p:sp>
      <p:pic>
        <p:nvPicPr>
          <p:cNvPr id="49154"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5ECC7FCB-AA1C-4183-84AD-97BE1B701F9A}" type="slidenum">
              <a:rPr lang="en-US"/>
              <a:pPr>
                <a:defRPr/>
              </a:pPr>
              <a:t>29</a:t>
            </a:fld>
            <a:endParaRPr lang="en-US" dirty="0"/>
          </a:p>
        </p:txBody>
      </p:sp>
      <p:sp>
        <p:nvSpPr>
          <p:cNvPr id="49156" name="TextBox 7"/>
          <p:cNvSpPr txBox="1">
            <a:spLocks noChangeArrowheads="1"/>
          </p:cNvSpPr>
          <p:nvPr/>
        </p:nvSpPr>
        <p:spPr bwMode="auto">
          <a:xfrm>
            <a:off x="533400" y="1981200"/>
            <a:ext cx="7924800" cy="769938"/>
          </a:xfrm>
          <a:prstGeom prst="rect">
            <a:avLst/>
          </a:prstGeom>
          <a:noFill/>
          <a:ln w="9525">
            <a:noFill/>
            <a:miter lim="800000"/>
            <a:headEnd/>
            <a:tailEnd/>
          </a:ln>
        </p:spPr>
        <p:txBody>
          <a:bodyPr>
            <a:spAutoFit/>
          </a:bodyPr>
          <a:lstStyle/>
          <a:p>
            <a:pPr algn="ctr"/>
            <a:r>
              <a:rPr lang="en-US" sz="4400" b="1">
                <a:solidFill>
                  <a:srgbClr val="FF0000"/>
                </a:solidFill>
                <a:latin typeface="Calibri" pitchFamily="34" charset="0"/>
              </a:rPr>
              <a:t>Questions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7D290FD-E59C-4FBD-8726-62C9B780F782}" type="slidenum">
              <a:rPr lang="en-US"/>
              <a:pPr>
                <a:defRPr/>
              </a:pPr>
              <a:t>3</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4" name="Content Placeholder 2"/>
          <p:cNvSpPr txBox="1">
            <a:spLocks/>
          </p:cNvSpPr>
          <p:nvPr/>
        </p:nvSpPr>
        <p:spPr>
          <a:xfrm>
            <a:off x="304800" y="1143000"/>
            <a:ext cx="6400800" cy="533400"/>
          </a:xfrm>
          <a:prstGeom prst="rect">
            <a:avLst/>
          </a:prstGeom>
        </p:spPr>
        <p:txBody>
          <a:bodyPr/>
          <a:lstStyle/>
          <a:p>
            <a:pPr fontAlgn="auto">
              <a:spcBef>
                <a:spcPts val="0"/>
              </a:spcBef>
              <a:spcAft>
                <a:spcPts val="0"/>
              </a:spcAft>
              <a:defRPr/>
            </a:pPr>
            <a:r>
              <a:rPr lang="en-US" sz="2000" b="1" dirty="0">
                <a:latin typeface="+mn-lt"/>
              </a:rPr>
              <a:t>Typical Layout of the Eclipse IDE for Android Development</a:t>
            </a:r>
          </a:p>
          <a:p>
            <a:pPr marL="457200" indent="-457200" fontAlgn="auto">
              <a:spcBef>
                <a:spcPct val="20000"/>
              </a:spcBef>
              <a:spcAft>
                <a:spcPts val="0"/>
              </a:spcAft>
              <a:buFont typeface="+mj-lt"/>
              <a:buAutoNum type="arabicPeriod"/>
              <a:defRPr/>
            </a:pPr>
            <a:endParaRPr lang="en-US" sz="2000" b="1" dirty="0">
              <a:latin typeface="+mn-lt"/>
            </a:endParaRPr>
          </a:p>
        </p:txBody>
      </p:sp>
      <p:pic>
        <p:nvPicPr>
          <p:cNvPr id="18436"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BEE1B338-D9C6-4290-8A9E-D45FC5C9A133}" type="slidenum">
              <a:rPr lang="en-US" sz="1200">
                <a:solidFill>
                  <a:schemeClr val="tx1">
                    <a:tint val="75000"/>
                  </a:schemeClr>
                </a:solidFill>
                <a:latin typeface="+mn-lt"/>
              </a:rPr>
              <a:pPr algn="r" fontAlgn="auto">
                <a:spcBef>
                  <a:spcPts val="0"/>
                </a:spcBef>
                <a:spcAft>
                  <a:spcPts val="0"/>
                </a:spcAft>
                <a:defRPr/>
              </a:pPr>
              <a:t>3</a:t>
            </a:fld>
            <a:endParaRPr lang="en-US" sz="1200">
              <a:solidFill>
                <a:schemeClr val="tx1">
                  <a:tint val="75000"/>
                </a:schemeClr>
              </a:solidFill>
              <a:latin typeface="+mn-lt"/>
            </a:endParaRPr>
          </a:p>
        </p:txBody>
      </p:sp>
      <p:pic>
        <p:nvPicPr>
          <p:cNvPr id="18438" name="Picture 2"/>
          <p:cNvPicPr>
            <a:picLocks noChangeAspect="1" noChangeArrowheads="1"/>
          </p:cNvPicPr>
          <p:nvPr/>
        </p:nvPicPr>
        <p:blipFill>
          <a:blip r:embed="rId4"/>
          <a:srcRect/>
          <a:stretch>
            <a:fillRect/>
          </a:stretch>
        </p:blipFill>
        <p:spPr bwMode="auto">
          <a:xfrm>
            <a:off x="381000" y="1600200"/>
            <a:ext cx="83058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rtlCol="0">
            <a:normAutofit fontScale="90000"/>
          </a:bodyPr>
          <a:lstStyle/>
          <a:p>
            <a:pPr eaLnBrk="1" fontAlgn="auto" hangingPunct="1">
              <a:spcAft>
                <a:spcPts val="0"/>
              </a:spcAft>
              <a:defRPr/>
            </a:pPr>
            <a:r>
              <a:rPr lang="en-US" dirty="0">
                <a:solidFill>
                  <a:schemeClr val="tx2">
                    <a:lumMod val="60000"/>
                    <a:lumOff val="40000"/>
                  </a:schemeClr>
                </a:solidFill>
              </a:rPr>
              <a:t/>
            </a:r>
            <a:br>
              <a:rPr lang="en-US" dirty="0">
                <a:solidFill>
                  <a:schemeClr val="tx2">
                    <a:lumMod val="60000"/>
                    <a:lumOff val="40000"/>
                  </a:schemeClr>
                </a:solidFill>
              </a:rPr>
            </a:br>
            <a:r>
              <a:rPr lang="en-US" dirty="0" smtClean="0">
                <a:solidFill>
                  <a:schemeClr val="tx2">
                    <a:lumMod val="60000"/>
                    <a:lumOff val="40000"/>
                  </a:schemeClr>
                </a:solidFill>
              </a:rPr>
              <a:t>Android Setup Tutorial</a:t>
            </a:r>
            <a:br>
              <a:rPr lang="en-US" dirty="0" smtClean="0">
                <a:solidFill>
                  <a:schemeClr val="tx2">
                    <a:lumMod val="60000"/>
                    <a:lumOff val="40000"/>
                  </a:schemeClr>
                </a:solidFill>
              </a:rPr>
            </a:br>
            <a:r>
              <a:rPr lang="en-US" sz="1300" b="1" dirty="0" smtClean="0"/>
              <a:t>Summary of Android On-line Installation Resources</a:t>
            </a:r>
            <a:r>
              <a:rPr lang="en-US" sz="1300" dirty="0" smtClean="0"/>
              <a:t/>
            </a:r>
            <a:br>
              <a:rPr lang="en-US" sz="1300" dirty="0" smtClean="0"/>
            </a:br>
            <a:endParaRPr lang="en-US" sz="1300" dirty="0">
              <a:solidFill>
                <a:schemeClr val="tx2">
                  <a:lumMod val="60000"/>
                  <a:lumOff val="40000"/>
                </a:schemeClr>
              </a:solidFill>
            </a:endParaRPr>
          </a:p>
        </p:txBody>
      </p:sp>
      <p:pic>
        <p:nvPicPr>
          <p:cNvPr id="50178"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81892FA5-5B43-456B-993F-E83B6812D4BE}" type="slidenum">
              <a:rPr lang="en-US"/>
              <a:pPr>
                <a:defRPr/>
              </a:pPr>
              <a:t>30</a:t>
            </a:fld>
            <a:endParaRPr lang="en-US" dirty="0"/>
          </a:p>
        </p:txBody>
      </p:sp>
      <p:sp>
        <p:nvSpPr>
          <p:cNvPr id="50180" name="TextBox 7"/>
          <p:cNvSpPr txBox="1">
            <a:spLocks noChangeArrowheads="1"/>
          </p:cNvSpPr>
          <p:nvPr/>
        </p:nvSpPr>
        <p:spPr bwMode="auto">
          <a:xfrm>
            <a:off x="533400" y="533400"/>
            <a:ext cx="7924800" cy="6094413"/>
          </a:xfrm>
          <a:prstGeom prst="rect">
            <a:avLst/>
          </a:prstGeom>
          <a:noFill/>
          <a:ln w="9525">
            <a:noFill/>
            <a:miter lim="800000"/>
            <a:headEnd/>
            <a:tailEnd/>
          </a:ln>
        </p:spPr>
        <p:txBody>
          <a:bodyPr>
            <a:spAutoFit/>
          </a:bodyPr>
          <a:lstStyle/>
          <a:p>
            <a:r>
              <a:rPr lang="en-US" sz="1000">
                <a:latin typeface="Calibri" pitchFamily="34" charset="0"/>
              </a:rPr>
              <a:t> </a:t>
            </a:r>
          </a:p>
          <a:p>
            <a:r>
              <a:rPr lang="en-US" sz="1000" b="1">
                <a:latin typeface="Calibri" pitchFamily="34" charset="0"/>
              </a:rPr>
              <a:t> </a:t>
            </a:r>
            <a:endParaRPr lang="en-US" sz="1000">
              <a:latin typeface="Calibri" pitchFamily="34" charset="0"/>
            </a:endParaRPr>
          </a:p>
          <a:p>
            <a:r>
              <a:rPr lang="en-US" sz="1000">
                <a:latin typeface="Calibri" pitchFamily="34" charset="0"/>
              </a:rPr>
              <a:t> </a:t>
            </a:r>
          </a:p>
          <a:p>
            <a:r>
              <a:rPr lang="en-US" sz="1000">
                <a:latin typeface="Calibri" pitchFamily="34" charset="0"/>
              </a:rPr>
              <a:t> </a:t>
            </a:r>
          </a:p>
          <a:p>
            <a:r>
              <a:rPr lang="en-US" sz="1000">
                <a:latin typeface="Calibri" pitchFamily="34" charset="0"/>
              </a:rPr>
              <a:t> </a:t>
            </a:r>
            <a:r>
              <a:rPr lang="en-US" sz="1000" b="1">
                <a:latin typeface="Calibri" pitchFamily="34" charset="0"/>
              </a:rPr>
              <a:t>0. JAVA</a:t>
            </a:r>
            <a:endParaRPr lang="en-US" sz="1000">
              <a:latin typeface="Calibri" pitchFamily="34" charset="0"/>
            </a:endParaRPr>
          </a:p>
          <a:p>
            <a:r>
              <a:rPr lang="en-US" sz="1000">
                <a:latin typeface="Calibri" pitchFamily="34" charset="0"/>
              </a:rPr>
              <a:t>http://www.dailymotion.com/video/x77uqg_google-android-emulator-tutorial-tr_tech</a:t>
            </a:r>
          </a:p>
          <a:p>
            <a:r>
              <a:rPr lang="en-US" sz="1000">
                <a:latin typeface="Calibri" pitchFamily="34" charset="0"/>
              </a:rPr>
              <a:t> </a:t>
            </a:r>
          </a:p>
          <a:p>
            <a:r>
              <a:rPr lang="en-US" sz="1000" b="1">
                <a:latin typeface="Calibri" pitchFamily="34" charset="0"/>
              </a:rPr>
              <a:t>1. ECLIPSE</a:t>
            </a:r>
            <a:endParaRPr lang="en-US" sz="1000">
              <a:latin typeface="Calibri" pitchFamily="34" charset="0"/>
            </a:endParaRPr>
          </a:p>
          <a:p>
            <a:r>
              <a:rPr lang="en-US" sz="1000">
                <a:latin typeface="Calibri" pitchFamily="34" charset="0"/>
              </a:rPr>
              <a:t>http://www.dailymotion.com/related/x77v5t_google-android-eclipse-adt-tutorial_tech/video/x77usr_google-android-eclipse-tutorial-tra_tech</a:t>
            </a:r>
          </a:p>
          <a:p>
            <a:r>
              <a:rPr lang="en-US" sz="1000">
                <a:latin typeface="Calibri" pitchFamily="34" charset="0"/>
              </a:rPr>
              <a:t> </a:t>
            </a:r>
          </a:p>
          <a:p>
            <a:r>
              <a:rPr lang="en-US" sz="1000" b="1">
                <a:latin typeface="Calibri" pitchFamily="34" charset="0"/>
              </a:rPr>
              <a:t>2. ANDROID-SDK</a:t>
            </a:r>
          </a:p>
          <a:p>
            <a:r>
              <a:rPr lang="en-US" sz="1000" b="1">
                <a:latin typeface="Calibri" pitchFamily="34" charset="0"/>
              </a:rPr>
              <a:t>Android ADT Eclipse Plug-in link:</a:t>
            </a:r>
            <a:r>
              <a:rPr lang="en-US" sz="1000">
                <a:latin typeface="Calibri" pitchFamily="34" charset="0"/>
              </a:rPr>
              <a:t>  https://dl-ssl.google.com/android/eclipse/</a:t>
            </a:r>
          </a:p>
          <a:p>
            <a:r>
              <a:rPr lang="en-US" sz="1000">
                <a:latin typeface="Calibri" pitchFamily="34" charset="0"/>
              </a:rPr>
              <a:t>http://www.dailymotion.com/related/x77v5t_google-android-eclipse-adt-tutorial_tech/video/x77uou_google-android-sdk-emulator-tutoria_tech</a:t>
            </a:r>
          </a:p>
          <a:p>
            <a:r>
              <a:rPr lang="en-US" sz="1000">
                <a:latin typeface="Calibri" pitchFamily="34" charset="0"/>
              </a:rPr>
              <a:t> </a:t>
            </a:r>
          </a:p>
          <a:p>
            <a:r>
              <a:rPr lang="en-US" sz="1000" b="1">
                <a:latin typeface="Calibri" pitchFamily="34" charset="0"/>
              </a:rPr>
              <a:t>3. ECLIPSE-PLUGIN</a:t>
            </a:r>
            <a:endParaRPr lang="en-US" sz="1000">
              <a:latin typeface="Calibri" pitchFamily="34" charset="0"/>
            </a:endParaRPr>
          </a:p>
          <a:p>
            <a:r>
              <a:rPr lang="en-US" sz="1000">
                <a:latin typeface="Calibri" pitchFamily="34" charset="0"/>
              </a:rPr>
              <a:t>http://www.dailymotion.com/related/x77usr_google-android-eclipse-tutorial-tra_tech/video/x77v5t_google-android-eclipse-adt-tutorial_tech?from=rss</a:t>
            </a:r>
          </a:p>
          <a:p>
            <a:r>
              <a:rPr lang="en-US" sz="1000">
                <a:latin typeface="Calibri" pitchFamily="34" charset="0"/>
              </a:rPr>
              <a:t> </a:t>
            </a:r>
          </a:p>
          <a:p>
            <a:r>
              <a:rPr lang="en-US" sz="1000" b="1">
                <a:latin typeface="Calibri" pitchFamily="34" charset="0"/>
              </a:rPr>
              <a:t>4. HELLO WORLD TUTORIAL</a:t>
            </a:r>
            <a:endParaRPr lang="en-US" sz="1000">
              <a:latin typeface="Calibri" pitchFamily="34" charset="0"/>
            </a:endParaRPr>
          </a:p>
          <a:p>
            <a:r>
              <a:rPr lang="en-US" sz="1000">
                <a:latin typeface="Calibri" pitchFamily="34" charset="0"/>
              </a:rPr>
              <a:t>http://www.dailymotion.com/video/x77v6w_google-android-apps-tutorial-traini_tech</a:t>
            </a:r>
          </a:p>
          <a:p>
            <a:r>
              <a:rPr lang="en-US" sz="1000">
                <a:latin typeface="Calibri" pitchFamily="34" charset="0"/>
              </a:rPr>
              <a:t> </a:t>
            </a:r>
          </a:p>
          <a:p>
            <a:r>
              <a:rPr lang="en-US" sz="1000" b="1">
                <a:latin typeface="Calibri" pitchFamily="34" charset="0"/>
              </a:rPr>
              <a:t>5. DROID_DRAW</a:t>
            </a:r>
            <a:endParaRPr lang="en-US" sz="1000">
              <a:latin typeface="Calibri" pitchFamily="34" charset="0"/>
            </a:endParaRPr>
          </a:p>
          <a:p>
            <a:r>
              <a:rPr lang="en-US" sz="1000">
                <a:latin typeface="Calibri" pitchFamily="34" charset="0"/>
              </a:rPr>
              <a:t>http://www.droiddraw.org</a:t>
            </a:r>
          </a:p>
          <a:p>
            <a:r>
              <a:rPr lang="en-US" sz="1000">
                <a:latin typeface="Calibri" pitchFamily="34" charset="0"/>
              </a:rPr>
              <a:t> </a:t>
            </a:r>
          </a:p>
          <a:p>
            <a:r>
              <a:rPr lang="en-US" sz="1000" b="1">
                <a:latin typeface="Calibri" pitchFamily="34" charset="0"/>
              </a:rPr>
              <a:t>6. MAKING SDCARD (Video, blogs)</a:t>
            </a:r>
            <a:endParaRPr lang="en-US" sz="1000">
              <a:latin typeface="Calibri" pitchFamily="34" charset="0"/>
            </a:endParaRPr>
          </a:p>
          <a:p>
            <a:r>
              <a:rPr lang="en-US" sz="1000">
                <a:latin typeface="Calibri" pitchFamily="34" charset="0"/>
              </a:rPr>
              <a:t>http://www.anddev.org/emulating_a_sd-card-t263.html</a:t>
            </a:r>
          </a:p>
          <a:p>
            <a:r>
              <a:rPr lang="en-US" sz="1000">
                <a:latin typeface="Calibri" pitchFamily="34" charset="0"/>
              </a:rPr>
              <a:t>http://groups.google.com/group/android-developers/browse_thread/thread/9d068936b43c5f27</a:t>
            </a:r>
          </a:p>
          <a:p>
            <a:r>
              <a:rPr lang="en-US" sz="1000">
                <a:latin typeface="Calibri" pitchFamily="34" charset="0"/>
              </a:rPr>
              <a:t>http://www.anddev.org/problem_pushing_files_onto_sdcard-t2467.html</a:t>
            </a:r>
          </a:p>
          <a:p>
            <a:r>
              <a:rPr lang="en-US" sz="1000">
                <a:latin typeface="Calibri" pitchFamily="34" charset="0"/>
              </a:rPr>
              <a:t> </a:t>
            </a:r>
          </a:p>
          <a:p>
            <a:r>
              <a:rPr lang="en-US" sz="1000">
                <a:latin typeface="Calibri" pitchFamily="34" charset="0"/>
              </a:rPr>
              <a:t> </a:t>
            </a:r>
          </a:p>
          <a:p>
            <a:r>
              <a:rPr lang="en-US" sz="1000" b="1">
                <a:latin typeface="Calibri" pitchFamily="34" charset="0"/>
              </a:rPr>
              <a:t>7. Three GOOD videos from Google (Architecture, Interprocess Comm, APIs)</a:t>
            </a:r>
            <a:endParaRPr lang="en-US" sz="1000">
              <a:latin typeface="Calibri" pitchFamily="34" charset="0"/>
            </a:endParaRPr>
          </a:p>
          <a:p>
            <a:r>
              <a:rPr lang="en-US" sz="1000">
                <a:latin typeface="Calibri" pitchFamily="34" charset="0"/>
              </a:rPr>
              <a:t>1.  http://www.youtube.com/watch?v=QBGfUs9mQYY&amp;eurl=http://developerlife.com/theblog/?p=454</a:t>
            </a:r>
          </a:p>
          <a:p>
            <a:r>
              <a:rPr lang="en-US" sz="1000">
                <a:latin typeface="Calibri" pitchFamily="34" charset="0"/>
              </a:rPr>
              <a:t>2. http://www.youtube.com/watch?v=fL6gSd4ugSI&amp;feature=related</a:t>
            </a:r>
          </a:p>
          <a:p>
            <a:r>
              <a:rPr lang="en-US" sz="1000">
                <a:latin typeface="Calibri" pitchFamily="34" charset="0"/>
              </a:rPr>
              <a:t>3.  http://www.youtube.com/watch?v=MPukbH6D-lY&amp;feature=related</a:t>
            </a:r>
          </a:p>
          <a:p>
            <a:r>
              <a:rPr lang="en-US" sz="1000">
                <a:latin typeface="Calibri" pitchFamily="34" charset="0"/>
              </a:rPr>
              <a:t> </a:t>
            </a:r>
          </a:p>
          <a:p>
            <a:r>
              <a:rPr lang="en-US" sz="1000" b="1">
                <a:latin typeface="Calibri" pitchFamily="34" charset="0"/>
              </a:rPr>
              <a:t>8. More APPs  (Google President, HelloWorld, PhoneLocator)</a:t>
            </a:r>
            <a:endParaRPr lang="en-US" sz="1000">
              <a:latin typeface="Calibri" pitchFamily="34" charset="0"/>
            </a:endParaRPr>
          </a:p>
          <a:p>
            <a:r>
              <a:rPr lang="en-US" sz="1000">
                <a:latin typeface="Calibri" pitchFamily="34" charset="0"/>
              </a:rPr>
              <a:t>http://www.youtube.com/watch?v=1FJHYqE0RDg&amp;feature=channel</a:t>
            </a:r>
          </a:p>
          <a:p>
            <a:r>
              <a:rPr lang="en-US" sz="1000">
                <a:latin typeface="Calibri" pitchFamily="34" charset="0"/>
              </a:rPr>
              <a:t>http://www.youtube.com/watch?v=I6ObTqIiYfE&amp;feature=channel</a:t>
            </a:r>
          </a:p>
          <a:p>
            <a:r>
              <a:rPr lang="en-US" sz="1000">
                <a:latin typeface="Calibri" pitchFamily="34" charset="0"/>
              </a:rPr>
              <a:t> http://www.helloandroid.com/taxonomy/term/29</a:t>
            </a:r>
            <a:endParaRPr lang="en-US" sz="1000" b="1">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3804A5B-94C3-40EA-A994-5D58D5485E1C}" type="slidenum">
              <a:rPr lang="en-US"/>
              <a:pPr>
                <a:defRPr/>
              </a:pPr>
              <a:t>4</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4" name="Content Placeholder 2"/>
          <p:cNvSpPr txBox="1">
            <a:spLocks/>
          </p:cNvSpPr>
          <p:nvPr/>
        </p:nvSpPr>
        <p:spPr>
          <a:xfrm>
            <a:off x="304800" y="1143000"/>
            <a:ext cx="6400800" cy="533400"/>
          </a:xfrm>
          <a:prstGeom prst="rect">
            <a:avLst/>
          </a:prstGeom>
        </p:spPr>
        <p:txBody>
          <a:bodyPr/>
          <a:lstStyle/>
          <a:p>
            <a:pPr fontAlgn="auto">
              <a:spcBef>
                <a:spcPts val="0"/>
              </a:spcBef>
              <a:spcAft>
                <a:spcPts val="0"/>
              </a:spcAft>
              <a:defRPr/>
            </a:pPr>
            <a:r>
              <a:rPr lang="en-US" sz="2000" b="1" dirty="0">
                <a:latin typeface="+mn-lt"/>
              </a:rPr>
              <a:t>Typical Layout of the Eclipse IDE for Android Development</a:t>
            </a:r>
          </a:p>
          <a:p>
            <a:pPr fontAlgn="auto">
              <a:spcBef>
                <a:spcPts val="0"/>
              </a:spcBef>
              <a:spcAft>
                <a:spcPts val="0"/>
              </a:spcAft>
              <a:defRPr/>
            </a:pPr>
            <a:r>
              <a:rPr lang="en-US" sz="2000" dirty="0">
                <a:latin typeface="+mn-lt"/>
              </a:rPr>
              <a:t>(details…)</a:t>
            </a:r>
          </a:p>
          <a:p>
            <a:pPr marL="457200" indent="-457200" fontAlgn="auto">
              <a:spcBef>
                <a:spcPct val="20000"/>
              </a:spcBef>
              <a:spcAft>
                <a:spcPts val="0"/>
              </a:spcAft>
              <a:buFont typeface="+mj-lt"/>
              <a:buAutoNum type="arabicPeriod"/>
              <a:defRPr/>
            </a:pPr>
            <a:endParaRPr lang="en-US" sz="2000" b="1" dirty="0">
              <a:latin typeface="+mn-lt"/>
            </a:endParaRPr>
          </a:p>
        </p:txBody>
      </p:sp>
      <p:pic>
        <p:nvPicPr>
          <p:cNvPr id="20484"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C414EC85-5CA0-4327-8925-F81267C610FD}" type="slidenum">
              <a:rPr lang="en-US" sz="1200">
                <a:solidFill>
                  <a:schemeClr val="tx1">
                    <a:tint val="75000"/>
                  </a:schemeClr>
                </a:solidFill>
                <a:latin typeface="+mn-lt"/>
              </a:rPr>
              <a:pPr algn="r" fontAlgn="auto">
                <a:spcBef>
                  <a:spcPts val="0"/>
                </a:spcBef>
                <a:spcAft>
                  <a:spcPts val="0"/>
                </a:spcAft>
                <a:defRPr/>
              </a:pPr>
              <a:t>4</a:t>
            </a:fld>
            <a:endParaRPr lang="en-US" sz="1200">
              <a:solidFill>
                <a:schemeClr val="tx1">
                  <a:tint val="75000"/>
                </a:schemeClr>
              </a:solidFill>
              <a:latin typeface="+mn-lt"/>
            </a:endParaRPr>
          </a:p>
        </p:txBody>
      </p:sp>
      <p:pic>
        <p:nvPicPr>
          <p:cNvPr id="20486" name="Picture 3"/>
          <p:cNvPicPr>
            <a:picLocks noChangeAspect="1" noChangeArrowheads="1"/>
          </p:cNvPicPr>
          <p:nvPr/>
        </p:nvPicPr>
        <p:blipFill>
          <a:blip r:embed="rId4"/>
          <a:srcRect/>
          <a:stretch>
            <a:fillRect/>
          </a:stretch>
        </p:blipFill>
        <p:spPr bwMode="auto">
          <a:xfrm>
            <a:off x="381000" y="2667000"/>
            <a:ext cx="6856413" cy="1168400"/>
          </a:xfrm>
          <a:prstGeom prst="rect">
            <a:avLst/>
          </a:prstGeom>
          <a:noFill/>
          <a:ln w="9525">
            <a:noFill/>
            <a:miter lim="800000"/>
            <a:headEnd/>
            <a:tailEnd/>
          </a:ln>
        </p:spPr>
      </p:pic>
      <p:pic>
        <p:nvPicPr>
          <p:cNvPr id="20487" name="Picture 4"/>
          <p:cNvPicPr>
            <a:picLocks noChangeAspect="1" noChangeArrowheads="1"/>
          </p:cNvPicPr>
          <p:nvPr/>
        </p:nvPicPr>
        <p:blipFill>
          <a:blip r:embed="rId5"/>
          <a:srcRect/>
          <a:stretch>
            <a:fillRect/>
          </a:stretch>
        </p:blipFill>
        <p:spPr bwMode="auto">
          <a:xfrm>
            <a:off x="5257800" y="4419600"/>
            <a:ext cx="3543300" cy="901700"/>
          </a:xfrm>
          <a:prstGeom prst="rect">
            <a:avLst/>
          </a:prstGeom>
          <a:noFill/>
          <a:ln w="9525">
            <a:noFill/>
            <a:miter lim="800000"/>
            <a:headEnd/>
            <a:tailEnd/>
          </a:ln>
        </p:spPr>
      </p:pic>
      <p:sp>
        <p:nvSpPr>
          <p:cNvPr id="20488" name="TextBox 11"/>
          <p:cNvSpPr txBox="1">
            <a:spLocks noChangeArrowheads="1"/>
          </p:cNvSpPr>
          <p:nvPr/>
        </p:nvSpPr>
        <p:spPr bwMode="auto">
          <a:xfrm>
            <a:off x="1371600" y="4038600"/>
            <a:ext cx="3352800" cy="646113"/>
          </a:xfrm>
          <a:prstGeom prst="rect">
            <a:avLst/>
          </a:prstGeom>
          <a:noFill/>
          <a:ln w="9525">
            <a:noFill/>
            <a:miter lim="800000"/>
            <a:headEnd/>
            <a:tailEnd/>
          </a:ln>
        </p:spPr>
        <p:txBody>
          <a:bodyPr>
            <a:spAutoFit/>
          </a:bodyPr>
          <a:lstStyle/>
          <a:p>
            <a:r>
              <a:rPr lang="en-US">
                <a:latin typeface="Calibri" pitchFamily="34" charset="0"/>
              </a:rPr>
              <a:t>Android SDK and AVD Manager</a:t>
            </a:r>
          </a:p>
          <a:p>
            <a:r>
              <a:rPr lang="en-US">
                <a:latin typeface="Calibri" pitchFamily="34" charset="0"/>
              </a:rPr>
              <a:t>New Android Project</a:t>
            </a:r>
          </a:p>
        </p:txBody>
      </p:sp>
      <p:sp>
        <p:nvSpPr>
          <p:cNvPr id="20489" name="TextBox 12"/>
          <p:cNvSpPr txBox="1">
            <a:spLocks noChangeArrowheads="1"/>
          </p:cNvSpPr>
          <p:nvPr/>
        </p:nvSpPr>
        <p:spPr bwMode="auto">
          <a:xfrm>
            <a:off x="5257800" y="5410200"/>
            <a:ext cx="3886200" cy="646113"/>
          </a:xfrm>
          <a:prstGeom prst="rect">
            <a:avLst/>
          </a:prstGeom>
          <a:noFill/>
          <a:ln w="9525">
            <a:noFill/>
            <a:miter lim="800000"/>
            <a:headEnd/>
            <a:tailEnd/>
          </a:ln>
        </p:spPr>
        <p:txBody>
          <a:bodyPr>
            <a:spAutoFit/>
          </a:bodyPr>
          <a:lstStyle/>
          <a:p>
            <a:r>
              <a:rPr lang="en-US">
                <a:latin typeface="Calibri" pitchFamily="34" charset="0"/>
              </a:rPr>
              <a:t>DDMS  Perspective</a:t>
            </a:r>
          </a:p>
          <a:p>
            <a:r>
              <a:rPr lang="en-US">
                <a:latin typeface="Calibri" pitchFamily="34" charset="0"/>
              </a:rPr>
              <a:t>Dalvik Debugging Monitoring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514600"/>
            <a:ext cx="8686800" cy="99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A6FC9D5C-08AB-400F-AD92-D8141E6C7BD7}" type="slidenum">
              <a:rPr lang="en-US"/>
              <a:pPr>
                <a:defRPr/>
              </a:pPr>
              <a:t>5</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22532" name="Content Placeholder 2"/>
          <p:cNvSpPr txBox="1">
            <a:spLocks/>
          </p:cNvSpPr>
          <p:nvPr/>
        </p:nvSpPr>
        <p:spPr bwMode="auto">
          <a:xfrm>
            <a:off x="304800" y="762000"/>
            <a:ext cx="8229600" cy="4419600"/>
          </a:xfrm>
          <a:prstGeom prst="rect">
            <a:avLst/>
          </a:prstGeom>
          <a:noFill/>
          <a:ln w="9525">
            <a:noFill/>
            <a:miter lim="800000"/>
            <a:headEnd/>
            <a:tailEnd/>
          </a:ln>
        </p:spPr>
        <p:txBody>
          <a:bodyPr/>
          <a:lstStyle/>
          <a:p>
            <a:r>
              <a:rPr lang="en-US" b="1">
                <a:latin typeface="Calibri" pitchFamily="34" charset="0"/>
              </a:rPr>
              <a:t>SETUP</a:t>
            </a:r>
          </a:p>
          <a:p>
            <a:r>
              <a:rPr lang="en-US" b="1">
                <a:latin typeface="Calibri" pitchFamily="34" charset="0"/>
              </a:rPr>
              <a:t>Download the Android SDK – Installing on Windows, Linux, Mac OS</a:t>
            </a:r>
          </a:p>
          <a:p>
            <a:r>
              <a:rPr lang="en-US" sz="1600">
                <a:latin typeface="Calibri" pitchFamily="34" charset="0"/>
              </a:rPr>
              <a:t>This page is taken from  </a:t>
            </a:r>
            <a:r>
              <a:rPr lang="en-US" sz="1600">
                <a:solidFill>
                  <a:srgbClr val="000000"/>
                </a:solidFill>
                <a:latin typeface="Calibri" pitchFamily="34" charset="0"/>
                <a:hlinkClick r:id="rId2"/>
              </a:rPr>
              <a:t>http://developer.android.com/sdk/index.html</a:t>
            </a:r>
            <a:r>
              <a:rPr lang="en-US" sz="1600">
                <a:latin typeface="Calibri" pitchFamily="34" charset="0"/>
              </a:rPr>
              <a:t> </a:t>
            </a:r>
          </a:p>
          <a:p>
            <a:endParaRPr lang="en-US" sz="1600">
              <a:latin typeface="Calibri" pitchFamily="34" charset="0"/>
            </a:endParaRPr>
          </a:p>
          <a:p>
            <a:endParaRPr lang="en-US" sz="1600">
              <a:latin typeface="Calibri" pitchFamily="34" charset="0"/>
            </a:endParaRPr>
          </a:p>
          <a:p>
            <a:r>
              <a:rPr lang="en-US" sz="1600">
                <a:latin typeface="Calibri" pitchFamily="34" charset="0"/>
              </a:rPr>
              <a:t>Windows 		installer_r16-windows.exe </a:t>
            </a:r>
          </a:p>
          <a:p>
            <a:r>
              <a:rPr lang="en-US" sz="1600">
                <a:latin typeface="Calibri" pitchFamily="34" charset="0"/>
              </a:rPr>
              <a:t>Mac OS X (intel)	android-sdk_r16-mac_86.zip</a:t>
            </a:r>
          </a:p>
          <a:p>
            <a:r>
              <a:rPr lang="en-US" sz="1600">
                <a:latin typeface="Calibri" pitchFamily="34" charset="0"/>
              </a:rPr>
              <a:t>Linux (i386)	android-sdk_r16-linux_86.tgz</a:t>
            </a:r>
          </a:p>
          <a:p>
            <a:endParaRPr lang="en-US" sz="1600">
              <a:latin typeface="Calibri" pitchFamily="34" charset="0"/>
            </a:endParaRPr>
          </a:p>
          <a:p>
            <a:endParaRPr lang="en-US" sz="1600">
              <a:latin typeface="Calibri" pitchFamily="34" charset="0"/>
            </a:endParaRPr>
          </a:p>
          <a:p>
            <a:r>
              <a:rPr lang="en-US" sz="1600">
                <a:latin typeface="Calibri" pitchFamily="34" charset="0"/>
              </a:rPr>
              <a:t>Tổng quan về các bước cài đặt Android SDK:</a:t>
            </a:r>
          </a:p>
          <a:p>
            <a:endParaRPr lang="en-US" sz="1600">
              <a:latin typeface="Calibri" pitchFamily="34" charset="0"/>
            </a:endParaRPr>
          </a:p>
          <a:p>
            <a:pPr>
              <a:buFont typeface="Calibri" pitchFamily="34" charset="0"/>
              <a:buAutoNum type="arabicPeriod"/>
            </a:pPr>
            <a:r>
              <a:rPr lang="en-US" sz="1600">
                <a:latin typeface="Calibri" pitchFamily="34" charset="0"/>
              </a:rPr>
              <a:t> Chuẩn bị máy tính đáp ứng được các yêu cầu hệ thống.</a:t>
            </a:r>
          </a:p>
          <a:p>
            <a:pPr>
              <a:buFont typeface="Calibri" pitchFamily="34" charset="0"/>
              <a:buAutoNum type="arabicPeriod"/>
            </a:pPr>
            <a:r>
              <a:rPr lang="en-US" sz="1600">
                <a:latin typeface="Calibri" pitchFamily="34" charset="0"/>
              </a:rPr>
              <a:t> Cài gói SDK starter lấy từ trang web link ở trên. </a:t>
            </a:r>
          </a:p>
          <a:p>
            <a:pPr>
              <a:buFont typeface="Calibri" pitchFamily="34" charset="0"/>
              <a:buAutoNum type="arabicPeriod"/>
            </a:pPr>
            <a:r>
              <a:rPr lang="en-US" sz="1600">
                <a:latin typeface="Calibri" pitchFamily="34" charset="0"/>
              </a:rPr>
              <a:t> Cài ADT Plugin cho Eclipse (nếu sẽ dùng Eclipse để viết ứng dụng).</a:t>
            </a:r>
          </a:p>
          <a:p>
            <a:pPr>
              <a:buFont typeface="Calibri" pitchFamily="34" charset="0"/>
              <a:buAutoNum type="arabicPeriod"/>
            </a:pPr>
            <a:r>
              <a:rPr lang="en-US" sz="1600">
                <a:latin typeface="Calibri" pitchFamily="34" charset="0"/>
              </a:rPr>
              <a:t> Bổ sung cho SDK các Android platform và các component khác.</a:t>
            </a:r>
          </a:p>
          <a:p>
            <a:pPr>
              <a:buFont typeface="Calibri" pitchFamily="34" charset="0"/>
              <a:buAutoNum type="arabicPeriod"/>
            </a:pPr>
            <a:r>
              <a:rPr lang="en-US" sz="1600">
                <a:latin typeface="Calibri" pitchFamily="34" charset="0"/>
              </a:rPr>
              <a:t> Xem nội dung của Android SDK (</a:t>
            </a:r>
            <a:r>
              <a:rPr lang="en-US" sz="1600" i="1">
                <a:latin typeface="Calibri" pitchFamily="34" charset="0"/>
              </a:rPr>
              <a:t>tùy chọn</a:t>
            </a:r>
            <a:r>
              <a:rPr lang="en-US" sz="1600">
                <a:latin typeface="Calibri" pitchFamily="34" charset="0"/>
              </a:rPr>
              <a:t>).</a:t>
            </a:r>
          </a:p>
          <a:p>
            <a:endParaRPr lang="en-US" sz="1600">
              <a:latin typeface="Calibri" pitchFamily="34" charset="0"/>
            </a:endParaRPr>
          </a:p>
          <a:p>
            <a:r>
              <a:rPr lang="en-US" sz="1600">
                <a:latin typeface="Calibri" pitchFamily="34" charset="0"/>
              </a:rPr>
              <a:t>Để bắt đầu</a:t>
            </a:r>
            <a:r>
              <a:rPr lang="en-US" sz="1600" b="1">
                <a:latin typeface="Calibri" pitchFamily="34" charset="0"/>
              </a:rPr>
              <a:t>, tải gói cài đặt thích hợp từ link ở trên, sau đó đọc hướng dẫn </a:t>
            </a:r>
            <a:r>
              <a:rPr lang="en-US" sz="1600" b="1">
                <a:latin typeface="Calibri" pitchFamily="34" charset="0"/>
                <a:hlinkClick r:id="rId3"/>
              </a:rPr>
              <a:t>Installing the SDK</a:t>
            </a:r>
            <a:r>
              <a:rPr lang="en-US" sz="1600" b="1">
                <a:latin typeface="Calibri" pitchFamily="34" charset="0"/>
              </a:rPr>
              <a:t>. (http://developer.android.com/sdk/installing.html)</a:t>
            </a:r>
          </a:p>
          <a:p>
            <a:pPr>
              <a:buFontTx/>
              <a:buAutoNum type="arabicPeriod"/>
            </a:pPr>
            <a:endParaRPr lang="en-US" sz="1600">
              <a:latin typeface="Calibri" pitchFamily="34" charset="0"/>
            </a:endParaRPr>
          </a:p>
          <a:p>
            <a:pPr>
              <a:spcBef>
                <a:spcPct val="20000"/>
              </a:spcBef>
              <a:buFont typeface="Calibri" pitchFamily="34" charset="0"/>
              <a:buAutoNum type="arabicPeriod"/>
            </a:pPr>
            <a:endParaRPr lang="en-US" sz="1600">
              <a:latin typeface="Calibri" pitchFamily="34" charset="0"/>
            </a:endParaRPr>
          </a:p>
        </p:txBody>
      </p:sp>
      <p:pic>
        <p:nvPicPr>
          <p:cNvPr id="22533" name="Picture 2"/>
          <p:cNvPicPr>
            <a:picLocks noChangeAspect="1" noChangeArrowheads="1"/>
          </p:cNvPicPr>
          <p:nvPr/>
        </p:nvPicPr>
        <p:blipFill>
          <a:blip r:embed="rId4"/>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9C6ED994-8FA2-4711-81CC-16F95DF163A4}" type="slidenum">
              <a:rPr lang="en-US" sz="1200">
                <a:solidFill>
                  <a:schemeClr val="tx1">
                    <a:tint val="75000"/>
                  </a:schemeClr>
                </a:solidFill>
                <a:latin typeface="+mn-lt"/>
              </a:rPr>
              <a:pPr algn="r" fontAlgn="auto">
                <a:spcBef>
                  <a:spcPts val="0"/>
                </a:spcBef>
                <a:spcAft>
                  <a:spcPts val="0"/>
                </a:spcAft>
                <a:defRPr/>
              </a:pPr>
              <a:t>5</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886200"/>
            <a:ext cx="8534400" cy="5334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4E5AC839-EACB-4D41-BBAA-B1667907B95A}" type="slidenum">
              <a:rPr lang="en-US"/>
              <a:pPr>
                <a:defRPr/>
              </a:pPr>
              <a:t>6</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23556" name="Content Placeholder 2"/>
          <p:cNvSpPr txBox="1">
            <a:spLocks/>
          </p:cNvSpPr>
          <p:nvPr/>
        </p:nvSpPr>
        <p:spPr bwMode="auto">
          <a:xfrm>
            <a:off x="304800" y="1219200"/>
            <a:ext cx="8229600" cy="3962400"/>
          </a:xfrm>
          <a:prstGeom prst="rect">
            <a:avLst/>
          </a:prstGeom>
          <a:noFill/>
          <a:ln w="9525">
            <a:noFill/>
            <a:miter lim="800000"/>
            <a:headEnd/>
            <a:tailEnd/>
          </a:ln>
        </p:spPr>
        <p:txBody>
          <a:bodyPr/>
          <a:lstStyle/>
          <a:p>
            <a:pPr marL="457200" indent="-457200">
              <a:spcBef>
                <a:spcPct val="20000"/>
              </a:spcBef>
            </a:pPr>
            <a:r>
              <a:rPr lang="en-US" b="1">
                <a:latin typeface="Calibri" pitchFamily="34" charset="0"/>
              </a:rPr>
              <a:t>Installing the SDK  (</a:t>
            </a:r>
            <a:r>
              <a:rPr lang="en-US">
                <a:latin typeface="Calibri" pitchFamily="34" charset="0"/>
              </a:rPr>
              <a:t>Link</a:t>
            </a:r>
            <a:r>
              <a:rPr lang="en-US" b="1">
                <a:latin typeface="Calibri" pitchFamily="34" charset="0"/>
              </a:rPr>
              <a:t>: </a:t>
            </a:r>
            <a:r>
              <a:rPr lang="en-US">
                <a:latin typeface="Calibri" pitchFamily="34" charset="0"/>
                <a:hlinkClick r:id="rId2"/>
              </a:rPr>
              <a:t>http://developer.android.com/sdk/installing.html</a:t>
            </a:r>
            <a:r>
              <a:rPr lang="en-US">
                <a:latin typeface="Calibri" pitchFamily="34" charset="0"/>
              </a:rPr>
              <a:t>)</a:t>
            </a:r>
            <a:endParaRPr lang="en-US" b="1">
              <a:latin typeface="Calibri" pitchFamily="34" charset="0"/>
            </a:endParaRPr>
          </a:p>
          <a:p>
            <a:pPr marL="800100" lvl="1" indent="-342900"/>
            <a:endParaRPr lang="en-US">
              <a:latin typeface="Calibri" pitchFamily="34" charset="0"/>
            </a:endParaRPr>
          </a:p>
          <a:p>
            <a:pPr marL="800100" lvl="1" indent="-342900"/>
            <a:r>
              <a:rPr lang="en-US">
                <a:latin typeface="Calibri" pitchFamily="34" charset="0"/>
              </a:rPr>
              <a:t>Trang này mô tả cách cài Android SDK và thiết lập môi trường phát triển </a:t>
            </a:r>
          </a:p>
          <a:p>
            <a:pPr marL="800100" lvl="1" indent="-342900"/>
            <a:r>
              <a:rPr lang="en-US">
                <a:latin typeface="Calibri" pitchFamily="34" charset="0"/>
              </a:rPr>
              <a:t>cho lần đầu</a:t>
            </a:r>
          </a:p>
          <a:p>
            <a:pPr marL="800100" lvl="1" indent="-342900"/>
            <a:endParaRPr lang="en-US">
              <a:latin typeface="Calibri" pitchFamily="34" charset="0"/>
            </a:endParaRPr>
          </a:p>
          <a:p>
            <a:pPr marL="457200" indent="-457200"/>
            <a:r>
              <a:rPr lang="en-US" b="1">
                <a:latin typeface="Calibri" pitchFamily="34" charset="0"/>
              </a:rPr>
              <a:t>Updating?</a:t>
            </a:r>
          </a:p>
          <a:p>
            <a:pPr marL="457200" indent="-457200"/>
            <a:r>
              <a:rPr lang="en-US">
                <a:latin typeface="Calibri" pitchFamily="34" charset="0"/>
              </a:rPr>
              <a:t>	Nếu đang dùng Android SDK, ta nên cập nhật tool hoặc platform mới bằng cách dùng </a:t>
            </a:r>
            <a:r>
              <a:rPr lang="en-US" i="1">
                <a:latin typeface="Calibri" pitchFamily="34" charset="0"/>
              </a:rPr>
              <a:t>Android SDK and AVD Manager</a:t>
            </a:r>
            <a:r>
              <a:rPr lang="en-US">
                <a:latin typeface="Calibri" pitchFamily="34" charset="0"/>
              </a:rPr>
              <a:t>, thay vì download một gói SDK starter mới.</a:t>
            </a:r>
          </a:p>
          <a:p>
            <a:pPr marL="457200" indent="-457200"/>
            <a:endParaRPr lang="en-US" sz="2000">
              <a:latin typeface="Calibri" pitchFamily="34" charset="0"/>
            </a:endParaRPr>
          </a:p>
          <a:p>
            <a:pPr marL="457200" indent="-457200"/>
            <a:r>
              <a:rPr lang="en-US" b="1">
                <a:latin typeface="Calibri" pitchFamily="34" charset="0"/>
              </a:rPr>
              <a:t>Step 1. Chuẩn bị máy tính</a:t>
            </a:r>
          </a:p>
          <a:p>
            <a:pPr marL="457200" indent="-457200"/>
            <a:endParaRPr lang="en-US" b="1">
              <a:latin typeface="Calibri" pitchFamily="34" charset="0"/>
            </a:endParaRPr>
          </a:p>
          <a:p>
            <a:pPr marL="800100" lvl="1" indent="-342900">
              <a:buFont typeface="Calibri" pitchFamily="34" charset="0"/>
              <a:buAutoNum type="arabicPeriod"/>
            </a:pPr>
            <a:r>
              <a:rPr lang="en-US">
                <a:latin typeface="Calibri" pitchFamily="34" charset="0"/>
              </a:rPr>
              <a:t> Đã cài bản </a:t>
            </a:r>
            <a:r>
              <a:rPr lang="en-US">
                <a:latin typeface="Calibri" pitchFamily="34" charset="0"/>
                <a:hlinkClick r:id="rId3"/>
              </a:rPr>
              <a:t>JDK</a:t>
            </a:r>
            <a:r>
              <a:rPr lang="en-US">
                <a:latin typeface="Calibri" pitchFamily="34" charset="0"/>
              </a:rPr>
              <a:t> mới nhất. </a:t>
            </a:r>
          </a:p>
          <a:p>
            <a:pPr marL="800100" lvl="1" indent="-342900">
              <a:buFont typeface="Calibri" pitchFamily="34" charset="0"/>
              <a:buAutoNum type="arabicPeriod"/>
            </a:pPr>
            <a:endParaRPr lang="en-US">
              <a:latin typeface="Calibri" pitchFamily="34" charset="0"/>
            </a:endParaRPr>
          </a:p>
          <a:p>
            <a:pPr marL="800100" lvl="1" indent="-342900">
              <a:buFont typeface="Calibri" pitchFamily="34" charset="0"/>
              <a:buAutoNum type="arabicPeriod"/>
            </a:pPr>
            <a:r>
              <a:rPr lang="en-US">
                <a:latin typeface="Calibri" pitchFamily="34" charset="0"/>
              </a:rPr>
              <a:t> Đã cài Eclipse (có thể tải từ </a:t>
            </a:r>
            <a:r>
              <a:rPr lang="en-US">
                <a:latin typeface="Calibri" pitchFamily="34" charset="0"/>
                <a:hlinkClick r:id="rId4"/>
              </a:rPr>
              <a:t>http://www.eclipse.org/downloads/</a:t>
            </a:r>
            <a:r>
              <a:rPr lang="en-US">
                <a:latin typeface="Calibri" pitchFamily="34" charset="0"/>
              </a:rPr>
              <a:t>    (Với Eclipse 3.5 hoặc mới hơn, nên dùng bản "Eclipse Classic“. </a:t>
            </a:r>
          </a:p>
        </p:txBody>
      </p:sp>
      <p:pic>
        <p:nvPicPr>
          <p:cNvPr id="23557" name="Picture 2"/>
          <p:cNvPicPr>
            <a:picLocks noChangeAspect="1" noChangeArrowheads="1"/>
          </p:cNvPicPr>
          <p:nvPr/>
        </p:nvPicPr>
        <p:blipFill>
          <a:blip r:embed="rId5"/>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7A57B679-F75B-45B0-9023-F1DDE4267EC1}" type="slidenum">
              <a:rPr lang="en-US" sz="1200">
                <a:solidFill>
                  <a:schemeClr val="tx1">
                    <a:tint val="75000"/>
                  </a:schemeClr>
                </a:solidFill>
                <a:latin typeface="+mn-lt"/>
              </a:rPr>
              <a:pPr algn="r" fontAlgn="auto">
                <a:spcBef>
                  <a:spcPts val="0"/>
                </a:spcBef>
                <a:spcAft>
                  <a:spcPts val="0"/>
                </a:spcAft>
                <a:defRPr/>
              </a:pPr>
              <a:t>6</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1219200"/>
            <a:ext cx="8534400" cy="3048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304800" y="4800600"/>
            <a:ext cx="8534400" cy="3048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177A9683-DB7C-4EBA-ADD7-31373869E523}" type="slidenum">
              <a:rPr lang="en-US"/>
              <a:pPr>
                <a:defRPr/>
              </a:pPr>
              <a:t>7</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24581" name="Content Placeholder 2"/>
          <p:cNvSpPr txBox="1">
            <a:spLocks/>
          </p:cNvSpPr>
          <p:nvPr/>
        </p:nvSpPr>
        <p:spPr bwMode="auto">
          <a:xfrm>
            <a:off x="304800" y="1219200"/>
            <a:ext cx="8229600" cy="3962400"/>
          </a:xfrm>
          <a:prstGeom prst="rect">
            <a:avLst/>
          </a:prstGeom>
          <a:noFill/>
          <a:ln w="9525">
            <a:noFill/>
            <a:miter lim="800000"/>
            <a:headEnd/>
            <a:tailEnd/>
          </a:ln>
        </p:spPr>
        <p:txBody>
          <a:bodyPr/>
          <a:lstStyle/>
          <a:p>
            <a:r>
              <a:rPr lang="en-US" b="1">
                <a:latin typeface="Calibri" pitchFamily="34" charset="0"/>
              </a:rPr>
              <a:t>Step 2. Tải gói SDK Starter</a:t>
            </a:r>
          </a:p>
          <a:p>
            <a:pPr lvl="1"/>
            <a:r>
              <a:rPr lang="en-US">
                <a:latin typeface="Calibri" pitchFamily="34" charset="0"/>
              </a:rPr>
              <a:t>Gói SDK starter </a:t>
            </a:r>
            <a:r>
              <a:rPr lang="en-US" i="1">
                <a:latin typeface="Calibri" pitchFamily="34" charset="0"/>
              </a:rPr>
              <a:t>không phải là một môi trường phát triển hoàn chỉnh</a:t>
            </a:r>
            <a:r>
              <a:rPr lang="en-US">
                <a:latin typeface="Calibri" pitchFamily="34" charset="0"/>
              </a:rPr>
              <a:t>—nó chỉ bao gồm các công cụ SDK cốt yếu mà ta dùng để download các thành phần khác của SDK (chẳng hạn Android platform mới nhất).</a:t>
            </a:r>
          </a:p>
          <a:p>
            <a:pPr lvl="1"/>
            <a:endParaRPr lang="en-US">
              <a:latin typeface="Calibri" pitchFamily="34" charset="0"/>
            </a:endParaRPr>
          </a:p>
          <a:p>
            <a:pPr lvl="1"/>
            <a:r>
              <a:rPr lang="en-US">
                <a:latin typeface="Calibri" pitchFamily="34" charset="0"/>
              </a:rPr>
              <a:t>Nếu ta download Windows installer (file .exe), hãy chạy nó để cài SDK Tools vào một vị trí trên đĩa cứng (ta có thể chọn), ví dụ:</a:t>
            </a:r>
          </a:p>
          <a:p>
            <a:pPr lvl="1"/>
            <a:r>
              <a:rPr lang="en-US">
                <a:latin typeface="Calibri" pitchFamily="34" charset="0"/>
              </a:rPr>
              <a:t> </a:t>
            </a:r>
            <a:r>
              <a:rPr lang="en-US">
                <a:solidFill>
                  <a:srgbClr val="0070C0"/>
                </a:solidFill>
                <a:latin typeface="Calibri" pitchFamily="34" charset="0"/>
              </a:rPr>
              <a:t>c:/your-chosen-</a:t>
            </a:r>
            <a:r>
              <a:rPr lang="en-US" i="1">
                <a:solidFill>
                  <a:srgbClr val="0070C0"/>
                </a:solidFill>
                <a:latin typeface="Calibri" pitchFamily="34" charset="0"/>
              </a:rPr>
              <a:t>path</a:t>
            </a:r>
            <a:r>
              <a:rPr lang="en-US">
                <a:solidFill>
                  <a:srgbClr val="0070C0"/>
                </a:solidFill>
                <a:latin typeface="Calibri" pitchFamily="34" charset="0"/>
              </a:rPr>
              <a:t>/</a:t>
            </a:r>
            <a:r>
              <a:rPr lang="en-US" i="1">
                <a:solidFill>
                  <a:srgbClr val="0070C0"/>
                </a:solidFill>
                <a:latin typeface="Calibri" pitchFamily="34" charset="0"/>
              </a:rPr>
              <a:t>android-sdk-windows</a:t>
            </a:r>
            <a:endParaRPr lang="en-US">
              <a:latin typeface="Calibri" pitchFamily="34" charset="0"/>
            </a:endParaRPr>
          </a:p>
          <a:p>
            <a:pPr lvl="1"/>
            <a:endParaRPr lang="en-US">
              <a:latin typeface="Calibri" pitchFamily="34" charset="0"/>
            </a:endParaRPr>
          </a:p>
          <a:p>
            <a:pPr lvl="1"/>
            <a:r>
              <a:rPr lang="en-US">
                <a:latin typeface="Calibri" pitchFamily="34" charset="0"/>
              </a:rPr>
              <a:t>Ghi lại tên và vị trí của thư mục SDK—ta sẽ cần đến nó khi set up ADT plugin và khi dùng các công cụ SDK từ dòng lệnh.</a:t>
            </a:r>
          </a:p>
          <a:p>
            <a:endParaRPr lang="en-US">
              <a:latin typeface="Calibri" pitchFamily="34" charset="0"/>
            </a:endParaRPr>
          </a:p>
          <a:p>
            <a:r>
              <a:rPr lang="en-US" b="1">
                <a:latin typeface="Calibri" pitchFamily="34" charset="0"/>
              </a:rPr>
              <a:t>Step 3. Cài ADT Plugin cho Eclipse</a:t>
            </a:r>
          </a:p>
          <a:p>
            <a:pPr lvl="1"/>
            <a:r>
              <a:rPr lang="en-US">
                <a:latin typeface="Calibri" pitchFamily="34" charset="0"/>
              </a:rPr>
              <a:t>Android cung cấp một plugin dành cho Eclipse IDE, gọi là Android Development Tools (ADT). Ta nên dùng platform này. Trước hết, ta nên đọc hướng dẫn từng bước cài đặt tại </a:t>
            </a:r>
            <a:r>
              <a:rPr lang="en-US">
                <a:latin typeface="Calibri" pitchFamily="34" charset="0"/>
                <a:hlinkClick r:id="rId2"/>
              </a:rPr>
              <a:t>Installing the ADT Plugin</a:t>
            </a:r>
            <a:r>
              <a:rPr lang="en-US">
                <a:latin typeface="Calibri" pitchFamily="34" charset="0"/>
              </a:rPr>
              <a:t>, sau đó quay lại đây tiếp tục thực hiện bước cuối dùng của việc set up Android SDK.</a:t>
            </a:r>
          </a:p>
        </p:txBody>
      </p:sp>
      <p:pic>
        <p:nvPicPr>
          <p:cNvPr id="24582" name="Picture 2"/>
          <p:cNvPicPr>
            <a:picLocks noChangeAspect="1" noChangeArrowheads="1"/>
          </p:cNvPicPr>
          <p:nvPr/>
        </p:nvPicPr>
        <p:blipFill>
          <a:blip r:embed="rId3"/>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41DC5E9C-0CAC-4191-8A9C-7CB4442035E1}" type="slidenum">
              <a:rPr lang="en-US" sz="1200">
                <a:solidFill>
                  <a:schemeClr val="tx1">
                    <a:tint val="75000"/>
                  </a:schemeClr>
                </a:solidFill>
                <a:latin typeface="+mn-lt"/>
              </a:rPr>
              <a:pPr algn="r" fontAlgn="auto">
                <a:spcBef>
                  <a:spcPts val="0"/>
                </a:spcBef>
                <a:spcAft>
                  <a:spcPts val="0"/>
                </a:spcAft>
                <a:defRPr/>
              </a:pPr>
              <a:t>7</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1219200"/>
            <a:ext cx="8534400" cy="3048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7DBF35A4-DDA1-4899-8B4D-A0E628A32C2D}" type="slidenum">
              <a:rPr lang="en-US"/>
              <a:pPr>
                <a:defRPr/>
              </a:pPr>
              <a:t>8</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25604" name="Content Placeholder 2"/>
          <p:cNvSpPr txBox="1">
            <a:spLocks/>
          </p:cNvSpPr>
          <p:nvPr/>
        </p:nvSpPr>
        <p:spPr bwMode="auto">
          <a:xfrm>
            <a:off x="304800" y="1219200"/>
            <a:ext cx="8229600" cy="3962400"/>
          </a:xfrm>
          <a:prstGeom prst="rect">
            <a:avLst/>
          </a:prstGeom>
          <a:noFill/>
          <a:ln w="9525">
            <a:noFill/>
            <a:miter lim="800000"/>
            <a:headEnd/>
            <a:tailEnd/>
          </a:ln>
        </p:spPr>
        <p:txBody>
          <a:bodyPr/>
          <a:lstStyle/>
          <a:p>
            <a:r>
              <a:rPr lang="en-US" b="1">
                <a:latin typeface="Calibri" pitchFamily="34" charset="0"/>
              </a:rPr>
              <a:t>Step 4. Bổ sung các Platform và các component khác</a:t>
            </a:r>
          </a:p>
          <a:p>
            <a:pPr lvl="1"/>
            <a:r>
              <a:rPr lang="en-US">
                <a:latin typeface="Calibri" pitchFamily="34" charset="0"/>
              </a:rPr>
              <a:t>Ta sẽ dùng </a:t>
            </a:r>
            <a:r>
              <a:rPr lang="en-US" i="1">
                <a:latin typeface="Calibri" pitchFamily="34" charset="0"/>
              </a:rPr>
              <a:t>Android SDK and AVD Manager</a:t>
            </a:r>
            <a:r>
              <a:rPr lang="en-US">
                <a:latin typeface="Calibri" pitchFamily="34" charset="0"/>
              </a:rPr>
              <a:t> (một công cụ có trong gói SDK starter) để download các thành phần SDK quan trọng cho môi trường lập trình.</a:t>
            </a:r>
          </a:p>
          <a:p>
            <a:pPr lvl="1"/>
            <a:endParaRPr lang="en-US">
              <a:latin typeface="Calibri" pitchFamily="34" charset="0"/>
            </a:endParaRPr>
          </a:p>
          <a:p>
            <a:pPr lvl="1"/>
            <a:r>
              <a:rPr lang="en-US">
                <a:latin typeface="Calibri" pitchFamily="34" charset="0"/>
              </a:rPr>
              <a:t>Nếu dùng Windows installer, khi wizard cài đặt xong, nó sẽ chạy </a:t>
            </a:r>
            <a:r>
              <a:rPr lang="en-US" i="1">
                <a:latin typeface="Calibri" pitchFamily="34" charset="0"/>
              </a:rPr>
              <a:t>Android SDK and AVD Manager </a:t>
            </a:r>
            <a:r>
              <a:rPr lang="en-US">
                <a:latin typeface="Calibri" pitchFamily="34" charset="0"/>
              </a:rPr>
              <a:t>với tập mặc định các platform và các component đã được đánh dấu sẵn để ta cài. Chỉ cần click </a:t>
            </a:r>
            <a:r>
              <a:rPr lang="en-US" b="1">
                <a:latin typeface="Calibri" pitchFamily="34" charset="0"/>
              </a:rPr>
              <a:t>Install</a:t>
            </a:r>
            <a:r>
              <a:rPr lang="en-US">
                <a:latin typeface="Calibri" pitchFamily="34" charset="0"/>
              </a:rPr>
              <a:t> để chấp nhận cài tập các component được gợi ý. </a:t>
            </a:r>
          </a:p>
          <a:p>
            <a:pPr lvl="1"/>
            <a:endParaRPr lang="en-US">
              <a:latin typeface="Calibri" pitchFamily="34" charset="0"/>
            </a:endParaRPr>
          </a:p>
          <a:p>
            <a:pPr lvl="1"/>
            <a:r>
              <a:rPr lang="en-US">
                <a:latin typeface="Calibri" pitchFamily="34" charset="0"/>
              </a:rPr>
              <a:t>Ta còn có thể gọi Android SDK and AVD Manager bằng các cách sau:</a:t>
            </a:r>
          </a:p>
          <a:p>
            <a:pPr lvl="1">
              <a:buFontTx/>
              <a:buChar char="•"/>
            </a:pPr>
            <a:r>
              <a:rPr lang="en-US">
                <a:latin typeface="Calibri" pitchFamily="34" charset="0"/>
              </a:rPr>
              <a:t> Từ trong Eclipse, chọn </a:t>
            </a:r>
            <a:r>
              <a:rPr lang="en-US" b="1">
                <a:latin typeface="Calibri" pitchFamily="34" charset="0"/>
              </a:rPr>
              <a:t>Window &gt; Android SDK and AVD Manager</a:t>
            </a:r>
            <a:r>
              <a:rPr lang="en-US">
                <a:latin typeface="Calibri" pitchFamily="34" charset="0"/>
              </a:rPr>
              <a:t>.</a:t>
            </a:r>
          </a:p>
          <a:p>
            <a:pPr lvl="1">
              <a:buFontTx/>
              <a:buChar char="•"/>
            </a:pPr>
            <a:r>
              <a:rPr lang="en-US">
                <a:latin typeface="Calibri" pitchFamily="34" charset="0"/>
              </a:rPr>
              <a:t> Tại Windows, double-click file SDK Manager.exe file tại thư mục gốc của Android SDK.</a:t>
            </a:r>
          </a:p>
          <a:p>
            <a:pPr lvl="1">
              <a:buFontTx/>
              <a:buChar char="•"/>
            </a:pPr>
            <a:r>
              <a:rPr lang="en-US">
                <a:latin typeface="Calibri" pitchFamily="34" charset="0"/>
              </a:rPr>
              <a:t>Tại Mac hoặc Linux, mở một terminal và chuyển tới thư mục tools/ của Android SDK, rồi chạy lệnh: </a:t>
            </a:r>
            <a:r>
              <a:rPr lang="en-US" b="1">
                <a:latin typeface="Calibri" pitchFamily="34" charset="0"/>
              </a:rPr>
              <a:t>android</a:t>
            </a:r>
          </a:p>
          <a:p>
            <a:endParaRPr lang="en-US">
              <a:latin typeface="Calibri" pitchFamily="34" charset="0"/>
            </a:endParaRPr>
          </a:p>
          <a:p>
            <a:endParaRPr lang="en-US">
              <a:latin typeface="Calibri" pitchFamily="34" charset="0"/>
            </a:endParaRPr>
          </a:p>
        </p:txBody>
      </p:sp>
      <p:pic>
        <p:nvPicPr>
          <p:cNvPr id="25605"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59D5BC6D-7147-47D5-98FE-930F12C05067}" type="slidenum">
              <a:rPr lang="en-US" sz="1200">
                <a:solidFill>
                  <a:schemeClr val="tx1">
                    <a:tint val="75000"/>
                  </a:schemeClr>
                </a:solidFill>
                <a:latin typeface="+mn-lt"/>
              </a:rPr>
              <a:pPr algn="r" fontAlgn="auto">
                <a:spcBef>
                  <a:spcPts val="0"/>
                </a:spcBef>
                <a:spcAft>
                  <a:spcPts val="0"/>
                </a:spcAft>
                <a:defRPr/>
              </a:pPr>
              <a:t>8</a:t>
            </a:fld>
            <a:endParaRPr lang="en-US" sz="1200">
              <a:solidFill>
                <a:schemeClr val="tx1">
                  <a:tint val="75000"/>
                </a:schemeClr>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04800" y="1219200"/>
            <a:ext cx="8534400" cy="304800"/>
          </a:xfrm>
          <a:prstGeom prst="rect">
            <a:avLst/>
          </a:prstGeom>
          <a:solidFill>
            <a:schemeClr val="bg1">
              <a:lumMod val="95000"/>
            </a:schemeClr>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Slide Number Placeholder 1"/>
          <p:cNvSpPr>
            <a:spLocks noGrp="1"/>
          </p:cNvSpPr>
          <p:nvPr>
            <p:ph type="sldNum" sz="quarter" idx="12"/>
          </p:nvPr>
        </p:nvSpPr>
        <p:spPr/>
        <p:txBody>
          <a:bodyPr/>
          <a:lstStyle/>
          <a:p>
            <a:pPr>
              <a:defRPr/>
            </a:pPr>
            <a:fld id="{A0E11B31-BA4E-4127-B1F5-470F89909400}" type="slidenum">
              <a:rPr lang="en-US"/>
              <a:pPr>
                <a:defRPr/>
              </a:pPr>
              <a:t>9</a:t>
            </a:fld>
            <a:endParaRPr lang="en-US" dirty="0"/>
          </a:p>
        </p:txBody>
      </p:sp>
      <p:sp>
        <p:nvSpPr>
          <p:cNvPr id="3" name="Title 1"/>
          <p:cNvSpPr txBox="1">
            <a:spLocks/>
          </p:cNvSpPr>
          <p:nvPr/>
        </p:nvSpPr>
        <p:spPr>
          <a:xfrm>
            <a:off x="457200" y="274638"/>
            <a:ext cx="8229600" cy="1143000"/>
          </a:xfrm>
          <a:prstGeom prst="rect">
            <a:avLst/>
          </a:prstGeom>
        </p:spPr>
        <p:txBody>
          <a:bodyPr>
            <a:normAutofit fontScale="97500"/>
          </a:bodyPr>
          <a:lstStyle/>
          <a:p>
            <a:pPr algn="ctr" fontAlgn="auto">
              <a:spcAft>
                <a:spcPts val="0"/>
              </a:spcAft>
              <a:defRPr/>
            </a:pPr>
            <a:r>
              <a:rPr lang="en-US" sz="2800" dirty="0">
                <a:solidFill>
                  <a:schemeClr val="tx2">
                    <a:lumMod val="60000"/>
                    <a:lumOff val="40000"/>
                  </a:schemeClr>
                </a:solidFill>
                <a:latin typeface="+mj-lt"/>
                <a:ea typeface="+mj-ea"/>
                <a:cs typeface="+mj-cs"/>
              </a:rPr>
              <a:t>2A. Android Environment: Eclipse &amp; ADT</a:t>
            </a:r>
          </a:p>
        </p:txBody>
      </p:sp>
      <p:sp>
        <p:nvSpPr>
          <p:cNvPr id="26628" name="Content Placeholder 2"/>
          <p:cNvSpPr txBox="1">
            <a:spLocks/>
          </p:cNvSpPr>
          <p:nvPr/>
        </p:nvSpPr>
        <p:spPr bwMode="auto">
          <a:xfrm>
            <a:off x="304800" y="1219200"/>
            <a:ext cx="8229600" cy="3962400"/>
          </a:xfrm>
          <a:prstGeom prst="rect">
            <a:avLst/>
          </a:prstGeom>
          <a:noFill/>
          <a:ln w="9525">
            <a:noFill/>
            <a:miter lim="800000"/>
            <a:headEnd/>
            <a:tailEnd/>
          </a:ln>
        </p:spPr>
        <p:txBody>
          <a:bodyPr/>
          <a:lstStyle/>
          <a:p>
            <a:r>
              <a:rPr lang="en-US" b="1">
                <a:latin typeface="Calibri" pitchFamily="34" charset="0"/>
              </a:rPr>
              <a:t>Step 4. Bổ sung các Platform và các component khác</a:t>
            </a:r>
            <a:r>
              <a:rPr lang="en-US">
                <a:latin typeface="Calibri" pitchFamily="34" charset="0"/>
              </a:rPr>
              <a:t> (tiếp)</a:t>
            </a:r>
          </a:p>
          <a:p>
            <a:r>
              <a:rPr lang="en-US">
                <a:latin typeface="Calibri" pitchFamily="34" charset="0"/>
              </a:rPr>
              <a:t>Để download các component, dùng giao diện đồ họa của </a:t>
            </a:r>
            <a:r>
              <a:rPr lang="en-US" i="1">
                <a:latin typeface="Calibri" pitchFamily="34" charset="0"/>
              </a:rPr>
              <a:t>Android SDK and AVD Manager</a:t>
            </a:r>
            <a:r>
              <a:rPr lang="en-US">
                <a:latin typeface="Calibri" pitchFamily="34" charset="0"/>
              </a:rPr>
              <a:t>.</a:t>
            </a:r>
          </a:p>
          <a:p>
            <a:r>
              <a:rPr lang="en-US">
                <a:latin typeface="Calibri" pitchFamily="34" charset="0"/>
              </a:rPr>
              <a:t>Đầu tiên chỉ chọn các phiên bản mới nhất của Android (gồm documentation, samples và USB driver)  (Cảnh báo: công việc này tốn khá nhiều thời gian…)</a:t>
            </a: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endParaRPr lang="en-US">
              <a:latin typeface="Calibri" pitchFamily="34" charset="0"/>
            </a:endParaRPr>
          </a:p>
          <a:p>
            <a:r>
              <a:rPr lang="en-US" b="1">
                <a:latin typeface="Calibri" pitchFamily="34" charset="0"/>
              </a:rPr>
              <a:t>Figure 1.</a:t>
            </a:r>
            <a:r>
              <a:rPr lang="en-US">
                <a:latin typeface="Calibri" pitchFamily="34" charset="0"/>
              </a:rPr>
              <a:t> The Android SDK and AVD Manager's </a:t>
            </a:r>
            <a:r>
              <a:rPr lang="en-US" b="1">
                <a:latin typeface="Calibri" pitchFamily="34" charset="0"/>
              </a:rPr>
              <a:t>Available Packages</a:t>
            </a:r>
            <a:r>
              <a:rPr lang="en-US">
                <a:latin typeface="Calibri" pitchFamily="34" charset="0"/>
              </a:rPr>
              <a:t> panel, which shows the SDK components that are available for you to download into your environment.</a:t>
            </a:r>
          </a:p>
          <a:p>
            <a:endParaRPr lang="en-US">
              <a:latin typeface="Calibri" pitchFamily="34" charset="0"/>
            </a:endParaRPr>
          </a:p>
          <a:p>
            <a:endParaRPr lang="en-US">
              <a:latin typeface="Calibri" pitchFamily="34" charset="0"/>
            </a:endParaRPr>
          </a:p>
        </p:txBody>
      </p:sp>
      <p:pic>
        <p:nvPicPr>
          <p:cNvPr id="26629" name="Picture 2"/>
          <p:cNvPicPr>
            <a:picLocks noChangeAspect="1" noChangeArrowheads="1"/>
          </p:cNvPicPr>
          <p:nvPr/>
        </p:nvPicPr>
        <p:blipFill>
          <a:blip r:embed="rId2"/>
          <a:srcRect/>
          <a:stretch>
            <a:fillRect/>
          </a:stretch>
        </p:blipFill>
        <p:spPr bwMode="auto">
          <a:xfrm>
            <a:off x="7754938" y="0"/>
            <a:ext cx="1389062" cy="1447800"/>
          </a:xfrm>
          <a:prstGeom prst="rect">
            <a:avLst/>
          </a:prstGeom>
          <a:noFill/>
          <a:ln w="9525">
            <a:noFill/>
            <a:miter lim="800000"/>
            <a:headEnd/>
            <a:tailEnd/>
          </a:ln>
        </p:spPr>
      </p:pic>
      <p:sp>
        <p:nvSpPr>
          <p:cNvPr id="6" name="Slide Number Placeholder 4"/>
          <p:cNvSpPr txBox="1">
            <a:spLocks/>
          </p:cNvSpPr>
          <p:nvPr/>
        </p:nvSpPr>
        <p:spPr>
          <a:xfrm>
            <a:off x="6553200" y="6356350"/>
            <a:ext cx="2133600" cy="365125"/>
          </a:xfrm>
          <a:prstGeom prst="rect">
            <a:avLst/>
          </a:prstGeom>
        </p:spPr>
        <p:txBody>
          <a:bodyPr anchor="ctr"/>
          <a:lstStyle/>
          <a:p>
            <a:pPr algn="r" fontAlgn="auto">
              <a:spcBef>
                <a:spcPts val="0"/>
              </a:spcBef>
              <a:spcAft>
                <a:spcPts val="0"/>
              </a:spcAft>
              <a:defRPr/>
            </a:pPr>
            <a:fld id="{3F985C0D-D467-4605-A6F6-BB4F5FEF1191}" type="slidenum">
              <a:rPr lang="en-US" sz="1200">
                <a:solidFill>
                  <a:schemeClr val="tx1">
                    <a:tint val="75000"/>
                  </a:schemeClr>
                </a:solidFill>
                <a:latin typeface="+mn-lt"/>
              </a:rPr>
              <a:pPr algn="r" fontAlgn="auto">
                <a:spcBef>
                  <a:spcPts val="0"/>
                </a:spcBef>
                <a:spcAft>
                  <a:spcPts val="0"/>
                </a:spcAft>
                <a:defRPr/>
              </a:pPr>
              <a:t>9</a:t>
            </a:fld>
            <a:endParaRPr lang="en-US" sz="1200">
              <a:solidFill>
                <a:schemeClr val="tx1">
                  <a:tint val="75000"/>
                </a:schemeClr>
              </a:solidFill>
              <a:latin typeface="+mn-lt"/>
            </a:endParaRPr>
          </a:p>
        </p:txBody>
      </p:sp>
      <p:pic>
        <p:nvPicPr>
          <p:cNvPr id="26631" name="Picture 2" descr="http://developer.android.com/images/sdk_manager_packages.png"/>
          <p:cNvPicPr>
            <a:picLocks noChangeAspect="1" noChangeArrowheads="1"/>
          </p:cNvPicPr>
          <p:nvPr/>
        </p:nvPicPr>
        <p:blipFill>
          <a:blip r:embed="rId3"/>
          <a:srcRect/>
          <a:stretch>
            <a:fillRect/>
          </a:stretch>
        </p:blipFill>
        <p:spPr bwMode="auto">
          <a:xfrm>
            <a:off x="3124200" y="2695575"/>
            <a:ext cx="5334000" cy="3095625"/>
          </a:xfrm>
          <a:prstGeom prst="rect">
            <a:avLst/>
          </a:prstGeom>
          <a:noFill/>
          <a:ln w="9525">
            <a:noFill/>
            <a:miter lim="800000"/>
            <a:headEnd/>
            <a:tailEnd/>
          </a:ln>
        </p:spPr>
      </p:pic>
      <p:pic>
        <p:nvPicPr>
          <p:cNvPr id="26632" name="Picture 3"/>
          <p:cNvPicPr>
            <a:picLocks noChangeAspect="1" noChangeArrowheads="1"/>
          </p:cNvPicPr>
          <p:nvPr/>
        </p:nvPicPr>
        <p:blipFill>
          <a:blip r:embed="rId4"/>
          <a:srcRect/>
          <a:stretch>
            <a:fillRect/>
          </a:stretch>
        </p:blipFill>
        <p:spPr bwMode="auto">
          <a:xfrm>
            <a:off x="304800" y="2667000"/>
            <a:ext cx="2590800" cy="122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4063</TotalTime>
  <Words>1914</Words>
  <Application>Microsoft Office PowerPoint</Application>
  <PresentationFormat>On-screen Show (4:3)</PresentationFormat>
  <Paragraphs>351</Paragraphs>
  <Slides>30</Slides>
  <Notes>4</Notes>
  <HiddenSlides>0</HiddenSlides>
  <MMClips>0</MMClips>
  <ScaleCrop>false</ScaleCrop>
  <HeadingPairs>
    <vt:vector size="6" baseType="variant">
      <vt:variant>
        <vt:lpstr>Fonts Used</vt:lpstr>
      </vt:variant>
      <vt:variant>
        <vt:i4>3</vt:i4>
      </vt:variant>
      <vt:variant>
        <vt:lpstr>Design Template</vt:lpstr>
      </vt:variant>
      <vt:variant>
        <vt:i4>1</vt:i4>
      </vt:variant>
      <vt:variant>
        <vt:lpstr>Slide Titles</vt:lpstr>
      </vt:variant>
      <vt:variant>
        <vt:i4>30</vt:i4>
      </vt:variant>
    </vt:vector>
  </HeadingPairs>
  <TitlesOfParts>
    <vt:vector size="34" baseType="lpstr">
      <vt:lpstr>Arial</vt:lpstr>
      <vt:lpstr>Calibri</vt:lpstr>
      <vt:lpstr>Courier New</vt:lpstr>
      <vt:lpstr>Office Theme</vt:lpstr>
      <vt:lpstr>Android Environment SDK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vt:lpstr>
      <vt:lpstr> Android Setup Tutorial Summary of Android On-line Installation Resources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dc:title>
  <dc:creator>V.Matos</dc:creator>
  <cp:lastModifiedBy> </cp:lastModifiedBy>
  <cp:revision>199</cp:revision>
  <dcterms:created xsi:type="dcterms:W3CDTF">2009-06-10T00:38:22Z</dcterms:created>
  <dcterms:modified xsi:type="dcterms:W3CDTF">2012-01-26T10:27:02Z</dcterms:modified>
</cp:coreProperties>
</file>