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56" r:id="rId2"/>
    <p:sldId id="261" r:id="rId3"/>
    <p:sldId id="262" r:id="rId4"/>
    <p:sldId id="302" r:id="rId5"/>
    <p:sldId id="303" r:id="rId6"/>
    <p:sldId id="263" r:id="rId7"/>
    <p:sldId id="304" r:id="rId8"/>
    <p:sldId id="312" r:id="rId9"/>
    <p:sldId id="313" r:id="rId10"/>
    <p:sldId id="314" r:id="rId11"/>
    <p:sldId id="307" r:id="rId12"/>
    <p:sldId id="308" r:id="rId13"/>
    <p:sldId id="315" r:id="rId14"/>
    <p:sldId id="294" r:id="rId15"/>
    <p:sldId id="305" r:id="rId16"/>
    <p:sldId id="297" r:id="rId17"/>
    <p:sldId id="298" r:id="rId18"/>
    <p:sldId id="267" r:id="rId19"/>
    <p:sldId id="268" r:id="rId20"/>
    <p:sldId id="270" r:id="rId21"/>
    <p:sldId id="277" r:id="rId22"/>
    <p:sldId id="278" r:id="rId23"/>
    <p:sldId id="279" r:id="rId24"/>
    <p:sldId id="272" r:id="rId25"/>
    <p:sldId id="290" r:id="rId26"/>
    <p:sldId id="316" r:id="rId27"/>
    <p:sldId id="317" r:id="rId28"/>
    <p:sldId id="300" r:id="rId29"/>
    <p:sldId id="301" r:id="rId30"/>
    <p:sldId id="281" r:id="rId31"/>
    <p:sldId id="269" r:id="rId32"/>
    <p:sldId id="287" r:id="rId33"/>
    <p:sldId id="284" r:id="rId34"/>
    <p:sldId id="288" r:id="rId35"/>
    <p:sldId id="289" r:id="rId36"/>
    <p:sldId id="285" r:id="rId37"/>
    <p:sldId id="283" r:id="rId38"/>
    <p:sldId id="309" r:id="rId39"/>
    <p:sldId id="311"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0A8"/>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421" autoAdjust="0"/>
  </p:normalViewPr>
  <p:slideViewPr>
    <p:cSldViewPr>
      <p:cViewPr varScale="1">
        <p:scale>
          <a:sx n="75" d="100"/>
          <a:sy n="75" d="100"/>
        </p:scale>
        <p:origin x="-108" y="-16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EE1B670-46CB-4618-95A1-4E4E8C4EA8F1}" type="datetimeFigureOut">
              <a:rPr lang="en-US"/>
              <a:pPr>
                <a:defRPr/>
              </a:pPr>
              <a:t>1/28/2012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4B53FDBA-C4B6-4D1A-B551-6384D825C49B}"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E2F1EF7-CC08-49CF-B022-52A534AE8C1F}" type="datetimeFigureOut">
              <a:rPr lang="en-US"/>
              <a:pPr>
                <a:defRPr/>
              </a:pPr>
              <a:t>1/28/2012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2758A2A-21A0-428B-A853-EAB228B58CE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30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B1F5FDA-2F54-40A3-8A57-B20653097470}" type="slidenum">
              <a:rPr lang="en-US"/>
              <a:pPr fontAlgn="base">
                <a:spcBef>
                  <a:spcPct val="0"/>
                </a:spcBef>
                <a:spcAft>
                  <a:spcPct val="0"/>
                </a:spcAft>
                <a:defRPr/>
              </a:pPr>
              <a:t>28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50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8A2C1BA-D638-4D85-9A56-78EB052628E1}" type="slidenum">
              <a:rPr lang="en-US"/>
              <a:pPr fontAlgn="base">
                <a:spcBef>
                  <a:spcPct val="0"/>
                </a:spcBef>
                <a:spcAft>
                  <a:spcPct val="0"/>
                </a:spcAft>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91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00D6740-B2B5-4A8B-A838-C45DFF278F57}" type="slidenum">
              <a:rPr lang="en-US"/>
              <a:pPr fontAlgn="base">
                <a:spcBef>
                  <a:spcPct val="0"/>
                </a:spcBef>
                <a:spcAft>
                  <a:spcPct val="0"/>
                </a:spcAft>
                <a:defRPr/>
              </a:pPr>
              <a:t>30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DD6C2D7-2BA5-4229-BBAB-61A90B10F508}" type="datetime1">
              <a:rPr lang="en-US"/>
              <a:pPr>
                <a:defRPr/>
              </a:pPr>
              <a:t>1/28/2012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5BDC2BC-431F-4585-8252-67242FB725D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128B5B7-D68D-4C3C-B697-3832AC568942}" type="datetime1">
              <a:rPr lang="en-US"/>
              <a:pPr>
                <a:defRPr/>
              </a:pPr>
              <a:t>1/28/2012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915BEE2-60DE-42F0-895F-18DA38181D7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CBCB733-A004-412E-A456-9FB16CC0C56B}" type="datetime1">
              <a:rPr lang="en-US"/>
              <a:pPr>
                <a:defRPr/>
              </a:pPr>
              <a:t>1/28/2012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3534DD1-583C-41C4-BA98-EF3042F8919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73B50C4-B529-4CB8-8709-CC27B228D078}" type="datetime1">
              <a:rPr lang="en-US"/>
              <a:pPr>
                <a:defRPr/>
              </a:pPr>
              <a:t>1/28/2012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7DD5204-B628-4D31-8095-31F175F229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02947DE-E984-42A7-B079-0833285C9E92}" type="datetime1">
              <a:rPr lang="en-US"/>
              <a:pPr>
                <a:defRPr/>
              </a:pPr>
              <a:t>1/28/2012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906D1ED-F96D-4E13-9B31-4255D54D7CA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552787C-0397-4ACD-8EFB-D4C88150CFC8}" type="datetime1">
              <a:rPr lang="en-US"/>
              <a:pPr>
                <a:defRPr/>
              </a:pPr>
              <a:t>1/28/2012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AC1D61D-6DD2-4CD4-9BA0-EA368E741D9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70833FE-872D-4E74-A912-7BF32515E45F}" type="datetime1">
              <a:rPr lang="en-US"/>
              <a:pPr>
                <a:defRPr/>
              </a:pPr>
              <a:t>1/28/2012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912851C-153B-4AC8-A113-0ACF83B8623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24A528C-8A75-4A6A-82C7-04ACB3641618}" type="datetime1">
              <a:rPr lang="en-US"/>
              <a:pPr>
                <a:defRPr/>
              </a:pPr>
              <a:t>1/28/2012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1D17502-4C26-46D8-8835-082A98D90D6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9E4F92B-D8D5-47E4-BF21-77383FCD0FDD}" type="datetime1">
              <a:rPr lang="en-US"/>
              <a:pPr>
                <a:defRPr/>
              </a:pPr>
              <a:t>1/28/2012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A24479C-7775-4F0E-977C-43C22498100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7AD32EB-4D27-44A6-9C4E-0439206C11E3}" type="datetime1">
              <a:rPr lang="en-US"/>
              <a:pPr>
                <a:defRPr/>
              </a:pPr>
              <a:t>1/28/2012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42D001B-4A6D-43F9-88EF-B74FDA0CCEF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10AE2FE-655A-4D45-A586-9BD060CCA5E0}" type="datetime1">
              <a:rPr lang="en-US"/>
              <a:pPr>
                <a:defRPr/>
              </a:pPr>
              <a:t>1/28/2012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4764816-9FE8-4A96-B413-3E68C4EB2F0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47EEAE92-C0FB-4D28-BB12-78BE9EFD483F}" type="datetime1">
              <a:rPr lang="en-US"/>
              <a:pPr>
                <a:defRPr/>
              </a:pPr>
              <a:t>1/28/2012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C1BE2AC2-B232-4662-9567-877EDFB8C1C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developer.android.com/guide/developing/device.html"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p:txBody>
          <a:bodyPr/>
          <a:lstStyle/>
          <a:p>
            <a:pPr eaLnBrk="1" hangingPunct="1"/>
            <a:r>
              <a:rPr lang="en-US" smtClean="0">
                <a:solidFill>
                  <a:srgbClr val="0070C0"/>
                </a:solidFill>
              </a:rPr>
              <a:t>Android Environment</a:t>
            </a:r>
            <a:br>
              <a:rPr lang="en-US" smtClean="0">
                <a:solidFill>
                  <a:srgbClr val="0070C0"/>
                </a:solidFill>
              </a:rPr>
            </a:br>
            <a:r>
              <a:rPr lang="en-US" smtClean="0">
                <a:solidFill>
                  <a:srgbClr val="0070C0"/>
                </a:solidFill>
              </a:rPr>
              <a:t>Emulator</a:t>
            </a:r>
          </a:p>
        </p:txBody>
      </p:sp>
      <p:sp>
        <p:nvSpPr>
          <p:cNvPr id="3" name="Subtitle 2"/>
          <p:cNvSpPr>
            <a:spLocks noGrp="1"/>
          </p:cNvSpPr>
          <p:nvPr>
            <p:ph type="subTitle" idx="1"/>
          </p:nvPr>
        </p:nvSpPr>
        <p:spPr>
          <a:xfrm>
            <a:off x="1447800" y="3733800"/>
            <a:ext cx="6400800" cy="1752600"/>
          </a:xfrm>
        </p:spPr>
        <p:txBody>
          <a:bodyPr rtlCol="0">
            <a:normAutofit/>
          </a:bodyPr>
          <a:lstStyle/>
          <a:p>
            <a:pPr eaLnBrk="1" fontAlgn="auto" hangingPunct="1">
              <a:spcAft>
                <a:spcPts val="0"/>
              </a:spcAft>
              <a:buFont typeface="Arial" pitchFamily="34" charset="0"/>
              <a:buNone/>
              <a:defRPr/>
            </a:pPr>
            <a:endParaRPr lang="en-US" sz="2000" dirty="0" smtClean="0"/>
          </a:p>
          <a:p>
            <a:pPr eaLnBrk="1" fontAlgn="auto" hangingPunct="1">
              <a:spcAft>
                <a:spcPts val="0"/>
              </a:spcAft>
              <a:buFont typeface="Arial" pitchFamily="34" charset="0"/>
              <a:buNone/>
              <a:defRPr/>
            </a:pPr>
            <a:endParaRPr lang="en-US" sz="2000" dirty="0"/>
          </a:p>
          <a:p>
            <a:pPr algn="l" eaLnBrk="1" fontAlgn="auto" hangingPunct="1">
              <a:spcAft>
                <a:spcPts val="0"/>
              </a:spcAft>
              <a:buFont typeface="Arial" pitchFamily="34" charset="0"/>
              <a:buNone/>
              <a:defRPr/>
            </a:pPr>
            <a:r>
              <a:rPr lang="en-US" sz="1300" dirty="0" smtClean="0"/>
              <a:t>Notes are based on: </a:t>
            </a:r>
          </a:p>
          <a:p>
            <a:pPr lvl="1" algn="l" eaLnBrk="1" fontAlgn="auto" hangingPunct="1">
              <a:spcAft>
                <a:spcPts val="0"/>
              </a:spcAft>
              <a:buFont typeface="Arial" pitchFamily="34" charset="0"/>
              <a:buNone/>
              <a:defRPr/>
            </a:pPr>
            <a:r>
              <a:rPr lang="en-US" sz="1300" dirty="0" smtClean="0"/>
              <a:t>http://developer.android.com/index.html</a:t>
            </a:r>
          </a:p>
          <a:p>
            <a:pPr lvl="1" algn="l" eaLnBrk="1" fontAlgn="auto" hangingPunct="1">
              <a:spcAft>
                <a:spcPts val="0"/>
              </a:spcAft>
              <a:buFont typeface="Arial" pitchFamily="34" charset="0"/>
              <a:buNone/>
              <a:defRPr/>
            </a:pPr>
            <a:r>
              <a:rPr lang="en-US" sz="1300" dirty="0" smtClean="0"/>
              <a:t>http://developer.android.com/guide/developing/tools/emulator.html</a:t>
            </a:r>
            <a:endParaRPr lang="en-US" sz="1300" dirty="0"/>
          </a:p>
        </p:txBody>
      </p:sp>
      <p:pic>
        <p:nvPicPr>
          <p:cNvPr id="15363" name="Picture 6"/>
          <p:cNvPicPr>
            <a:picLocks noChangeAspect="1" noChangeArrowheads="1"/>
          </p:cNvPicPr>
          <p:nvPr/>
        </p:nvPicPr>
        <p:blipFill>
          <a:blip r:embed="rId2"/>
          <a:srcRect/>
          <a:stretch>
            <a:fillRect/>
          </a:stretch>
        </p:blipFill>
        <p:spPr bwMode="auto">
          <a:xfrm>
            <a:off x="0" y="0"/>
            <a:ext cx="860425" cy="2924175"/>
          </a:xfrm>
          <a:prstGeom prst="rect">
            <a:avLst/>
          </a:prstGeom>
          <a:noFill/>
          <a:ln w="9525">
            <a:noFill/>
            <a:miter lim="800000"/>
            <a:headEnd/>
            <a:tailEnd/>
          </a:ln>
        </p:spPr>
      </p:pic>
      <p:pic>
        <p:nvPicPr>
          <p:cNvPr id="15364" name="Picture 6"/>
          <p:cNvPicPr>
            <a:picLocks noChangeAspect="1" noChangeArrowheads="1"/>
          </p:cNvPicPr>
          <p:nvPr/>
        </p:nvPicPr>
        <p:blipFill>
          <a:blip r:embed="rId2"/>
          <a:srcRect/>
          <a:stretch>
            <a:fillRect/>
          </a:stretch>
        </p:blipFill>
        <p:spPr bwMode="auto">
          <a:xfrm>
            <a:off x="0" y="2667000"/>
            <a:ext cx="860425" cy="2924175"/>
          </a:xfrm>
          <a:prstGeom prst="rect">
            <a:avLst/>
          </a:prstGeom>
          <a:noFill/>
          <a:ln w="9525">
            <a:noFill/>
            <a:miter lim="800000"/>
            <a:headEnd/>
            <a:tailEnd/>
          </a:ln>
        </p:spPr>
      </p:pic>
      <p:pic>
        <p:nvPicPr>
          <p:cNvPr id="15365" name="Picture 7"/>
          <p:cNvPicPr>
            <a:picLocks noChangeAspect="1" noChangeArrowheads="1"/>
          </p:cNvPicPr>
          <p:nvPr/>
        </p:nvPicPr>
        <p:blipFill>
          <a:blip r:embed="rId3"/>
          <a:srcRect/>
          <a:stretch>
            <a:fillRect/>
          </a:stretch>
        </p:blipFill>
        <p:spPr bwMode="auto">
          <a:xfrm>
            <a:off x="0" y="5562600"/>
            <a:ext cx="1727200" cy="1295400"/>
          </a:xfrm>
          <a:prstGeom prst="rect">
            <a:avLst/>
          </a:prstGeom>
          <a:noFill/>
          <a:ln w="9525">
            <a:noFill/>
            <a:miter lim="800000"/>
            <a:headEnd/>
            <a:tailEnd/>
          </a:ln>
        </p:spPr>
      </p:pic>
      <p:sp>
        <p:nvSpPr>
          <p:cNvPr id="11" name="Slide Number Placeholder 10"/>
          <p:cNvSpPr>
            <a:spLocks noGrp="1"/>
          </p:cNvSpPr>
          <p:nvPr>
            <p:ph type="sldNum" sz="quarter" idx="12"/>
          </p:nvPr>
        </p:nvSpPr>
        <p:spPr/>
        <p:txBody>
          <a:bodyPr/>
          <a:lstStyle/>
          <a:p>
            <a:pPr>
              <a:defRPr/>
            </a:pPr>
            <a:fld id="{A6000DC0-E71C-4564-B0ED-077D4CC0EAF0}" type="slidenum">
              <a:rPr lang="en-US"/>
              <a:pPr>
                <a:defRPr/>
              </a:pPr>
              <a:t>1</a:t>
            </a:fld>
            <a:endParaRPr lang="en-US"/>
          </a:p>
        </p:txBody>
      </p:sp>
      <p:sp>
        <p:nvSpPr>
          <p:cNvPr id="15367" name="TextBox 7"/>
          <p:cNvSpPr txBox="1">
            <a:spLocks noChangeArrowheads="1"/>
          </p:cNvSpPr>
          <p:nvPr/>
        </p:nvSpPr>
        <p:spPr bwMode="auto">
          <a:xfrm>
            <a:off x="6705600" y="228600"/>
            <a:ext cx="2209800" cy="400050"/>
          </a:xfrm>
          <a:prstGeom prst="rect">
            <a:avLst/>
          </a:prstGeom>
          <a:noFill/>
          <a:ln w="9525">
            <a:noFill/>
            <a:miter lim="800000"/>
            <a:headEnd/>
            <a:tailEnd/>
          </a:ln>
        </p:spPr>
        <p:txBody>
          <a:bodyPr>
            <a:spAutoFit/>
          </a:bodyPr>
          <a:lstStyle/>
          <a:p>
            <a:pPr algn="r"/>
            <a:r>
              <a:rPr lang="en-US" sz="2000">
                <a:solidFill>
                  <a:srgbClr val="0070C0"/>
                </a:solidFill>
                <a:latin typeface="Calibri" pitchFamily="34" charset="0"/>
              </a:rPr>
              <a:t>Part 2-b</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5F1C15F4-647B-4607-B66A-0AB54A773DEE}" type="slidenum">
              <a:rPr lang="en-US" sz="1200">
                <a:solidFill>
                  <a:schemeClr val="tx1">
                    <a:tint val="75000"/>
                  </a:schemeClr>
                </a:solidFill>
                <a:latin typeface="+mn-lt"/>
              </a:rPr>
              <a:pPr algn="r" fontAlgn="auto">
                <a:spcBef>
                  <a:spcPts val="0"/>
                </a:spcBef>
                <a:spcAft>
                  <a:spcPts val="0"/>
                </a:spcAft>
                <a:defRPr/>
              </a:pPr>
              <a:t>10</a:t>
            </a:fld>
            <a:endParaRPr lang="en-US" sz="1200">
              <a:solidFill>
                <a:schemeClr val="tx1">
                  <a:tint val="75000"/>
                </a:schemeClr>
              </a:solidFill>
              <a:latin typeface="+mn-lt"/>
            </a:endParaRPr>
          </a:p>
        </p:txBody>
      </p:sp>
      <p:sp>
        <p:nvSpPr>
          <p:cNvPr id="24578" name="Title 1"/>
          <p:cNvSpPr txBox="1">
            <a:spLocks/>
          </p:cNvSpPr>
          <p:nvPr/>
        </p:nvSpPr>
        <p:spPr bwMode="auto">
          <a:xfrm>
            <a:off x="457200" y="274638"/>
            <a:ext cx="7239000" cy="1143000"/>
          </a:xfrm>
          <a:prstGeom prst="rect">
            <a:avLst/>
          </a:prstGeom>
          <a:noFill/>
          <a:ln w="9525">
            <a:noFill/>
            <a:miter lim="800000"/>
            <a:headEnd/>
            <a:tailEnd/>
          </a:ln>
        </p:spPr>
        <p:txBody>
          <a:bodyPr/>
          <a:lstStyle/>
          <a:p>
            <a:pPr algn="ctr">
              <a:lnSpc>
                <a:spcPct val="80000"/>
              </a:lnSpc>
            </a:pPr>
            <a:r>
              <a:rPr lang="en-US" sz="4000">
                <a:solidFill>
                  <a:srgbClr val="558ED5"/>
                </a:solidFill>
                <a:latin typeface="Calibri" pitchFamily="34" charset="0"/>
              </a:rPr>
              <a:t>Controlling the Emulator</a:t>
            </a:r>
          </a:p>
        </p:txBody>
      </p:sp>
      <p:sp>
        <p:nvSpPr>
          <p:cNvPr id="24579" name="Content Placeholder 2"/>
          <p:cNvSpPr txBox="1">
            <a:spLocks/>
          </p:cNvSpPr>
          <p:nvPr/>
        </p:nvSpPr>
        <p:spPr bwMode="auto">
          <a:xfrm>
            <a:off x="304800" y="1600200"/>
            <a:ext cx="8229600" cy="5029200"/>
          </a:xfrm>
          <a:prstGeom prst="rect">
            <a:avLst/>
          </a:prstGeom>
          <a:noFill/>
          <a:ln w="9525">
            <a:noFill/>
            <a:miter lim="800000"/>
            <a:headEnd/>
            <a:tailEnd/>
          </a:ln>
        </p:spPr>
        <p:txBody>
          <a:bodyPr/>
          <a:lstStyle/>
          <a:p>
            <a:pPr marL="342900" indent="-342900"/>
            <a:endParaRPr lang="en-US" sz="2000">
              <a:latin typeface="Calibri" pitchFamily="34" charset="0"/>
            </a:endParaRPr>
          </a:p>
        </p:txBody>
      </p:sp>
      <p:pic>
        <p:nvPicPr>
          <p:cNvPr id="24580"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05FCE5F9-9899-4847-A8A4-84731F4CC2F4}" type="slidenum">
              <a:rPr lang="en-US" sz="1200">
                <a:solidFill>
                  <a:schemeClr val="tx1">
                    <a:tint val="75000"/>
                  </a:schemeClr>
                </a:solidFill>
                <a:latin typeface="+mn-lt"/>
              </a:rPr>
              <a:pPr algn="r" fontAlgn="auto">
                <a:spcBef>
                  <a:spcPts val="0"/>
                </a:spcBef>
                <a:spcAft>
                  <a:spcPts val="0"/>
                </a:spcAft>
                <a:defRPr/>
              </a:pPr>
              <a:t>10</a:t>
            </a:fld>
            <a:endParaRPr lang="en-US" sz="1200">
              <a:solidFill>
                <a:schemeClr val="tx1">
                  <a:tint val="75000"/>
                </a:schemeClr>
              </a:solidFill>
              <a:latin typeface="+mn-lt"/>
            </a:endParaRPr>
          </a:p>
        </p:txBody>
      </p:sp>
      <p:graphicFrame>
        <p:nvGraphicFramePr>
          <p:cNvPr id="8" name="Table 7"/>
          <p:cNvGraphicFramePr>
            <a:graphicFrameLocks noGrp="1"/>
          </p:cNvGraphicFramePr>
          <p:nvPr/>
        </p:nvGraphicFramePr>
        <p:xfrm>
          <a:off x="304800" y="1371600"/>
          <a:ext cx="4953000" cy="5019675"/>
        </p:xfrm>
        <a:graphic>
          <a:graphicData uri="http://schemas.openxmlformats.org/drawingml/2006/table">
            <a:tbl>
              <a:tblPr/>
              <a:tblGrid>
                <a:gridCol w="1867525"/>
                <a:gridCol w="3085475"/>
              </a:tblGrid>
              <a:tr h="206188">
                <a:tc>
                  <a:txBody>
                    <a:bodyPr/>
                    <a:lstStyle/>
                    <a:p>
                      <a:pPr marL="0" marR="0" algn="ctr">
                        <a:lnSpc>
                          <a:spcPct val="115000"/>
                        </a:lnSpc>
                        <a:spcBef>
                          <a:spcPts val="0"/>
                        </a:spcBef>
                        <a:spcAft>
                          <a:spcPts val="0"/>
                        </a:spcAft>
                      </a:pPr>
                      <a:r>
                        <a:rPr lang="en-US" sz="1200" b="1" dirty="0">
                          <a:solidFill>
                            <a:srgbClr val="FFFFFF"/>
                          </a:solidFill>
                          <a:latin typeface="Calibri"/>
                          <a:ea typeface="Times New Roman"/>
                          <a:cs typeface="Times New Roman"/>
                        </a:rPr>
                        <a:t>Keyboard</a:t>
                      </a:r>
                      <a:endParaRPr lang="en-US" sz="1200" dirty="0">
                        <a:latin typeface="Calibri"/>
                        <a:ea typeface="Calibri"/>
                        <a:cs typeface="Times New Roman"/>
                      </a:endParaRPr>
                    </a:p>
                  </a:txBody>
                  <a:tcPr marL="55884" marR="55884" marT="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4BACC6"/>
                    </a:solidFill>
                  </a:tcPr>
                </a:tc>
                <a:tc>
                  <a:txBody>
                    <a:bodyPr/>
                    <a:lstStyle/>
                    <a:p>
                      <a:pPr marL="0" marR="0" algn="ctr">
                        <a:lnSpc>
                          <a:spcPct val="115000"/>
                        </a:lnSpc>
                        <a:spcBef>
                          <a:spcPts val="0"/>
                        </a:spcBef>
                        <a:spcAft>
                          <a:spcPts val="0"/>
                        </a:spcAft>
                      </a:pPr>
                      <a:r>
                        <a:rPr lang="en-US" sz="1200" b="1">
                          <a:solidFill>
                            <a:srgbClr val="FFFFFF"/>
                          </a:solidFill>
                          <a:latin typeface="Calibri"/>
                          <a:ea typeface="Times New Roman"/>
                          <a:cs typeface="Times New Roman"/>
                        </a:rPr>
                        <a:t>OS function</a:t>
                      </a:r>
                      <a:endParaRPr lang="en-US" sz="1200">
                        <a:latin typeface="Calibri"/>
                        <a:ea typeface="Calibri"/>
                        <a:cs typeface="Times New Roman"/>
                      </a:endParaRPr>
                    </a:p>
                  </a:txBody>
                  <a:tcPr marL="55884" marR="55884" marT="0" marB="0">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4BACC6"/>
                    </a:solidFill>
                  </a:tcPr>
                </a:tc>
              </a:tr>
              <a:tr h="206188">
                <a:tc>
                  <a:txBody>
                    <a:bodyPr/>
                    <a:lstStyle/>
                    <a:p>
                      <a:pPr marL="0" marR="0">
                        <a:lnSpc>
                          <a:spcPct val="115000"/>
                        </a:lnSpc>
                        <a:spcBef>
                          <a:spcPts val="0"/>
                        </a:spcBef>
                        <a:spcAft>
                          <a:spcPts val="0"/>
                        </a:spcAft>
                      </a:pPr>
                      <a:r>
                        <a:rPr lang="en-US" sz="1200" b="1">
                          <a:latin typeface="Calibri"/>
                          <a:ea typeface="Times New Roman"/>
                          <a:cs typeface="Times New Roman"/>
                        </a:rPr>
                        <a:t>Escape</a:t>
                      </a:r>
                      <a:endParaRPr lang="en-US" sz="1200">
                        <a:latin typeface="Calibri"/>
                        <a:ea typeface="Calibri"/>
                        <a:cs typeface="Times New Roman"/>
                      </a:endParaRPr>
                    </a:p>
                  </a:txBody>
                  <a:tcPr marL="55884" marR="55884" marT="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c>
                  <a:txBody>
                    <a:bodyPr/>
                    <a:lstStyle/>
                    <a:p>
                      <a:pPr marL="0" marR="0">
                        <a:lnSpc>
                          <a:spcPct val="115000"/>
                        </a:lnSpc>
                        <a:spcBef>
                          <a:spcPts val="0"/>
                        </a:spcBef>
                        <a:spcAft>
                          <a:spcPts val="0"/>
                        </a:spcAft>
                      </a:pPr>
                      <a:r>
                        <a:rPr lang="en-US" sz="1200">
                          <a:latin typeface="Calibri"/>
                          <a:ea typeface="Times New Roman"/>
                          <a:cs typeface="Times New Roman"/>
                        </a:rPr>
                        <a:t>Back button</a:t>
                      </a:r>
                      <a:endParaRPr lang="en-US" sz="1200">
                        <a:latin typeface="Calibri"/>
                        <a:ea typeface="Calibri"/>
                        <a:cs typeface="Times New Roman"/>
                      </a:endParaRPr>
                    </a:p>
                  </a:txBody>
                  <a:tcPr marL="55884" marR="55884" marT="0" marB="0">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r>
              <a:tr h="206188">
                <a:tc>
                  <a:txBody>
                    <a:bodyPr/>
                    <a:lstStyle/>
                    <a:p>
                      <a:pPr marL="0" marR="0">
                        <a:lnSpc>
                          <a:spcPct val="115000"/>
                        </a:lnSpc>
                        <a:spcBef>
                          <a:spcPts val="0"/>
                        </a:spcBef>
                        <a:spcAft>
                          <a:spcPts val="0"/>
                        </a:spcAft>
                      </a:pPr>
                      <a:r>
                        <a:rPr lang="en-US" sz="1200" b="1">
                          <a:latin typeface="Calibri"/>
                          <a:ea typeface="Times New Roman"/>
                          <a:cs typeface="Times New Roman"/>
                        </a:rPr>
                        <a:t>Home</a:t>
                      </a:r>
                      <a:endParaRPr lang="en-US" sz="1200">
                        <a:latin typeface="Calibri"/>
                        <a:ea typeface="Calibri"/>
                        <a:cs typeface="Times New Roman"/>
                      </a:endParaRPr>
                    </a:p>
                  </a:txBody>
                  <a:tcPr marL="55884" marR="55884" marT="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Times New Roman"/>
                          <a:cs typeface="Times New Roman"/>
                        </a:rPr>
                        <a:t>Home button</a:t>
                      </a:r>
                      <a:endParaRPr lang="en-US" sz="1200">
                        <a:latin typeface="Calibri"/>
                        <a:ea typeface="Calibri"/>
                        <a:cs typeface="Times New Roman"/>
                      </a:endParaRPr>
                    </a:p>
                  </a:txBody>
                  <a:tcPr marL="55884" marR="55884" marT="0" marB="0">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r>
              <a:tr h="206188">
                <a:tc>
                  <a:txBody>
                    <a:bodyPr/>
                    <a:lstStyle/>
                    <a:p>
                      <a:pPr marL="0" marR="0">
                        <a:lnSpc>
                          <a:spcPct val="115000"/>
                        </a:lnSpc>
                        <a:spcBef>
                          <a:spcPts val="0"/>
                        </a:spcBef>
                        <a:spcAft>
                          <a:spcPts val="0"/>
                        </a:spcAft>
                      </a:pPr>
                      <a:r>
                        <a:rPr lang="en-US" sz="1200" b="1">
                          <a:latin typeface="Calibri"/>
                          <a:ea typeface="Times New Roman"/>
                          <a:cs typeface="Times New Roman"/>
                        </a:rPr>
                        <a:t>F2,  PageUp</a:t>
                      </a:r>
                      <a:endParaRPr lang="en-US" sz="1200">
                        <a:latin typeface="Calibri"/>
                        <a:ea typeface="Calibri"/>
                        <a:cs typeface="Times New Roman"/>
                      </a:endParaRPr>
                    </a:p>
                  </a:txBody>
                  <a:tcPr marL="55884" marR="55884" marT="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c>
                  <a:txBody>
                    <a:bodyPr/>
                    <a:lstStyle/>
                    <a:p>
                      <a:pPr marL="0" marR="0">
                        <a:lnSpc>
                          <a:spcPct val="115000"/>
                        </a:lnSpc>
                        <a:spcBef>
                          <a:spcPts val="0"/>
                        </a:spcBef>
                        <a:spcAft>
                          <a:spcPts val="0"/>
                        </a:spcAft>
                      </a:pPr>
                      <a:r>
                        <a:rPr lang="en-US" sz="1200">
                          <a:latin typeface="Calibri"/>
                          <a:ea typeface="Times New Roman"/>
                          <a:cs typeface="Times New Roman"/>
                        </a:rPr>
                        <a:t>Menu (Soft-Left) button</a:t>
                      </a:r>
                      <a:endParaRPr lang="en-US" sz="1200">
                        <a:latin typeface="Calibri"/>
                        <a:ea typeface="Calibri"/>
                        <a:cs typeface="Times New Roman"/>
                      </a:endParaRPr>
                    </a:p>
                  </a:txBody>
                  <a:tcPr marL="55884" marR="55884" marT="0" marB="0">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r>
              <a:tr h="206188">
                <a:tc>
                  <a:txBody>
                    <a:bodyPr/>
                    <a:lstStyle/>
                    <a:p>
                      <a:pPr marL="0" marR="0">
                        <a:lnSpc>
                          <a:spcPct val="115000"/>
                        </a:lnSpc>
                        <a:spcBef>
                          <a:spcPts val="0"/>
                        </a:spcBef>
                        <a:spcAft>
                          <a:spcPts val="0"/>
                        </a:spcAft>
                      </a:pPr>
                      <a:r>
                        <a:rPr lang="en-US" sz="1200" b="1">
                          <a:latin typeface="Calibri"/>
                          <a:ea typeface="Times New Roman"/>
                          <a:cs typeface="Times New Roman"/>
                        </a:rPr>
                        <a:t>Shift-F2,  PageDown</a:t>
                      </a:r>
                      <a:endParaRPr lang="en-US" sz="1200">
                        <a:latin typeface="Calibri"/>
                        <a:ea typeface="Calibri"/>
                        <a:cs typeface="Times New Roman"/>
                      </a:endParaRPr>
                    </a:p>
                  </a:txBody>
                  <a:tcPr marL="55884" marR="55884" marT="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Times New Roman"/>
                          <a:cs typeface="Times New Roman"/>
                        </a:rPr>
                        <a:t>Start  (Soft-Right</a:t>
                      </a:r>
                      <a:r>
                        <a:rPr lang="en-US" sz="1200" dirty="0">
                          <a:latin typeface="Calibri"/>
                          <a:ea typeface="Times New Roman"/>
                          <a:cs typeface="Times New Roman"/>
                        </a:rPr>
                        <a:t>) button</a:t>
                      </a:r>
                      <a:endParaRPr lang="en-US" sz="1200" dirty="0">
                        <a:latin typeface="Calibri"/>
                        <a:ea typeface="Calibri"/>
                        <a:cs typeface="Times New Roman"/>
                      </a:endParaRPr>
                    </a:p>
                  </a:txBody>
                  <a:tcPr marL="55884" marR="55884" marT="0" marB="0">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r>
              <a:tr h="206188">
                <a:tc>
                  <a:txBody>
                    <a:bodyPr/>
                    <a:lstStyle/>
                    <a:p>
                      <a:pPr marL="0" marR="0">
                        <a:lnSpc>
                          <a:spcPct val="115000"/>
                        </a:lnSpc>
                        <a:spcBef>
                          <a:spcPts val="0"/>
                        </a:spcBef>
                        <a:spcAft>
                          <a:spcPts val="0"/>
                        </a:spcAft>
                      </a:pPr>
                      <a:r>
                        <a:rPr lang="en-US" sz="1200" b="1">
                          <a:latin typeface="Calibri"/>
                          <a:ea typeface="Times New Roman"/>
                          <a:cs typeface="Times New Roman"/>
                        </a:rPr>
                        <a:t>F3</a:t>
                      </a:r>
                      <a:endParaRPr lang="en-US" sz="1200">
                        <a:latin typeface="Calibri"/>
                        <a:ea typeface="Calibri"/>
                        <a:cs typeface="Times New Roman"/>
                      </a:endParaRPr>
                    </a:p>
                  </a:txBody>
                  <a:tcPr marL="55884" marR="55884" marT="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c>
                  <a:txBody>
                    <a:bodyPr/>
                    <a:lstStyle/>
                    <a:p>
                      <a:pPr marL="0" marR="0">
                        <a:lnSpc>
                          <a:spcPct val="115000"/>
                        </a:lnSpc>
                        <a:spcBef>
                          <a:spcPts val="0"/>
                        </a:spcBef>
                        <a:spcAft>
                          <a:spcPts val="0"/>
                        </a:spcAft>
                      </a:pPr>
                      <a:r>
                        <a:rPr lang="en-US" sz="1200">
                          <a:latin typeface="Calibri"/>
                          <a:ea typeface="Times New Roman"/>
                          <a:cs typeface="Times New Roman"/>
                        </a:rPr>
                        <a:t>Call/Dial button</a:t>
                      </a:r>
                      <a:endParaRPr lang="en-US" sz="1200">
                        <a:latin typeface="Calibri"/>
                        <a:ea typeface="Calibri"/>
                        <a:cs typeface="Times New Roman"/>
                      </a:endParaRPr>
                    </a:p>
                  </a:txBody>
                  <a:tcPr marL="55884" marR="55884" marT="0" marB="0">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r>
              <a:tr h="206188">
                <a:tc>
                  <a:txBody>
                    <a:bodyPr/>
                    <a:lstStyle/>
                    <a:p>
                      <a:pPr marL="0" marR="0">
                        <a:lnSpc>
                          <a:spcPct val="115000"/>
                        </a:lnSpc>
                        <a:spcBef>
                          <a:spcPts val="0"/>
                        </a:spcBef>
                        <a:spcAft>
                          <a:spcPts val="0"/>
                        </a:spcAft>
                      </a:pPr>
                      <a:r>
                        <a:rPr lang="en-US" sz="1200" b="1">
                          <a:latin typeface="Calibri"/>
                          <a:ea typeface="Times New Roman"/>
                          <a:cs typeface="Times New Roman"/>
                        </a:rPr>
                        <a:t>F4</a:t>
                      </a:r>
                      <a:endParaRPr lang="en-US" sz="1200">
                        <a:latin typeface="Calibri"/>
                        <a:ea typeface="Calibri"/>
                        <a:cs typeface="Times New Roman"/>
                      </a:endParaRPr>
                    </a:p>
                  </a:txBody>
                  <a:tcPr marL="55884" marR="55884" marT="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Times New Roman"/>
                          <a:cs typeface="Times New Roman"/>
                        </a:rPr>
                        <a:t>Hangup / EndCall button</a:t>
                      </a:r>
                      <a:endParaRPr lang="en-US" sz="1200">
                        <a:latin typeface="Calibri"/>
                        <a:ea typeface="Calibri"/>
                        <a:cs typeface="Times New Roman"/>
                      </a:endParaRPr>
                    </a:p>
                  </a:txBody>
                  <a:tcPr marL="55884" marR="55884" marT="0" marB="0">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r>
              <a:tr h="206188">
                <a:tc>
                  <a:txBody>
                    <a:bodyPr/>
                    <a:lstStyle/>
                    <a:p>
                      <a:pPr marL="0" marR="0">
                        <a:lnSpc>
                          <a:spcPct val="115000"/>
                        </a:lnSpc>
                        <a:spcBef>
                          <a:spcPts val="0"/>
                        </a:spcBef>
                        <a:spcAft>
                          <a:spcPts val="0"/>
                        </a:spcAft>
                      </a:pPr>
                      <a:r>
                        <a:rPr lang="en-US" sz="1200" b="1">
                          <a:latin typeface="Calibri"/>
                          <a:ea typeface="Times New Roman"/>
                          <a:cs typeface="Times New Roman"/>
                        </a:rPr>
                        <a:t>F5</a:t>
                      </a:r>
                      <a:endParaRPr lang="en-US" sz="1200">
                        <a:latin typeface="Calibri"/>
                        <a:ea typeface="Calibri"/>
                        <a:cs typeface="Times New Roman"/>
                      </a:endParaRPr>
                    </a:p>
                  </a:txBody>
                  <a:tcPr marL="55884" marR="55884" marT="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c>
                  <a:txBody>
                    <a:bodyPr/>
                    <a:lstStyle/>
                    <a:p>
                      <a:pPr marL="0" marR="0">
                        <a:lnSpc>
                          <a:spcPct val="115000"/>
                        </a:lnSpc>
                        <a:spcBef>
                          <a:spcPts val="0"/>
                        </a:spcBef>
                        <a:spcAft>
                          <a:spcPts val="0"/>
                        </a:spcAft>
                      </a:pPr>
                      <a:r>
                        <a:rPr lang="en-US" sz="1200">
                          <a:latin typeface="Calibri"/>
                          <a:ea typeface="Times New Roman"/>
                          <a:cs typeface="Times New Roman"/>
                        </a:rPr>
                        <a:t>Search button</a:t>
                      </a:r>
                      <a:endParaRPr lang="en-US" sz="1200">
                        <a:latin typeface="Calibri"/>
                        <a:ea typeface="Calibri"/>
                        <a:cs typeface="Times New Roman"/>
                      </a:endParaRPr>
                    </a:p>
                  </a:txBody>
                  <a:tcPr marL="55884" marR="55884" marT="0" marB="0">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r>
              <a:tr h="206188">
                <a:tc>
                  <a:txBody>
                    <a:bodyPr/>
                    <a:lstStyle/>
                    <a:p>
                      <a:pPr marL="0" marR="0">
                        <a:lnSpc>
                          <a:spcPct val="115000"/>
                        </a:lnSpc>
                        <a:spcBef>
                          <a:spcPts val="0"/>
                        </a:spcBef>
                        <a:spcAft>
                          <a:spcPts val="0"/>
                        </a:spcAft>
                      </a:pPr>
                      <a:r>
                        <a:rPr lang="en-US" sz="1200" b="1">
                          <a:latin typeface="Calibri"/>
                          <a:ea typeface="Times New Roman"/>
                          <a:cs typeface="Times New Roman"/>
                        </a:rPr>
                        <a:t>F7</a:t>
                      </a:r>
                      <a:endParaRPr lang="en-US" sz="1200">
                        <a:latin typeface="Calibri"/>
                        <a:ea typeface="Calibri"/>
                        <a:cs typeface="Times New Roman"/>
                      </a:endParaRPr>
                    </a:p>
                  </a:txBody>
                  <a:tcPr marL="55884" marR="55884" marT="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Times New Roman"/>
                          <a:cs typeface="Times New Roman"/>
                        </a:rPr>
                        <a:t>Power button</a:t>
                      </a:r>
                      <a:endParaRPr lang="en-US" sz="1200">
                        <a:latin typeface="Calibri"/>
                        <a:ea typeface="Calibri"/>
                        <a:cs typeface="Times New Roman"/>
                      </a:endParaRPr>
                    </a:p>
                  </a:txBody>
                  <a:tcPr marL="55884" marR="55884" marT="0" marB="0">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r>
              <a:tr h="206188">
                <a:tc>
                  <a:txBody>
                    <a:bodyPr/>
                    <a:lstStyle/>
                    <a:p>
                      <a:pPr marL="0" marR="0">
                        <a:lnSpc>
                          <a:spcPct val="115000"/>
                        </a:lnSpc>
                        <a:spcBef>
                          <a:spcPts val="0"/>
                        </a:spcBef>
                        <a:spcAft>
                          <a:spcPts val="0"/>
                        </a:spcAft>
                      </a:pPr>
                      <a:r>
                        <a:rPr lang="en-US" sz="1200" b="1">
                          <a:latin typeface="Calibri"/>
                          <a:ea typeface="Times New Roman"/>
                          <a:cs typeface="Times New Roman"/>
                        </a:rPr>
                        <a:t>Ctrl-F3, Ctrl-KEYPAD_5</a:t>
                      </a:r>
                      <a:endParaRPr lang="en-US" sz="1200">
                        <a:latin typeface="Calibri"/>
                        <a:ea typeface="Calibri"/>
                        <a:cs typeface="Times New Roman"/>
                      </a:endParaRPr>
                    </a:p>
                  </a:txBody>
                  <a:tcPr marL="55884" marR="55884" marT="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c>
                  <a:txBody>
                    <a:bodyPr/>
                    <a:lstStyle/>
                    <a:p>
                      <a:pPr marL="0" marR="0">
                        <a:lnSpc>
                          <a:spcPct val="115000"/>
                        </a:lnSpc>
                        <a:spcBef>
                          <a:spcPts val="0"/>
                        </a:spcBef>
                        <a:spcAft>
                          <a:spcPts val="0"/>
                        </a:spcAft>
                      </a:pPr>
                      <a:r>
                        <a:rPr lang="en-US" sz="1200">
                          <a:latin typeface="Calibri"/>
                          <a:ea typeface="Times New Roman"/>
                          <a:cs typeface="Times New Roman"/>
                        </a:rPr>
                        <a:t>Camera button</a:t>
                      </a:r>
                      <a:endParaRPr lang="en-US" sz="1200">
                        <a:latin typeface="Calibri"/>
                        <a:ea typeface="Calibri"/>
                        <a:cs typeface="Times New Roman"/>
                      </a:endParaRPr>
                    </a:p>
                  </a:txBody>
                  <a:tcPr marL="55884" marR="55884" marT="0" marB="0">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r>
              <a:tr h="206188">
                <a:tc>
                  <a:txBody>
                    <a:bodyPr/>
                    <a:lstStyle/>
                    <a:p>
                      <a:pPr marL="0" marR="0">
                        <a:lnSpc>
                          <a:spcPct val="115000"/>
                        </a:lnSpc>
                        <a:spcBef>
                          <a:spcPts val="0"/>
                        </a:spcBef>
                        <a:spcAft>
                          <a:spcPts val="0"/>
                        </a:spcAft>
                      </a:pPr>
                      <a:r>
                        <a:rPr lang="en-US" sz="1200" b="1">
                          <a:latin typeface="Calibri"/>
                          <a:ea typeface="Times New Roman"/>
                          <a:cs typeface="Times New Roman"/>
                        </a:rPr>
                        <a:t>Ctrl-F5, KEYPAD_PLUS</a:t>
                      </a:r>
                      <a:endParaRPr lang="en-US" sz="1200">
                        <a:latin typeface="Calibri"/>
                        <a:ea typeface="Calibri"/>
                        <a:cs typeface="Times New Roman"/>
                      </a:endParaRPr>
                    </a:p>
                  </a:txBody>
                  <a:tcPr marL="55884" marR="55884" marT="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Times New Roman"/>
                          <a:cs typeface="Times New Roman"/>
                        </a:rPr>
                        <a:t>Volume up button</a:t>
                      </a:r>
                      <a:endParaRPr lang="en-US" sz="1200">
                        <a:latin typeface="Calibri"/>
                        <a:ea typeface="Calibri"/>
                        <a:cs typeface="Times New Roman"/>
                      </a:endParaRPr>
                    </a:p>
                  </a:txBody>
                  <a:tcPr marL="55884" marR="55884" marT="0" marB="0">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r>
              <a:tr h="206188">
                <a:tc>
                  <a:txBody>
                    <a:bodyPr/>
                    <a:lstStyle/>
                    <a:p>
                      <a:pPr marL="0" marR="0">
                        <a:lnSpc>
                          <a:spcPct val="115000"/>
                        </a:lnSpc>
                        <a:spcBef>
                          <a:spcPts val="0"/>
                        </a:spcBef>
                        <a:spcAft>
                          <a:spcPts val="0"/>
                        </a:spcAft>
                      </a:pPr>
                      <a:r>
                        <a:rPr lang="en-US" sz="1200" b="1">
                          <a:latin typeface="Calibri"/>
                          <a:ea typeface="Times New Roman"/>
                          <a:cs typeface="Times New Roman"/>
                        </a:rPr>
                        <a:t>Ctrl-F6, KEYPAD_MINUS</a:t>
                      </a:r>
                      <a:endParaRPr lang="en-US" sz="1200">
                        <a:latin typeface="Calibri"/>
                        <a:ea typeface="Calibri"/>
                        <a:cs typeface="Times New Roman"/>
                      </a:endParaRPr>
                    </a:p>
                  </a:txBody>
                  <a:tcPr marL="55884" marR="55884" marT="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c>
                  <a:txBody>
                    <a:bodyPr/>
                    <a:lstStyle/>
                    <a:p>
                      <a:pPr marL="0" marR="0">
                        <a:lnSpc>
                          <a:spcPct val="115000"/>
                        </a:lnSpc>
                        <a:spcBef>
                          <a:spcPts val="0"/>
                        </a:spcBef>
                        <a:spcAft>
                          <a:spcPts val="0"/>
                        </a:spcAft>
                      </a:pPr>
                      <a:r>
                        <a:rPr lang="en-US" sz="1200">
                          <a:latin typeface="Calibri"/>
                          <a:ea typeface="Times New Roman"/>
                          <a:cs typeface="Times New Roman"/>
                        </a:rPr>
                        <a:t>Volume down button</a:t>
                      </a:r>
                      <a:endParaRPr lang="en-US" sz="1200">
                        <a:latin typeface="Calibri"/>
                        <a:ea typeface="Calibri"/>
                        <a:cs typeface="Times New Roman"/>
                      </a:endParaRPr>
                    </a:p>
                  </a:txBody>
                  <a:tcPr marL="55884" marR="55884" marT="0" marB="0">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r>
              <a:tr h="206188">
                <a:tc>
                  <a:txBody>
                    <a:bodyPr/>
                    <a:lstStyle/>
                    <a:p>
                      <a:pPr marL="0" marR="0">
                        <a:lnSpc>
                          <a:spcPct val="115000"/>
                        </a:lnSpc>
                        <a:spcBef>
                          <a:spcPts val="0"/>
                        </a:spcBef>
                        <a:spcAft>
                          <a:spcPts val="0"/>
                        </a:spcAft>
                      </a:pPr>
                      <a:r>
                        <a:rPr lang="en-US" sz="1200" b="1">
                          <a:latin typeface="Calibri"/>
                          <a:ea typeface="Times New Roman"/>
                          <a:cs typeface="Times New Roman"/>
                        </a:rPr>
                        <a:t>KEYPAD_5</a:t>
                      </a:r>
                      <a:endParaRPr lang="en-US" sz="1200">
                        <a:latin typeface="Calibri"/>
                        <a:ea typeface="Calibri"/>
                        <a:cs typeface="Times New Roman"/>
                      </a:endParaRPr>
                    </a:p>
                  </a:txBody>
                  <a:tcPr marL="55884" marR="55884" marT="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Times New Roman"/>
                          <a:cs typeface="Times New Roman"/>
                        </a:rPr>
                        <a:t>DPad center</a:t>
                      </a:r>
                      <a:endParaRPr lang="en-US" sz="1200">
                        <a:latin typeface="Calibri"/>
                        <a:ea typeface="Calibri"/>
                        <a:cs typeface="Times New Roman"/>
                      </a:endParaRPr>
                    </a:p>
                  </a:txBody>
                  <a:tcPr marL="55884" marR="55884" marT="0" marB="0">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r>
              <a:tr h="206188">
                <a:tc>
                  <a:txBody>
                    <a:bodyPr/>
                    <a:lstStyle/>
                    <a:p>
                      <a:pPr marL="0" marR="0">
                        <a:lnSpc>
                          <a:spcPct val="115000"/>
                        </a:lnSpc>
                        <a:spcBef>
                          <a:spcPts val="0"/>
                        </a:spcBef>
                        <a:spcAft>
                          <a:spcPts val="0"/>
                        </a:spcAft>
                      </a:pPr>
                      <a:r>
                        <a:rPr lang="en-US" sz="1200" b="1">
                          <a:latin typeface="Calibri"/>
                          <a:ea typeface="Times New Roman"/>
                          <a:cs typeface="Times New Roman"/>
                        </a:rPr>
                        <a:t>KEYPAD_4</a:t>
                      </a:r>
                      <a:endParaRPr lang="en-US" sz="1200">
                        <a:latin typeface="Calibri"/>
                        <a:ea typeface="Calibri"/>
                        <a:cs typeface="Times New Roman"/>
                      </a:endParaRPr>
                    </a:p>
                  </a:txBody>
                  <a:tcPr marL="55884" marR="55884" marT="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c>
                  <a:txBody>
                    <a:bodyPr/>
                    <a:lstStyle/>
                    <a:p>
                      <a:pPr marL="0" marR="0">
                        <a:lnSpc>
                          <a:spcPct val="115000"/>
                        </a:lnSpc>
                        <a:spcBef>
                          <a:spcPts val="0"/>
                        </a:spcBef>
                        <a:spcAft>
                          <a:spcPts val="0"/>
                        </a:spcAft>
                      </a:pPr>
                      <a:r>
                        <a:rPr lang="en-US" sz="1200">
                          <a:latin typeface="Calibri"/>
                          <a:ea typeface="Times New Roman"/>
                          <a:cs typeface="Times New Roman"/>
                        </a:rPr>
                        <a:t>DPad left</a:t>
                      </a:r>
                      <a:endParaRPr lang="en-US" sz="1200">
                        <a:latin typeface="Calibri"/>
                        <a:ea typeface="Calibri"/>
                        <a:cs typeface="Times New Roman"/>
                      </a:endParaRPr>
                    </a:p>
                  </a:txBody>
                  <a:tcPr marL="55884" marR="55884" marT="0" marB="0">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r>
              <a:tr h="206188">
                <a:tc>
                  <a:txBody>
                    <a:bodyPr/>
                    <a:lstStyle/>
                    <a:p>
                      <a:pPr marL="0" marR="0">
                        <a:lnSpc>
                          <a:spcPct val="115000"/>
                        </a:lnSpc>
                        <a:spcBef>
                          <a:spcPts val="0"/>
                        </a:spcBef>
                        <a:spcAft>
                          <a:spcPts val="0"/>
                        </a:spcAft>
                      </a:pPr>
                      <a:r>
                        <a:rPr lang="en-US" sz="1200" b="1">
                          <a:latin typeface="Calibri"/>
                          <a:ea typeface="Times New Roman"/>
                          <a:cs typeface="Times New Roman"/>
                        </a:rPr>
                        <a:t>KEYPAD_6</a:t>
                      </a:r>
                      <a:endParaRPr lang="en-US" sz="1200">
                        <a:latin typeface="Calibri"/>
                        <a:ea typeface="Calibri"/>
                        <a:cs typeface="Times New Roman"/>
                      </a:endParaRPr>
                    </a:p>
                  </a:txBody>
                  <a:tcPr marL="55884" marR="55884" marT="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Times New Roman"/>
                          <a:cs typeface="Times New Roman"/>
                        </a:rPr>
                        <a:t>DPad right</a:t>
                      </a:r>
                      <a:endParaRPr lang="en-US" sz="1200">
                        <a:latin typeface="Calibri"/>
                        <a:ea typeface="Calibri"/>
                        <a:cs typeface="Times New Roman"/>
                      </a:endParaRPr>
                    </a:p>
                  </a:txBody>
                  <a:tcPr marL="55884" marR="55884" marT="0" marB="0">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r>
              <a:tr h="206188">
                <a:tc>
                  <a:txBody>
                    <a:bodyPr/>
                    <a:lstStyle/>
                    <a:p>
                      <a:pPr marL="0" marR="0">
                        <a:lnSpc>
                          <a:spcPct val="115000"/>
                        </a:lnSpc>
                        <a:spcBef>
                          <a:spcPts val="0"/>
                        </a:spcBef>
                        <a:spcAft>
                          <a:spcPts val="0"/>
                        </a:spcAft>
                      </a:pPr>
                      <a:r>
                        <a:rPr lang="en-US" sz="1200" b="1">
                          <a:latin typeface="Calibri"/>
                          <a:ea typeface="Times New Roman"/>
                          <a:cs typeface="Times New Roman"/>
                        </a:rPr>
                        <a:t>KEYPAD_8</a:t>
                      </a:r>
                      <a:endParaRPr lang="en-US" sz="1200">
                        <a:latin typeface="Calibri"/>
                        <a:ea typeface="Calibri"/>
                        <a:cs typeface="Times New Roman"/>
                      </a:endParaRPr>
                    </a:p>
                  </a:txBody>
                  <a:tcPr marL="55884" marR="55884" marT="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c>
                  <a:txBody>
                    <a:bodyPr/>
                    <a:lstStyle/>
                    <a:p>
                      <a:pPr marL="0" marR="0">
                        <a:lnSpc>
                          <a:spcPct val="115000"/>
                        </a:lnSpc>
                        <a:spcBef>
                          <a:spcPts val="0"/>
                        </a:spcBef>
                        <a:spcAft>
                          <a:spcPts val="0"/>
                        </a:spcAft>
                      </a:pPr>
                      <a:r>
                        <a:rPr lang="en-US" sz="1200" dirty="0" err="1">
                          <a:latin typeface="Calibri"/>
                          <a:ea typeface="Times New Roman"/>
                          <a:cs typeface="Times New Roman"/>
                        </a:rPr>
                        <a:t>DPad</a:t>
                      </a:r>
                      <a:r>
                        <a:rPr lang="en-US" sz="1200" dirty="0">
                          <a:latin typeface="Calibri"/>
                          <a:ea typeface="Times New Roman"/>
                          <a:cs typeface="Times New Roman"/>
                        </a:rPr>
                        <a:t> up</a:t>
                      </a:r>
                      <a:endParaRPr lang="en-US" sz="1200" dirty="0">
                        <a:latin typeface="Calibri"/>
                        <a:ea typeface="Calibri"/>
                        <a:cs typeface="Times New Roman"/>
                      </a:endParaRPr>
                    </a:p>
                  </a:txBody>
                  <a:tcPr marL="55884" marR="55884" marT="0" marB="0">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r>
              <a:tr h="206188">
                <a:tc>
                  <a:txBody>
                    <a:bodyPr/>
                    <a:lstStyle/>
                    <a:p>
                      <a:pPr marL="0" marR="0">
                        <a:lnSpc>
                          <a:spcPct val="115000"/>
                        </a:lnSpc>
                        <a:spcBef>
                          <a:spcPts val="0"/>
                        </a:spcBef>
                        <a:spcAft>
                          <a:spcPts val="0"/>
                        </a:spcAft>
                      </a:pPr>
                      <a:r>
                        <a:rPr lang="en-US" sz="1200" b="1">
                          <a:latin typeface="Calibri"/>
                          <a:ea typeface="Times New Roman"/>
                          <a:cs typeface="Times New Roman"/>
                        </a:rPr>
                        <a:t>KEYPAD_2</a:t>
                      </a:r>
                      <a:endParaRPr lang="en-US" sz="1200">
                        <a:latin typeface="Calibri"/>
                        <a:ea typeface="Calibri"/>
                        <a:cs typeface="Times New Roman"/>
                      </a:endParaRPr>
                    </a:p>
                  </a:txBody>
                  <a:tcPr marL="55884" marR="55884" marT="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Times New Roman"/>
                          <a:cs typeface="Times New Roman"/>
                        </a:rPr>
                        <a:t>DPad down</a:t>
                      </a:r>
                      <a:endParaRPr lang="en-US" sz="1200">
                        <a:latin typeface="Calibri"/>
                        <a:ea typeface="Calibri"/>
                        <a:cs typeface="Times New Roman"/>
                      </a:endParaRPr>
                    </a:p>
                  </a:txBody>
                  <a:tcPr marL="55884" marR="55884" marT="0" marB="0">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r>
              <a:tr h="206188">
                <a:tc>
                  <a:txBody>
                    <a:bodyPr/>
                    <a:lstStyle/>
                    <a:p>
                      <a:pPr marL="0" marR="0">
                        <a:lnSpc>
                          <a:spcPct val="115000"/>
                        </a:lnSpc>
                        <a:spcBef>
                          <a:spcPts val="0"/>
                        </a:spcBef>
                        <a:spcAft>
                          <a:spcPts val="0"/>
                        </a:spcAft>
                      </a:pPr>
                      <a:r>
                        <a:rPr lang="en-US" sz="1200" b="1">
                          <a:latin typeface="Calibri"/>
                          <a:ea typeface="Times New Roman"/>
                          <a:cs typeface="Times New Roman"/>
                        </a:rPr>
                        <a:t>F8</a:t>
                      </a:r>
                      <a:endParaRPr lang="en-US" sz="1200">
                        <a:latin typeface="Calibri"/>
                        <a:ea typeface="Calibri"/>
                        <a:cs typeface="Times New Roman"/>
                      </a:endParaRPr>
                    </a:p>
                  </a:txBody>
                  <a:tcPr marL="55884" marR="55884" marT="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c>
                  <a:txBody>
                    <a:bodyPr/>
                    <a:lstStyle/>
                    <a:p>
                      <a:pPr marL="0" marR="0">
                        <a:lnSpc>
                          <a:spcPct val="115000"/>
                        </a:lnSpc>
                        <a:spcBef>
                          <a:spcPts val="0"/>
                        </a:spcBef>
                        <a:spcAft>
                          <a:spcPts val="0"/>
                        </a:spcAft>
                      </a:pPr>
                      <a:r>
                        <a:rPr lang="en-US" sz="1200">
                          <a:latin typeface="Calibri"/>
                          <a:ea typeface="Times New Roman"/>
                          <a:cs typeface="Times New Roman"/>
                        </a:rPr>
                        <a:t>toggle cell network on/off</a:t>
                      </a:r>
                      <a:endParaRPr lang="en-US" sz="1200">
                        <a:latin typeface="Calibri"/>
                        <a:ea typeface="Calibri"/>
                        <a:cs typeface="Times New Roman"/>
                      </a:endParaRPr>
                    </a:p>
                  </a:txBody>
                  <a:tcPr marL="55884" marR="55884" marT="0" marB="0">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r>
              <a:tr h="206188">
                <a:tc>
                  <a:txBody>
                    <a:bodyPr/>
                    <a:lstStyle/>
                    <a:p>
                      <a:pPr marL="0" marR="0">
                        <a:lnSpc>
                          <a:spcPct val="115000"/>
                        </a:lnSpc>
                        <a:spcBef>
                          <a:spcPts val="0"/>
                        </a:spcBef>
                        <a:spcAft>
                          <a:spcPts val="0"/>
                        </a:spcAft>
                      </a:pPr>
                      <a:r>
                        <a:rPr lang="en-US" sz="1200" b="1">
                          <a:latin typeface="Calibri"/>
                          <a:ea typeface="Times New Roman"/>
                          <a:cs typeface="Times New Roman"/>
                        </a:rPr>
                        <a:t>F9</a:t>
                      </a:r>
                      <a:endParaRPr lang="en-US" sz="1200">
                        <a:latin typeface="Calibri"/>
                        <a:ea typeface="Calibri"/>
                        <a:cs typeface="Times New Roman"/>
                      </a:endParaRPr>
                    </a:p>
                  </a:txBody>
                  <a:tcPr marL="55884" marR="55884" marT="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Calibri"/>
                          <a:ea typeface="Times New Roman"/>
                          <a:cs typeface="Times New Roman"/>
                        </a:rPr>
                        <a:t>toggle code profiling (when -trace option set)</a:t>
                      </a:r>
                      <a:endParaRPr lang="en-US" sz="1200" dirty="0">
                        <a:latin typeface="Calibri"/>
                        <a:ea typeface="Calibri"/>
                        <a:cs typeface="Times New Roman"/>
                      </a:endParaRPr>
                    </a:p>
                  </a:txBody>
                  <a:tcPr marL="55884" marR="55884" marT="0" marB="0">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r>
              <a:tr h="206188">
                <a:tc>
                  <a:txBody>
                    <a:bodyPr/>
                    <a:lstStyle/>
                    <a:p>
                      <a:pPr marL="0" marR="0">
                        <a:lnSpc>
                          <a:spcPct val="115000"/>
                        </a:lnSpc>
                        <a:spcBef>
                          <a:spcPts val="0"/>
                        </a:spcBef>
                        <a:spcAft>
                          <a:spcPts val="0"/>
                        </a:spcAft>
                      </a:pPr>
                      <a:r>
                        <a:rPr lang="en-US" sz="1200" b="1">
                          <a:latin typeface="Calibri"/>
                          <a:ea typeface="Times New Roman"/>
                          <a:cs typeface="Times New Roman"/>
                        </a:rPr>
                        <a:t>Alt-ENTER</a:t>
                      </a:r>
                      <a:endParaRPr lang="en-US" sz="1200">
                        <a:latin typeface="Calibri"/>
                        <a:ea typeface="Calibri"/>
                        <a:cs typeface="Times New Roman"/>
                      </a:endParaRPr>
                    </a:p>
                  </a:txBody>
                  <a:tcPr marL="55884" marR="55884" marT="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c>
                  <a:txBody>
                    <a:bodyPr/>
                    <a:lstStyle/>
                    <a:p>
                      <a:pPr marL="0" marR="0">
                        <a:lnSpc>
                          <a:spcPct val="115000"/>
                        </a:lnSpc>
                        <a:spcBef>
                          <a:spcPts val="0"/>
                        </a:spcBef>
                        <a:spcAft>
                          <a:spcPts val="0"/>
                        </a:spcAft>
                      </a:pPr>
                      <a:r>
                        <a:rPr lang="en-US" sz="1200">
                          <a:latin typeface="Calibri"/>
                          <a:ea typeface="Times New Roman"/>
                          <a:cs typeface="Times New Roman"/>
                        </a:rPr>
                        <a:t>toggle FullScreen mode</a:t>
                      </a:r>
                      <a:endParaRPr lang="en-US" sz="1200">
                        <a:latin typeface="Calibri"/>
                        <a:ea typeface="Calibri"/>
                        <a:cs typeface="Times New Roman"/>
                      </a:endParaRPr>
                    </a:p>
                  </a:txBody>
                  <a:tcPr marL="55884" marR="55884" marT="0" marB="0">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r>
              <a:tr h="206188">
                <a:tc>
                  <a:txBody>
                    <a:bodyPr/>
                    <a:lstStyle/>
                    <a:p>
                      <a:pPr marL="0" marR="0">
                        <a:lnSpc>
                          <a:spcPct val="115000"/>
                        </a:lnSpc>
                        <a:spcBef>
                          <a:spcPts val="0"/>
                        </a:spcBef>
                        <a:spcAft>
                          <a:spcPts val="0"/>
                        </a:spcAft>
                      </a:pPr>
                      <a:r>
                        <a:rPr lang="en-US" sz="1200" b="1">
                          <a:latin typeface="Calibri"/>
                          <a:ea typeface="Times New Roman"/>
                          <a:cs typeface="Times New Roman"/>
                        </a:rPr>
                        <a:t>Ctrl-T</a:t>
                      </a:r>
                      <a:endParaRPr lang="en-US" sz="1200">
                        <a:latin typeface="Calibri"/>
                        <a:ea typeface="Calibri"/>
                        <a:cs typeface="Times New Roman"/>
                      </a:endParaRPr>
                    </a:p>
                  </a:txBody>
                  <a:tcPr marL="55884" marR="55884" marT="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Times New Roman"/>
                          <a:cs typeface="Times New Roman"/>
                        </a:rPr>
                        <a:t>toggle trackball mode</a:t>
                      </a:r>
                      <a:endParaRPr lang="en-US" sz="1200">
                        <a:latin typeface="Calibri"/>
                        <a:ea typeface="Calibri"/>
                        <a:cs typeface="Times New Roman"/>
                      </a:endParaRPr>
                    </a:p>
                  </a:txBody>
                  <a:tcPr marL="55884" marR="55884" marT="0" marB="0">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r>
              <a:tr h="206188">
                <a:tc>
                  <a:txBody>
                    <a:bodyPr/>
                    <a:lstStyle/>
                    <a:p>
                      <a:pPr marL="0" marR="0">
                        <a:lnSpc>
                          <a:spcPct val="115000"/>
                        </a:lnSpc>
                        <a:spcBef>
                          <a:spcPts val="0"/>
                        </a:spcBef>
                        <a:spcAft>
                          <a:spcPts val="0"/>
                        </a:spcAft>
                      </a:pPr>
                      <a:r>
                        <a:rPr lang="en-US" sz="1200" b="1">
                          <a:latin typeface="Calibri"/>
                          <a:ea typeface="Times New Roman"/>
                          <a:cs typeface="Times New Roman"/>
                        </a:rPr>
                        <a:t>Ctrl-F11, KEYPAD_7</a:t>
                      </a:r>
                      <a:endParaRPr lang="en-US" sz="1200">
                        <a:latin typeface="Calibri"/>
                        <a:ea typeface="Calibri"/>
                        <a:cs typeface="Times New Roman"/>
                      </a:endParaRPr>
                    </a:p>
                  </a:txBody>
                  <a:tcPr marL="55884" marR="55884" marT="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c>
                  <a:txBody>
                    <a:bodyPr/>
                    <a:lstStyle/>
                    <a:p>
                      <a:pPr marL="0" marR="0">
                        <a:lnSpc>
                          <a:spcPct val="115000"/>
                        </a:lnSpc>
                        <a:spcBef>
                          <a:spcPts val="0"/>
                        </a:spcBef>
                        <a:spcAft>
                          <a:spcPts val="0"/>
                        </a:spcAft>
                      </a:pPr>
                      <a:r>
                        <a:rPr lang="en-US" sz="1200">
                          <a:latin typeface="Calibri"/>
                          <a:ea typeface="Times New Roman"/>
                          <a:cs typeface="Times New Roman"/>
                        </a:rPr>
                        <a:t>switch to previous layout</a:t>
                      </a:r>
                      <a:endParaRPr lang="en-US" sz="1200">
                        <a:latin typeface="Calibri"/>
                        <a:ea typeface="Calibri"/>
                        <a:cs typeface="Times New Roman"/>
                      </a:endParaRPr>
                    </a:p>
                  </a:txBody>
                  <a:tcPr marL="55884" marR="55884" marT="0" marB="0">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r>
              <a:tr h="206188">
                <a:tc>
                  <a:txBody>
                    <a:bodyPr/>
                    <a:lstStyle/>
                    <a:p>
                      <a:pPr marL="0" marR="0">
                        <a:lnSpc>
                          <a:spcPct val="115000"/>
                        </a:lnSpc>
                        <a:spcBef>
                          <a:spcPts val="0"/>
                        </a:spcBef>
                        <a:spcAft>
                          <a:spcPts val="0"/>
                        </a:spcAft>
                      </a:pPr>
                      <a:r>
                        <a:rPr lang="en-US" sz="1200" b="1">
                          <a:latin typeface="Calibri"/>
                          <a:ea typeface="Times New Roman"/>
                          <a:cs typeface="Times New Roman"/>
                        </a:rPr>
                        <a:t>Ctrl-F12, KEYPAD_9</a:t>
                      </a:r>
                      <a:endParaRPr lang="en-US" sz="1200">
                        <a:latin typeface="Calibri"/>
                        <a:ea typeface="Calibri"/>
                        <a:cs typeface="Times New Roman"/>
                      </a:endParaRPr>
                    </a:p>
                  </a:txBody>
                  <a:tcPr marL="55884" marR="55884" marT="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Calibri"/>
                          <a:ea typeface="Times New Roman"/>
                          <a:cs typeface="Times New Roman"/>
                        </a:rPr>
                        <a:t>switch to next layout</a:t>
                      </a:r>
                      <a:endParaRPr lang="en-US" sz="1200">
                        <a:latin typeface="Calibri"/>
                        <a:ea typeface="Calibri"/>
                        <a:cs typeface="Times New Roman"/>
                      </a:endParaRPr>
                    </a:p>
                  </a:txBody>
                  <a:tcPr marL="55884" marR="55884" marT="0" marB="0">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r>
              <a:tr h="179294">
                <a:tc gridSpan="2">
                  <a:txBody>
                    <a:bodyPr/>
                    <a:lstStyle/>
                    <a:p>
                      <a:endParaRPr lang="en-US" sz="1200" dirty="0">
                        <a:latin typeface="Calibri"/>
                      </a:endParaRPr>
                    </a:p>
                  </a:txBody>
                  <a:tcPr marL="55884" marR="55884" marT="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c hMerge="1">
                  <a:txBody>
                    <a:bodyPr/>
                    <a:lstStyle/>
                    <a:p>
                      <a:endParaRPr lang="en-US"/>
                    </a:p>
                  </a:txBody>
                  <a:tcPr/>
                </a:tc>
              </a:tr>
            </a:tbl>
          </a:graphicData>
        </a:graphic>
      </p:graphicFrame>
      <p:sp>
        <p:nvSpPr>
          <p:cNvPr id="24657" name="TextBox 8"/>
          <p:cNvSpPr txBox="1">
            <a:spLocks noChangeArrowheads="1"/>
          </p:cNvSpPr>
          <p:nvPr/>
        </p:nvSpPr>
        <p:spPr bwMode="auto">
          <a:xfrm>
            <a:off x="5486400" y="2057400"/>
            <a:ext cx="3505200" cy="1465263"/>
          </a:xfrm>
          <a:prstGeom prst="rect">
            <a:avLst/>
          </a:prstGeom>
          <a:noFill/>
          <a:ln w="9525">
            <a:noFill/>
            <a:miter lim="800000"/>
            <a:headEnd/>
            <a:tailEnd/>
          </a:ln>
        </p:spPr>
        <p:txBody>
          <a:bodyPr>
            <a:spAutoFit/>
          </a:bodyPr>
          <a:lstStyle/>
          <a:p>
            <a:endParaRPr lang="en-US" b="1">
              <a:latin typeface="Calibri" pitchFamily="34" charset="0"/>
            </a:endParaRPr>
          </a:p>
          <a:p>
            <a:endParaRPr lang="en-US">
              <a:latin typeface="Calibri" pitchFamily="34" charset="0"/>
            </a:endParaRPr>
          </a:p>
          <a:p>
            <a:r>
              <a:rPr lang="en-US">
                <a:latin typeface="Calibri" pitchFamily="34" charset="0"/>
              </a:rPr>
              <a:t>Keypad keys only work when </a:t>
            </a:r>
            <a:r>
              <a:rPr lang="en-US" i="1">
                <a:solidFill>
                  <a:srgbClr val="C00000"/>
                </a:solidFill>
                <a:latin typeface="Calibri" pitchFamily="34" charset="0"/>
              </a:rPr>
              <a:t>NumLock</a:t>
            </a:r>
            <a:r>
              <a:rPr lang="en-US">
                <a:latin typeface="Calibri" pitchFamily="34" charset="0"/>
              </a:rPr>
              <a:t> is deactivated.</a:t>
            </a:r>
          </a:p>
          <a:p>
            <a:endParaRPr lang="en-US">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3F0DBE9-60F8-4F2A-8771-CFF00054B76E}" type="slidenum">
              <a:rPr lang="en-US"/>
              <a:pPr>
                <a:defRPr/>
              </a:pPr>
              <a:t>11</a:t>
            </a:fld>
            <a:endParaRPr lang="en-US"/>
          </a:p>
        </p:txBody>
      </p:sp>
      <p:sp>
        <p:nvSpPr>
          <p:cNvPr id="25602" name="Title 1"/>
          <p:cNvSpPr txBox="1">
            <a:spLocks/>
          </p:cNvSpPr>
          <p:nvPr/>
        </p:nvSpPr>
        <p:spPr bwMode="auto">
          <a:xfrm>
            <a:off x="457200" y="274638"/>
            <a:ext cx="7162800" cy="1143000"/>
          </a:xfrm>
          <a:prstGeom prst="rect">
            <a:avLst/>
          </a:prstGeom>
          <a:noFill/>
          <a:ln w="9525">
            <a:noFill/>
            <a:miter lim="800000"/>
            <a:headEnd/>
            <a:tailEnd/>
          </a:ln>
        </p:spPr>
        <p:txBody>
          <a:bodyPr/>
          <a:lstStyle/>
          <a:p>
            <a:pPr algn="ctr">
              <a:lnSpc>
                <a:spcPct val="80000"/>
              </a:lnSpc>
            </a:pPr>
            <a:r>
              <a:rPr lang="en-US" sz="4000">
                <a:solidFill>
                  <a:srgbClr val="558ED5"/>
                </a:solidFill>
                <a:latin typeface="Calibri" pitchFamily="34" charset="0"/>
              </a:rPr>
              <a:t>Working with </a:t>
            </a:r>
            <a:br>
              <a:rPr lang="en-US" sz="4000">
                <a:solidFill>
                  <a:srgbClr val="558ED5"/>
                </a:solidFill>
                <a:latin typeface="Calibri" pitchFamily="34" charset="0"/>
              </a:rPr>
            </a:br>
            <a:r>
              <a:rPr lang="en-US" sz="4000">
                <a:solidFill>
                  <a:srgbClr val="558ED5"/>
                </a:solidFill>
                <a:latin typeface="Calibri" pitchFamily="34" charset="0"/>
              </a:rPr>
              <a:t>Emulator Disk Images</a:t>
            </a:r>
          </a:p>
        </p:txBody>
      </p:sp>
      <p:sp>
        <p:nvSpPr>
          <p:cNvPr id="25603" name="Content Placeholder 2"/>
          <p:cNvSpPr txBox="1">
            <a:spLocks/>
          </p:cNvSpPr>
          <p:nvPr/>
        </p:nvSpPr>
        <p:spPr bwMode="auto">
          <a:xfrm>
            <a:off x="304800" y="1600200"/>
            <a:ext cx="8229600" cy="5029200"/>
          </a:xfrm>
          <a:prstGeom prst="rect">
            <a:avLst/>
          </a:prstGeom>
          <a:noFill/>
          <a:ln w="9525">
            <a:noFill/>
            <a:miter lim="800000"/>
            <a:headEnd/>
            <a:tailEnd/>
          </a:ln>
        </p:spPr>
        <p:txBody>
          <a:bodyPr/>
          <a:lstStyle/>
          <a:p>
            <a:pPr marL="342900" indent="-342900"/>
            <a:endParaRPr lang="en-US" sz="2000">
              <a:latin typeface="Calibri" pitchFamily="34" charset="0"/>
            </a:endParaRPr>
          </a:p>
        </p:txBody>
      </p:sp>
      <p:pic>
        <p:nvPicPr>
          <p:cNvPr id="25604"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4F354C77-E1DD-4F5F-AA4F-582EFB2BB7CE}" type="slidenum">
              <a:rPr lang="en-US" sz="1200">
                <a:solidFill>
                  <a:schemeClr val="tx1">
                    <a:tint val="75000"/>
                  </a:schemeClr>
                </a:solidFill>
                <a:latin typeface="+mn-lt"/>
              </a:rPr>
              <a:pPr algn="r" fontAlgn="auto">
                <a:spcBef>
                  <a:spcPts val="0"/>
                </a:spcBef>
                <a:spcAft>
                  <a:spcPts val="0"/>
                </a:spcAft>
                <a:defRPr/>
              </a:pPr>
              <a:t>11</a:t>
            </a:fld>
            <a:endParaRPr lang="en-US" sz="1200">
              <a:solidFill>
                <a:schemeClr val="tx1">
                  <a:tint val="75000"/>
                </a:schemeClr>
              </a:solidFill>
              <a:latin typeface="+mn-lt"/>
            </a:endParaRPr>
          </a:p>
        </p:txBody>
      </p:sp>
      <p:sp>
        <p:nvSpPr>
          <p:cNvPr id="25606" name="TextBox 8"/>
          <p:cNvSpPr txBox="1">
            <a:spLocks noChangeArrowheads="1"/>
          </p:cNvSpPr>
          <p:nvPr/>
        </p:nvSpPr>
        <p:spPr bwMode="auto">
          <a:xfrm>
            <a:off x="381000" y="1625600"/>
            <a:ext cx="8305800" cy="4968875"/>
          </a:xfrm>
          <a:prstGeom prst="rect">
            <a:avLst/>
          </a:prstGeom>
          <a:noFill/>
          <a:ln w="9525">
            <a:noFill/>
            <a:miter lim="800000"/>
            <a:headEnd/>
            <a:tailEnd/>
          </a:ln>
        </p:spPr>
        <p:txBody>
          <a:bodyPr>
            <a:spAutoFit/>
          </a:bodyPr>
          <a:lstStyle/>
          <a:p>
            <a:r>
              <a:rPr lang="en-US" sz="2000">
                <a:latin typeface="Calibri" pitchFamily="34" charset="0"/>
              </a:rPr>
              <a:t>Emulator dùng các disk image lưu trên máy tính để giả lập bộ nhớ flash (hoặc những thứ tương tự) của thiết bị thực. </a:t>
            </a:r>
          </a:p>
          <a:p>
            <a:endParaRPr lang="en-US" sz="2000">
              <a:latin typeface="Calibri" pitchFamily="34" charset="0"/>
            </a:endParaRPr>
          </a:p>
          <a:p>
            <a:r>
              <a:rPr lang="en-US" sz="2000">
                <a:latin typeface="Calibri" pitchFamily="34" charset="0"/>
              </a:rPr>
              <a:t>Ví dụ, nó dùng </a:t>
            </a:r>
            <a:r>
              <a:rPr lang="en-US" sz="2000" b="1">
                <a:latin typeface="Calibri" pitchFamily="34" charset="0"/>
              </a:rPr>
              <a:t>disk</a:t>
            </a:r>
            <a:r>
              <a:rPr lang="en-US" sz="2000">
                <a:latin typeface="Calibri" pitchFamily="34" charset="0"/>
              </a:rPr>
              <a:t> </a:t>
            </a:r>
            <a:r>
              <a:rPr lang="en-US" sz="2000" b="1">
                <a:latin typeface="Calibri" pitchFamily="34" charset="0"/>
              </a:rPr>
              <a:t>image</a:t>
            </a:r>
            <a:r>
              <a:rPr lang="en-US" sz="2000">
                <a:latin typeface="Calibri" pitchFamily="34" charset="0"/>
              </a:rPr>
              <a:t> có chứa:  </a:t>
            </a:r>
          </a:p>
          <a:p>
            <a:pPr>
              <a:buFontTx/>
              <a:buChar char="•"/>
            </a:pPr>
            <a:r>
              <a:rPr lang="en-US" sz="2000">
                <a:latin typeface="Calibri" pitchFamily="34" charset="0"/>
              </a:rPr>
              <a:t> Một nhân hệ điều hành đặc thù </a:t>
            </a:r>
            <a:br>
              <a:rPr lang="en-US" sz="2000">
                <a:latin typeface="Calibri" pitchFamily="34" charset="0"/>
              </a:rPr>
            </a:br>
            <a:r>
              <a:rPr lang="en-US" sz="2000">
                <a:latin typeface="Calibri" pitchFamily="34" charset="0"/>
              </a:rPr>
              <a:t>của emulator, </a:t>
            </a:r>
          </a:p>
          <a:p>
            <a:pPr>
              <a:buFontTx/>
              <a:buChar char="•"/>
            </a:pPr>
            <a:r>
              <a:rPr lang="en-US" sz="2000">
                <a:latin typeface="Calibri" pitchFamily="34" charset="0"/>
              </a:rPr>
              <a:t> Hệ thống Android, </a:t>
            </a:r>
          </a:p>
          <a:p>
            <a:pPr>
              <a:buFontTx/>
              <a:buChar char="•"/>
            </a:pPr>
            <a:r>
              <a:rPr lang="en-US" sz="2000">
                <a:latin typeface="Calibri" pitchFamily="34" charset="0"/>
              </a:rPr>
              <a:t> ram-disk image, và </a:t>
            </a:r>
          </a:p>
          <a:p>
            <a:pPr>
              <a:buFontTx/>
              <a:buChar char="•"/>
            </a:pPr>
            <a:r>
              <a:rPr lang="en-US" sz="2000">
                <a:latin typeface="Calibri" pitchFamily="34" charset="0"/>
              </a:rPr>
              <a:t> các image ghi được để dành cho </a:t>
            </a:r>
            <a:br>
              <a:rPr lang="en-US" sz="2000">
                <a:latin typeface="Calibri" pitchFamily="34" charset="0"/>
              </a:rPr>
            </a:br>
            <a:r>
              <a:rPr lang="en-US" sz="2000">
                <a:latin typeface="Calibri" pitchFamily="34" charset="0"/>
              </a:rPr>
              <a:t>dữ liệu của người dùng </a:t>
            </a:r>
            <a:br>
              <a:rPr lang="en-US" sz="2000">
                <a:latin typeface="Calibri" pitchFamily="34" charset="0"/>
              </a:rPr>
            </a:br>
            <a:r>
              <a:rPr lang="en-US" sz="2000">
                <a:latin typeface="Calibri" pitchFamily="34" charset="0"/>
              </a:rPr>
              <a:t>và SD card giả lập.</a:t>
            </a:r>
          </a:p>
          <a:p>
            <a:pPr>
              <a:buFontTx/>
              <a:buChar char="•"/>
            </a:pPr>
            <a:endParaRPr lang="en-US" sz="2000">
              <a:latin typeface="Calibri" pitchFamily="34" charset="0"/>
            </a:endParaRPr>
          </a:p>
          <a:p>
            <a:r>
              <a:rPr lang="en-US" sz="2000">
                <a:latin typeface="Calibri" pitchFamily="34" charset="0"/>
              </a:rPr>
              <a:t>Mỗi AVD có một bộ disk image </a:t>
            </a:r>
            <a:br>
              <a:rPr lang="en-US" sz="2000">
                <a:latin typeface="Calibri" pitchFamily="34" charset="0"/>
              </a:rPr>
            </a:br>
            <a:r>
              <a:rPr lang="en-US" sz="2000">
                <a:latin typeface="Calibri" pitchFamily="34" charset="0"/>
              </a:rPr>
              <a:t>của riêng nó.</a:t>
            </a:r>
          </a:p>
          <a:p>
            <a:endParaRPr lang="en-US" sz="2000">
              <a:latin typeface="Calibri" pitchFamily="34" charset="0"/>
            </a:endParaRPr>
          </a:p>
          <a:p>
            <a:endParaRPr lang="en-US" sz="2000">
              <a:latin typeface="Calibri" pitchFamily="34" charset="0"/>
            </a:endParaRPr>
          </a:p>
        </p:txBody>
      </p:sp>
      <p:pic>
        <p:nvPicPr>
          <p:cNvPr id="25607" name="Picture 11"/>
          <p:cNvPicPr>
            <a:picLocks noChangeAspect="1" noChangeArrowheads="1"/>
          </p:cNvPicPr>
          <p:nvPr/>
        </p:nvPicPr>
        <p:blipFill>
          <a:blip r:embed="rId3"/>
          <a:srcRect/>
          <a:stretch>
            <a:fillRect/>
          </a:stretch>
        </p:blipFill>
        <p:spPr bwMode="auto">
          <a:xfrm>
            <a:off x="4724400" y="2133600"/>
            <a:ext cx="4229100" cy="4010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0CECE7D-7A5A-48E0-928D-52493F16A1B8}" type="slidenum">
              <a:rPr lang="en-US"/>
              <a:pPr>
                <a:defRPr/>
              </a:pPr>
              <a:t>12</a:t>
            </a:fld>
            <a:endParaRPr lang="en-US"/>
          </a:p>
        </p:txBody>
      </p:sp>
      <p:sp>
        <p:nvSpPr>
          <p:cNvPr id="3" name="Slide Number Placeholder 1"/>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36C07772-8F8A-4B18-B4EB-954613639D01}" type="slidenum">
              <a:rPr lang="en-US" sz="1200">
                <a:solidFill>
                  <a:schemeClr val="tx1">
                    <a:tint val="75000"/>
                  </a:schemeClr>
                </a:solidFill>
                <a:latin typeface="+mn-lt"/>
              </a:rPr>
              <a:pPr algn="r" fontAlgn="auto">
                <a:spcBef>
                  <a:spcPts val="0"/>
                </a:spcBef>
                <a:spcAft>
                  <a:spcPts val="0"/>
                </a:spcAft>
                <a:defRPr/>
              </a:pPr>
              <a:t>12</a:t>
            </a:fld>
            <a:endParaRPr lang="en-US" sz="1200">
              <a:solidFill>
                <a:schemeClr val="tx1">
                  <a:tint val="75000"/>
                </a:schemeClr>
              </a:solidFill>
              <a:latin typeface="+mn-lt"/>
            </a:endParaRPr>
          </a:p>
        </p:txBody>
      </p:sp>
      <p:sp>
        <p:nvSpPr>
          <p:cNvPr id="26627" name="Title 1"/>
          <p:cNvSpPr txBox="1">
            <a:spLocks/>
          </p:cNvSpPr>
          <p:nvPr/>
        </p:nvSpPr>
        <p:spPr bwMode="auto">
          <a:xfrm>
            <a:off x="457200" y="274638"/>
            <a:ext cx="7239000" cy="1143000"/>
          </a:xfrm>
          <a:prstGeom prst="rect">
            <a:avLst/>
          </a:prstGeom>
          <a:noFill/>
          <a:ln w="9525">
            <a:noFill/>
            <a:miter lim="800000"/>
            <a:headEnd/>
            <a:tailEnd/>
          </a:ln>
        </p:spPr>
        <p:txBody>
          <a:bodyPr/>
          <a:lstStyle/>
          <a:p>
            <a:pPr algn="ctr">
              <a:lnSpc>
                <a:spcPct val="80000"/>
              </a:lnSpc>
            </a:pPr>
            <a:r>
              <a:rPr lang="en-US" sz="4000">
                <a:solidFill>
                  <a:srgbClr val="558ED5"/>
                </a:solidFill>
                <a:latin typeface="Calibri" pitchFamily="34" charset="0"/>
              </a:rPr>
              <a:t>Working with </a:t>
            </a:r>
            <a:br>
              <a:rPr lang="en-US" sz="4000">
                <a:solidFill>
                  <a:srgbClr val="558ED5"/>
                </a:solidFill>
                <a:latin typeface="Calibri" pitchFamily="34" charset="0"/>
              </a:rPr>
            </a:br>
            <a:r>
              <a:rPr lang="en-US" sz="4000">
                <a:solidFill>
                  <a:srgbClr val="558ED5"/>
                </a:solidFill>
                <a:latin typeface="Calibri" pitchFamily="34" charset="0"/>
              </a:rPr>
              <a:t>Emulator Disk Images</a:t>
            </a:r>
          </a:p>
        </p:txBody>
      </p:sp>
      <p:sp>
        <p:nvSpPr>
          <p:cNvPr id="26628" name="Content Placeholder 2"/>
          <p:cNvSpPr txBox="1">
            <a:spLocks/>
          </p:cNvSpPr>
          <p:nvPr/>
        </p:nvSpPr>
        <p:spPr bwMode="auto">
          <a:xfrm>
            <a:off x="304800" y="1600200"/>
            <a:ext cx="8229600" cy="5029200"/>
          </a:xfrm>
          <a:prstGeom prst="rect">
            <a:avLst/>
          </a:prstGeom>
          <a:noFill/>
          <a:ln w="9525">
            <a:noFill/>
            <a:miter lim="800000"/>
            <a:headEnd/>
            <a:tailEnd/>
          </a:ln>
        </p:spPr>
        <p:txBody>
          <a:bodyPr/>
          <a:lstStyle/>
          <a:p>
            <a:pPr marL="342900" indent="-342900"/>
            <a:endParaRPr lang="en-US" sz="2000">
              <a:latin typeface="Calibri" pitchFamily="34" charset="0"/>
            </a:endParaRPr>
          </a:p>
        </p:txBody>
      </p:sp>
      <p:pic>
        <p:nvPicPr>
          <p:cNvPr id="26629"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7"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5CB90D89-E0A6-4D55-84F0-9764FBFE0884}" type="slidenum">
              <a:rPr lang="en-US" sz="1200">
                <a:solidFill>
                  <a:schemeClr val="tx1">
                    <a:tint val="75000"/>
                  </a:schemeClr>
                </a:solidFill>
                <a:latin typeface="+mn-lt"/>
              </a:rPr>
              <a:pPr algn="r" fontAlgn="auto">
                <a:spcBef>
                  <a:spcPts val="0"/>
                </a:spcBef>
                <a:spcAft>
                  <a:spcPts val="0"/>
                </a:spcAft>
                <a:defRPr/>
              </a:pPr>
              <a:t>12</a:t>
            </a:fld>
            <a:endParaRPr lang="en-US" sz="1200">
              <a:solidFill>
                <a:schemeClr val="tx1">
                  <a:tint val="75000"/>
                </a:schemeClr>
              </a:solidFill>
              <a:latin typeface="+mn-lt"/>
            </a:endParaRPr>
          </a:p>
        </p:txBody>
      </p:sp>
      <p:sp>
        <p:nvSpPr>
          <p:cNvPr id="26631" name="TextBox 7"/>
          <p:cNvSpPr txBox="1">
            <a:spLocks noChangeArrowheads="1"/>
          </p:cNvSpPr>
          <p:nvPr/>
        </p:nvSpPr>
        <p:spPr bwMode="auto">
          <a:xfrm>
            <a:off x="457200" y="1676400"/>
            <a:ext cx="8305800" cy="4573588"/>
          </a:xfrm>
          <a:prstGeom prst="rect">
            <a:avLst/>
          </a:prstGeom>
          <a:noFill/>
          <a:ln w="9525">
            <a:noFill/>
            <a:miter lim="800000"/>
            <a:headEnd/>
            <a:tailEnd/>
          </a:ln>
        </p:spPr>
        <p:txBody>
          <a:bodyPr>
            <a:spAutoFit/>
          </a:bodyPr>
          <a:lstStyle/>
          <a:p>
            <a:r>
              <a:rPr lang="en-US" sz="2000">
                <a:latin typeface="Calibri" pitchFamily="34" charset="0"/>
              </a:rPr>
              <a:t>Mặc định, emulator luôn tìm disk image tại vùng lưu trữ riêng </a:t>
            </a:r>
            <a:br>
              <a:rPr lang="en-US" sz="2000">
                <a:latin typeface="Calibri" pitchFamily="34" charset="0"/>
              </a:rPr>
            </a:br>
            <a:r>
              <a:rPr lang="en-US" sz="2000">
                <a:latin typeface="Calibri" pitchFamily="34" charset="0"/>
              </a:rPr>
              <a:t>của AVD đang chạy </a:t>
            </a:r>
            <a:br>
              <a:rPr lang="en-US" sz="2000">
                <a:latin typeface="Calibri" pitchFamily="34" charset="0"/>
              </a:rPr>
            </a:br>
            <a:endParaRPr lang="en-US" sz="2000">
              <a:latin typeface="Calibri" pitchFamily="34" charset="0"/>
            </a:endParaRPr>
          </a:p>
          <a:p>
            <a:r>
              <a:rPr lang="en-US" sz="2000">
                <a:latin typeface="Calibri" pitchFamily="34" charset="0"/>
              </a:rPr>
              <a:t>Nếu chưa có image nào </a:t>
            </a:r>
            <a:br>
              <a:rPr lang="en-US" sz="2000">
                <a:latin typeface="Calibri" pitchFamily="34" charset="0"/>
              </a:rPr>
            </a:br>
            <a:r>
              <a:rPr lang="en-US" sz="2000">
                <a:latin typeface="Calibri" pitchFamily="34" charset="0"/>
              </a:rPr>
              <a:t>khi emulator được bật, </a:t>
            </a:r>
          </a:p>
          <a:p>
            <a:r>
              <a:rPr lang="en-US" sz="2000">
                <a:latin typeface="Calibri" pitchFamily="34" charset="0"/>
              </a:rPr>
              <a:t>nó sẽ tạo các image tại thư mục AVD</a:t>
            </a:r>
          </a:p>
          <a:p>
            <a:r>
              <a:rPr lang="en-US" sz="2000">
                <a:latin typeface="Calibri" pitchFamily="34" charset="0"/>
              </a:rPr>
              <a:t>dựa theo các phiên bản mặc định </a:t>
            </a:r>
            <a:br>
              <a:rPr lang="en-US" sz="2000">
                <a:latin typeface="Calibri" pitchFamily="34" charset="0"/>
              </a:rPr>
            </a:br>
            <a:r>
              <a:rPr lang="en-US" sz="2000">
                <a:latin typeface="Calibri" pitchFamily="34" charset="0"/>
              </a:rPr>
              <a:t>lưu trong SDK. </a:t>
            </a:r>
          </a:p>
          <a:p>
            <a:endParaRPr lang="en-US" sz="2000">
              <a:latin typeface="Calibri" pitchFamily="34" charset="0"/>
            </a:endParaRPr>
          </a:p>
          <a:p>
            <a:endParaRPr lang="en-US" sz="2000">
              <a:latin typeface="Calibri" pitchFamily="34" charset="0"/>
            </a:endParaRPr>
          </a:p>
          <a:p>
            <a:r>
              <a:rPr lang="en-US" sz="2000">
                <a:latin typeface="Calibri" pitchFamily="34" charset="0"/>
              </a:rPr>
              <a:t>Nơi lưu trữ mặc định của các AVD: </a:t>
            </a:r>
          </a:p>
          <a:p>
            <a:endParaRPr lang="en-US" sz="2000">
              <a:latin typeface="Calibri" pitchFamily="34" charset="0"/>
            </a:endParaRPr>
          </a:p>
          <a:p>
            <a:pPr lvl="1"/>
            <a:r>
              <a:rPr lang="en-US" b="1" i="1">
                <a:solidFill>
                  <a:srgbClr val="0070C0"/>
                </a:solidFill>
                <a:latin typeface="Calibri" pitchFamily="34" charset="0"/>
              </a:rPr>
              <a:t>~/.android/avd </a:t>
            </a:r>
            <a:r>
              <a:rPr lang="en-US">
                <a:latin typeface="Calibri" pitchFamily="34" charset="0"/>
              </a:rPr>
              <a:t>đối với OS X và Linux, </a:t>
            </a:r>
          </a:p>
          <a:p>
            <a:pPr lvl="1"/>
            <a:r>
              <a:rPr lang="en-US" b="1" i="1">
                <a:solidFill>
                  <a:srgbClr val="0070C0"/>
                </a:solidFill>
                <a:latin typeface="Calibri" pitchFamily="34" charset="0"/>
              </a:rPr>
              <a:t>C:\Documents and Settings\&lt;user&gt;\.android\avd\... </a:t>
            </a:r>
            <a:r>
              <a:rPr lang="en-US">
                <a:latin typeface="Calibri" pitchFamily="34" charset="0"/>
              </a:rPr>
              <a:t>đối với Windows XP, và </a:t>
            </a:r>
            <a:r>
              <a:rPr lang="en-US" b="1" i="1">
                <a:solidFill>
                  <a:srgbClr val="0070C0"/>
                </a:solidFill>
                <a:latin typeface="Calibri" pitchFamily="34" charset="0"/>
              </a:rPr>
              <a:t>C:\Users\&lt;user&gt;\.android\ </a:t>
            </a:r>
            <a:r>
              <a:rPr lang="en-US">
                <a:latin typeface="Calibri" pitchFamily="34" charset="0"/>
              </a:rPr>
              <a:t>tại Windows Vista.</a:t>
            </a:r>
            <a:endParaRPr lang="en-US" sz="2000">
              <a:latin typeface="Calibri" pitchFamily="34" charset="0"/>
            </a:endParaRPr>
          </a:p>
        </p:txBody>
      </p:sp>
      <p:sp>
        <p:nvSpPr>
          <p:cNvPr id="9" name="Rectangle 8"/>
          <p:cNvSpPr/>
          <p:nvPr/>
        </p:nvSpPr>
        <p:spPr>
          <a:xfrm>
            <a:off x="457200" y="4648200"/>
            <a:ext cx="7924800" cy="1752600"/>
          </a:xfrm>
          <a:prstGeom prst="rect">
            <a:avLst/>
          </a:prstGeom>
          <a:solidFill>
            <a:srgbClr val="FFFF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6633" name="Picture 13"/>
          <p:cNvPicPr>
            <a:picLocks noChangeAspect="1" noChangeArrowheads="1"/>
          </p:cNvPicPr>
          <p:nvPr/>
        </p:nvPicPr>
        <p:blipFill>
          <a:blip r:embed="rId3"/>
          <a:srcRect/>
          <a:stretch>
            <a:fillRect/>
          </a:stretch>
        </p:blipFill>
        <p:spPr bwMode="auto">
          <a:xfrm>
            <a:off x="4648200" y="2124075"/>
            <a:ext cx="4362450" cy="35147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46DC3778-F46E-4E9A-836D-16FE664E015F}" type="slidenum">
              <a:rPr lang="en-US" sz="1200">
                <a:solidFill>
                  <a:schemeClr val="tx1">
                    <a:tint val="75000"/>
                  </a:schemeClr>
                </a:solidFill>
                <a:latin typeface="+mn-lt"/>
              </a:rPr>
              <a:pPr algn="r" fontAlgn="auto">
                <a:spcBef>
                  <a:spcPts val="0"/>
                </a:spcBef>
                <a:spcAft>
                  <a:spcPts val="0"/>
                </a:spcAft>
                <a:defRPr/>
              </a:pPr>
              <a:t>13</a:t>
            </a:fld>
            <a:endParaRPr lang="en-US" sz="1200">
              <a:solidFill>
                <a:schemeClr val="tx1">
                  <a:tint val="75000"/>
                </a:schemeClr>
              </a:solidFill>
              <a:latin typeface="+mn-lt"/>
            </a:endParaRPr>
          </a:p>
        </p:txBody>
      </p:sp>
      <p:sp>
        <p:nvSpPr>
          <p:cNvPr id="27650" name="Title 1"/>
          <p:cNvSpPr txBox="1">
            <a:spLocks/>
          </p:cNvSpPr>
          <p:nvPr/>
        </p:nvSpPr>
        <p:spPr bwMode="auto">
          <a:xfrm>
            <a:off x="457200" y="274638"/>
            <a:ext cx="7315200" cy="1143000"/>
          </a:xfrm>
          <a:prstGeom prst="rect">
            <a:avLst/>
          </a:prstGeom>
          <a:noFill/>
          <a:ln w="9525">
            <a:noFill/>
            <a:miter lim="800000"/>
            <a:headEnd/>
            <a:tailEnd/>
          </a:ln>
        </p:spPr>
        <p:txBody>
          <a:bodyPr/>
          <a:lstStyle/>
          <a:p>
            <a:pPr algn="ctr">
              <a:lnSpc>
                <a:spcPct val="80000"/>
              </a:lnSpc>
            </a:pPr>
            <a:r>
              <a:rPr lang="en-US" sz="4000">
                <a:solidFill>
                  <a:srgbClr val="558ED5"/>
                </a:solidFill>
                <a:latin typeface="Calibri" pitchFamily="34" charset="0"/>
              </a:rPr>
              <a:t>AVD -  Android Virtual Devices</a:t>
            </a:r>
          </a:p>
        </p:txBody>
      </p:sp>
      <p:pic>
        <p:nvPicPr>
          <p:cNvPr id="27651"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C36F30F4-1AA3-4C6C-967E-DEE63206FB8A}" type="slidenum">
              <a:rPr lang="en-US" sz="1200">
                <a:solidFill>
                  <a:schemeClr val="tx1">
                    <a:tint val="75000"/>
                  </a:schemeClr>
                </a:solidFill>
                <a:latin typeface="+mn-lt"/>
              </a:rPr>
              <a:pPr algn="r" fontAlgn="auto">
                <a:spcBef>
                  <a:spcPts val="0"/>
                </a:spcBef>
                <a:spcAft>
                  <a:spcPts val="0"/>
                </a:spcAft>
                <a:defRPr/>
              </a:pPr>
              <a:t>13</a:t>
            </a:fld>
            <a:endParaRPr lang="en-US" sz="1200">
              <a:solidFill>
                <a:schemeClr val="tx1">
                  <a:tint val="75000"/>
                </a:schemeClr>
              </a:solidFill>
              <a:latin typeface="+mn-lt"/>
            </a:endParaRPr>
          </a:p>
        </p:txBody>
      </p:sp>
      <p:sp>
        <p:nvSpPr>
          <p:cNvPr id="27653" name="TextBox 7"/>
          <p:cNvSpPr txBox="1">
            <a:spLocks noChangeArrowheads="1"/>
          </p:cNvSpPr>
          <p:nvPr/>
        </p:nvSpPr>
        <p:spPr bwMode="auto">
          <a:xfrm>
            <a:off x="609600" y="1447800"/>
            <a:ext cx="7924800" cy="5334000"/>
          </a:xfrm>
          <a:prstGeom prst="rect">
            <a:avLst/>
          </a:prstGeom>
          <a:noFill/>
          <a:ln w="9525">
            <a:noFill/>
            <a:miter lim="800000"/>
            <a:headEnd/>
            <a:tailEnd/>
          </a:ln>
        </p:spPr>
        <p:txBody>
          <a:bodyPr>
            <a:spAutoFit/>
          </a:bodyPr>
          <a:lstStyle/>
          <a:p>
            <a:r>
              <a:rPr lang="en-US" sz="2000">
                <a:latin typeface="Calibri" pitchFamily="34" charset="0"/>
              </a:rPr>
              <a:t>Mỗi Android Virtual Device (AVD) là một cấu hình của các tùy chọn emulator, cho phép ta mô hình hóa một thiết bị thực.</a:t>
            </a:r>
          </a:p>
          <a:p>
            <a:endParaRPr lang="en-US" sz="2000">
              <a:latin typeface="Calibri" pitchFamily="34" charset="0"/>
            </a:endParaRPr>
          </a:p>
          <a:p>
            <a:r>
              <a:rPr lang="en-US" sz="2400">
                <a:latin typeface="Calibri" pitchFamily="34" charset="0"/>
              </a:rPr>
              <a:t>Mỗi AVD gồm có: </a:t>
            </a:r>
          </a:p>
          <a:p>
            <a:pPr>
              <a:buFont typeface="Arial" charset="0"/>
              <a:buChar char="•"/>
            </a:pPr>
            <a:r>
              <a:rPr lang="en-US" sz="2000" b="1">
                <a:latin typeface="Calibri" pitchFamily="34" charset="0"/>
              </a:rPr>
              <a:t> Hardware profile.</a:t>
            </a:r>
            <a:r>
              <a:rPr lang="en-US" sz="2000">
                <a:latin typeface="Calibri" pitchFamily="34" charset="0"/>
              </a:rPr>
              <a:t>  Ta có thể đặt tùy chọn để quy định các tính năng phần cứng của thiết bị ảo. Ví dụ, ta có thể quy định xem thiết bị có camera hay không, nó dùng bàn phím QWERTY vật lý hay một dialing pad, kích thước bộ nhớ của nó, v.v.. </a:t>
            </a:r>
          </a:p>
          <a:p>
            <a:pPr>
              <a:buFont typeface="Arial" charset="0"/>
              <a:buChar char="•"/>
            </a:pPr>
            <a:r>
              <a:rPr lang="en-US" sz="2000" b="1">
                <a:latin typeface="Calibri" pitchFamily="34" charset="0"/>
              </a:rPr>
              <a:t> Ánh xạ tới một system image</a:t>
            </a:r>
            <a:r>
              <a:rPr lang="en-US" sz="2000">
                <a:latin typeface="Calibri" pitchFamily="34" charset="0"/>
              </a:rPr>
              <a:t>.  Ta có thể quy định phiên bản Android platform sẽ chạy trên thiết bị ảo. Ta có thể chọn một phiên bản của Android platform chuẩn hoặc system image đã đóng gói cùng với một SDK add-on.</a:t>
            </a:r>
          </a:p>
          <a:p>
            <a:pPr>
              <a:buFont typeface="Arial" charset="0"/>
              <a:buChar char="•"/>
            </a:pPr>
            <a:r>
              <a:rPr lang="en-US" sz="2000" b="1">
                <a:latin typeface="Calibri" pitchFamily="34" charset="0"/>
              </a:rPr>
              <a:t> Các tùy chọn khác. </a:t>
            </a:r>
            <a:r>
              <a:rPr lang="en-US" sz="2000">
                <a:latin typeface="Calibri" pitchFamily="34" charset="0"/>
              </a:rPr>
              <a:t> Ta có thể quy định emulator skin, kích thước màn hình, v.v.. SD card giả lập sẽ dùng kèm với AVD.</a:t>
            </a:r>
          </a:p>
          <a:p>
            <a:pPr>
              <a:buFont typeface="Arial" charset="0"/>
              <a:buChar char="•"/>
            </a:pPr>
            <a:r>
              <a:rPr lang="en-US" sz="2000" b="1">
                <a:latin typeface="Calibri" pitchFamily="34" charset="0"/>
              </a:rPr>
              <a:t> Một vùng lưu trữ dành riêng</a:t>
            </a:r>
            <a:r>
              <a:rPr lang="en-US" sz="2000">
                <a:latin typeface="Calibri" pitchFamily="34" charset="0"/>
              </a:rPr>
              <a:t> trên máy tính của ta, nơi dành để lưu dữ liệu người dùng của thiết bị (các ứng dụng đã cài, cấu hình, v.v..) và </a:t>
            </a:r>
            <a:r>
              <a:rPr lang="en-US" sz="2000" b="1">
                <a:latin typeface="Calibri" pitchFamily="34" charset="0"/>
              </a:rPr>
              <a:t>SD</a:t>
            </a:r>
            <a:r>
              <a:rPr lang="en-US" sz="2000">
                <a:latin typeface="Calibri" pitchFamily="34" charset="0"/>
              </a:rPr>
              <a:t> card giả lập.</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E9B33BD-6A9D-4C28-B9DF-1C224B63F79A}" type="slidenum">
              <a:rPr lang="en-US"/>
              <a:pPr>
                <a:defRPr/>
              </a:pPr>
              <a:t>14</a:t>
            </a:fld>
            <a:endParaRPr lang="en-US"/>
          </a:p>
        </p:txBody>
      </p:sp>
      <p:sp>
        <p:nvSpPr>
          <p:cNvPr id="28674" name="Title 1"/>
          <p:cNvSpPr txBox="1">
            <a:spLocks/>
          </p:cNvSpPr>
          <p:nvPr/>
        </p:nvSpPr>
        <p:spPr bwMode="auto">
          <a:xfrm>
            <a:off x="457200" y="274638"/>
            <a:ext cx="7315200" cy="1143000"/>
          </a:xfrm>
          <a:prstGeom prst="rect">
            <a:avLst/>
          </a:prstGeom>
          <a:noFill/>
          <a:ln w="9525">
            <a:noFill/>
            <a:miter lim="800000"/>
            <a:headEnd/>
            <a:tailEnd/>
          </a:ln>
        </p:spPr>
        <p:txBody>
          <a:bodyPr/>
          <a:lstStyle/>
          <a:p>
            <a:pPr algn="ctr">
              <a:lnSpc>
                <a:spcPct val="80000"/>
              </a:lnSpc>
            </a:pPr>
            <a:r>
              <a:rPr lang="en-US" sz="4000">
                <a:solidFill>
                  <a:srgbClr val="558ED5"/>
                </a:solidFill>
                <a:latin typeface="Calibri" pitchFamily="34" charset="0"/>
              </a:rPr>
              <a:t>Creating an AVD </a:t>
            </a:r>
            <a:br>
              <a:rPr lang="en-US" sz="4000">
                <a:solidFill>
                  <a:srgbClr val="558ED5"/>
                </a:solidFill>
                <a:latin typeface="Calibri" pitchFamily="34" charset="0"/>
              </a:rPr>
            </a:br>
            <a:r>
              <a:rPr lang="en-US" sz="4000">
                <a:solidFill>
                  <a:srgbClr val="558ED5"/>
                </a:solidFill>
                <a:latin typeface="Calibri" pitchFamily="34" charset="0"/>
              </a:rPr>
              <a:t>using the Eclipse-ADT Tool</a:t>
            </a:r>
          </a:p>
        </p:txBody>
      </p:sp>
      <p:sp>
        <p:nvSpPr>
          <p:cNvPr id="28675" name="Content Placeholder 2"/>
          <p:cNvSpPr txBox="1">
            <a:spLocks/>
          </p:cNvSpPr>
          <p:nvPr/>
        </p:nvSpPr>
        <p:spPr bwMode="auto">
          <a:xfrm>
            <a:off x="304800" y="1600200"/>
            <a:ext cx="8229600" cy="5029200"/>
          </a:xfrm>
          <a:prstGeom prst="rect">
            <a:avLst/>
          </a:prstGeom>
          <a:noFill/>
          <a:ln w="9525">
            <a:noFill/>
            <a:miter lim="800000"/>
            <a:headEnd/>
            <a:tailEnd/>
          </a:ln>
        </p:spPr>
        <p:txBody>
          <a:bodyPr/>
          <a:lstStyle/>
          <a:p>
            <a:pPr marL="342900" indent="-342900"/>
            <a:endParaRPr lang="en-US" sz="2000">
              <a:latin typeface="Calibri" pitchFamily="34" charset="0"/>
            </a:endParaRPr>
          </a:p>
        </p:txBody>
      </p:sp>
      <p:pic>
        <p:nvPicPr>
          <p:cNvPr id="28676"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D1CF3C56-BD4F-46D1-ABC3-A3AD1A29DDED}" type="slidenum">
              <a:rPr lang="en-US" sz="1200">
                <a:solidFill>
                  <a:schemeClr val="tx1">
                    <a:tint val="75000"/>
                  </a:schemeClr>
                </a:solidFill>
                <a:latin typeface="+mn-lt"/>
              </a:rPr>
              <a:pPr algn="r" fontAlgn="auto">
                <a:spcBef>
                  <a:spcPts val="0"/>
                </a:spcBef>
                <a:spcAft>
                  <a:spcPts val="0"/>
                </a:spcAft>
                <a:defRPr/>
              </a:pPr>
              <a:t>14</a:t>
            </a:fld>
            <a:endParaRPr lang="en-US" sz="1200">
              <a:solidFill>
                <a:schemeClr val="tx1">
                  <a:tint val="75000"/>
                </a:schemeClr>
              </a:solidFill>
              <a:latin typeface="+mn-lt"/>
            </a:endParaRPr>
          </a:p>
        </p:txBody>
      </p:sp>
      <p:sp>
        <p:nvSpPr>
          <p:cNvPr id="28678" name="TextBox 9"/>
          <p:cNvSpPr txBox="1">
            <a:spLocks noChangeArrowheads="1"/>
          </p:cNvSpPr>
          <p:nvPr/>
        </p:nvSpPr>
        <p:spPr bwMode="auto">
          <a:xfrm>
            <a:off x="457200" y="1600200"/>
            <a:ext cx="8077200" cy="3692525"/>
          </a:xfrm>
          <a:prstGeom prst="rect">
            <a:avLst/>
          </a:prstGeom>
          <a:noFill/>
          <a:ln w="9525">
            <a:noFill/>
            <a:miter lim="800000"/>
            <a:headEnd/>
            <a:tailEnd/>
          </a:ln>
        </p:spPr>
        <p:txBody>
          <a:bodyPr>
            <a:spAutoFit/>
          </a:bodyPr>
          <a:lstStyle/>
          <a:p>
            <a:endParaRPr lang="en-US" sz="2000" b="1">
              <a:solidFill>
                <a:srgbClr val="0070C0"/>
              </a:solidFill>
              <a:latin typeface="Calibri" pitchFamily="34" charset="0"/>
            </a:endParaRPr>
          </a:p>
          <a:p>
            <a:r>
              <a:rPr lang="en-US">
                <a:latin typeface="Calibri" pitchFamily="34" charset="0"/>
              </a:rPr>
              <a:t>From Eclipse, follow the sequence: Main menu (AVD Manager             )</a:t>
            </a:r>
          </a:p>
          <a:p>
            <a:r>
              <a:rPr lang="en-US">
                <a:latin typeface="Calibri" pitchFamily="34" charset="0"/>
              </a:rPr>
              <a:t>&gt; Virtual Devices &gt; New &gt; </a:t>
            </a:r>
          </a:p>
          <a:p>
            <a:endParaRPr lang="en-US">
              <a:latin typeface="Calibri" pitchFamily="34" charset="0"/>
            </a:endParaRPr>
          </a:p>
          <a:p>
            <a:r>
              <a:rPr lang="en-US">
                <a:latin typeface="Calibri" pitchFamily="34" charset="0"/>
              </a:rPr>
              <a:t>Provide a Name, </a:t>
            </a:r>
          </a:p>
          <a:p>
            <a:r>
              <a:rPr lang="en-US">
                <a:latin typeface="Calibri" pitchFamily="34" charset="0"/>
              </a:rPr>
              <a:t>choose an Android target, </a:t>
            </a:r>
          </a:p>
          <a:p>
            <a:r>
              <a:rPr lang="en-US">
                <a:latin typeface="Calibri" pitchFamily="34" charset="0"/>
              </a:rPr>
              <a:t>create a new SD card with about 2Gb,</a:t>
            </a:r>
          </a:p>
          <a:p>
            <a:r>
              <a:rPr lang="en-US">
                <a:latin typeface="Calibri" pitchFamily="34" charset="0"/>
              </a:rPr>
              <a:t>choose a screen type,</a:t>
            </a:r>
          </a:p>
          <a:p>
            <a:r>
              <a:rPr lang="en-US">
                <a:latin typeface="Calibri" pitchFamily="34" charset="0"/>
              </a:rPr>
              <a:t>add hardware devices…</a:t>
            </a:r>
          </a:p>
          <a:p>
            <a:endParaRPr lang="en-US">
              <a:latin typeface="Calibri" pitchFamily="34" charset="0"/>
            </a:endParaRPr>
          </a:p>
          <a:p>
            <a:r>
              <a:rPr lang="en-US">
                <a:latin typeface="Calibri" pitchFamily="34" charset="0"/>
              </a:rPr>
              <a:t>Click on: Create AVD</a:t>
            </a:r>
          </a:p>
          <a:p>
            <a:r>
              <a:rPr lang="en-US">
                <a:latin typeface="Calibri" pitchFamily="34" charset="0"/>
              </a:rPr>
              <a:t>(</a:t>
            </a:r>
            <a:r>
              <a:rPr lang="en-US" i="1">
                <a:latin typeface="Calibri" pitchFamily="34" charset="0"/>
              </a:rPr>
              <a:t>wait, it takes several minutes</a:t>
            </a:r>
          </a:p>
          <a:p>
            <a:r>
              <a:rPr lang="en-US" i="1">
                <a:latin typeface="Calibri" pitchFamily="34" charset="0"/>
              </a:rPr>
              <a:t>to  format the new SD card</a:t>
            </a:r>
            <a:r>
              <a:rPr lang="en-US">
                <a:latin typeface="Calibri" pitchFamily="34" charset="0"/>
              </a:rPr>
              <a:t>)</a:t>
            </a:r>
          </a:p>
        </p:txBody>
      </p:sp>
      <p:pic>
        <p:nvPicPr>
          <p:cNvPr id="28679" name="Picture 2"/>
          <p:cNvPicPr>
            <a:picLocks noChangeAspect="1" noChangeArrowheads="1"/>
          </p:cNvPicPr>
          <p:nvPr/>
        </p:nvPicPr>
        <p:blipFill>
          <a:blip r:embed="rId3"/>
          <a:srcRect/>
          <a:stretch>
            <a:fillRect/>
          </a:stretch>
        </p:blipFill>
        <p:spPr bwMode="auto">
          <a:xfrm>
            <a:off x="6400800" y="1905000"/>
            <a:ext cx="419100" cy="355600"/>
          </a:xfrm>
          <a:prstGeom prst="rect">
            <a:avLst/>
          </a:prstGeom>
          <a:noFill/>
          <a:ln w="9525">
            <a:noFill/>
            <a:miter lim="800000"/>
            <a:headEnd/>
            <a:tailEnd/>
          </a:ln>
        </p:spPr>
      </p:pic>
      <p:pic>
        <p:nvPicPr>
          <p:cNvPr id="28680" name="Picture 3"/>
          <p:cNvPicPr>
            <a:picLocks noChangeAspect="1" noChangeArrowheads="1"/>
          </p:cNvPicPr>
          <p:nvPr/>
        </p:nvPicPr>
        <p:blipFill>
          <a:blip r:embed="rId4"/>
          <a:srcRect/>
          <a:stretch>
            <a:fillRect/>
          </a:stretch>
        </p:blipFill>
        <p:spPr bwMode="auto">
          <a:xfrm>
            <a:off x="4114800" y="2286000"/>
            <a:ext cx="2851150" cy="4362450"/>
          </a:xfrm>
          <a:prstGeom prst="rect">
            <a:avLst/>
          </a:prstGeom>
          <a:noFill/>
          <a:ln w="9525">
            <a:noFill/>
            <a:miter lim="800000"/>
            <a:headEnd/>
            <a:tailEnd/>
          </a:ln>
        </p:spPr>
      </p:pic>
      <p:pic>
        <p:nvPicPr>
          <p:cNvPr id="28681" name="Picture 5"/>
          <p:cNvPicPr>
            <a:picLocks noChangeAspect="1" noChangeArrowheads="1"/>
          </p:cNvPicPr>
          <p:nvPr/>
        </p:nvPicPr>
        <p:blipFill>
          <a:blip r:embed="rId5"/>
          <a:srcRect/>
          <a:stretch>
            <a:fillRect/>
          </a:stretch>
        </p:blipFill>
        <p:spPr bwMode="auto">
          <a:xfrm>
            <a:off x="7023100" y="4600575"/>
            <a:ext cx="1968500" cy="1114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33400" y="5410200"/>
            <a:ext cx="8153400" cy="685800"/>
          </a:xfrm>
          <a:prstGeom prst="rect">
            <a:avLst/>
          </a:prstGeom>
          <a:solidFill>
            <a:schemeClr val="accent1">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7"/>
          <p:cNvSpPr/>
          <p:nvPr/>
        </p:nvSpPr>
        <p:spPr>
          <a:xfrm>
            <a:off x="533400" y="2070100"/>
            <a:ext cx="8153400" cy="685800"/>
          </a:xfrm>
          <a:prstGeom prst="rect">
            <a:avLst/>
          </a:prstGeom>
          <a:solidFill>
            <a:schemeClr val="accent1">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Slide Number Placeholder 1"/>
          <p:cNvSpPr>
            <a:spLocks noGrp="1"/>
          </p:cNvSpPr>
          <p:nvPr>
            <p:ph type="sldNum" sz="quarter" idx="12"/>
          </p:nvPr>
        </p:nvSpPr>
        <p:spPr/>
        <p:txBody>
          <a:bodyPr/>
          <a:lstStyle/>
          <a:p>
            <a:pPr>
              <a:defRPr/>
            </a:pPr>
            <a:fld id="{8628752C-247A-4038-A624-0580030B1E01}" type="slidenum">
              <a:rPr lang="en-US"/>
              <a:pPr>
                <a:defRPr/>
              </a:pPr>
              <a:t>15</a:t>
            </a:fld>
            <a:endParaRPr lang="en-US"/>
          </a:p>
        </p:txBody>
      </p:sp>
      <p:sp>
        <p:nvSpPr>
          <p:cNvPr id="29700" name="Title 1"/>
          <p:cNvSpPr txBox="1">
            <a:spLocks/>
          </p:cNvSpPr>
          <p:nvPr/>
        </p:nvSpPr>
        <p:spPr bwMode="auto">
          <a:xfrm>
            <a:off x="457200" y="274638"/>
            <a:ext cx="7315200" cy="1143000"/>
          </a:xfrm>
          <a:prstGeom prst="rect">
            <a:avLst/>
          </a:prstGeom>
          <a:noFill/>
          <a:ln w="9525">
            <a:noFill/>
            <a:miter lim="800000"/>
            <a:headEnd/>
            <a:tailEnd/>
          </a:ln>
        </p:spPr>
        <p:txBody>
          <a:bodyPr/>
          <a:lstStyle/>
          <a:p>
            <a:pPr algn="ctr">
              <a:lnSpc>
                <a:spcPct val="80000"/>
              </a:lnSpc>
            </a:pPr>
            <a:r>
              <a:rPr lang="en-US" sz="4000">
                <a:solidFill>
                  <a:srgbClr val="558ED5"/>
                </a:solidFill>
                <a:latin typeface="Calibri" pitchFamily="34" charset="0"/>
              </a:rPr>
              <a:t>Creating an AVD </a:t>
            </a:r>
            <a:br>
              <a:rPr lang="en-US" sz="4000">
                <a:solidFill>
                  <a:srgbClr val="558ED5"/>
                </a:solidFill>
                <a:latin typeface="Calibri" pitchFamily="34" charset="0"/>
              </a:rPr>
            </a:br>
            <a:r>
              <a:rPr lang="en-US" sz="4000">
                <a:solidFill>
                  <a:srgbClr val="558ED5"/>
                </a:solidFill>
                <a:latin typeface="Calibri" pitchFamily="34" charset="0"/>
              </a:rPr>
              <a:t>using the android tool</a:t>
            </a:r>
          </a:p>
        </p:txBody>
      </p:sp>
      <p:sp>
        <p:nvSpPr>
          <p:cNvPr id="29701" name="Content Placeholder 2"/>
          <p:cNvSpPr txBox="1">
            <a:spLocks/>
          </p:cNvSpPr>
          <p:nvPr/>
        </p:nvSpPr>
        <p:spPr bwMode="auto">
          <a:xfrm>
            <a:off x="304800" y="1600200"/>
            <a:ext cx="8229600" cy="5029200"/>
          </a:xfrm>
          <a:prstGeom prst="rect">
            <a:avLst/>
          </a:prstGeom>
          <a:noFill/>
          <a:ln w="9525">
            <a:noFill/>
            <a:miter lim="800000"/>
            <a:headEnd/>
            <a:tailEnd/>
          </a:ln>
        </p:spPr>
        <p:txBody>
          <a:bodyPr/>
          <a:lstStyle/>
          <a:p>
            <a:pPr marL="342900" indent="-342900"/>
            <a:endParaRPr lang="en-US" sz="2000">
              <a:latin typeface="Calibri" pitchFamily="34" charset="0"/>
            </a:endParaRPr>
          </a:p>
        </p:txBody>
      </p:sp>
      <p:pic>
        <p:nvPicPr>
          <p:cNvPr id="29702"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D4BF8EF1-C418-4B99-B64A-94B1DB429B82}" type="slidenum">
              <a:rPr lang="en-US" sz="1200">
                <a:solidFill>
                  <a:schemeClr val="tx1">
                    <a:tint val="75000"/>
                  </a:schemeClr>
                </a:solidFill>
                <a:latin typeface="+mn-lt"/>
              </a:rPr>
              <a:pPr algn="r" fontAlgn="auto">
                <a:spcBef>
                  <a:spcPts val="0"/>
                </a:spcBef>
                <a:spcAft>
                  <a:spcPts val="0"/>
                </a:spcAft>
                <a:defRPr/>
              </a:pPr>
              <a:t>15</a:t>
            </a:fld>
            <a:endParaRPr lang="en-US" sz="1200">
              <a:solidFill>
                <a:schemeClr val="tx1">
                  <a:tint val="75000"/>
                </a:schemeClr>
              </a:solidFill>
              <a:latin typeface="+mn-lt"/>
            </a:endParaRPr>
          </a:p>
        </p:txBody>
      </p:sp>
      <p:sp>
        <p:nvSpPr>
          <p:cNvPr id="29704" name="TextBox 9"/>
          <p:cNvSpPr txBox="1">
            <a:spLocks noChangeArrowheads="1"/>
          </p:cNvSpPr>
          <p:nvPr/>
        </p:nvSpPr>
        <p:spPr bwMode="auto">
          <a:xfrm>
            <a:off x="609600" y="1600200"/>
            <a:ext cx="8153400" cy="4603750"/>
          </a:xfrm>
          <a:prstGeom prst="rect">
            <a:avLst/>
          </a:prstGeom>
          <a:noFill/>
          <a:ln w="9525">
            <a:noFill/>
            <a:miter lim="800000"/>
            <a:headEnd/>
            <a:tailEnd/>
          </a:ln>
        </p:spPr>
        <p:txBody>
          <a:bodyPr>
            <a:spAutoFit/>
          </a:bodyPr>
          <a:lstStyle/>
          <a:p>
            <a:r>
              <a:rPr lang="en-US" sz="2000">
                <a:latin typeface="Calibri" pitchFamily="34" charset="0"/>
              </a:rPr>
              <a:t>Khi tạo một AVD, ta dùng lệnh: </a:t>
            </a:r>
          </a:p>
          <a:p>
            <a:endParaRPr lang="en-US" sz="2000">
              <a:latin typeface="Calibri" pitchFamily="34" charset="0"/>
            </a:endParaRPr>
          </a:p>
          <a:p>
            <a:pPr lvl="1"/>
            <a:r>
              <a:rPr lang="en-US" sz="2000" b="1">
                <a:solidFill>
                  <a:srgbClr val="C00000"/>
                </a:solidFill>
                <a:latin typeface="Calibri" pitchFamily="34" charset="0"/>
              </a:rPr>
              <a:t>android create avd -n &lt;avd_name&gt; -t &lt;targetID&gt;  -c &lt;size&gt;[K|M] </a:t>
            </a:r>
          </a:p>
          <a:p>
            <a:pPr lvl="1"/>
            <a:endParaRPr lang="en-US" sz="2000" b="1">
              <a:solidFill>
                <a:srgbClr val="C00000"/>
              </a:solidFill>
              <a:latin typeface="Calibri" pitchFamily="34" charset="0"/>
            </a:endParaRPr>
          </a:p>
          <a:p>
            <a:r>
              <a:rPr lang="en-US" sz="2000">
                <a:latin typeface="Calibri" pitchFamily="34" charset="0"/>
              </a:rPr>
              <a:t>Tham số </a:t>
            </a:r>
            <a:r>
              <a:rPr lang="en-US" sz="2000" b="1">
                <a:solidFill>
                  <a:srgbClr val="C00000"/>
                </a:solidFill>
                <a:latin typeface="Calibri" pitchFamily="34" charset="0"/>
              </a:rPr>
              <a:t>–t </a:t>
            </a:r>
            <a:r>
              <a:rPr lang="en-US" sz="2000">
                <a:latin typeface="Calibri" pitchFamily="34" charset="0"/>
              </a:rPr>
              <a:t>(target) quy định system image mà ta muốn dùng mỗi khi bật AVD này. Về sau, mỗi khi ứng dụng dùng AVD này, chúng sẽ chạy trên hệ thống mà ta quy định bởi tham số </a:t>
            </a:r>
            <a:r>
              <a:rPr lang="en-US" sz="2000" b="1">
                <a:latin typeface="Calibri" pitchFamily="34" charset="0"/>
              </a:rPr>
              <a:t>-t</a:t>
            </a:r>
            <a:r>
              <a:rPr lang="en-US" sz="2000">
                <a:latin typeface="Calibri" pitchFamily="34" charset="0"/>
              </a:rPr>
              <a:t>. </a:t>
            </a:r>
          </a:p>
          <a:p>
            <a:endParaRPr lang="en-US" sz="2000">
              <a:latin typeface="Calibri" pitchFamily="34" charset="0"/>
            </a:endParaRPr>
          </a:p>
          <a:p>
            <a:r>
              <a:rPr lang="en-US" sz="2000">
                <a:latin typeface="Calibri" pitchFamily="34" charset="0"/>
              </a:rPr>
              <a:t>Để biết </a:t>
            </a:r>
            <a:r>
              <a:rPr lang="en-US" sz="2000" i="1">
                <a:latin typeface="Calibri" pitchFamily="34" charset="0"/>
              </a:rPr>
              <a:t>targetID</a:t>
            </a:r>
            <a:r>
              <a:rPr lang="en-US" sz="2000">
                <a:latin typeface="Calibri" pitchFamily="34" charset="0"/>
              </a:rPr>
              <a:t> của các system image </a:t>
            </a:r>
            <a:br>
              <a:rPr lang="en-US" sz="2000">
                <a:latin typeface="Calibri" pitchFamily="34" charset="0"/>
              </a:rPr>
            </a:br>
            <a:r>
              <a:rPr lang="en-US" sz="2000">
                <a:latin typeface="Calibri" pitchFamily="34" charset="0"/>
              </a:rPr>
              <a:t>có thể dùng, ta có thể dùng công cụ </a:t>
            </a:r>
            <a:br>
              <a:rPr lang="en-US" sz="2000">
                <a:latin typeface="Calibri" pitchFamily="34" charset="0"/>
              </a:rPr>
            </a:br>
            <a:r>
              <a:rPr lang="en-US" sz="2000">
                <a:latin typeface="Calibri" pitchFamily="34" charset="0"/>
              </a:rPr>
              <a:t>android để liệt kê các system image </a:t>
            </a:r>
            <a:br>
              <a:rPr lang="en-US" sz="2000">
                <a:latin typeface="Calibri" pitchFamily="34" charset="0"/>
              </a:rPr>
            </a:br>
            <a:r>
              <a:rPr lang="en-US" sz="2000">
                <a:latin typeface="Calibri" pitchFamily="34" charset="0"/>
              </a:rPr>
              <a:t>hiện có cùng với target ID của chúng: </a:t>
            </a:r>
          </a:p>
          <a:p>
            <a:endParaRPr lang="en-US"/>
          </a:p>
          <a:p>
            <a:r>
              <a:rPr lang="en-US" sz="2000" b="1">
                <a:solidFill>
                  <a:srgbClr val="C00000"/>
                </a:solidFill>
                <a:latin typeface="Calibri" pitchFamily="34" charset="0"/>
              </a:rPr>
              <a:t>        android list targets</a:t>
            </a:r>
          </a:p>
          <a:p>
            <a:endParaRPr lang="en-US" b="1">
              <a:latin typeface="Calibri" pitchFamily="34" charset="0"/>
            </a:endParaRPr>
          </a:p>
        </p:txBody>
      </p:sp>
      <p:pic>
        <p:nvPicPr>
          <p:cNvPr id="29705" name="Picture 13"/>
          <p:cNvPicPr>
            <a:picLocks noChangeAspect="1" noChangeArrowheads="1"/>
          </p:cNvPicPr>
          <p:nvPr/>
        </p:nvPicPr>
        <p:blipFill>
          <a:blip r:embed="rId3"/>
          <a:srcRect/>
          <a:stretch>
            <a:fillRect/>
          </a:stretch>
        </p:blipFill>
        <p:spPr bwMode="auto">
          <a:xfrm>
            <a:off x="4724400" y="3854450"/>
            <a:ext cx="4648200" cy="3003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57200" y="3429000"/>
            <a:ext cx="8382000" cy="381000"/>
          </a:xfrm>
          <a:prstGeom prst="rect">
            <a:avLst/>
          </a:prstGeom>
          <a:solidFill>
            <a:schemeClr val="accent1">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0722" name="Picture 3"/>
          <p:cNvPicPr>
            <a:picLocks noChangeAspect="1" noChangeArrowheads="1"/>
          </p:cNvPicPr>
          <p:nvPr/>
        </p:nvPicPr>
        <p:blipFill>
          <a:blip r:embed="rId2"/>
          <a:srcRect/>
          <a:stretch>
            <a:fillRect/>
          </a:stretch>
        </p:blipFill>
        <p:spPr bwMode="auto">
          <a:xfrm>
            <a:off x="4343400" y="3962400"/>
            <a:ext cx="4495800" cy="25939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D02212CB-D71C-43A9-8699-638A55429E07}" type="slidenum">
              <a:rPr lang="en-US"/>
              <a:pPr>
                <a:defRPr/>
              </a:pPr>
              <a:t>16</a:t>
            </a:fld>
            <a:endParaRPr lang="en-US"/>
          </a:p>
        </p:txBody>
      </p:sp>
      <p:sp>
        <p:nvSpPr>
          <p:cNvPr id="30724" name="Title 1"/>
          <p:cNvSpPr txBox="1">
            <a:spLocks/>
          </p:cNvSpPr>
          <p:nvPr/>
        </p:nvSpPr>
        <p:spPr bwMode="auto">
          <a:xfrm>
            <a:off x="457200" y="274638"/>
            <a:ext cx="7315200" cy="1143000"/>
          </a:xfrm>
          <a:prstGeom prst="rect">
            <a:avLst/>
          </a:prstGeom>
          <a:noFill/>
          <a:ln w="9525">
            <a:noFill/>
            <a:miter lim="800000"/>
            <a:headEnd/>
            <a:tailEnd/>
          </a:ln>
        </p:spPr>
        <p:txBody>
          <a:bodyPr/>
          <a:lstStyle/>
          <a:p>
            <a:pPr algn="ctr">
              <a:lnSpc>
                <a:spcPct val="80000"/>
              </a:lnSpc>
            </a:pPr>
            <a:r>
              <a:rPr lang="en-US" sz="4000">
                <a:solidFill>
                  <a:srgbClr val="558ED5"/>
                </a:solidFill>
                <a:latin typeface="Calibri" pitchFamily="34" charset="0"/>
              </a:rPr>
              <a:t>Creating an AVD </a:t>
            </a:r>
            <a:br>
              <a:rPr lang="en-US" sz="4000">
                <a:solidFill>
                  <a:srgbClr val="558ED5"/>
                </a:solidFill>
                <a:latin typeface="Calibri" pitchFamily="34" charset="0"/>
              </a:rPr>
            </a:br>
            <a:r>
              <a:rPr lang="en-US" sz="4000">
                <a:solidFill>
                  <a:srgbClr val="558ED5"/>
                </a:solidFill>
                <a:latin typeface="Calibri" pitchFamily="34" charset="0"/>
              </a:rPr>
              <a:t>using the android tool</a:t>
            </a:r>
          </a:p>
        </p:txBody>
      </p:sp>
      <p:sp>
        <p:nvSpPr>
          <p:cNvPr id="30725" name="Content Placeholder 2"/>
          <p:cNvSpPr txBox="1">
            <a:spLocks/>
          </p:cNvSpPr>
          <p:nvPr/>
        </p:nvSpPr>
        <p:spPr bwMode="auto">
          <a:xfrm>
            <a:off x="304800" y="1600200"/>
            <a:ext cx="8229600" cy="5029200"/>
          </a:xfrm>
          <a:prstGeom prst="rect">
            <a:avLst/>
          </a:prstGeom>
          <a:noFill/>
          <a:ln w="9525">
            <a:noFill/>
            <a:miter lim="800000"/>
            <a:headEnd/>
            <a:tailEnd/>
          </a:ln>
        </p:spPr>
        <p:txBody>
          <a:bodyPr/>
          <a:lstStyle/>
          <a:p>
            <a:pPr marL="342900" indent="-342900"/>
            <a:endParaRPr lang="en-US" sz="2000">
              <a:latin typeface="Calibri" pitchFamily="34" charset="0"/>
            </a:endParaRPr>
          </a:p>
        </p:txBody>
      </p:sp>
      <p:pic>
        <p:nvPicPr>
          <p:cNvPr id="30726" name="Picture 2"/>
          <p:cNvPicPr>
            <a:picLocks noChangeAspect="1" noChangeArrowheads="1"/>
          </p:cNvPicPr>
          <p:nvPr/>
        </p:nvPicPr>
        <p:blipFill>
          <a:blip r:embed="rId3"/>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CBAB09AE-A564-444E-9AB9-37FE831D65B4}" type="slidenum">
              <a:rPr lang="en-US" sz="1200">
                <a:solidFill>
                  <a:schemeClr val="tx1">
                    <a:tint val="75000"/>
                  </a:schemeClr>
                </a:solidFill>
                <a:latin typeface="+mn-lt"/>
              </a:rPr>
              <a:pPr algn="r" fontAlgn="auto">
                <a:spcBef>
                  <a:spcPts val="0"/>
                </a:spcBef>
                <a:spcAft>
                  <a:spcPts val="0"/>
                </a:spcAft>
                <a:defRPr/>
              </a:pPr>
              <a:t>16</a:t>
            </a:fld>
            <a:endParaRPr lang="en-US" sz="1200">
              <a:solidFill>
                <a:schemeClr val="tx1">
                  <a:tint val="75000"/>
                </a:schemeClr>
              </a:solidFill>
              <a:latin typeface="+mn-lt"/>
            </a:endParaRPr>
          </a:p>
        </p:txBody>
      </p:sp>
      <p:sp>
        <p:nvSpPr>
          <p:cNvPr id="30728" name="TextBox 9"/>
          <p:cNvSpPr txBox="1">
            <a:spLocks noChangeArrowheads="1"/>
          </p:cNvSpPr>
          <p:nvPr/>
        </p:nvSpPr>
        <p:spPr bwMode="auto">
          <a:xfrm>
            <a:off x="457200" y="1600200"/>
            <a:ext cx="8001000" cy="2225675"/>
          </a:xfrm>
          <a:prstGeom prst="rect">
            <a:avLst/>
          </a:prstGeom>
          <a:noFill/>
          <a:ln w="9525">
            <a:noFill/>
            <a:miter lim="800000"/>
            <a:headEnd/>
            <a:tailEnd/>
          </a:ln>
        </p:spPr>
        <p:txBody>
          <a:bodyPr>
            <a:spAutoFit/>
          </a:bodyPr>
          <a:lstStyle/>
          <a:p>
            <a:r>
              <a:rPr lang="en-US" sz="2000" b="1">
                <a:solidFill>
                  <a:srgbClr val="0070C0"/>
                </a:solidFill>
                <a:latin typeface="Calibri" pitchFamily="34" charset="0"/>
              </a:rPr>
              <a:t>Example: Creating an AVD using the android tool</a:t>
            </a:r>
          </a:p>
          <a:p>
            <a:endParaRPr lang="en-US" sz="2000" b="1">
              <a:solidFill>
                <a:srgbClr val="0070C0"/>
              </a:solidFill>
              <a:latin typeface="Calibri" pitchFamily="34" charset="0"/>
            </a:endParaRPr>
          </a:p>
          <a:p>
            <a:r>
              <a:rPr lang="en-US" sz="2000">
                <a:latin typeface="Calibri" pitchFamily="34" charset="0"/>
              </a:rPr>
              <a:t>Sau khi đã xem danh sách các target, giả sử ta đã quyết định sẽ tạo một profile dựa trên target </a:t>
            </a:r>
            <a:r>
              <a:rPr lang="en-US" sz="2000" b="1">
                <a:latin typeface="Calibri" pitchFamily="34" charset="0"/>
              </a:rPr>
              <a:t>id:4 </a:t>
            </a:r>
            <a:r>
              <a:rPr lang="en-US" sz="2000">
                <a:latin typeface="Calibri" pitchFamily="34" charset="0"/>
              </a:rPr>
              <a:t>để hỗ trợ SDK1.6 với thư viện Google API Mapping. Cần có thêm một SD card dung lượng 1Gig. Ta dùng lệnh sau</a:t>
            </a:r>
          </a:p>
          <a:p>
            <a:endParaRPr lang="en-US" sz="2000">
              <a:latin typeface="Calibri" pitchFamily="34" charset="0"/>
            </a:endParaRPr>
          </a:p>
          <a:p>
            <a:r>
              <a:rPr lang="en-US" sz="2000" b="1">
                <a:solidFill>
                  <a:srgbClr val="C00000"/>
                </a:solidFill>
                <a:latin typeface="Calibri" pitchFamily="34" charset="0"/>
              </a:rPr>
              <a:t>android create avd -n myAVD4SD1G -t 4  -c 1024M</a:t>
            </a:r>
          </a:p>
        </p:txBody>
      </p:sp>
      <p:pic>
        <p:nvPicPr>
          <p:cNvPr id="30729" name="Picture 2"/>
          <p:cNvPicPr>
            <a:picLocks noChangeAspect="1" noChangeArrowheads="1"/>
          </p:cNvPicPr>
          <p:nvPr/>
        </p:nvPicPr>
        <p:blipFill>
          <a:blip r:embed="rId4"/>
          <a:srcRect/>
          <a:stretch>
            <a:fillRect/>
          </a:stretch>
        </p:blipFill>
        <p:spPr bwMode="auto">
          <a:xfrm>
            <a:off x="533400" y="3962400"/>
            <a:ext cx="3643313" cy="2597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73F5A9D-DEF7-4F59-8B6F-C7BA60E0570A}" type="slidenum">
              <a:rPr lang="en-US"/>
              <a:pPr>
                <a:defRPr/>
              </a:pPr>
              <a:t>17</a:t>
            </a:fld>
            <a:endParaRPr lang="en-US"/>
          </a:p>
        </p:txBody>
      </p:sp>
      <p:sp>
        <p:nvSpPr>
          <p:cNvPr id="31746" name="Title 1"/>
          <p:cNvSpPr txBox="1">
            <a:spLocks/>
          </p:cNvSpPr>
          <p:nvPr/>
        </p:nvSpPr>
        <p:spPr bwMode="auto">
          <a:xfrm>
            <a:off x="457200" y="274638"/>
            <a:ext cx="7315200" cy="1143000"/>
          </a:xfrm>
          <a:prstGeom prst="rect">
            <a:avLst/>
          </a:prstGeom>
          <a:noFill/>
          <a:ln w="9525">
            <a:noFill/>
            <a:miter lim="800000"/>
            <a:headEnd/>
            <a:tailEnd/>
          </a:ln>
        </p:spPr>
        <p:txBody>
          <a:bodyPr/>
          <a:lstStyle/>
          <a:p>
            <a:pPr algn="ctr">
              <a:lnSpc>
                <a:spcPct val="80000"/>
              </a:lnSpc>
            </a:pPr>
            <a:r>
              <a:rPr lang="en-US" sz="4000">
                <a:solidFill>
                  <a:srgbClr val="558ED5"/>
                </a:solidFill>
                <a:latin typeface="Calibri" pitchFamily="34" charset="0"/>
              </a:rPr>
              <a:t>Creating an AVD </a:t>
            </a:r>
            <a:br>
              <a:rPr lang="en-US" sz="4000">
                <a:solidFill>
                  <a:srgbClr val="558ED5"/>
                </a:solidFill>
                <a:latin typeface="Calibri" pitchFamily="34" charset="0"/>
              </a:rPr>
            </a:br>
            <a:r>
              <a:rPr lang="en-US" sz="4000">
                <a:solidFill>
                  <a:srgbClr val="558ED5"/>
                </a:solidFill>
                <a:latin typeface="Calibri" pitchFamily="34" charset="0"/>
              </a:rPr>
              <a:t>using the android tool</a:t>
            </a:r>
          </a:p>
        </p:txBody>
      </p:sp>
      <p:sp>
        <p:nvSpPr>
          <p:cNvPr id="31747" name="Content Placeholder 2"/>
          <p:cNvSpPr txBox="1">
            <a:spLocks/>
          </p:cNvSpPr>
          <p:nvPr/>
        </p:nvSpPr>
        <p:spPr bwMode="auto">
          <a:xfrm>
            <a:off x="304800" y="1600200"/>
            <a:ext cx="8229600" cy="5029200"/>
          </a:xfrm>
          <a:prstGeom prst="rect">
            <a:avLst/>
          </a:prstGeom>
          <a:noFill/>
          <a:ln w="9525">
            <a:noFill/>
            <a:miter lim="800000"/>
            <a:headEnd/>
            <a:tailEnd/>
          </a:ln>
        </p:spPr>
        <p:txBody>
          <a:bodyPr/>
          <a:lstStyle/>
          <a:p>
            <a:pPr marL="342900" indent="-342900"/>
            <a:endParaRPr lang="en-US" sz="2000">
              <a:latin typeface="Calibri" pitchFamily="34" charset="0"/>
            </a:endParaRPr>
          </a:p>
        </p:txBody>
      </p:sp>
      <p:pic>
        <p:nvPicPr>
          <p:cNvPr id="31748"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F49D3CE5-4FD9-4DB0-ACB8-C0BAC75B83AB}" type="slidenum">
              <a:rPr lang="en-US" sz="1200">
                <a:solidFill>
                  <a:schemeClr val="tx1">
                    <a:tint val="75000"/>
                  </a:schemeClr>
                </a:solidFill>
                <a:latin typeface="+mn-lt"/>
              </a:rPr>
              <a:pPr algn="r" fontAlgn="auto">
                <a:spcBef>
                  <a:spcPts val="0"/>
                </a:spcBef>
                <a:spcAft>
                  <a:spcPts val="0"/>
                </a:spcAft>
                <a:defRPr/>
              </a:pPr>
              <a:t>17</a:t>
            </a:fld>
            <a:endParaRPr lang="en-US" sz="1200">
              <a:solidFill>
                <a:schemeClr val="tx1">
                  <a:tint val="75000"/>
                </a:schemeClr>
              </a:solidFill>
              <a:latin typeface="+mn-lt"/>
            </a:endParaRPr>
          </a:p>
        </p:txBody>
      </p:sp>
      <p:sp>
        <p:nvSpPr>
          <p:cNvPr id="31750" name="TextBox 9"/>
          <p:cNvSpPr txBox="1">
            <a:spLocks noChangeArrowheads="1"/>
          </p:cNvSpPr>
          <p:nvPr/>
        </p:nvSpPr>
        <p:spPr bwMode="auto">
          <a:xfrm>
            <a:off x="457200" y="1600200"/>
            <a:ext cx="8305800" cy="1006475"/>
          </a:xfrm>
          <a:prstGeom prst="rect">
            <a:avLst/>
          </a:prstGeom>
          <a:noFill/>
          <a:ln w="9525">
            <a:noFill/>
            <a:miter lim="800000"/>
            <a:headEnd/>
            <a:tailEnd/>
          </a:ln>
        </p:spPr>
        <p:txBody>
          <a:bodyPr>
            <a:spAutoFit/>
          </a:bodyPr>
          <a:lstStyle/>
          <a:p>
            <a:r>
              <a:rPr lang="en-US" sz="2000" b="1">
                <a:solidFill>
                  <a:srgbClr val="0070C0"/>
                </a:solidFill>
                <a:latin typeface="Calibri" pitchFamily="34" charset="0"/>
              </a:rPr>
              <a:t>Example: Creating an AVD using the android tool</a:t>
            </a:r>
          </a:p>
          <a:p>
            <a:endParaRPr lang="en-US" sz="2000" b="1">
              <a:solidFill>
                <a:srgbClr val="0070C0"/>
              </a:solidFill>
              <a:latin typeface="Calibri" pitchFamily="34" charset="0"/>
            </a:endParaRPr>
          </a:p>
          <a:p>
            <a:r>
              <a:rPr lang="en-US" sz="2000">
                <a:latin typeface="Calibri" pitchFamily="34" charset="0"/>
              </a:rPr>
              <a:t>Xem hệ thống hiện có những AVD nào:</a:t>
            </a:r>
            <a:endParaRPr lang="en-US" sz="2000" b="1">
              <a:solidFill>
                <a:srgbClr val="0070C0"/>
              </a:solidFill>
              <a:latin typeface="Calibri" pitchFamily="34" charset="0"/>
            </a:endParaRPr>
          </a:p>
        </p:txBody>
      </p:sp>
      <p:pic>
        <p:nvPicPr>
          <p:cNvPr id="31751" name="Picture 3"/>
          <p:cNvPicPr>
            <a:picLocks noChangeAspect="1" noChangeArrowheads="1"/>
          </p:cNvPicPr>
          <p:nvPr/>
        </p:nvPicPr>
        <p:blipFill>
          <a:blip r:embed="rId3"/>
          <a:srcRect/>
          <a:stretch>
            <a:fillRect/>
          </a:stretch>
        </p:blipFill>
        <p:spPr bwMode="auto">
          <a:xfrm>
            <a:off x="1049338" y="2590800"/>
            <a:ext cx="7866062" cy="3581400"/>
          </a:xfrm>
          <a:prstGeom prst="rect">
            <a:avLst/>
          </a:prstGeom>
          <a:noFill/>
          <a:ln w="9525">
            <a:noFill/>
            <a:miter lim="800000"/>
            <a:headEnd/>
            <a:tailEnd/>
          </a:ln>
        </p:spPr>
      </p:pic>
      <p:sp>
        <p:nvSpPr>
          <p:cNvPr id="12" name="Right Arrow 11"/>
          <p:cNvSpPr/>
          <p:nvPr/>
        </p:nvSpPr>
        <p:spPr>
          <a:xfrm>
            <a:off x="457200" y="4495800"/>
            <a:ext cx="838200" cy="5334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85800" y="5029200"/>
            <a:ext cx="8153400" cy="457200"/>
          </a:xfrm>
          <a:prstGeom prst="rect">
            <a:avLst/>
          </a:prstGeom>
          <a:solidFill>
            <a:schemeClr val="accent1">
              <a:lumMod val="20000"/>
              <a:lumOff val="80000"/>
            </a:schemeClr>
          </a:solid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Slide Number Placeholder 1"/>
          <p:cNvSpPr>
            <a:spLocks noGrp="1"/>
          </p:cNvSpPr>
          <p:nvPr>
            <p:ph type="sldNum" sz="quarter" idx="12"/>
          </p:nvPr>
        </p:nvSpPr>
        <p:spPr/>
        <p:txBody>
          <a:bodyPr/>
          <a:lstStyle/>
          <a:p>
            <a:pPr>
              <a:defRPr/>
            </a:pPr>
            <a:fld id="{696221F0-DB93-4704-8498-BB5B48BD826C}" type="slidenum">
              <a:rPr lang="en-US"/>
              <a:pPr>
                <a:defRPr/>
              </a:pPr>
              <a:t>18</a:t>
            </a:fld>
            <a:endParaRPr lang="en-US" dirty="0"/>
          </a:p>
        </p:txBody>
      </p:sp>
      <p:sp>
        <p:nvSpPr>
          <p:cNvPr id="32771" name="Title 1"/>
          <p:cNvSpPr txBox="1">
            <a:spLocks/>
          </p:cNvSpPr>
          <p:nvPr/>
        </p:nvSpPr>
        <p:spPr bwMode="auto">
          <a:xfrm>
            <a:off x="457200" y="274638"/>
            <a:ext cx="8229600" cy="1143000"/>
          </a:xfrm>
          <a:prstGeom prst="rect">
            <a:avLst/>
          </a:prstGeom>
          <a:noFill/>
          <a:ln w="9525">
            <a:noFill/>
            <a:miter lim="800000"/>
            <a:headEnd/>
            <a:tailEnd/>
          </a:ln>
        </p:spPr>
        <p:txBody>
          <a:bodyPr/>
          <a:lstStyle/>
          <a:p>
            <a:pPr algn="ctr">
              <a:lnSpc>
                <a:spcPct val="80000"/>
              </a:lnSpc>
            </a:pPr>
            <a:r>
              <a:rPr lang="en-US" sz="4000">
                <a:solidFill>
                  <a:srgbClr val="558ED5"/>
                </a:solidFill>
                <a:latin typeface="Calibri" pitchFamily="34" charset="0"/>
              </a:rPr>
              <a:t>SD Card Emulation</a:t>
            </a:r>
          </a:p>
        </p:txBody>
      </p:sp>
      <p:sp>
        <p:nvSpPr>
          <p:cNvPr id="32772" name="Content Placeholder 2"/>
          <p:cNvSpPr txBox="1">
            <a:spLocks/>
          </p:cNvSpPr>
          <p:nvPr/>
        </p:nvSpPr>
        <p:spPr bwMode="auto">
          <a:xfrm>
            <a:off x="304800" y="1600200"/>
            <a:ext cx="8229600" cy="5029200"/>
          </a:xfrm>
          <a:prstGeom prst="rect">
            <a:avLst/>
          </a:prstGeom>
          <a:noFill/>
          <a:ln w="9525">
            <a:noFill/>
            <a:miter lim="800000"/>
            <a:headEnd/>
            <a:tailEnd/>
          </a:ln>
        </p:spPr>
        <p:txBody>
          <a:bodyPr/>
          <a:lstStyle/>
          <a:p>
            <a:pPr marL="342900" indent="-342900"/>
            <a:endParaRPr lang="en-US" sz="2000">
              <a:latin typeface="Calibri" pitchFamily="34" charset="0"/>
            </a:endParaRPr>
          </a:p>
        </p:txBody>
      </p:sp>
      <p:pic>
        <p:nvPicPr>
          <p:cNvPr id="32773"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950E71E1-20B9-4547-9AE1-81299C6A951E}" type="slidenum">
              <a:rPr lang="en-US" sz="1200">
                <a:solidFill>
                  <a:schemeClr val="tx1">
                    <a:tint val="75000"/>
                  </a:schemeClr>
                </a:solidFill>
                <a:latin typeface="+mn-lt"/>
              </a:rPr>
              <a:pPr algn="r" fontAlgn="auto">
                <a:spcBef>
                  <a:spcPts val="0"/>
                </a:spcBef>
                <a:spcAft>
                  <a:spcPts val="0"/>
                </a:spcAft>
                <a:defRPr/>
              </a:pPr>
              <a:t>18</a:t>
            </a:fld>
            <a:endParaRPr lang="en-US" sz="1200">
              <a:solidFill>
                <a:schemeClr val="tx1">
                  <a:tint val="75000"/>
                </a:schemeClr>
              </a:solidFill>
              <a:latin typeface="+mn-lt"/>
            </a:endParaRPr>
          </a:p>
        </p:txBody>
      </p:sp>
      <p:sp>
        <p:nvSpPr>
          <p:cNvPr id="32775" name="TextBox 7"/>
          <p:cNvSpPr txBox="1">
            <a:spLocks noChangeArrowheads="1"/>
          </p:cNvSpPr>
          <p:nvPr/>
        </p:nvSpPr>
        <p:spPr bwMode="auto">
          <a:xfrm>
            <a:off x="609600" y="1676400"/>
            <a:ext cx="8077200" cy="4451350"/>
          </a:xfrm>
          <a:prstGeom prst="rect">
            <a:avLst/>
          </a:prstGeom>
          <a:noFill/>
          <a:ln w="9525">
            <a:noFill/>
            <a:miter lim="800000"/>
            <a:headEnd/>
            <a:tailEnd/>
          </a:ln>
        </p:spPr>
        <p:txBody>
          <a:bodyPr>
            <a:spAutoFit/>
          </a:bodyPr>
          <a:lstStyle/>
          <a:p>
            <a:r>
              <a:rPr lang="en-US" sz="2000">
                <a:latin typeface="Calibri" pitchFamily="34" charset="0"/>
              </a:rPr>
              <a:t>Ta có thể tạo một disk image và sau đó nạp nó vào emulator khi khởi động, để giả lập sự có mặt của một SD card trong thiết bị. </a:t>
            </a:r>
          </a:p>
          <a:p>
            <a:pPr>
              <a:buFont typeface="Arial" charset="0"/>
              <a:buChar char="•"/>
            </a:pPr>
            <a:r>
              <a:rPr lang="en-US" sz="2000">
                <a:latin typeface="Calibri" pitchFamily="34" charset="0"/>
              </a:rPr>
              <a:t> Emulator hỗ trợ các thẻ SDHC card giả lập, do đó ta có thể tạo một SD card image với kích thước tùy ý miễn không vượt quá 128 gigabyte.</a:t>
            </a:r>
          </a:p>
          <a:p>
            <a:pPr>
              <a:buFont typeface="Arial" charset="0"/>
              <a:buChar char="•"/>
            </a:pPr>
            <a:r>
              <a:rPr lang="en-US" sz="2000">
                <a:latin typeface="Calibri" pitchFamily="34" charset="0"/>
              </a:rPr>
              <a:t> Ta có thể dùng adb hoặc emulator để duyệt cây thư mục, gửi file tới, và chép/xóa file trong SD card. </a:t>
            </a:r>
          </a:p>
          <a:p>
            <a:endParaRPr lang="en-US" sz="2000">
              <a:latin typeface="Calibri" pitchFamily="34" charset="0"/>
            </a:endParaRPr>
          </a:p>
          <a:p>
            <a:endParaRPr lang="en-US" sz="2000" b="1">
              <a:latin typeface="Calibri" pitchFamily="34" charset="0"/>
            </a:endParaRPr>
          </a:p>
          <a:p>
            <a:r>
              <a:rPr lang="en-US" sz="2000" b="1">
                <a:latin typeface="Calibri" pitchFamily="34" charset="0"/>
              </a:rPr>
              <a:t>Tạo một SD card image bằng mksdcard</a:t>
            </a:r>
          </a:p>
          <a:p>
            <a:r>
              <a:rPr lang="en-US" sz="2000">
                <a:latin typeface="Calibri" pitchFamily="34" charset="0"/>
              </a:rPr>
              <a:t>Dùng công cụ mksdcard có sẵn trong SDK để tạo các disk image dạng FAT32.</a:t>
            </a:r>
            <a:r>
              <a:rPr lang="en-US">
                <a:latin typeface="Calibri" pitchFamily="34" charset="0"/>
              </a:rPr>
              <a:t> </a:t>
            </a:r>
          </a:p>
          <a:p>
            <a:endParaRPr lang="en-US">
              <a:latin typeface="Calibri" pitchFamily="34" charset="0"/>
            </a:endParaRPr>
          </a:p>
          <a:p>
            <a:pPr lvl="1"/>
            <a:r>
              <a:rPr lang="en-US" sz="2000" b="1">
                <a:solidFill>
                  <a:srgbClr val="C00000"/>
                </a:solidFill>
                <a:latin typeface="Calibri" pitchFamily="34" charset="0"/>
              </a:rPr>
              <a:t>mksdcard &lt;size&gt; &lt;file&gt; </a:t>
            </a:r>
          </a:p>
          <a:p>
            <a:pPr lvl="1"/>
            <a:endParaRPr lang="en-US" sz="800" b="1">
              <a:solidFill>
                <a:srgbClr val="C00000"/>
              </a:solidFill>
              <a:latin typeface="Calibri" pitchFamily="34" charset="0"/>
            </a:endParaRPr>
          </a:p>
          <a:p>
            <a:r>
              <a:rPr lang="en-US" sz="2000">
                <a:latin typeface="Calibri" pitchFamily="34" charset="0"/>
              </a:rPr>
              <a:t>Ví dụ:</a:t>
            </a:r>
          </a:p>
          <a:p>
            <a:pPr lvl="1"/>
            <a:r>
              <a:rPr lang="en-US" sz="2000" b="1" i="1">
                <a:solidFill>
                  <a:srgbClr val="0070C0"/>
                </a:solidFill>
                <a:latin typeface="Calibri" pitchFamily="34" charset="0"/>
              </a:rPr>
              <a:t>mksdcard 1024M c:/temp/mysdcard.iso</a:t>
            </a:r>
          </a:p>
        </p:txBody>
      </p:sp>
      <p:cxnSp>
        <p:nvCxnSpPr>
          <p:cNvPr id="10" name="Straight Connector 9"/>
          <p:cNvCxnSpPr/>
          <p:nvPr/>
        </p:nvCxnSpPr>
        <p:spPr>
          <a:xfrm>
            <a:off x="457200" y="3960813"/>
            <a:ext cx="8305800"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85800" y="2362200"/>
            <a:ext cx="8153400" cy="685800"/>
          </a:xfrm>
          <a:prstGeom prst="rect">
            <a:avLst/>
          </a:prstGeom>
          <a:solidFill>
            <a:schemeClr val="accent1">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Slide Number Placeholder 1"/>
          <p:cNvSpPr>
            <a:spLocks noGrp="1"/>
          </p:cNvSpPr>
          <p:nvPr>
            <p:ph type="sldNum" sz="quarter" idx="12"/>
          </p:nvPr>
        </p:nvSpPr>
        <p:spPr/>
        <p:txBody>
          <a:bodyPr/>
          <a:lstStyle/>
          <a:p>
            <a:pPr>
              <a:defRPr/>
            </a:pPr>
            <a:fld id="{54C1AF20-955D-41C8-875D-792BECD4E1D0}" type="slidenum">
              <a:rPr lang="en-US"/>
              <a:pPr>
                <a:defRPr/>
              </a:pPr>
              <a:t>19</a:t>
            </a:fld>
            <a:endParaRPr lang="en-US"/>
          </a:p>
        </p:txBody>
      </p:sp>
      <p:sp>
        <p:nvSpPr>
          <p:cNvPr id="33795" name="Title 1"/>
          <p:cNvSpPr txBox="1">
            <a:spLocks/>
          </p:cNvSpPr>
          <p:nvPr/>
        </p:nvSpPr>
        <p:spPr bwMode="auto">
          <a:xfrm>
            <a:off x="457200" y="274638"/>
            <a:ext cx="8229600" cy="1143000"/>
          </a:xfrm>
          <a:prstGeom prst="rect">
            <a:avLst/>
          </a:prstGeom>
          <a:noFill/>
          <a:ln w="9525">
            <a:noFill/>
            <a:miter lim="800000"/>
            <a:headEnd/>
            <a:tailEnd/>
          </a:ln>
        </p:spPr>
        <p:txBody>
          <a:bodyPr/>
          <a:lstStyle/>
          <a:p>
            <a:pPr algn="ctr">
              <a:lnSpc>
                <a:spcPct val="80000"/>
              </a:lnSpc>
            </a:pPr>
            <a:r>
              <a:rPr lang="en-US" sz="4000">
                <a:solidFill>
                  <a:srgbClr val="558ED5"/>
                </a:solidFill>
                <a:latin typeface="Calibri" pitchFamily="34" charset="0"/>
              </a:rPr>
              <a:t>SD Card Emulation</a:t>
            </a:r>
          </a:p>
        </p:txBody>
      </p:sp>
      <p:sp>
        <p:nvSpPr>
          <p:cNvPr id="33796" name="Content Placeholder 2"/>
          <p:cNvSpPr txBox="1">
            <a:spLocks/>
          </p:cNvSpPr>
          <p:nvPr/>
        </p:nvSpPr>
        <p:spPr bwMode="auto">
          <a:xfrm>
            <a:off x="304800" y="1600200"/>
            <a:ext cx="8229600" cy="5029200"/>
          </a:xfrm>
          <a:prstGeom prst="rect">
            <a:avLst/>
          </a:prstGeom>
          <a:noFill/>
          <a:ln w="9525">
            <a:noFill/>
            <a:miter lim="800000"/>
            <a:headEnd/>
            <a:tailEnd/>
          </a:ln>
        </p:spPr>
        <p:txBody>
          <a:bodyPr/>
          <a:lstStyle/>
          <a:p>
            <a:pPr marL="342900" indent="-342900"/>
            <a:endParaRPr lang="en-US" sz="2000">
              <a:latin typeface="Calibri" pitchFamily="34" charset="0"/>
            </a:endParaRPr>
          </a:p>
        </p:txBody>
      </p:sp>
      <p:pic>
        <p:nvPicPr>
          <p:cNvPr id="33797"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742C274E-EA42-427A-9F38-0787016B180A}" type="slidenum">
              <a:rPr lang="en-US" sz="1200">
                <a:solidFill>
                  <a:schemeClr val="tx1">
                    <a:tint val="75000"/>
                  </a:schemeClr>
                </a:solidFill>
                <a:latin typeface="+mn-lt"/>
              </a:rPr>
              <a:pPr algn="r" fontAlgn="auto">
                <a:spcBef>
                  <a:spcPts val="0"/>
                </a:spcBef>
                <a:spcAft>
                  <a:spcPts val="0"/>
                </a:spcAft>
                <a:defRPr/>
              </a:pPr>
              <a:t>19</a:t>
            </a:fld>
            <a:endParaRPr lang="en-US" sz="1200">
              <a:solidFill>
                <a:schemeClr val="tx1">
                  <a:tint val="75000"/>
                </a:schemeClr>
              </a:solidFill>
              <a:latin typeface="+mn-lt"/>
            </a:endParaRPr>
          </a:p>
        </p:txBody>
      </p:sp>
      <p:sp>
        <p:nvSpPr>
          <p:cNvPr id="33799" name="TextBox 7"/>
          <p:cNvSpPr txBox="1">
            <a:spLocks noChangeArrowheads="1"/>
          </p:cNvSpPr>
          <p:nvPr/>
        </p:nvSpPr>
        <p:spPr bwMode="auto">
          <a:xfrm>
            <a:off x="609600" y="1676400"/>
            <a:ext cx="8305800" cy="4876800"/>
          </a:xfrm>
          <a:prstGeom prst="rect">
            <a:avLst/>
          </a:prstGeom>
          <a:noFill/>
          <a:ln w="9525">
            <a:noFill/>
            <a:miter lim="800000"/>
            <a:headEnd/>
            <a:tailEnd/>
          </a:ln>
        </p:spPr>
        <p:txBody>
          <a:bodyPr>
            <a:spAutoFit/>
          </a:bodyPr>
          <a:lstStyle/>
          <a:p>
            <a:r>
              <a:rPr lang="en-US" sz="2000" b="1">
                <a:solidFill>
                  <a:srgbClr val="0070C0"/>
                </a:solidFill>
                <a:latin typeface="Calibri" pitchFamily="34" charset="0"/>
              </a:rPr>
              <a:t>Android Emulator – How to use the SDCARD device</a:t>
            </a:r>
          </a:p>
          <a:p>
            <a:r>
              <a:rPr lang="en-US" sz="2000">
                <a:latin typeface="Calibri" pitchFamily="34" charset="0"/>
              </a:rPr>
              <a:t>Cú pháp chung để tạo một SD card là</a:t>
            </a:r>
            <a:br>
              <a:rPr lang="en-US" sz="2000">
                <a:latin typeface="Calibri" pitchFamily="34" charset="0"/>
              </a:rPr>
            </a:br>
            <a:endParaRPr lang="en-US" sz="1200">
              <a:latin typeface="Calibri" pitchFamily="34" charset="0"/>
            </a:endParaRPr>
          </a:p>
          <a:p>
            <a:r>
              <a:rPr lang="en-US" b="1">
                <a:latin typeface="Calibri" pitchFamily="34" charset="0"/>
              </a:rPr>
              <a:t>	</a:t>
            </a:r>
            <a:r>
              <a:rPr lang="en-US" sz="2400" b="1">
                <a:solidFill>
                  <a:srgbClr val="C00000"/>
                </a:solidFill>
                <a:latin typeface="Calibri" pitchFamily="34" charset="0"/>
              </a:rPr>
              <a:t>mksdcard [ -l label ] &lt;size&gt; &lt;file&gt;</a:t>
            </a:r>
            <a:endParaRPr lang="en-US">
              <a:solidFill>
                <a:srgbClr val="C00000"/>
              </a:solidFill>
              <a:latin typeface="Calibri" pitchFamily="34" charset="0"/>
            </a:endParaRPr>
          </a:p>
          <a:p>
            <a:r>
              <a:rPr lang="en-US" b="1">
                <a:latin typeface="Calibri" pitchFamily="34" charset="0"/>
              </a:rPr>
              <a:t> </a:t>
            </a:r>
            <a:endParaRPr lang="en-US">
              <a:latin typeface="Calibri" pitchFamily="34" charset="0"/>
            </a:endParaRPr>
          </a:p>
          <a:p>
            <a:pPr>
              <a:buFont typeface="Arial" charset="0"/>
              <a:buChar char="•"/>
            </a:pPr>
            <a:r>
              <a:rPr lang="en-US" sz="2000">
                <a:latin typeface="Calibri" pitchFamily="34" charset="0"/>
              </a:rPr>
              <a:t>Công cụ </a:t>
            </a:r>
            <a:r>
              <a:rPr lang="en-US" sz="2000" i="1">
                <a:latin typeface="Calibri" pitchFamily="34" charset="0"/>
              </a:rPr>
              <a:t>mksdcard</a:t>
            </a:r>
            <a:r>
              <a:rPr lang="en-US" sz="2000">
                <a:latin typeface="Calibri" pitchFamily="34" charset="0"/>
              </a:rPr>
              <a:t> là một phần của Android SDK. SD </a:t>
            </a:r>
            <a:r>
              <a:rPr lang="en-US" sz="2000" i="1">
                <a:latin typeface="Calibri" pitchFamily="34" charset="0"/>
              </a:rPr>
              <a:t>label</a:t>
            </a:r>
            <a:r>
              <a:rPr lang="en-US" sz="2000">
                <a:latin typeface="Calibri" pitchFamily="34" charset="0"/>
              </a:rPr>
              <a:t> là không bắt buộc. </a:t>
            </a:r>
          </a:p>
          <a:p>
            <a:pPr>
              <a:buFont typeface="Arial" charset="0"/>
              <a:buChar char="•"/>
            </a:pPr>
            <a:r>
              <a:rPr lang="en-US" sz="2000">
                <a:latin typeface="Calibri" pitchFamily="34" charset="0"/>
              </a:rPr>
              <a:t>Kích thước thiết bị là số nguyên, theo sau là </a:t>
            </a:r>
            <a:r>
              <a:rPr lang="en-US" sz="2000" b="1">
                <a:latin typeface="Calibri" pitchFamily="34" charset="0"/>
              </a:rPr>
              <a:t>K</a:t>
            </a:r>
            <a:r>
              <a:rPr lang="en-US" sz="2000">
                <a:latin typeface="Calibri" pitchFamily="34" charset="0"/>
              </a:rPr>
              <a:t> (kilobyte) hoặc </a:t>
            </a:r>
            <a:r>
              <a:rPr lang="en-US" sz="2000" b="1">
                <a:latin typeface="Calibri" pitchFamily="34" charset="0"/>
              </a:rPr>
              <a:t>M</a:t>
            </a:r>
            <a:r>
              <a:rPr lang="en-US" sz="2000">
                <a:latin typeface="Calibri" pitchFamily="34" charset="0"/>
              </a:rPr>
              <a:t> (megabyte).</a:t>
            </a:r>
          </a:p>
          <a:p>
            <a:r>
              <a:rPr lang="en-US" sz="2000">
                <a:latin typeface="Calibri" pitchFamily="34" charset="0"/>
              </a:rPr>
              <a:t> </a:t>
            </a:r>
          </a:p>
          <a:p>
            <a:endParaRPr lang="en-US" sz="2000" b="1">
              <a:latin typeface="Calibri" pitchFamily="34" charset="0"/>
            </a:endParaRPr>
          </a:p>
          <a:p>
            <a:r>
              <a:rPr lang="en-US" sz="2000" b="1">
                <a:latin typeface="Calibri" pitchFamily="34" charset="0"/>
              </a:rPr>
              <a:t>Ví dụ</a:t>
            </a:r>
            <a:r>
              <a:rPr lang="en-US" sz="2000">
                <a:latin typeface="Calibri" pitchFamily="34" charset="0"/>
              </a:rPr>
              <a:t>: Tạo một thiết bị SDcard 1GB bằng lệnh sau</a:t>
            </a:r>
          </a:p>
          <a:p>
            <a:r>
              <a:rPr lang="en-US" sz="2000" b="1">
                <a:latin typeface="Calibri" pitchFamily="34" charset="0"/>
              </a:rPr>
              <a:t>	</a:t>
            </a:r>
            <a:r>
              <a:rPr lang="en-US" sz="2000" b="1">
                <a:solidFill>
                  <a:srgbClr val="0070C0"/>
                </a:solidFill>
                <a:latin typeface="Calibri" pitchFamily="34" charset="0"/>
              </a:rPr>
              <a:t>mksdcard 1024M c:\mysdcard.img</a:t>
            </a:r>
            <a:endParaRPr lang="en-US" sz="2000">
              <a:solidFill>
                <a:srgbClr val="0070C0"/>
              </a:solidFill>
              <a:latin typeface="Calibri" pitchFamily="34" charset="0"/>
            </a:endParaRPr>
          </a:p>
          <a:p>
            <a:r>
              <a:rPr lang="en-US" sz="2000">
                <a:latin typeface="Calibri" pitchFamily="34" charset="0"/>
              </a:rPr>
              <a:t> </a:t>
            </a:r>
          </a:p>
          <a:p>
            <a:r>
              <a:rPr lang="en-US" sz="2000">
                <a:latin typeface="Calibri" pitchFamily="34" charset="0"/>
              </a:rPr>
              <a:t>Chạy emulator bằng lệnh</a:t>
            </a:r>
            <a:br>
              <a:rPr lang="en-US" sz="2000">
                <a:latin typeface="Calibri" pitchFamily="34" charset="0"/>
              </a:rPr>
            </a:br>
            <a:r>
              <a:rPr lang="en-US" sz="2000" b="1">
                <a:latin typeface="Calibri" pitchFamily="34" charset="0"/>
              </a:rPr>
              <a:t>       	</a:t>
            </a:r>
            <a:r>
              <a:rPr lang="en-US" sz="2000" b="1">
                <a:solidFill>
                  <a:srgbClr val="0070C0"/>
                </a:solidFill>
                <a:latin typeface="Calibri" pitchFamily="34" charset="0"/>
              </a:rPr>
              <a:t>emulator -sdcard c:\mysdcard.img</a:t>
            </a:r>
          </a:p>
          <a:p>
            <a:r>
              <a:rPr lang="en-US" sz="2000">
                <a:latin typeface="Calibri" pitchFamily="34" charset="0"/>
              </a:rPr>
              <a:t>Hoặc</a:t>
            </a:r>
          </a:p>
          <a:p>
            <a:r>
              <a:rPr lang="en-US" sz="2000" b="1">
                <a:solidFill>
                  <a:srgbClr val="0070C0"/>
                </a:solidFill>
                <a:latin typeface="Calibri" pitchFamily="34" charset="0"/>
              </a:rPr>
              <a:t>	</a:t>
            </a:r>
            <a:r>
              <a:rPr lang="en-US" sz="2000" b="1">
                <a:solidFill>
                  <a:srgbClr val="C00000"/>
                </a:solidFill>
                <a:latin typeface="Calibri" pitchFamily="34" charset="0"/>
              </a:rPr>
              <a:t> </a:t>
            </a:r>
            <a:r>
              <a:rPr lang="en-US" sz="2000" b="1">
                <a:solidFill>
                  <a:srgbClr val="0070C0"/>
                </a:solidFill>
                <a:latin typeface="Calibri" pitchFamily="34" charset="0"/>
              </a:rPr>
              <a:t>emulator -avd  myAvdFile</a:t>
            </a:r>
            <a:endParaRPr lang="en-US" sz="2000">
              <a:solidFill>
                <a:srgbClr val="0070C0"/>
              </a:solidFill>
              <a:latin typeface="Calibri" pitchFamily="34" charset="0"/>
            </a:endParaRPr>
          </a:p>
        </p:txBody>
      </p:sp>
      <p:cxnSp>
        <p:nvCxnSpPr>
          <p:cNvPr id="10" name="Straight Connector 9"/>
          <p:cNvCxnSpPr/>
          <p:nvPr/>
        </p:nvCxnSpPr>
        <p:spPr>
          <a:xfrm rot="10800000" flipH="1">
            <a:off x="609600" y="4243388"/>
            <a:ext cx="7772400"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BAC25442-2EAD-442C-9708-272FCE9B9380}" type="slidenum">
              <a:rPr lang="en-US"/>
              <a:pPr>
                <a:defRPr/>
              </a:pPr>
              <a:t>2</a:t>
            </a:fld>
            <a:endParaRPr lang="en-US"/>
          </a:p>
        </p:txBody>
      </p:sp>
      <p:sp>
        <p:nvSpPr>
          <p:cNvPr id="16386" name="Title 1"/>
          <p:cNvSpPr txBox="1">
            <a:spLocks/>
          </p:cNvSpPr>
          <p:nvPr/>
        </p:nvSpPr>
        <p:spPr bwMode="auto">
          <a:xfrm>
            <a:off x="457200" y="274638"/>
            <a:ext cx="8229600" cy="1143000"/>
          </a:xfrm>
          <a:prstGeom prst="rect">
            <a:avLst/>
          </a:prstGeom>
          <a:noFill/>
          <a:ln w="9525">
            <a:noFill/>
            <a:miter lim="800000"/>
            <a:headEnd/>
            <a:tailEnd/>
          </a:ln>
        </p:spPr>
        <p:txBody>
          <a:bodyPr/>
          <a:lstStyle/>
          <a:p>
            <a:pPr algn="ctr">
              <a:lnSpc>
                <a:spcPct val="80000"/>
              </a:lnSpc>
            </a:pPr>
            <a:r>
              <a:rPr lang="en-US" sz="4000">
                <a:solidFill>
                  <a:srgbClr val="558ED5"/>
                </a:solidFill>
                <a:latin typeface="Calibri" pitchFamily="34" charset="0"/>
              </a:rPr>
              <a:t>Android Emulator</a:t>
            </a:r>
          </a:p>
        </p:txBody>
      </p:sp>
      <p:sp>
        <p:nvSpPr>
          <p:cNvPr id="16387" name="Content Placeholder 2"/>
          <p:cNvSpPr txBox="1">
            <a:spLocks/>
          </p:cNvSpPr>
          <p:nvPr/>
        </p:nvSpPr>
        <p:spPr bwMode="auto">
          <a:xfrm>
            <a:off x="304800" y="1600200"/>
            <a:ext cx="8229600" cy="5029200"/>
          </a:xfrm>
          <a:prstGeom prst="rect">
            <a:avLst/>
          </a:prstGeom>
          <a:noFill/>
          <a:ln w="9525">
            <a:noFill/>
            <a:miter lim="800000"/>
            <a:headEnd/>
            <a:tailEnd/>
          </a:ln>
        </p:spPr>
        <p:txBody>
          <a:bodyPr/>
          <a:lstStyle/>
          <a:p>
            <a:pPr marL="342900" indent="-342900">
              <a:buFont typeface="Arial" charset="0"/>
              <a:buChar char="•"/>
            </a:pPr>
            <a:r>
              <a:rPr lang="en-US" sz="2000">
                <a:latin typeface="Calibri" pitchFamily="34" charset="0"/>
              </a:rPr>
              <a:t>Bộ Android SDK có chứa một trình giả lập thiết bị di động (mobile </a:t>
            </a:r>
            <a:r>
              <a:rPr lang="en-US" sz="2000">
                <a:solidFill>
                  <a:srgbClr val="C00000"/>
                </a:solidFill>
                <a:latin typeface="Calibri" pitchFamily="34" charset="0"/>
              </a:rPr>
              <a:t>device emulator) </a:t>
            </a:r>
            <a:r>
              <a:rPr lang="en-US" sz="2000">
                <a:latin typeface="Calibri" pitchFamily="34" charset="0"/>
              </a:rPr>
              <a:t>– một thiết bị di động ảo có thể chạy trên máy tính của ta. </a:t>
            </a:r>
          </a:p>
          <a:p>
            <a:pPr marL="342900" indent="-342900">
              <a:buFont typeface="Arial" charset="0"/>
              <a:buChar char="•"/>
            </a:pPr>
            <a:endParaRPr lang="en-US" sz="2000">
              <a:latin typeface="Calibri" pitchFamily="34" charset="0"/>
            </a:endParaRPr>
          </a:p>
          <a:p>
            <a:pPr marL="342900" indent="-342900">
              <a:buFont typeface="Arial" charset="0"/>
              <a:buChar char="•"/>
            </a:pPr>
            <a:r>
              <a:rPr lang="en-US" sz="2000">
                <a:latin typeface="Calibri" pitchFamily="34" charset="0"/>
              </a:rPr>
              <a:t>Emulator cho phép ta </a:t>
            </a:r>
            <a:r>
              <a:rPr lang="en-US" sz="2000">
                <a:solidFill>
                  <a:srgbClr val="C00000"/>
                </a:solidFill>
                <a:latin typeface="Calibri" pitchFamily="34" charset="0"/>
              </a:rPr>
              <a:t>làm bản mẫu</a:t>
            </a:r>
            <a:r>
              <a:rPr lang="en-US" sz="2000">
                <a:latin typeface="Calibri" pitchFamily="34" charset="0"/>
              </a:rPr>
              <a:t> (</a:t>
            </a:r>
            <a:r>
              <a:rPr lang="en-US" sz="2000">
                <a:solidFill>
                  <a:srgbClr val="C00000"/>
                </a:solidFill>
                <a:latin typeface="Calibri" pitchFamily="34" charset="0"/>
              </a:rPr>
              <a:t>prototype)</a:t>
            </a:r>
            <a:r>
              <a:rPr lang="en-US" sz="2000">
                <a:latin typeface="Calibri" pitchFamily="34" charset="0"/>
              </a:rPr>
              <a:t>, </a:t>
            </a:r>
            <a:r>
              <a:rPr lang="en-US" sz="2000">
                <a:solidFill>
                  <a:srgbClr val="C00000"/>
                </a:solidFill>
                <a:latin typeface="Calibri" pitchFamily="34" charset="0"/>
              </a:rPr>
              <a:t>phát triển</a:t>
            </a:r>
            <a:r>
              <a:rPr lang="en-US" sz="2000">
                <a:latin typeface="Calibri" pitchFamily="34" charset="0"/>
              </a:rPr>
              <a:t>, và </a:t>
            </a:r>
            <a:r>
              <a:rPr lang="en-US" sz="2000">
                <a:solidFill>
                  <a:srgbClr val="C00000"/>
                </a:solidFill>
                <a:latin typeface="Calibri" pitchFamily="34" charset="0"/>
              </a:rPr>
              <a:t>test</a:t>
            </a:r>
            <a:r>
              <a:rPr lang="en-US" sz="2000">
                <a:latin typeface="Calibri" pitchFamily="34" charset="0"/>
              </a:rPr>
              <a:t> ứng dụng Android mà không cần dùng một thiết bị vật lý. </a:t>
            </a:r>
          </a:p>
          <a:p>
            <a:pPr marL="342900" indent="-342900">
              <a:buFont typeface="Arial" charset="0"/>
              <a:buChar char="•"/>
            </a:pPr>
            <a:endParaRPr lang="en-US" sz="2000">
              <a:latin typeface="Calibri" pitchFamily="34" charset="0"/>
            </a:endParaRPr>
          </a:p>
          <a:p>
            <a:pPr marL="342900" indent="-342900">
              <a:buFont typeface="Arial" charset="0"/>
              <a:buChar char="•"/>
            </a:pPr>
            <a:r>
              <a:rPr lang="en-US" sz="2000">
                <a:latin typeface="Calibri" pitchFamily="34" charset="0"/>
              </a:rPr>
              <a:t>Android emulator giả lập </a:t>
            </a:r>
            <a:r>
              <a:rPr lang="en-US" sz="2000" i="1">
                <a:latin typeface="Calibri" pitchFamily="34" charset="0"/>
              </a:rPr>
              <a:t>tất cả</a:t>
            </a:r>
            <a:r>
              <a:rPr lang="en-US" sz="2000">
                <a:latin typeface="Calibri" pitchFamily="34" charset="0"/>
              </a:rPr>
              <a:t> các tính năng phần cứng và phần mềm của một thiết bị di động điển hình, trừ việc nó không thể nhận hoặc gọi các cú điện thoại thực và một số tính năng khác. </a:t>
            </a:r>
          </a:p>
          <a:p>
            <a:pPr marL="342900" indent="-342900">
              <a:buFont typeface="Arial" charset="0"/>
              <a:buChar char="•"/>
            </a:pPr>
            <a:endParaRPr lang="en-US" sz="2000">
              <a:latin typeface="Calibri" pitchFamily="34" charset="0"/>
            </a:endParaRPr>
          </a:p>
          <a:p>
            <a:pPr marL="342900" indent="-342900">
              <a:buFont typeface="Arial" charset="0"/>
              <a:buChar char="•"/>
            </a:pPr>
            <a:r>
              <a:rPr lang="en-US" sz="2000">
                <a:latin typeface="Calibri" pitchFamily="34" charset="0"/>
              </a:rPr>
              <a:t>Nó cung cấp các phím điều khiển đa dạng, ta có thể “nhấn” bằng chuột hoặc bàn phím để sinh ra các event cho ứng dụng của mình. </a:t>
            </a:r>
          </a:p>
          <a:p>
            <a:pPr marL="342900" indent="-342900">
              <a:buFont typeface="Arial" charset="0"/>
              <a:buChar char="•"/>
            </a:pPr>
            <a:endParaRPr lang="en-US" sz="2000">
              <a:latin typeface="Calibri" pitchFamily="34" charset="0"/>
            </a:endParaRPr>
          </a:p>
          <a:p>
            <a:pPr marL="342900" indent="-342900">
              <a:buFont typeface="Arial" charset="0"/>
              <a:buChar char="•"/>
            </a:pPr>
            <a:r>
              <a:rPr lang="en-US" sz="2000">
                <a:latin typeface="Calibri" pitchFamily="34" charset="0"/>
              </a:rPr>
              <a:t>Nó cũng cung cấp một màn hình để hiển thị ứng dụng của ta cùng với các ứng dụng Android khác đang chạy. </a:t>
            </a:r>
          </a:p>
        </p:txBody>
      </p:sp>
      <p:pic>
        <p:nvPicPr>
          <p:cNvPr id="16388"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031ED928-6E43-46C9-B59F-DFCC0043E7C4}" type="slidenum">
              <a:rPr lang="en-US" sz="1200">
                <a:solidFill>
                  <a:schemeClr val="tx1">
                    <a:tint val="75000"/>
                  </a:schemeClr>
                </a:solidFill>
                <a:latin typeface="+mn-lt"/>
              </a:rPr>
              <a:pPr algn="r" fontAlgn="auto">
                <a:spcBef>
                  <a:spcPts val="0"/>
                </a:spcBef>
                <a:spcAft>
                  <a:spcPts val="0"/>
                </a:spcAft>
                <a:defRPr/>
              </a:pPr>
              <a:t>2</a:t>
            </a:fld>
            <a:endParaRPr lang="en-US" sz="1200">
              <a:solidFill>
                <a:schemeClr val="tx1">
                  <a:tint val="75000"/>
                </a:schemeClr>
              </a:solidFill>
              <a:latin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F800574-0E39-44FB-A574-3ABF6A3CFC51}" type="slidenum">
              <a:rPr lang="en-US"/>
              <a:pPr>
                <a:defRPr/>
              </a:pPr>
              <a:t>20</a:t>
            </a:fld>
            <a:endParaRPr lang="en-US"/>
          </a:p>
        </p:txBody>
      </p:sp>
      <p:sp>
        <p:nvSpPr>
          <p:cNvPr id="34818" name="Title 1"/>
          <p:cNvSpPr txBox="1">
            <a:spLocks/>
          </p:cNvSpPr>
          <p:nvPr/>
        </p:nvSpPr>
        <p:spPr bwMode="auto">
          <a:xfrm>
            <a:off x="457200" y="274638"/>
            <a:ext cx="8229600" cy="1143000"/>
          </a:xfrm>
          <a:prstGeom prst="rect">
            <a:avLst/>
          </a:prstGeom>
          <a:noFill/>
          <a:ln w="9525">
            <a:noFill/>
            <a:miter lim="800000"/>
            <a:headEnd/>
            <a:tailEnd/>
          </a:ln>
        </p:spPr>
        <p:txBody>
          <a:bodyPr/>
          <a:lstStyle/>
          <a:p>
            <a:pPr algn="ctr">
              <a:lnSpc>
                <a:spcPct val="80000"/>
              </a:lnSpc>
            </a:pPr>
            <a:r>
              <a:rPr lang="en-US" sz="4000">
                <a:solidFill>
                  <a:srgbClr val="558ED5"/>
                </a:solidFill>
                <a:latin typeface="Calibri" pitchFamily="34" charset="0"/>
              </a:rPr>
              <a:t>SD Card Emulation</a:t>
            </a:r>
          </a:p>
        </p:txBody>
      </p:sp>
      <p:sp>
        <p:nvSpPr>
          <p:cNvPr id="34819" name="Content Placeholder 2"/>
          <p:cNvSpPr txBox="1">
            <a:spLocks/>
          </p:cNvSpPr>
          <p:nvPr/>
        </p:nvSpPr>
        <p:spPr bwMode="auto">
          <a:xfrm>
            <a:off x="304800" y="1600200"/>
            <a:ext cx="8229600" cy="5029200"/>
          </a:xfrm>
          <a:prstGeom prst="rect">
            <a:avLst/>
          </a:prstGeom>
          <a:noFill/>
          <a:ln w="9525">
            <a:noFill/>
            <a:miter lim="800000"/>
            <a:headEnd/>
            <a:tailEnd/>
          </a:ln>
        </p:spPr>
        <p:txBody>
          <a:bodyPr/>
          <a:lstStyle/>
          <a:p>
            <a:pPr marL="342900" indent="-342900"/>
            <a:endParaRPr lang="en-US" sz="2000">
              <a:latin typeface="Calibri" pitchFamily="34" charset="0"/>
            </a:endParaRPr>
          </a:p>
        </p:txBody>
      </p:sp>
      <p:pic>
        <p:nvPicPr>
          <p:cNvPr id="34820"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78147FB3-6AEC-4F2A-9668-ADCD70730D95}" type="slidenum">
              <a:rPr lang="en-US" sz="1200">
                <a:solidFill>
                  <a:schemeClr val="tx1">
                    <a:tint val="75000"/>
                  </a:schemeClr>
                </a:solidFill>
                <a:latin typeface="+mn-lt"/>
              </a:rPr>
              <a:pPr algn="r" fontAlgn="auto">
                <a:spcBef>
                  <a:spcPts val="0"/>
                </a:spcBef>
                <a:spcAft>
                  <a:spcPts val="0"/>
                </a:spcAft>
                <a:defRPr/>
              </a:pPr>
              <a:t>20</a:t>
            </a:fld>
            <a:endParaRPr lang="en-US" sz="1200">
              <a:solidFill>
                <a:schemeClr val="tx1">
                  <a:tint val="75000"/>
                </a:schemeClr>
              </a:solidFill>
              <a:latin typeface="+mn-lt"/>
            </a:endParaRPr>
          </a:p>
        </p:txBody>
      </p:sp>
      <p:sp>
        <p:nvSpPr>
          <p:cNvPr id="34822" name="TextBox 7"/>
          <p:cNvSpPr txBox="1">
            <a:spLocks noChangeArrowheads="1"/>
          </p:cNvSpPr>
          <p:nvPr/>
        </p:nvSpPr>
        <p:spPr bwMode="auto">
          <a:xfrm>
            <a:off x="609600" y="1371600"/>
            <a:ext cx="8001000" cy="5119688"/>
          </a:xfrm>
          <a:prstGeom prst="rect">
            <a:avLst/>
          </a:prstGeom>
          <a:noFill/>
          <a:ln w="9525">
            <a:noFill/>
            <a:miter lim="800000"/>
            <a:headEnd/>
            <a:tailEnd/>
          </a:ln>
        </p:spPr>
        <p:txBody>
          <a:bodyPr>
            <a:spAutoFit/>
          </a:bodyPr>
          <a:lstStyle/>
          <a:p>
            <a:r>
              <a:rPr lang="en-US" sz="2400" b="1">
                <a:solidFill>
                  <a:srgbClr val="0070C0"/>
                </a:solidFill>
                <a:latin typeface="Calibri" pitchFamily="34" charset="0"/>
              </a:rPr>
              <a:t>Moving Data, Music and Pictures to the Sdcard</a:t>
            </a:r>
          </a:p>
          <a:p>
            <a:endParaRPr lang="en-US" sz="2400" b="1">
              <a:solidFill>
                <a:srgbClr val="0070C0"/>
              </a:solidFill>
              <a:latin typeface="Calibri" pitchFamily="34" charset="0"/>
            </a:endParaRPr>
          </a:p>
          <a:p>
            <a:pPr>
              <a:buFont typeface="Calibri" pitchFamily="34" charset="0"/>
              <a:buAutoNum type="arabicPeriod"/>
            </a:pPr>
            <a:r>
              <a:rPr lang="en-US" sz="2000">
                <a:latin typeface="Calibri" pitchFamily="34" charset="0"/>
              </a:rPr>
              <a:t>Dùng chương trình </a:t>
            </a:r>
            <a:r>
              <a:rPr lang="en-US" sz="2000" b="1">
                <a:solidFill>
                  <a:srgbClr val="0070C0"/>
                </a:solidFill>
                <a:latin typeface="Calibri" pitchFamily="34" charset="0"/>
              </a:rPr>
              <a:t>ddms</a:t>
            </a:r>
            <a:r>
              <a:rPr lang="en-US" sz="2000">
                <a:latin typeface="Calibri" pitchFamily="34" charset="0"/>
              </a:rPr>
              <a:t> để đẩy file vào SDcard (với điều kiện emulator đang chạy và SD card đang gắn với nó).</a:t>
            </a:r>
          </a:p>
          <a:p>
            <a:pPr>
              <a:buFont typeface="Calibri" pitchFamily="34" charset="0"/>
              <a:buAutoNum type="arabicPeriod"/>
            </a:pPr>
            <a:endParaRPr lang="en-US" sz="2000">
              <a:latin typeface="Calibri" pitchFamily="34" charset="0"/>
            </a:endParaRPr>
          </a:p>
          <a:p>
            <a:pPr>
              <a:buFont typeface="Calibri" pitchFamily="34" charset="0"/>
              <a:buAutoNum type="arabicPeriod"/>
            </a:pPr>
            <a:r>
              <a:rPr lang="en-US" sz="2000">
                <a:latin typeface="Calibri" pitchFamily="34" charset="0"/>
              </a:rPr>
              <a:t>Click:  </a:t>
            </a:r>
            <a:r>
              <a:rPr lang="en-US" sz="2000" b="1">
                <a:latin typeface="Calibri" pitchFamily="34" charset="0"/>
              </a:rPr>
              <a:t>Device  &gt; File Explorer</a:t>
            </a:r>
            <a:r>
              <a:rPr lang="en-US" sz="2000">
                <a:latin typeface="Calibri" pitchFamily="34" charset="0"/>
              </a:rPr>
              <a:t>, dẫn tới một cửa sổ mới, tại đó ta chọn SDcard. </a:t>
            </a:r>
          </a:p>
          <a:p>
            <a:pPr>
              <a:buFont typeface="Calibri" pitchFamily="34" charset="0"/>
              <a:buAutoNum type="arabicPeriod"/>
            </a:pPr>
            <a:endParaRPr lang="en-US" sz="2000">
              <a:latin typeface="Calibri" pitchFamily="34" charset="0"/>
            </a:endParaRPr>
          </a:p>
          <a:p>
            <a:pPr>
              <a:buFont typeface="Calibri" pitchFamily="34" charset="0"/>
              <a:buAutoNum type="arabicPeriod"/>
            </a:pPr>
            <a:r>
              <a:rPr lang="en-US" sz="2000">
                <a:latin typeface="Calibri" pitchFamily="34" charset="0"/>
              </a:rPr>
              <a:t>Bây giờ ta chuyển dữ liệu vào sdcard. Có các lựa chọn sau</a:t>
            </a:r>
          </a:p>
          <a:p>
            <a:pPr>
              <a:buFont typeface="Calibri" pitchFamily="34" charset="0"/>
              <a:buAutoNum type="arabicPeriod"/>
            </a:pPr>
            <a:endParaRPr lang="en-US" sz="2000">
              <a:latin typeface="Calibri" pitchFamily="34" charset="0"/>
            </a:endParaRPr>
          </a:p>
          <a:p>
            <a:pPr marL="800100" lvl="1" indent="-342900">
              <a:buFont typeface="Arial" charset="0"/>
              <a:buChar char="•"/>
            </a:pPr>
            <a:r>
              <a:rPr lang="en-US" sz="2000">
                <a:latin typeface="Calibri" pitchFamily="34" charset="0"/>
              </a:rPr>
              <a:t>Dùng Windows </a:t>
            </a:r>
            <a:r>
              <a:rPr lang="en-US" sz="2000" b="1">
                <a:latin typeface="Calibri" pitchFamily="34" charset="0"/>
              </a:rPr>
              <a:t>Explore</a:t>
            </a:r>
            <a:r>
              <a:rPr lang="en-US" sz="2000">
                <a:latin typeface="Calibri" pitchFamily="34" charset="0"/>
              </a:rPr>
              <a:t> để kéo &amp; thả file và thư mục vào card, hoặc </a:t>
            </a:r>
          </a:p>
          <a:p>
            <a:pPr marL="800100" lvl="1" indent="-342900">
              <a:buFont typeface="Arial" charset="0"/>
              <a:buChar char="•"/>
            </a:pPr>
            <a:endParaRPr lang="en-US" sz="2000">
              <a:latin typeface="Calibri" pitchFamily="34" charset="0"/>
            </a:endParaRPr>
          </a:p>
          <a:p>
            <a:pPr marL="800100" lvl="1" indent="-342900">
              <a:buFont typeface="Arial" charset="0"/>
              <a:buChar char="•"/>
            </a:pPr>
            <a:r>
              <a:rPr lang="en-US" sz="2000">
                <a:latin typeface="Calibri" pitchFamily="34" charset="0"/>
              </a:rPr>
              <a:t>Nhấn nút "</a:t>
            </a:r>
            <a:r>
              <a:rPr lang="en-US" sz="2000" i="1">
                <a:solidFill>
                  <a:srgbClr val="C00000"/>
                </a:solidFill>
                <a:latin typeface="Calibri" pitchFamily="34" charset="0"/>
              </a:rPr>
              <a:t>Push File onto Device</a:t>
            </a:r>
            <a:r>
              <a:rPr lang="en-US" sz="2000">
                <a:latin typeface="Calibri" pitchFamily="34" charset="0"/>
              </a:rPr>
              <a:t>" </a:t>
            </a:r>
          </a:p>
          <a:p>
            <a:pPr marL="800100" lvl="1" indent="-342900"/>
            <a:r>
              <a:rPr lang="en-US" sz="2000">
                <a:latin typeface="Calibri" pitchFamily="34" charset="0"/>
              </a:rPr>
              <a:t>	(see upper left icons: </a:t>
            </a:r>
            <a:r>
              <a:rPr lang="en-US" sz="2000" i="1">
                <a:latin typeface="Calibri" pitchFamily="34" charset="0"/>
              </a:rPr>
              <a:t>push, pull, delete</a:t>
            </a:r>
            <a:r>
              <a:rPr lang="en-US" sz="2000">
                <a:latin typeface="Calibri" pitchFamily="34" charset="0"/>
              </a:rPr>
              <a:t>).</a:t>
            </a:r>
          </a:p>
          <a:p>
            <a:endParaRPr lang="en-US">
              <a:latin typeface="Calibri" pitchFamily="34" charset="0"/>
            </a:endParaRPr>
          </a:p>
          <a:p>
            <a:r>
              <a:rPr lang="en-US" sz="1200" i="1">
                <a:latin typeface="Calibri" pitchFamily="34" charset="0"/>
              </a:rPr>
              <a:t>	( </a:t>
            </a:r>
            <a:r>
              <a:rPr lang="en-US" sz="1200" b="1" i="1">
                <a:latin typeface="Calibri" pitchFamily="34" charset="0"/>
              </a:rPr>
              <a:t>DDMS</a:t>
            </a:r>
            <a:r>
              <a:rPr lang="en-US" sz="1200" i="1">
                <a:latin typeface="Calibri" pitchFamily="34" charset="0"/>
              </a:rPr>
              <a:t>  stands for Dalvik Debug Monitor Services.  The program  is located in the /tools folder of the SDK. Also available in Eclipse perspective – Top upper right icons)</a:t>
            </a:r>
            <a:endParaRPr lang="en-US">
              <a:latin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5FE50D56-7480-4CD1-A167-D867F515BA87}" type="slidenum">
              <a:rPr lang="en-US"/>
              <a:pPr>
                <a:defRPr/>
              </a:pPr>
              <a:t>21</a:t>
            </a:fld>
            <a:endParaRPr lang="en-US"/>
          </a:p>
        </p:txBody>
      </p:sp>
      <p:sp>
        <p:nvSpPr>
          <p:cNvPr id="35842" name="Title 1"/>
          <p:cNvSpPr txBox="1">
            <a:spLocks/>
          </p:cNvSpPr>
          <p:nvPr/>
        </p:nvSpPr>
        <p:spPr bwMode="auto">
          <a:xfrm>
            <a:off x="457200" y="274638"/>
            <a:ext cx="8229600" cy="1143000"/>
          </a:xfrm>
          <a:prstGeom prst="rect">
            <a:avLst/>
          </a:prstGeom>
          <a:noFill/>
          <a:ln w="9525">
            <a:noFill/>
            <a:miter lim="800000"/>
            <a:headEnd/>
            <a:tailEnd/>
          </a:ln>
        </p:spPr>
        <p:txBody>
          <a:bodyPr/>
          <a:lstStyle/>
          <a:p>
            <a:pPr algn="ctr">
              <a:lnSpc>
                <a:spcPct val="80000"/>
              </a:lnSpc>
            </a:pPr>
            <a:r>
              <a:rPr lang="en-US" sz="4000">
                <a:solidFill>
                  <a:srgbClr val="558ED5"/>
                </a:solidFill>
                <a:latin typeface="Calibri" pitchFamily="34" charset="0"/>
              </a:rPr>
              <a:t>SD Card Emulation</a:t>
            </a:r>
          </a:p>
        </p:txBody>
      </p:sp>
      <p:sp>
        <p:nvSpPr>
          <p:cNvPr id="35843" name="Content Placeholder 2"/>
          <p:cNvSpPr txBox="1">
            <a:spLocks/>
          </p:cNvSpPr>
          <p:nvPr/>
        </p:nvSpPr>
        <p:spPr bwMode="auto">
          <a:xfrm>
            <a:off x="304800" y="1600200"/>
            <a:ext cx="8229600" cy="457200"/>
          </a:xfrm>
          <a:prstGeom prst="rect">
            <a:avLst/>
          </a:prstGeom>
          <a:noFill/>
          <a:ln w="9525">
            <a:noFill/>
            <a:miter lim="800000"/>
            <a:headEnd/>
            <a:tailEnd/>
          </a:ln>
        </p:spPr>
        <p:txBody>
          <a:bodyPr/>
          <a:lstStyle/>
          <a:p>
            <a:pPr marL="342900" indent="-342900"/>
            <a:endParaRPr lang="en-US" sz="2000">
              <a:latin typeface="Calibri" pitchFamily="34" charset="0"/>
            </a:endParaRPr>
          </a:p>
        </p:txBody>
      </p:sp>
      <p:pic>
        <p:nvPicPr>
          <p:cNvPr id="35844"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C99D3545-F172-4F6C-91CE-03183FE475BF}" type="slidenum">
              <a:rPr lang="en-US" sz="1200">
                <a:solidFill>
                  <a:schemeClr val="tx1">
                    <a:tint val="75000"/>
                  </a:schemeClr>
                </a:solidFill>
                <a:latin typeface="+mn-lt"/>
              </a:rPr>
              <a:pPr algn="r" fontAlgn="auto">
                <a:spcBef>
                  <a:spcPts val="0"/>
                </a:spcBef>
                <a:spcAft>
                  <a:spcPts val="0"/>
                </a:spcAft>
                <a:defRPr/>
              </a:pPr>
              <a:t>21</a:t>
            </a:fld>
            <a:endParaRPr lang="en-US" sz="1200">
              <a:solidFill>
                <a:schemeClr val="tx1">
                  <a:tint val="75000"/>
                </a:schemeClr>
              </a:solidFill>
              <a:latin typeface="+mn-lt"/>
            </a:endParaRPr>
          </a:p>
        </p:txBody>
      </p:sp>
      <p:sp>
        <p:nvSpPr>
          <p:cNvPr id="35846" name="TextBox 7"/>
          <p:cNvSpPr txBox="1">
            <a:spLocks noChangeArrowheads="1"/>
          </p:cNvSpPr>
          <p:nvPr/>
        </p:nvSpPr>
        <p:spPr bwMode="auto">
          <a:xfrm>
            <a:off x="609600" y="1295400"/>
            <a:ext cx="8001000" cy="731838"/>
          </a:xfrm>
          <a:prstGeom prst="rect">
            <a:avLst/>
          </a:prstGeom>
          <a:noFill/>
          <a:ln w="9525">
            <a:noFill/>
            <a:miter lim="800000"/>
            <a:headEnd/>
            <a:tailEnd/>
          </a:ln>
        </p:spPr>
        <p:txBody>
          <a:bodyPr>
            <a:spAutoFit/>
          </a:bodyPr>
          <a:lstStyle/>
          <a:p>
            <a:r>
              <a:rPr lang="en-US" sz="2400" b="1">
                <a:solidFill>
                  <a:srgbClr val="0070C0"/>
                </a:solidFill>
                <a:latin typeface="Calibri" pitchFamily="34" charset="0"/>
              </a:rPr>
              <a:t>Moving Data, Music and Pictures to the SDcard</a:t>
            </a:r>
          </a:p>
          <a:p>
            <a:endParaRPr lang="en-US">
              <a:latin typeface="Calibri" pitchFamily="34" charset="0"/>
            </a:endParaRPr>
          </a:p>
        </p:txBody>
      </p:sp>
      <p:pic>
        <p:nvPicPr>
          <p:cNvPr id="26626" name="Picture 6"/>
          <p:cNvPicPr>
            <a:picLocks noChangeAspect="1" noChangeArrowheads="1"/>
          </p:cNvPicPr>
          <p:nvPr/>
        </p:nvPicPr>
        <p:blipFill>
          <a:blip r:embed="rId3"/>
          <a:srcRect/>
          <a:stretch>
            <a:fillRect/>
          </a:stretch>
        </p:blipFill>
        <p:spPr bwMode="auto">
          <a:xfrm>
            <a:off x="304800" y="1981200"/>
            <a:ext cx="7543800" cy="4525963"/>
          </a:xfrm>
          <a:prstGeom prst="rect">
            <a:avLst/>
          </a:prstGeom>
          <a:noFill/>
          <a:ln w="9525">
            <a:solidFill>
              <a:schemeClr val="tx2">
                <a:lumMod val="60000"/>
                <a:lumOff val="40000"/>
              </a:schemeClr>
            </a:solid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628E083C-4842-41B3-B426-332D88662F6C}" type="slidenum">
              <a:rPr lang="en-US"/>
              <a:pPr>
                <a:defRPr/>
              </a:pPr>
              <a:t>22</a:t>
            </a:fld>
            <a:endParaRPr lang="en-US"/>
          </a:p>
        </p:txBody>
      </p:sp>
      <p:sp>
        <p:nvSpPr>
          <p:cNvPr id="36866" name="Title 1"/>
          <p:cNvSpPr txBox="1">
            <a:spLocks/>
          </p:cNvSpPr>
          <p:nvPr/>
        </p:nvSpPr>
        <p:spPr bwMode="auto">
          <a:xfrm>
            <a:off x="457200" y="274638"/>
            <a:ext cx="8229600" cy="1143000"/>
          </a:xfrm>
          <a:prstGeom prst="rect">
            <a:avLst/>
          </a:prstGeom>
          <a:noFill/>
          <a:ln w="9525">
            <a:noFill/>
            <a:miter lim="800000"/>
            <a:headEnd/>
            <a:tailEnd/>
          </a:ln>
        </p:spPr>
        <p:txBody>
          <a:bodyPr/>
          <a:lstStyle/>
          <a:p>
            <a:pPr algn="ctr">
              <a:lnSpc>
                <a:spcPct val="80000"/>
              </a:lnSpc>
            </a:pPr>
            <a:r>
              <a:rPr lang="en-US" sz="4000">
                <a:solidFill>
                  <a:srgbClr val="558ED5"/>
                </a:solidFill>
                <a:latin typeface="Calibri" pitchFamily="34" charset="0"/>
              </a:rPr>
              <a:t>SD Card Emulation</a:t>
            </a:r>
          </a:p>
        </p:txBody>
      </p:sp>
      <p:sp>
        <p:nvSpPr>
          <p:cNvPr id="36867" name="Content Placeholder 2"/>
          <p:cNvSpPr txBox="1">
            <a:spLocks/>
          </p:cNvSpPr>
          <p:nvPr/>
        </p:nvSpPr>
        <p:spPr bwMode="auto">
          <a:xfrm>
            <a:off x="304800" y="1600200"/>
            <a:ext cx="8229600" cy="457200"/>
          </a:xfrm>
          <a:prstGeom prst="rect">
            <a:avLst/>
          </a:prstGeom>
          <a:noFill/>
          <a:ln w="9525">
            <a:noFill/>
            <a:miter lim="800000"/>
            <a:headEnd/>
            <a:tailEnd/>
          </a:ln>
        </p:spPr>
        <p:txBody>
          <a:bodyPr/>
          <a:lstStyle/>
          <a:p>
            <a:pPr marL="342900" indent="-342900"/>
            <a:endParaRPr lang="en-US" sz="2000">
              <a:latin typeface="Calibri" pitchFamily="34" charset="0"/>
            </a:endParaRPr>
          </a:p>
        </p:txBody>
      </p:sp>
      <p:pic>
        <p:nvPicPr>
          <p:cNvPr id="36868"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625C588B-2477-461B-97CC-51571849D586}" type="slidenum">
              <a:rPr lang="en-US" sz="1200">
                <a:solidFill>
                  <a:schemeClr val="tx1">
                    <a:tint val="75000"/>
                  </a:schemeClr>
                </a:solidFill>
                <a:latin typeface="+mn-lt"/>
              </a:rPr>
              <a:pPr algn="r" fontAlgn="auto">
                <a:spcBef>
                  <a:spcPts val="0"/>
                </a:spcBef>
                <a:spcAft>
                  <a:spcPts val="0"/>
                </a:spcAft>
                <a:defRPr/>
              </a:pPr>
              <a:t>22</a:t>
            </a:fld>
            <a:endParaRPr lang="en-US" sz="1200">
              <a:solidFill>
                <a:schemeClr val="tx1">
                  <a:tint val="75000"/>
                </a:schemeClr>
              </a:solidFill>
              <a:latin typeface="+mn-lt"/>
            </a:endParaRPr>
          </a:p>
        </p:txBody>
      </p:sp>
      <p:sp>
        <p:nvSpPr>
          <p:cNvPr id="36870" name="TextBox 7"/>
          <p:cNvSpPr txBox="1">
            <a:spLocks noChangeArrowheads="1"/>
          </p:cNvSpPr>
          <p:nvPr/>
        </p:nvSpPr>
        <p:spPr bwMode="auto">
          <a:xfrm>
            <a:off x="609600" y="1371600"/>
            <a:ext cx="8001000" cy="738188"/>
          </a:xfrm>
          <a:prstGeom prst="rect">
            <a:avLst/>
          </a:prstGeom>
          <a:noFill/>
          <a:ln w="9525">
            <a:noFill/>
            <a:miter lim="800000"/>
            <a:headEnd/>
            <a:tailEnd/>
          </a:ln>
        </p:spPr>
        <p:txBody>
          <a:bodyPr>
            <a:spAutoFit/>
          </a:bodyPr>
          <a:lstStyle/>
          <a:p>
            <a:r>
              <a:rPr lang="en-US" sz="2400" b="1">
                <a:solidFill>
                  <a:srgbClr val="0070C0"/>
                </a:solidFill>
                <a:latin typeface="Calibri" pitchFamily="34" charset="0"/>
              </a:rPr>
              <a:t>Moving Data, Music and Pictures to the SDcard</a:t>
            </a:r>
          </a:p>
          <a:p>
            <a:endParaRPr lang="en-US">
              <a:latin typeface="Calibri" pitchFamily="34" charset="0"/>
            </a:endParaRPr>
          </a:p>
        </p:txBody>
      </p:sp>
      <p:sp>
        <p:nvSpPr>
          <p:cNvPr id="36871" name="TextBox 14"/>
          <p:cNvSpPr txBox="1">
            <a:spLocks noChangeArrowheads="1"/>
          </p:cNvSpPr>
          <p:nvPr/>
        </p:nvSpPr>
        <p:spPr bwMode="auto">
          <a:xfrm>
            <a:off x="609600" y="1905000"/>
            <a:ext cx="8153400" cy="396875"/>
          </a:xfrm>
          <a:prstGeom prst="rect">
            <a:avLst/>
          </a:prstGeom>
          <a:noFill/>
          <a:ln w="9525">
            <a:noFill/>
            <a:miter lim="800000"/>
            <a:headEnd/>
            <a:tailEnd/>
          </a:ln>
        </p:spPr>
        <p:txBody>
          <a:bodyPr>
            <a:spAutoFit/>
          </a:bodyPr>
          <a:lstStyle/>
          <a:p>
            <a:pPr marL="342900" indent="-342900"/>
            <a:r>
              <a:rPr lang="en-US" sz="2000">
                <a:latin typeface="Calibri" pitchFamily="34" charset="0"/>
              </a:rPr>
              <a:t>4. 	Quay lại emulator. Ta sẽ thấy các file nhạc (được đánh dấu) trong SDcard</a:t>
            </a:r>
          </a:p>
        </p:txBody>
      </p:sp>
      <p:pic>
        <p:nvPicPr>
          <p:cNvPr id="36872" name="Picture 11" descr="device1.png"/>
          <p:cNvPicPr>
            <a:picLocks noChangeAspect="1"/>
          </p:cNvPicPr>
          <p:nvPr/>
        </p:nvPicPr>
        <p:blipFill>
          <a:blip r:embed="rId3"/>
          <a:srcRect/>
          <a:stretch>
            <a:fillRect/>
          </a:stretch>
        </p:blipFill>
        <p:spPr bwMode="auto">
          <a:xfrm>
            <a:off x="533400" y="2667000"/>
            <a:ext cx="2438400" cy="3657600"/>
          </a:xfrm>
          <a:prstGeom prst="rect">
            <a:avLst/>
          </a:prstGeom>
          <a:noFill/>
          <a:ln w="9525">
            <a:noFill/>
            <a:miter lim="800000"/>
            <a:headEnd/>
            <a:tailEnd/>
          </a:ln>
        </p:spPr>
      </p:pic>
      <p:pic>
        <p:nvPicPr>
          <p:cNvPr id="36873" name="Picture 12" descr="device4.png"/>
          <p:cNvPicPr>
            <a:picLocks noChangeAspect="1"/>
          </p:cNvPicPr>
          <p:nvPr/>
        </p:nvPicPr>
        <p:blipFill>
          <a:blip r:embed="rId4"/>
          <a:srcRect/>
          <a:stretch>
            <a:fillRect/>
          </a:stretch>
        </p:blipFill>
        <p:spPr bwMode="auto">
          <a:xfrm>
            <a:off x="3276600" y="2667000"/>
            <a:ext cx="2438400" cy="3657600"/>
          </a:xfrm>
          <a:prstGeom prst="rect">
            <a:avLst/>
          </a:prstGeom>
          <a:noFill/>
          <a:ln w="9525">
            <a:noFill/>
            <a:miter lim="800000"/>
            <a:headEnd/>
            <a:tailEnd/>
          </a:ln>
        </p:spPr>
      </p:pic>
      <p:pic>
        <p:nvPicPr>
          <p:cNvPr id="36874" name="Picture 13" descr="device3.png"/>
          <p:cNvPicPr>
            <a:picLocks noChangeAspect="1"/>
          </p:cNvPicPr>
          <p:nvPr/>
        </p:nvPicPr>
        <p:blipFill>
          <a:blip r:embed="rId5"/>
          <a:srcRect/>
          <a:stretch>
            <a:fillRect/>
          </a:stretch>
        </p:blipFill>
        <p:spPr bwMode="auto">
          <a:xfrm>
            <a:off x="5943600" y="2743200"/>
            <a:ext cx="24384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3323950E-425E-49A4-A294-EE44A18F6A67}" type="slidenum">
              <a:rPr lang="en-US"/>
              <a:pPr>
                <a:defRPr/>
              </a:pPr>
              <a:t>23</a:t>
            </a:fld>
            <a:endParaRPr lang="en-US"/>
          </a:p>
        </p:txBody>
      </p:sp>
      <p:sp>
        <p:nvSpPr>
          <p:cNvPr id="3" name="Title 1"/>
          <p:cNvSpPr txBox="1">
            <a:spLocks/>
          </p:cNvSpPr>
          <p:nvPr/>
        </p:nvSpPr>
        <p:spPr>
          <a:xfrm>
            <a:off x="457200" y="274638"/>
            <a:ext cx="8229600" cy="1143000"/>
          </a:xfrm>
          <a:prstGeom prst="rect">
            <a:avLst/>
          </a:prstGeom>
        </p:spPr>
        <p:txBody>
          <a:bodyPr>
            <a:normAutofit/>
          </a:bodyPr>
          <a:lstStyle/>
          <a:p>
            <a:pPr algn="ctr">
              <a:lnSpc>
                <a:spcPct val="80000"/>
              </a:lnSpc>
            </a:pPr>
            <a:r>
              <a:rPr lang="en-US" sz="4000">
                <a:solidFill>
                  <a:srgbClr val="558ED5"/>
                </a:solidFill>
                <a:latin typeface="Calibri" pitchFamily="34" charset="0"/>
              </a:rPr>
              <a:t>SD Card Emulation</a:t>
            </a:r>
          </a:p>
        </p:txBody>
      </p:sp>
      <p:sp>
        <p:nvSpPr>
          <p:cNvPr id="37891" name="Content Placeholder 2"/>
          <p:cNvSpPr txBox="1">
            <a:spLocks/>
          </p:cNvSpPr>
          <p:nvPr/>
        </p:nvSpPr>
        <p:spPr bwMode="auto">
          <a:xfrm>
            <a:off x="304800" y="1600200"/>
            <a:ext cx="8229600" cy="457200"/>
          </a:xfrm>
          <a:prstGeom prst="rect">
            <a:avLst/>
          </a:prstGeom>
          <a:noFill/>
          <a:ln w="9525">
            <a:noFill/>
            <a:miter lim="800000"/>
            <a:headEnd/>
            <a:tailEnd/>
          </a:ln>
        </p:spPr>
        <p:txBody>
          <a:bodyPr/>
          <a:lstStyle/>
          <a:p>
            <a:pPr marL="342900" indent="-342900"/>
            <a:endParaRPr lang="en-US" sz="2000">
              <a:latin typeface="Calibri" pitchFamily="34" charset="0"/>
            </a:endParaRPr>
          </a:p>
        </p:txBody>
      </p:sp>
      <p:pic>
        <p:nvPicPr>
          <p:cNvPr id="37892"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7DEE9CCC-B821-43DC-A0EB-75F84D7A7998}" type="slidenum">
              <a:rPr lang="en-US" sz="1200">
                <a:solidFill>
                  <a:schemeClr val="tx1">
                    <a:tint val="75000"/>
                  </a:schemeClr>
                </a:solidFill>
                <a:latin typeface="+mn-lt"/>
              </a:rPr>
              <a:pPr algn="r" fontAlgn="auto">
                <a:spcBef>
                  <a:spcPts val="0"/>
                </a:spcBef>
                <a:spcAft>
                  <a:spcPts val="0"/>
                </a:spcAft>
                <a:defRPr/>
              </a:pPr>
              <a:t>23</a:t>
            </a:fld>
            <a:endParaRPr lang="en-US" sz="1200">
              <a:solidFill>
                <a:schemeClr val="tx1">
                  <a:tint val="75000"/>
                </a:schemeClr>
              </a:solidFill>
              <a:latin typeface="+mn-lt"/>
            </a:endParaRPr>
          </a:p>
        </p:txBody>
      </p:sp>
      <p:sp>
        <p:nvSpPr>
          <p:cNvPr id="37894" name="TextBox 7"/>
          <p:cNvSpPr txBox="1">
            <a:spLocks noChangeArrowheads="1"/>
          </p:cNvSpPr>
          <p:nvPr/>
        </p:nvSpPr>
        <p:spPr bwMode="auto">
          <a:xfrm>
            <a:off x="609600" y="1371600"/>
            <a:ext cx="8001000" cy="738188"/>
          </a:xfrm>
          <a:prstGeom prst="rect">
            <a:avLst/>
          </a:prstGeom>
          <a:noFill/>
          <a:ln w="9525">
            <a:noFill/>
            <a:miter lim="800000"/>
            <a:headEnd/>
            <a:tailEnd/>
          </a:ln>
        </p:spPr>
        <p:txBody>
          <a:bodyPr>
            <a:spAutoFit/>
          </a:bodyPr>
          <a:lstStyle/>
          <a:p>
            <a:r>
              <a:rPr lang="en-US" sz="2400" b="1">
                <a:solidFill>
                  <a:srgbClr val="0070C0"/>
                </a:solidFill>
                <a:latin typeface="Calibri" pitchFamily="34" charset="0"/>
              </a:rPr>
              <a:t>Moving Data, Music and Pictures to the SDcard</a:t>
            </a:r>
          </a:p>
          <a:p>
            <a:endParaRPr lang="en-US">
              <a:latin typeface="Calibri" pitchFamily="34" charset="0"/>
            </a:endParaRPr>
          </a:p>
        </p:txBody>
      </p:sp>
      <p:sp>
        <p:nvSpPr>
          <p:cNvPr id="37895" name="TextBox 14"/>
          <p:cNvSpPr txBox="1">
            <a:spLocks noChangeArrowheads="1"/>
          </p:cNvSpPr>
          <p:nvPr/>
        </p:nvSpPr>
        <p:spPr bwMode="auto">
          <a:xfrm>
            <a:off x="609600" y="1905000"/>
            <a:ext cx="7848600" cy="396875"/>
          </a:xfrm>
          <a:prstGeom prst="rect">
            <a:avLst/>
          </a:prstGeom>
          <a:noFill/>
          <a:ln w="9525">
            <a:noFill/>
            <a:miter lim="800000"/>
            <a:headEnd/>
            <a:tailEnd/>
          </a:ln>
        </p:spPr>
        <p:txBody>
          <a:bodyPr>
            <a:spAutoFit/>
          </a:bodyPr>
          <a:lstStyle/>
          <a:p>
            <a:pPr marL="342900" indent="-342900"/>
            <a:r>
              <a:rPr lang="en-US" sz="2000">
                <a:latin typeface="Calibri" pitchFamily="34" charset="0"/>
              </a:rPr>
              <a:t>5.   Ảnh hiện ra khi click</a:t>
            </a:r>
            <a:r>
              <a:rPr lang="en-US" sz="2000" i="1">
                <a:latin typeface="Calibri" pitchFamily="34" charset="0"/>
              </a:rPr>
              <a:t> Application Pad</a:t>
            </a:r>
            <a:r>
              <a:rPr lang="en-US" sz="2000">
                <a:latin typeface="Calibri" pitchFamily="34" charset="0"/>
              </a:rPr>
              <a:t> và bật ứng dụng </a:t>
            </a:r>
            <a:r>
              <a:rPr lang="en-US" sz="2000" b="1">
                <a:latin typeface="Calibri" pitchFamily="34" charset="0"/>
              </a:rPr>
              <a:t>Gallery</a:t>
            </a:r>
            <a:endParaRPr lang="en-US" sz="2000">
              <a:latin typeface="Calibri" pitchFamily="34" charset="0"/>
            </a:endParaRPr>
          </a:p>
        </p:txBody>
      </p:sp>
      <p:pic>
        <p:nvPicPr>
          <p:cNvPr id="37896" name="Picture 2"/>
          <p:cNvPicPr>
            <a:picLocks noChangeAspect="1" noChangeArrowheads="1"/>
          </p:cNvPicPr>
          <p:nvPr/>
        </p:nvPicPr>
        <p:blipFill>
          <a:blip r:embed="rId3"/>
          <a:srcRect/>
          <a:stretch>
            <a:fillRect/>
          </a:stretch>
        </p:blipFill>
        <p:spPr bwMode="auto">
          <a:xfrm>
            <a:off x="533400" y="2667000"/>
            <a:ext cx="2444750" cy="3657600"/>
          </a:xfrm>
          <a:prstGeom prst="rect">
            <a:avLst/>
          </a:prstGeom>
          <a:noFill/>
          <a:ln w="9525">
            <a:noFill/>
            <a:miter lim="800000"/>
            <a:headEnd/>
            <a:tailEnd/>
          </a:ln>
        </p:spPr>
      </p:pic>
      <p:pic>
        <p:nvPicPr>
          <p:cNvPr id="37897" name="Picture 13" descr="device6.png"/>
          <p:cNvPicPr>
            <a:picLocks noChangeAspect="1"/>
          </p:cNvPicPr>
          <p:nvPr/>
        </p:nvPicPr>
        <p:blipFill>
          <a:blip r:embed="rId4"/>
          <a:srcRect/>
          <a:stretch>
            <a:fillRect/>
          </a:stretch>
        </p:blipFill>
        <p:spPr bwMode="auto">
          <a:xfrm>
            <a:off x="3200400" y="2667000"/>
            <a:ext cx="2438400" cy="3657600"/>
          </a:xfrm>
          <a:prstGeom prst="rect">
            <a:avLst/>
          </a:prstGeom>
          <a:noFill/>
          <a:ln w="9525">
            <a:noFill/>
            <a:miter lim="800000"/>
            <a:headEnd/>
            <a:tailEnd/>
          </a:ln>
        </p:spPr>
      </p:pic>
      <p:pic>
        <p:nvPicPr>
          <p:cNvPr id="37898" name="Picture 15" descr="device7.png"/>
          <p:cNvPicPr>
            <a:picLocks noChangeAspect="1"/>
          </p:cNvPicPr>
          <p:nvPr/>
        </p:nvPicPr>
        <p:blipFill>
          <a:blip r:embed="rId5"/>
          <a:srcRect/>
          <a:stretch>
            <a:fillRect/>
          </a:stretch>
        </p:blipFill>
        <p:spPr bwMode="auto">
          <a:xfrm>
            <a:off x="5791200" y="2667000"/>
            <a:ext cx="24384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73C5769-B46E-427C-A644-AEE6AF732F8B}" type="slidenum">
              <a:rPr lang="en-US"/>
              <a:pPr>
                <a:defRPr/>
              </a:pPr>
              <a:t>24</a:t>
            </a:fld>
            <a:endParaRPr lang="en-US"/>
          </a:p>
        </p:txBody>
      </p:sp>
      <p:sp>
        <p:nvSpPr>
          <p:cNvPr id="3" name="Title 1"/>
          <p:cNvSpPr txBox="1">
            <a:spLocks/>
          </p:cNvSpPr>
          <p:nvPr/>
        </p:nvSpPr>
        <p:spPr>
          <a:xfrm>
            <a:off x="457200" y="274638"/>
            <a:ext cx="8229600" cy="1143000"/>
          </a:xfrm>
          <a:prstGeom prst="rect">
            <a:avLst/>
          </a:prstGeom>
        </p:spPr>
        <p:txBody>
          <a:bodyPr>
            <a:normAutofit/>
          </a:bodyPr>
          <a:lstStyle/>
          <a:p>
            <a:pPr algn="ctr">
              <a:lnSpc>
                <a:spcPct val="80000"/>
              </a:lnSpc>
            </a:pPr>
            <a:r>
              <a:rPr lang="en-US" sz="4000">
                <a:solidFill>
                  <a:srgbClr val="558ED5"/>
                </a:solidFill>
                <a:latin typeface="Calibri" pitchFamily="34" charset="0"/>
              </a:rPr>
              <a:t>Login into the OS shell</a:t>
            </a:r>
          </a:p>
        </p:txBody>
      </p:sp>
      <p:sp>
        <p:nvSpPr>
          <p:cNvPr id="38915" name="Content Placeholder 2"/>
          <p:cNvSpPr txBox="1">
            <a:spLocks/>
          </p:cNvSpPr>
          <p:nvPr/>
        </p:nvSpPr>
        <p:spPr bwMode="auto">
          <a:xfrm>
            <a:off x="304800" y="1600200"/>
            <a:ext cx="8229600" cy="5029200"/>
          </a:xfrm>
          <a:prstGeom prst="rect">
            <a:avLst/>
          </a:prstGeom>
          <a:noFill/>
          <a:ln w="9525">
            <a:noFill/>
            <a:miter lim="800000"/>
            <a:headEnd/>
            <a:tailEnd/>
          </a:ln>
        </p:spPr>
        <p:txBody>
          <a:bodyPr/>
          <a:lstStyle/>
          <a:p>
            <a:pPr marL="342900" indent="-342900"/>
            <a:endParaRPr lang="en-US" sz="2000">
              <a:latin typeface="Calibri" pitchFamily="34" charset="0"/>
            </a:endParaRPr>
          </a:p>
        </p:txBody>
      </p:sp>
      <p:pic>
        <p:nvPicPr>
          <p:cNvPr id="38916"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EDE08824-10D1-4B4F-B56F-5CDE7B8319F1}" type="slidenum">
              <a:rPr lang="en-US" sz="1200">
                <a:solidFill>
                  <a:schemeClr val="tx1">
                    <a:tint val="75000"/>
                  </a:schemeClr>
                </a:solidFill>
                <a:latin typeface="+mn-lt"/>
              </a:rPr>
              <a:pPr algn="r" fontAlgn="auto">
                <a:spcBef>
                  <a:spcPts val="0"/>
                </a:spcBef>
                <a:spcAft>
                  <a:spcPts val="0"/>
                </a:spcAft>
                <a:defRPr/>
              </a:pPr>
              <a:t>24</a:t>
            </a:fld>
            <a:endParaRPr lang="en-US" sz="1200">
              <a:solidFill>
                <a:schemeClr val="tx1">
                  <a:tint val="75000"/>
                </a:schemeClr>
              </a:solidFill>
              <a:latin typeface="+mn-lt"/>
            </a:endParaRPr>
          </a:p>
        </p:txBody>
      </p:sp>
      <p:sp>
        <p:nvSpPr>
          <p:cNvPr id="38918" name="TextBox 7"/>
          <p:cNvSpPr txBox="1">
            <a:spLocks noChangeArrowheads="1"/>
          </p:cNvSpPr>
          <p:nvPr/>
        </p:nvSpPr>
        <p:spPr bwMode="auto">
          <a:xfrm>
            <a:off x="304800" y="1371600"/>
            <a:ext cx="8305800" cy="4143375"/>
          </a:xfrm>
          <a:prstGeom prst="rect">
            <a:avLst/>
          </a:prstGeom>
          <a:noFill/>
          <a:ln w="9525">
            <a:noFill/>
            <a:miter lim="800000"/>
            <a:headEnd/>
            <a:tailEnd/>
          </a:ln>
        </p:spPr>
        <p:txBody>
          <a:bodyPr>
            <a:spAutoFit/>
          </a:bodyPr>
          <a:lstStyle/>
          <a:p>
            <a:r>
              <a:rPr lang="en-US" sz="2000">
                <a:latin typeface="Calibri" pitchFamily="34" charset="0"/>
              </a:rPr>
              <a:t>Ta có thể đăng nhập vào phiên bản Linux của Android đang chạy trong emulator và thực hiện các lệnh.</a:t>
            </a:r>
          </a:p>
          <a:p>
            <a:endParaRPr lang="en-US" sz="2000">
              <a:latin typeface="Calibri" pitchFamily="34" charset="0"/>
            </a:endParaRPr>
          </a:p>
          <a:p>
            <a:pPr>
              <a:buFont typeface="Calibri" pitchFamily="34" charset="0"/>
              <a:buAutoNum type="arabicPeriod"/>
            </a:pPr>
            <a:r>
              <a:rPr lang="en-US" sz="2000">
                <a:latin typeface="Calibri" pitchFamily="34" charset="0"/>
              </a:rPr>
              <a:t>Chạy emulator</a:t>
            </a:r>
          </a:p>
          <a:p>
            <a:pPr>
              <a:buFont typeface="Calibri" pitchFamily="34" charset="0"/>
              <a:buAutoNum type="arabicPeriod" startAt="2"/>
            </a:pPr>
            <a:r>
              <a:rPr lang="en-US" sz="2000">
                <a:latin typeface="Calibri" pitchFamily="34" charset="0"/>
              </a:rPr>
              <a:t>Chạy ứng dụng </a:t>
            </a:r>
            <a:r>
              <a:rPr lang="en-US" sz="2000" b="1">
                <a:latin typeface="Calibri" pitchFamily="34" charset="0"/>
              </a:rPr>
              <a:t>adb</a:t>
            </a:r>
            <a:endParaRPr lang="en-US" sz="2000">
              <a:latin typeface="Calibri" pitchFamily="34" charset="0"/>
            </a:endParaRPr>
          </a:p>
          <a:p>
            <a:r>
              <a:rPr lang="en-US" sz="2000" b="1">
                <a:latin typeface="Calibri" pitchFamily="34" charset="0"/>
              </a:rPr>
              <a:t>   c:&gt;  adb  shell</a:t>
            </a:r>
          </a:p>
          <a:p>
            <a:endParaRPr lang="en-US" sz="2000" b="1">
              <a:latin typeface="Calibri" pitchFamily="34" charset="0"/>
            </a:endParaRPr>
          </a:p>
          <a:p>
            <a:endParaRPr lang="en-US" sz="2000" b="1">
              <a:latin typeface="Calibri" pitchFamily="34" charset="0"/>
            </a:endParaRPr>
          </a:p>
          <a:p>
            <a:endParaRPr lang="en-US" b="1">
              <a:latin typeface="Calibri" pitchFamily="34" charset="0"/>
            </a:endParaRPr>
          </a:p>
          <a:p>
            <a:endParaRPr lang="en-US" b="1">
              <a:latin typeface="Calibri" pitchFamily="34" charset="0"/>
            </a:endParaRPr>
          </a:p>
          <a:p>
            <a:endParaRPr lang="en-US" sz="1400" b="1">
              <a:latin typeface="Calibri" pitchFamily="34" charset="0"/>
            </a:endParaRPr>
          </a:p>
          <a:p>
            <a:r>
              <a:rPr lang="en-US" sz="1400" b="1">
                <a:latin typeface="Calibri" pitchFamily="34" charset="0"/>
              </a:rPr>
              <a:t>(adb </a:t>
            </a:r>
            <a:r>
              <a:rPr lang="en-US" sz="1400">
                <a:latin typeface="Calibri" pitchFamily="34" charset="0"/>
              </a:rPr>
              <a:t> là ứng dụng Android </a:t>
            </a:r>
          </a:p>
          <a:p>
            <a:r>
              <a:rPr lang="en-US" sz="1400">
                <a:latin typeface="Calibri" pitchFamily="34" charset="0"/>
              </a:rPr>
              <a:t>Debug Bridge. </a:t>
            </a:r>
          </a:p>
          <a:p>
            <a:r>
              <a:rPr lang="en-US" sz="1400">
                <a:latin typeface="Calibri" pitchFamily="34" charset="0"/>
              </a:rPr>
              <a:t>Nó nằm trong thư mục /tools</a:t>
            </a:r>
          </a:p>
          <a:p>
            <a:r>
              <a:rPr lang="en-US" sz="1400">
                <a:latin typeface="Calibri" pitchFamily="34" charset="0"/>
              </a:rPr>
              <a:t>của SDK)</a:t>
            </a:r>
          </a:p>
        </p:txBody>
      </p:sp>
      <p:pic>
        <p:nvPicPr>
          <p:cNvPr id="38919" name="Picture 1"/>
          <p:cNvPicPr>
            <a:picLocks noChangeAspect="1" noChangeArrowheads="1"/>
          </p:cNvPicPr>
          <p:nvPr/>
        </p:nvPicPr>
        <p:blipFill>
          <a:blip r:embed="rId3"/>
          <a:srcRect/>
          <a:stretch>
            <a:fillRect/>
          </a:stretch>
        </p:blipFill>
        <p:spPr bwMode="auto">
          <a:xfrm>
            <a:off x="2857500" y="1981200"/>
            <a:ext cx="6134100" cy="4533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24928F6-9943-4774-BE8C-3FDF16ABC802}" type="slidenum">
              <a:rPr lang="en-US"/>
              <a:pPr>
                <a:defRPr/>
              </a:pPr>
              <a:t>25</a:t>
            </a:fld>
            <a:endParaRPr lang="en-US"/>
          </a:p>
        </p:txBody>
      </p:sp>
      <p:sp>
        <p:nvSpPr>
          <p:cNvPr id="39938" name="Title 1"/>
          <p:cNvSpPr txBox="1">
            <a:spLocks/>
          </p:cNvSpPr>
          <p:nvPr/>
        </p:nvSpPr>
        <p:spPr bwMode="auto">
          <a:xfrm>
            <a:off x="457200" y="274638"/>
            <a:ext cx="8229600" cy="1143000"/>
          </a:xfrm>
          <a:prstGeom prst="rect">
            <a:avLst/>
          </a:prstGeom>
          <a:noFill/>
          <a:ln w="9525">
            <a:noFill/>
            <a:miter lim="800000"/>
            <a:headEnd/>
            <a:tailEnd/>
          </a:ln>
        </p:spPr>
        <p:txBody>
          <a:bodyPr/>
          <a:lstStyle/>
          <a:p>
            <a:pPr algn="ctr">
              <a:lnSpc>
                <a:spcPct val="80000"/>
              </a:lnSpc>
            </a:pPr>
            <a:r>
              <a:rPr lang="en-US" sz="4000">
                <a:solidFill>
                  <a:srgbClr val="558ED5"/>
                </a:solidFill>
                <a:latin typeface="Calibri" pitchFamily="34" charset="0"/>
              </a:rPr>
              <a:t>Login into the OS shell</a:t>
            </a:r>
          </a:p>
        </p:txBody>
      </p:sp>
      <p:sp>
        <p:nvSpPr>
          <p:cNvPr id="39939" name="Content Placeholder 2"/>
          <p:cNvSpPr txBox="1">
            <a:spLocks/>
          </p:cNvSpPr>
          <p:nvPr/>
        </p:nvSpPr>
        <p:spPr bwMode="auto">
          <a:xfrm>
            <a:off x="304800" y="1600200"/>
            <a:ext cx="8229600" cy="5029200"/>
          </a:xfrm>
          <a:prstGeom prst="rect">
            <a:avLst/>
          </a:prstGeom>
          <a:noFill/>
          <a:ln w="9525">
            <a:noFill/>
            <a:miter lim="800000"/>
            <a:headEnd/>
            <a:tailEnd/>
          </a:ln>
        </p:spPr>
        <p:txBody>
          <a:bodyPr/>
          <a:lstStyle/>
          <a:p>
            <a:pPr marL="342900" indent="-342900"/>
            <a:endParaRPr lang="en-US" sz="2000">
              <a:latin typeface="Calibri" pitchFamily="34" charset="0"/>
            </a:endParaRPr>
          </a:p>
        </p:txBody>
      </p:sp>
      <p:pic>
        <p:nvPicPr>
          <p:cNvPr id="39940"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AA1FB323-C90A-4F71-89FA-190753B83A64}" type="slidenum">
              <a:rPr lang="en-US" sz="1200">
                <a:solidFill>
                  <a:schemeClr val="tx1">
                    <a:tint val="75000"/>
                  </a:schemeClr>
                </a:solidFill>
                <a:latin typeface="+mn-lt"/>
              </a:rPr>
              <a:pPr algn="r" fontAlgn="auto">
                <a:spcBef>
                  <a:spcPts val="0"/>
                </a:spcBef>
                <a:spcAft>
                  <a:spcPts val="0"/>
                </a:spcAft>
                <a:defRPr/>
              </a:pPr>
              <a:t>25</a:t>
            </a:fld>
            <a:endParaRPr lang="en-US" sz="1200">
              <a:solidFill>
                <a:schemeClr val="tx1">
                  <a:tint val="75000"/>
                </a:schemeClr>
              </a:solidFill>
              <a:latin typeface="+mn-lt"/>
            </a:endParaRPr>
          </a:p>
        </p:txBody>
      </p:sp>
      <p:sp>
        <p:nvSpPr>
          <p:cNvPr id="8" name="TextBox 7"/>
          <p:cNvSpPr txBox="1"/>
          <p:nvPr/>
        </p:nvSpPr>
        <p:spPr>
          <a:xfrm>
            <a:off x="304800" y="1371600"/>
            <a:ext cx="8305800" cy="5010150"/>
          </a:xfrm>
          <a:prstGeom prst="rect">
            <a:avLst/>
          </a:prstGeom>
          <a:noFill/>
          <a:ln>
            <a:solidFill>
              <a:schemeClr val="bg1">
                <a:lumMod val="95000"/>
              </a:schemeClr>
            </a:solidFill>
          </a:ln>
        </p:spPr>
        <p:txBody>
          <a:bodyPr>
            <a:spAutoFit/>
          </a:bodyPr>
          <a:lstStyle/>
          <a:p>
            <a:pPr>
              <a:defRPr/>
            </a:pPr>
            <a:r>
              <a:rPr lang="en-US" sz="2000">
                <a:latin typeface="Calibri" pitchFamily="34" charset="0"/>
              </a:rPr>
              <a:t>Nếu có vài emulator đang chạy (hoặc điện thoại vật lý đang nối với máy tính qua cáp</a:t>
            </a:r>
          </a:p>
          <a:p>
            <a:pPr>
              <a:defRPr/>
            </a:pPr>
            <a:r>
              <a:rPr lang="en-US" sz="2000">
                <a:latin typeface="Calibri" pitchFamily="34" charset="0"/>
              </a:rPr>
              <a:t>USB)  ta cần chỉ định thiết bị đích. </a:t>
            </a:r>
          </a:p>
          <a:p>
            <a:pPr>
              <a:defRPr/>
            </a:pPr>
            <a:endParaRPr lang="en-US" sz="2000">
              <a:latin typeface="Calibri" pitchFamily="34" charset="0"/>
            </a:endParaRPr>
          </a:p>
          <a:p>
            <a:pPr>
              <a:defRPr/>
            </a:pPr>
            <a:r>
              <a:rPr lang="en-US" sz="2000">
                <a:latin typeface="Calibri" pitchFamily="34" charset="0"/>
              </a:rPr>
              <a:t>Thực hiện các bước:</a:t>
            </a:r>
          </a:p>
          <a:p>
            <a:pPr>
              <a:defRPr/>
            </a:pPr>
            <a:endParaRPr lang="en-US" sz="2000">
              <a:latin typeface="Calibri" pitchFamily="34" charset="0"/>
            </a:endParaRPr>
          </a:p>
          <a:p>
            <a:pPr>
              <a:buFont typeface="Calibri" pitchFamily="34" charset="0"/>
              <a:buAutoNum type="arabicPeriod"/>
              <a:defRPr/>
            </a:pPr>
            <a:r>
              <a:rPr lang="en-US" sz="2000">
                <a:latin typeface="Calibri" pitchFamily="34" charset="0"/>
              </a:rPr>
              <a:t>Liệt kê danh sách các emulator đang chạy:</a:t>
            </a:r>
          </a:p>
          <a:p>
            <a:pPr>
              <a:defRPr/>
            </a:pPr>
            <a:r>
              <a:rPr lang="en-US" sz="2000" b="1">
                <a:solidFill>
                  <a:srgbClr val="C00000"/>
                </a:solidFill>
                <a:latin typeface="Calibri" pitchFamily="34" charset="0"/>
              </a:rPr>
              <a:t>	  </a:t>
            </a:r>
            <a:r>
              <a:rPr lang="en-US" sz="2000" b="1">
                <a:solidFill>
                  <a:srgbClr val="C00000"/>
                </a:solidFill>
                <a:latin typeface="Consolas" pitchFamily="49" charset="0"/>
              </a:rPr>
              <a:t>adb devices</a:t>
            </a:r>
          </a:p>
          <a:p>
            <a:pPr marL="800100" lvl="1" indent="-342900">
              <a:defRPr/>
            </a:pPr>
            <a:r>
              <a:rPr lang="en-US">
                <a:latin typeface="Consolas" pitchFamily="49" charset="0"/>
              </a:rPr>
              <a:t>List of devices attached</a:t>
            </a:r>
          </a:p>
          <a:p>
            <a:pPr marL="800100" lvl="1" indent="-342900">
              <a:defRPr/>
            </a:pPr>
            <a:r>
              <a:rPr lang="en-US">
                <a:latin typeface="Consolas" pitchFamily="49" charset="0"/>
              </a:rPr>
              <a:t>emulator-5554   device</a:t>
            </a:r>
          </a:p>
          <a:p>
            <a:pPr marL="800100" lvl="1" indent="-342900">
              <a:defRPr/>
            </a:pPr>
            <a:r>
              <a:rPr lang="en-US">
                <a:latin typeface="Consolas" pitchFamily="49" charset="0"/>
              </a:rPr>
              <a:t>emulator-5556   device</a:t>
            </a:r>
          </a:p>
          <a:p>
            <a:pPr marL="800100" lvl="1" indent="-342900">
              <a:defRPr/>
            </a:pPr>
            <a:r>
              <a:rPr lang="en-US" b="1">
                <a:solidFill>
                  <a:srgbClr val="0070C0"/>
                </a:solidFill>
                <a:latin typeface="Consolas" pitchFamily="49" charset="0"/>
              </a:rPr>
              <a:t>HT845GZ45737    device</a:t>
            </a:r>
          </a:p>
          <a:p>
            <a:pPr marL="800100" lvl="1" indent="-342900">
              <a:defRPr/>
            </a:pPr>
            <a:endParaRPr lang="en-US">
              <a:latin typeface="Consolas" pitchFamily="49" charset="0"/>
            </a:endParaRPr>
          </a:p>
          <a:p>
            <a:pPr>
              <a:buFont typeface="Calibri" pitchFamily="34" charset="0"/>
              <a:buAutoNum type="arabicPeriod" startAt="2"/>
              <a:defRPr/>
            </a:pPr>
            <a:r>
              <a:rPr lang="en-US" sz="2000">
                <a:latin typeface="Calibri" pitchFamily="34" charset="0"/>
              </a:rPr>
              <a:t>Chạy ứng dụng </a:t>
            </a:r>
            <a:r>
              <a:rPr lang="en-US" sz="2000" b="1">
                <a:latin typeface="Calibri" pitchFamily="34" charset="0"/>
              </a:rPr>
              <a:t>adb</a:t>
            </a:r>
            <a:r>
              <a:rPr lang="en-US" sz="2000">
                <a:latin typeface="Calibri" pitchFamily="34" charset="0"/>
              </a:rPr>
              <a:t>:  </a:t>
            </a:r>
          </a:p>
          <a:p>
            <a:pPr>
              <a:defRPr/>
            </a:pPr>
            <a:r>
              <a:rPr lang="en-US" b="1">
                <a:latin typeface="Calibri" pitchFamily="34" charset="0"/>
              </a:rPr>
              <a:t>	</a:t>
            </a:r>
            <a:r>
              <a:rPr lang="en-US" sz="2000" b="1">
                <a:solidFill>
                  <a:srgbClr val="C00000"/>
                </a:solidFill>
                <a:latin typeface="Consolas" pitchFamily="49" charset="0"/>
              </a:rPr>
              <a:t>adb  -s emulator-5554  shell</a:t>
            </a:r>
          </a:p>
          <a:p>
            <a:pPr>
              <a:defRPr/>
            </a:pPr>
            <a:endParaRPr lang="en-US" b="1">
              <a:latin typeface="Calibri" pitchFamily="34" charset="0"/>
            </a:endParaRPr>
          </a:p>
          <a:p>
            <a:pPr>
              <a:defRPr/>
            </a:pPr>
            <a:endParaRPr lang="en-US" sz="1400" b="1">
              <a:latin typeface="Calibri" pitchFamily="34" charset="0"/>
            </a:endParaRPr>
          </a:p>
        </p:txBody>
      </p:sp>
      <p:pic>
        <p:nvPicPr>
          <p:cNvPr id="32769" name="Picture 1"/>
          <p:cNvPicPr>
            <a:picLocks noChangeAspect="1" noChangeArrowheads="1"/>
          </p:cNvPicPr>
          <p:nvPr/>
        </p:nvPicPr>
        <p:blipFill>
          <a:blip r:embed="rId3"/>
          <a:srcRect/>
          <a:stretch>
            <a:fillRect/>
          </a:stretch>
        </p:blipFill>
        <p:spPr bwMode="auto">
          <a:xfrm>
            <a:off x="5791200" y="1865313"/>
            <a:ext cx="3352800" cy="2478087"/>
          </a:xfrm>
          <a:prstGeom prst="rect">
            <a:avLst/>
          </a:prstGeom>
          <a:noFill/>
          <a:ln w="38100">
            <a:solidFill>
              <a:schemeClr val="bg1">
                <a:lumMod val="95000"/>
              </a:schemeClr>
            </a:solidFill>
            <a:miter lim="800000"/>
            <a:headEnd/>
            <a:tailEnd/>
          </a:ln>
        </p:spPr>
      </p:pic>
      <p:pic>
        <p:nvPicPr>
          <p:cNvPr id="9" name="Picture 1"/>
          <p:cNvPicPr>
            <a:picLocks noChangeAspect="1" noChangeArrowheads="1"/>
          </p:cNvPicPr>
          <p:nvPr/>
        </p:nvPicPr>
        <p:blipFill>
          <a:blip r:embed="rId3"/>
          <a:srcRect/>
          <a:stretch>
            <a:fillRect/>
          </a:stretch>
        </p:blipFill>
        <p:spPr bwMode="auto">
          <a:xfrm>
            <a:off x="4953000" y="2667000"/>
            <a:ext cx="3446463" cy="2547938"/>
          </a:xfrm>
          <a:prstGeom prst="rect">
            <a:avLst/>
          </a:prstGeom>
          <a:noFill/>
          <a:ln w="57150">
            <a:solidFill>
              <a:schemeClr val="bg1">
                <a:lumMod val="95000"/>
              </a:schemeClr>
            </a:solid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33400" y="2209800"/>
            <a:ext cx="8229600" cy="3810000"/>
          </a:xfrm>
          <a:prstGeom prst="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Slide Number Placeholder 1"/>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217D3C69-CB25-430A-8782-71A8393544CA}" type="slidenum">
              <a:rPr lang="en-US" sz="1200">
                <a:solidFill>
                  <a:schemeClr val="tx1">
                    <a:tint val="75000"/>
                  </a:schemeClr>
                </a:solidFill>
                <a:latin typeface="+mn-lt"/>
              </a:rPr>
              <a:pPr algn="r" fontAlgn="auto">
                <a:spcBef>
                  <a:spcPts val="0"/>
                </a:spcBef>
                <a:spcAft>
                  <a:spcPts val="0"/>
                </a:spcAft>
                <a:defRPr/>
              </a:pPr>
              <a:t>26</a:t>
            </a:fld>
            <a:endParaRPr lang="en-US" sz="1200">
              <a:solidFill>
                <a:schemeClr val="tx1">
                  <a:tint val="75000"/>
                </a:schemeClr>
              </a:solidFill>
              <a:latin typeface="+mn-lt"/>
            </a:endParaRPr>
          </a:p>
        </p:txBody>
      </p:sp>
      <p:sp>
        <p:nvSpPr>
          <p:cNvPr id="3" name="Title 1"/>
          <p:cNvSpPr txBox="1">
            <a:spLocks/>
          </p:cNvSpPr>
          <p:nvPr/>
        </p:nvSpPr>
        <p:spPr>
          <a:xfrm>
            <a:off x="457200" y="274638"/>
            <a:ext cx="8229600" cy="1143000"/>
          </a:xfrm>
          <a:prstGeom prst="rect">
            <a:avLst/>
          </a:prstGeom>
        </p:spPr>
        <p:txBody>
          <a:bodyPr>
            <a:normAutofit/>
          </a:bodyPr>
          <a:lstStyle/>
          <a:p>
            <a:pPr algn="ctr">
              <a:lnSpc>
                <a:spcPct val="80000"/>
              </a:lnSpc>
            </a:pPr>
            <a:r>
              <a:rPr lang="en-US" sz="4000">
                <a:solidFill>
                  <a:srgbClr val="558ED5"/>
                </a:solidFill>
                <a:latin typeface="Calibri" pitchFamily="34" charset="0"/>
              </a:rPr>
              <a:t>Login into the OS shell</a:t>
            </a:r>
          </a:p>
        </p:txBody>
      </p:sp>
      <p:sp>
        <p:nvSpPr>
          <p:cNvPr id="58373" name="Content Placeholder 2"/>
          <p:cNvSpPr txBox="1">
            <a:spLocks/>
          </p:cNvSpPr>
          <p:nvPr/>
        </p:nvSpPr>
        <p:spPr bwMode="auto">
          <a:xfrm>
            <a:off x="304800" y="1600200"/>
            <a:ext cx="8229600" cy="5029200"/>
          </a:xfrm>
          <a:prstGeom prst="rect">
            <a:avLst/>
          </a:prstGeom>
          <a:noFill/>
          <a:ln w="9525">
            <a:noFill/>
            <a:miter lim="800000"/>
            <a:headEnd/>
            <a:tailEnd/>
          </a:ln>
        </p:spPr>
        <p:txBody>
          <a:bodyPr/>
          <a:lstStyle/>
          <a:p>
            <a:pPr marL="342900" indent="-342900"/>
            <a:endParaRPr lang="en-US" sz="2000">
              <a:latin typeface="Calibri" pitchFamily="34" charset="0"/>
            </a:endParaRPr>
          </a:p>
        </p:txBody>
      </p:sp>
      <p:pic>
        <p:nvPicPr>
          <p:cNvPr id="58374"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085478CD-754E-4316-8D9E-0C157B7043E5}" type="slidenum">
              <a:rPr lang="en-US" sz="1200">
                <a:solidFill>
                  <a:schemeClr val="tx1">
                    <a:tint val="75000"/>
                  </a:schemeClr>
                </a:solidFill>
                <a:latin typeface="+mn-lt"/>
              </a:rPr>
              <a:pPr algn="r" fontAlgn="auto">
                <a:spcBef>
                  <a:spcPts val="0"/>
                </a:spcBef>
                <a:spcAft>
                  <a:spcPts val="0"/>
                </a:spcAft>
                <a:defRPr/>
              </a:pPr>
              <a:t>26</a:t>
            </a:fld>
            <a:endParaRPr lang="en-US" sz="1200">
              <a:solidFill>
                <a:schemeClr val="tx1">
                  <a:tint val="75000"/>
                </a:schemeClr>
              </a:solidFill>
              <a:latin typeface="+mn-lt"/>
            </a:endParaRPr>
          </a:p>
        </p:txBody>
      </p:sp>
      <p:sp>
        <p:nvSpPr>
          <p:cNvPr id="58376" name="TextBox 7"/>
          <p:cNvSpPr txBox="1">
            <a:spLocks noChangeArrowheads="1"/>
          </p:cNvSpPr>
          <p:nvPr/>
        </p:nvSpPr>
        <p:spPr bwMode="auto">
          <a:xfrm>
            <a:off x="304800" y="1371600"/>
            <a:ext cx="8305800" cy="4546600"/>
          </a:xfrm>
          <a:prstGeom prst="rect">
            <a:avLst/>
          </a:prstGeom>
          <a:noFill/>
          <a:ln w="9525">
            <a:noFill/>
            <a:miter lim="800000"/>
            <a:headEnd/>
            <a:tailEnd/>
          </a:ln>
        </p:spPr>
        <p:txBody>
          <a:bodyPr>
            <a:spAutoFit/>
          </a:bodyPr>
          <a:lstStyle/>
          <a:p>
            <a:r>
              <a:rPr lang="en-US" sz="2000">
                <a:latin typeface="Calibri" pitchFamily="34" charset="0"/>
              </a:rPr>
              <a:t>3.    Android chấp nhận nhiều lệnh shell của Linux, trong đó có các lệnh hữu ích sau</a:t>
            </a:r>
          </a:p>
          <a:p>
            <a:pPr lvl="1"/>
            <a:endParaRPr lang="en-US">
              <a:latin typeface="Courier New" pitchFamily="49" charset="0"/>
              <a:cs typeface="Courier New" pitchFamily="49" charset="0"/>
            </a:endParaRPr>
          </a:p>
          <a:p>
            <a:pPr lvl="1"/>
            <a:r>
              <a:rPr lang="en-US">
                <a:latin typeface="Courier New" pitchFamily="49" charset="0"/>
                <a:cs typeface="Courier New" pitchFamily="49" charset="0"/>
              </a:rPr>
              <a:t>ls ................. show directory (alphabetical order)</a:t>
            </a:r>
          </a:p>
          <a:p>
            <a:pPr lvl="1"/>
            <a:r>
              <a:rPr lang="en-US">
                <a:latin typeface="Courier New" pitchFamily="49" charset="0"/>
                <a:cs typeface="Courier New" pitchFamily="49" charset="0"/>
              </a:rPr>
              <a:t>mkdir .............. make a directory</a:t>
            </a:r>
          </a:p>
          <a:p>
            <a:pPr lvl="1"/>
            <a:r>
              <a:rPr lang="en-US">
                <a:latin typeface="Courier New" pitchFamily="49" charset="0"/>
                <a:cs typeface="Courier New" pitchFamily="49" charset="0"/>
              </a:rPr>
              <a:t>rmdir .............. remove directory </a:t>
            </a:r>
          </a:p>
          <a:p>
            <a:pPr lvl="1"/>
            <a:r>
              <a:rPr lang="en-US">
                <a:latin typeface="Courier New" pitchFamily="49" charset="0"/>
                <a:cs typeface="Courier New" pitchFamily="49" charset="0"/>
              </a:rPr>
              <a:t>rm -r .............. to delete folders with files</a:t>
            </a:r>
          </a:p>
          <a:p>
            <a:pPr lvl="1"/>
            <a:r>
              <a:rPr lang="en-US">
                <a:latin typeface="Courier New" pitchFamily="49" charset="0"/>
                <a:cs typeface="Courier New" pitchFamily="49" charset="0"/>
              </a:rPr>
              <a:t>rm ................. remove files</a:t>
            </a:r>
          </a:p>
          <a:p>
            <a:pPr lvl="1"/>
            <a:r>
              <a:rPr lang="en-US">
                <a:latin typeface="Courier New" pitchFamily="49" charset="0"/>
                <a:cs typeface="Courier New" pitchFamily="49" charset="0"/>
              </a:rPr>
              <a:t>mv ................. moving and renaming files</a:t>
            </a:r>
          </a:p>
          <a:p>
            <a:pPr lvl="1"/>
            <a:r>
              <a:rPr lang="en-US">
                <a:latin typeface="Courier New" pitchFamily="49" charset="0"/>
                <a:cs typeface="Courier New" pitchFamily="49" charset="0"/>
              </a:rPr>
              <a:t>cat ................ displaying short files</a:t>
            </a:r>
          </a:p>
          <a:p>
            <a:pPr lvl="1"/>
            <a:r>
              <a:rPr lang="en-US">
                <a:latin typeface="Courier New" pitchFamily="49" charset="0"/>
                <a:cs typeface="Courier New" pitchFamily="49" charset="0"/>
              </a:rPr>
              <a:t>cd ................. change current directory</a:t>
            </a:r>
          </a:p>
          <a:p>
            <a:pPr lvl="1"/>
            <a:r>
              <a:rPr lang="en-US">
                <a:latin typeface="Courier New" pitchFamily="49" charset="0"/>
                <a:cs typeface="Courier New" pitchFamily="49" charset="0"/>
              </a:rPr>
              <a:t>pwd ................ find out what directory you are in</a:t>
            </a:r>
          </a:p>
          <a:p>
            <a:pPr lvl="1"/>
            <a:r>
              <a:rPr lang="en-US">
                <a:latin typeface="Courier New" pitchFamily="49" charset="0"/>
                <a:cs typeface="Courier New" pitchFamily="49" charset="0"/>
              </a:rPr>
              <a:t>df ................. shows available disk space</a:t>
            </a:r>
          </a:p>
          <a:p>
            <a:pPr lvl="1"/>
            <a:r>
              <a:rPr lang="en-US">
                <a:latin typeface="Courier New" pitchFamily="49" charset="0"/>
                <a:cs typeface="Courier New" pitchFamily="49" charset="0"/>
              </a:rPr>
              <a:t>chmod .............. changes permissions on a file</a:t>
            </a:r>
          </a:p>
          <a:p>
            <a:pPr lvl="1"/>
            <a:r>
              <a:rPr lang="en-US">
                <a:latin typeface="Courier New" pitchFamily="49" charset="0"/>
                <a:cs typeface="Courier New" pitchFamily="49" charset="0"/>
              </a:rPr>
              <a:t>date ............... display date</a:t>
            </a:r>
          </a:p>
          <a:p>
            <a:pPr lvl="1"/>
            <a:r>
              <a:rPr lang="en-US">
                <a:latin typeface="Courier New" pitchFamily="49" charset="0"/>
                <a:cs typeface="Courier New" pitchFamily="49" charset="0"/>
              </a:rPr>
              <a:t>exit ............... terminate session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33400" y="2743200"/>
            <a:ext cx="8229600" cy="914400"/>
          </a:xfrm>
          <a:prstGeom prst="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Slide Number Placeholder 1"/>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0E649C3-D4EE-42F8-A395-BC6A801A4A43}" type="slidenum">
              <a:rPr lang="en-US" sz="1200">
                <a:solidFill>
                  <a:schemeClr val="tx1">
                    <a:tint val="75000"/>
                  </a:schemeClr>
                </a:solidFill>
                <a:latin typeface="+mn-lt"/>
              </a:rPr>
              <a:pPr algn="r" fontAlgn="auto">
                <a:spcBef>
                  <a:spcPts val="0"/>
                </a:spcBef>
                <a:spcAft>
                  <a:spcPts val="0"/>
                </a:spcAft>
                <a:defRPr/>
              </a:pPr>
              <a:t>27</a:t>
            </a:fld>
            <a:endParaRPr lang="en-US" sz="1200">
              <a:solidFill>
                <a:schemeClr val="tx1">
                  <a:tint val="75000"/>
                </a:schemeClr>
              </a:solidFill>
              <a:latin typeface="+mn-lt"/>
            </a:endParaRPr>
          </a:p>
        </p:txBody>
      </p:sp>
      <p:sp>
        <p:nvSpPr>
          <p:cNvPr id="3" name="Title 1"/>
          <p:cNvSpPr txBox="1">
            <a:spLocks/>
          </p:cNvSpPr>
          <p:nvPr/>
        </p:nvSpPr>
        <p:spPr>
          <a:xfrm>
            <a:off x="457200" y="274638"/>
            <a:ext cx="8229600" cy="1143000"/>
          </a:xfrm>
          <a:prstGeom prst="rect">
            <a:avLst/>
          </a:prstGeom>
        </p:spPr>
        <p:txBody>
          <a:bodyPr>
            <a:normAutofit/>
          </a:bodyPr>
          <a:lstStyle/>
          <a:p>
            <a:pPr algn="ctr">
              <a:lnSpc>
                <a:spcPct val="80000"/>
              </a:lnSpc>
            </a:pPr>
            <a:r>
              <a:rPr lang="en-US" sz="4000">
                <a:solidFill>
                  <a:srgbClr val="558ED5"/>
                </a:solidFill>
                <a:latin typeface="Calibri" pitchFamily="34" charset="0"/>
              </a:rPr>
              <a:t>Login into the OS shell</a:t>
            </a:r>
          </a:p>
        </p:txBody>
      </p:sp>
      <p:sp>
        <p:nvSpPr>
          <p:cNvPr id="59397" name="Content Placeholder 2"/>
          <p:cNvSpPr txBox="1">
            <a:spLocks/>
          </p:cNvSpPr>
          <p:nvPr/>
        </p:nvSpPr>
        <p:spPr bwMode="auto">
          <a:xfrm>
            <a:off x="304800" y="1600200"/>
            <a:ext cx="8229600" cy="5029200"/>
          </a:xfrm>
          <a:prstGeom prst="rect">
            <a:avLst/>
          </a:prstGeom>
          <a:noFill/>
          <a:ln w="9525">
            <a:noFill/>
            <a:miter lim="800000"/>
            <a:headEnd/>
            <a:tailEnd/>
          </a:ln>
        </p:spPr>
        <p:txBody>
          <a:bodyPr/>
          <a:lstStyle/>
          <a:p>
            <a:pPr marL="342900" indent="-342900"/>
            <a:endParaRPr lang="en-US" sz="2000">
              <a:latin typeface="Calibri" pitchFamily="34" charset="0"/>
            </a:endParaRPr>
          </a:p>
        </p:txBody>
      </p:sp>
      <p:pic>
        <p:nvPicPr>
          <p:cNvPr id="59398"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94D2A162-241F-41ED-A794-6E0A2F40896B}" type="slidenum">
              <a:rPr lang="en-US" sz="1200">
                <a:solidFill>
                  <a:schemeClr val="tx1">
                    <a:tint val="75000"/>
                  </a:schemeClr>
                </a:solidFill>
                <a:latin typeface="+mn-lt"/>
              </a:rPr>
              <a:pPr algn="r" fontAlgn="auto">
                <a:spcBef>
                  <a:spcPts val="0"/>
                </a:spcBef>
                <a:spcAft>
                  <a:spcPts val="0"/>
                </a:spcAft>
                <a:defRPr/>
              </a:pPr>
              <a:t>27</a:t>
            </a:fld>
            <a:endParaRPr lang="en-US" sz="1200">
              <a:solidFill>
                <a:schemeClr val="tx1">
                  <a:tint val="75000"/>
                </a:schemeClr>
              </a:solidFill>
              <a:latin typeface="+mn-lt"/>
            </a:endParaRPr>
          </a:p>
        </p:txBody>
      </p:sp>
      <p:sp>
        <p:nvSpPr>
          <p:cNvPr id="8" name="TextBox 7"/>
          <p:cNvSpPr txBox="1"/>
          <p:nvPr/>
        </p:nvSpPr>
        <p:spPr>
          <a:xfrm>
            <a:off x="304800" y="1736725"/>
            <a:ext cx="8305800" cy="1616075"/>
          </a:xfrm>
          <a:prstGeom prst="rect">
            <a:avLst/>
          </a:prstGeom>
          <a:noFill/>
        </p:spPr>
        <p:txBody>
          <a:bodyPr>
            <a:spAutoFit/>
          </a:bodyPr>
          <a:lstStyle/>
          <a:p>
            <a:r>
              <a:rPr lang="en-US" sz="2000">
                <a:latin typeface="Calibri" pitchFamily="34" charset="0"/>
              </a:rPr>
              <a:t>4.   Không có lệnh copy (</a:t>
            </a:r>
            <a:r>
              <a:rPr lang="en-US" sz="2000" b="1">
                <a:latin typeface="Calibri" pitchFamily="34" charset="0"/>
              </a:rPr>
              <a:t>cp</a:t>
            </a:r>
            <a:r>
              <a:rPr lang="en-US" sz="2000">
                <a:latin typeface="Calibri" pitchFamily="34" charset="0"/>
              </a:rPr>
              <a:t>) trong Android, </a:t>
            </a:r>
            <a:br>
              <a:rPr lang="en-US" sz="2000">
                <a:latin typeface="Calibri" pitchFamily="34" charset="0"/>
              </a:rPr>
            </a:br>
            <a:r>
              <a:rPr lang="en-US" sz="2000">
                <a:latin typeface="Calibri" pitchFamily="34" charset="0"/>
              </a:rPr>
              <a:t>thay vào đó, ta có thể dùng lệnh </a:t>
            </a:r>
            <a:r>
              <a:rPr lang="en-US" sz="2000" b="1">
                <a:latin typeface="Calibri" pitchFamily="34" charset="0"/>
              </a:rPr>
              <a:t>cat</a:t>
            </a:r>
            <a:r>
              <a:rPr lang="en-US" sz="2000">
                <a:latin typeface="Calibri" pitchFamily="34" charset="0"/>
              </a:rPr>
              <a:t>. </a:t>
            </a:r>
          </a:p>
          <a:p>
            <a:r>
              <a:rPr lang="en-US" sz="2000">
                <a:latin typeface="Calibri" pitchFamily="34" charset="0"/>
              </a:rPr>
              <a:t>	Ví dụ:  </a:t>
            </a:r>
          </a:p>
          <a:p>
            <a:endParaRPr lang="en-US" sz="2000">
              <a:latin typeface="Calibri" pitchFamily="34" charset="0"/>
            </a:endParaRPr>
          </a:p>
          <a:p>
            <a:r>
              <a:rPr lang="en-US" b="1">
                <a:latin typeface="Calibri" pitchFamily="34" charset="0"/>
              </a:rPr>
              <a:t>	</a:t>
            </a:r>
            <a:r>
              <a:rPr lang="en-US" sz="2000" b="1">
                <a:latin typeface="Calibri" pitchFamily="34" charset="0"/>
              </a:rPr>
              <a:t># cat </a:t>
            </a:r>
            <a:r>
              <a:rPr lang="en-US" sz="2000">
                <a:latin typeface="Calibri" pitchFamily="34" charset="0"/>
              </a:rPr>
              <a:t>data/app/theInstalledApp.apk </a:t>
            </a:r>
            <a:r>
              <a:rPr lang="en-US" sz="2000" b="1">
                <a:latin typeface="Calibri" pitchFamily="34" charset="0"/>
              </a:rPr>
              <a:t>&gt; </a:t>
            </a:r>
            <a:r>
              <a:rPr lang="en-US" sz="2000">
                <a:latin typeface="Calibri" pitchFamily="34" charset="0"/>
              </a:rPr>
              <a:t>cache/theInstalledApp.apk </a:t>
            </a:r>
            <a:endParaRPr lang="en-US">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28600" y="3962400"/>
            <a:ext cx="8534400" cy="2362200"/>
          </a:xfrm>
          <a:prstGeom prst="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Slide Number Placeholder 1"/>
          <p:cNvSpPr>
            <a:spLocks noGrp="1"/>
          </p:cNvSpPr>
          <p:nvPr>
            <p:ph type="sldNum" sz="quarter" idx="12"/>
          </p:nvPr>
        </p:nvSpPr>
        <p:spPr/>
        <p:txBody>
          <a:bodyPr/>
          <a:lstStyle/>
          <a:p>
            <a:pPr>
              <a:defRPr/>
            </a:pPr>
            <a:fld id="{3973CDDF-540C-4710-9720-24B5D034BD3A}" type="slidenum">
              <a:rPr lang="en-US"/>
              <a:pPr>
                <a:defRPr/>
              </a:pPr>
              <a:t>28</a:t>
            </a:fld>
            <a:endParaRPr lang="en-US"/>
          </a:p>
        </p:txBody>
      </p:sp>
      <p:sp>
        <p:nvSpPr>
          <p:cNvPr id="3" name="Title 1"/>
          <p:cNvSpPr txBox="1">
            <a:spLocks/>
          </p:cNvSpPr>
          <p:nvPr/>
        </p:nvSpPr>
        <p:spPr>
          <a:xfrm>
            <a:off x="457200" y="274638"/>
            <a:ext cx="8229600" cy="1143000"/>
          </a:xfrm>
          <a:prstGeom prst="rect">
            <a:avLst/>
          </a:prstGeom>
        </p:spPr>
        <p:txBody>
          <a:bodyPr>
            <a:normAutofit fontScale="90000" lnSpcReduction="20000"/>
          </a:bodyPr>
          <a:lstStyle/>
          <a:p>
            <a:pPr algn="ctr" fontAlgn="auto">
              <a:spcAft>
                <a:spcPts val="0"/>
              </a:spcAft>
              <a:defRPr/>
            </a:pPr>
            <a:r>
              <a:rPr lang="en-US" sz="4400" dirty="0">
                <a:solidFill>
                  <a:schemeClr val="tx2">
                    <a:lumMod val="60000"/>
                    <a:lumOff val="40000"/>
                  </a:schemeClr>
                </a:solidFill>
                <a:latin typeface="+mj-lt"/>
                <a:ea typeface="+mj-ea"/>
                <a:cs typeface="+mj-cs"/>
              </a:rPr>
              <a:t/>
            </a:r>
            <a:br>
              <a:rPr lang="en-US" sz="4400" dirty="0">
                <a:solidFill>
                  <a:schemeClr val="tx2">
                    <a:lumMod val="60000"/>
                    <a:lumOff val="40000"/>
                  </a:schemeClr>
                </a:solidFill>
                <a:latin typeface="+mj-lt"/>
                <a:ea typeface="+mj-ea"/>
                <a:cs typeface="+mj-cs"/>
              </a:rPr>
            </a:br>
            <a:r>
              <a:rPr lang="en-US" sz="4400" dirty="0">
                <a:solidFill>
                  <a:schemeClr val="tx2">
                    <a:lumMod val="60000"/>
                    <a:lumOff val="40000"/>
                  </a:schemeClr>
                </a:solidFill>
                <a:latin typeface="+mj-lt"/>
                <a:ea typeface="+mj-ea"/>
                <a:cs typeface="+mj-cs"/>
              </a:rPr>
              <a:t>Android Emulator</a:t>
            </a:r>
          </a:p>
        </p:txBody>
      </p:sp>
      <p:sp>
        <p:nvSpPr>
          <p:cNvPr id="40964" name="Content Placeholder 2"/>
          <p:cNvSpPr txBox="1">
            <a:spLocks/>
          </p:cNvSpPr>
          <p:nvPr/>
        </p:nvSpPr>
        <p:spPr bwMode="auto">
          <a:xfrm>
            <a:off x="304800" y="1600200"/>
            <a:ext cx="8229600" cy="5029200"/>
          </a:xfrm>
          <a:prstGeom prst="rect">
            <a:avLst/>
          </a:prstGeom>
          <a:noFill/>
          <a:ln w="9525">
            <a:noFill/>
            <a:miter lim="800000"/>
            <a:headEnd/>
            <a:tailEnd/>
          </a:ln>
        </p:spPr>
        <p:txBody>
          <a:bodyPr/>
          <a:lstStyle/>
          <a:p>
            <a:pPr marL="342900" indent="-342900"/>
            <a:endParaRPr lang="en-US" sz="2000">
              <a:latin typeface="Calibri" pitchFamily="34" charset="0"/>
            </a:endParaRPr>
          </a:p>
        </p:txBody>
      </p:sp>
      <p:pic>
        <p:nvPicPr>
          <p:cNvPr id="40965" name="Picture 2"/>
          <p:cNvPicPr>
            <a:picLocks noChangeAspect="1" noChangeArrowheads="1"/>
          </p:cNvPicPr>
          <p:nvPr/>
        </p:nvPicPr>
        <p:blipFill>
          <a:blip r:embed="rId3"/>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E6AF08AA-5B44-41AA-876D-FC3D408A79B9}" type="slidenum">
              <a:rPr lang="en-US" sz="1200">
                <a:solidFill>
                  <a:schemeClr val="tx1">
                    <a:tint val="75000"/>
                  </a:schemeClr>
                </a:solidFill>
                <a:latin typeface="+mn-lt"/>
              </a:rPr>
              <a:pPr algn="r" fontAlgn="auto">
                <a:spcBef>
                  <a:spcPts val="0"/>
                </a:spcBef>
                <a:spcAft>
                  <a:spcPts val="0"/>
                </a:spcAft>
                <a:defRPr/>
              </a:pPr>
              <a:t>28</a:t>
            </a:fld>
            <a:endParaRPr lang="en-US" sz="1200">
              <a:solidFill>
                <a:schemeClr val="tx1">
                  <a:tint val="75000"/>
                </a:schemeClr>
              </a:solidFill>
              <a:latin typeface="+mn-lt"/>
            </a:endParaRPr>
          </a:p>
        </p:txBody>
      </p:sp>
      <p:sp>
        <p:nvSpPr>
          <p:cNvPr id="40967" name="TextBox 7"/>
          <p:cNvSpPr txBox="1">
            <a:spLocks noChangeArrowheads="1"/>
          </p:cNvSpPr>
          <p:nvPr/>
        </p:nvSpPr>
        <p:spPr bwMode="auto">
          <a:xfrm>
            <a:off x="304800" y="1371600"/>
            <a:ext cx="8305800" cy="5060950"/>
          </a:xfrm>
          <a:prstGeom prst="rect">
            <a:avLst/>
          </a:prstGeom>
          <a:noFill/>
          <a:ln w="9525">
            <a:noFill/>
            <a:miter lim="800000"/>
            <a:headEnd/>
            <a:tailEnd/>
          </a:ln>
        </p:spPr>
        <p:txBody>
          <a:bodyPr>
            <a:spAutoFit/>
          </a:bodyPr>
          <a:lstStyle/>
          <a:p>
            <a:r>
              <a:rPr lang="en-US" sz="2400" b="1">
                <a:solidFill>
                  <a:srgbClr val="0070C0"/>
                </a:solidFill>
                <a:latin typeface="Calibri" pitchFamily="34" charset="0"/>
              </a:rPr>
              <a:t>Lưu ý #1:  Emulators &amp; Hardware Devices</a:t>
            </a:r>
          </a:p>
          <a:p>
            <a:r>
              <a:rPr lang="en-US">
                <a:latin typeface="Calibri" pitchFamily="34" charset="0"/>
              </a:rPr>
              <a:t>Ta có thể test ứng dụng tại một</a:t>
            </a:r>
            <a:r>
              <a:rPr lang="en-US" i="1">
                <a:latin typeface="Calibri" pitchFamily="34" charset="0"/>
              </a:rPr>
              <a:t> emulator phần mềm</a:t>
            </a:r>
            <a:r>
              <a:rPr lang="en-US">
                <a:latin typeface="Calibri" pitchFamily="34" charset="0"/>
              </a:rPr>
              <a:t> hoặc </a:t>
            </a:r>
            <a:r>
              <a:rPr lang="en-US" i="1">
                <a:latin typeface="Calibri" pitchFamily="34" charset="0"/>
              </a:rPr>
              <a:t>thiết bị phần cứng</a:t>
            </a:r>
            <a:r>
              <a:rPr lang="en-US">
                <a:latin typeface="Calibri" pitchFamily="34" charset="0"/>
              </a:rPr>
              <a:t>.</a:t>
            </a:r>
          </a:p>
          <a:p>
            <a:r>
              <a:rPr lang="en-US">
                <a:latin typeface="Calibri" pitchFamily="34" charset="0"/>
              </a:rPr>
              <a:t> </a:t>
            </a:r>
          </a:p>
          <a:p>
            <a:r>
              <a:rPr lang="en-US">
                <a:latin typeface="Calibri" pitchFamily="34" charset="0"/>
              </a:rPr>
              <a:t>Nếu dùng phần cứng, xem hướng dẫn thiết lập môi trường tại link dưới đây.</a:t>
            </a:r>
          </a:p>
          <a:p>
            <a:r>
              <a:rPr lang="en-US">
                <a:solidFill>
                  <a:srgbClr val="000000"/>
                </a:solidFill>
                <a:latin typeface="Calibri" pitchFamily="34" charset="0"/>
                <a:hlinkClick r:id="rId4"/>
              </a:rPr>
              <a:t>http://developer.android.com/guide/developing/device.html</a:t>
            </a:r>
            <a:r>
              <a:rPr lang="en-US">
                <a:latin typeface="Calibri" pitchFamily="34" charset="0"/>
              </a:rPr>
              <a:t>  </a:t>
            </a:r>
          </a:p>
          <a:p>
            <a:endParaRPr lang="en-US">
              <a:latin typeface="Calibri" pitchFamily="34" charset="0"/>
            </a:endParaRPr>
          </a:p>
          <a:p>
            <a:r>
              <a:rPr lang="en-US">
                <a:latin typeface="Calibri" pitchFamily="34" charset="0"/>
              </a:rPr>
              <a:t>Tại cửa sổ dòng lệnh, gõ lệnh: “</a:t>
            </a:r>
            <a:r>
              <a:rPr lang="en-US" sz="2000" b="1">
                <a:solidFill>
                  <a:srgbClr val="C00000"/>
                </a:solidFill>
                <a:latin typeface="Consolas" pitchFamily="49" charset="0"/>
              </a:rPr>
              <a:t>adb devices</a:t>
            </a:r>
            <a:r>
              <a:rPr lang="en-US">
                <a:latin typeface="Consolas" pitchFamily="49" charset="0"/>
              </a:rPr>
              <a:t>“ </a:t>
            </a:r>
            <a:r>
              <a:rPr lang="en-US">
                <a:latin typeface="Calibri" pitchFamily="34" charset="0"/>
              </a:rPr>
              <a:t>ta sẽ thấy dòng tương tự</a:t>
            </a:r>
            <a:r>
              <a:rPr lang="en-US">
                <a:latin typeface="Consolas" pitchFamily="49" charset="0"/>
              </a:rPr>
              <a:t> “</a:t>
            </a:r>
            <a:r>
              <a:rPr lang="en-US" b="1">
                <a:solidFill>
                  <a:srgbClr val="0070C0"/>
                </a:solidFill>
                <a:latin typeface="Consolas" pitchFamily="49" charset="0"/>
              </a:rPr>
              <a:t>HT845GZ45737 device</a:t>
            </a:r>
            <a:r>
              <a:rPr lang="en-US">
                <a:latin typeface="Consolas" pitchFamily="49" charset="0"/>
              </a:rPr>
              <a:t>” </a:t>
            </a:r>
            <a:r>
              <a:rPr lang="en-US">
                <a:latin typeface="Calibri" pitchFamily="34" charset="0"/>
              </a:rPr>
              <a:t>cho thấy sự có mặt của thiết bị phần cứng</a:t>
            </a:r>
            <a:r>
              <a:rPr lang="en-US">
                <a:latin typeface="Consolas" pitchFamily="49" charset="0"/>
              </a:rPr>
              <a:t>.</a:t>
            </a:r>
          </a:p>
          <a:p>
            <a:endParaRPr lang="en-US" sz="2400" b="1">
              <a:solidFill>
                <a:srgbClr val="0070C0"/>
              </a:solidFill>
              <a:latin typeface="Calibri" pitchFamily="34" charset="0"/>
            </a:endParaRPr>
          </a:p>
          <a:p>
            <a:r>
              <a:rPr lang="en-US" sz="2400" b="1">
                <a:solidFill>
                  <a:srgbClr val="0070C0"/>
                </a:solidFill>
                <a:latin typeface="Calibri" pitchFamily="34" charset="0"/>
              </a:rPr>
              <a:t>Lấy quyền Root tại thiết bị phần cứng</a:t>
            </a:r>
          </a:p>
          <a:p>
            <a:r>
              <a:rPr lang="en-US">
                <a:latin typeface="Calibri" pitchFamily="34" charset="0"/>
              </a:rPr>
              <a:t>Điện thoại dành cho developer như G1 mở quyền root. </a:t>
            </a:r>
          </a:p>
          <a:p>
            <a:endParaRPr lang="en-US">
              <a:latin typeface="Calibri" pitchFamily="34" charset="0"/>
            </a:endParaRPr>
          </a:p>
          <a:p>
            <a:r>
              <a:rPr lang="en-US">
                <a:latin typeface="Calibri" pitchFamily="34" charset="0"/>
              </a:rPr>
              <a:t>Chạy ứng dụng terminal (  </a:t>
            </a:r>
            <a:r>
              <a:rPr lang="en-US" b="1">
                <a:solidFill>
                  <a:srgbClr val="C00000"/>
                </a:solidFill>
                <a:latin typeface="Calibri" pitchFamily="34" charset="0"/>
              </a:rPr>
              <a:t>adb shell</a:t>
            </a:r>
            <a:r>
              <a:rPr lang="en-US">
                <a:latin typeface="Calibri" pitchFamily="34" charset="0"/>
              </a:rPr>
              <a:t>  ) và xem có dấu nhắc</a:t>
            </a:r>
            <a:r>
              <a:rPr lang="en-US" sz="2000">
                <a:latin typeface="Calibri" pitchFamily="34" charset="0"/>
              </a:rPr>
              <a:t> </a:t>
            </a:r>
            <a:r>
              <a:rPr lang="en-US" sz="2000" b="1">
                <a:solidFill>
                  <a:srgbClr val="C00000"/>
                </a:solidFill>
                <a:latin typeface="Calibri" pitchFamily="34" charset="0"/>
              </a:rPr>
              <a:t>#</a:t>
            </a:r>
            <a:r>
              <a:rPr lang="en-US" sz="2000">
                <a:latin typeface="Calibri" pitchFamily="34" charset="0"/>
              </a:rPr>
              <a:t> </a:t>
            </a:r>
            <a:r>
              <a:rPr lang="en-US">
                <a:latin typeface="Calibri" pitchFamily="34" charset="0"/>
              </a:rPr>
              <a:t>hay không; nếu không có, thử dùng lệnh </a:t>
            </a:r>
            <a:r>
              <a:rPr lang="en-US" sz="2000" b="1">
                <a:solidFill>
                  <a:srgbClr val="C00000"/>
                </a:solidFill>
                <a:latin typeface="Calibri" pitchFamily="34" charset="0"/>
              </a:rPr>
              <a:t>su</a:t>
            </a:r>
            <a:r>
              <a:rPr lang="en-US">
                <a:latin typeface="Calibri" pitchFamily="34" charset="0"/>
              </a:rPr>
              <a:t>. Nếu lệnh đó không cho dấu nhắc root mà lại báo lỗi </a:t>
            </a:r>
            <a:r>
              <a:rPr lang="en-US" i="1">
                <a:latin typeface="Calibri" pitchFamily="34" charset="0"/>
              </a:rPr>
              <a:t>permission denied </a:t>
            </a:r>
            <a:r>
              <a:rPr lang="en-US">
                <a:latin typeface="Calibri" pitchFamily="34" charset="0"/>
              </a:rPr>
              <a:t>thì có nghĩa là </a:t>
            </a:r>
            <a:r>
              <a:rPr lang="en-US" i="1">
                <a:latin typeface="Calibri" pitchFamily="34" charset="0"/>
              </a:rPr>
              <a:t>ta không có quyền root để truy nhập thiết bị</a:t>
            </a:r>
            <a:r>
              <a:rPr lang="en-US">
                <a:latin typeface="Calibri" pitchFamily="34" charset="0"/>
              </a:rPr>
              <a:t>.</a:t>
            </a:r>
            <a:endParaRPr lang="en-US">
              <a:latin typeface="Consolas" pitchFamily="49" charset="0"/>
            </a:endParaRPr>
          </a:p>
          <a:p>
            <a:pPr marL="800100" lvl="1" indent="-342900"/>
            <a:endParaRPr lang="en-US">
              <a:latin typeface="Consolas" pitchFamily="49" charset="0"/>
            </a:endParaRPr>
          </a:p>
          <a:p>
            <a:pPr>
              <a:buFont typeface="Calibri" pitchFamily="34" charset="0"/>
              <a:buAutoNum type="arabicPeriod" startAt="2"/>
            </a:pPr>
            <a:endParaRPr lang="en-US" sz="1400">
              <a:latin typeface="Calibri"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B72CE22-084D-4BF8-A796-643F2CD9FD0D}" type="slidenum">
              <a:rPr lang="en-US"/>
              <a:pPr>
                <a:defRPr/>
              </a:pPr>
              <a:t>29</a:t>
            </a:fld>
            <a:endParaRPr lang="en-US"/>
          </a:p>
        </p:txBody>
      </p:sp>
      <p:sp>
        <p:nvSpPr>
          <p:cNvPr id="3" name="Title 1"/>
          <p:cNvSpPr txBox="1">
            <a:spLocks/>
          </p:cNvSpPr>
          <p:nvPr/>
        </p:nvSpPr>
        <p:spPr>
          <a:xfrm>
            <a:off x="457200" y="274638"/>
            <a:ext cx="8229600" cy="1143000"/>
          </a:xfrm>
          <a:prstGeom prst="rect">
            <a:avLst/>
          </a:prstGeom>
        </p:spPr>
        <p:txBody>
          <a:bodyPr>
            <a:normAutofit fontScale="90000" lnSpcReduction="20000"/>
          </a:bodyPr>
          <a:lstStyle/>
          <a:p>
            <a:pPr algn="ctr" fontAlgn="auto">
              <a:spcAft>
                <a:spcPts val="0"/>
              </a:spcAft>
              <a:defRPr/>
            </a:pPr>
            <a:r>
              <a:rPr lang="en-US" sz="4400" dirty="0">
                <a:solidFill>
                  <a:schemeClr val="tx2">
                    <a:lumMod val="60000"/>
                    <a:lumOff val="40000"/>
                  </a:schemeClr>
                </a:solidFill>
                <a:latin typeface="+mj-lt"/>
                <a:ea typeface="+mj-ea"/>
                <a:cs typeface="+mj-cs"/>
              </a:rPr>
              <a:t/>
            </a:r>
            <a:br>
              <a:rPr lang="en-US" sz="4400" dirty="0">
                <a:solidFill>
                  <a:schemeClr val="tx2">
                    <a:lumMod val="60000"/>
                    <a:lumOff val="40000"/>
                  </a:schemeClr>
                </a:solidFill>
                <a:latin typeface="+mj-lt"/>
                <a:ea typeface="+mj-ea"/>
                <a:cs typeface="+mj-cs"/>
              </a:rPr>
            </a:br>
            <a:r>
              <a:rPr lang="en-US" sz="4400" dirty="0">
                <a:solidFill>
                  <a:schemeClr val="tx2">
                    <a:lumMod val="60000"/>
                    <a:lumOff val="40000"/>
                  </a:schemeClr>
                </a:solidFill>
                <a:latin typeface="+mj-lt"/>
                <a:ea typeface="+mj-ea"/>
                <a:cs typeface="+mj-cs"/>
              </a:rPr>
              <a:t>Android Emulator</a:t>
            </a:r>
          </a:p>
        </p:txBody>
      </p:sp>
      <p:sp>
        <p:nvSpPr>
          <p:cNvPr id="43011" name="Content Placeholder 2"/>
          <p:cNvSpPr txBox="1">
            <a:spLocks/>
          </p:cNvSpPr>
          <p:nvPr/>
        </p:nvSpPr>
        <p:spPr bwMode="auto">
          <a:xfrm>
            <a:off x="304800" y="1600200"/>
            <a:ext cx="8229600" cy="5029200"/>
          </a:xfrm>
          <a:prstGeom prst="rect">
            <a:avLst/>
          </a:prstGeom>
          <a:noFill/>
          <a:ln w="9525">
            <a:noFill/>
            <a:miter lim="800000"/>
            <a:headEnd/>
            <a:tailEnd/>
          </a:ln>
        </p:spPr>
        <p:txBody>
          <a:bodyPr/>
          <a:lstStyle/>
          <a:p>
            <a:pPr marL="342900" indent="-342900"/>
            <a:endParaRPr lang="en-US" sz="2000">
              <a:latin typeface="Calibri" pitchFamily="34" charset="0"/>
            </a:endParaRPr>
          </a:p>
        </p:txBody>
      </p:sp>
      <p:pic>
        <p:nvPicPr>
          <p:cNvPr id="43012" name="Picture 2"/>
          <p:cNvPicPr>
            <a:picLocks noChangeAspect="1" noChangeArrowheads="1"/>
          </p:cNvPicPr>
          <p:nvPr/>
        </p:nvPicPr>
        <p:blipFill>
          <a:blip r:embed="rId3"/>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AF0C713D-C6C1-4552-9DFB-55E5CEC7E13B}" type="slidenum">
              <a:rPr lang="en-US" sz="1200">
                <a:solidFill>
                  <a:schemeClr val="tx1">
                    <a:tint val="75000"/>
                  </a:schemeClr>
                </a:solidFill>
                <a:latin typeface="+mn-lt"/>
              </a:rPr>
              <a:pPr algn="r" fontAlgn="auto">
                <a:spcBef>
                  <a:spcPts val="0"/>
                </a:spcBef>
                <a:spcAft>
                  <a:spcPts val="0"/>
                </a:spcAft>
                <a:defRPr/>
              </a:pPr>
              <a:t>29</a:t>
            </a:fld>
            <a:endParaRPr lang="en-US" sz="1200">
              <a:solidFill>
                <a:schemeClr val="tx1">
                  <a:tint val="75000"/>
                </a:schemeClr>
              </a:solidFill>
              <a:latin typeface="+mn-lt"/>
            </a:endParaRPr>
          </a:p>
        </p:txBody>
      </p:sp>
      <p:sp>
        <p:nvSpPr>
          <p:cNvPr id="8" name="TextBox 7"/>
          <p:cNvSpPr txBox="1"/>
          <p:nvPr/>
        </p:nvSpPr>
        <p:spPr>
          <a:xfrm>
            <a:off x="304800" y="1371600"/>
            <a:ext cx="8305800" cy="4951413"/>
          </a:xfrm>
          <a:prstGeom prst="rect">
            <a:avLst/>
          </a:prstGeom>
          <a:noFill/>
          <a:ln>
            <a:solidFill>
              <a:schemeClr val="bg1">
                <a:lumMod val="95000"/>
              </a:schemeClr>
            </a:solidFill>
          </a:ln>
        </p:spPr>
        <p:txBody>
          <a:bodyPr>
            <a:spAutoFit/>
          </a:bodyPr>
          <a:lstStyle/>
          <a:p>
            <a:r>
              <a:rPr lang="en-US" sz="2400" b="1">
                <a:solidFill>
                  <a:srgbClr val="0070C0"/>
                </a:solidFill>
                <a:latin typeface="Calibri" pitchFamily="34" charset="0"/>
              </a:rPr>
              <a:t>Lưu ý #2:  Chuyển một ứng dụng từ thiết bị (rooted) sang Emulator</a:t>
            </a:r>
          </a:p>
          <a:p>
            <a:r>
              <a:rPr lang="en-US">
                <a:latin typeface="Calibri" pitchFamily="34" charset="0"/>
              </a:rPr>
              <a:t>Để chuyển ứng dụng đã được cài tại điện thoại có quyền root, thực hiện các bước sau:</a:t>
            </a:r>
          </a:p>
          <a:p>
            <a:endParaRPr lang="en-US">
              <a:latin typeface="Calibri" pitchFamily="34" charset="0"/>
            </a:endParaRPr>
          </a:p>
          <a:p>
            <a:pPr>
              <a:buFontTx/>
              <a:buAutoNum type="arabicPeriod"/>
            </a:pPr>
            <a:r>
              <a:rPr lang="en-US">
                <a:latin typeface="Calibri" pitchFamily="34" charset="0"/>
              </a:rPr>
              <a:t>Chạy cửa sổ lệnh:  &gt; </a:t>
            </a:r>
            <a:r>
              <a:rPr lang="en-US" b="1">
                <a:latin typeface="Calibri" pitchFamily="34" charset="0"/>
              </a:rPr>
              <a:t>adb devices  </a:t>
            </a:r>
            <a:r>
              <a:rPr lang="en-US">
                <a:latin typeface="Calibri" pitchFamily="34" charset="0"/>
              </a:rPr>
              <a:t>(tìm id của thiết bị, chẳng hạn </a:t>
            </a:r>
            <a:r>
              <a:rPr lang="en-US" b="1">
                <a:latin typeface="Calibri" pitchFamily="34" charset="0"/>
              </a:rPr>
              <a:t>HT845GZ45737 </a:t>
            </a:r>
            <a:r>
              <a:rPr lang="en-US">
                <a:latin typeface="Calibri" pitchFamily="34" charset="0"/>
              </a:rPr>
              <a:t>)</a:t>
            </a:r>
          </a:p>
          <a:p>
            <a:pPr>
              <a:buFontTx/>
              <a:buAutoNum type="arabicPeriod"/>
            </a:pPr>
            <a:endParaRPr lang="en-US">
              <a:latin typeface="Calibri" pitchFamily="34" charset="0"/>
            </a:endParaRPr>
          </a:p>
          <a:p>
            <a:pPr>
              <a:buFontTx/>
              <a:buAutoNum type="arabicPeriod"/>
            </a:pPr>
            <a:r>
              <a:rPr lang="en-US">
                <a:latin typeface="Calibri" pitchFamily="34" charset="0"/>
              </a:rPr>
              <a:t>Lấy file từ thiết bị vào hệ thống file máy tính. </a:t>
            </a:r>
          </a:p>
          <a:p>
            <a:r>
              <a:rPr lang="en-US">
                <a:latin typeface="Calibri" pitchFamily="34" charset="0"/>
              </a:rPr>
              <a:t>	</a:t>
            </a:r>
            <a:r>
              <a:rPr lang="en-US" b="1">
                <a:latin typeface="Calibri" pitchFamily="34" charset="0"/>
              </a:rPr>
              <a:t>adb -s HT845GZ45737 pull data/app/theInstalled.apk   c:/theInstalled.apk</a:t>
            </a:r>
          </a:p>
          <a:p>
            <a:endParaRPr lang="en-US" b="1">
              <a:latin typeface="Calibri" pitchFamily="34" charset="0"/>
            </a:endParaRPr>
          </a:p>
          <a:p>
            <a:pPr>
              <a:buFontTx/>
              <a:buAutoNum type="arabicPeriod" startAt="3"/>
            </a:pPr>
            <a:r>
              <a:rPr lang="en-US">
                <a:latin typeface="Calibri" pitchFamily="34" charset="0"/>
              </a:rPr>
              <a:t>Tháo cáp nối với điện thoại</a:t>
            </a:r>
          </a:p>
          <a:p>
            <a:pPr>
              <a:buFontTx/>
              <a:buAutoNum type="arabicPeriod" startAt="3"/>
            </a:pPr>
            <a:endParaRPr lang="en-US">
              <a:latin typeface="Calibri" pitchFamily="34" charset="0"/>
            </a:endParaRPr>
          </a:p>
          <a:p>
            <a:pPr>
              <a:buFontTx/>
              <a:buAutoNum type="arabicPeriod" startAt="3"/>
            </a:pPr>
            <a:r>
              <a:rPr lang="en-US">
                <a:latin typeface="Calibri" pitchFamily="34" charset="0"/>
              </a:rPr>
              <a:t>Chạy emulator</a:t>
            </a:r>
          </a:p>
          <a:p>
            <a:pPr>
              <a:buFontTx/>
              <a:buAutoNum type="arabicPeriod" startAt="3"/>
            </a:pPr>
            <a:endParaRPr lang="en-US">
              <a:latin typeface="Calibri" pitchFamily="34" charset="0"/>
            </a:endParaRPr>
          </a:p>
          <a:p>
            <a:pPr>
              <a:buFontTx/>
              <a:buAutoNum type="arabicPeriod" startAt="5"/>
            </a:pPr>
            <a:r>
              <a:rPr lang="en-US">
                <a:latin typeface="Calibri" pitchFamily="34" charset="0"/>
              </a:rPr>
              <a:t>Cài ứng dụng vào emulator</a:t>
            </a:r>
          </a:p>
          <a:p>
            <a:r>
              <a:rPr lang="en-US">
                <a:latin typeface="Calibri" pitchFamily="34" charset="0"/>
              </a:rPr>
              <a:t>	</a:t>
            </a:r>
            <a:r>
              <a:rPr lang="en-US" b="1">
                <a:latin typeface="Calibri" pitchFamily="34" charset="0"/>
              </a:rPr>
              <a:t>adb -s  emulator-5554  install c:\theInstalledApp.apk</a:t>
            </a:r>
          </a:p>
          <a:p>
            <a:r>
              <a:rPr lang="en-US" b="1">
                <a:latin typeface="Calibri" pitchFamily="34" charset="0"/>
              </a:rPr>
              <a:t>	adb -s  emulator-5554  uninstall data/app/theInstalled.apk </a:t>
            </a:r>
          </a:p>
          <a:p>
            <a:r>
              <a:rPr lang="en-US">
                <a:latin typeface="Calibri" pitchFamily="34" charset="0"/>
              </a:rPr>
              <a:t>Ta sẽ thấy một thông điệp thông báo kích thước của gói được cài, và </a:t>
            </a:r>
            <a:r>
              <a:rPr lang="en-US" i="1">
                <a:latin typeface="Calibri" pitchFamily="34" charset="0"/>
              </a:rPr>
              <a:t>Success.</a:t>
            </a:r>
            <a:endParaRPr lang="en-US">
              <a:latin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B47EDAA-0CD4-430C-97BD-DD8BCC1B0077}" type="slidenum">
              <a:rPr lang="en-US"/>
              <a:pPr>
                <a:defRPr/>
              </a:pPr>
              <a:t>3</a:t>
            </a:fld>
            <a:endParaRPr lang="en-US"/>
          </a:p>
        </p:txBody>
      </p:sp>
      <p:sp>
        <p:nvSpPr>
          <p:cNvPr id="17410" name="Title 1"/>
          <p:cNvSpPr txBox="1">
            <a:spLocks/>
          </p:cNvSpPr>
          <p:nvPr/>
        </p:nvSpPr>
        <p:spPr bwMode="auto">
          <a:xfrm>
            <a:off x="457200" y="274638"/>
            <a:ext cx="8229600" cy="1143000"/>
          </a:xfrm>
          <a:prstGeom prst="rect">
            <a:avLst/>
          </a:prstGeom>
          <a:noFill/>
          <a:ln w="9525">
            <a:noFill/>
            <a:miter lim="800000"/>
            <a:headEnd/>
            <a:tailEnd/>
          </a:ln>
        </p:spPr>
        <p:txBody>
          <a:bodyPr/>
          <a:lstStyle/>
          <a:p>
            <a:pPr algn="ctr">
              <a:lnSpc>
                <a:spcPct val="80000"/>
              </a:lnSpc>
            </a:pPr>
            <a:r>
              <a:rPr lang="en-US" sz="4000">
                <a:solidFill>
                  <a:srgbClr val="558ED5"/>
                </a:solidFill>
                <a:latin typeface="Calibri" pitchFamily="34" charset="0"/>
              </a:rPr>
              <a:t>Android Emulator v1.5 Skin</a:t>
            </a:r>
          </a:p>
        </p:txBody>
      </p:sp>
      <p:pic>
        <p:nvPicPr>
          <p:cNvPr id="17411"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16801077-C69D-4EFA-A406-AC691A0C2DF4}" type="slidenum">
              <a:rPr lang="en-US" sz="1200">
                <a:solidFill>
                  <a:schemeClr val="tx1">
                    <a:tint val="75000"/>
                  </a:schemeClr>
                </a:solidFill>
                <a:latin typeface="+mn-lt"/>
              </a:rPr>
              <a:pPr algn="r" fontAlgn="auto">
                <a:spcBef>
                  <a:spcPts val="0"/>
                </a:spcBef>
                <a:spcAft>
                  <a:spcPts val="0"/>
                </a:spcAft>
                <a:defRPr/>
              </a:pPr>
              <a:t>3</a:t>
            </a:fld>
            <a:endParaRPr lang="en-US" sz="1200">
              <a:solidFill>
                <a:schemeClr val="tx1">
                  <a:tint val="75000"/>
                </a:schemeClr>
              </a:solidFill>
              <a:latin typeface="+mn-lt"/>
            </a:endParaRPr>
          </a:p>
        </p:txBody>
      </p:sp>
      <p:pic>
        <p:nvPicPr>
          <p:cNvPr id="17413" name="Picture 5"/>
          <p:cNvPicPr>
            <a:picLocks noChangeAspect="1" noChangeArrowheads="1"/>
          </p:cNvPicPr>
          <p:nvPr/>
        </p:nvPicPr>
        <p:blipFill>
          <a:blip r:embed="rId3"/>
          <a:srcRect/>
          <a:stretch>
            <a:fillRect/>
          </a:stretch>
        </p:blipFill>
        <p:spPr bwMode="auto">
          <a:xfrm>
            <a:off x="1371600" y="1524000"/>
            <a:ext cx="6248400" cy="5165725"/>
          </a:xfrm>
          <a:prstGeom prst="rect">
            <a:avLst/>
          </a:prstGeom>
          <a:noFill/>
          <a:ln w="9525">
            <a:noFill/>
            <a:miter lim="800000"/>
            <a:headEnd/>
            <a:tailEnd/>
          </a:ln>
        </p:spPr>
      </p:pic>
      <p:sp>
        <p:nvSpPr>
          <p:cNvPr id="7" name="Line Callout 2 6"/>
          <p:cNvSpPr/>
          <p:nvPr/>
        </p:nvSpPr>
        <p:spPr>
          <a:xfrm>
            <a:off x="4800600" y="5867400"/>
            <a:ext cx="990600" cy="381000"/>
          </a:xfrm>
          <a:prstGeom prst="borderCallout2">
            <a:avLst>
              <a:gd name="adj1" fmla="val 18750"/>
              <a:gd name="adj2" fmla="val -8333"/>
              <a:gd name="adj3" fmla="val 18750"/>
              <a:gd name="adj4" fmla="val -16667"/>
              <a:gd name="adj5" fmla="val 86250"/>
              <a:gd name="adj6" fmla="val -7839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Hang up</a:t>
            </a:r>
          </a:p>
        </p:txBody>
      </p:sp>
      <p:sp>
        <p:nvSpPr>
          <p:cNvPr id="8" name="Line Callout 2 7"/>
          <p:cNvSpPr/>
          <p:nvPr/>
        </p:nvSpPr>
        <p:spPr>
          <a:xfrm>
            <a:off x="4495800" y="5486400"/>
            <a:ext cx="990600" cy="304800"/>
          </a:xfrm>
          <a:prstGeom prst="borderCallout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Back</a:t>
            </a:r>
          </a:p>
        </p:txBody>
      </p:sp>
      <p:sp>
        <p:nvSpPr>
          <p:cNvPr id="9" name="Line Callout 2 8"/>
          <p:cNvSpPr/>
          <p:nvPr/>
        </p:nvSpPr>
        <p:spPr>
          <a:xfrm>
            <a:off x="5334000" y="2667000"/>
            <a:ext cx="1066800" cy="228600"/>
          </a:xfrm>
          <a:prstGeom prst="borderCallout2">
            <a:avLst>
              <a:gd name="adj1" fmla="val 18750"/>
              <a:gd name="adj2" fmla="val -8333"/>
              <a:gd name="adj3" fmla="val 18750"/>
              <a:gd name="adj4" fmla="val -16667"/>
              <a:gd name="adj5" fmla="val 235937"/>
              <a:gd name="adj6" fmla="val -8997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Volume </a:t>
            </a:r>
          </a:p>
        </p:txBody>
      </p:sp>
      <p:sp>
        <p:nvSpPr>
          <p:cNvPr id="10" name="Line Callout 2 9"/>
          <p:cNvSpPr/>
          <p:nvPr/>
        </p:nvSpPr>
        <p:spPr>
          <a:xfrm flipH="1">
            <a:off x="228600" y="2362200"/>
            <a:ext cx="990600" cy="228600"/>
          </a:xfrm>
          <a:prstGeom prst="borderCallout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Power</a:t>
            </a:r>
            <a:endParaRPr lang="en-US" dirty="0"/>
          </a:p>
        </p:txBody>
      </p:sp>
      <p:sp>
        <p:nvSpPr>
          <p:cNvPr id="11" name="Line Callout 2 10"/>
          <p:cNvSpPr/>
          <p:nvPr/>
        </p:nvSpPr>
        <p:spPr>
          <a:xfrm>
            <a:off x="5181600" y="1828800"/>
            <a:ext cx="2514600" cy="304800"/>
          </a:xfrm>
          <a:prstGeom prst="borderCallout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Status Bar – Notification Line</a:t>
            </a:r>
          </a:p>
        </p:txBody>
      </p:sp>
      <p:sp>
        <p:nvSpPr>
          <p:cNvPr id="13" name="Line Callout 2 12"/>
          <p:cNvSpPr/>
          <p:nvPr/>
        </p:nvSpPr>
        <p:spPr>
          <a:xfrm flipH="1">
            <a:off x="609600" y="5486400"/>
            <a:ext cx="990600" cy="228600"/>
          </a:xfrm>
          <a:prstGeom prst="borderCallout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Home</a:t>
            </a:r>
            <a:endParaRPr lang="en-US" dirty="0"/>
          </a:p>
        </p:txBody>
      </p:sp>
      <p:sp>
        <p:nvSpPr>
          <p:cNvPr id="14" name="Line Callout 2 13"/>
          <p:cNvSpPr/>
          <p:nvPr/>
        </p:nvSpPr>
        <p:spPr>
          <a:xfrm flipH="1">
            <a:off x="457200" y="6019800"/>
            <a:ext cx="990600" cy="228600"/>
          </a:xfrm>
          <a:prstGeom prst="borderCallout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Call</a:t>
            </a:r>
            <a:endParaRPr lang="en-US" dirty="0"/>
          </a:p>
        </p:txBody>
      </p:sp>
      <p:sp>
        <p:nvSpPr>
          <p:cNvPr id="15" name="Line Callout 2 14"/>
          <p:cNvSpPr/>
          <p:nvPr/>
        </p:nvSpPr>
        <p:spPr>
          <a:xfrm>
            <a:off x="4648200" y="4995863"/>
            <a:ext cx="990600" cy="304800"/>
          </a:xfrm>
          <a:prstGeom prst="borderCallout2">
            <a:avLst>
              <a:gd name="adj1" fmla="val 18750"/>
              <a:gd name="adj2" fmla="val -8333"/>
              <a:gd name="adj3" fmla="val 18750"/>
              <a:gd name="adj4" fmla="val -16667"/>
              <a:gd name="adj5" fmla="val 206250"/>
              <a:gd name="adj6" fmla="val -14618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Menu</a:t>
            </a:r>
          </a:p>
        </p:txBody>
      </p:sp>
      <p:sp>
        <p:nvSpPr>
          <p:cNvPr id="16" name="Line Callout 2 15"/>
          <p:cNvSpPr/>
          <p:nvPr/>
        </p:nvSpPr>
        <p:spPr>
          <a:xfrm flipH="1">
            <a:off x="152400" y="4191000"/>
            <a:ext cx="990600" cy="838200"/>
          </a:xfrm>
          <a:prstGeom prst="borderCallout2">
            <a:avLst>
              <a:gd name="adj1" fmla="val 18750"/>
              <a:gd name="adj2" fmla="val -8333"/>
              <a:gd name="adj3" fmla="val 18750"/>
              <a:gd name="adj4" fmla="val -16667"/>
              <a:gd name="adj5" fmla="val 134902"/>
              <a:gd name="adj6" fmla="val -17791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Tab</a:t>
            </a:r>
          </a:p>
          <a:p>
            <a:pPr algn="ctr" fontAlgn="auto">
              <a:spcBef>
                <a:spcPts val="0"/>
              </a:spcBef>
              <a:spcAft>
                <a:spcPts val="0"/>
              </a:spcAft>
              <a:defRPr/>
            </a:pPr>
            <a:r>
              <a:rPr lang="en-US" sz="1400" dirty="0"/>
              <a:t>Launch Pad</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48F260C-934F-45B7-AC0C-2027BB20E12C}" type="slidenum">
              <a:rPr lang="en-US"/>
              <a:pPr>
                <a:defRPr/>
              </a:pPr>
              <a:t>30</a:t>
            </a:fld>
            <a:endParaRPr lang="en-US"/>
          </a:p>
        </p:txBody>
      </p:sp>
      <p:sp>
        <p:nvSpPr>
          <p:cNvPr id="3" name="Title 1"/>
          <p:cNvSpPr txBox="1">
            <a:spLocks/>
          </p:cNvSpPr>
          <p:nvPr/>
        </p:nvSpPr>
        <p:spPr>
          <a:xfrm>
            <a:off x="457200" y="274638"/>
            <a:ext cx="7315200" cy="1143000"/>
          </a:xfrm>
          <a:prstGeom prst="rect">
            <a:avLst/>
          </a:prstGeom>
        </p:spPr>
        <p:txBody>
          <a:bodyPr>
            <a:normAutofit/>
          </a:bodyPr>
          <a:lstStyle/>
          <a:p>
            <a:pPr algn="ctr">
              <a:lnSpc>
                <a:spcPct val="80000"/>
              </a:lnSpc>
            </a:pPr>
            <a:r>
              <a:rPr lang="en-US" sz="4000">
                <a:solidFill>
                  <a:srgbClr val="558ED5"/>
                </a:solidFill>
                <a:latin typeface="Calibri" pitchFamily="34" charset="0"/>
              </a:rPr>
              <a:t>Using the Emulator with </a:t>
            </a:r>
            <a:br>
              <a:rPr lang="en-US" sz="4000">
                <a:solidFill>
                  <a:srgbClr val="558ED5"/>
                </a:solidFill>
                <a:latin typeface="Calibri" pitchFamily="34" charset="0"/>
              </a:rPr>
            </a:br>
            <a:r>
              <a:rPr lang="en-US" sz="4000">
                <a:solidFill>
                  <a:srgbClr val="558ED5"/>
                </a:solidFill>
                <a:latin typeface="Calibri" pitchFamily="34" charset="0"/>
              </a:rPr>
              <a:t>“inserted” SD card from Eclipse</a:t>
            </a:r>
          </a:p>
        </p:txBody>
      </p:sp>
      <p:sp>
        <p:nvSpPr>
          <p:cNvPr id="47107" name="Content Placeholder 2"/>
          <p:cNvSpPr txBox="1">
            <a:spLocks/>
          </p:cNvSpPr>
          <p:nvPr/>
        </p:nvSpPr>
        <p:spPr bwMode="auto">
          <a:xfrm>
            <a:off x="304800" y="1600200"/>
            <a:ext cx="8229600" cy="5029200"/>
          </a:xfrm>
          <a:prstGeom prst="rect">
            <a:avLst/>
          </a:prstGeom>
          <a:noFill/>
          <a:ln w="9525">
            <a:noFill/>
            <a:miter lim="800000"/>
            <a:headEnd/>
            <a:tailEnd/>
          </a:ln>
        </p:spPr>
        <p:txBody>
          <a:bodyPr/>
          <a:lstStyle/>
          <a:p>
            <a:pPr marL="342900" indent="-342900"/>
            <a:endParaRPr lang="en-US" sz="2000">
              <a:latin typeface="Calibri" pitchFamily="34" charset="0"/>
            </a:endParaRPr>
          </a:p>
        </p:txBody>
      </p:sp>
      <p:pic>
        <p:nvPicPr>
          <p:cNvPr id="47108" name="Picture 2"/>
          <p:cNvPicPr>
            <a:picLocks noChangeAspect="1" noChangeArrowheads="1"/>
          </p:cNvPicPr>
          <p:nvPr/>
        </p:nvPicPr>
        <p:blipFill>
          <a:blip r:embed="rId3"/>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AE023FB1-2130-412A-BF64-2ABDA5022A08}" type="slidenum">
              <a:rPr lang="en-US" sz="1200">
                <a:solidFill>
                  <a:schemeClr val="tx1">
                    <a:tint val="75000"/>
                  </a:schemeClr>
                </a:solidFill>
                <a:latin typeface="+mn-lt"/>
              </a:rPr>
              <a:pPr algn="r" fontAlgn="auto">
                <a:spcBef>
                  <a:spcPts val="0"/>
                </a:spcBef>
                <a:spcAft>
                  <a:spcPts val="0"/>
                </a:spcAft>
                <a:defRPr/>
              </a:pPr>
              <a:t>30</a:t>
            </a:fld>
            <a:endParaRPr lang="en-US" sz="1200">
              <a:solidFill>
                <a:schemeClr val="tx1">
                  <a:tint val="75000"/>
                </a:schemeClr>
              </a:solidFill>
              <a:latin typeface="+mn-lt"/>
            </a:endParaRPr>
          </a:p>
        </p:txBody>
      </p:sp>
      <p:pic>
        <p:nvPicPr>
          <p:cNvPr id="47111" name="Picture 3"/>
          <p:cNvPicPr>
            <a:picLocks noChangeAspect="1" noChangeArrowheads="1"/>
          </p:cNvPicPr>
          <p:nvPr/>
        </p:nvPicPr>
        <p:blipFill>
          <a:blip r:embed="rId4"/>
          <a:srcRect/>
          <a:stretch>
            <a:fillRect/>
          </a:stretch>
        </p:blipFill>
        <p:spPr bwMode="auto">
          <a:xfrm>
            <a:off x="228600" y="1371600"/>
            <a:ext cx="6096000" cy="4794250"/>
          </a:xfrm>
          <a:prstGeom prst="rect">
            <a:avLst/>
          </a:prstGeom>
          <a:noFill/>
          <a:ln w="9525">
            <a:noFill/>
            <a:miter lim="800000"/>
            <a:headEnd/>
            <a:tailEnd/>
          </a:ln>
        </p:spPr>
      </p:pic>
      <p:sp>
        <p:nvSpPr>
          <p:cNvPr id="1026" name="Text Box 2"/>
          <p:cNvSpPr txBox="1">
            <a:spLocks noChangeArrowheads="1"/>
          </p:cNvSpPr>
          <p:nvPr/>
        </p:nvSpPr>
        <p:spPr bwMode="auto">
          <a:xfrm>
            <a:off x="381000" y="6019800"/>
            <a:ext cx="7391400" cy="533400"/>
          </a:xfrm>
          <a:prstGeom prst="rect">
            <a:avLst/>
          </a:prstGeom>
          <a:solidFill>
            <a:schemeClr val="accent6">
              <a:lumMod val="40000"/>
              <a:lumOff val="60000"/>
            </a:schemeClr>
          </a:solidFill>
          <a:ln w="9525">
            <a:solidFill>
              <a:srgbClr val="000000"/>
            </a:solidFill>
            <a:miter lim="800000"/>
            <a:headEnd/>
            <a:tailEnd/>
          </a:ln>
        </p:spPr>
        <p:txBody>
          <a:bodyPr/>
          <a:lstStyle/>
          <a:p>
            <a:pPr>
              <a:spcAft>
                <a:spcPts val="1000"/>
              </a:spcAft>
            </a:pPr>
            <a:r>
              <a:rPr lang="en-US" sz="1600" b="1">
                <a:latin typeface="Calibri" pitchFamily="34" charset="0"/>
              </a:rPr>
              <a:t>Additional Emulator Command Line Options:</a:t>
            </a:r>
            <a:r>
              <a:rPr lang="en-US" sz="1600" b="1">
                <a:latin typeface="Times New Roman" pitchFamily="18" charset="0"/>
              </a:rPr>
              <a:t/>
            </a:r>
            <a:br>
              <a:rPr lang="en-US" sz="1600" b="1">
                <a:latin typeface="Times New Roman" pitchFamily="18" charset="0"/>
              </a:rPr>
            </a:br>
            <a:r>
              <a:rPr lang="en-US" sz="1600">
                <a:latin typeface="Calibri" pitchFamily="34" charset="0"/>
              </a:rPr>
              <a:t>-sdcard c:\Android_Emulator_Data\mysdcard.img -datadir c:\Android_Emulator_Data  </a:t>
            </a:r>
            <a:endParaRPr lang="en-US" sz="4400"/>
          </a:p>
        </p:txBody>
      </p:sp>
      <p:sp>
        <p:nvSpPr>
          <p:cNvPr id="12" name="TextBox 11"/>
          <p:cNvSpPr txBox="1"/>
          <p:nvPr/>
        </p:nvSpPr>
        <p:spPr>
          <a:xfrm>
            <a:off x="6400800" y="1981200"/>
            <a:ext cx="2743200" cy="3970338"/>
          </a:xfrm>
          <a:prstGeom prst="rect">
            <a:avLst/>
          </a:prstGeom>
          <a:noFill/>
        </p:spPr>
        <p:txBody>
          <a:bodyPr>
            <a:spAutoFit/>
          </a:bodyPr>
          <a:lstStyle/>
          <a:p>
            <a:pPr fontAlgn="auto">
              <a:spcBef>
                <a:spcPts val="0"/>
              </a:spcBef>
              <a:spcAft>
                <a:spcPts val="0"/>
              </a:spcAft>
              <a:defRPr/>
            </a:pPr>
            <a:r>
              <a:rPr lang="en-US" dirty="0">
                <a:latin typeface="+mn-lt"/>
              </a:rPr>
              <a:t>From Eclipse’s menu create new launch configuration: </a:t>
            </a:r>
          </a:p>
          <a:p>
            <a:pPr fontAlgn="auto">
              <a:spcBef>
                <a:spcPts val="0"/>
              </a:spcBef>
              <a:spcAft>
                <a:spcPts val="0"/>
              </a:spcAft>
              <a:defRPr/>
            </a:pPr>
            <a:r>
              <a:rPr lang="en-US" b="1" dirty="0">
                <a:latin typeface="+mn-lt"/>
              </a:rPr>
              <a:t>   Run</a:t>
            </a:r>
            <a:r>
              <a:rPr lang="en-US" dirty="0">
                <a:latin typeface="+mn-lt"/>
              </a:rPr>
              <a:t> &gt;</a:t>
            </a:r>
          </a:p>
          <a:p>
            <a:pPr fontAlgn="auto">
              <a:spcBef>
                <a:spcPts val="0"/>
              </a:spcBef>
              <a:spcAft>
                <a:spcPts val="0"/>
              </a:spcAft>
              <a:defRPr/>
            </a:pPr>
            <a:r>
              <a:rPr lang="en-US" dirty="0">
                <a:latin typeface="+mn-lt"/>
              </a:rPr>
              <a:t>   </a:t>
            </a:r>
            <a:r>
              <a:rPr lang="en-US" b="1" dirty="0">
                <a:latin typeface="+mn-lt"/>
              </a:rPr>
              <a:t>Run Configurations &gt; </a:t>
            </a:r>
          </a:p>
          <a:p>
            <a:pPr fontAlgn="auto">
              <a:spcBef>
                <a:spcPts val="0"/>
              </a:spcBef>
              <a:spcAft>
                <a:spcPts val="0"/>
              </a:spcAft>
              <a:defRPr/>
            </a:pPr>
            <a:r>
              <a:rPr lang="en-US" b="1" dirty="0">
                <a:latin typeface="+mn-lt"/>
              </a:rPr>
              <a:t>   New</a:t>
            </a:r>
            <a:r>
              <a:rPr lang="en-US" dirty="0">
                <a:latin typeface="+mn-lt"/>
              </a:rPr>
              <a:t> icon  </a:t>
            </a:r>
          </a:p>
          <a:p>
            <a:pPr fontAlgn="auto">
              <a:spcBef>
                <a:spcPts val="0"/>
              </a:spcBef>
              <a:spcAft>
                <a:spcPts val="0"/>
              </a:spcAft>
              <a:defRPr/>
            </a:pPr>
            <a:endParaRPr lang="en-US" dirty="0">
              <a:latin typeface="+mn-lt"/>
            </a:endParaRPr>
          </a:p>
          <a:p>
            <a:pPr fontAlgn="auto">
              <a:spcBef>
                <a:spcPts val="0"/>
              </a:spcBef>
              <a:spcAft>
                <a:spcPts val="0"/>
              </a:spcAft>
              <a:defRPr/>
            </a:pPr>
            <a:r>
              <a:rPr lang="en-US" dirty="0">
                <a:latin typeface="+mn-lt"/>
              </a:rPr>
              <a:t>On the </a:t>
            </a:r>
            <a:r>
              <a:rPr lang="en-US" b="1" dirty="0">
                <a:latin typeface="+mn-lt"/>
              </a:rPr>
              <a:t>Target </a:t>
            </a:r>
            <a:r>
              <a:rPr lang="en-US" dirty="0">
                <a:latin typeface="+mn-lt"/>
              </a:rPr>
              <a:t>panel </a:t>
            </a:r>
          </a:p>
          <a:p>
            <a:pPr marL="342900" indent="-342900" fontAlgn="auto">
              <a:spcBef>
                <a:spcPts val="0"/>
              </a:spcBef>
              <a:spcAft>
                <a:spcPts val="0"/>
              </a:spcAft>
              <a:buFont typeface="+mj-lt"/>
              <a:buAutoNum type="arabicPeriod"/>
              <a:defRPr/>
            </a:pPr>
            <a:r>
              <a:rPr lang="en-US" dirty="0">
                <a:latin typeface="+mn-lt"/>
              </a:rPr>
              <a:t>Select existing Android Virtual device (AVD)</a:t>
            </a:r>
          </a:p>
          <a:p>
            <a:pPr marL="342900" indent="-342900" fontAlgn="auto">
              <a:spcBef>
                <a:spcPts val="0"/>
              </a:spcBef>
              <a:spcAft>
                <a:spcPts val="0"/>
              </a:spcAft>
              <a:buFont typeface="+mj-lt"/>
              <a:buAutoNum type="arabicPeriod"/>
              <a:defRPr/>
            </a:pPr>
            <a:r>
              <a:rPr lang="en-US" dirty="0">
                <a:latin typeface="+mn-lt"/>
              </a:rPr>
              <a:t>Enter additional Command Line Options (see caption)</a:t>
            </a:r>
          </a:p>
          <a:p>
            <a:pPr marL="342900" indent="-342900" fontAlgn="auto">
              <a:spcBef>
                <a:spcPts val="0"/>
              </a:spcBef>
              <a:spcAft>
                <a:spcPts val="0"/>
              </a:spcAft>
              <a:buFont typeface="+mj-lt"/>
              <a:buAutoNum type="arabicPeriod"/>
              <a:defRPr/>
            </a:pPr>
            <a:r>
              <a:rPr lang="en-US" dirty="0">
                <a:latin typeface="+mn-lt"/>
              </a:rPr>
              <a:t>Apply &gt; Run </a:t>
            </a:r>
          </a:p>
          <a:p>
            <a:pPr fontAlgn="auto">
              <a:spcBef>
                <a:spcPts val="0"/>
              </a:spcBef>
              <a:spcAft>
                <a:spcPts val="0"/>
              </a:spcAft>
              <a:defRPr/>
            </a:pPr>
            <a:endParaRPr lang="en-US" dirty="0">
              <a:latin typeface="+mn-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86E9788-2F2A-4AB4-9CDE-5EC28AEAB1ED}" type="slidenum">
              <a:rPr lang="en-US"/>
              <a:pPr>
                <a:defRPr/>
              </a:pPr>
              <a:t>31</a:t>
            </a:fld>
            <a:endParaRPr lang="en-US"/>
          </a:p>
        </p:txBody>
      </p:sp>
      <p:sp>
        <p:nvSpPr>
          <p:cNvPr id="3" name="Title 1"/>
          <p:cNvSpPr txBox="1">
            <a:spLocks/>
          </p:cNvSpPr>
          <p:nvPr/>
        </p:nvSpPr>
        <p:spPr>
          <a:xfrm>
            <a:off x="457200" y="274638"/>
            <a:ext cx="7315200" cy="1143000"/>
          </a:xfrm>
          <a:prstGeom prst="rect">
            <a:avLst/>
          </a:prstGeom>
        </p:spPr>
        <p:txBody>
          <a:bodyPr>
            <a:normAutofit/>
          </a:bodyPr>
          <a:lstStyle/>
          <a:p>
            <a:pPr algn="ctr">
              <a:lnSpc>
                <a:spcPct val="80000"/>
              </a:lnSpc>
            </a:pPr>
            <a:r>
              <a:rPr lang="en-US" sz="4000">
                <a:solidFill>
                  <a:srgbClr val="558ED5"/>
                </a:solidFill>
                <a:latin typeface="Calibri" pitchFamily="34" charset="0"/>
              </a:rPr>
              <a:t>Sending Text Messages </a:t>
            </a:r>
            <a:br>
              <a:rPr lang="en-US" sz="4000">
                <a:solidFill>
                  <a:srgbClr val="558ED5"/>
                </a:solidFill>
                <a:latin typeface="Calibri" pitchFamily="34" charset="0"/>
              </a:rPr>
            </a:br>
            <a:r>
              <a:rPr lang="en-US" sz="4000">
                <a:solidFill>
                  <a:srgbClr val="558ED5"/>
                </a:solidFill>
                <a:latin typeface="Calibri" pitchFamily="34" charset="0"/>
              </a:rPr>
              <a:t>to the Emulator </a:t>
            </a:r>
          </a:p>
        </p:txBody>
      </p:sp>
      <p:sp>
        <p:nvSpPr>
          <p:cNvPr id="49155" name="Content Placeholder 2"/>
          <p:cNvSpPr txBox="1">
            <a:spLocks/>
          </p:cNvSpPr>
          <p:nvPr/>
        </p:nvSpPr>
        <p:spPr bwMode="auto">
          <a:xfrm>
            <a:off x="381000" y="1828800"/>
            <a:ext cx="8229600" cy="5029200"/>
          </a:xfrm>
          <a:prstGeom prst="rect">
            <a:avLst/>
          </a:prstGeom>
          <a:noFill/>
          <a:ln w="9525">
            <a:noFill/>
            <a:miter lim="800000"/>
            <a:headEnd/>
            <a:tailEnd/>
          </a:ln>
        </p:spPr>
        <p:txBody>
          <a:bodyPr/>
          <a:lstStyle/>
          <a:p>
            <a:pPr marL="342900" indent="-342900"/>
            <a:endParaRPr lang="en-US" sz="2000">
              <a:latin typeface="Calibri" pitchFamily="34" charset="0"/>
            </a:endParaRPr>
          </a:p>
        </p:txBody>
      </p:sp>
      <p:pic>
        <p:nvPicPr>
          <p:cNvPr id="49156"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811CA023-16F5-450A-B1B0-2D7DEB303E22}" type="slidenum">
              <a:rPr lang="en-US" sz="1200">
                <a:solidFill>
                  <a:schemeClr val="tx1">
                    <a:tint val="75000"/>
                  </a:schemeClr>
                </a:solidFill>
                <a:latin typeface="+mn-lt"/>
              </a:rPr>
              <a:pPr algn="r" fontAlgn="auto">
                <a:spcBef>
                  <a:spcPts val="0"/>
                </a:spcBef>
                <a:spcAft>
                  <a:spcPts val="0"/>
                </a:spcAft>
                <a:defRPr/>
              </a:pPr>
              <a:t>31</a:t>
            </a:fld>
            <a:endParaRPr lang="en-US" sz="1200">
              <a:solidFill>
                <a:schemeClr val="tx1">
                  <a:tint val="75000"/>
                </a:schemeClr>
              </a:solidFill>
              <a:latin typeface="+mn-lt"/>
            </a:endParaRPr>
          </a:p>
        </p:txBody>
      </p:sp>
      <p:sp>
        <p:nvSpPr>
          <p:cNvPr id="9" name="TextBox 8"/>
          <p:cNvSpPr txBox="1"/>
          <p:nvPr/>
        </p:nvSpPr>
        <p:spPr>
          <a:xfrm>
            <a:off x="457200" y="1752600"/>
            <a:ext cx="8305800" cy="3749675"/>
          </a:xfrm>
          <a:prstGeom prst="rect">
            <a:avLst/>
          </a:prstGeom>
          <a:noFill/>
        </p:spPr>
        <p:txBody>
          <a:bodyPr>
            <a:spAutoFit/>
          </a:bodyPr>
          <a:lstStyle/>
          <a:p>
            <a:endParaRPr lang="en-US" sz="2000" b="1">
              <a:solidFill>
                <a:srgbClr val="0070C0"/>
              </a:solidFill>
              <a:latin typeface="Calibri" pitchFamily="34" charset="0"/>
            </a:endParaRPr>
          </a:p>
          <a:p>
            <a:pPr>
              <a:buFont typeface="Calibri" pitchFamily="34" charset="0"/>
              <a:buAutoNum type="arabicPeriod"/>
            </a:pPr>
            <a:r>
              <a:rPr lang="en-US" sz="2000">
                <a:latin typeface="Calibri" pitchFamily="34" charset="0"/>
              </a:rPr>
              <a:t>Start the emulator. </a:t>
            </a:r>
          </a:p>
          <a:p>
            <a:pPr>
              <a:buFont typeface="Calibri" pitchFamily="34" charset="0"/>
              <a:buAutoNum type="arabicPeriod"/>
            </a:pPr>
            <a:r>
              <a:rPr lang="en-US" sz="2000">
                <a:latin typeface="Calibri" pitchFamily="34" charset="0"/>
              </a:rPr>
              <a:t>Open a new shell and type :</a:t>
            </a:r>
            <a:br>
              <a:rPr lang="en-US" sz="2000">
                <a:latin typeface="Calibri" pitchFamily="34" charset="0"/>
              </a:rPr>
            </a:br>
            <a:r>
              <a:rPr lang="en-US" sz="2000" b="1">
                <a:solidFill>
                  <a:srgbClr val="C00000"/>
                </a:solidFill>
                <a:latin typeface="Calibri" pitchFamily="34" charset="0"/>
              </a:rPr>
              <a:t>c:&gt;  adb devices</a:t>
            </a:r>
            <a:br>
              <a:rPr lang="en-US" sz="2000" b="1">
                <a:solidFill>
                  <a:srgbClr val="C00000"/>
                </a:solidFill>
                <a:latin typeface="Calibri" pitchFamily="34" charset="0"/>
              </a:rPr>
            </a:br>
            <a:r>
              <a:rPr lang="en-US" sz="2000">
                <a:latin typeface="Calibri" pitchFamily="34" charset="0"/>
              </a:rPr>
              <a:t>so you know the emulator’s numeric port id (usually </a:t>
            </a:r>
            <a:r>
              <a:rPr lang="en-US" sz="2000" b="1">
                <a:latin typeface="Calibri" pitchFamily="34" charset="0"/>
              </a:rPr>
              <a:t>5554</a:t>
            </a:r>
            <a:r>
              <a:rPr lang="en-US" sz="2000">
                <a:latin typeface="Calibri" pitchFamily="34" charset="0"/>
              </a:rPr>
              <a:t>, </a:t>
            </a:r>
            <a:r>
              <a:rPr lang="en-US" sz="2000" b="1">
                <a:latin typeface="Calibri" pitchFamily="34" charset="0"/>
              </a:rPr>
              <a:t>5556</a:t>
            </a:r>
            <a:r>
              <a:rPr lang="en-US" sz="2000">
                <a:latin typeface="Calibri" pitchFamily="34" charset="0"/>
              </a:rPr>
              <a:t>, and so on) </a:t>
            </a:r>
          </a:p>
          <a:p>
            <a:pPr>
              <a:buFont typeface="Calibri" pitchFamily="34" charset="0"/>
              <a:buAutoNum type="arabicPeriod"/>
            </a:pPr>
            <a:endParaRPr lang="en-US" sz="2000">
              <a:latin typeface="Calibri" pitchFamily="34" charset="0"/>
            </a:endParaRPr>
          </a:p>
          <a:p>
            <a:pPr>
              <a:buFont typeface="Calibri" pitchFamily="34" charset="0"/>
              <a:buAutoNum type="arabicPeriod"/>
            </a:pPr>
            <a:r>
              <a:rPr lang="en-US" sz="2000">
                <a:latin typeface="Calibri" pitchFamily="34" charset="0"/>
              </a:rPr>
              <a:t>Connect to the console using telnet command like:</a:t>
            </a:r>
            <a:br>
              <a:rPr lang="en-US" sz="2000">
                <a:latin typeface="Calibri" pitchFamily="34" charset="0"/>
              </a:rPr>
            </a:br>
            <a:r>
              <a:rPr lang="en-US" sz="2000" b="1">
                <a:solidFill>
                  <a:srgbClr val="C00000"/>
                </a:solidFill>
                <a:latin typeface="Calibri" pitchFamily="34" charset="0"/>
              </a:rPr>
              <a:t> c:&gt;   telnet localhost 5554 </a:t>
            </a:r>
          </a:p>
          <a:p>
            <a:pPr>
              <a:buFont typeface="Calibri" pitchFamily="34" charset="0"/>
              <a:buAutoNum type="arabicPeriod"/>
            </a:pPr>
            <a:endParaRPr lang="en-US" sz="2000" b="1">
              <a:solidFill>
                <a:srgbClr val="C00000"/>
              </a:solidFill>
              <a:latin typeface="Calibri" pitchFamily="34" charset="0"/>
            </a:endParaRPr>
          </a:p>
          <a:p>
            <a:pPr>
              <a:buFont typeface="Calibri" pitchFamily="34" charset="0"/>
              <a:buAutoNum type="arabicPeriod"/>
            </a:pPr>
            <a:r>
              <a:rPr lang="en-US" sz="2000">
                <a:latin typeface="Calibri" pitchFamily="34" charset="0"/>
              </a:rPr>
              <a:t>After receiving  the telnet prompt you can send a text message with the command  (no quotes needed for the message)</a:t>
            </a:r>
            <a:br>
              <a:rPr lang="en-US" sz="2000">
                <a:latin typeface="Calibri" pitchFamily="34" charset="0"/>
              </a:rPr>
            </a:br>
            <a:r>
              <a:rPr lang="en-US" sz="2000" b="1">
                <a:solidFill>
                  <a:srgbClr val="C00000"/>
                </a:solidFill>
                <a:latin typeface="Calibri" pitchFamily="34" charset="0"/>
              </a:rPr>
              <a:t>sms  send  &lt;Sender’s phone number&gt;  &lt;text message&gt;</a:t>
            </a:r>
            <a:endParaRPr lang="en-US" sz="2000">
              <a:latin typeface="Calibri"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7" name="Picture 14" descr="device1.png"/>
          <p:cNvPicPr>
            <a:picLocks noChangeAspect="1"/>
          </p:cNvPicPr>
          <p:nvPr/>
        </p:nvPicPr>
        <p:blipFill>
          <a:blip r:embed="rId2"/>
          <a:srcRect/>
          <a:stretch>
            <a:fillRect/>
          </a:stretch>
        </p:blipFill>
        <p:spPr bwMode="auto">
          <a:xfrm>
            <a:off x="4876800" y="1371600"/>
            <a:ext cx="2438400" cy="36576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D8120F85-4EE6-480E-A06F-16BC780C6436}" type="slidenum">
              <a:rPr lang="en-US"/>
              <a:pPr>
                <a:defRPr/>
              </a:pPr>
              <a:t>32</a:t>
            </a:fld>
            <a:endParaRPr lang="en-US"/>
          </a:p>
        </p:txBody>
      </p:sp>
      <p:sp>
        <p:nvSpPr>
          <p:cNvPr id="3" name="Title 1"/>
          <p:cNvSpPr txBox="1">
            <a:spLocks/>
          </p:cNvSpPr>
          <p:nvPr/>
        </p:nvSpPr>
        <p:spPr>
          <a:xfrm>
            <a:off x="457200" y="274638"/>
            <a:ext cx="8229600" cy="1143000"/>
          </a:xfrm>
          <a:prstGeom prst="rect">
            <a:avLst/>
          </a:prstGeom>
        </p:spPr>
        <p:txBody>
          <a:bodyPr>
            <a:normAutofit/>
          </a:bodyPr>
          <a:lstStyle/>
          <a:p>
            <a:pPr algn="ctr">
              <a:lnSpc>
                <a:spcPct val="80000"/>
              </a:lnSpc>
            </a:pPr>
            <a:r>
              <a:rPr lang="en-US" sz="4000">
                <a:solidFill>
                  <a:srgbClr val="558ED5"/>
                </a:solidFill>
                <a:latin typeface="Calibri" pitchFamily="34" charset="0"/>
              </a:rPr>
              <a:t>Sending Text Messages </a:t>
            </a:r>
            <a:br>
              <a:rPr lang="en-US" sz="4000">
                <a:solidFill>
                  <a:srgbClr val="558ED5"/>
                </a:solidFill>
                <a:latin typeface="Calibri" pitchFamily="34" charset="0"/>
              </a:rPr>
            </a:br>
            <a:r>
              <a:rPr lang="en-US" sz="4000">
                <a:solidFill>
                  <a:srgbClr val="558ED5"/>
                </a:solidFill>
                <a:latin typeface="Calibri" pitchFamily="34" charset="0"/>
              </a:rPr>
              <a:t>to the Emulator </a:t>
            </a:r>
          </a:p>
        </p:txBody>
      </p:sp>
      <p:sp>
        <p:nvSpPr>
          <p:cNvPr id="50180" name="Content Placeholder 2"/>
          <p:cNvSpPr txBox="1">
            <a:spLocks/>
          </p:cNvSpPr>
          <p:nvPr/>
        </p:nvSpPr>
        <p:spPr bwMode="auto">
          <a:xfrm>
            <a:off x="304800" y="1600200"/>
            <a:ext cx="8229600" cy="5029200"/>
          </a:xfrm>
          <a:prstGeom prst="rect">
            <a:avLst/>
          </a:prstGeom>
          <a:noFill/>
          <a:ln w="9525">
            <a:noFill/>
            <a:miter lim="800000"/>
            <a:headEnd/>
            <a:tailEnd/>
          </a:ln>
        </p:spPr>
        <p:txBody>
          <a:bodyPr/>
          <a:lstStyle/>
          <a:p>
            <a:pPr marL="342900" indent="-342900"/>
            <a:endParaRPr lang="en-US" sz="2000">
              <a:latin typeface="Calibri" pitchFamily="34" charset="0"/>
            </a:endParaRPr>
          </a:p>
        </p:txBody>
      </p:sp>
      <p:pic>
        <p:nvPicPr>
          <p:cNvPr id="50181" name="Picture 2"/>
          <p:cNvPicPr>
            <a:picLocks noChangeAspect="1" noChangeArrowheads="1"/>
          </p:cNvPicPr>
          <p:nvPr/>
        </p:nvPicPr>
        <p:blipFill>
          <a:blip r:embed="rId3"/>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61063F9F-C624-4258-BA88-8246D70D81C0}" type="slidenum">
              <a:rPr lang="en-US" sz="1200">
                <a:solidFill>
                  <a:schemeClr val="tx1">
                    <a:tint val="75000"/>
                  </a:schemeClr>
                </a:solidFill>
                <a:latin typeface="+mn-lt"/>
              </a:rPr>
              <a:pPr algn="r" fontAlgn="auto">
                <a:spcBef>
                  <a:spcPts val="0"/>
                </a:spcBef>
                <a:spcAft>
                  <a:spcPts val="0"/>
                </a:spcAft>
                <a:defRPr/>
              </a:pPr>
              <a:t>32</a:t>
            </a:fld>
            <a:endParaRPr lang="en-US" sz="1200">
              <a:solidFill>
                <a:schemeClr val="tx1">
                  <a:tint val="75000"/>
                </a:schemeClr>
              </a:solidFill>
              <a:latin typeface="+mn-lt"/>
            </a:endParaRPr>
          </a:p>
        </p:txBody>
      </p:sp>
      <p:sp>
        <p:nvSpPr>
          <p:cNvPr id="50183" name="TextBox 8"/>
          <p:cNvSpPr txBox="1">
            <a:spLocks noChangeArrowheads="1"/>
          </p:cNvSpPr>
          <p:nvPr/>
        </p:nvSpPr>
        <p:spPr bwMode="auto">
          <a:xfrm>
            <a:off x="457200" y="1752600"/>
            <a:ext cx="3581400" cy="822325"/>
          </a:xfrm>
          <a:prstGeom prst="rect">
            <a:avLst/>
          </a:prstGeom>
          <a:noFill/>
          <a:ln w="9525">
            <a:noFill/>
            <a:miter lim="800000"/>
            <a:headEnd/>
            <a:tailEnd/>
          </a:ln>
        </p:spPr>
        <p:txBody>
          <a:bodyPr>
            <a:spAutoFit/>
          </a:bodyPr>
          <a:lstStyle/>
          <a:p>
            <a:r>
              <a:rPr lang="en-US" sz="2400" b="1">
                <a:solidFill>
                  <a:srgbClr val="0070C0"/>
                </a:solidFill>
                <a:latin typeface="Calibri" pitchFamily="34" charset="0"/>
              </a:rPr>
              <a:t>Example: </a:t>
            </a:r>
          </a:p>
          <a:p>
            <a:endParaRPr lang="en-US" sz="2400" b="1">
              <a:solidFill>
                <a:srgbClr val="0070C0"/>
              </a:solidFill>
              <a:latin typeface="Calibri" pitchFamily="34" charset="0"/>
            </a:endParaRPr>
          </a:p>
        </p:txBody>
      </p:sp>
      <p:pic>
        <p:nvPicPr>
          <p:cNvPr id="50184" name="Picture 5"/>
          <p:cNvPicPr>
            <a:picLocks noChangeAspect="1" noChangeArrowheads="1"/>
          </p:cNvPicPr>
          <p:nvPr/>
        </p:nvPicPr>
        <p:blipFill>
          <a:blip r:embed="rId4"/>
          <a:srcRect/>
          <a:stretch>
            <a:fillRect/>
          </a:stretch>
        </p:blipFill>
        <p:spPr bwMode="auto">
          <a:xfrm>
            <a:off x="228600" y="3810000"/>
            <a:ext cx="4191000" cy="1165225"/>
          </a:xfrm>
          <a:prstGeom prst="rect">
            <a:avLst/>
          </a:prstGeom>
          <a:noFill/>
          <a:ln w="9525">
            <a:noFill/>
            <a:miter lim="800000"/>
            <a:headEnd/>
            <a:tailEnd/>
          </a:ln>
        </p:spPr>
      </p:pic>
      <p:sp>
        <p:nvSpPr>
          <p:cNvPr id="14" name="Right Arrow 13"/>
          <p:cNvSpPr/>
          <p:nvPr/>
        </p:nvSpPr>
        <p:spPr>
          <a:xfrm>
            <a:off x="4267200" y="1447800"/>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0186" name="Picture 2"/>
          <p:cNvPicPr>
            <a:picLocks noChangeAspect="1" noChangeArrowheads="1"/>
          </p:cNvPicPr>
          <p:nvPr/>
        </p:nvPicPr>
        <p:blipFill>
          <a:blip r:embed="rId5"/>
          <a:srcRect/>
          <a:stretch>
            <a:fillRect/>
          </a:stretch>
        </p:blipFill>
        <p:spPr bwMode="auto">
          <a:xfrm>
            <a:off x="228600" y="5257800"/>
            <a:ext cx="7394575" cy="1219200"/>
          </a:xfrm>
          <a:prstGeom prst="rect">
            <a:avLst/>
          </a:prstGeom>
          <a:noFill/>
          <a:ln w="9525">
            <a:noFill/>
            <a:miter lim="800000"/>
            <a:headEnd/>
            <a:tailEnd/>
          </a:ln>
        </p:spPr>
      </p:pic>
      <p:pic>
        <p:nvPicPr>
          <p:cNvPr id="50187" name="Picture 16" descr="device3.png"/>
          <p:cNvPicPr>
            <a:picLocks noChangeAspect="1"/>
          </p:cNvPicPr>
          <p:nvPr/>
        </p:nvPicPr>
        <p:blipFill>
          <a:blip r:embed="rId6"/>
          <a:srcRect/>
          <a:stretch>
            <a:fillRect/>
          </a:stretch>
        </p:blipFill>
        <p:spPr bwMode="auto">
          <a:xfrm>
            <a:off x="6248400" y="2057400"/>
            <a:ext cx="2438400" cy="3657600"/>
          </a:xfrm>
          <a:prstGeom prst="rect">
            <a:avLst/>
          </a:prstGeom>
          <a:noFill/>
          <a:ln w="9525">
            <a:noFill/>
            <a:miter lim="800000"/>
            <a:headEnd/>
            <a:tailEnd/>
          </a:ln>
        </p:spPr>
      </p:pic>
      <p:sp>
        <p:nvSpPr>
          <p:cNvPr id="13" name="Down Arrow 12"/>
          <p:cNvSpPr/>
          <p:nvPr/>
        </p:nvSpPr>
        <p:spPr>
          <a:xfrm>
            <a:off x="7162800" y="3733800"/>
            <a:ext cx="2286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58EF5CA1-E293-4FE1-9FDE-D59BE2F5674F}" type="slidenum">
              <a:rPr lang="en-US"/>
              <a:pPr>
                <a:defRPr/>
              </a:pPr>
              <a:t>33</a:t>
            </a:fld>
            <a:endParaRPr lang="en-US"/>
          </a:p>
        </p:txBody>
      </p:sp>
      <p:sp>
        <p:nvSpPr>
          <p:cNvPr id="3" name="Title 1"/>
          <p:cNvSpPr txBox="1">
            <a:spLocks/>
          </p:cNvSpPr>
          <p:nvPr/>
        </p:nvSpPr>
        <p:spPr>
          <a:xfrm>
            <a:off x="457200" y="274638"/>
            <a:ext cx="7315200" cy="1143000"/>
          </a:xfrm>
          <a:prstGeom prst="rect">
            <a:avLst/>
          </a:prstGeom>
        </p:spPr>
        <p:txBody>
          <a:bodyPr>
            <a:normAutofit/>
          </a:bodyPr>
          <a:lstStyle/>
          <a:p>
            <a:pPr algn="ctr">
              <a:lnSpc>
                <a:spcPct val="80000"/>
              </a:lnSpc>
            </a:pPr>
            <a:r>
              <a:rPr lang="en-US" sz="4000">
                <a:solidFill>
                  <a:srgbClr val="558ED5"/>
                </a:solidFill>
                <a:latin typeface="Calibri" pitchFamily="34" charset="0"/>
              </a:rPr>
              <a:t>Making a Voice Call </a:t>
            </a:r>
            <a:br>
              <a:rPr lang="en-US" sz="4000">
                <a:solidFill>
                  <a:srgbClr val="558ED5"/>
                </a:solidFill>
                <a:latin typeface="Calibri" pitchFamily="34" charset="0"/>
              </a:rPr>
            </a:br>
            <a:r>
              <a:rPr lang="en-US" sz="4000">
                <a:solidFill>
                  <a:srgbClr val="558ED5"/>
                </a:solidFill>
                <a:latin typeface="Calibri" pitchFamily="34" charset="0"/>
              </a:rPr>
              <a:t>to the Emulator </a:t>
            </a:r>
          </a:p>
        </p:txBody>
      </p:sp>
      <p:sp>
        <p:nvSpPr>
          <p:cNvPr id="51203" name="Content Placeholder 2"/>
          <p:cNvSpPr txBox="1">
            <a:spLocks/>
          </p:cNvSpPr>
          <p:nvPr/>
        </p:nvSpPr>
        <p:spPr bwMode="auto">
          <a:xfrm>
            <a:off x="304800" y="1600200"/>
            <a:ext cx="8229600" cy="5029200"/>
          </a:xfrm>
          <a:prstGeom prst="rect">
            <a:avLst/>
          </a:prstGeom>
          <a:noFill/>
          <a:ln w="9525">
            <a:noFill/>
            <a:miter lim="800000"/>
            <a:headEnd/>
            <a:tailEnd/>
          </a:ln>
        </p:spPr>
        <p:txBody>
          <a:bodyPr/>
          <a:lstStyle/>
          <a:p>
            <a:pPr marL="342900" indent="-342900"/>
            <a:endParaRPr lang="en-US" sz="2000">
              <a:latin typeface="Calibri" pitchFamily="34" charset="0"/>
            </a:endParaRPr>
          </a:p>
        </p:txBody>
      </p:sp>
      <p:pic>
        <p:nvPicPr>
          <p:cNvPr id="51204"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45D85D7C-2D3D-4024-B63F-8A248D3D4D1A}" type="slidenum">
              <a:rPr lang="en-US" sz="1200">
                <a:solidFill>
                  <a:schemeClr val="tx1">
                    <a:tint val="75000"/>
                  </a:schemeClr>
                </a:solidFill>
                <a:latin typeface="+mn-lt"/>
              </a:rPr>
              <a:pPr algn="r" fontAlgn="auto">
                <a:spcBef>
                  <a:spcPts val="0"/>
                </a:spcBef>
                <a:spcAft>
                  <a:spcPts val="0"/>
                </a:spcAft>
                <a:defRPr/>
              </a:pPr>
              <a:t>33</a:t>
            </a:fld>
            <a:endParaRPr lang="en-US" sz="1200">
              <a:solidFill>
                <a:schemeClr val="tx1">
                  <a:tint val="75000"/>
                </a:schemeClr>
              </a:solidFill>
              <a:latin typeface="+mn-lt"/>
            </a:endParaRPr>
          </a:p>
        </p:txBody>
      </p:sp>
      <p:sp>
        <p:nvSpPr>
          <p:cNvPr id="8" name="TextBox 7"/>
          <p:cNvSpPr txBox="1"/>
          <p:nvPr/>
        </p:nvSpPr>
        <p:spPr>
          <a:xfrm>
            <a:off x="457200" y="1752600"/>
            <a:ext cx="8305800" cy="3749675"/>
          </a:xfrm>
          <a:prstGeom prst="rect">
            <a:avLst/>
          </a:prstGeom>
          <a:noFill/>
        </p:spPr>
        <p:txBody>
          <a:bodyPr>
            <a:spAutoFit/>
          </a:bodyPr>
          <a:lstStyle/>
          <a:p>
            <a:endParaRPr lang="en-US" sz="2000" b="1">
              <a:solidFill>
                <a:srgbClr val="0070C0"/>
              </a:solidFill>
              <a:latin typeface="Calibri" pitchFamily="34" charset="0"/>
            </a:endParaRPr>
          </a:p>
          <a:p>
            <a:pPr>
              <a:buFont typeface="Calibri" pitchFamily="34" charset="0"/>
              <a:buAutoNum type="arabicPeriod"/>
            </a:pPr>
            <a:r>
              <a:rPr lang="en-US" sz="2000">
                <a:latin typeface="Calibri" pitchFamily="34" charset="0"/>
              </a:rPr>
              <a:t>Start the emulator. </a:t>
            </a:r>
          </a:p>
          <a:p>
            <a:pPr>
              <a:buFont typeface="Calibri" pitchFamily="34" charset="0"/>
              <a:buAutoNum type="arabicPeriod"/>
            </a:pPr>
            <a:r>
              <a:rPr lang="en-US" sz="2000">
                <a:latin typeface="Calibri" pitchFamily="34" charset="0"/>
              </a:rPr>
              <a:t>Open a new shell and type :</a:t>
            </a:r>
            <a:br>
              <a:rPr lang="en-US" sz="2000">
                <a:latin typeface="Calibri" pitchFamily="34" charset="0"/>
              </a:rPr>
            </a:br>
            <a:r>
              <a:rPr lang="en-US" sz="2000" b="1">
                <a:solidFill>
                  <a:srgbClr val="C00000"/>
                </a:solidFill>
                <a:latin typeface="Calibri" pitchFamily="34" charset="0"/>
              </a:rPr>
              <a:t>adb devices</a:t>
            </a:r>
            <a:br>
              <a:rPr lang="en-US" sz="2000" b="1">
                <a:solidFill>
                  <a:srgbClr val="C00000"/>
                </a:solidFill>
                <a:latin typeface="Calibri" pitchFamily="34" charset="0"/>
              </a:rPr>
            </a:br>
            <a:r>
              <a:rPr lang="en-US" sz="2000">
                <a:latin typeface="Calibri" pitchFamily="34" charset="0"/>
              </a:rPr>
              <a:t>to know the emulator’s numeric port id (usually </a:t>
            </a:r>
            <a:r>
              <a:rPr lang="en-US" sz="2000" b="1">
                <a:latin typeface="Calibri" pitchFamily="34" charset="0"/>
              </a:rPr>
              <a:t>5554</a:t>
            </a:r>
            <a:r>
              <a:rPr lang="en-US" sz="2000">
                <a:latin typeface="Calibri" pitchFamily="34" charset="0"/>
              </a:rPr>
              <a:t>, </a:t>
            </a:r>
            <a:r>
              <a:rPr lang="en-US" sz="2000" b="1">
                <a:latin typeface="Calibri" pitchFamily="34" charset="0"/>
              </a:rPr>
              <a:t>5556</a:t>
            </a:r>
            <a:r>
              <a:rPr lang="en-US" sz="2000">
                <a:latin typeface="Calibri" pitchFamily="34" charset="0"/>
              </a:rPr>
              <a:t>, and so on) </a:t>
            </a:r>
          </a:p>
          <a:p>
            <a:pPr>
              <a:buFont typeface="Calibri" pitchFamily="34" charset="0"/>
              <a:buAutoNum type="arabicPeriod"/>
            </a:pPr>
            <a:endParaRPr lang="en-US" sz="2000">
              <a:latin typeface="Calibri" pitchFamily="34" charset="0"/>
            </a:endParaRPr>
          </a:p>
          <a:p>
            <a:pPr>
              <a:buFont typeface="Calibri" pitchFamily="34" charset="0"/>
              <a:buAutoNum type="arabicPeriod"/>
            </a:pPr>
            <a:r>
              <a:rPr lang="en-US" sz="2000">
                <a:latin typeface="Calibri" pitchFamily="34" charset="0"/>
              </a:rPr>
              <a:t>Connect to the console using telnet command like:</a:t>
            </a:r>
            <a:br>
              <a:rPr lang="en-US" sz="2000">
                <a:latin typeface="Calibri" pitchFamily="34" charset="0"/>
              </a:rPr>
            </a:br>
            <a:r>
              <a:rPr lang="en-US" sz="2000" b="1">
                <a:solidFill>
                  <a:srgbClr val="C00000"/>
                </a:solidFill>
                <a:latin typeface="Calibri" pitchFamily="34" charset="0"/>
              </a:rPr>
              <a:t>telnet localhost 5554</a:t>
            </a:r>
            <a:r>
              <a:rPr lang="en-US" sz="2000">
                <a:latin typeface="Calibri" pitchFamily="34" charset="0"/>
              </a:rPr>
              <a:t>     (this is the ‘number’ to be called)</a:t>
            </a:r>
          </a:p>
          <a:p>
            <a:pPr>
              <a:buFont typeface="Calibri" pitchFamily="34" charset="0"/>
              <a:buAutoNum type="arabicPeriod"/>
            </a:pPr>
            <a:endParaRPr lang="en-US" sz="2000" b="1">
              <a:solidFill>
                <a:srgbClr val="C00000"/>
              </a:solidFill>
              <a:latin typeface="Calibri" pitchFamily="34" charset="0"/>
            </a:endParaRPr>
          </a:p>
          <a:p>
            <a:pPr>
              <a:buFont typeface="Calibri" pitchFamily="34" charset="0"/>
              <a:buAutoNum type="arabicPeriod"/>
            </a:pPr>
            <a:r>
              <a:rPr lang="en-US" sz="2000">
                <a:latin typeface="Calibri" pitchFamily="34" charset="0"/>
              </a:rPr>
              <a:t>After receiving  the telnet prompt you can place a call (voice) with the command </a:t>
            </a:r>
            <a:br>
              <a:rPr lang="en-US" sz="2000">
                <a:latin typeface="Calibri" pitchFamily="34" charset="0"/>
              </a:rPr>
            </a:br>
            <a:r>
              <a:rPr lang="en-US" sz="2000" b="1">
                <a:solidFill>
                  <a:srgbClr val="C00000"/>
                </a:solidFill>
                <a:latin typeface="Calibri" pitchFamily="34" charset="0"/>
              </a:rPr>
              <a:t>gsm call &lt;caller’s phone number&gt;</a:t>
            </a:r>
            <a:endParaRPr lang="en-US" sz="2000">
              <a:latin typeface="Calibri"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B74BD97-5D0E-42A7-A800-E3FA9336AC31}" type="slidenum">
              <a:rPr lang="en-US"/>
              <a:pPr>
                <a:defRPr/>
              </a:pPr>
              <a:t>34</a:t>
            </a:fld>
            <a:endParaRPr lang="en-US"/>
          </a:p>
        </p:txBody>
      </p:sp>
      <p:sp>
        <p:nvSpPr>
          <p:cNvPr id="3" name="Title 1"/>
          <p:cNvSpPr txBox="1">
            <a:spLocks/>
          </p:cNvSpPr>
          <p:nvPr/>
        </p:nvSpPr>
        <p:spPr>
          <a:xfrm>
            <a:off x="457200" y="274638"/>
            <a:ext cx="8229600" cy="1143000"/>
          </a:xfrm>
          <a:prstGeom prst="rect">
            <a:avLst/>
          </a:prstGeom>
        </p:spPr>
        <p:txBody>
          <a:bodyPr>
            <a:normAutofit/>
          </a:bodyPr>
          <a:lstStyle/>
          <a:p>
            <a:pPr algn="ctr">
              <a:lnSpc>
                <a:spcPct val="80000"/>
              </a:lnSpc>
            </a:pPr>
            <a:r>
              <a:rPr lang="en-US" sz="4000">
                <a:solidFill>
                  <a:srgbClr val="558ED5"/>
                </a:solidFill>
                <a:latin typeface="Calibri" pitchFamily="34" charset="0"/>
              </a:rPr>
              <a:t>Making a Voice Call </a:t>
            </a:r>
            <a:br>
              <a:rPr lang="en-US" sz="4000">
                <a:solidFill>
                  <a:srgbClr val="558ED5"/>
                </a:solidFill>
                <a:latin typeface="Calibri" pitchFamily="34" charset="0"/>
              </a:rPr>
            </a:br>
            <a:r>
              <a:rPr lang="en-US" sz="4000">
                <a:solidFill>
                  <a:srgbClr val="558ED5"/>
                </a:solidFill>
                <a:latin typeface="Calibri" pitchFamily="34" charset="0"/>
              </a:rPr>
              <a:t>to the Emulator </a:t>
            </a:r>
          </a:p>
        </p:txBody>
      </p:sp>
      <p:sp>
        <p:nvSpPr>
          <p:cNvPr id="52227" name="Content Placeholder 2"/>
          <p:cNvSpPr txBox="1">
            <a:spLocks/>
          </p:cNvSpPr>
          <p:nvPr/>
        </p:nvSpPr>
        <p:spPr bwMode="auto">
          <a:xfrm>
            <a:off x="304800" y="1600200"/>
            <a:ext cx="8229600" cy="5029200"/>
          </a:xfrm>
          <a:prstGeom prst="rect">
            <a:avLst/>
          </a:prstGeom>
          <a:noFill/>
          <a:ln w="9525">
            <a:noFill/>
            <a:miter lim="800000"/>
            <a:headEnd/>
            <a:tailEnd/>
          </a:ln>
        </p:spPr>
        <p:txBody>
          <a:bodyPr/>
          <a:lstStyle/>
          <a:p>
            <a:pPr marL="342900" indent="-342900"/>
            <a:endParaRPr lang="en-US" sz="2000">
              <a:latin typeface="Calibri" pitchFamily="34" charset="0"/>
            </a:endParaRPr>
          </a:p>
        </p:txBody>
      </p:sp>
      <p:pic>
        <p:nvPicPr>
          <p:cNvPr id="52228"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11BCAC95-EAB8-4B01-B20E-81760C5C801A}" type="slidenum">
              <a:rPr lang="en-US" sz="1200">
                <a:solidFill>
                  <a:schemeClr val="tx1">
                    <a:tint val="75000"/>
                  </a:schemeClr>
                </a:solidFill>
                <a:latin typeface="+mn-lt"/>
              </a:rPr>
              <a:pPr algn="r" fontAlgn="auto">
                <a:spcBef>
                  <a:spcPts val="0"/>
                </a:spcBef>
                <a:spcAft>
                  <a:spcPts val="0"/>
                </a:spcAft>
                <a:defRPr/>
              </a:pPr>
              <a:t>34</a:t>
            </a:fld>
            <a:endParaRPr lang="en-US" sz="1200">
              <a:solidFill>
                <a:schemeClr val="tx1">
                  <a:tint val="75000"/>
                </a:schemeClr>
              </a:solidFill>
              <a:latin typeface="+mn-lt"/>
            </a:endParaRPr>
          </a:p>
        </p:txBody>
      </p:sp>
      <p:sp>
        <p:nvSpPr>
          <p:cNvPr id="52230" name="TextBox 6"/>
          <p:cNvSpPr txBox="1">
            <a:spLocks noChangeArrowheads="1"/>
          </p:cNvSpPr>
          <p:nvPr/>
        </p:nvSpPr>
        <p:spPr bwMode="auto">
          <a:xfrm>
            <a:off x="457200" y="1752600"/>
            <a:ext cx="3581400" cy="457200"/>
          </a:xfrm>
          <a:prstGeom prst="rect">
            <a:avLst/>
          </a:prstGeom>
          <a:noFill/>
          <a:ln w="9525">
            <a:noFill/>
            <a:miter lim="800000"/>
            <a:headEnd/>
            <a:tailEnd/>
          </a:ln>
        </p:spPr>
        <p:txBody>
          <a:bodyPr>
            <a:spAutoFit/>
          </a:bodyPr>
          <a:lstStyle/>
          <a:p>
            <a:r>
              <a:rPr lang="en-US" sz="2400" b="1">
                <a:solidFill>
                  <a:srgbClr val="0070C0"/>
                </a:solidFill>
                <a:latin typeface="Calibri" pitchFamily="34" charset="0"/>
              </a:rPr>
              <a:t>Example:</a:t>
            </a:r>
          </a:p>
        </p:txBody>
      </p:sp>
      <p:pic>
        <p:nvPicPr>
          <p:cNvPr id="52231" name="Picture 5"/>
          <p:cNvPicPr>
            <a:picLocks noChangeAspect="1" noChangeArrowheads="1"/>
          </p:cNvPicPr>
          <p:nvPr/>
        </p:nvPicPr>
        <p:blipFill>
          <a:blip r:embed="rId3"/>
          <a:srcRect/>
          <a:stretch>
            <a:fillRect/>
          </a:stretch>
        </p:blipFill>
        <p:spPr bwMode="auto">
          <a:xfrm>
            <a:off x="152400" y="3962400"/>
            <a:ext cx="4191000" cy="1165225"/>
          </a:xfrm>
          <a:prstGeom prst="rect">
            <a:avLst/>
          </a:prstGeom>
          <a:noFill/>
          <a:ln w="9525">
            <a:noFill/>
            <a:miter lim="800000"/>
            <a:headEnd/>
            <a:tailEnd/>
          </a:ln>
        </p:spPr>
      </p:pic>
      <p:pic>
        <p:nvPicPr>
          <p:cNvPr id="52232" name="Picture 12" descr="device4.png"/>
          <p:cNvPicPr>
            <a:picLocks noChangeAspect="1"/>
          </p:cNvPicPr>
          <p:nvPr/>
        </p:nvPicPr>
        <p:blipFill>
          <a:blip r:embed="rId4"/>
          <a:srcRect/>
          <a:stretch>
            <a:fillRect/>
          </a:stretch>
        </p:blipFill>
        <p:spPr bwMode="auto">
          <a:xfrm>
            <a:off x="4648200" y="1371600"/>
            <a:ext cx="2438400" cy="3657600"/>
          </a:xfrm>
          <a:prstGeom prst="rect">
            <a:avLst/>
          </a:prstGeom>
          <a:noFill/>
          <a:ln w="9525">
            <a:noFill/>
            <a:miter lim="800000"/>
            <a:headEnd/>
            <a:tailEnd/>
          </a:ln>
        </p:spPr>
      </p:pic>
      <p:pic>
        <p:nvPicPr>
          <p:cNvPr id="52233" name="Picture 2"/>
          <p:cNvPicPr>
            <a:picLocks noChangeAspect="1" noChangeArrowheads="1"/>
          </p:cNvPicPr>
          <p:nvPr/>
        </p:nvPicPr>
        <p:blipFill>
          <a:blip r:embed="rId5"/>
          <a:srcRect/>
          <a:stretch>
            <a:fillRect/>
          </a:stretch>
        </p:blipFill>
        <p:spPr bwMode="auto">
          <a:xfrm>
            <a:off x="609600" y="5181600"/>
            <a:ext cx="6858000" cy="14049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0980CEE-B9C9-46C0-B585-26B59C862443}" type="slidenum">
              <a:rPr lang="en-US"/>
              <a:pPr>
                <a:defRPr/>
              </a:pPr>
              <a:t>35</a:t>
            </a:fld>
            <a:endParaRPr lang="en-US"/>
          </a:p>
        </p:txBody>
      </p:sp>
      <p:sp>
        <p:nvSpPr>
          <p:cNvPr id="3" name="Title 1"/>
          <p:cNvSpPr txBox="1">
            <a:spLocks/>
          </p:cNvSpPr>
          <p:nvPr/>
        </p:nvSpPr>
        <p:spPr>
          <a:xfrm>
            <a:off x="457200" y="274638"/>
            <a:ext cx="8229600" cy="1143000"/>
          </a:xfrm>
          <a:prstGeom prst="rect">
            <a:avLst/>
          </a:prstGeom>
        </p:spPr>
        <p:txBody>
          <a:bodyPr>
            <a:normAutofit/>
          </a:bodyPr>
          <a:lstStyle/>
          <a:p>
            <a:pPr algn="ctr">
              <a:lnSpc>
                <a:spcPct val="80000"/>
              </a:lnSpc>
            </a:pPr>
            <a:r>
              <a:rPr lang="en-US" sz="4000">
                <a:solidFill>
                  <a:srgbClr val="558ED5"/>
                </a:solidFill>
                <a:latin typeface="Calibri" pitchFamily="34" charset="0"/>
              </a:rPr>
              <a:t>Using Eclipse’s DDMS facility</a:t>
            </a:r>
          </a:p>
        </p:txBody>
      </p:sp>
      <p:sp>
        <p:nvSpPr>
          <p:cNvPr id="53251" name="Content Placeholder 2"/>
          <p:cNvSpPr txBox="1">
            <a:spLocks/>
          </p:cNvSpPr>
          <p:nvPr/>
        </p:nvSpPr>
        <p:spPr bwMode="auto">
          <a:xfrm>
            <a:off x="304800" y="1600200"/>
            <a:ext cx="8229600" cy="5029200"/>
          </a:xfrm>
          <a:prstGeom prst="rect">
            <a:avLst/>
          </a:prstGeom>
          <a:noFill/>
          <a:ln w="9525">
            <a:noFill/>
            <a:miter lim="800000"/>
            <a:headEnd/>
            <a:tailEnd/>
          </a:ln>
        </p:spPr>
        <p:txBody>
          <a:bodyPr/>
          <a:lstStyle/>
          <a:p>
            <a:pPr marL="342900" indent="-342900"/>
            <a:endParaRPr lang="en-US" sz="2000">
              <a:latin typeface="Calibri" pitchFamily="34" charset="0"/>
            </a:endParaRPr>
          </a:p>
        </p:txBody>
      </p:sp>
      <p:pic>
        <p:nvPicPr>
          <p:cNvPr id="53252"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005E6C81-3235-48AA-AF5C-5805750EAD43}" type="slidenum">
              <a:rPr lang="en-US" sz="1200">
                <a:solidFill>
                  <a:schemeClr val="tx1">
                    <a:tint val="75000"/>
                  </a:schemeClr>
                </a:solidFill>
                <a:latin typeface="+mn-lt"/>
              </a:rPr>
              <a:pPr algn="r" fontAlgn="auto">
                <a:spcBef>
                  <a:spcPts val="0"/>
                </a:spcBef>
                <a:spcAft>
                  <a:spcPts val="0"/>
                </a:spcAft>
                <a:defRPr/>
              </a:pPr>
              <a:t>35</a:t>
            </a:fld>
            <a:endParaRPr lang="en-US" sz="1200">
              <a:solidFill>
                <a:schemeClr val="tx1">
                  <a:tint val="75000"/>
                </a:schemeClr>
              </a:solidFill>
              <a:latin typeface="+mn-lt"/>
            </a:endParaRPr>
          </a:p>
        </p:txBody>
      </p:sp>
      <p:sp>
        <p:nvSpPr>
          <p:cNvPr id="53254" name="TextBox 6"/>
          <p:cNvSpPr txBox="1">
            <a:spLocks noChangeArrowheads="1"/>
          </p:cNvSpPr>
          <p:nvPr/>
        </p:nvSpPr>
        <p:spPr bwMode="auto">
          <a:xfrm>
            <a:off x="457200" y="1752600"/>
            <a:ext cx="8153400" cy="3937000"/>
          </a:xfrm>
          <a:prstGeom prst="rect">
            <a:avLst/>
          </a:prstGeom>
          <a:noFill/>
          <a:ln w="9525">
            <a:noFill/>
            <a:miter lim="800000"/>
            <a:headEnd/>
            <a:tailEnd/>
          </a:ln>
        </p:spPr>
        <p:txBody>
          <a:bodyPr>
            <a:spAutoFit/>
          </a:bodyPr>
          <a:lstStyle/>
          <a:p>
            <a:r>
              <a:rPr lang="en-US" b="1">
                <a:latin typeface="Calibri" pitchFamily="34" charset="0"/>
              </a:rPr>
              <a:t>Emulator Control</a:t>
            </a:r>
          </a:p>
          <a:p>
            <a:r>
              <a:rPr lang="en-US">
                <a:latin typeface="Calibri" pitchFamily="34" charset="0"/>
              </a:rPr>
              <a:t>Ta có thể giả lập các trạng thái và hoạt động đặc biệt của thiết bị. Các tính năng bao gồm:</a:t>
            </a:r>
          </a:p>
          <a:p>
            <a:pPr>
              <a:buFont typeface="Calibri" pitchFamily="34" charset="0"/>
              <a:buAutoNum type="arabicPeriod"/>
            </a:pPr>
            <a:r>
              <a:rPr lang="en-US" b="1">
                <a:latin typeface="Calibri" pitchFamily="34" charset="0"/>
              </a:rPr>
              <a:t>Telephony Status</a:t>
            </a:r>
            <a:r>
              <a:rPr lang="en-US">
                <a:latin typeface="Calibri" pitchFamily="34" charset="0"/>
              </a:rPr>
              <a:t> – thay đổi trạng thái cấu hình Voice and Data của thiết bị (home, roaming, tìm kiếm, v.v..), và giả lập các loại mạng khác nhau (GPRS, EDGE, UTMS, v.v..).</a:t>
            </a:r>
          </a:p>
          <a:p>
            <a:pPr>
              <a:buFont typeface="Calibri" pitchFamily="34" charset="0"/>
              <a:buAutoNum type="arabicPeriod"/>
            </a:pPr>
            <a:r>
              <a:rPr lang="en-US" b="1">
                <a:latin typeface="Calibri" pitchFamily="34" charset="0"/>
              </a:rPr>
              <a:t>Telephony Actions</a:t>
            </a:r>
            <a:r>
              <a:rPr lang="en-US">
                <a:latin typeface="Calibri" pitchFamily="34" charset="0"/>
              </a:rPr>
              <a:t> – thực hiện các cú gọi và tin nhắn SMS giả lập tại emulator.</a:t>
            </a:r>
          </a:p>
          <a:p>
            <a:pPr>
              <a:buFont typeface="Calibri" pitchFamily="34" charset="0"/>
              <a:buAutoNum type="arabicPeriod"/>
            </a:pPr>
            <a:r>
              <a:rPr lang="en-US" b="1">
                <a:latin typeface="Calibri" pitchFamily="34" charset="0"/>
              </a:rPr>
              <a:t>Location Controls</a:t>
            </a:r>
            <a:r>
              <a:rPr lang="en-US">
                <a:latin typeface="Calibri" pitchFamily="34" charset="0"/>
              </a:rPr>
              <a:t> – gửi dữ liệu giả về vị trí cho emulator để ta có thể thực hiện các thao tác liên quan đến địa điểm như GPS mapping. Để dùng Location Controls, chạy ứng dụng của mình tại Android emulator và mở DDMS. Click tab Emulator Controls và kéo xuống Location Controls. Từ đây, ta có thể:</a:t>
            </a:r>
          </a:p>
          <a:p>
            <a:pPr marL="800100" lvl="1" indent="-342900">
              <a:buFont typeface="Arial" charset="0"/>
              <a:buChar char="•"/>
            </a:pPr>
            <a:r>
              <a:rPr lang="en-US">
                <a:latin typeface="Calibri" pitchFamily="34" charset="0"/>
              </a:rPr>
              <a:t>Gửi từng tọa độ kinh độ/vĩ độ cho thiết bị. Click </a:t>
            </a:r>
            <a:r>
              <a:rPr lang="en-US" b="1">
                <a:latin typeface="Calibri" pitchFamily="34" charset="0"/>
              </a:rPr>
              <a:t>Manual</a:t>
            </a:r>
            <a:r>
              <a:rPr lang="en-US">
                <a:latin typeface="Calibri" pitchFamily="34" charset="0"/>
              </a:rPr>
              <a:t>, chọn định dạng tọa độ  (coordinate format), điền vào các trường và click </a:t>
            </a:r>
            <a:r>
              <a:rPr lang="en-US" b="1">
                <a:latin typeface="Calibri" pitchFamily="34" charset="0"/>
              </a:rPr>
              <a:t>Send</a:t>
            </a:r>
            <a:r>
              <a:rPr lang="en-US">
                <a:latin typeface="Calibri" pitchFamily="34" charset="0"/>
              </a:rPr>
              <a:t>. </a:t>
            </a:r>
          </a:p>
          <a:p>
            <a:pPr marL="800100" lvl="1" indent="-342900">
              <a:buFont typeface="Arial" charset="0"/>
              <a:buChar char="•"/>
            </a:pPr>
            <a:r>
              <a:rPr lang="en-US">
                <a:latin typeface="Calibri" pitchFamily="34" charset="0"/>
              </a:rPr>
              <a:t>Dùng một file GPX mô tả một tuyến đường cần playback cho device. </a:t>
            </a:r>
            <a:endParaRPr lang="en-US" sz="2400" b="1">
              <a:solidFill>
                <a:srgbClr val="0070C0"/>
              </a:solidFill>
              <a:latin typeface="Calibri"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CD5C07-3259-4539-87C3-41AC79307AEF}" type="slidenum">
              <a:rPr lang="en-US"/>
              <a:pPr>
                <a:defRPr/>
              </a:pPr>
              <a:t>36</a:t>
            </a:fld>
            <a:endParaRPr lang="en-US"/>
          </a:p>
        </p:txBody>
      </p:sp>
      <p:sp>
        <p:nvSpPr>
          <p:cNvPr id="3" name="Title 1"/>
          <p:cNvSpPr txBox="1">
            <a:spLocks/>
          </p:cNvSpPr>
          <p:nvPr/>
        </p:nvSpPr>
        <p:spPr>
          <a:xfrm>
            <a:off x="457200" y="274638"/>
            <a:ext cx="7315200" cy="1143000"/>
          </a:xfrm>
          <a:prstGeom prst="rect">
            <a:avLst/>
          </a:prstGeom>
        </p:spPr>
        <p:txBody>
          <a:bodyPr>
            <a:normAutofit/>
          </a:bodyPr>
          <a:lstStyle/>
          <a:p>
            <a:pPr algn="ctr">
              <a:lnSpc>
                <a:spcPct val="80000"/>
              </a:lnSpc>
            </a:pPr>
            <a:r>
              <a:rPr lang="en-US" sz="4000">
                <a:solidFill>
                  <a:srgbClr val="558ED5"/>
                </a:solidFill>
                <a:latin typeface="Calibri" pitchFamily="34" charset="0"/>
              </a:rPr>
              <a:t>Using Eclipse to test Emulator’s Telephony Actions</a:t>
            </a:r>
          </a:p>
        </p:txBody>
      </p:sp>
      <p:sp>
        <p:nvSpPr>
          <p:cNvPr id="54275" name="Content Placeholder 2"/>
          <p:cNvSpPr txBox="1">
            <a:spLocks/>
          </p:cNvSpPr>
          <p:nvPr/>
        </p:nvSpPr>
        <p:spPr bwMode="auto">
          <a:xfrm>
            <a:off x="304800" y="1600200"/>
            <a:ext cx="6858000" cy="5029200"/>
          </a:xfrm>
          <a:prstGeom prst="rect">
            <a:avLst/>
          </a:prstGeom>
          <a:noFill/>
          <a:ln w="9525">
            <a:noFill/>
            <a:miter lim="800000"/>
            <a:headEnd/>
            <a:tailEnd/>
          </a:ln>
        </p:spPr>
        <p:txBody>
          <a:bodyPr/>
          <a:lstStyle/>
          <a:p>
            <a:pPr marL="342900" indent="-342900"/>
            <a:endParaRPr lang="en-US" sz="2000">
              <a:latin typeface="Calibri" pitchFamily="34" charset="0"/>
            </a:endParaRPr>
          </a:p>
        </p:txBody>
      </p:sp>
      <p:pic>
        <p:nvPicPr>
          <p:cNvPr id="54276"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C900436C-FF01-4690-953B-E0AFCA9EB0D6}" type="slidenum">
              <a:rPr lang="en-US" sz="1200">
                <a:solidFill>
                  <a:schemeClr val="tx1">
                    <a:tint val="75000"/>
                  </a:schemeClr>
                </a:solidFill>
                <a:latin typeface="+mn-lt"/>
              </a:rPr>
              <a:pPr algn="r" fontAlgn="auto">
                <a:spcBef>
                  <a:spcPts val="0"/>
                </a:spcBef>
                <a:spcAft>
                  <a:spcPts val="0"/>
                </a:spcAft>
                <a:defRPr/>
              </a:pPr>
              <a:t>36</a:t>
            </a:fld>
            <a:endParaRPr lang="en-US" sz="1200">
              <a:solidFill>
                <a:schemeClr val="tx1">
                  <a:tint val="75000"/>
                </a:schemeClr>
              </a:solidFill>
              <a:latin typeface="+mn-lt"/>
            </a:endParaRPr>
          </a:p>
        </p:txBody>
      </p:sp>
      <p:pic>
        <p:nvPicPr>
          <p:cNvPr id="54278" name="Picture 3"/>
          <p:cNvPicPr>
            <a:picLocks noChangeAspect="1" noChangeArrowheads="1"/>
          </p:cNvPicPr>
          <p:nvPr/>
        </p:nvPicPr>
        <p:blipFill>
          <a:blip r:embed="rId3"/>
          <a:srcRect/>
          <a:stretch>
            <a:fillRect/>
          </a:stretch>
        </p:blipFill>
        <p:spPr bwMode="auto">
          <a:xfrm>
            <a:off x="2133600" y="1752600"/>
            <a:ext cx="6883400" cy="4419600"/>
          </a:xfrm>
          <a:prstGeom prst="rect">
            <a:avLst/>
          </a:prstGeom>
          <a:noFill/>
          <a:ln w="9525">
            <a:noFill/>
            <a:miter lim="800000"/>
            <a:headEnd/>
            <a:tailEnd/>
          </a:ln>
        </p:spPr>
      </p:pic>
      <p:pic>
        <p:nvPicPr>
          <p:cNvPr id="54280" name="Picture 4"/>
          <p:cNvPicPr>
            <a:picLocks noChangeAspect="1" noChangeArrowheads="1"/>
          </p:cNvPicPr>
          <p:nvPr/>
        </p:nvPicPr>
        <p:blipFill>
          <a:blip r:embed="rId4"/>
          <a:srcRect/>
          <a:stretch>
            <a:fillRect/>
          </a:stretch>
        </p:blipFill>
        <p:spPr bwMode="auto">
          <a:xfrm>
            <a:off x="152400" y="3429000"/>
            <a:ext cx="2249488" cy="3365500"/>
          </a:xfrm>
          <a:prstGeom prst="rect">
            <a:avLst/>
          </a:prstGeom>
          <a:noFill/>
          <a:ln w="9525">
            <a:solidFill>
              <a:schemeClr val="accent1"/>
            </a:solidFill>
            <a:miter lim="800000"/>
            <a:headEnd/>
            <a:tailEnd/>
          </a:ln>
        </p:spPr>
      </p:pic>
      <p:sp>
        <p:nvSpPr>
          <p:cNvPr id="12" name="Down Arrow 11"/>
          <p:cNvSpPr/>
          <p:nvPr/>
        </p:nvSpPr>
        <p:spPr>
          <a:xfrm>
            <a:off x="1143000" y="2819400"/>
            <a:ext cx="2286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24F6E0C3-F75C-4818-BD99-1779C619F23B}" type="slidenum">
              <a:rPr lang="en-US"/>
              <a:pPr>
                <a:defRPr/>
              </a:pPr>
              <a:t>37</a:t>
            </a:fld>
            <a:endParaRPr lang="en-US"/>
          </a:p>
        </p:txBody>
      </p:sp>
      <p:sp>
        <p:nvSpPr>
          <p:cNvPr id="3" name="Title 1"/>
          <p:cNvSpPr txBox="1">
            <a:spLocks/>
          </p:cNvSpPr>
          <p:nvPr/>
        </p:nvSpPr>
        <p:spPr>
          <a:xfrm>
            <a:off x="457200" y="274638"/>
            <a:ext cx="8229600" cy="1143000"/>
          </a:xfrm>
          <a:prstGeom prst="rect">
            <a:avLst/>
          </a:prstGeom>
        </p:spPr>
        <p:txBody>
          <a:bodyPr>
            <a:normAutofit fontScale="90000" lnSpcReduction="20000"/>
          </a:bodyPr>
          <a:lstStyle/>
          <a:p>
            <a:pPr algn="ctr" fontAlgn="auto">
              <a:spcAft>
                <a:spcPts val="0"/>
              </a:spcAft>
              <a:defRPr/>
            </a:pPr>
            <a:r>
              <a:rPr lang="en-US" sz="4400" dirty="0">
                <a:solidFill>
                  <a:schemeClr val="tx2">
                    <a:lumMod val="60000"/>
                    <a:lumOff val="40000"/>
                  </a:schemeClr>
                </a:solidFill>
                <a:latin typeface="+mj-lt"/>
                <a:ea typeface="+mj-ea"/>
                <a:cs typeface="+mj-cs"/>
              </a:rPr>
              <a:t/>
            </a:r>
            <a:br>
              <a:rPr lang="en-US" sz="4400" dirty="0">
                <a:solidFill>
                  <a:schemeClr val="tx2">
                    <a:lumMod val="60000"/>
                    <a:lumOff val="40000"/>
                  </a:schemeClr>
                </a:solidFill>
                <a:latin typeface="+mj-lt"/>
                <a:ea typeface="+mj-ea"/>
                <a:cs typeface="+mj-cs"/>
              </a:rPr>
            </a:br>
            <a:r>
              <a:rPr lang="en-US" sz="4400" dirty="0">
                <a:solidFill>
                  <a:schemeClr val="tx2">
                    <a:lumMod val="60000"/>
                    <a:lumOff val="40000"/>
                  </a:schemeClr>
                </a:solidFill>
                <a:latin typeface="+mj-lt"/>
                <a:ea typeface="+mj-ea"/>
                <a:cs typeface="+mj-cs"/>
              </a:rPr>
              <a:t>Android Emulator</a:t>
            </a:r>
          </a:p>
        </p:txBody>
      </p:sp>
      <p:sp>
        <p:nvSpPr>
          <p:cNvPr id="55299" name="Content Placeholder 2"/>
          <p:cNvSpPr txBox="1">
            <a:spLocks/>
          </p:cNvSpPr>
          <p:nvPr/>
        </p:nvSpPr>
        <p:spPr bwMode="auto">
          <a:xfrm>
            <a:off x="304800" y="1600200"/>
            <a:ext cx="8229600" cy="5029200"/>
          </a:xfrm>
          <a:prstGeom prst="rect">
            <a:avLst/>
          </a:prstGeom>
          <a:noFill/>
          <a:ln w="9525">
            <a:noFill/>
            <a:miter lim="800000"/>
            <a:headEnd/>
            <a:tailEnd/>
          </a:ln>
        </p:spPr>
        <p:txBody>
          <a:bodyPr/>
          <a:lstStyle/>
          <a:p>
            <a:pPr marL="342900" indent="-342900"/>
            <a:endParaRPr lang="en-US" sz="2000">
              <a:latin typeface="Calibri" pitchFamily="34" charset="0"/>
            </a:endParaRPr>
          </a:p>
        </p:txBody>
      </p:sp>
      <p:pic>
        <p:nvPicPr>
          <p:cNvPr id="55300"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7523A3E8-69E8-448A-92FC-F8228C7E2BE6}" type="slidenum">
              <a:rPr lang="en-US" sz="1200">
                <a:solidFill>
                  <a:schemeClr val="tx1">
                    <a:tint val="75000"/>
                  </a:schemeClr>
                </a:solidFill>
                <a:latin typeface="+mn-lt"/>
              </a:rPr>
              <a:pPr algn="r" fontAlgn="auto">
                <a:spcBef>
                  <a:spcPts val="0"/>
                </a:spcBef>
                <a:spcAft>
                  <a:spcPts val="0"/>
                </a:spcAft>
                <a:defRPr/>
              </a:pPr>
              <a:t>37</a:t>
            </a:fld>
            <a:endParaRPr lang="en-US" sz="1200">
              <a:solidFill>
                <a:schemeClr val="tx1">
                  <a:tint val="75000"/>
                </a:schemeClr>
              </a:solidFill>
              <a:latin typeface="+mn-lt"/>
            </a:endParaRPr>
          </a:p>
        </p:txBody>
      </p:sp>
      <p:sp>
        <p:nvSpPr>
          <p:cNvPr id="55302" name="TextBox 7"/>
          <p:cNvSpPr txBox="1">
            <a:spLocks noChangeArrowheads="1"/>
          </p:cNvSpPr>
          <p:nvPr/>
        </p:nvSpPr>
        <p:spPr bwMode="auto">
          <a:xfrm>
            <a:off x="457200" y="2057400"/>
            <a:ext cx="8305800" cy="708025"/>
          </a:xfrm>
          <a:prstGeom prst="rect">
            <a:avLst/>
          </a:prstGeom>
          <a:noFill/>
          <a:ln w="9525">
            <a:noFill/>
            <a:miter lim="800000"/>
            <a:headEnd/>
            <a:tailEnd/>
          </a:ln>
        </p:spPr>
        <p:txBody>
          <a:bodyPr>
            <a:spAutoFit/>
          </a:bodyPr>
          <a:lstStyle/>
          <a:p>
            <a:pPr algn="ctr"/>
            <a:r>
              <a:rPr lang="en-US" sz="4000" b="1">
                <a:solidFill>
                  <a:srgbClr val="FF0000"/>
                </a:solidFill>
                <a:latin typeface="Calibri" pitchFamily="34" charset="0"/>
              </a:rPr>
              <a:t>Questions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6400EFEA-06F5-4AEE-9149-72DC36BFC934}" type="slidenum">
              <a:rPr lang="en-US"/>
              <a:pPr>
                <a:defRPr/>
              </a:pPr>
              <a:t>38</a:t>
            </a:fld>
            <a:endParaRPr lang="en-US"/>
          </a:p>
        </p:txBody>
      </p:sp>
      <p:sp>
        <p:nvSpPr>
          <p:cNvPr id="3" name="Title 1"/>
          <p:cNvSpPr txBox="1">
            <a:spLocks/>
          </p:cNvSpPr>
          <p:nvPr/>
        </p:nvSpPr>
        <p:spPr>
          <a:xfrm>
            <a:off x="457200" y="274638"/>
            <a:ext cx="8229600" cy="715962"/>
          </a:xfrm>
          <a:prstGeom prst="rect">
            <a:avLst/>
          </a:prstGeom>
        </p:spPr>
        <p:txBody>
          <a:bodyPr>
            <a:normAutofit fontScale="97500" lnSpcReduction="10000"/>
          </a:bodyPr>
          <a:lstStyle/>
          <a:p>
            <a:pPr algn="ctr" fontAlgn="auto">
              <a:spcAft>
                <a:spcPts val="0"/>
              </a:spcAft>
              <a:defRPr/>
            </a:pPr>
            <a:r>
              <a:rPr lang="en-US" sz="4400" dirty="0">
                <a:solidFill>
                  <a:schemeClr val="tx2">
                    <a:lumMod val="60000"/>
                    <a:lumOff val="40000"/>
                  </a:schemeClr>
                </a:solidFill>
                <a:latin typeface="+mj-lt"/>
                <a:ea typeface="+mj-ea"/>
                <a:cs typeface="+mj-cs"/>
              </a:rPr>
              <a:t>Android Emulator</a:t>
            </a:r>
          </a:p>
        </p:txBody>
      </p:sp>
      <p:sp>
        <p:nvSpPr>
          <p:cNvPr id="56323" name="Content Placeholder 2"/>
          <p:cNvSpPr txBox="1">
            <a:spLocks/>
          </p:cNvSpPr>
          <p:nvPr/>
        </p:nvSpPr>
        <p:spPr bwMode="auto">
          <a:xfrm>
            <a:off x="304800" y="1600200"/>
            <a:ext cx="8229600" cy="5029200"/>
          </a:xfrm>
          <a:prstGeom prst="rect">
            <a:avLst/>
          </a:prstGeom>
          <a:noFill/>
          <a:ln w="9525">
            <a:noFill/>
            <a:miter lim="800000"/>
            <a:headEnd/>
            <a:tailEnd/>
          </a:ln>
        </p:spPr>
        <p:txBody>
          <a:bodyPr/>
          <a:lstStyle/>
          <a:p>
            <a:pPr marL="342900" indent="-342900"/>
            <a:endParaRPr lang="en-US" sz="2000">
              <a:latin typeface="Calibri" pitchFamily="34" charset="0"/>
            </a:endParaRPr>
          </a:p>
        </p:txBody>
      </p:sp>
      <p:pic>
        <p:nvPicPr>
          <p:cNvPr id="56324"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AD0BC9AB-A5B1-4B2E-BB05-FDA5C284B9C1}" type="slidenum">
              <a:rPr lang="en-US" sz="1200">
                <a:solidFill>
                  <a:schemeClr val="tx1">
                    <a:tint val="75000"/>
                  </a:schemeClr>
                </a:solidFill>
                <a:latin typeface="+mn-lt"/>
              </a:rPr>
              <a:pPr algn="r" fontAlgn="auto">
                <a:spcBef>
                  <a:spcPts val="0"/>
                </a:spcBef>
                <a:spcAft>
                  <a:spcPts val="0"/>
                </a:spcAft>
                <a:defRPr/>
              </a:pPr>
              <a:t>38</a:t>
            </a:fld>
            <a:endParaRPr lang="en-US" sz="1200">
              <a:solidFill>
                <a:schemeClr val="tx1">
                  <a:tint val="75000"/>
                </a:schemeClr>
              </a:solidFill>
              <a:latin typeface="+mn-lt"/>
            </a:endParaRPr>
          </a:p>
        </p:txBody>
      </p:sp>
      <p:sp>
        <p:nvSpPr>
          <p:cNvPr id="56326" name="TextBox 8"/>
          <p:cNvSpPr txBox="1">
            <a:spLocks noChangeArrowheads="1"/>
          </p:cNvSpPr>
          <p:nvPr/>
        </p:nvSpPr>
        <p:spPr bwMode="auto">
          <a:xfrm>
            <a:off x="609600" y="838200"/>
            <a:ext cx="8001000" cy="1770063"/>
          </a:xfrm>
          <a:prstGeom prst="rect">
            <a:avLst/>
          </a:prstGeom>
          <a:noFill/>
          <a:ln w="9525">
            <a:noFill/>
            <a:miter lim="800000"/>
            <a:headEnd/>
            <a:tailEnd/>
          </a:ln>
        </p:spPr>
        <p:txBody>
          <a:bodyPr>
            <a:spAutoFit/>
          </a:bodyPr>
          <a:lstStyle/>
          <a:p>
            <a:r>
              <a:rPr lang="en-US" sz="2000" b="1">
                <a:solidFill>
                  <a:srgbClr val="0070C0"/>
                </a:solidFill>
                <a:latin typeface="Calibri" pitchFamily="34" charset="0"/>
              </a:rPr>
              <a:t>Appendix 1 – Kết nối thiết bị phần cứng với máy tính</a:t>
            </a:r>
          </a:p>
          <a:p>
            <a:pPr>
              <a:buFontTx/>
              <a:buAutoNum type="arabicPeriod"/>
            </a:pPr>
            <a:r>
              <a:rPr lang="en-US">
                <a:latin typeface="Calibri" pitchFamily="34" charset="0"/>
              </a:rPr>
              <a:t>Dùng cáp mini-USB để nối thiết bị với máy tính</a:t>
            </a:r>
          </a:p>
          <a:p>
            <a:pPr>
              <a:buFontTx/>
              <a:buAutoNum type="arabicPeriod"/>
            </a:pPr>
            <a:r>
              <a:rPr lang="en-US">
                <a:latin typeface="Calibri" pitchFamily="34" charset="0"/>
              </a:rPr>
              <a:t>Mở rộng Notification bar</a:t>
            </a:r>
          </a:p>
          <a:p>
            <a:pPr>
              <a:buFontTx/>
              <a:buAutoNum type="arabicPeriod"/>
            </a:pPr>
            <a:r>
              <a:rPr lang="en-US">
                <a:latin typeface="Calibri" pitchFamily="34" charset="0"/>
              </a:rPr>
              <a:t>Mount thiết bị</a:t>
            </a:r>
          </a:p>
          <a:p>
            <a:endParaRPr lang="en-US">
              <a:latin typeface="Calibri" pitchFamily="34" charset="0"/>
            </a:endParaRPr>
          </a:p>
          <a:p>
            <a:r>
              <a:rPr lang="en-US">
                <a:latin typeface="Calibri" pitchFamily="34" charset="0"/>
              </a:rPr>
              <a:t>Ta còn có thể dùng Eclipse-ADT-File Explorer để ghi/đọc file với thiết bị.</a:t>
            </a:r>
          </a:p>
        </p:txBody>
      </p:sp>
      <p:pic>
        <p:nvPicPr>
          <p:cNvPr id="56327" name="Picture 2"/>
          <p:cNvPicPr>
            <a:picLocks noChangeAspect="1" noChangeArrowheads="1"/>
          </p:cNvPicPr>
          <p:nvPr/>
        </p:nvPicPr>
        <p:blipFill>
          <a:blip r:embed="rId3"/>
          <a:srcRect/>
          <a:stretch>
            <a:fillRect/>
          </a:stretch>
        </p:blipFill>
        <p:spPr bwMode="auto">
          <a:xfrm>
            <a:off x="838200" y="2895600"/>
            <a:ext cx="2438400" cy="3648075"/>
          </a:xfrm>
          <a:prstGeom prst="rect">
            <a:avLst/>
          </a:prstGeom>
          <a:noFill/>
          <a:ln w="9525">
            <a:noFill/>
            <a:miter lim="800000"/>
            <a:headEnd/>
            <a:tailEnd/>
          </a:ln>
        </p:spPr>
      </p:pic>
      <p:pic>
        <p:nvPicPr>
          <p:cNvPr id="56328" name="Picture 11" descr="device9.png"/>
          <p:cNvPicPr>
            <a:picLocks noChangeAspect="1"/>
          </p:cNvPicPr>
          <p:nvPr/>
        </p:nvPicPr>
        <p:blipFill>
          <a:blip r:embed="rId4"/>
          <a:srcRect/>
          <a:stretch>
            <a:fillRect/>
          </a:stretch>
        </p:blipFill>
        <p:spPr bwMode="auto">
          <a:xfrm>
            <a:off x="3429000" y="2895600"/>
            <a:ext cx="2438400" cy="3657600"/>
          </a:xfrm>
          <a:prstGeom prst="rect">
            <a:avLst/>
          </a:prstGeom>
          <a:noFill/>
          <a:ln w="9525">
            <a:noFill/>
            <a:miter lim="800000"/>
            <a:headEnd/>
            <a:tailEnd/>
          </a:ln>
        </p:spPr>
      </p:pic>
      <p:pic>
        <p:nvPicPr>
          <p:cNvPr id="56329" name="Picture 2"/>
          <p:cNvPicPr>
            <a:picLocks noChangeAspect="1" noChangeArrowheads="1"/>
          </p:cNvPicPr>
          <p:nvPr/>
        </p:nvPicPr>
        <p:blipFill>
          <a:blip r:embed="rId5"/>
          <a:srcRect/>
          <a:stretch>
            <a:fillRect/>
          </a:stretch>
        </p:blipFill>
        <p:spPr bwMode="auto">
          <a:xfrm>
            <a:off x="5943600" y="2895600"/>
            <a:ext cx="244475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E8AA56F-C8FE-4FAD-9E76-1D9C171D507C}" type="slidenum">
              <a:rPr lang="en-US"/>
              <a:pPr>
                <a:defRPr/>
              </a:pPr>
              <a:t>39</a:t>
            </a:fld>
            <a:endParaRPr lang="en-US"/>
          </a:p>
        </p:txBody>
      </p:sp>
      <p:sp>
        <p:nvSpPr>
          <p:cNvPr id="3" name="Title 1"/>
          <p:cNvSpPr txBox="1">
            <a:spLocks/>
          </p:cNvSpPr>
          <p:nvPr/>
        </p:nvSpPr>
        <p:spPr>
          <a:xfrm>
            <a:off x="457200" y="274638"/>
            <a:ext cx="8229600" cy="715962"/>
          </a:xfrm>
          <a:prstGeom prst="rect">
            <a:avLst/>
          </a:prstGeom>
        </p:spPr>
        <p:txBody>
          <a:bodyPr>
            <a:normAutofit fontScale="97500" lnSpcReduction="10000"/>
          </a:bodyPr>
          <a:lstStyle/>
          <a:p>
            <a:pPr algn="ctr" fontAlgn="auto">
              <a:spcAft>
                <a:spcPts val="0"/>
              </a:spcAft>
              <a:defRPr/>
            </a:pPr>
            <a:r>
              <a:rPr lang="en-US" sz="4400" dirty="0">
                <a:solidFill>
                  <a:schemeClr val="tx2">
                    <a:lumMod val="60000"/>
                    <a:lumOff val="40000"/>
                  </a:schemeClr>
                </a:solidFill>
                <a:latin typeface="+mj-lt"/>
                <a:ea typeface="+mj-ea"/>
                <a:cs typeface="+mj-cs"/>
              </a:rPr>
              <a:t>Android Emulator</a:t>
            </a:r>
          </a:p>
        </p:txBody>
      </p:sp>
      <p:sp>
        <p:nvSpPr>
          <p:cNvPr id="57347" name="Content Placeholder 2"/>
          <p:cNvSpPr txBox="1">
            <a:spLocks/>
          </p:cNvSpPr>
          <p:nvPr/>
        </p:nvSpPr>
        <p:spPr bwMode="auto">
          <a:xfrm>
            <a:off x="304800" y="1600200"/>
            <a:ext cx="8229600" cy="5029200"/>
          </a:xfrm>
          <a:prstGeom prst="rect">
            <a:avLst/>
          </a:prstGeom>
          <a:noFill/>
          <a:ln w="9525">
            <a:noFill/>
            <a:miter lim="800000"/>
            <a:headEnd/>
            <a:tailEnd/>
          </a:ln>
        </p:spPr>
        <p:txBody>
          <a:bodyPr/>
          <a:lstStyle/>
          <a:p>
            <a:pPr marL="342900" indent="-342900"/>
            <a:endParaRPr lang="en-US" sz="2000">
              <a:latin typeface="Calibri" pitchFamily="34" charset="0"/>
            </a:endParaRPr>
          </a:p>
        </p:txBody>
      </p:sp>
      <p:pic>
        <p:nvPicPr>
          <p:cNvPr id="57348"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B30C8F75-5463-4B72-9437-2DAE5CE73F69}" type="slidenum">
              <a:rPr lang="en-US" sz="1200">
                <a:solidFill>
                  <a:schemeClr val="tx1">
                    <a:tint val="75000"/>
                  </a:schemeClr>
                </a:solidFill>
                <a:latin typeface="+mn-lt"/>
              </a:rPr>
              <a:pPr algn="r" fontAlgn="auto">
                <a:spcBef>
                  <a:spcPts val="0"/>
                </a:spcBef>
                <a:spcAft>
                  <a:spcPts val="0"/>
                </a:spcAft>
                <a:defRPr/>
              </a:pPr>
              <a:t>39</a:t>
            </a:fld>
            <a:endParaRPr lang="en-US" sz="1200">
              <a:solidFill>
                <a:schemeClr val="tx1">
                  <a:tint val="75000"/>
                </a:schemeClr>
              </a:solidFill>
              <a:latin typeface="+mn-lt"/>
            </a:endParaRPr>
          </a:p>
        </p:txBody>
      </p:sp>
      <p:sp>
        <p:nvSpPr>
          <p:cNvPr id="57350" name="TextBox 8"/>
          <p:cNvSpPr txBox="1">
            <a:spLocks noChangeArrowheads="1"/>
          </p:cNvSpPr>
          <p:nvPr/>
        </p:nvSpPr>
        <p:spPr bwMode="auto">
          <a:xfrm>
            <a:off x="609600" y="838200"/>
            <a:ext cx="8001000" cy="1495425"/>
          </a:xfrm>
          <a:prstGeom prst="rect">
            <a:avLst/>
          </a:prstGeom>
          <a:noFill/>
          <a:ln w="9525">
            <a:noFill/>
            <a:miter lim="800000"/>
            <a:headEnd/>
            <a:tailEnd/>
          </a:ln>
        </p:spPr>
        <p:txBody>
          <a:bodyPr>
            <a:spAutoFit/>
          </a:bodyPr>
          <a:lstStyle/>
          <a:p>
            <a:r>
              <a:rPr lang="en-US" sz="2000" b="1">
                <a:solidFill>
                  <a:srgbClr val="0070C0"/>
                </a:solidFill>
                <a:latin typeface="Calibri" pitchFamily="34" charset="0"/>
              </a:rPr>
              <a:t>Appendix 1 – Liên lạc giữa các Emulator</a:t>
            </a:r>
          </a:p>
          <a:p>
            <a:pPr>
              <a:buFontTx/>
              <a:buAutoNum type="arabicPeriod"/>
            </a:pPr>
            <a:r>
              <a:rPr lang="en-US">
                <a:latin typeface="Calibri" pitchFamily="34" charset="0"/>
              </a:rPr>
              <a:t>Chạy hai thực thể emulator (ID thường là: 5554, 5556, … )</a:t>
            </a:r>
          </a:p>
          <a:p>
            <a:pPr>
              <a:buFontTx/>
              <a:buAutoNum type="arabicPeriod"/>
            </a:pPr>
            <a:r>
              <a:rPr lang="en-US">
                <a:latin typeface="Calibri" pitchFamily="34" charset="0"/>
              </a:rPr>
              <a:t>Quay số (hoặc gửi SMS) từ emulator này (chẳng hạn 5554) tới emulator kia (5556)</a:t>
            </a:r>
          </a:p>
          <a:p>
            <a:pPr>
              <a:buFontTx/>
              <a:buAutoNum type="arabicPeriod"/>
            </a:pPr>
            <a:r>
              <a:rPr lang="en-US">
                <a:latin typeface="Calibri" pitchFamily="34" charset="0"/>
              </a:rPr>
              <a:t>Nhấn các nút gọi Xanh lục/Đỏ để nhận/kết thúc cuộc gọi</a:t>
            </a:r>
          </a:p>
          <a:p>
            <a:pPr>
              <a:buFontTx/>
              <a:buAutoNum type="arabicPeriod"/>
            </a:pPr>
            <a:r>
              <a:rPr lang="en-US">
                <a:latin typeface="Calibri" pitchFamily="34" charset="0"/>
              </a:rPr>
              <a:t>Thử gửi SMS (dùng các số 5554 và 5556)</a:t>
            </a:r>
          </a:p>
        </p:txBody>
      </p:sp>
      <p:pic>
        <p:nvPicPr>
          <p:cNvPr id="57351" name="Picture 3"/>
          <p:cNvPicPr>
            <a:picLocks noChangeAspect="1" noChangeArrowheads="1"/>
          </p:cNvPicPr>
          <p:nvPr/>
        </p:nvPicPr>
        <p:blipFill>
          <a:blip r:embed="rId3"/>
          <a:srcRect/>
          <a:stretch>
            <a:fillRect/>
          </a:stretch>
        </p:blipFill>
        <p:spPr bwMode="auto">
          <a:xfrm>
            <a:off x="609600" y="2438400"/>
            <a:ext cx="78613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2"/>
          <p:cNvPicPr>
            <a:picLocks noChangeAspect="1" noChangeArrowheads="1"/>
          </p:cNvPicPr>
          <p:nvPr/>
        </p:nvPicPr>
        <p:blipFill>
          <a:blip r:embed="rId2"/>
          <a:srcRect/>
          <a:stretch>
            <a:fillRect/>
          </a:stretch>
        </p:blipFill>
        <p:spPr bwMode="auto">
          <a:xfrm>
            <a:off x="685800" y="1409700"/>
            <a:ext cx="7591425" cy="54483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50A5B451-6F56-4202-96D9-2F77975C685A}" type="slidenum">
              <a:rPr lang="en-US"/>
              <a:pPr>
                <a:defRPr/>
              </a:pPr>
              <a:t>4</a:t>
            </a:fld>
            <a:endParaRPr lang="en-US"/>
          </a:p>
        </p:txBody>
      </p:sp>
      <p:sp>
        <p:nvSpPr>
          <p:cNvPr id="18435" name="Title 1"/>
          <p:cNvSpPr txBox="1">
            <a:spLocks/>
          </p:cNvSpPr>
          <p:nvPr/>
        </p:nvSpPr>
        <p:spPr bwMode="auto">
          <a:xfrm>
            <a:off x="457200" y="274638"/>
            <a:ext cx="8229600" cy="1143000"/>
          </a:xfrm>
          <a:prstGeom prst="rect">
            <a:avLst/>
          </a:prstGeom>
          <a:noFill/>
          <a:ln w="9525">
            <a:noFill/>
            <a:miter lim="800000"/>
            <a:headEnd/>
            <a:tailEnd/>
          </a:ln>
        </p:spPr>
        <p:txBody>
          <a:bodyPr/>
          <a:lstStyle/>
          <a:p>
            <a:pPr algn="ctr">
              <a:lnSpc>
                <a:spcPct val="80000"/>
              </a:lnSpc>
            </a:pPr>
            <a:r>
              <a:rPr lang="en-US" sz="4000">
                <a:solidFill>
                  <a:srgbClr val="558ED5"/>
                </a:solidFill>
                <a:latin typeface="Calibri" pitchFamily="34" charset="0"/>
              </a:rPr>
              <a:t>Android Emulator v1.6 Skin</a:t>
            </a:r>
          </a:p>
        </p:txBody>
      </p:sp>
      <p:pic>
        <p:nvPicPr>
          <p:cNvPr id="18436" name="Picture 2"/>
          <p:cNvPicPr>
            <a:picLocks noChangeAspect="1" noChangeArrowheads="1"/>
          </p:cNvPicPr>
          <p:nvPr/>
        </p:nvPicPr>
        <p:blipFill>
          <a:blip r:embed="rId3"/>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F24C189A-EC24-4B57-91FA-FA582DCCA20A}" type="slidenum">
              <a:rPr lang="en-US" sz="1200">
                <a:solidFill>
                  <a:schemeClr val="tx1">
                    <a:tint val="75000"/>
                  </a:schemeClr>
                </a:solidFill>
                <a:latin typeface="+mn-lt"/>
              </a:rPr>
              <a:pPr algn="r" fontAlgn="auto">
                <a:spcBef>
                  <a:spcPts val="0"/>
                </a:spcBef>
                <a:spcAft>
                  <a:spcPts val="0"/>
                </a:spcAft>
                <a:defRPr/>
              </a:pPr>
              <a:t>4</a:t>
            </a:fld>
            <a:endParaRPr lang="en-US" sz="1200">
              <a:solidFill>
                <a:schemeClr val="tx1">
                  <a:tint val="75000"/>
                </a:schemeClr>
              </a:solidFill>
              <a:latin typeface="+mn-lt"/>
            </a:endParaRPr>
          </a:p>
        </p:txBody>
      </p:sp>
      <p:sp>
        <p:nvSpPr>
          <p:cNvPr id="7" name="Line Callout 2 6"/>
          <p:cNvSpPr/>
          <p:nvPr/>
        </p:nvSpPr>
        <p:spPr>
          <a:xfrm>
            <a:off x="7848600" y="2971800"/>
            <a:ext cx="990600" cy="381000"/>
          </a:xfrm>
          <a:prstGeom prst="borderCallout2">
            <a:avLst>
              <a:gd name="adj1" fmla="val 18750"/>
              <a:gd name="adj2" fmla="val -8333"/>
              <a:gd name="adj3" fmla="val 18750"/>
              <a:gd name="adj4" fmla="val -16667"/>
              <a:gd name="adj5" fmla="val 86250"/>
              <a:gd name="adj6" fmla="val -7839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Hang up</a:t>
            </a:r>
          </a:p>
        </p:txBody>
      </p:sp>
      <p:sp>
        <p:nvSpPr>
          <p:cNvPr id="8" name="Line Callout 2 7"/>
          <p:cNvSpPr/>
          <p:nvPr/>
        </p:nvSpPr>
        <p:spPr>
          <a:xfrm>
            <a:off x="6934200" y="4495800"/>
            <a:ext cx="990600" cy="304800"/>
          </a:xfrm>
          <a:prstGeom prst="borderCallout2">
            <a:avLst>
              <a:gd name="adj1" fmla="val 18750"/>
              <a:gd name="adj2" fmla="val -8333"/>
              <a:gd name="adj3" fmla="val 18750"/>
              <a:gd name="adj4" fmla="val -16667"/>
              <a:gd name="adj5" fmla="val -89063"/>
              <a:gd name="adj6" fmla="val -3657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Back</a:t>
            </a:r>
          </a:p>
        </p:txBody>
      </p:sp>
      <p:sp>
        <p:nvSpPr>
          <p:cNvPr id="9" name="Line Callout 2 8"/>
          <p:cNvSpPr/>
          <p:nvPr/>
        </p:nvSpPr>
        <p:spPr>
          <a:xfrm>
            <a:off x="7467600" y="1905000"/>
            <a:ext cx="1066800" cy="228600"/>
          </a:xfrm>
          <a:prstGeom prst="borderCallout2">
            <a:avLst>
              <a:gd name="adj1" fmla="val 18750"/>
              <a:gd name="adj2" fmla="val -8333"/>
              <a:gd name="adj3" fmla="val 18750"/>
              <a:gd name="adj4" fmla="val -16667"/>
              <a:gd name="adj5" fmla="val 235937"/>
              <a:gd name="adj6" fmla="val -8997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Volume </a:t>
            </a:r>
          </a:p>
        </p:txBody>
      </p:sp>
      <p:sp>
        <p:nvSpPr>
          <p:cNvPr id="11" name="Line Callout 2 10"/>
          <p:cNvSpPr/>
          <p:nvPr/>
        </p:nvSpPr>
        <p:spPr>
          <a:xfrm>
            <a:off x="4648200" y="1676400"/>
            <a:ext cx="2514600" cy="304800"/>
          </a:xfrm>
          <a:prstGeom prst="borderCallout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Status Bar – Notification Line</a:t>
            </a:r>
          </a:p>
        </p:txBody>
      </p:sp>
      <p:sp>
        <p:nvSpPr>
          <p:cNvPr id="13" name="Line Callout 2 12"/>
          <p:cNvSpPr/>
          <p:nvPr/>
        </p:nvSpPr>
        <p:spPr>
          <a:xfrm flipH="1">
            <a:off x="4267200" y="3505200"/>
            <a:ext cx="990600" cy="228600"/>
          </a:xfrm>
          <a:prstGeom prst="borderCallout2">
            <a:avLst>
              <a:gd name="adj1" fmla="val 18750"/>
              <a:gd name="adj2" fmla="val -8333"/>
              <a:gd name="adj3" fmla="val 18750"/>
              <a:gd name="adj4" fmla="val -16667"/>
              <a:gd name="adj5" fmla="val 156250"/>
              <a:gd name="adj6" fmla="val -2070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Home</a:t>
            </a:r>
            <a:endParaRPr lang="en-US" dirty="0"/>
          </a:p>
        </p:txBody>
      </p:sp>
      <p:sp>
        <p:nvSpPr>
          <p:cNvPr id="14" name="Line Callout 2 13"/>
          <p:cNvSpPr/>
          <p:nvPr/>
        </p:nvSpPr>
        <p:spPr>
          <a:xfrm flipH="1">
            <a:off x="4267200" y="2819400"/>
            <a:ext cx="990600" cy="228600"/>
          </a:xfrm>
          <a:prstGeom prst="borderCallout2">
            <a:avLst>
              <a:gd name="adj1" fmla="val 18750"/>
              <a:gd name="adj2" fmla="val -8333"/>
              <a:gd name="adj3" fmla="val 18750"/>
              <a:gd name="adj4" fmla="val -16667"/>
              <a:gd name="adj5" fmla="val 162500"/>
              <a:gd name="adj6" fmla="val -2791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Call</a:t>
            </a:r>
            <a:endParaRPr lang="en-US" dirty="0"/>
          </a:p>
        </p:txBody>
      </p:sp>
      <p:sp>
        <p:nvSpPr>
          <p:cNvPr id="15" name="Line Callout 2 14"/>
          <p:cNvSpPr/>
          <p:nvPr/>
        </p:nvSpPr>
        <p:spPr>
          <a:xfrm>
            <a:off x="5257800" y="4572000"/>
            <a:ext cx="990600" cy="304800"/>
          </a:xfrm>
          <a:prstGeom prst="borderCallout2">
            <a:avLst>
              <a:gd name="adj1" fmla="val 18750"/>
              <a:gd name="adj2" fmla="val -8333"/>
              <a:gd name="adj3" fmla="val 18750"/>
              <a:gd name="adj4" fmla="val -16667"/>
              <a:gd name="adj5" fmla="val -140625"/>
              <a:gd name="adj6" fmla="val 5717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Menu</a:t>
            </a:r>
          </a:p>
        </p:txBody>
      </p:sp>
      <p:sp>
        <p:nvSpPr>
          <p:cNvPr id="16" name="Line Callout 2 15"/>
          <p:cNvSpPr/>
          <p:nvPr/>
        </p:nvSpPr>
        <p:spPr>
          <a:xfrm flipH="1">
            <a:off x="0" y="5715000"/>
            <a:ext cx="990600" cy="838200"/>
          </a:xfrm>
          <a:prstGeom prst="borderCallout2">
            <a:avLst>
              <a:gd name="adj1" fmla="val 18750"/>
              <a:gd name="adj2" fmla="val -8333"/>
              <a:gd name="adj3" fmla="val 18750"/>
              <a:gd name="adj4" fmla="val -16667"/>
              <a:gd name="adj5" fmla="val 46023"/>
              <a:gd name="adj6" fmla="val -12887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Tab</a:t>
            </a:r>
          </a:p>
          <a:p>
            <a:pPr algn="ctr" fontAlgn="auto">
              <a:spcBef>
                <a:spcPts val="0"/>
              </a:spcBef>
              <a:spcAft>
                <a:spcPts val="0"/>
              </a:spcAft>
              <a:defRPr/>
            </a:pPr>
            <a:r>
              <a:rPr lang="en-US" sz="1400" dirty="0"/>
              <a:t>Launch Pad</a:t>
            </a:r>
            <a:endParaRPr lang="en-US" dirty="0"/>
          </a:p>
        </p:txBody>
      </p:sp>
      <p:sp>
        <p:nvSpPr>
          <p:cNvPr id="17" name="Line Callout 2 16"/>
          <p:cNvSpPr/>
          <p:nvPr/>
        </p:nvSpPr>
        <p:spPr>
          <a:xfrm>
            <a:off x="7848600" y="2438400"/>
            <a:ext cx="1066800" cy="228600"/>
          </a:xfrm>
          <a:prstGeom prst="borderCallout2">
            <a:avLst>
              <a:gd name="adj1" fmla="val 18750"/>
              <a:gd name="adj2" fmla="val -8333"/>
              <a:gd name="adj3" fmla="val 18750"/>
              <a:gd name="adj4" fmla="val -16667"/>
              <a:gd name="adj5" fmla="val 42187"/>
              <a:gd name="adj6" fmla="val -417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Power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2"/>
          <p:cNvPicPr>
            <a:picLocks noChangeAspect="1" noChangeArrowheads="1"/>
          </p:cNvPicPr>
          <p:nvPr/>
        </p:nvPicPr>
        <p:blipFill>
          <a:blip r:embed="rId2"/>
          <a:srcRect/>
          <a:stretch>
            <a:fillRect/>
          </a:stretch>
        </p:blipFill>
        <p:spPr bwMode="auto">
          <a:xfrm>
            <a:off x="838200" y="1409700"/>
            <a:ext cx="7591425" cy="54483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5FF9BDDB-15D2-4B7A-A770-9452A1738DAD}" type="slidenum">
              <a:rPr lang="en-US"/>
              <a:pPr>
                <a:defRPr/>
              </a:pPr>
              <a:t>5</a:t>
            </a:fld>
            <a:endParaRPr lang="en-US"/>
          </a:p>
        </p:txBody>
      </p:sp>
      <p:sp>
        <p:nvSpPr>
          <p:cNvPr id="19459" name="Title 1"/>
          <p:cNvSpPr txBox="1">
            <a:spLocks/>
          </p:cNvSpPr>
          <p:nvPr/>
        </p:nvSpPr>
        <p:spPr bwMode="auto">
          <a:xfrm>
            <a:off x="457200" y="274638"/>
            <a:ext cx="8229600" cy="1143000"/>
          </a:xfrm>
          <a:prstGeom prst="rect">
            <a:avLst/>
          </a:prstGeom>
          <a:noFill/>
          <a:ln w="9525">
            <a:noFill/>
            <a:miter lim="800000"/>
            <a:headEnd/>
            <a:tailEnd/>
          </a:ln>
        </p:spPr>
        <p:txBody>
          <a:bodyPr/>
          <a:lstStyle/>
          <a:p>
            <a:pPr algn="ctr">
              <a:lnSpc>
                <a:spcPct val="80000"/>
              </a:lnSpc>
            </a:pPr>
            <a:r>
              <a:rPr lang="en-US" sz="4000">
                <a:solidFill>
                  <a:srgbClr val="558ED5"/>
                </a:solidFill>
                <a:latin typeface="Calibri" pitchFamily="34" charset="0"/>
              </a:rPr>
              <a:t>Android Emulator v1.6 Skin</a:t>
            </a:r>
          </a:p>
        </p:txBody>
      </p:sp>
      <p:pic>
        <p:nvPicPr>
          <p:cNvPr id="19460" name="Picture 2"/>
          <p:cNvPicPr>
            <a:picLocks noChangeAspect="1" noChangeArrowheads="1"/>
          </p:cNvPicPr>
          <p:nvPr/>
        </p:nvPicPr>
        <p:blipFill>
          <a:blip r:embed="rId3"/>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6CC1563B-CBCE-48F7-8909-AE54C84B26B9}" type="slidenum">
              <a:rPr lang="en-US" sz="1200">
                <a:solidFill>
                  <a:schemeClr val="tx1">
                    <a:tint val="75000"/>
                  </a:schemeClr>
                </a:solidFill>
                <a:latin typeface="+mn-lt"/>
              </a:rPr>
              <a:pPr algn="r" fontAlgn="auto">
                <a:spcBef>
                  <a:spcPts val="0"/>
                </a:spcBef>
                <a:spcAft>
                  <a:spcPts val="0"/>
                </a:spcAft>
                <a:defRPr/>
              </a:pPr>
              <a:t>5</a:t>
            </a:fld>
            <a:endParaRPr lang="en-US" sz="1200">
              <a:solidFill>
                <a:schemeClr val="tx1">
                  <a:tint val="75000"/>
                </a:schemeClr>
              </a:solidFill>
              <a:latin typeface="+mn-lt"/>
            </a:endParaRPr>
          </a:p>
        </p:txBody>
      </p:sp>
      <p:sp>
        <p:nvSpPr>
          <p:cNvPr id="7" name="Line Callout 2 6"/>
          <p:cNvSpPr/>
          <p:nvPr/>
        </p:nvSpPr>
        <p:spPr>
          <a:xfrm>
            <a:off x="7848600" y="2971800"/>
            <a:ext cx="990600" cy="381000"/>
          </a:xfrm>
          <a:prstGeom prst="borderCallout2">
            <a:avLst>
              <a:gd name="adj1" fmla="val 18750"/>
              <a:gd name="adj2" fmla="val -8333"/>
              <a:gd name="adj3" fmla="val 18750"/>
              <a:gd name="adj4" fmla="val -16667"/>
              <a:gd name="adj5" fmla="val 86250"/>
              <a:gd name="adj6" fmla="val -7839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Hang up</a:t>
            </a:r>
          </a:p>
        </p:txBody>
      </p:sp>
      <p:sp>
        <p:nvSpPr>
          <p:cNvPr id="8" name="Line Callout 2 7"/>
          <p:cNvSpPr/>
          <p:nvPr/>
        </p:nvSpPr>
        <p:spPr>
          <a:xfrm>
            <a:off x="6934200" y="4495800"/>
            <a:ext cx="990600" cy="304800"/>
          </a:xfrm>
          <a:prstGeom prst="borderCallout2">
            <a:avLst>
              <a:gd name="adj1" fmla="val 18750"/>
              <a:gd name="adj2" fmla="val -8333"/>
              <a:gd name="adj3" fmla="val 18750"/>
              <a:gd name="adj4" fmla="val -16667"/>
              <a:gd name="adj5" fmla="val -89063"/>
              <a:gd name="adj6" fmla="val -3657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Back</a:t>
            </a:r>
          </a:p>
        </p:txBody>
      </p:sp>
      <p:sp>
        <p:nvSpPr>
          <p:cNvPr id="9" name="Line Callout 2 8"/>
          <p:cNvSpPr/>
          <p:nvPr/>
        </p:nvSpPr>
        <p:spPr>
          <a:xfrm>
            <a:off x="7467600" y="1905000"/>
            <a:ext cx="1066800" cy="228600"/>
          </a:xfrm>
          <a:prstGeom prst="borderCallout2">
            <a:avLst>
              <a:gd name="adj1" fmla="val 18750"/>
              <a:gd name="adj2" fmla="val -8333"/>
              <a:gd name="adj3" fmla="val 18750"/>
              <a:gd name="adj4" fmla="val -16667"/>
              <a:gd name="adj5" fmla="val 235937"/>
              <a:gd name="adj6" fmla="val -8997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Volume </a:t>
            </a:r>
          </a:p>
        </p:txBody>
      </p:sp>
      <p:sp>
        <p:nvSpPr>
          <p:cNvPr id="11" name="Line Callout 2 10"/>
          <p:cNvSpPr/>
          <p:nvPr/>
        </p:nvSpPr>
        <p:spPr>
          <a:xfrm>
            <a:off x="4648200" y="1676400"/>
            <a:ext cx="2514600" cy="304800"/>
          </a:xfrm>
          <a:prstGeom prst="borderCallout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Status Bar – Notification Line</a:t>
            </a:r>
          </a:p>
        </p:txBody>
      </p:sp>
      <p:sp>
        <p:nvSpPr>
          <p:cNvPr id="13" name="Line Callout 2 12"/>
          <p:cNvSpPr/>
          <p:nvPr/>
        </p:nvSpPr>
        <p:spPr>
          <a:xfrm flipH="1">
            <a:off x="4267200" y="3505200"/>
            <a:ext cx="990600" cy="228600"/>
          </a:xfrm>
          <a:prstGeom prst="borderCallout2">
            <a:avLst>
              <a:gd name="adj1" fmla="val 18750"/>
              <a:gd name="adj2" fmla="val -8333"/>
              <a:gd name="adj3" fmla="val 18750"/>
              <a:gd name="adj4" fmla="val -16667"/>
              <a:gd name="adj5" fmla="val 156250"/>
              <a:gd name="adj6" fmla="val -2070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Home</a:t>
            </a:r>
            <a:endParaRPr lang="en-US" dirty="0"/>
          </a:p>
        </p:txBody>
      </p:sp>
      <p:sp>
        <p:nvSpPr>
          <p:cNvPr id="14" name="Line Callout 2 13"/>
          <p:cNvSpPr/>
          <p:nvPr/>
        </p:nvSpPr>
        <p:spPr>
          <a:xfrm flipH="1">
            <a:off x="4267200" y="2819400"/>
            <a:ext cx="990600" cy="228600"/>
          </a:xfrm>
          <a:prstGeom prst="borderCallout2">
            <a:avLst>
              <a:gd name="adj1" fmla="val 18750"/>
              <a:gd name="adj2" fmla="val -8333"/>
              <a:gd name="adj3" fmla="val 18750"/>
              <a:gd name="adj4" fmla="val -16667"/>
              <a:gd name="adj5" fmla="val 162500"/>
              <a:gd name="adj6" fmla="val -2791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Call</a:t>
            </a:r>
            <a:endParaRPr lang="en-US" dirty="0"/>
          </a:p>
        </p:txBody>
      </p:sp>
      <p:sp>
        <p:nvSpPr>
          <p:cNvPr id="15" name="Line Callout 2 14"/>
          <p:cNvSpPr/>
          <p:nvPr/>
        </p:nvSpPr>
        <p:spPr>
          <a:xfrm>
            <a:off x="5257800" y="4572000"/>
            <a:ext cx="990600" cy="304800"/>
          </a:xfrm>
          <a:prstGeom prst="borderCallout2">
            <a:avLst>
              <a:gd name="adj1" fmla="val 18750"/>
              <a:gd name="adj2" fmla="val -8333"/>
              <a:gd name="adj3" fmla="val 18750"/>
              <a:gd name="adj4" fmla="val -16667"/>
              <a:gd name="adj5" fmla="val -140625"/>
              <a:gd name="adj6" fmla="val 5717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Menu</a:t>
            </a:r>
          </a:p>
        </p:txBody>
      </p:sp>
      <p:sp>
        <p:nvSpPr>
          <p:cNvPr id="16" name="Line Callout 2 15"/>
          <p:cNvSpPr/>
          <p:nvPr/>
        </p:nvSpPr>
        <p:spPr>
          <a:xfrm flipH="1">
            <a:off x="0" y="1676400"/>
            <a:ext cx="990600" cy="838200"/>
          </a:xfrm>
          <a:prstGeom prst="borderCallout2">
            <a:avLst>
              <a:gd name="adj1" fmla="val 18750"/>
              <a:gd name="adj2" fmla="val -8333"/>
              <a:gd name="adj3" fmla="val 18750"/>
              <a:gd name="adj4" fmla="val -16667"/>
              <a:gd name="adj5" fmla="val 97159"/>
              <a:gd name="adj6" fmla="val -16637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Tab</a:t>
            </a:r>
          </a:p>
          <a:p>
            <a:pPr algn="ctr" fontAlgn="auto">
              <a:spcBef>
                <a:spcPts val="0"/>
              </a:spcBef>
              <a:spcAft>
                <a:spcPts val="0"/>
              </a:spcAft>
              <a:defRPr/>
            </a:pPr>
            <a:r>
              <a:rPr lang="en-US" sz="1400" dirty="0"/>
              <a:t>Launch Pad</a:t>
            </a:r>
            <a:endParaRPr lang="en-US" dirty="0"/>
          </a:p>
        </p:txBody>
      </p:sp>
      <p:sp>
        <p:nvSpPr>
          <p:cNvPr id="17" name="Line Callout 2 16"/>
          <p:cNvSpPr/>
          <p:nvPr/>
        </p:nvSpPr>
        <p:spPr>
          <a:xfrm>
            <a:off x="7848600" y="2438400"/>
            <a:ext cx="1066800" cy="228600"/>
          </a:xfrm>
          <a:prstGeom prst="borderCallout2">
            <a:avLst>
              <a:gd name="adj1" fmla="val 18750"/>
              <a:gd name="adj2" fmla="val -8333"/>
              <a:gd name="adj3" fmla="val 18750"/>
              <a:gd name="adj4" fmla="val -16667"/>
              <a:gd name="adj5" fmla="val 42187"/>
              <a:gd name="adj6" fmla="val -417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Power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19DC844-50EF-46C7-99B8-6B247C51B49D}" type="slidenum">
              <a:rPr lang="en-US"/>
              <a:pPr>
                <a:defRPr/>
              </a:pPr>
              <a:t>6</a:t>
            </a:fld>
            <a:endParaRPr lang="en-US"/>
          </a:p>
        </p:txBody>
      </p:sp>
      <p:sp>
        <p:nvSpPr>
          <p:cNvPr id="20482" name="Title 1"/>
          <p:cNvSpPr txBox="1">
            <a:spLocks/>
          </p:cNvSpPr>
          <p:nvPr/>
        </p:nvSpPr>
        <p:spPr bwMode="auto">
          <a:xfrm>
            <a:off x="457200" y="274638"/>
            <a:ext cx="8229600" cy="1143000"/>
          </a:xfrm>
          <a:prstGeom prst="rect">
            <a:avLst/>
          </a:prstGeom>
          <a:noFill/>
          <a:ln w="9525">
            <a:noFill/>
            <a:miter lim="800000"/>
            <a:headEnd/>
            <a:tailEnd/>
          </a:ln>
        </p:spPr>
        <p:txBody>
          <a:bodyPr/>
          <a:lstStyle/>
          <a:p>
            <a:pPr algn="ctr">
              <a:lnSpc>
                <a:spcPct val="80000"/>
              </a:lnSpc>
            </a:pPr>
            <a:r>
              <a:rPr lang="en-US" sz="4000">
                <a:solidFill>
                  <a:srgbClr val="558ED5"/>
                </a:solidFill>
                <a:latin typeface="Calibri" pitchFamily="34" charset="0"/>
              </a:rPr>
              <a:t>Android Emulator Features</a:t>
            </a:r>
          </a:p>
        </p:txBody>
      </p:sp>
      <p:sp>
        <p:nvSpPr>
          <p:cNvPr id="20483" name="Content Placeholder 2"/>
          <p:cNvSpPr txBox="1">
            <a:spLocks/>
          </p:cNvSpPr>
          <p:nvPr/>
        </p:nvSpPr>
        <p:spPr bwMode="auto">
          <a:xfrm>
            <a:off x="304800" y="1600200"/>
            <a:ext cx="8229600" cy="5029200"/>
          </a:xfrm>
          <a:prstGeom prst="rect">
            <a:avLst/>
          </a:prstGeom>
          <a:noFill/>
          <a:ln w="9525">
            <a:noFill/>
            <a:miter lim="800000"/>
            <a:headEnd/>
            <a:tailEnd/>
          </a:ln>
        </p:spPr>
        <p:txBody>
          <a:bodyPr/>
          <a:lstStyle/>
          <a:p>
            <a:pPr marL="342900" indent="-342900"/>
            <a:endParaRPr lang="en-US" sz="2000">
              <a:latin typeface="Calibri" pitchFamily="34" charset="0"/>
            </a:endParaRPr>
          </a:p>
        </p:txBody>
      </p:sp>
      <p:pic>
        <p:nvPicPr>
          <p:cNvPr id="20484"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D5D82079-9934-4EA8-8D8B-72C33699B833}" type="slidenum">
              <a:rPr lang="en-US" sz="1200">
                <a:solidFill>
                  <a:schemeClr val="tx1">
                    <a:tint val="75000"/>
                  </a:schemeClr>
                </a:solidFill>
                <a:latin typeface="+mn-lt"/>
              </a:rPr>
              <a:pPr algn="r" fontAlgn="auto">
                <a:spcBef>
                  <a:spcPts val="0"/>
                </a:spcBef>
                <a:spcAft>
                  <a:spcPts val="0"/>
                </a:spcAft>
                <a:defRPr/>
              </a:pPr>
              <a:t>6</a:t>
            </a:fld>
            <a:endParaRPr lang="en-US" sz="1200">
              <a:solidFill>
                <a:schemeClr val="tx1">
                  <a:tint val="75000"/>
                </a:schemeClr>
              </a:solidFill>
              <a:latin typeface="+mn-lt"/>
            </a:endParaRPr>
          </a:p>
        </p:txBody>
      </p:sp>
      <p:sp>
        <p:nvSpPr>
          <p:cNvPr id="20486" name="TextBox 7"/>
          <p:cNvSpPr txBox="1">
            <a:spLocks noChangeArrowheads="1"/>
          </p:cNvSpPr>
          <p:nvPr/>
        </p:nvSpPr>
        <p:spPr bwMode="auto">
          <a:xfrm>
            <a:off x="609600" y="1676400"/>
            <a:ext cx="8305800" cy="4481513"/>
          </a:xfrm>
          <a:prstGeom prst="rect">
            <a:avLst/>
          </a:prstGeom>
          <a:noFill/>
          <a:ln w="9525">
            <a:noFill/>
            <a:miter lim="800000"/>
            <a:headEnd/>
            <a:tailEnd/>
          </a:ln>
        </p:spPr>
        <p:txBody>
          <a:bodyPr>
            <a:spAutoFit/>
          </a:bodyPr>
          <a:lstStyle/>
          <a:p>
            <a:r>
              <a:rPr lang="en-US" sz="2800" b="1">
                <a:solidFill>
                  <a:srgbClr val="0070C0"/>
                </a:solidFill>
                <a:latin typeface="Calibri" pitchFamily="34" charset="0"/>
              </a:rPr>
              <a:t>Giả lập điện thoại Android thế hệ thứ nhất</a:t>
            </a:r>
            <a:endParaRPr lang="en-US" sz="2000" b="1">
              <a:solidFill>
                <a:srgbClr val="0070C0"/>
              </a:solidFill>
              <a:latin typeface="Calibri" pitchFamily="34" charset="0"/>
            </a:endParaRPr>
          </a:p>
          <a:p>
            <a:endParaRPr lang="en-US" sz="2000" b="1">
              <a:latin typeface="Calibri" pitchFamily="34" charset="0"/>
            </a:endParaRPr>
          </a:p>
          <a:p>
            <a:r>
              <a:rPr lang="en-US" sz="2000">
                <a:latin typeface="Calibri" pitchFamily="34" charset="0"/>
              </a:rPr>
              <a:t>Android emulator hỗ trợ nhiều tính năng phần cứng thường có tại các thiết bị di động (chẳng hạn HTC-G1), trong đó có: </a:t>
            </a:r>
          </a:p>
          <a:p>
            <a:endParaRPr lang="en-US" sz="2000">
              <a:latin typeface="Calibri" pitchFamily="34" charset="0"/>
            </a:endParaRPr>
          </a:p>
          <a:p>
            <a:pPr marL="800100" lvl="1" indent="-342900">
              <a:buFont typeface="Calibri" pitchFamily="34" charset="0"/>
              <a:buAutoNum type="arabicPeriod"/>
            </a:pPr>
            <a:r>
              <a:rPr lang="en-US" sz="2000">
                <a:latin typeface="Calibri" pitchFamily="34" charset="0"/>
              </a:rPr>
              <a:t>Một CPU ARMv5 và bộ quản lý bộ nhớ tương ứng (memory-management unit - MMU)</a:t>
            </a:r>
          </a:p>
          <a:p>
            <a:pPr marL="800100" lvl="1" indent="-342900">
              <a:buFont typeface="Calibri" pitchFamily="34" charset="0"/>
              <a:buAutoNum type="arabicPeriod"/>
            </a:pPr>
            <a:r>
              <a:rPr lang="en-US" sz="2000">
                <a:latin typeface="Calibri" pitchFamily="34" charset="0"/>
              </a:rPr>
              <a:t>Một màn hình LCD 16-bit (giả lập 360 x 480 pixel)</a:t>
            </a:r>
          </a:p>
          <a:p>
            <a:pPr marL="800100" lvl="1" indent="-342900">
              <a:buFont typeface="Calibri" pitchFamily="34" charset="0"/>
              <a:buAutoNum type="arabicPeriod"/>
            </a:pPr>
            <a:r>
              <a:rPr lang="en-US" sz="2000">
                <a:latin typeface="Calibri" pitchFamily="34" charset="0"/>
              </a:rPr>
              <a:t>Bàn phím (một bàn phím Qwerty và các nút Dpad/Phone liên quan)</a:t>
            </a:r>
          </a:p>
          <a:p>
            <a:pPr marL="800100" lvl="1" indent="-342900">
              <a:buFont typeface="Calibri" pitchFamily="34" charset="0"/>
              <a:buAutoNum type="arabicPeriod"/>
            </a:pPr>
            <a:r>
              <a:rPr lang="en-US" sz="2000">
                <a:latin typeface="Calibri" pitchFamily="34" charset="0"/>
              </a:rPr>
              <a:t>Một chip âm thanh với khả năng output và input</a:t>
            </a:r>
          </a:p>
          <a:p>
            <a:pPr marL="800100" lvl="1" indent="-342900">
              <a:buFont typeface="Calibri" pitchFamily="34" charset="0"/>
              <a:buAutoNum type="arabicPeriod"/>
            </a:pPr>
            <a:r>
              <a:rPr lang="en-US" sz="2000">
                <a:latin typeface="Calibri" pitchFamily="34" charset="0"/>
              </a:rPr>
              <a:t>Các phân hoạch bộ nhớ flash (giả lập bằng các file trên đĩa cứng của máy tính đang dùng để chạy giả lập)</a:t>
            </a:r>
          </a:p>
          <a:p>
            <a:pPr marL="800100" lvl="1" indent="-342900">
              <a:buFont typeface="Calibri" pitchFamily="34" charset="0"/>
              <a:buAutoNum type="arabicPeriod"/>
            </a:pPr>
            <a:r>
              <a:rPr lang="en-US" sz="2000">
                <a:latin typeface="Calibri" pitchFamily="34" charset="0"/>
              </a:rPr>
              <a:t>Một modem GSM, gồm cả một thẻ SIM được giả lập</a:t>
            </a:r>
          </a:p>
          <a:p>
            <a:endParaRPr lang="en-US" sz="2000">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3BD77D94-A370-4556-8599-36E682F87AF3}" type="slidenum">
              <a:rPr lang="en-US"/>
              <a:pPr>
                <a:defRPr/>
              </a:pPr>
              <a:t>7</a:t>
            </a:fld>
            <a:endParaRPr lang="en-US"/>
          </a:p>
        </p:txBody>
      </p:sp>
      <p:sp>
        <p:nvSpPr>
          <p:cNvPr id="21506" name="Title 1"/>
          <p:cNvSpPr txBox="1">
            <a:spLocks/>
          </p:cNvSpPr>
          <p:nvPr/>
        </p:nvSpPr>
        <p:spPr bwMode="auto">
          <a:xfrm>
            <a:off x="457200" y="274638"/>
            <a:ext cx="8229600" cy="639762"/>
          </a:xfrm>
          <a:prstGeom prst="rect">
            <a:avLst/>
          </a:prstGeom>
          <a:noFill/>
          <a:ln w="9525">
            <a:noFill/>
            <a:miter lim="800000"/>
            <a:headEnd/>
            <a:tailEnd/>
          </a:ln>
        </p:spPr>
        <p:txBody>
          <a:bodyPr/>
          <a:lstStyle/>
          <a:p>
            <a:pPr algn="ctr">
              <a:lnSpc>
                <a:spcPct val="80000"/>
              </a:lnSpc>
            </a:pPr>
            <a:r>
              <a:rPr lang="en-US" sz="4000">
                <a:solidFill>
                  <a:srgbClr val="558ED5"/>
                </a:solidFill>
                <a:latin typeface="Calibri" pitchFamily="34" charset="0"/>
              </a:rPr>
              <a:t>Android Emulator Features</a:t>
            </a:r>
          </a:p>
        </p:txBody>
      </p:sp>
      <p:sp>
        <p:nvSpPr>
          <p:cNvPr id="21507" name="Content Placeholder 2"/>
          <p:cNvSpPr txBox="1">
            <a:spLocks/>
          </p:cNvSpPr>
          <p:nvPr/>
        </p:nvSpPr>
        <p:spPr bwMode="auto">
          <a:xfrm>
            <a:off x="304800" y="1600200"/>
            <a:ext cx="8229600" cy="5029200"/>
          </a:xfrm>
          <a:prstGeom prst="rect">
            <a:avLst/>
          </a:prstGeom>
          <a:noFill/>
          <a:ln w="9525">
            <a:noFill/>
            <a:miter lim="800000"/>
            <a:headEnd/>
            <a:tailEnd/>
          </a:ln>
        </p:spPr>
        <p:txBody>
          <a:bodyPr/>
          <a:lstStyle/>
          <a:p>
            <a:pPr marL="342900" indent="-342900"/>
            <a:endParaRPr lang="en-US" sz="2000">
              <a:latin typeface="Calibri" pitchFamily="34" charset="0"/>
            </a:endParaRPr>
          </a:p>
        </p:txBody>
      </p:sp>
      <p:pic>
        <p:nvPicPr>
          <p:cNvPr id="21508"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A7E76270-26B8-4515-BDF5-B23E6202CCFB}" type="slidenum">
              <a:rPr lang="en-US" sz="1200">
                <a:solidFill>
                  <a:schemeClr val="tx1">
                    <a:tint val="75000"/>
                  </a:schemeClr>
                </a:solidFill>
                <a:latin typeface="+mn-lt"/>
              </a:rPr>
              <a:pPr algn="r" fontAlgn="auto">
                <a:spcBef>
                  <a:spcPts val="0"/>
                </a:spcBef>
                <a:spcAft>
                  <a:spcPts val="0"/>
                </a:spcAft>
                <a:defRPr/>
              </a:pPr>
              <a:t>7</a:t>
            </a:fld>
            <a:endParaRPr lang="en-US" sz="1200">
              <a:solidFill>
                <a:schemeClr val="tx1">
                  <a:tint val="75000"/>
                </a:schemeClr>
              </a:solidFill>
              <a:latin typeface="+mn-lt"/>
            </a:endParaRPr>
          </a:p>
        </p:txBody>
      </p:sp>
      <p:sp>
        <p:nvSpPr>
          <p:cNvPr id="21510" name="TextBox 7"/>
          <p:cNvSpPr txBox="1">
            <a:spLocks noChangeArrowheads="1"/>
          </p:cNvSpPr>
          <p:nvPr/>
        </p:nvSpPr>
        <p:spPr bwMode="auto">
          <a:xfrm>
            <a:off x="533400" y="838200"/>
            <a:ext cx="8305800" cy="457200"/>
          </a:xfrm>
          <a:prstGeom prst="rect">
            <a:avLst/>
          </a:prstGeom>
          <a:noFill/>
          <a:ln w="9525">
            <a:noFill/>
            <a:miter lim="800000"/>
            <a:headEnd/>
            <a:tailEnd/>
          </a:ln>
        </p:spPr>
        <p:txBody>
          <a:bodyPr>
            <a:spAutoFit/>
          </a:bodyPr>
          <a:lstStyle/>
          <a:p>
            <a:r>
              <a:rPr lang="en-US" sz="2400" b="1">
                <a:solidFill>
                  <a:srgbClr val="0070C0"/>
                </a:solidFill>
                <a:latin typeface="Calibri" pitchFamily="34" charset="0"/>
              </a:rPr>
              <a:t>Nexus One (newer Google developer phone)</a:t>
            </a:r>
            <a:endParaRPr lang="en-US" b="1">
              <a:latin typeface="Calibri" pitchFamily="34" charset="0"/>
            </a:endParaRPr>
          </a:p>
        </p:txBody>
      </p:sp>
      <p:pic>
        <p:nvPicPr>
          <p:cNvPr id="21511" name="Picture 5"/>
          <p:cNvPicPr>
            <a:picLocks noChangeAspect="1" noChangeArrowheads="1"/>
          </p:cNvPicPr>
          <p:nvPr/>
        </p:nvPicPr>
        <p:blipFill>
          <a:blip r:embed="rId3"/>
          <a:srcRect/>
          <a:stretch>
            <a:fillRect/>
          </a:stretch>
        </p:blipFill>
        <p:spPr bwMode="auto">
          <a:xfrm>
            <a:off x="609600" y="1295400"/>
            <a:ext cx="6477000" cy="5486400"/>
          </a:xfrm>
          <a:prstGeom prst="rect">
            <a:avLst/>
          </a:prstGeom>
          <a:noFill/>
          <a:ln w="9525">
            <a:noFill/>
            <a:miter lim="800000"/>
            <a:headEnd/>
            <a:tailEnd/>
          </a:ln>
        </p:spPr>
      </p:pic>
      <p:sp>
        <p:nvSpPr>
          <p:cNvPr id="9" name="Line Callout 2 8"/>
          <p:cNvSpPr/>
          <p:nvPr/>
        </p:nvSpPr>
        <p:spPr>
          <a:xfrm>
            <a:off x="304800" y="5410200"/>
            <a:ext cx="1600200" cy="1066800"/>
          </a:xfrm>
          <a:prstGeom prst="borderCallout2">
            <a:avLst>
              <a:gd name="adj1" fmla="val -4018"/>
              <a:gd name="adj2" fmla="val 99703"/>
              <a:gd name="adj3" fmla="val -41518"/>
              <a:gd name="adj4" fmla="val 120832"/>
              <a:gd name="adj5" fmla="val -135268"/>
              <a:gd name="adj6" fmla="val 9261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t>Some phones in the market already surpass these specs (Fall 2010)</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9813424-37AB-440D-8029-C787F154B121}" type="slidenum">
              <a:rPr lang="en-US" sz="1200">
                <a:solidFill>
                  <a:schemeClr val="tx1">
                    <a:tint val="75000"/>
                  </a:schemeClr>
                </a:solidFill>
                <a:latin typeface="+mn-lt"/>
              </a:rPr>
              <a:pPr algn="r" fontAlgn="auto">
                <a:spcBef>
                  <a:spcPts val="0"/>
                </a:spcBef>
                <a:spcAft>
                  <a:spcPts val="0"/>
                </a:spcAft>
                <a:defRPr/>
              </a:pPr>
              <a:t>8</a:t>
            </a:fld>
            <a:endParaRPr lang="en-US" sz="1200">
              <a:solidFill>
                <a:schemeClr val="tx1">
                  <a:tint val="75000"/>
                </a:schemeClr>
              </a:solidFill>
              <a:latin typeface="+mn-lt"/>
            </a:endParaRPr>
          </a:p>
        </p:txBody>
      </p:sp>
      <p:sp>
        <p:nvSpPr>
          <p:cNvPr id="22530" name="Title 1"/>
          <p:cNvSpPr txBox="1">
            <a:spLocks/>
          </p:cNvSpPr>
          <p:nvPr/>
        </p:nvSpPr>
        <p:spPr bwMode="auto">
          <a:xfrm>
            <a:off x="457200" y="274638"/>
            <a:ext cx="7315200" cy="1143000"/>
          </a:xfrm>
          <a:prstGeom prst="rect">
            <a:avLst/>
          </a:prstGeom>
          <a:noFill/>
          <a:ln w="9525">
            <a:noFill/>
            <a:miter lim="800000"/>
            <a:headEnd/>
            <a:tailEnd/>
          </a:ln>
        </p:spPr>
        <p:txBody>
          <a:bodyPr/>
          <a:lstStyle/>
          <a:p>
            <a:pPr algn="ctr">
              <a:lnSpc>
                <a:spcPct val="80000"/>
              </a:lnSpc>
            </a:pPr>
            <a:r>
              <a:rPr lang="en-US" sz="4000">
                <a:solidFill>
                  <a:srgbClr val="558ED5"/>
                </a:solidFill>
                <a:latin typeface="Calibri" pitchFamily="34" charset="0"/>
              </a:rPr>
              <a:t>Android Virtual Devices </a:t>
            </a:r>
            <a:br>
              <a:rPr lang="en-US" sz="4000">
                <a:solidFill>
                  <a:srgbClr val="558ED5"/>
                </a:solidFill>
                <a:latin typeface="Calibri" pitchFamily="34" charset="0"/>
              </a:rPr>
            </a:br>
            <a:r>
              <a:rPr lang="en-US" sz="4000">
                <a:solidFill>
                  <a:srgbClr val="558ED5"/>
                </a:solidFill>
                <a:latin typeface="Calibri" pitchFamily="34" charset="0"/>
              </a:rPr>
              <a:t>and the Emulator</a:t>
            </a:r>
          </a:p>
        </p:txBody>
      </p:sp>
      <p:sp>
        <p:nvSpPr>
          <p:cNvPr id="22531" name="Content Placeholder 2"/>
          <p:cNvSpPr txBox="1">
            <a:spLocks/>
          </p:cNvSpPr>
          <p:nvPr/>
        </p:nvSpPr>
        <p:spPr bwMode="auto">
          <a:xfrm>
            <a:off x="304800" y="1600200"/>
            <a:ext cx="6553200" cy="5029200"/>
          </a:xfrm>
          <a:prstGeom prst="rect">
            <a:avLst/>
          </a:prstGeom>
          <a:noFill/>
          <a:ln w="9525">
            <a:noFill/>
            <a:miter lim="800000"/>
            <a:headEnd/>
            <a:tailEnd/>
          </a:ln>
        </p:spPr>
        <p:txBody>
          <a:bodyPr/>
          <a:lstStyle/>
          <a:p>
            <a:pPr marL="342900" indent="-342900"/>
            <a:endParaRPr lang="en-US" sz="2000">
              <a:latin typeface="Calibri" pitchFamily="34" charset="0"/>
            </a:endParaRPr>
          </a:p>
        </p:txBody>
      </p:sp>
      <p:pic>
        <p:nvPicPr>
          <p:cNvPr id="22532"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EC236854-8ACB-45C0-A4D7-D1B942F78E70}" type="slidenum">
              <a:rPr lang="en-US" sz="1200">
                <a:solidFill>
                  <a:schemeClr val="tx1">
                    <a:tint val="75000"/>
                  </a:schemeClr>
                </a:solidFill>
                <a:latin typeface="+mn-lt"/>
              </a:rPr>
              <a:pPr algn="r" fontAlgn="auto">
                <a:spcBef>
                  <a:spcPts val="0"/>
                </a:spcBef>
                <a:spcAft>
                  <a:spcPts val="0"/>
                </a:spcAft>
                <a:defRPr/>
              </a:pPr>
              <a:t>8</a:t>
            </a:fld>
            <a:endParaRPr lang="en-US" sz="1200">
              <a:solidFill>
                <a:schemeClr val="tx1">
                  <a:tint val="75000"/>
                </a:schemeClr>
              </a:solidFill>
              <a:latin typeface="+mn-lt"/>
            </a:endParaRPr>
          </a:p>
        </p:txBody>
      </p:sp>
      <p:sp>
        <p:nvSpPr>
          <p:cNvPr id="22534" name="TextBox 7"/>
          <p:cNvSpPr txBox="1">
            <a:spLocks noChangeArrowheads="1"/>
          </p:cNvSpPr>
          <p:nvPr/>
        </p:nvSpPr>
        <p:spPr bwMode="auto">
          <a:xfrm>
            <a:off x="609600" y="1524000"/>
            <a:ext cx="7924800" cy="4968875"/>
          </a:xfrm>
          <a:prstGeom prst="rect">
            <a:avLst/>
          </a:prstGeom>
          <a:noFill/>
          <a:ln w="9525">
            <a:noFill/>
            <a:miter lim="800000"/>
            <a:headEnd/>
            <a:tailEnd/>
          </a:ln>
        </p:spPr>
        <p:txBody>
          <a:bodyPr>
            <a:spAutoFit/>
          </a:bodyPr>
          <a:lstStyle/>
          <a:p>
            <a:r>
              <a:rPr lang="en-US" sz="2000">
                <a:latin typeface="Calibri" pitchFamily="34" charset="0"/>
              </a:rPr>
              <a:t>Để dùng emulator, trước hết ta phải tạo một hoặc vài cấu hình thiết bị ảo (ADV). Mỗi cấu hình quy định platform Android platform sẽ chạy trong emulator, tập các tùy chọn phần cứng, và bề ngoài của emulator. Sau đó, khi bật emulator, ta chỉ ra cấu hình AVD ta muốn nạp vào emulator.</a:t>
            </a:r>
          </a:p>
          <a:p>
            <a:endParaRPr lang="en-US" sz="2000">
              <a:latin typeface="Calibri" pitchFamily="34" charset="0"/>
            </a:endParaRPr>
          </a:p>
          <a:p>
            <a:r>
              <a:rPr lang="en-US" sz="2000">
                <a:latin typeface="Calibri" pitchFamily="34" charset="0"/>
              </a:rPr>
              <a:t>Mỗi AVD có chức năng như một thiết bị độc lập, với nơi lưu trữ riêng dành cho dữ liệu người dùng, SD card, v.v.. Khi ta bật emulator với một cấu hình AVD, nó sẽ tự động nạp dữ liệu người dùng và SD card.</a:t>
            </a:r>
          </a:p>
          <a:p>
            <a:endParaRPr lang="en-US" sz="2000">
              <a:latin typeface="Calibri" pitchFamily="34" charset="0"/>
            </a:endParaRPr>
          </a:p>
          <a:p>
            <a:r>
              <a:rPr lang="en-US" sz="2000">
                <a:latin typeface="Calibri" pitchFamily="34" charset="0"/>
              </a:rPr>
              <a:t>Ta có thể tạo số lượng AVD tùy theo nhu cầu, dựa trên các loại thiết bị mà ta muốn mô hình hóa, các Android platform và thư viện ngoài mà ta muốn chạy ứng dụng trên đó.</a:t>
            </a:r>
          </a:p>
          <a:p>
            <a:endParaRPr lang="en-US" sz="2000">
              <a:latin typeface="Calibri" pitchFamily="34" charset="0"/>
            </a:endParaRPr>
          </a:p>
          <a:p>
            <a:r>
              <a:rPr lang="en-US" sz="2000">
                <a:latin typeface="Calibri" pitchFamily="34" charset="0"/>
              </a:rPr>
              <a:t>Để tạo và quản lý các AVD, ta dùng AVD Manager UI hoặc android tool có trong SDK. Chi tiết xem tại Managing Virtual Devices (http://developer.android.com/guide/developing/devices/index.html)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85800" y="5842000"/>
            <a:ext cx="8153400" cy="381000"/>
          </a:xfrm>
          <a:prstGeom prst="rect">
            <a:avLst/>
          </a:prstGeom>
          <a:solidFill>
            <a:schemeClr val="accent1">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685800" y="2286000"/>
            <a:ext cx="8153400" cy="685800"/>
          </a:xfrm>
          <a:prstGeom prst="rect">
            <a:avLst/>
          </a:prstGeom>
          <a:solidFill>
            <a:schemeClr val="accent1">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Slide Number Placeholder 1"/>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0B1B1E59-55D6-4F51-87F4-98D3FD4F4D3D}" type="slidenum">
              <a:rPr lang="en-US" sz="1200">
                <a:solidFill>
                  <a:schemeClr val="tx1">
                    <a:tint val="75000"/>
                  </a:schemeClr>
                </a:solidFill>
                <a:latin typeface="+mn-lt"/>
              </a:rPr>
              <a:pPr algn="r" fontAlgn="auto">
                <a:spcBef>
                  <a:spcPts val="0"/>
                </a:spcBef>
                <a:spcAft>
                  <a:spcPts val="0"/>
                </a:spcAft>
                <a:defRPr/>
              </a:pPr>
              <a:t>9</a:t>
            </a:fld>
            <a:endParaRPr lang="en-US" sz="1200">
              <a:solidFill>
                <a:schemeClr val="tx1">
                  <a:tint val="75000"/>
                </a:schemeClr>
              </a:solidFill>
              <a:latin typeface="+mn-lt"/>
            </a:endParaRPr>
          </a:p>
        </p:txBody>
      </p:sp>
      <p:sp>
        <p:nvSpPr>
          <p:cNvPr id="23556" name="Title 1"/>
          <p:cNvSpPr txBox="1">
            <a:spLocks/>
          </p:cNvSpPr>
          <p:nvPr/>
        </p:nvSpPr>
        <p:spPr bwMode="auto">
          <a:xfrm>
            <a:off x="457200" y="274638"/>
            <a:ext cx="7315200" cy="1143000"/>
          </a:xfrm>
          <a:prstGeom prst="rect">
            <a:avLst/>
          </a:prstGeom>
          <a:noFill/>
          <a:ln w="9525">
            <a:noFill/>
            <a:miter lim="800000"/>
            <a:headEnd/>
            <a:tailEnd/>
          </a:ln>
        </p:spPr>
        <p:txBody>
          <a:bodyPr/>
          <a:lstStyle/>
          <a:p>
            <a:pPr algn="ctr">
              <a:lnSpc>
                <a:spcPct val="80000"/>
              </a:lnSpc>
            </a:pPr>
            <a:r>
              <a:rPr lang="en-US" sz="4000">
                <a:solidFill>
                  <a:srgbClr val="558ED5"/>
                </a:solidFill>
                <a:latin typeface="Calibri" pitchFamily="34" charset="0"/>
              </a:rPr>
              <a:t>Starting – Stopping the Emulator</a:t>
            </a:r>
          </a:p>
        </p:txBody>
      </p:sp>
      <p:sp>
        <p:nvSpPr>
          <p:cNvPr id="23557" name="Content Placeholder 2"/>
          <p:cNvSpPr txBox="1">
            <a:spLocks/>
          </p:cNvSpPr>
          <p:nvPr/>
        </p:nvSpPr>
        <p:spPr bwMode="auto">
          <a:xfrm>
            <a:off x="304800" y="1600200"/>
            <a:ext cx="6553200" cy="5029200"/>
          </a:xfrm>
          <a:prstGeom prst="rect">
            <a:avLst/>
          </a:prstGeom>
          <a:noFill/>
          <a:ln w="9525">
            <a:noFill/>
            <a:miter lim="800000"/>
            <a:headEnd/>
            <a:tailEnd/>
          </a:ln>
        </p:spPr>
        <p:txBody>
          <a:bodyPr/>
          <a:lstStyle/>
          <a:p>
            <a:pPr marL="342900" indent="-342900"/>
            <a:endParaRPr lang="en-US" sz="2000">
              <a:latin typeface="Calibri" pitchFamily="34" charset="0"/>
            </a:endParaRPr>
          </a:p>
        </p:txBody>
      </p:sp>
      <p:pic>
        <p:nvPicPr>
          <p:cNvPr id="23558"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1EFCD187-B38E-479A-9E57-5573F45FDD81}" type="slidenum">
              <a:rPr lang="en-US" sz="1200">
                <a:solidFill>
                  <a:schemeClr val="tx1">
                    <a:tint val="75000"/>
                  </a:schemeClr>
                </a:solidFill>
                <a:latin typeface="+mn-lt"/>
              </a:rPr>
              <a:pPr algn="r" fontAlgn="auto">
                <a:spcBef>
                  <a:spcPts val="0"/>
                </a:spcBef>
                <a:spcAft>
                  <a:spcPts val="0"/>
                </a:spcAft>
                <a:defRPr/>
              </a:pPr>
              <a:t>9</a:t>
            </a:fld>
            <a:endParaRPr lang="en-US" sz="1200">
              <a:solidFill>
                <a:schemeClr val="tx1">
                  <a:tint val="75000"/>
                </a:schemeClr>
              </a:solidFill>
              <a:latin typeface="+mn-lt"/>
            </a:endParaRPr>
          </a:p>
        </p:txBody>
      </p:sp>
      <p:sp>
        <p:nvSpPr>
          <p:cNvPr id="23560" name="TextBox 7"/>
          <p:cNvSpPr txBox="1">
            <a:spLocks noChangeArrowheads="1"/>
          </p:cNvSpPr>
          <p:nvPr/>
        </p:nvSpPr>
        <p:spPr bwMode="auto">
          <a:xfrm>
            <a:off x="609600" y="1524000"/>
            <a:ext cx="7924800" cy="4664075"/>
          </a:xfrm>
          <a:prstGeom prst="rect">
            <a:avLst/>
          </a:prstGeom>
          <a:noFill/>
          <a:ln w="9525">
            <a:noFill/>
            <a:miter lim="800000"/>
            <a:headEnd/>
            <a:tailEnd/>
          </a:ln>
        </p:spPr>
        <p:txBody>
          <a:bodyPr>
            <a:spAutoFit/>
          </a:bodyPr>
          <a:lstStyle/>
          <a:p>
            <a:r>
              <a:rPr lang="en-US" sz="2000">
                <a:latin typeface="Calibri" pitchFamily="34" charset="0"/>
              </a:rPr>
              <a:t>Để </a:t>
            </a:r>
            <a:r>
              <a:rPr lang="en-US" sz="2000" b="1">
                <a:latin typeface="Calibri" pitchFamily="34" charset="0"/>
              </a:rPr>
              <a:t>start</a:t>
            </a:r>
            <a:r>
              <a:rPr lang="en-US" sz="2000">
                <a:latin typeface="Calibri" pitchFamily="34" charset="0"/>
              </a:rPr>
              <a:t> một thực thể của emulator từ dòng lệnh, chuyển tới thư mục </a:t>
            </a:r>
            <a:r>
              <a:rPr lang="en-US" sz="2000" b="1" i="1">
                <a:solidFill>
                  <a:srgbClr val="0070C0"/>
                </a:solidFill>
                <a:latin typeface="Calibri" pitchFamily="34" charset="0"/>
              </a:rPr>
              <a:t>tools/ </a:t>
            </a:r>
            <a:r>
              <a:rPr lang="en-US" sz="2000">
                <a:latin typeface="Calibri" pitchFamily="34" charset="0"/>
              </a:rPr>
              <a:t>của SDK. Gõ lệnh emulator như sau: </a:t>
            </a:r>
          </a:p>
          <a:p>
            <a:endParaRPr lang="en-US" sz="2000">
              <a:latin typeface="Calibri" pitchFamily="34" charset="0"/>
            </a:endParaRPr>
          </a:p>
          <a:p>
            <a:pPr lvl="1"/>
            <a:r>
              <a:rPr lang="en-US" sz="2000" b="1">
                <a:solidFill>
                  <a:srgbClr val="C00000"/>
                </a:solidFill>
                <a:latin typeface="Calibri" pitchFamily="34" charset="0"/>
              </a:rPr>
              <a:t>emulator -avd &lt;avd_name&gt; </a:t>
            </a:r>
          </a:p>
          <a:p>
            <a:endParaRPr lang="en-US" sz="2000">
              <a:latin typeface="Calibri" pitchFamily="34" charset="0"/>
            </a:endParaRPr>
          </a:p>
          <a:p>
            <a:r>
              <a:rPr lang="en-US" sz="2000">
                <a:latin typeface="Calibri" pitchFamily="34" charset="0"/>
              </a:rPr>
              <a:t>Lệnh này sẽ khởi tạo emulator và nạp một cấu hình AVD. </a:t>
            </a:r>
          </a:p>
          <a:p>
            <a:r>
              <a:rPr lang="en-US" sz="2000">
                <a:latin typeface="Calibri" pitchFamily="34" charset="0"/>
              </a:rPr>
              <a:t>Sau vài giây, ta sẽ thấy cửa sổ emulator hiện trên màn hình. </a:t>
            </a:r>
          </a:p>
          <a:p>
            <a:endParaRPr lang="en-US" sz="2000">
              <a:latin typeface="Calibri" pitchFamily="34" charset="0"/>
            </a:endParaRPr>
          </a:p>
          <a:p>
            <a:r>
              <a:rPr lang="en-US" sz="2000">
                <a:latin typeface="Calibri" pitchFamily="34" charset="0"/>
              </a:rPr>
              <a:t>Nếu đang dùng Eclipse, khi ta run hoặc debug ứng dụng, ADT plugin cho Eclipse sẽ tự động cài ứng dụng của ta và chạy emulator. </a:t>
            </a:r>
          </a:p>
          <a:p>
            <a:endParaRPr lang="en-US" sz="2000">
              <a:latin typeface="Calibri" pitchFamily="34" charset="0"/>
            </a:endParaRPr>
          </a:p>
          <a:p>
            <a:r>
              <a:rPr lang="en-US" sz="2000">
                <a:latin typeface="Calibri" pitchFamily="34" charset="0"/>
              </a:rPr>
              <a:t>Để </a:t>
            </a:r>
            <a:r>
              <a:rPr lang="en-US" sz="2000" b="1">
                <a:latin typeface="Calibri" pitchFamily="34" charset="0"/>
              </a:rPr>
              <a:t>stop</a:t>
            </a:r>
            <a:r>
              <a:rPr lang="en-US" sz="2000">
                <a:latin typeface="Calibri" pitchFamily="34" charset="0"/>
              </a:rPr>
              <a:t> một thực thể emulator, ta chỉ cần đóng cửa sổ emulator.</a:t>
            </a:r>
          </a:p>
          <a:p>
            <a:endParaRPr lang="en-US" sz="2000">
              <a:latin typeface="Calibri" pitchFamily="34" charset="0"/>
            </a:endParaRPr>
          </a:p>
          <a:p>
            <a:r>
              <a:rPr lang="en-US" sz="2000">
                <a:latin typeface="Calibri" pitchFamily="34" charset="0"/>
              </a:rPr>
              <a:t>Để liệt kê tất cả các AVD hiện có, dùng lệnh DOS</a:t>
            </a:r>
          </a:p>
          <a:p>
            <a:r>
              <a:rPr lang="en-US" sz="2000">
                <a:latin typeface="Calibri" pitchFamily="34" charset="0"/>
              </a:rPr>
              <a:t>	</a:t>
            </a:r>
            <a:r>
              <a:rPr lang="en-US" sz="2000" b="1">
                <a:solidFill>
                  <a:srgbClr val="C00000"/>
                </a:solidFill>
                <a:latin typeface="Calibri" pitchFamily="34" charset="0"/>
              </a:rPr>
              <a:t>android list avd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4999</TotalTime>
  <Words>2728</Words>
  <Application>Microsoft Office PowerPoint</Application>
  <PresentationFormat>On-screen Show (4:3)</PresentationFormat>
  <Paragraphs>467</Paragraphs>
  <Slides>39</Slides>
  <Notes>3</Notes>
  <HiddenSlides>0</HiddenSlides>
  <MMClips>0</MMClips>
  <ScaleCrop>false</ScaleCrop>
  <HeadingPairs>
    <vt:vector size="6" baseType="variant">
      <vt:variant>
        <vt:lpstr>Fonts Used</vt:lpstr>
      </vt:variant>
      <vt:variant>
        <vt:i4>5</vt:i4>
      </vt:variant>
      <vt:variant>
        <vt:lpstr>Design Template</vt:lpstr>
      </vt:variant>
      <vt:variant>
        <vt:i4>1</vt:i4>
      </vt:variant>
      <vt:variant>
        <vt:lpstr>Slide Titles</vt:lpstr>
      </vt:variant>
      <vt:variant>
        <vt:i4>39</vt:i4>
      </vt:variant>
    </vt:vector>
  </HeadingPairs>
  <TitlesOfParts>
    <vt:vector size="45" baseType="lpstr">
      <vt:lpstr>Arial</vt:lpstr>
      <vt:lpstr>Calibri</vt:lpstr>
      <vt:lpstr>Times New Roman</vt:lpstr>
      <vt:lpstr>Consolas</vt:lpstr>
      <vt:lpstr>Courier New</vt:lpstr>
      <vt:lpstr>Office Theme</vt:lpstr>
      <vt:lpstr>Android Environment Emulator</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Development</dc:title>
  <dc:creator>V.Matos</dc:creator>
  <cp:lastModifiedBy> </cp:lastModifiedBy>
  <cp:revision>233</cp:revision>
  <dcterms:created xsi:type="dcterms:W3CDTF">2009-06-10T00:38:22Z</dcterms:created>
  <dcterms:modified xsi:type="dcterms:W3CDTF">2012-01-28T16:51:36Z</dcterms:modified>
</cp:coreProperties>
</file>