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352" r:id="rId3"/>
    <p:sldId id="338" r:id="rId4"/>
    <p:sldId id="335" r:id="rId5"/>
    <p:sldId id="339" r:id="rId6"/>
    <p:sldId id="340" r:id="rId7"/>
    <p:sldId id="341" r:id="rId8"/>
    <p:sldId id="336" r:id="rId9"/>
    <p:sldId id="334" r:id="rId10"/>
    <p:sldId id="342" r:id="rId11"/>
    <p:sldId id="292" r:id="rId12"/>
    <p:sldId id="330" r:id="rId13"/>
    <p:sldId id="331" r:id="rId14"/>
    <p:sldId id="328" r:id="rId15"/>
    <p:sldId id="357" r:id="rId16"/>
    <p:sldId id="294" r:id="rId17"/>
    <p:sldId id="295" r:id="rId18"/>
    <p:sldId id="296" r:id="rId19"/>
    <p:sldId id="300" r:id="rId20"/>
    <p:sldId id="297" r:id="rId21"/>
    <p:sldId id="301" r:id="rId22"/>
    <p:sldId id="307" r:id="rId23"/>
    <p:sldId id="308" r:id="rId24"/>
    <p:sldId id="309" r:id="rId25"/>
    <p:sldId id="310" r:id="rId26"/>
    <p:sldId id="311" r:id="rId27"/>
    <p:sldId id="312" r:id="rId28"/>
    <p:sldId id="302" r:id="rId29"/>
    <p:sldId id="344" r:id="rId30"/>
    <p:sldId id="303" r:id="rId31"/>
    <p:sldId id="304" r:id="rId32"/>
    <p:sldId id="314" r:id="rId33"/>
    <p:sldId id="345" r:id="rId34"/>
    <p:sldId id="315" r:id="rId35"/>
    <p:sldId id="316" r:id="rId36"/>
    <p:sldId id="351" r:id="rId37"/>
    <p:sldId id="318" r:id="rId38"/>
    <p:sldId id="323" r:id="rId39"/>
    <p:sldId id="325" r:id="rId40"/>
    <p:sldId id="326" r:id="rId41"/>
    <p:sldId id="313" r:id="rId42"/>
    <p:sldId id="327" r:id="rId43"/>
    <p:sldId id="291" r:id="rId44"/>
    <p:sldId id="346" r:id="rId45"/>
    <p:sldId id="353" r:id="rId46"/>
    <p:sldId id="354" r:id="rId47"/>
    <p:sldId id="355" r:id="rId48"/>
    <p:sldId id="356"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779"/>
    <a:srgbClr val="006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5" autoAdjust="0"/>
    <p:restoredTop sz="94877" autoAdjust="0"/>
  </p:normalViewPr>
  <p:slideViewPr>
    <p:cSldViewPr>
      <p:cViewPr varScale="1">
        <p:scale>
          <a:sx n="100" d="100"/>
          <a:sy n="100" d="100"/>
        </p:scale>
        <p:origin x="-1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1C81DBA-C71C-408C-AE96-DF3B86E29559}" type="datetimeFigureOut">
              <a:rPr lang="en-US"/>
              <a:pPr>
                <a:defRPr/>
              </a:pPr>
              <a:t>4/24/14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F4E582B-69CF-4151-B405-069B0DE2188C}" type="slidenum">
              <a:rPr lang="en-US"/>
              <a:pPr>
                <a:defRPr/>
              </a:pPr>
              <a:t>‹#›</a:t>
            </a:fld>
            <a:endParaRPr lang="en-US"/>
          </a:p>
        </p:txBody>
      </p:sp>
    </p:spTree>
    <p:extLst>
      <p:ext uri="{BB962C8B-B14F-4D97-AF65-F5344CB8AC3E}">
        <p14:creationId xmlns:p14="http://schemas.microsoft.com/office/powerpoint/2010/main" val="4085722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B7514D-9FA7-4F2A-81AD-D98896BED442}" type="slidenum">
              <a:rPr lang="en-US"/>
              <a:pPr fontAlgn="base">
                <a:spcBef>
                  <a:spcPct val="0"/>
                </a:spcBef>
                <a:spcAft>
                  <a:spcPct val="0"/>
                </a:spcAft>
                <a:defRPr/>
              </a:pPr>
              <a:t>20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755077-8109-45F8-91EC-F01727CCA426}" type="slidenum">
              <a:rPr lang="en-US"/>
              <a:pPr fontAlgn="base">
                <a:spcBef>
                  <a:spcPct val="0"/>
                </a:spcBef>
                <a:spcAft>
                  <a:spcPct val="0"/>
                </a:spcAft>
                <a:defRPr/>
              </a:pPr>
              <a:t>39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738D7F-55FC-4433-A105-11023EEABFAA}" type="slidenum">
              <a:rPr lang="en-US"/>
              <a:pPr fontAlgn="base">
                <a:spcBef>
                  <a:spcPct val="0"/>
                </a:spcBef>
                <a:spcAft>
                  <a:spcPct val="0"/>
                </a:spcAft>
                <a:defRPr/>
              </a:pPr>
              <a:t>40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9DB460-2820-4B6D-B1C5-FA96E08A0E74}" type="slidenum">
              <a:rPr lang="en-US"/>
              <a:pPr fontAlgn="base">
                <a:spcBef>
                  <a:spcPct val="0"/>
                </a:spcBef>
                <a:spcAft>
                  <a:spcPct val="0"/>
                </a:spcAft>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EA580F-C3E7-419F-9013-C6CF8BE4DF74}" type="slidenum">
              <a:rPr lang="en-US"/>
              <a:pPr fontAlgn="base">
                <a:spcBef>
                  <a:spcPct val="0"/>
                </a:spcBef>
                <a:spcAft>
                  <a:spcPct val="0"/>
                </a:spcAft>
                <a:defRPr/>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D1BEAC-A435-4325-857F-6F07D55CA151}" type="slidenum">
              <a:rPr lang="en-US"/>
              <a:pPr fontAlgn="base">
                <a:spcBef>
                  <a:spcPct val="0"/>
                </a:spcBef>
                <a:spcAft>
                  <a:spcPct val="0"/>
                </a:spcAft>
                <a:defRPr/>
              </a:pPr>
              <a:t>33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513CF1-AF78-45B7-9496-E2A04FC0750F}" type="slidenum">
              <a:rPr lang="en-US"/>
              <a:pPr fontAlgn="base">
                <a:spcBef>
                  <a:spcPct val="0"/>
                </a:spcBef>
                <a:spcAft>
                  <a:spcPct val="0"/>
                </a:spcAft>
                <a:defRPr/>
              </a:pPr>
              <a:t>34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E432E8-5C40-4097-AE89-A7BB08A85C87}" type="slidenum">
              <a:rPr lang="en-US"/>
              <a:pPr fontAlgn="base">
                <a:spcBef>
                  <a:spcPct val="0"/>
                </a:spcBef>
                <a:spcAft>
                  <a:spcPct val="0"/>
                </a:spcAft>
                <a:defRPr/>
              </a:pPr>
              <a:t>35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EAF0A12D-F009-42B9-B826-F9C5BE36FA59}" type="slidenum">
              <a:rPr lang="en-US" sz="1200">
                <a:latin typeface="+mn-lt"/>
              </a:rPr>
              <a:pPr algn="r">
                <a:defRPr/>
              </a:pPr>
              <a:t>36</a:t>
            </a:fld>
            <a:endParaRPr lang="en-US" sz="120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3FF772-025F-4ACA-A479-2D30A6E196F6}" type="slidenum">
              <a:rPr lang="en-US"/>
              <a:pPr fontAlgn="base">
                <a:spcBef>
                  <a:spcPct val="0"/>
                </a:spcBef>
                <a:spcAft>
                  <a:spcPct val="0"/>
                </a:spcAft>
                <a:defRPr/>
              </a:pPr>
              <a:t>37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546B08-B9A3-404A-ACEC-044800BE1B14}" type="slidenum">
              <a:rPr lang="en-US"/>
              <a:pPr fontAlgn="base">
                <a:spcBef>
                  <a:spcPct val="0"/>
                </a:spcBef>
                <a:spcAft>
                  <a:spcPct val="0"/>
                </a:spcAft>
                <a:defRPr/>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44FE4DE-369A-4470-B4DC-76E5A1A474F0}" type="datetime1">
              <a:rPr lang="en-US"/>
              <a:pPr>
                <a:defRPr/>
              </a:pPr>
              <a:t>4/24/14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0822F2-99BD-4E2A-A61D-E6F77765FDF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EC3818E-7C94-4800-90D1-6ECBD7FDC8A2}" type="datetime1">
              <a:rPr lang="en-US"/>
              <a:pPr>
                <a:defRPr/>
              </a:pPr>
              <a:t>4/24/14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D8E0E2-0793-4406-B88C-6FBEE822B3F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C7607C-7383-4523-82AD-4875F9AC96E6}" type="datetime1">
              <a:rPr lang="en-US"/>
              <a:pPr>
                <a:defRPr/>
              </a:pPr>
              <a:t>4/24/14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991050-EB82-4884-9094-07E27FA2611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F1EFD38-2264-4E28-8ED5-584FBBF4C6F3}" type="datetime1">
              <a:rPr lang="en-US"/>
              <a:pPr>
                <a:defRPr/>
              </a:pPr>
              <a:t>4/24/14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431194-CA9E-47D7-A239-2DF7DD03EA9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2A51F22-F647-4F89-B3AD-46FBC9E40C46}" type="datetime1">
              <a:rPr lang="en-US"/>
              <a:pPr>
                <a:defRPr/>
              </a:pPr>
              <a:t>4/24/14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8971D7-B1C8-41A3-B2D2-EED576D5017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F42F6CD-AE98-4577-94AE-7E2C89ED5331}" type="datetime1">
              <a:rPr lang="en-US"/>
              <a:pPr>
                <a:defRPr/>
              </a:pPr>
              <a:t>4/24/14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DC3B7D-EA6D-40EA-9B36-BBB3824FA4D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912421E-E22C-4B70-A2E0-9C931695F4B9}" type="datetime1">
              <a:rPr lang="en-US"/>
              <a:pPr>
                <a:defRPr/>
              </a:pPr>
              <a:t>4/24/14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5ADE92-DAF2-42B0-891B-E57E9B6C898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6E3BA8C-5764-407A-9C0E-92CF0738ED71}" type="datetime1">
              <a:rPr lang="en-US"/>
              <a:pPr>
                <a:defRPr/>
              </a:pPr>
              <a:t>4/24/14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EA2C3AE-F9A2-46BC-816A-892FE27DE02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3646838-40B9-49EC-BB1E-160841F62F70}" type="datetime1">
              <a:rPr lang="en-US"/>
              <a:pPr>
                <a:defRPr/>
              </a:pPr>
              <a:t>4/24/14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04D9628-20F0-4CE7-8C0B-4080B7407E6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DBD58DF-EF6B-4874-ACE6-2B68EC8EA124}" type="datetime1">
              <a:rPr lang="en-US"/>
              <a:pPr>
                <a:defRPr/>
              </a:pPr>
              <a:t>4/24/14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C584781-94BA-4722-BC37-70A0BA490FF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CDF7111-C08E-4D12-A6C3-7790E3829B37}" type="datetime1">
              <a:rPr lang="en-US"/>
              <a:pPr>
                <a:defRPr/>
              </a:pPr>
              <a:t>4/24/14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1B21A3-DF45-4E52-9511-A5290319AF0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D33B2DE-CC68-49F7-B4DB-F15178CA2299}" type="datetime1">
              <a:rPr lang="en-US"/>
              <a:pPr>
                <a:defRPr/>
              </a:pPr>
              <a:t>4/24/14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BCA0795E-D82B-4296-98B7-2080A69A21E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18.wmf"/></Relationships>
</file>

<file path=ppt/slides/_rels/slide46.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smtClean="0">
                <a:solidFill>
                  <a:srgbClr val="0070C0"/>
                </a:solidFill>
              </a:rPr>
              <a:t>Android </a:t>
            </a:r>
            <a:br>
              <a:rPr lang="en-US" smtClean="0">
                <a:solidFill>
                  <a:srgbClr val="0070C0"/>
                </a:solidFill>
              </a:rPr>
            </a:br>
            <a:r>
              <a:rPr lang="en-US" smtClean="0">
                <a:solidFill>
                  <a:srgbClr val="0070C0"/>
                </a:solidFill>
              </a:rPr>
              <a:t>Application’s Life Cycle</a:t>
            </a:r>
          </a:p>
        </p:txBody>
      </p:sp>
      <p:pic>
        <p:nvPicPr>
          <p:cNvPr id="14339" name="Picture 6"/>
          <p:cNvPicPr>
            <a:picLocks noChangeAspect="1" noChangeArrowheads="1"/>
          </p:cNvPicPr>
          <p:nvPr/>
        </p:nvPicPr>
        <p:blipFill>
          <a:blip r:embed="rId2"/>
          <a:srcRect/>
          <a:stretch>
            <a:fillRect/>
          </a:stretch>
        </p:blipFill>
        <p:spPr bwMode="auto">
          <a:xfrm>
            <a:off x="0" y="0"/>
            <a:ext cx="860425" cy="2924175"/>
          </a:xfrm>
          <a:prstGeom prst="rect">
            <a:avLst/>
          </a:prstGeom>
          <a:noFill/>
          <a:ln w="9525">
            <a:noFill/>
            <a:miter lim="800000"/>
            <a:headEnd/>
            <a:tailEnd/>
          </a:ln>
        </p:spPr>
      </p:pic>
      <p:pic>
        <p:nvPicPr>
          <p:cNvPr id="14340" name="Picture 6"/>
          <p:cNvPicPr>
            <a:picLocks noChangeAspect="1" noChangeArrowheads="1"/>
          </p:cNvPicPr>
          <p:nvPr/>
        </p:nvPicPr>
        <p:blipFill>
          <a:blip r:embed="rId2"/>
          <a:srcRect/>
          <a:stretch>
            <a:fillRect/>
          </a:stretch>
        </p:blipFill>
        <p:spPr bwMode="auto">
          <a:xfrm>
            <a:off x="0" y="2667000"/>
            <a:ext cx="860425" cy="2924175"/>
          </a:xfrm>
          <a:prstGeom prst="rect">
            <a:avLst/>
          </a:prstGeom>
          <a:noFill/>
          <a:ln w="9525">
            <a:noFill/>
            <a:miter lim="800000"/>
            <a:headEnd/>
            <a:tailEnd/>
          </a:ln>
        </p:spPr>
      </p:pic>
      <p:pic>
        <p:nvPicPr>
          <p:cNvPr id="14341" name="Picture 7"/>
          <p:cNvPicPr>
            <a:picLocks noChangeAspect="1" noChangeArrowheads="1"/>
          </p:cNvPicPr>
          <p:nvPr/>
        </p:nvPicPr>
        <p:blipFill>
          <a:blip r:embed="rId3"/>
          <a:srcRect/>
          <a:stretch>
            <a:fillRect/>
          </a:stretch>
        </p:blipFill>
        <p:spPr bwMode="auto">
          <a:xfrm>
            <a:off x="0" y="5562600"/>
            <a:ext cx="1727200" cy="1295400"/>
          </a:xfrm>
          <a:prstGeom prst="rect">
            <a:avLst/>
          </a:prstGeom>
          <a:noFill/>
          <a:ln w="9525">
            <a:noFill/>
            <a:miter lim="800000"/>
            <a:headEnd/>
            <a:tailEnd/>
          </a:ln>
        </p:spPr>
      </p:pic>
      <p:sp>
        <p:nvSpPr>
          <p:cNvPr id="14342" name="TextBox 7"/>
          <p:cNvSpPr txBox="1">
            <a:spLocks noChangeArrowheads="1"/>
          </p:cNvSpPr>
          <p:nvPr/>
        </p:nvSpPr>
        <p:spPr bwMode="auto">
          <a:xfrm>
            <a:off x="6629400" y="228600"/>
            <a:ext cx="2209800" cy="523875"/>
          </a:xfrm>
          <a:prstGeom prst="rect">
            <a:avLst/>
          </a:prstGeom>
          <a:noFill/>
          <a:ln w="9525">
            <a:noFill/>
            <a:miter lim="800000"/>
            <a:headEnd/>
            <a:tailEnd/>
          </a:ln>
        </p:spPr>
        <p:txBody>
          <a:bodyPr>
            <a:spAutoFit/>
          </a:bodyPr>
          <a:lstStyle/>
          <a:p>
            <a:pPr algn="r"/>
            <a:r>
              <a:rPr lang="en-US" sz="2800">
                <a:solidFill>
                  <a:srgbClr val="0070C0"/>
                </a:solidFill>
                <a:latin typeface="Calibri" pitchFamily="34" charset="0"/>
              </a:rPr>
              <a:t>Part 3</a:t>
            </a:r>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ACDB971-ACE1-4EA7-8118-3A5884CC87EA}" type="slidenum">
              <a:rPr lang="en-US"/>
              <a:pPr>
                <a:defRPr/>
              </a:pPr>
              <a:t>10</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Application’s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355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r>
              <a:rPr lang="en-US" sz="2200">
                <a:latin typeface="Calibri" pitchFamily="34" charset="0"/>
              </a:rPr>
              <a:t> </a:t>
            </a:r>
          </a:p>
          <a:p>
            <a:r>
              <a:rPr lang="en-US" sz="2200" b="1">
                <a:solidFill>
                  <a:srgbClr val="C00000"/>
                </a:solidFill>
                <a:latin typeface="Calibri" pitchFamily="34" charset="0"/>
              </a:rPr>
              <a:t>Một tính chất đặc biệt nhưng căn bản của Android là các tiến trình không trực tiếp kiểm soát vòng đời của chính mình.</a:t>
            </a:r>
            <a:r>
              <a:rPr lang="en-US" sz="2200">
                <a:solidFill>
                  <a:srgbClr val="C00000"/>
                </a:solidFill>
                <a:latin typeface="Calibri" pitchFamily="34" charset="0"/>
              </a:rPr>
              <a:t> </a:t>
            </a:r>
          </a:p>
          <a:p>
            <a:endParaRPr lang="en-US" sz="2200">
              <a:latin typeface="Calibri" pitchFamily="34" charset="0"/>
            </a:endParaRPr>
          </a:p>
          <a:p>
            <a:r>
              <a:rPr lang="en-US" sz="2200">
                <a:latin typeface="Calibri" pitchFamily="34" charset="0"/>
              </a:rPr>
              <a:t>Thay vào đó, số phận của nó được hệ thống quyết định dựa trên thông tin về</a:t>
            </a:r>
          </a:p>
          <a:p>
            <a:endParaRPr lang="en-US" sz="2200">
              <a:latin typeface="Calibri" pitchFamily="34" charset="0"/>
            </a:endParaRPr>
          </a:p>
          <a:p>
            <a:pPr marL="914400" lvl="1" indent="-457200">
              <a:buFontTx/>
              <a:buAutoNum type="arabicPeriod"/>
            </a:pPr>
            <a:r>
              <a:rPr lang="en-US" sz="2200">
                <a:latin typeface="Calibri" pitchFamily="34" charset="0"/>
              </a:rPr>
              <a:t>Các phần ứng dụng hiện đang chạy, </a:t>
            </a:r>
          </a:p>
          <a:p>
            <a:pPr marL="914400" lvl="1" indent="-457200">
              <a:buFontTx/>
              <a:buAutoNum type="arabicPeriod"/>
            </a:pPr>
            <a:r>
              <a:rPr lang="en-US" sz="2200">
                <a:latin typeface="Calibri" pitchFamily="34" charset="0"/>
              </a:rPr>
              <a:t>Tầm quan trọng của chúng đối với người dùng</a:t>
            </a:r>
          </a:p>
          <a:p>
            <a:pPr marL="914400" lvl="1" indent="-457200">
              <a:buFontTx/>
              <a:buAutoNum type="arabicPeriod"/>
            </a:pPr>
            <a:r>
              <a:rPr lang="en-US" sz="2200">
                <a:latin typeface="Calibri" pitchFamily="34" charset="0"/>
              </a:rPr>
              <a:t>Hệ thống còn bao nhiêu bộ nhớ.</a:t>
            </a:r>
          </a:p>
          <a:p>
            <a:pPr>
              <a:spcBef>
                <a:spcPct val="20000"/>
              </a:spcBef>
              <a:buFont typeface="Calibri" pitchFamily="34" charset="0"/>
              <a:buAutoNum type="arabicPeriod"/>
            </a:pPr>
            <a:endParaRPr lang="en-US" sz="2200">
              <a:latin typeface="Calibri" pitchFamily="34" charset="0"/>
            </a:endParaRPr>
          </a:p>
        </p:txBody>
      </p:sp>
      <p:pic>
        <p:nvPicPr>
          <p:cNvPr id="2355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AC2815D-08EE-48CD-AC00-E04EB7E71990}" type="slidenum">
              <a:rPr lang="en-US" sz="1200">
                <a:solidFill>
                  <a:schemeClr val="tx1">
                    <a:tint val="75000"/>
                  </a:schemeClr>
                </a:solidFill>
                <a:latin typeface="+mn-lt"/>
              </a:rPr>
              <a:pPr algn="r" fontAlgn="auto">
                <a:spcBef>
                  <a:spcPts val="0"/>
                </a:spcBef>
                <a:spcAft>
                  <a:spcPts val="0"/>
                </a:spcAft>
                <a:defRPr/>
              </a:pPr>
              <a:t>10</a:t>
            </a:fld>
            <a:endParaRPr lang="en-US" sz="1200">
              <a:solidFill>
                <a:schemeClr val="tx1">
                  <a:tint val="75000"/>
                </a:schemeClr>
              </a:solidFill>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CD4DCBB-BF84-4B42-B428-A8E1AD79C277}" type="slidenum">
              <a:rPr lang="en-US"/>
              <a:pPr>
                <a:defRPr/>
              </a:pPr>
              <a:t>11</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Bef>
                <a:spcPts val="0"/>
              </a:spcBef>
              <a:spcAft>
                <a:spcPts val="0"/>
              </a:spcAft>
              <a:defRPr/>
            </a:pPr>
            <a:r>
              <a:rPr lang="en-US" sz="6000" b="1" dirty="0">
                <a:solidFill>
                  <a:srgbClr val="00B0F0"/>
                </a:solidFill>
                <a:latin typeface="+mn-lt"/>
              </a:rPr>
              <a:t>Component Lifecycles</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457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2458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3BEB932-4802-4997-A3C7-FEF78BFF0966}" type="slidenum">
              <a:rPr lang="en-US" sz="1200">
                <a:solidFill>
                  <a:schemeClr val="tx1">
                    <a:tint val="75000"/>
                  </a:schemeClr>
                </a:solidFill>
                <a:latin typeface="+mn-lt"/>
              </a:rPr>
              <a:pPr algn="r" fontAlgn="auto">
                <a:spcBef>
                  <a:spcPts val="0"/>
                </a:spcBef>
                <a:spcAft>
                  <a:spcPts val="0"/>
                </a:spcAft>
                <a:defRPr/>
              </a:pPr>
              <a:t>11</a:t>
            </a:fld>
            <a:endParaRPr lang="en-US" sz="1200">
              <a:solidFill>
                <a:schemeClr val="tx1">
                  <a:tint val="75000"/>
                </a:schemeClr>
              </a:solidFill>
              <a:latin typeface="+mn-lt"/>
            </a:endParaRPr>
          </a:p>
        </p:txBody>
      </p:sp>
      <p:sp>
        <p:nvSpPr>
          <p:cNvPr id="24582" name="TextBox 6"/>
          <p:cNvSpPr txBox="1">
            <a:spLocks noChangeArrowheads="1"/>
          </p:cNvSpPr>
          <p:nvPr/>
        </p:nvSpPr>
        <p:spPr bwMode="auto">
          <a:xfrm>
            <a:off x="457200" y="1676400"/>
            <a:ext cx="8077200" cy="3351213"/>
          </a:xfrm>
          <a:prstGeom prst="rect">
            <a:avLst/>
          </a:prstGeom>
          <a:noFill/>
          <a:ln w="9525">
            <a:noFill/>
            <a:miter lim="800000"/>
            <a:headEnd/>
            <a:tailEnd/>
          </a:ln>
        </p:spPr>
        <p:txBody>
          <a:bodyPr>
            <a:spAutoFit/>
          </a:bodyPr>
          <a:lstStyle/>
          <a:p>
            <a:r>
              <a:rPr lang="en-US" sz="2200">
                <a:latin typeface="Calibri" pitchFamily="34" charset="0"/>
              </a:rPr>
              <a:t>Các component của ứng dụng có một</a:t>
            </a:r>
            <a:r>
              <a:rPr lang="en-US" sz="2200" b="1">
                <a:latin typeface="Calibri" pitchFamily="34" charset="0"/>
              </a:rPr>
              <a:t> vòng đời (lifecycle)</a:t>
            </a:r>
          </a:p>
          <a:p>
            <a:endParaRPr lang="en-US" sz="2200">
              <a:latin typeface="Calibri" pitchFamily="34" charset="0"/>
            </a:endParaRPr>
          </a:p>
          <a:p>
            <a:pPr>
              <a:buFontTx/>
              <a:buAutoNum type="arabicPeriod"/>
            </a:pPr>
            <a:r>
              <a:rPr lang="en-US" sz="2200" b="1">
                <a:solidFill>
                  <a:srgbClr val="0070C0"/>
                </a:solidFill>
                <a:latin typeface="Calibri" pitchFamily="34" charset="0"/>
              </a:rPr>
              <a:t> bắt đầu:</a:t>
            </a:r>
            <a:r>
              <a:rPr lang="en-US" sz="2200">
                <a:latin typeface="Calibri" pitchFamily="34" charset="0"/>
              </a:rPr>
              <a:t> khi Android tạo thực thể của component để đáp ứng các intent </a:t>
            </a:r>
          </a:p>
          <a:p>
            <a:pPr>
              <a:buFontTx/>
              <a:buAutoNum type="arabicPeriod"/>
            </a:pPr>
            <a:endParaRPr lang="en-US" sz="800">
              <a:latin typeface="Calibri" pitchFamily="34" charset="0"/>
            </a:endParaRPr>
          </a:p>
          <a:p>
            <a:pPr>
              <a:buFontTx/>
              <a:buAutoNum type="arabicPeriod"/>
            </a:pPr>
            <a:r>
              <a:rPr lang="en-US" sz="2200" b="1">
                <a:solidFill>
                  <a:srgbClr val="0070C0"/>
                </a:solidFill>
                <a:latin typeface="Calibri" pitchFamily="34" charset="0"/>
              </a:rPr>
              <a:t> kết thúc:</a:t>
            </a:r>
            <a:r>
              <a:rPr lang="en-US" sz="2200">
                <a:latin typeface="Calibri" pitchFamily="34" charset="0"/>
              </a:rPr>
              <a:t> khi các thực thể đó bị hủy. </a:t>
            </a:r>
          </a:p>
          <a:p>
            <a:pPr>
              <a:buFontTx/>
              <a:buAutoNum type="arabicPeriod"/>
            </a:pPr>
            <a:endParaRPr lang="en-US" sz="800">
              <a:latin typeface="Calibri" pitchFamily="34" charset="0"/>
            </a:endParaRPr>
          </a:p>
          <a:p>
            <a:pPr>
              <a:buFontTx/>
              <a:buAutoNum type="arabicPeriod"/>
            </a:pPr>
            <a:r>
              <a:rPr lang="en-US" sz="2200" b="1">
                <a:solidFill>
                  <a:srgbClr val="0070C0"/>
                </a:solidFill>
                <a:latin typeface="Calibri" pitchFamily="34" charset="0"/>
              </a:rPr>
              <a:t> giữa chừng</a:t>
            </a:r>
            <a:r>
              <a:rPr lang="en-US" sz="2200">
                <a:latin typeface="Calibri" pitchFamily="34" charset="0"/>
              </a:rPr>
              <a:t>: đôi khi chúng có thể </a:t>
            </a:r>
            <a:r>
              <a:rPr lang="en-US" sz="2200" i="1">
                <a:solidFill>
                  <a:srgbClr val="C00000"/>
                </a:solidFill>
                <a:latin typeface="Calibri" pitchFamily="34" charset="0"/>
              </a:rPr>
              <a:t>active</a:t>
            </a:r>
            <a:r>
              <a:rPr lang="en-US" sz="2200">
                <a:latin typeface="Calibri" pitchFamily="34" charset="0"/>
              </a:rPr>
              <a:t> hoặc </a:t>
            </a:r>
            <a:r>
              <a:rPr lang="en-US" sz="2200" i="1">
                <a:solidFill>
                  <a:srgbClr val="C00000"/>
                </a:solidFill>
                <a:latin typeface="Calibri" pitchFamily="34" charset="0"/>
              </a:rPr>
              <a:t>inactive</a:t>
            </a:r>
            <a:r>
              <a:rPr lang="en-US" sz="2200">
                <a:latin typeface="Calibri" pitchFamily="34" charset="0"/>
              </a:rPr>
              <a:t>, hay trong trường hợp của các activity-  </a:t>
            </a:r>
            <a:r>
              <a:rPr lang="en-US" sz="2200" i="1">
                <a:solidFill>
                  <a:srgbClr val="C00000"/>
                </a:solidFill>
                <a:latin typeface="Calibri" pitchFamily="34" charset="0"/>
              </a:rPr>
              <a:t>visible</a:t>
            </a:r>
            <a:r>
              <a:rPr lang="en-US" sz="2200">
                <a:latin typeface="Calibri" pitchFamily="34" charset="0"/>
              </a:rPr>
              <a:t> hoặc </a:t>
            </a:r>
            <a:r>
              <a:rPr lang="en-US" sz="2200" i="1">
                <a:solidFill>
                  <a:srgbClr val="C00000"/>
                </a:solidFill>
                <a:latin typeface="Calibri" pitchFamily="34" charset="0"/>
              </a:rPr>
              <a:t>invisible</a:t>
            </a:r>
            <a:r>
              <a:rPr lang="en-US" sz="2200">
                <a:latin typeface="Calibri" pitchFamily="34" charset="0"/>
              </a:rPr>
              <a:t> đối với người dùng. </a:t>
            </a:r>
          </a:p>
          <a:p>
            <a:pPr>
              <a:buFontTx/>
              <a:buAutoNum type="arabicPeriod"/>
            </a:pPr>
            <a:endParaRPr lang="en-US" sz="2200">
              <a:latin typeface="Calibri" pitchFamily="34" charset="0"/>
            </a:endParaRPr>
          </a:p>
          <a:p>
            <a:endParaRPr lang="en-US" sz="2200">
              <a:latin typeface="Calibri" pitchFamily="34" charset="0"/>
            </a:endParaRPr>
          </a:p>
        </p:txBody>
      </p:sp>
      <p:sp>
        <p:nvSpPr>
          <p:cNvPr id="8" name="Right Arrow 7"/>
          <p:cNvSpPr/>
          <p:nvPr/>
        </p:nvSpPr>
        <p:spPr>
          <a:xfrm>
            <a:off x="1752600" y="4648200"/>
            <a:ext cx="5105400" cy="2209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Life as an Android Application:</a:t>
            </a:r>
          </a:p>
          <a:p>
            <a:pPr algn="ctr" fontAlgn="auto">
              <a:spcBef>
                <a:spcPts val="0"/>
              </a:spcBef>
              <a:spcAft>
                <a:spcPts val="0"/>
              </a:spcAft>
              <a:defRPr/>
            </a:pPr>
            <a:r>
              <a:rPr lang="en-US" dirty="0"/>
              <a:t>Active / Inactive</a:t>
            </a:r>
          </a:p>
          <a:p>
            <a:pPr algn="ctr" fontAlgn="auto">
              <a:spcBef>
                <a:spcPts val="0"/>
              </a:spcBef>
              <a:spcAft>
                <a:spcPts val="0"/>
              </a:spcAft>
              <a:defRPr/>
            </a:pPr>
            <a:r>
              <a:rPr lang="en-US" dirty="0"/>
              <a:t>Visible / Invisible</a:t>
            </a:r>
          </a:p>
        </p:txBody>
      </p:sp>
      <p:sp>
        <p:nvSpPr>
          <p:cNvPr id="24584" name="TextBox 8"/>
          <p:cNvSpPr txBox="1">
            <a:spLocks noChangeArrowheads="1"/>
          </p:cNvSpPr>
          <p:nvPr/>
        </p:nvSpPr>
        <p:spPr bwMode="auto">
          <a:xfrm>
            <a:off x="457200" y="5497513"/>
            <a:ext cx="1143000" cy="369887"/>
          </a:xfrm>
          <a:prstGeom prst="rect">
            <a:avLst/>
          </a:prstGeom>
          <a:noFill/>
          <a:ln w="9525">
            <a:noFill/>
            <a:miter lim="800000"/>
            <a:headEnd/>
            <a:tailEnd/>
          </a:ln>
        </p:spPr>
        <p:txBody>
          <a:bodyPr>
            <a:spAutoFit/>
          </a:bodyPr>
          <a:lstStyle/>
          <a:p>
            <a:pPr algn="r"/>
            <a:r>
              <a:rPr lang="en-US" b="1" i="1">
                <a:latin typeface="Calibri" pitchFamily="34" charset="0"/>
              </a:rPr>
              <a:t>Start</a:t>
            </a:r>
          </a:p>
        </p:txBody>
      </p:sp>
      <p:sp>
        <p:nvSpPr>
          <p:cNvPr id="24585" name="TextBox 9"/>
          <p:cNvSpPr txBox="1">
            <a:spLocks noChangeArrowheads="1"/>
          </p:cNvSpPr>
          <p:nvPr/>
        </p:nvSpPr>
        <p:spPr bwMode="auto">
          <a:xfrm>
            <a:off x="6934200" y="5573713"/>
            <a:ext cx="1143000" cy="369887"/>
          </a:xfrm>
          <a:prstGeom prst="rect">
            <a:avLst/>
          </a:prstGeom>
          <a:noFill/>
          <a:ln w="9525">
            <a:noFill/>
            <a:miter lim="800000"/>
            <a:headEnd/>
            <a:tailEnd/>
          </a:ln>
        </p:spPr>
        <p:txBody>
          <a:bodyPr>
            <a:spAutoFit/>
          </a:bodyPr>
          <a:lstStyle/>
          <a:p>
            <a:r>
              <a:rPr lang="en-US" b="1" i="1">
                <a:latin typeface="Calibri" pitchFamily="34" charset="0"/>
              </a:rPr>
              <a:t>End</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977EE1E-AD9D-4DC7-A35A-F5B7DCD1C1B0}" type="slidenum">
              <a:rPr lang="en-US"/>
              <a:pPr>
                <a:defRPr/>
              </a:pPr>
              <a:t>12</a:t>
            </a:fld>
            <a:endParaRPr lang="en-US" dirty="0"/>
          </a:p>
        </p:txBody>
      </p:sp>
      <p:sp>
        <p:nvSpPr>
          <p:cNvPr id="25602" name="Title 1"/>
          <p:cNvSpPr txBox="1">
            <a:spLocks/>
          </p:cNvSpPr>
          <p:nvPr/>
        </p:nvSpPr>
        <p:spPr bwMode="auto">
          <a:xfrm>
            <a:off x="457200" y="274638"/>
            <a:ext cx="8229600" cy="1096962"/>
          </a:xfrm>
          <a:prstGeom prst="rect">
            <a:avLst/>
          </a:prstGeom>
          <a:noFill/>
          <a:ln w="9525">
            <a:noFill/>
            <a:miter lim="800000"/>
            <a:headEnd/>
            <a:tailEnd/>
          </a:ln>
        </p:spPr>
        <p:txBody>
          <a:bodyPr/>
          <a:lstStyle/>
          <a:p>
            <a:pPr algn="ctr">
              <a:lnSpc>
                <a:spcPct val="80000"/>
              </a:lnSpc>
            </a:pPr>
            <a:endParaRPr lang="en-US" sz="3000">
              <a:solidFill>
                <a:srgbClr val="558ED5"/>
              </a:solidFill>
              <a:latin typeface="Calibri" pitchFamily="34" charset="0"/>
            </a:endParaRPr>
          </a:p>
          <a:p>
            <a:pPr>
              <a:lnSpc>
                <a:spcPct val="80000"/>
              </a:lnSpc>
            </a:pPr>
            <a:r>
              <a:rPr lang="en-US" sz="1100">
                <a:solidFill>
                  <a:srgbClr val="558ED5"/>
                </a:solidFill>
                <a:latin typeface="Calibri" pitchFamily="34" charset="0"/>
              </a:rPr>
              <a:t>3. Android – Application's Life Cycle</a:t>
            </a:r>
          </a:p>
          <a:p>
            <a:pPr algn="ctr">
              <a:lnSpc>
                <a:spcPct val="80000"/>
              </a:lnSpc>
            </a:pPr>
            <a:r>
              <a:rPr lang="en-US" sz="4100" b="1">
                <a:solidFill>
                  <a:srgbClr val="00B0F0"/>
                </a:solidFill>
                <a:latin typeface="Calibri" pitchFamily="34" charset="0"/>
              </a:rPr>
              <a:t>Activity Stack</a:t>
            </a:r>
          </a:p>
          <a:p>
            <a:pPr algn="ctr">
              <a:lnSpc>
                <a:spcPct val="80000"/>
              </a:lnSpc>
            </a:pPr>
            <a:endParaRPr lang="en-US" sz="3000">
              <a:solidFill>
                <a:srgbClr val="558ED5"/>
              </a:solidFill>
              <a:latin typeface="Calibri" pitchFamily="34" charset="0"/>
            </a:endParaRPr>
          </a:p>
        </p:txBody>
      </p:sp>
      <p:sp>
        <p:nvSpPr>
          <p:cNvPr id="2560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2560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D89D0F2-661D-4088-9CA4-6B8E5919FAAD}" type="slidenum">
              <a:rPr lang="en-US" sz="1200">
                <a:solidFill>
                  <a:schemeClr val="tx1">
                    <a:tint val="75000"/>
                  </a:schemeClr>
                </a:solidFill>
                <a:latin typeface="+mn-lt"/>
              </a:rPr>
              <a:pPr algn="r" fontAlgn="auto">
                <a:spcBef>
                  <a:spcPts val="0"/>
                </a:spcBef>
                <a:spcAft>
                  <a:spcPts val="0"/>
                </a:spcAft>
                <a:defRPr/>
              </a:pPr>
              <a:t>12</a:t>
            </a:fld>
            <a:endParaRPr lang="en-US" sz="1200">
              <a:solidFill>
                <a:schemeClr val="tx1">
                  <a:tint val="75000"/>
                </a:schemeClr>
              </a:solidFill>
              <a:latin typeface="+mn-lt"/>
            </a:endParaRPr>
          </a:p>
        </p:txBody>
      </p:sp>
      <p:sp>
        <p:nvSpPr>
          <p:cNvPr id="25606" name="TextBox 6"/>
          <p:cNvSpPr txBox="1">
            <a:spLocks noChangeArrowheads="1"/>
          </p:cNvSpPr>
          <p:nvPr/>
        </p:nvSpPr>
        <p:spPr bwMode="auto">
          <a:xfrm>
            <a:off x="457200" y="1905000"/>
            <a:ext cx="8077200" cy="4108450"/>
          </a:xfrm>
          <a:prstGeom prst="rect">
            <a:avLst/>
          </a:prstGeom>
          <a:noFill/>
          <a:ln w="9525">
            <a:noFill/>
            <a:miter lim="800000"/>
            <a:headEnd/>
            <a:tailEnd/>
          </a:ln>
        </p:spPr>
        <p:txBody>
          <a:bodyPr>
            <a:spAutoFit/>
          </a:bodyPr>
          <a:lstStyle/>
          <a:p>
            <a:pPr marL="457200" indent="-457200">
              <a:buFont typeface="Arial" charset="0"/>
              <a:buChar char="•"/>
            </a:pPr>
            <a:r>
              <a:rPr lang="en-US" sz="2400">
                <a:solidFill>
                  <a:srgbClr val="C00000"/>
                </a:solidFill>
                <a:latin typeface="Calibri" pitchFamily="34" charset="0"/>
              </a:rPr>
              <a:t>Các activity trong hệ thống được quản lý bằng một </a:t>
            </a:r>
            <a:r>
              <a:rPr lang="en-US" sz="2400" b="1" i="1">
                <a:solidFill>
                  <a:srgbClr val="C00000"/>
                </a:solidFill>
                <a:latin typeface="Calibri" pitchFamily="34" charset="0"/>
              </a:rPr>
              <a:t>activity stack</a:t>
            </a:r>
            <a:r>
              <a:rPr lang="en-US" sz="2400">
                <a:solidFill>
                  <a:srgbClr val="C00000"/>
                </a:solidFill>
                <a:latin typeface="Calibri" pitchFamily="34" charset="0"/>
              </a:rPr>
              <a:t>. </a:t>
            </a:r>
          </a:p>
          <a:p>
            <a:pPr marL="457200" indent="-457200">
              <a:buFont typeface="Arial" charset="0"/>
              <a:buChar char="•"/>
            </a:pPr>
            <a:endParaRPr lang="en-US" sz="2400">
              <a:latin typeface="Calibri" pitchFamily="34" charset="0"/>
            </a:endParaRPr>
          </a:p>
          <a:p>
            <a:pPr marL="457200" indent="-457200">
              <a:buFont typeface="Arial" charset="0"/>
              <a:buChar char="•"/>
            </a:pPr>
            <a:r>
              <a:rPr lang="en-US" sz="2400">
                <a:latin typeface="Calibri" pitchFamily="34" charset="0"/>
              </a:rPr>
              <a:t>Khi một activity mới được bật, nó được đặt trên </a:t>
            </a:r>
            <a:r>
              <a:rPr lang="en-US" sz="2400" i="1">
                <a:latin typeface="Calibri" pitchFamily="34" charset="0"/>
              </a:rPr>
              <a:t>đỉnh</a:t>
            </a:r>
            <a:r>
              <a:rPr lang="en-US" sz="2400">
                <a:latin typeface="Calibri" pitchFamily="34" charset="0"/>
              </a:rPr>
              <a:t> stack và trở thành running activity -- activity trước nó nằm bên dưới ở trong stack, và sẽ không hiện trở lại tại foreground (đỉnh stack) cho đến khi activity mới kết thúc.</a:t>
            </a:r>
          </a:p>
          <a:p>
            <a:pPr marL="457200" indent="-457200">
              <a:buFont typeface="Arial" charset="0"/>
              <a:buChar char="•"/>
            </a:pPr>
            <a:endParaRPr lang="en-US" sz="2400">
              <a:latin typeface="Calibri" pitchFamily="34" charset="0"/>
            </a:endParaRPr>
          </a:p>
          <a:p>
            <a:pPr marL="457200" indent="-457200">
              <a:buFont typeface="Arial" charset="0"/>
              <a:buChar char="•"/>
            </a:pPr>
            <a:r>
              <a:rPr lang="en-US" sz="2400">
                <a:latin typeface="Calibri" pitchFamily="34" charset="0"/>
              </a:rPr>
              <a:t>Nếu người dùng nhấn phím </a:t>
            </a:r>
            <a:r>
              <a:rPr lang="en-US" sz="2400" i="1">
                <a:latin typeface="Calibri" pitchFamily="34" charset="0"/>
              </a:rPr>
              <a:t>Back, </a:t>
            </a:r>
            <a:r>
              <a:rPr lang="en-US" sz="2400">
                <a:latin typeface="Calibri" pitchFamily="34" charset="0"/>
              </a:rPr>
              <a:t>activity tiếp theo trong stack sẽ dịch lên và chuyển sang trạng thái hoạt động (active).</a:t>
            </a:r>
          </a:p>
        </p:txBody>
      </p:sp>
      <p:pic>
        <p:nvPicPr>
          <p:cNvPr id="25607" name="Picture 3"/>
          <p:cNvPicPr>
            <a:picLocks noChangeAspect="1" noChangeArrowheads="1"/>
          </p:cNvPicPr>
          <p:nvPr/>
        </p:nvPicPr>
        <p:blipFill>
          <a:blip r:embed="rId3"/>
          <a:srcRect/>
          <a:stretch>
            <a:fillRect/>
          </a:stretch>
        </p:blipFill>
        <p:spPr bwMode="auto">
          <a:xfrm>
            <a:off x="8305800" y="4953000"/>
            <a:ext cx="584200" cy="457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47446A-D10E-4D50-9C14-29B8B0DB3727}" type="slidenum">
              <a:rPr lang="en-US"/>
              <a:pPr>
                <a:defRPr/>
              </a:pPr>
              <a:t>13</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Bef>
                <a:spcPts val="0"/>
              </a:spcBef>
              <a:spcAft>
                <a:spcPts val="0"/>
              </a:spcAft>
              <a:defRPr/>
            </a:pPr>
            <a:r>
              <a:rPr lang="en-US" sz="6000" b="1" dirty="0">
                <a:solidFill>
                  <a:srgbClr val="00B0F0"/>
                </a:solidFill>
                <a:latin typeface="+mn-lt"/>
              </a:rPr>
              <a:t>Activity Stack</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662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2662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F2226FA-8E73-4350-905D-46F2961DEB49}" type="slidenum">
              <a:rPr lang="en-US" sz="1200">
                <a:solidFill>
                  <a:schemeClr val="tx1">
                    <a:tint val="75000"/>
                  </a:schemeClr>
                </a:solidFill>
                <a:latin typeface="+mn-lt"/>
              </a:rPr>
              <a:pPr algn="r" fontAlgn="auto">
                <a:spcBef>
                  <a:spcPts val="0"/>
                </a:spcBef>
                <a:spcAft>
                  <a:spcPts val="0"/>
                </a:spcAft>
                <a:defRPr/>
              </a:pPr>
              <a:t>13</a:t>
            </a:fld>
            <a:endParaRPr lang="en-US" sz="1200">
              <a:solidFill>
                <a:schemeClr val="tx1">
                  <a:tint val="75000"/>
                </a:schemeClr>
              </a:solidFill>
              <a:latin typeface="+mn-lt"/>
            </a:endParaRPr>
          </a:p>
        </p:txBody>
      </p:sp>
      <p:sp>
        <p:nvSpPr>
          <p:cNvPr id="10" name="Rounded Rectangle 9"/>
          <p:cNvSpPr/>
          <p:nvPr/>
        </p:nvSpPr>
        <p:spPr>
          <a:xfrm>
            <a:off x="304800" y="1752600"/>
            <a:ext cx="2133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New Activity</a:t>
            </a:r>
          </a:p>
        </p:txBody>
      </p:sp>
      <p:grpSp>
        <p:nvGrpSpPr>
          <p:cNvPr id="26631" name="Group 21"/>
          <p:cNvGrpSpPr>
            <a:grpSpLocks/>
          </p:cNvGrpSpPr>
          <p:nvPr/>
        </p:nvGrpSpPr>
        <p:grpSpPr bwMode="auto">
          <a:xfrm>
            <a:off x="3200400" y="3200400"/>
            <a:ext cx="2514600" cy="3276600"/>
            <a:chOff x="3276600" y="2667000"/>
            <a:chExt cx="2514600" cy="3276600"/>
          </a:xfrm>
        </p:grpSpPr>
        <p:sp>
          <p:nvSpPr>
            <p:cNvPr id="21" name="Rectangle 20"/>
            <p:cNvSpPr/>
            <p:nvPr/>
          </p:nvSpPr>
          <p:spPr>
            <a:xfrm>
              <a:off x="3276600" y="2667000"/>
              <a:ext cx="2514600" cy="3276600"/>
            </a:xfrm>
            <a:prstGeom prst="rect">
              <a:avLst/>
            </a:prstGeom>
            <a:solidFill>
              <a:srgbClr val="FAF77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ounded Rectangle 10"/>
            <p:cNvSpPr/>
            <p:nvPr/>
          </p:nvSpPr>
          <p:spPr>
            <a:xfrm>
              <a:off x="3429000" y="5257800"/>
              <a:ext cx="2133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Activity 1</a:t>
              </a:r>
            </a:p>
          </p:txBody>
        </p:sp>
        <p:sp>
          <p:nvSpPr>
            <p:cNvPr id="14" name="Rounded Rectangle 13"/>
            <p:cNvSpPr/>
            <p:nvPr/>
          </p:nvSpPr>
          <p:spPr>
            <a:xfrm>
              <a:off x="3429000" y="4724400"/>
              <a:ext cx="2133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Activity 2</a:t>
              </a:r>
            </a:p>
          </p:txBody>
        </p:sp>
        <p:sp>
          <p:nvSpPr>
            <p:cNvPr id="15" name="Rounded Rectangle 14"/>
            <p:cNvSpPr/>
            <p:nvPr/>
          </p:nvSpPr>
          <p:spPr>
            <a:xfrm>
              <a:off x="3429000" y="4191000"/>
              <a:ext cx="2133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Activity 3</a:t>
              </a:r>
            </a:p>
          </p:txBody>
        </p:sp>
        <p:sp>
          <p:nvSpPr>
            <p:cNvPr id="16" name="Rounded Rectangle 15"/>
            <p:cNvSpPr/>
            <p:nvPr/>
          </p:nvSpPr>
          <p:spPr>
            <a:xfrm>
              <a:off x="3429000" y="2819400"/>
              <a:ext cx="2133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Last Running Activity </a:t>
              </a:r>
            </a:p>
          </p:txBody>
        </p:sp>
        <p:sp>
          <p:nvSpPr>
            <p:cNvPr id="19" name="Rounded Rectangle 18"/>
            <p:cNvSpPr/>
            <p:nvPr/>
          </p:nvSpPr>
          <p:spPr>
            <a:xfrm>
              <a:off x="3429000" y="3429000"/>
              <a:ext cx="2133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Activity n-1</a:t>
              </a:r>
            </a:p>
          </p:txBody>
        </p:sp>
        <p:sp>
          <p:nvSpPr>
            <p:cNvPr id="26650" name="TextBox 19"/>
            <p:cNvSpPr txBox="1">
              <a:spLocks noChangeArrowheads="1"/>
            </p:cNvSpPr>
            <p:nvPr/>
          </p:nvSpPr>
          <p:spPr bwMode="auto">
            <a:xfrm>
              <a:off x="4114800" y="3559314"/>
              <a:ext cx="1371600" cy="707886"/>
            </a:xfrm>
            <a:prstGeom prst="rect">
              <a:avLst/>
            </a:prstGeom>
            <a:noFill/>
            <a:ln w="9525">
              <a:noFill/>
              <a:miter lim="800000"/>
              <a:headEnd/>
              <a:tailEnd/>
            </a:ln>
          </p:spPr>
          <p:txBody>
            <a:bodyPr>
              <a:spAutoFit/>
            </a:bodyPr>
            <a:lstStyle/>
            <a:p>
              <a:r>
                <a:rPr lang="en-US" sz="4000" b="1">
                  <a:latin typeface="Calibri" pitchFamily="34" charset="0"/>
                </a:rPr>
                <a:t>. . .</a:t>
              </a:r>
            </a:p>
          </p:txBody>
        </p:sp>
      </p:grpSp>
      <p:sp>
        <p:nvSpPr>
          <p:cNvPr id="23" name="Rounded Rectangle 22"/>
          <p:cNvSpPr/>
          <p:nvPr/>
        </p:nvSpPr>
        <p:spPr>
          <a:xfrm>
            <a:off x="3429000" y="1752600"/>
            <a:ext cx="2133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Running Activity</a:t>
            </a:r>
          </a:p>
        </p:txBody>
      </p:sp>
      <p:cxnSp>
        <p:nvCxnSpPr>
          <p:cNvPr id="25" name="Straight Arrow Connector 24"/>
          <p:cNvCxnSpPr/>
          <p:nvPr/>
        </p:nvCxnSpPr>
        <p:spPr>
          <a:xfrm rot="5400000" flipH="1" flipV="1">
            <a:off x="4876007" y="2666206"/>
            <a:ext cx="762000" cy="158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3315494" y="2704306"/>
            <a:ext cx="685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635" name="TextBox 28"/>
          <p:cNvSpPr txBox="1">
            <a:spLocks noChangeArrowheads="1"/>
          </p:cNvSpPr>
          <p:nvPr/>
        </p:nvSpPr>
        <p:spPr bwMode="auto">
          <a:xfrm>
            <a:off x="1981200" y="2362200"/>
            <a:ext cx="1447800" cy="646113"/>
          </a:xfrm>
          <a:prstGeom prst="rect">
            <a:avLst/>
          </a:prstGeom>
          <a:noFill/>
          <a:ln w="9525">
            <a:noFill/>
            <a:miter lim="800000"/>
            <a:headEnd/>
            <a:tailEnd/>
          </a:ln>
        </p:spPr>
        <p:txBody>
          <a:bodyPr>
            <a:spAutoFit/>
          </a:bodyPr>
          <a:lstStyle/>
          <a:p>
            <a:r>
              <a:rPr lang="en-US" i="1">
                <a:latin typeface="Calibri" pitchFamily="34" charset="0"/>
              </a:rPr>
              <a:t>New Activity started</a:t>
            </a:r>
          </a:p>
        </p:txBody>
      </p:sp>
      <p:cxnSp>
        <p:nvCxnSpPr>
          <p:cNvPr id="30" name="Straight Arrow Connector 29"/>
          <p:cNvCxnSpPr/>
          <p:nvPr/>
        </p:nvCxnSpPr>
        <p:spPr>
          <a:xfrm>
            <a:off x="2514600" y="2057400"/>
            <a:ext cx="8382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637" name="TextBox 32"/>
          <p:cNvSpPr txBox="1">
            <a:spLocks noChangeArrowheads="1"/>
          </p:cNvSpPr>
          <p:nvPr/>
        </p:nvSpPr>
        <p:spPr bwMode="auto">
          <a:xfrm>
            <a:off x="5410200" y="2362200"/>
            <a:ext cx="2514600" cy="646113"/>
          </a:xfrm>
          <a:prstGeom prst="rect">
            <a:avLst/>
          </a:prstGeom>
          <a:noFill/>
          <a:ln w="9525">
            <a:noFill/>
            <a:miter lim="800000"/>
            <a:headEnd/>
            <a:tailEnd/>
          </a:ln>
        </p:spPr>
        <p:txBody>
          <a:bodyPr>
            <a:spAutoFit/>
          </a:bodyPr>
          <a:lstStyle/>
          <a:p>
            <a:r>
              <a:rPr lang="en-US" i="1">
                <a:latin typeface="Calibri" pitchFamily="34" charset="0"/>
              </a:rPr>
              <a:t>Back button pushed or running activity closed</a:t>
            </a:r>
          </a:p>
        </p:txBody>
      </p:sp>
      <p:sp>
        <p:nvSpPr>
          <p:cNvPr id="26638" name="TextBox 33"/>
          <p:cNvSpPr txBox="1">
            <a:spLocks noChangeArrowheads="1"/>
          </p:cNvSpPr>
          <p:nvPr/>
        </p:nvSpPr>
        <p:spPr bwMode="auto">
          <a:xfrm>
            <a:off x="609600" y="4267200"/>
            <a:ext cx="2286000" cy="461963"/>
          </a:xfrm>
          <a:prstGeom prst="rect">
            <a:avLst/>
          </a:prstGeom>
          <a:noFill/>
          <a:ln w="9525">
            <a:noFill/>
            <a:miter lim="800000"/>
            <a:headEnd/>
            <a:tailEnd/>
          </a:ln>
        </p:spPr>
        <p:txBody>
          <a:bodyPr>
            <a:spAutoFit/>
          </a:bodyPr>
          <a:lstStyle/>
          <a:p>
            <a:pPr algn="r"/>
            <a:r>
              <a:rPr lang="en-US" sz="2400" b="1">
                <a:latin typeface="Calibri" pitchFamily="34" charset="0"/>
              </a:rPr>
              <a:t>Activity Stack</a:t>
            </a:r>
          </a:p>
        </p:txBody>
      </p:sp>
      <p:sp>
        <p:nvSpPr>
          <p:cNvPr id="26639" name="TextBox 34"/>
          <p:cNvSpPr txBox="1">
            <a:spLocks noChangeArrowheads="1"/>
          </p:cNvSpPr>
          <p:nvPr/>
        </p:nvSpPr>
        <p:spPr bwMode="auto">
          <a:xfrm>
            <a:off x="1447800" y="4687888"/>
            <a:ext cx="1447800" cy="646112"/>
          </a:xfrm>
          <a:prstGeom prst="rect">
            <a:avLst/>
          </a:prstGeom>
          <a:noFill/>
          <a:ln w="9525">
            <a:noFill/>
            <a:miter lim="800000"/>
            <a:headEnd/>
            <a:tailEnd/>
          </a:ln>
        </p:spPr>
        <p:txBody>
          <a:bodyPr>
            <a:spAutoFit/>
          </a:bodyPr>
          <a:lstStyle/>
          <a:p>
            <a:pPr algn="r"/>
            <a:r>
              <a:rPr lang="en-US" i="1">
                <a:latin typeface="Calibri" pitchFamily="34" charset="0"/>
              </a:rPr>
              <a:t>Previous </a:t>
            </a:r>
          </a:p>
          <a:p>
            <a:pPr algn="r"/>
            <a:r>
              <a:rPr lang="en-US" i="1">
                <a:latin typeface="Calibri" pitchFamily="34" charset="0"/>
              </a:rPr>
              <a:t>Activities</a:t>
            </a:r>
          </a:p>
        </p:txBody>
      </p:sp>
      <p:sp>
        <p:nvSpPr>
          <p:cNvPr id="26640" name="TextBox 35"/>
          <p:cNvSpPr txBox="1">
            <a:spLocks noChangeArrowheads="1"/>
          </p:cNvSpPr>
          <p:nvPr/>
        </p:nvSpPr>
        <p:spPr bwMode="auto">
          <a:xfrm>
            <a:off x="6858000" y="4916488"/>
            <a:ext cx="1676400" cy="646112"/>
          </a:xfrm>
          <a:prstGeom prst="rect">
            <a:avLst/>
          </a:prstGeom>
          <a:noFill/>
          <a:ln w="9525">
            <a:noFill/>
            <a:miter lim="800000"/>
            <a:headEnd/>
            <a:tailEnd/>
          </a:ln>
        </p:spPr>
        <p:txBody>
          <a:bodyPr>
            <a:spAutoFit/>
          </a:bodyPr>
          <a:lstStyle/>
          <a:p>
            <a:r>
              <a:rPr lang="en-US" i="1">
                <a:latin typeface="Calibri" pitchFamily="34" charset="0"/>
              </a:rPr>
              <a:t>Removed to free resources</a:t>
            </a:r>
          </a:p>
        </p:txBody>
      </p:sp>
      <p:cxnSp>
        <p:nvCxnSpPr>
          <p:cNvPr id="37" name="Straight Arrow Connector 36"/>
          <p:cNvCxnSpPr/>
          <p:nvPr/>
        </p:nvCxnSpPr>
        <p:spPr>
          <a:xfrm>
            <a:off x="5562600" y="5484813"/>
            <a:ext cx="1219200" cy="158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6642" name="Picture 2"/>
          <p:cNvPicPr>
            <a:picLocks noChangeAspect="1" noChangeArrowheads="1"/>
          </p:cNvPicPr>
          <p:nvPr/>
        </p:nvPicPr>
        <p:blipFill>
          <a:blip r:embed="rId3"/>
          <a:srcRect/>
          <a:stretch>
            <a:fillRect/>
          </a:stretch>
        </p:blipFill>
        <p:spPr bwMode="auto">
          <a:xfrm>
            <a:off x="7772400" y="2438400"/>
            <a:ext cx="584200" cy="457200"/>
          </a:xfrm>
          <a:prstGeom prst="rect">
            <a:avLst/>
          </a:prstGeom>
          <a:noFill/>
          <a:ln w="9525">
            <a:noFill/>
            <a:miter lim="800000"/>
            <a:headEnd/>
            <a:tailEnd/>
          </a:ln>
        </p:spPr>
      </p:pic>
      <p:sp>
        <p:nvSpPr>
          <p:cNvPr id="26643" name="TextBox 27"/>
          <p:cNvSpPr txBox="1">
            <a:spLocks noChangeArrowheads="1"/>
          </p:cNvSpPr>
          <p:nvPr/>
        </p:nvSpPr>
        <p:spPr bwMode="auto">
          <a:xfrm>
            <a:off x="457200" y="6324600"/>
            <a:ext cx="1981200" cy="369888"/>
          </a:xfrm>
          <a:prstGeom prst="rect">
            <a:avLst/>
          </a:prstGeom>
          <a:noFill/>
          <a:ln w="9525">
            <a:noFill/>
            <a:miter lim="800000"/>
            <a:headEnd/>
            <a:tailEnd/>
          </a:ln>
        </p:spPr>
        <p:txBody>
          <a:bodyPr>
            <a:spAutoFit/>
          </a:bodyPr>
          <a:lstStyle/>
          <a:p>
            <a:r>
              <a:rPr lang="en-US">
                <a:latin typeface="Calibri" pitchFamily="34" charset="0"/>
              </a:rPr>
              <a:t>Figure 1.</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2"/>
          <p:cNvPicPr>
            <a:picLocks noChangeAspect="1" noChangeArrowheads="1"/>
          </p:cNvPicPr>
          <p:nvPr/>
        </p:nvPicPr>
        <p:blipFill>
          <a:blip r:embed="rId2"/>
          <a:srcRect/>
          <a:stretch>
            <a:fillRect/>
          </a:stretch>
        </p:blipFill>
        <p:spPr bwMode="auto">
          <a:xfrm>
            <a:off x="3581400" y="177800"/>
            <a:ext cx="4546600" cy="645001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F5F6C363-159F-4803-A00A-946FF6C15E61}" type="slidenum">
              <a:rPr lang="en-US"/>
              <a:pPr>
                <a:defRPr/>
              </a:pPr>
              <a:t>14</a:t>
            </a:fld>
            <a:endParaRPr lang="en-US"/>
          </a:p>
        </p:txBody>
      </p:sp>
      <p:sp>
        <p:nvSpPr>
          <p:cNvPr id="3" name="Title 1"/>
          <p:cNvSpPr txBox="1">
            <a:spLocks/>
          </p:cNvSpPr>
          <p:nvPr/>
        </p:nvSpPr>
        <p:spPr>
          <a:xfrm>
            <a:off x="457200" y="274638"/>
            <a:ext cx="8229600" cy="1096962"/>
          </a:xfrm>
          <a:prstGeom prst="rect">
            <a:avLst/>
          </a:prstGeom>
        </p:spPr>
        <p:txBody>
          <a:bodyPr>
            <a:normAutofit fontScale="750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fontAlgn="auto">
              <a:spcAft>
                <a:spcPts val="0"/>
              </a:spcAft>
              <a:defRPr/>
            </a:pPr>
            <a:r>
              <a:rPr lang="en-US" sz="4700" dirty="0">
                <a:solidFill>
                  <a:schemeClr val="tx2">
                    <a:lumMod val="60000"/>
                    <a:lumOff val="40000"/>
                  </a:schemeClr>
                </a:solidFill>
                <a:latin typeface="+mn-lt"/>
              </a:rPr>
              <a:t>Life Cycle States</a:t>
            </a:r>
            <a:r>
              <a:rPr lang="en-US" sz="36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7652"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27653"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524FBA6-E27F-40A6-835A-6DBD0B499CBD}" type="slidenum">
              <a:rPr lang="en-US" sz="1200">
                <a:solidFill>
                  <a:schemeClr val="tx1">
                    <a:tint val="75000"/>
                  </a:schemeClr>
                </a:solidFill>
                <a:latin typeface="+mn-lt"/>
              </a:rPr>
              <a:pPr algn="r" fontAlgn="auto">
                <a:spcBef>
                  <a:spcPts val="0"/>
                </a:spcBef>
                <a:spcAft>
                  <a:spcPts val="0"/>
                </a:spcAft>
                <a:defRPr/>
              </a:pPr>
              <a:t>14</a:t>
            </a:fld>
            <a:endParaRPr lang="en-US" sz="1200">
              <a:solidFill>
                <a:schemeClr val="tx1">
                  <a:tint val="75000"/>
                </a:schemeClr>
              </a:solidFill>
              <a:latin typeface="+mn-lt"/>
            </a:endParaRPr>
          </a:p>
        </p:txBody>
      </p:sp>
      <p:sp>
        <p:nvSpPr>
          <p:cNvPr id="7" name="TextBox 6"/>
          <p:cNvSpPr txBox="1"/>
          <p:nvPr/>
        </p:nvSpPr>
        <p:spPr>
          <a:xfrm>
            <a:off x="304800" y="1905000"/>
            <a:ext cx="3276600" cy="2124075"/>
          </a:xfrm>
          <a:prstGeom prst="rect">
            <a:avLst/>
          </a:prstGeom>
          <a:noFill/>
        </p:spPr>
        <p:txBody>
          <a:bodyPr>
            <a:spAutoFit/>
          </a:bodyPr>
          <a:lstStyle/>
          <a:p>
            <a:pPr fontAlgn="auto">
              <a:spcBef>
                <a:spcPts val="0"/>
              </a:spcBef>
              <a:spcAft>
                <a:spcPts val="0"/>
              </a:spcAft>
              <a:defRPr/>
            </a:pPr>
            <a:r>
              <a:rPr lang="en-US" sz="2200" dirty="0">
                <a:latin typeface="+mn-lt"/>
              </a:rPr>
              <a:t>An activity has essentially three states:</a:t>
            </a:r>
          </a:p>
          <a:p>
            <a:pPr fontAlgn="auto">
              <a:spcBef>
                <a:spcPts val="0"/>
              </a:spcBef>
              <a:spcAft>
                <a:spcPts val="0"/>
              </a:spcAft>
              <a:defRPr/>
            </a:pPr>
            <a:endParaRPr lang="en-US" sz="2200" dirty="0">
              <a:latin typeface="+mn-lt"/>
            </a:endParaRPr>
          </a:p>
          <a:p>
            <a:pPr marL="457200" indent="-457200" fontAlgn="auto">
              <a:spcBef>
                <a:spcPts val="0"/>
              </a:spcBef>
              <a:spcAft>
                <a:spcPts val="0"/>
              </a:spcAft>
              <a:buFont typeface="+mj-lt"/>
              <a:buAutoNum type="arabicPeriod"/>
              <a:defRPr/>
            </a:pPr>
            <a:r>
              <a:rPr lang="en-US" sz="2200" dirty="0">
                <a:latin typeface="+mn-lt"/>
              </a:rPr>
              <a:t>It is </a:t>
            </a:r>
            <a:r>
              <a:rPr lang="en-US" sz="2200" b="1" i="1" dirty="0">
                <a:solidFill>
                  <a:srgbClr val="0070C0"/>
                </a:solidFill>
                <a:latin typeface="+mn-lt"/>
              </a:rPr>
              <a:t>active</a:t>
            </a:r>
            <a:r>
              <a:rPr lang="en-US" sz="2200" b="1" dirty="0">
                <a:solidFill>
                  <a:srgbClr val="0070C0"/>
                </a:solidFill>
                <a:latin typeface="+mn-lt"/>
              </a:rPr>
              <a:t> or </a:t>
            </a:r>
            <a:r>
              <a:rPr lang="en-US" sz="2200" b="1" i="1" dirty="0">
                <a:solidFill>
                  <a:srgbClr val="0070C0"/>
                </a:solidFill>
                <a:latin typeface="+mn-lt"/>
              </a:rPr>
              <a:t>running</a:t>
            </a:r>
            <a:endParaRPr lang="en-US" sz="2200" dirty="0">
              <a:latin typeface="+mn-lt"/>
            </a:endParaRPr>
          </a:p>
          <a:p>
            <a:pPr marL="457200" indent="-457200" fontAlgn="auto">
              <a:spcBef>
                <a:spcPts val="0"/>
              </a:spcBef>
              <a:spcAft>
                <a:spcPts val="0"/>
              </a:spcAft>
              <a:buFont typeface="+mj-lt"/>
              <a:buAutoNum type="arabicPeriod"/>
              <a:defRPr/>
            </a:pPr>
            <a:r>
              <a:rPr lang="en-US" sz="2200" dirty="0">
                <a:latin typeface="+mn-lt"/>
              </a:rPr>
              <a:t>It is </a:t>
            </a:r>
            <a:r>
              <a:rPr lang="en-US" sz="2200" b="1" i="1" dirty="0">
                <a:solidFill>
                  <a:srgbClr val="0070C0"/>
                </a:solidFill>
                <a:latin typeface="+mn-lt"/>
              </a:rPr>
              <a:t>paused</a:t>
            </a:r>
            <a:r>
              <a:rPr lang="en-US" sz="2200" dirty="0">
                <a:latin typeface="+mn-lt"/>
              </a:rPr>
              <a:t> or</a:t>
            </a:r>
          </a:p>
          <a:p>
            <a:pPr marL="457200" indent="-457200" fontAlgn="auto">
              <a:spcBef>
                <a:spcPts val="0"/>
              </a:spcBef>
              <a:spcAft>
                <a:spcPts val="0"/>
              </a:spcAft>
              <a:buFont typeface="+mj-lt"/>
              <a:buAutoNum type="arabicPeriod"/>
              <a:defRPr/>
            </a:pPr>
            <a:r>
              <a:rPr lang="en-US" sz="2200" dirty="0">
                <a:latin typeface="+mn-lt"/>
              </a:rPr>
              <a:t>It is </a:t>
            </a:r>
            <a:r>
              <a:rPr lang="en-US" sz="2200" b="1" i="1" dirty="0">
                <a:solidFill>
                  <a:srgbClr val="0070C0"/>
                </a:solidFill>
                <a:latin typeface="+mn-lt"/>
              </a:rPr>
              <a:t>stopped</a:t>
            </a:r>
            <a:r>
              <a:rPr lang="en-US" sz="2200" dirty="0">
                <a:latin typeface="+mn-lt"/>
              </a:rPr>
              <a:t> .</a:t>
            </a:r>
          </a:p>
        </p:txBody>
      </p:sp>
      <p:sp>
        <p:nvSpPr>
          <p:cNvPr id="27656" name="TextBox 8"/>
          <p:cNvSpPr txBox="1">
            <a:spLocks noChangeArrowheads="1"/>
          </p:cNvSpPr>
          <p:nvPr/>
        </p:nvSpPr>
        <p:spPr bwMode="auto">
          <a:xfrm>
            <a:off x="457200" y="6324600"/>
            <a:ext cx="1981200" cy="369888"/>
          </a:xfrm>
          <a:prstGeom prst="rect">
            <a:avLst/>
          </a:prstGeom>
          <a:noFill/>
          <a:ln w="9525">
            <a:noFill/>
            <a:miter lim="800000"/>
            <a:headEnd/>
            <a:tailEnd/>
          </a:ln>
        </p:spPr>
        <p:txBody>
          <a:bodyPr>
            <a:spAutoFit/>
          </a:bodyPr>
          <a:lstStyle/>
          <a:p>
            <a:r>
              <a:rPr lang="en-US">
                <a:latin typeface="Calibri" pitchFamily="34" charset="0"/>
              </a:rPr>
              <a:t>Figure 2.</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9" name="TextBox 7"/>
          <p:cNvSpPr txBox="1">
            <a:spLocks noChangeArrowheads="1"/>
          </p:cNvSpPr>
          <p:nvPr/>
        </p:nvSpPr>
        <p:spPr bwMode="auto">
          <a:xfrm>
            <a:off x="457200" y="1524000"/>
            <a:ext cx="6172200" cy="4968875"/>
          </a:xfrm>
          <a:prstGeom prst="rect">
            <a:avLst/>
          </a:prstGeom>
          <a:noFill/>
          <a:ln w="9525">
            <a:noFill/>
            <a:miter lim="800000"/>
            <a:headEnd/>
            <a:tailEnd/>
          </a:ln>
        </p:spPr>
        <p:txBody>
          <a:bodyPr>
            <a:spAutoFit/>
          </a:bodyPr>
          <a:lstStyle/>
          <a:p>
            <a:pPr marL="342900" indent="-342900"/>
            <a:r>
              <a:rPr lang="en-US" sz="2000">
                <a:latin typeface="Calibri" pitchFamily="34" charset="0"/>
              </a:rPr>
              <a:t>Một activity về căn bản có ba trạng thái:</a:t>
            </a:r>
          </a:p>
          <a:p>
            <a:pPr marL="342900" indent="-342900"/>
            <a:endParaRPr lang="en-US" sz="2000">
              <a:latin typeface="Calibri" pitchFamily="34" charset="0"/>
            </a:endParaRPr>
          </a:p>
          <a:p>
            <a:pPr marL="342900" indent="-342900">
              <a:buFont typeface="Calibri" pitchFamily="34" charset="0"/>
              <a:buAutoNum type="arabicPeriod"/>
            </a:pPr>
            <a:r>
              <a:rPr lang="en-US" sz="2000" b="1" i="1">
                <a:solidFill>
                  <a:srgbClr val="0070C0"/>
                </a:solidFill>
                <a:latin typeface="Calibri" pitchFamily="34" charset="0"/>
              </a:rPr>
              <a:t>Active</a:t>
            </a:r>
            <a:r>
              <a:rPr lang="en-US" sz="2000" b="1">
                <a:solidFill>
                  <a:srgbClr val="0070C0"/>
                </a:solidFill>
                <a:latin typeface="Calibri" pitchFamily="34" charset="0"/>
              </a:rPr>
              <a:t> / </a:t>
            </a:r>
            <a:r>
              <a:rPr lang="en-US" sz="2000" b="1" i="1">
                <a:solidFill>
                  <a:srgbClr val="0070C0"/>
                </a:solidFill>
                <a:latin typeface="Calibri" pitchFamily="34" charset="0"/>
              </a:rPr>
              <a:t>running:</a:t>
            </a:r>
            <a:r>
              <a:rPr lang="en-US" sz="2000">
                <a:latin typeface="Calibri" pitchFamily="34" charset="0"/>
              </a:rPr>
              <a:t> đang ở tại </a:t>
            </a:r>
            <a:r>
              <a:rPr lang="en-US" sz="2000" i="1">
                <a:latin typeface="Calibri" pitchFamily="34" charset="0"/>
              </a:rPr>
              <a:t>foreground</a:t>
            </a:r>
            <a:r>
              <a:rPr lang="en-US" sz="2000">
                <a:latin typeface="Calibri" pitchFamily="34" charset="0"/>
              </a:rPr>
              <a:t> của màn hình</a:t>
            </a:r>
          </a:p>
          <a:p>
            <a:pPr marL="342900" indent="-342900"/>
            <a:r>
              <a:rPr lang="en-US" sz="2000">
                <a:latin typeface="Calibri" pitchFamily="34" charset="0"/>
              </a:rPr>
              <a:t>	 (trên đỉnh của </a:t>
            </a:r>
            <a:r>
              <a:rPr lang="en-US" sz="2000" i="1">
                <a:latin typeface="Calibri" pitchFamily="34" charset="0"/>
              </a:rPr>
              <a:t>activity stack</a:t>
            </a:r>
            <a:r>
              <a:rPr lang="en-US" sz="2000">
                <a:latin typeface="Calibri" pitchFamily="34" charset="0"/>
              </a:rPr>
              <a:t>), đang chạy.</a:t>
            </a:r>
          </a:p>
          <a:p>
            <a:pPr marL="342900" indent="-342900"/>
            <a:endParaRPr lang="en-US" sz="2000">
              <a:latin typeface="Calibri" pitchFamily="34" charset="0"/>
            </a:endParaRPr>
          </a:p>
          <a:p>
            <a:pPr marL="342900" indent="-342900">
              <a:buFont typeface="Calibri" pitchFamily="34" charset="0"/>
              <a:buAutoNum type="arabicPeriod" startAt="2"/>
            </a:pPr>
            <a:r>
              <a:rPr lang="en-US" sz="2000" b="1" i="1">
                <a:solidFill>
                  <a:srgbClr val="0070C0"/>
                </a:solidFill>
                <a:latin typeface="Calibri" pitchFamily="34" charset="0"/>
              </a:rPr>
              <a:t> Paused:</a:t>
            </a:r>
            <a:r>
              <a:rPr lang="en-US" sz="2000">
                <a:latin typeface="Calibri" pitchFamily="34" charset="0"/>
              </a:rPr>
              <a:t> mất focus, vẫn được hiển thị trên màn hình</a:t>
            </a:r>
            <a:br>
              <a:rPr lang="en-US" sz="2000">
                <a:latin typeface="Calibri" pitchFamily="34" charset="0"/>
              </a:rPr>
            </a:br>
            <a:r>
              <a:rPr lang="en-US" sz="2000">
                <a:latin typeface="Calibri" pitchFamily="34" charset="0"/>
              </a:rPr>
              <a:t>nhưng một activity khác đang nằm trên nó và cái activity mới này hoặc có nền trong suốt hoặc không phủ kín màn hình. 	Một activity ở trạng thái paused có thể bị hệ thống kill nếu ở tình trạng rất thiếu bộ nhớ.</a:t>
            </a:r>
          </a:p>
          <a:p>
            <a:pPr marL="342900" indent="-342900">
              <a:buFont typeface="Calibri" pitchFamily="34" charset="0"/>
              <a:buAutoNum type="arabicPeriod" startAt="2"/>
            </a:pPr>
            <a:endParaRPr lang="en-US" sz="2000">
              <a:latin typeface="Calibri" pitchFamily="34" charset="0"/>
            </a:endParaRPr>
          </a:p>
          <a:p>
            <a:pPr marL="342900" indent="-342900">
              <a:buFont typeface="Calibri" pitchFamily="34" charset="0"/>
              <a:buAutoNum type="arabicPeriod" startAt="3"/>
            </a:pPr>
            <a:r>
              <a:rPr lang="en-US" sz="2000" b="1" i="1">
                <a:solidFill>
                  <a:srgbClr val="0070C0"/>
                </a:solidFill>
                <a:latin typeface="Calibri" pitchFamily="34" charset="0"/>
              </a:rPr>
              <a:t>Dừng (stopped)</a:t>
            </a:r>
            <a:r>
              <a:rPr lang="en-US" sz="2000">
                <a:latin typeface="Calibri" pitchFamily="34" charset="0"/>
              </a:rPr>
              <a:t> bị một activity khác che khuất hoàn toàn. Nó vẫn giữ tất cả các thông tin về trạng thái và member. Hệ thống thường kill nó nếu cần bộ nhớ cho việc khác.</a:t>
            </a:r>
          </a:p>
          <a:p>
            <a:pPr marL="342900" indent="-342900"/>
            <a:endParaRPr lang="en-US" sz="2000">
              <a:latin typeface="Calibri" pitchFamily="34" charset="0"/>
            </a:endParaRPr>
          </a:p>
        </p:txBody>
      </p:sp>
      <p:pic>
        <p:nvPicPr>
          <p:cNvPr id="76802" name="Picture 2"/>
          <p:cNvPicPr>
            <a:picLocks noChangeAspect="1" noChangeArrowheads="1"/>
          </p:cNvPicPr>
          <p:nvPr/>
        </p:nvPicPr>
        <p:blipFill>
          <a:blip r:embed="rId2"/>
          <a:srcRect/>
          <a:stretch>
            <a:fillRect/>
          </a:stretch>
        </p:blipFill>
        <p:spPr bwMode="auto">
          <a:xfrm>
            <a:off x="6705600" y="1828800"/>
            <a:ext cx="2514600" cy="890588"/>
          </a:xfrm>
          <a:prstGeom prst="rect">
            <a:avLst/>
          </a:prstGeom>
          <a:noFill/>
          <a:ln w="9525">
            <a:noFill/>
            <a:miter lim="800000"/>
            <a:headEnd/>
            <a:tailEnd/>
          </a:ln>
        </p:spPr>
      </p:pic>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39FBBD2-7E41-4B85-8AC1-9EC0C7B7D02B}" type="slidenum">
              <a:rPr lang="en-US" sz="1200">
                <a:solidFill>
                  <a:schemeClr val="tx1">
                    <a:tint val="75000"/>
                  </a:schemeClr>
                </a:solidFill>
                <a:latin typeface="+mn-lt"/>
              </a:rPr>
              <a:pPr algn="r" fontAlgn="auto">
                <a:spcBef>
                  <a:spcPts val="0"/>
                </a:spcBef>
                <a:spcAft>
                  <a:spcPts val="0"/>
                </a:spcAft>
                <a:defRPr/>
              </a:pPr>
              <a:t>15</a:t>
            </a:fld>
            <a:endParaRPr lang="en-US" sz="1200">
              <a:solidFill>
                <a:schemeClr val="tx1">
                  <a:tint val="75000"/>
                </a:schemeClr>
              </a:solidFill>
              <a:latin typeface="+mn-lt"/>
            </a:endParaRPr>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32CCCAA-46DD-4E33-AFE1-8D469C494F47}" type="slidenum">
              <a:rPr lang="en-US" sz="1200">
                <a:solidFill>
                  <a:schemeClr val="tx1">
                    <a:tint val="75000"/>
                  </a:schemeClr>
                </a:solidFill>
                <a:latin typeface="+mn-lt"/>
              </a:rPr>
              <a:pPr algn="r" fontAlgn="auto">
                <a:spcBef>
                  <a:spcPts val="0"/>
                </a:spcBef>
                <a:spcAft>
                  <a:spcPts val="0"/>
                </a:spcAft>
                <a:defRPr/>
              </a:pPr>
              <a:t>15</a:t>
            </a:fld>
            <a:endParaRPr lang="en-US" sz="1200">
              <a:solidFill>
                <a:schemeClr val="tx1">
                  <a:tint val="75000"/>
                </a:schemeClr>
              </a:solidFill>
              <a:latin typeface="+mn-lt"/>
            </a:endParaRPr>
          </a:p>
        </p:txBody>
      </p:sp>
      <p:sp>
        <p:nvSpPr>
          <p:cNvPr id="4"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Life Cycle States</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6806"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76807"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7"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C379022-6FE6-424C-AFA4-4FADB8E212FB}" type="slidenum">
              <a:rPr lang="en-US" sz="1200">
                <a:solidFill>
                  <a:schemeClr val="tx1">
                    <a:tint val="75000"/>
                  </a:schemeClr>
                </a:solidFill>
                <a:latin typeface="+mn-lt"/>
              </a:rPr>
              <a:pPr algn="r" fontAlgn="auto">
                <a:spcBef>
                  <a:spcPts val="0"/>
                </a:spcBef>
                <a:spcAft>
                  <a:spcPts val="0"/>
                </a:spcAft>
                <a:defRPr/>
              </a:pPr>
              <a:t>15</a:t>
            </a:fld>
            <a:endParaRPr lang="en-US" sz="1200">
              <a:solidFill>
                <a:schemeClr val="tx1">
                  <a:tint val="75000"/>
                </a:schemeClr>
              </a:solidFill>
              <a:latin typeface="+mn-lt"/>
            </a:endParaRPr>
          </a:p>
        </p:txBody>
      </p:sp>
      <p:pic>
        <p:nvPicPr>
          <p:cNvPr id="76810" name="Picture 2"/>
          <p:cNvPicPr>
            <a:picLocks noChangeAspect="1" noChangeArrowheads="1"/>
          </p:cNvPicPr>
          <p:nvPr/>
        </p:nvPicPr>
        <p:blipFill>
          <a:blip r:embed="rId4"/>
          <a:srcRect/>
          <a:stretch>
            <a:fillRect/>
          </a:stretch>
        </p:blipFill>
        <p:spPr bwMode="auto">
          <a:xfrm>
            <a:off x="7105650" y="3365500"/>
            <a:ext cx="1809750" cy="749300"/>
          </a:xfrm>
          <a:prstGeom prst="rect">
            <a:avLst/>
          </a:prstGeom>
          <a:noFill/>
          <a:ln w="9525">
            <a:noFill/>
            <a:miter lim="800000"/>
            <a:headEnd/>
            <a:tailEnd/>
          </a:ln>
        </p:spPr>
      </p:pic>
      <p:pic>
        <p:nvPicPr>
          <p:cNvPr id="76811" name="Picture 2"/>
          <p:cNvPicPr>
            <a:picLocks noChangeAspect="1" noChangeArrowheads="1"/>
          </p:cNvPicPr>
          <p:nvPr/>
        </p:nvPicPr>
        <p:blipFill>
          <a:blip r:embed="rId5"/>
          <a:srcRect/>
          <a:stretch>
            <a:fillRect/>
          </a:stretch>
        </p:blipFill>
        <p:spPr bwMode="auto">
          <a:xfrm>
            <a:off x="6845300" y="4876800"/>
            <a:ext cx="2070100" cy="7254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D154FF7-44AD-42F1-AEAD-DBFCC54D83D0}" type="slidenum">
              <a:rPr lang="en-US"/>
              <a:pPr>
                <a:defRPr/>
              </a:pPr>
              <a:t>16</a:t>
            </a:fld>
            <a:endParaRPr lang="en-US"/>
          </a:p>
        </p:txBody>
      </p:sp>
      <p:sp>
        <p:nvSpPr>
          <p:cNvPr id="31746"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31747"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2363312-D2D8-4FEB-AF6C-F7033510F746}" type="slidenum">
              <a:rPr lang="en-US" sz="1200">
                <a:solidFill>
                  <a:schemeClr val="tx1">
                    <a:tint val="75000"/>
                  </a:schemeClr>
                </a:solidFill>
                <a:latin typeface="+mn-lt"/>
              </a:rPr>
              <a:pPr algn="r" fontAlgn="auto">
                <a:spcBef>
                  <a:spcPts val="0"/>
                </a:spcBef>
                <a:spcAft>
                  <a:spcPts val="0"/>
                </a:spcAft>
                <a:defRPr/>
              </a:pPr>
              <a:t>16</a:t>
            </a:fld>
            <a:endParaRPr lang="en-US" sz="1200">
              <a:solidFill>
                <a:schemeClr val="tx1">
                  <a:tint val="75000"/>
                </a:schemeClr>
              </a:solidFill>
              <a:latin typeface="+mn-lt"/>
            </a:endParaRPr>
          </a:p>
        </p:txBody>
      </p:sp>
      <p:pic>
        <p:nvPicPr>
          <p:cNvPr id="31749" name="Picture 7" descr="activity_lifecycle.png"/>
          <p:cNvPicPr>
            <a:picLocks noChangeAspect="1"/>
          </p:cNvPicPr>
          <p:nvPr/>
        </p:nvPicPr>
        <p:blipFill>
          <a:blip r:embed="rId3"/>
          <a:srcRect/>
          <a:stretch>
            <a:fillRect/>
          </a:stretch>
        </p:blipFill>
        <p:spPr bwMode="auto">
          <a:xfrm>
            <a:off x="2819400" y="152400"/>
            <a:ext cx="5140325" cy="6705600"/>
          </a:xfrm>
          <a:prstGeom prst="rect">
            <a:avLst/>
          </a:prstGeom>
          <a:noFill/>
          <a:ln w="9525">
            <a:noFill/>
            <a:miter lim="800000"/>
            <a:headEnd/>
            <a:tailEnd/>
          </a:ln>
        </p:spPr>
      </p:pic>
      <p:sp>
        <p:nvSpPr>
          <p:cNvPr id="9" name="Rectangle 8"/>
          <p:cNvSpPr/>
          <p:nvPr/>
        </p:nvSpPr>
        <p:spPr>
          <a:xfrm>
            <a:off x="228600" y="228600"/>
            <a:ext cx="4572000" cy="1631950"/>
          </a:xfrm>
          <a:prstGeom prst="rect">
            <a:avLst/>
          </a:prstGeom>
        </p:spPr>
        <p:txBody>
          <a:bodyPr>
            <a:spAutoFit/>
          </a:bodyPr>
          <a:lstStyle/>
          <a:p>
            <a:pPr fontAlgn="auto">
              <a:spcAft>
                <a:spcPts val="0"/>
              </a:spcAft>
              <a:defRPr/>
            </a:pPr>
            <a:r>
              <a:rPr lang="en-US" dirty="0">
                <a:solidFill>
                  <a:schemeClr val="tx2">
                    <a:lumMod val="60000"/>
                    <a:lumOff val="40000"/>
                  </a:schemeClr>
                </a:solidFill>
                <a:latin typeface="+mn-lt"/>
              </a:rPr>
              <a:t>3. Android – Application's Life Cycle</a:t>
            </a:r>
          </a:p>
          <a:p>
            <a:pPr fontAlgn="auto">
              <a:spcAft>
                <a:spcPts val="0"/>
              </a:spcAft>
              <a:defRPr/>
            </a:pPr>
            <a:endParaRPr lang="en-US" dirty="0">
              <a:solidFill>
                <a:schemeClr val="tx2">
                  <a:lumMod val="60000"/>
                  <a:lumOff val="40000"/>
                </a:schemeClr>
              </a:solidFill>
              <a:latin typeface="+mn-lt"/>
            </a:endParaRPr>
          </a:p>
          <a:p>
            <a:pPr fontAlgn="auto">
              <a:spcAft>
                <a:spcPts val="0"/>
              </a:spcAft>
              <a:defRPr/>
            </a:pPr>
            <a:r>
              <a:rPr lang="en-US" sz="3200" dirty="0">
                <a:solidFill>
                  <a:schemeClr val="tx2">
                    <a:lumMod val="60000"/>
                    <a:lumOff val="40000"/>
                  </a:schemeClr>
                </a:solidFill>
                <a:latin typeface="+mn-lt"/>
              </a:rPr>
              <a:t>Application’s </a:t>
            </a:r>
          </a:p>
          <a:p>
            <a:pPr fontAlgn="auto">
              <a:spcAft>
                <a:spcPts val="0"/>
              </a:spcAft>
              <a:defRPr/>
            </a:pPr>
            <a:r>
              <a:rPr lang="en-US" sz="3200" dirty="0">
                <a:solidFill>
                  <a:schemeClr val="tx2">
                    <a:lumMod val="60000"/>
                    <a:lumOff val="40000"/>
                  </a:schemeClr>
                </a:solidFill>
                <a:latin typeface="+mn-lt"/>
              </a:rPr>
              <a:t>Life Cycle</a:t>
            </a:r>
            <a:r>
              <a:rPr lang="en-US" sz="2400" dirty="0">
                <a:solidFill>
                  <a:schemeClr val="tx2">
                    <a:lumMod val="60000"/>
                    <a:lumOff val="40000"/>
                  </a:schemeClr>
                </a:solidFill>
                <a:latin typeface="+mn-lt"/>
              </a:rPr>
              <a:t> </a:t>
            </a:r>
          </a:p>
        </p:txBody>
      </p:sp>
      <p:sp>
        <p:nvSpPr>
          <p:cNvPr id="31751" name="TextBox 9"/>
          <p:cNvSpPr txBox="1">
            <a:spLocks noChangeArrowheads="1"/>
          </p:cNvSpPr>
          <p:nvPr/>
        </p:nvSpPr>
        <p:spPr bwMode="auto">
          <a:xfrm>
            <a:off x="457200" y="6324600"/>
            <a:ext cx="1981200" cy="369888"/>
          </a:xfrm>
          <a:prstGeom prst="rect">
            <a:avLst/>
          </a:prstGeom>
          <a:noFill/>
          <a:ln w="9525">
            <a:noFill/>
            <a:miter lim="800000"/>
            <a:headEnd/>
            <a:tailEnd/>
          </a:ln>
        </p:spPr>
        <p:txBody>
          <a:bodyPr>
            <a:spAutoFit/>
          </a:bodyPr>
          <a:lstStyle/>
          <a:p>
            <a:r>
              <a:rPr lang="en-US">
                <a:latin typeface="Calibri" pitchFamily="34" charset="0"/>
              </a:rPr>
              <a:t>Figure 3.</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33A9820-4CEF-42D5-9534-8CD1BBEA713F}" type="slidenum">
              <a:rPr lang="en-US"/>
              <a:pPr>
                <a:defRPr/>
              </a:pPr>
              <a:t>17</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Life Cycle Events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3277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3277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B1FE1F0-2903-4EA6-A10C-12B06618A6DC}" type="slidenum">
              <a:rPr lang="en-US" sz="1200">
                <a:solidFill>
                  <a:schemeClr val="tx1">
                    <a:tint val="75000"/>
                  </a:schemeClr>
                </a:solidFill>
                <a:latin typeface="+mn-lt"/>
              </a:rPr>
              <a:pPr algn="r" fontAlgn="auto">
                <a:spcBef>
                  <a:spcPts val="0"/>
                </a:spcBef>
                <a:spcAft>
                  <a:spcPts val="0"/>
                </a:spcAft>
                <a:defRPr/>
              </a:pPr>
              <a:t>17</a:t>
            </a:fld>
            <a:endParaRPr lang="en-US" sz="1200">
              <a:solidFill>
                <a:schemeClr val="tx1">
                  <a:tint val="75000"/>
                </a:schemeClr>
              </a:solidFill>
              <a:latin typeface="+mn-lt"/>
            </a:endParaRPr>
          </a:p>
        </p:txBody>
      </p:sp>
      <p:sp>
        <p:nvSpPr>
          <p:cNvPr id="32774" name="TextBox 6"/>
          <p:cNvSpPr txBox="1">
            <a:spLocks noChangeArrowheads="1"/>
          </p:cNvSpPr>
          <p:nvPr/>
        </p:nvSpPr>
        <p:spPr bwMode="auto">
          <a:xfrm>
            <a:off x="457200" y="1905000"/>
            <a:ext cx="8077200" cy="2868613"/>
          </a:xfrm>
          <a:prstGeom prst="rect">
            <a:avLst/>
          </a:prstGeom>
          <a:noFill/>
          <a:ln w="9525">
            <a:noFill/>
            <a:miter lim="800000"/>
            <a:headEnd/>
            <a:tailEnd/>
          </a:ln>
        </p:spPr>
        <p:txBody>
          <a:bodyPr>
            <a:spAutoFit/>
          </a:bodyPr>
          <a:lstStyle/>
          <a:p>
            <a:r>
              <a:rPr lang="en-US" sz="2000" b="1">
                <a:latin typeface="Calibri" pitchFamily="34" charset="0"/>
              </a:rPr>
              <a:t>Summary: APP MILESTONES</a:t>
            </a:r>
          </a:p>
          <a:p>
            <a:r>
              <a:rPr lang="en-US">
                <a:latin typeface="Calibri" pitchFamily="34" charset="0"/>
              </a:rPr>
              <a:t>Nếu một activity ở trạng thái paused hay stopped, hệ thống có thể loại nó ra khỏi bộ nhớ bằng cách yêu cầu nó kết thúc (gọi phương thức </a:t>
            </a:r>
            <a:r>
              <a:rPr lang="en-US" b="1">
                <a:solidFill>
                  <a:srgbClr val="0070C0"/>
                </a:solidFill>
                <a:latin typeface="Calibri" pitchFamily="34" charset="0"/>
              </a:rPr>
              <a:t>finish</a:t>
            </a:r>
            <a:r>
              <a:rPr lang="en-US">
                <a:solidFill>
                  <a:srgbClr val="0070C0"/>
                </a:solidFill>
                <a:latin typeface="Calibri" pitchFamily="34" charset="0"/>
              </a:rPr>
              <a:t>()</a:t>
            </a:r>
            <a:r>
              <a:rPr lang="en-US">
                <a:latin typeface="Calibri" pitchFamily="34" charset="0"/>
              </a:rPr>
              <a:t> của nó), hoặc đơn giản là kill tiến trình của nó. </a:t>
            </a:r>
          </a:p>
          <a:p>
            <a:endParaRPr lang="en-US">
              <a:latin typeface="Calibri" pitchFamily="34" charset="0"/>
            </a:endParaRPr>
          </a:p>
          <a:p>
            <a:r>
              <a:rPr lang="en-US">
                <a:latin typeface="Calibri" pitchFamily="34" charset="0"/>
              </a:rPr>
              <a:t>Khi nó lại được hiển thị trở lại cho người dùng, nó phải được bật lại (restart) từ đầu và khôi phục về trạng thái cũ. </a:t>
            </a:r>
          </a:p>
          <a:p>
            <a:endParaRPr lang="en-US">
              <a:latin typeface="Calibri" pitchFamily="34" charset="0"/>
            </a:endParaRPr>
          </a:p>
          <a:p>
            <a:r>
              <a:rPr lang="en-US">
                <a:latin typeface="Calibri" pitchFamily="34" charset="0"/>
              </a:rPr>
              <a:t>Khi một activity chuyển trạng thái, nó được hệ thống thông báo về sự thay đổi đó bằng các lời gọi tới các phương thức sau (</a:t>
            </a:r>
            <a:r>
              <a:rPr lang="en-US" i="1">
                <a:solidFill>
                  <a:srgbClr val="C00000"/>
                </a:solidFill>
                <a:latin typeface="Calibri" pitchFamily="34" charset="0"/>
              </a:rPr>
              <a:t>transition</a:t>
            </a:r>
            <a:r>
              <a:rPr lang="en-US" i="1">
                <a:latin typeface="Calibri" pitchFamily="34" charset="0"/>
              </a:rPr>
              <a:t> </a:t>
            </a:r>
            <a:r>
              <a:rPr lang="en-US">
                <a:latin typeface="Calibri" pitchFamily="34" charset="0"/>
              </a:rPr>
              <a:t>methods): </a:t>
            </a:r>
          </a:p>
        </p:txBody>
      </p:sp>
      <p:graphicFrame>
        <p:nvGraphicFramePr>
          <p:cNvPr id="8" name="Table 7"/>
          <p:cNvGraphicFramePr>
            <a:graphicFrameLocks noGrp="1"/>
          </p:cNvGraphicFramePr>
          <p:nvPr/>
        </p:nvGraphicFramePr>
        <p:xfrm>
          <a:off x="533400" y="4876800"/>
          <a:ext cx="7924800" cy="1524000"/>
        </p:xfrm>
        <a:graphic>
          <a:graphicData uri="http://schemas.openxmlformats.org/drawingml/2006/table">
            <a:tbl>
              <a:tblPr firstRow="1" bandRow="1">
                <a:tableStyleId>{5C22544A-7EE6-4342-B048-85BDC9FD1C3A}</a:tableStyleId>
              </a:tblPr>
              <a:tblGrid>
                <a:gridCol w="5250179"/>
                <a:gridCol w="2674621"/>
              </a:tblGrid>
              <a:tr h="1524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void </a:t>
                      </a:r>
                      <a:r>
                        <a:rPr lang="en-US" sz="2000" dirty="0" err="1" smtClean="0"/>
                        <a:t>onCreate</a:t>
                      </a:r>
                      <a:r>
                        <a:rPr lang="en-US" sz="2000" dirty="0" smtClean="0"/>
                        <a:t>(Bundle </a:t>
                      </a:r>
                      <a:r>
                        <a:rPr lang="en-US" sz="2000" i="1" dirty="0" err="1" smtClean="0"/>
                        <a:t>savedInstanceState</a:t>
                      </a:r>
                      <a:r>
                        <a:rPr lang="en-US" sz="2000" dirty="0" smtClean="0"/>
                        <a:t>) </a:t>
                      </a:r>
                      <a:br>
                        <a:rPr lang="en-US" sz="2000" dirty="0" smtClean="0"/>
                      </a:br>
                      <a:r>
                        <a:rPr lang="en-US" sz="2000" dirty="0" smtClean="0"/>
                        <a:t>void </a:t>
                      </a:r>
                      <a:r>
                        <a:rPr lang="en-US" sz="2000" dirty="0" err="1" smtClean="0"/>
                        <a:t>onStart</a:t>
                      </a:r>
                      <a:r>
                        <a:rPr lang="en-US" sz="2000" dirty="0" smtClean="0"/>
                        <a:t>() </a:t>
                      </a:r>
                      <a:br>
                        <a:rPr lang="en-US" sz="2000" dirty="0" smtClean="0"/>
                      </a:br>
                      <a:r>
                        <a:rPr lang="en-US" sz="2000" dirty="0" smtClean="0"/>
                        <a:t>void </a:t>
                      </a:r>
                      <a:r>
                        <a:rPr lang="en-US" sz="2000" dirty="0" err="1" smtClean="0"/>
                        <a:t>onRestart</a:t>
                      </a:r>
                      <a:r>
                        <a:rPr lang="en-US" sz="2000" dirty="0" smtClean="0"/>
                        <a:t>() </a:t>
                      </a:r>
                      <a:br>
                        <a:rPr lang="en-US" sz="2000" dirty="0" smtClean="0"/>
                      </a:br>
                      <a:r>
                        <a:rPr lang="en-US" sz="2000" dirty="0" smtClean="0"/>
                        <a:t>void </a:t>
                      </a:r>
                      <a:r>
                        <a:rPr lang="en-US" sz="2000" dirty="0" err="1" smtClean="0"/>
                        <a:t>onResume</a:t>
                      </a:r>
                      <a:r>
                        <a:rPr lang="en-US" sz="2000" dirty="0" smtClean="0"/>
                        <a:t>()</a:t>
                      </a:r>
                      <a:endParaRPr lang="en-US" sz="2000" dirty="0"/>
                    </a:p>
                  </a:txBody>
                  <a:tcPr/>
                </a:tc>
                <a:tc>
                  <a:txBody>
                    <a:bodyPr/>
                    <a:lstStyle/>
                    <a:p>
                      <a:r>
                        <a:rPr lang="en-US" sz="2000" dirty="0" smtClean="0"/>
                        <a:t>void </a:t>
                      </a:r>
                      <a:r>
                        <a:rPr lang="en-US" sz="2000" dirty="0" err="1" smtClean="0"/>
                        <a:t>onPause</a:t>
                      </a:r>
                      <a:r>
                        <a:rPr lang="en-US" sz="2000" dirty="0" smtClean="0"/>
                        <a:t>() </a:t>
                      </a:r>
                      <a:br>
                        <a:rPr lang="en-US" sz="2000" dirty="0" smtClean="0"/>
                      </a:br>
                      <a:r>
                        <a:rPr lang="en-US" sz="2000" dirty="0" smtClean="0"/>
                        <a:t>void </a:t>
                      </a:r>
                      <a:r>
                        <a:rPr lang="en-US" sz="2000" dirty="0" err="1" smtClean="0"/>
                        <a:t>onStop</a:t>
                      </a:r>
                      <a:r>
                        <a:rPr lang="en-US" sz="2000" dirty="0" smtClean="0"/>
                        <a:t>() </a:t>
                      </a:r>
                      <a:br>
                        <a:rPr lang="en-US" sz="2000" dirty="0" smtClean="0"/>
                      </a:br>
                      <a:r>
                        <a:rPr lang="en-US" sz="2000" dirty="0" smtClean="0"/>
                        <a:t>void </a:t>
                      </a:r>
                      <a:r>
                        <a:rPr lang="en-US" sz="2000" dirty="0" err="1" smtClean="0"/>
                        <a:t>onDestroy</a:t>
                      </a:r>
                      <a:r>
                        <a:rPr lang="en-US" sz="2000" dirty="0" smtClean="0"/>
                        <a:t>()</a:t>
                      </a:r>
                      <a:endParaRPr lang="en-US" sz="20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6006C28-3BC3-4A38-94F3-FE6517DBF081}" type="slidenum">
              <a:rPr lang="en-US"/>
              <a:pPr>
                <a:defRPr/>
              </a:pPr>
              <a:t>18</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Life Cycle Events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3379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3379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2ABD382-77DC-4AF8-9DC0-A7023EEFCF6C}" type="slidenum">
              <a:rPr lang="en-US" sz="1200">
                <a:solidFill>
                  <a:schemeClr val="tx1">
                    <a:tint val="75000"/>
                  </a:schemeClr>
                </a:solidFill>
                <a:latin typeface="+mn-lt"/>
              </a:rPr>
              <a:pPr algn="r" fontAlgn="auto">
                <a:spcBef>
                  <a:spcPts val="0"/>
                </a:spcBef>
                <a:spcAft>
                  <a:spcPts val="0"/>
                </a:spcAft>
                <a:defRPr/>
              </a:pPr>
              <a:t>18</a:t>
            </a:fld>
            <a:endParaRPr lang="en-US" sz="1200">
              <a:solidFill>
                <a:schemeClr val="tx1">
                  <a:tint val="75000"/>
                </a:schemeClr>
              </a:solidFill>
              <a:latin typeface="+mn-lt"/>
            </a:endParaRPr>
          </a:p>
        </p:txBody>
      </p:sp>
      <p:sp>
        <p:nvSpPr>
          <p:cNvPr id="33798" name="TextBox 6"/>
          <p:cNvSpPr txBox="1">
            <a:spLocks noChangeArrowheads="1"/>
          </p:cNvSpPr>
          <p:nvPr/>
        </p:nvSpPr>
        <p:spPr bwMode="auto">
          <a:xfrm>
            <a:off x="457200" y="1905000"/>
            <a:ext cx="8077200" cy="3140075"/>
          </a:xfrm>
          <a:prstGeom prst="rect">
            <a:avLst/>
          </a:prstGeom>
          <a:noFill/>
          <a:ln w="9525">
            <a:noFill/>
            <a:miter lim="800000"/>
            <a:headEnd/>
            <a:tailEnd/>
          </a:ln>
        </p:spPr>
        <p:txBody>
          <a:bodyPr>
            <a:spAutoFit/>
          </a:bodyPr>
          <a:lstStyle/>
          <a:p>
            <a:r>
              <a:rPr lang="en-US" sz="2000">
                <a:latin typeface="Calibri" pitchFamily="34" charset="0"/>
              </a:rPr>
              <a:t> Ta có thể override tất cả các phương thức đó để ứng dụng có hoạt động thích hợp khi trạng thái thay đổi. </a:t>
            </a:r>
          </a:p>
          <a:p>
            <a:endParaRPr lang="en-US" sz="2000">
              <a:latin typeface="Calibri" pitchFamily="34" charset="0"/>
            </a:endParaRPr>
          </a:p>
          <a:p>
            <a:pPr lvl="2"/>
            <a:r>
              <a:rPr lang="en-US" sz="2000">
                <a:latin typeface="Calibri" pitchFamily="34" charset="0"/>
              </a:rPr>
              <a:t>(</a:t>
            </a:r>
            <a:r>
              <a:rPr lang="en-US" sz="2000" b="1">
                <a:latin typeface="Calibri" pitchFamily="34" charset="0"/>
              </a:rPr>
              <a:t>BẮT BUỘC</a:t>
            </a:r>
            <a:r>
              <a:rPr lang="en-US" sz="2000">
                <a:latin typeface="Calibri" pitchFamily="34" charset="0"/>
              </a:rPr>
              <a:t>)</a:t>
            </a:r>
            <a:br>
              <a:rPr lang="en-US" sz="2000">
                <a:latin typeface="Calibri" pitchFamily="34" charset="0"/>
              </a:rPr>
            </a:br>
            <a:r>
              <a:rPr lang="en-US" sz="2000">
                <a:latin typeface="Calibri" pitchFamily="34" charset="0"/>
              </a:rPr>
              <a:t>Tất cả các activity phải cài đặt </a:t>
            </a:r>
            <a:r>
              <a:rPr lang="en-US" sz="2000" b="1">
                <a:solidFill>
                  <a:srgbClr val="C00000"/>
                </a:solidFill>
                <a:latin typeface="Calibri" pitchFamily="34" charset="0"/>
              </a:rPr>
              <a:t>onCreate()</a:t>
            </a:r>
            <a:r>
              <a:rPr lang="en-US" sz="2000">
                <a:latin typeface="Calibri" pitchFamily="34" charset="0"/>
              </a:rPr>
              <a:t> để thực hiện khởi tạo khi đối đượng vừa được tạo (instantiated). </a:t>
            </a:r>
          </a:p>
          <a:p>
            <a:pPr lvl="2"/>
            <a:endParaRPr lang="en-US" sz="2000">
              <a:latin typeface="Calibri" pitchFamily="34" charset="0"/>
            </a:endParaRPr>
          </a:p>
          <a:p>
            <a:pPr lvl="2"/>
            <a:r>
              <a:rPr lang="en-US" sz="2000">
                <a:latin typeface="Calibri" pitchFamily="34" charset="0"/>
              </a:rPr>
              <a:t>(</a:t>
            </a:r>
            <a:r>
              <a:rPr lang="en-US" sz="2000" b="1">
                <a:latin typeface="Calibri" pitchFamily="34" charset="0"/>
              </a:rPr>
              <a:t>Rất nên</a:t>
            </a:r>
            <a:r>
              <a:rPr lang="en-US" sz="2000">
                <a:latin typeface="Calibri" pitchFamily="34" charset="0"/>
              </a:rPr>
              <a:t>)</a:t>
            </a:r>
          </a:p>
          <a:p>
            <a:pPr lvl="2"/>
            <a:r>
              <a:rPr lang="en-US" sz="2000">
                <a:latin typeface="Calibri" pitchFamily="34" charset="0"/>
              </a:rPr>
              <a:t>Nhiều activity cài </a:t>
            </a:r>
            <a:r>
              <a:rPr lang="en-US" sz="2000" b="1">
                <a:solidFill>
                  <a:srgbClr val="C00000"/>
                </a:solidFill>
                <a:latin typeface="Calibri" pitchFamily="34" charset="0"/>
              </a:rPr>
              <a:t>onPause()</a:t>
            </a:r>
            <a:r>
              <a:rPr lang="en-US" sz="2000">
                <a:latin typeface="Calibri" pitchFamily="34" charset="0"/>
              </a:rPr>
              <a:t> để ghi nhận các thay đổi về dữ liệu (commit) và chuẩn bị cho việc ngừng tương tác với người dùng. </a:t>
            </a:r>
          </a:p>
        </p:txBody>
      </p:sp>
      <p:pic>
        <p:nvPicPr>
          <p:cNvPr id="33799" name="Picture 7" descr="hook-paper.jpg"/>
          <p:cNvPicPr>
            <a:picLocks noChangeAspect="1"/>
          </p:cNvPicPr>
          <p:nvPr/>
        </p:nvPicPr>
        <p:blipFill>
          <a:blip r:embed="rId3"/>
          <a:srcRect/>
          <a:stretch>
            <a:fillRect/>
          </a:stretch>
        </p:blipFill>
        <p:spPr bwMode="auto">
          <a:xfrm>
            <a:off x="381000" y="2797175"/>
            <a:ext cx="609600" cy="923925"/>
          </a:xfrm>
          <a:prstGeom prst="rect">
            <a:avLst/>
          </a:prstGeom>
          <a:noFill/>
          <a:ln w="9525">
            <a:noFill/>
            <a:miter lim="800000"/>
            <a:headEnd/>
            <a:tailEnd/>
          </a:ln>
        </p:spPr>
      </p:pic>
      <p:pic>
        <p:nvPicPr>
          <p:cNvPr id="33800" name="Picture 8" descr="hook-paper.jpg"/>
          <p:cNvPicPr>
            <a:picLocks noChangeAspect="1"/>
          </p:cNvPicPr>
          <p:nvPr/>
        </p:nvPicPr>
        <p:blipFill>
          <a:blip r:embed="rId3"/>
          <a:srcRect/>
          <a:stretch>
            <a:fillRect/>
          </a:stretch>
        </p:blipFill>
        <p:spPr bwMode="auto">
          <a:xfrm>
            <a:off x="533400" y="3940175"/>
            <a:ext cx="609600" cy="9239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5E19328-8AD3-4480-9DBA-60FF7F99E34D}" type="slidenum">
              <a:rPr lang="en-US"/>
              <a:pPr>
                <a:defRPr/>
              </a:pPr>
              <a:t>19</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Application’s Lifetime</a:t>
            </a:r>
            <a:endParaRPr lang="en-US" sz="4400" dirty="0">
              <a:solidFill>
                <a:schemeClr val="tx2">
                  <a:lumMod val="60000"/>
                  <a:lumOff val="40000"/>
                </a:schemeClr>
              </a:solidFill>
              <a:latin typeface="+mn-lt"/>
            </a:endParaRPr>
          </a:p>
        </p:txBody>
      </p:sp>
      <p:sp>
        <p:nvSpPr>
          <p:cNvPr id="3481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3482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E4DE144-B209-41E1-AE14-AB656E855191}" type="slidenum">
              <a:rPr lang="en-US" sz="1200">
                <a:solidFill>
                  <a:schemeClr val="tx1">
                    <a:tint val="75000"/>
                  </a:schemeClr>
                </a:solidFill>
                <a:latin typeface="+mn-lt"/>
              </a:rPr>
              <a:pPr algn="r" fontAlgn="auto">
                <a:spcBef>
                  <a:spcPts val="0"/>
                </a:spcBef>
                <a:spcAft>
                  <a:spcPts val="0"/>
                </a:spcAft>
                <a:defRPr/>
              </a:pPr>
              <a:t>19</a:t>
            </a:fld>
            <a:endParaRPr lang="en-US" sz="1200">
              <a:solidFill>
                <a:schemeClr val="tx1">
                  <a:tint val="75000"/>
                </a:schemeClr>
              </a:solidFill>
              <a:latin typeface="+mn-lt"/>
            </a:endParaRPr>
          </a:p>
        </p:txBody>
      </p:sp>
      <p:sp>
        <p:nvSpPr>
          <p:cNvPr id="34822" name="TextBox 6"/>
          <p:cNvSpPr txBox="1">
            <a:spLocks noChangeArrowheads="1"/>
          </p:cNvSpPr>
          <p:nvPr/>
        </p:nvSpPr>
        <p:spPr bwMode="auto">
          <a:xfrm>
            <a:off x="457200" y="1905000"/>
            <a:ext cx="8077200" cy="3871913"/>
          </a:xfrm>
          <a:prstGeom prst="rect">
            <a:avLst/>
          </a:prstGeom>
          <a:noFill/>
          <a:ln w="9525">
            <a:noFill/>
            <a:miter lim="800000"/>
            <a:headEnd/>
            <a:tailEnd/>
          </a:ln>
        </p:spPr>
        <p:txBody>
          <a:bodyPr>
            <a:spAutoFit/>
          </a:bodyPr>
          <a:lstStyle/>
          <a:p>
            <a:r>
              <a:rPr lang="en-US" sz="2800" b="1">
                <a:solidFill>
                  <a:srgbClr val="0070C0"/>
                </a:solidFill>
                <a:latin typeface="Calibri" pitchFamily="34" charset="0"/>
              </a:rPr>
              <a:t>Entire Lifetime</a:t>
            </a:r>
          </a:p>
          <a:p>
            <a:r>
              <a:rPr lang="en-US" sz="2000">
                <a:latin typeface="Calibri" pitchFamily="34" charset="0"/>
              </a:rPr>
              <a:t>Bảy phương thức chuyển trạng thái (Figure 3) xác định toàn bộ cuộc đời của một activity. </a:t>
            </a:r>
          </a:p>
          <a:p>
            <a:endParaRPr lang="en-US" sz="2000">
              <a:latin typeface="Calibri" pitchFamily="34" charset="0"/>
            </a:endParaRPr>
          </a:p>
          <a:p>
            <a:pPr marL="914400" lvl="1" indent="-457200">
              <a:buFont typeface="Arial" charset="0"/>
              <a:buChar char="•"/>
            </a:pPr>
            <a:r>
              <a:rPr lang="en-US" sz="2000" b="1">
                <a:solidFill>
                  <a:srgbClr val="0070C0"/>
                </a:solidFill>
                <a:latin typeface="Calibri" pitchFamily="34" charset="0"/>
              </a:rPr>
              <a:t>Toàn bộ cuộc đời</a:t>
            </a:r>
            <a:r>
              <a:rPr lang="en-US" sz="2000">
                <a:solidFill>
                  <a:srgbClr val="0070C0"/>
                </a:solidFill>
                <a:latin typeface="Calibri" pitchFamily="34" charset="0"/>
              </a:rPr>
              <a:t> </a:t>
            </a:r>
            <a:r>
              <a:rPr lang="en-US" sz="2000">
                <a:latin typeface="Calibri" pitchFamily="34" charset="0"/>
              </a:rPr>
              <a:t>của một activity bắt đầu từ lời gọi </a:t>
            </a:r>
            <a:r>
              <a:rPr lang="en-US" sz="2000" b="1">
                <a:solidFill>
                  <a:srgbClr val="C00000"/>
                </a:solidFill>
                <a:latin typeface="Calibri" pitchFamily="34" charset="0"/>
              </a:rPr>
              <a:t>onCreate</a:t>
            </a:r>
            <a:r>
              <a:rPr lang="en-US" sz="2000">
                <a:solidFill>
                  <a:srgbClr val="C00000"/>
                </a:solidFill>
                <a:latin typeface="Calibri" pitchFamily="34" charset="0"/>
              </a:rPr>
              <a:t>()</a:t>
            </a:r>
            <a:r>
              <a:rPr lang="en-US" sz="2000">
                <a:latin typeface="Calibri" pitchFamily="34" charset="0"/>
              </a:rPr>
              <a:t> đầu tiên tới một lời gọi </a:t>
            </a:r>
            <a:r>
              <a:rPr lang="en-US" sz="2000" b="1">
                <a:solidFill>
                  <a:srgbClr val="C00000"/>
                </a:solidFill>
                <a:latin typeface="Calibri" pitchFamily="34" charset="0"/>
              </a:rPr>
              <a:t>onDestroy</a:t>
            </a:r>
            <a:r>
              <a:rPr lang="en-US" sz="2000">
                <a:solidFill>
                  <a:srgbClr val="C00000"/>
                </a:solidFill>
                <a:latin typeface="Calibri" pitchFamily="34" charset="0"/>
              </a:rPr>
              <a:t>() </a:t>
            </a:r>
            <a:r>
              <a:rPr lang="en-US" sz="2000">
                <a:latin typeface="Calibri" pitchFamily="34" charset="0"/>
              </a:rPr>
              <a:t>duy nhất cuối cùng. </a:t>
            </a:r>
          </a:p>
          <a:p>
            <a:pPr marL="914400" lvl="1" indent="-457200">
              <a:buFont typeface="Arial" charset="0"/>
              <a:buChar char="•"/>
            </a:pPr>
            <a:endParaRPr lang="en-US" sz="2000">
              <a:latin typeface="Calibri" pitchFamily="34" charset="0"/>
            </a:endParaRPr>
          </a:p>
          <a:p>
            <a:pPr marL="914400" lvl="1" indent="-457200">
              <a:buFont typeface="Arial" charset="0"/>
              <a:buChar char="•"/>
            </a:pPr>
            <a:r>
              <a:rPr lang="en-US" sz="2000">
                <a:latin typeface="Calibri" pitchFamily="34" charset="0"/>
              </a:rPr>
              <a:t>Một activity thực hiện toàn bộ công việc khởi tạo trạng thái "global" tại </a:t>
            </a:r>
            <a:r>
              <a:rPr lang="en-US" sz="2000">
                <a:solidFill>
                  <a:srgbClr val="C00000"/>
                </a:solidFill>
                <a:latin typeface="Calibri" pitchFamily="34" charset="0"/>
              </a:rPr>
              <a:t>onCreate</a:t>
            </a:r>
            <a:r>
              <a:rPr lang="en-US" sz="2000">
                <a:latin typeface="Calibri" pitchFamily="34" charset="0"/>
              </a:rPr>
              <a:t>(), và trả lại tất cả các tài nguyên còn giữ tại </a:t>
            </a:r>
            <a:r>
              <a:rPr lang="en-US" sz="2000">
                <a:solidFill>
                  <a:srgbClr val="C00000"/>
                </a:solidFill>
                <a:latin typeface="Calibri" pitchFamily="34" charset="0"/>
              </a:rPr>
              <a:t>onDestroy</a:t>
            </a:r>
            <a:r>
              <a:rPr lang="en-US" sz="2000">
                <a:latin typeface="Calibri" pitchFamily="34" charset="0"/>
              </a:rPr>
              <a:t>(). </a:t>
            </a:r>
          </a:p>
          <a:p>
            <a:endParaRPr lang="en-US" sz="2000">
              <a:latin typeface="Calibri" pitchFamily="34" charset="0"/>
            </a:endParaRPr>
          </a:p>
          <a:p>
            <a:endParaRPr lang="en-US" sz="2000">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B0BEAF9-B0D3-4259-ACB4-F5E5C2639BD6}" type="slidenum">
              <a:rPr lang="en-US" sz="1200">
                <a:solidFill>
                  <a:schemeClr val="tx1">
                    <a:tint val="75000"/>
                  </a:schemeClr>
                </a:solidFill>
                <a:latin typeface="+mn-lt"/>
              </a:rPr>
              <a:pPr algn="r" fontAlgn="auto">
                <a:spcBef>
                  <a:spcPts val="0"/>
                </a:spcBef>
                <a:spcAft>
                  <a:spcPts val="0"/>
                </a:spcAft>
                <a:defRPr/>
              </a:pPr>
              <a:t>2</a:t>
            </a:fld>
            <a:endParaRPr lang="en-US" sz="1200">
              <a:solidFill>
                <a:schemeClr val="tx1">
                  <a:tint val="75000"/>
                </a:schemeClr>
              </a:solidFill>
              <a:latin typeface="+mn-lt"/>
            </a:endParaRPr>
          </a:p>
        </p:txBody>
      </p:sp>
      <p:sp>
        <p:nvSpPr>
          <p:cNvPr id="15362" name="Title 1"/>
          <p:cNvSpPr txBox="1">
            <a:spLocks/>
          </p:cNvSpPr>
          <p:nvPr/>
        </p:nvSpPr>
        <p:spPr bwMode="auto">
          <a:xfrm>
            <a:off x="457200" y="274638"/>
            <a:ext cx="8229600" cy="1096962"/>
          </a:xfrm>
          <a:prstGeom prst="rect">
            <a:avLst/>
          </a:prstGeom>
          <a:noFill/>
          <a:ln w="9525">
            <a:noFill/>
            <a:miter lim="800000"/>
            <a:headEnd/>
            <a:tailEnd/>
          </a:ln>
        </p:spPr>
        <p:txBody>
          <a:bodyPr/>
          <a:lstStyle/>
          <a:p>
            <a:pPr algn="ctr">
              <a:lnSpc>
                <a:spcPct val="80000"/>
              </a:lnSpc>
            </a:pPr>
            <a:endParaRPr lang="en-US" sz="3000">
              <a:solidFill>
                <a:srgbClr val="558ED5"/>
              </a:solidFill>
              <a:latin typeface="Calibri" pitchFamily="34" charset="0"/>
            </a:endParaRPr>
          </a:p>
          <a:p>
            <a:pPr>
              <a:lnSpc>
                <a:spcPct val="80000"/>
              </a:lnSpc>
            </a:pPr>
            <a:r>
              <a:rPr lang="en-US" sz="1100">
                <a:solidFill>
                  <a:srgbClr val="558ED5"/>
                </a:solidFill>
                <a:latin typeface="Calibri" pitchFamily="34" charset="0"/>
              </a:rPr>
              <a:t>3. Android – Application's Life Cycle</a:t>
            </a:r>
          </a:p>
          <a:p>
            <a:pPr algn="ctr">
              <a:lnSpc>
                <a:spcPct val="80000"/>
              </a:lnSpc>
            </a:pPr>
            <a:r>
              <a:rPr lang="en-US" sz="4000">
                <a:solidFill>
                  <a:srgbClr val="558ED5"/>
                </a:solidFill>
                <a:latin typeface="Calibri" pitchFamily="34" charset="0"/>
              </a:rPr>
              <a:t>Outline</a:t>
            </a:r>
            <a:endParaRPr lang="en-US" sz="3000">
              <a:solidFill>
                <a:srgbClr val="558ED5"/>
              </a:solidFill>
              <a:latin typeface="Calibri" pitchFamily="34" charset="0"/>
            </a:endParaRPr>
          </a:p>
        </p:txBody>
      </p:sp>
      <p:sp>
        <p:nvSpPr>
          <p:cNvPr id="1536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342900" indent="-342900">
              <a:buFontTx/>
              <a:buChar char="•"/>
            </a:pPr>
            <a:r>
              <a:rPr lang="de-DE" sz="2200" b="1" i="1">
                <a:solidFill>
                  <a:srgbClr val="C00000"/>
                </a:solidFill>
                <a:latin typeface="Calibri" pitchFamily="34" charset="0"/>
              </a:rPr>
              <a:t>Android Applications</a:t>
            </a:r>
          </a:p>
          <a:p>
            <a:pPr marL="914400" lvl="1" indent="-457200">
              <a:buFontTx/>
              <a:buChar char="•"/>
            </a:pPr>
            <a:r>
              <a:rPr lang="de-DE" sz="2200" b="1" i="1">
                <a:solidFill>
                  <a:srgbClr val="C00000"/>
                </a:solidFill>
                <a:latin typeface="Calibri" pitchFamily="34" charset="0"/>
              </a:rPr>
              <a:t>Activity, Service, Broadcast receiver, Content provider</a:t>
            </a:r>
          </a:p>
          <a:p>
            <a:pPr marL="914400" lvl="1" indent="-457200">
              <a:buFontTx/>
              <a:buChar char="•"/>
            </a:pPr>
            <a:r>
              <a:rPr lang="de-DE" sz="2200" b="1" i="1">
                <a:solidFill>
                  <a:srgbClr val="C00000"/>
                </a:solidFill>
                <a:latin typeface="Calibri" pitchFamily="34" charset="0"/>
              </a:rPr>
              <a:t>process</a:t>
            </a:r>
          </a:p>
          <a:p>
            <a:pPr marL="342900" indent="-342900"/>
            <a:endParaRPr lang="de-DE" sz="2200" b="1" i="1">
              <a:solidFill>
                <a:srgbClr val="C00000"/>
              </a:solidFill>
              <a:latin typeface="Calibri" pitchFamily="34" charset="0"/>
            </a:endParaRPr>
          </a:p>
          <a:p>
            <a:pPr marL="342900" indent="-342900">
              <a:buFontTx/>
              <a:buChar char="•"/>
            </a:pPr>
            <a:r>
              <a:rPr lang="de-DE" sz="2200" b="1" i="1">
                <a:solidFill>
                  <a:srgbClr val="C00000"/>
                </a:solidFill>
                <a:latin typeface="Calibri" pitchFamily="34" charset="0"/>
              </a:rPr>
              <a:t>Application’s Life Cycle </a:t>
            </a:r>
          </a:p>
          <a:p>
            <a:pPr marL="914400" lvl="1" indent="-457200">
              <a:buFontTx/>
              <a:buChar char="•"/>
            </a:pPr>
            <a:r>
              <a:rPr lang="de-DE" sz="2200" b="1" i="1">
                <a:solidFill>
                  <a:srgbClr val="C00000"/>
                </a:solidFill>
                <a:latin typeface="Calibri" pitchFamily="34" charset="0"/>
              </a:rPr>
              <a:t>Activity Stack</a:t>
            </a:r>
          </a:p>
          <a:p>
            <a:pPr marL="914400" lvl="1" indent="-457200">
              <a:buFontTx/>
              <a:buChar char="•"/>
            </a:pPr>
            <a:r>
              <a:rPr lang="de-DE" sz="2200" b="1" i="1">
                <a:solidFill>
                  <a:srgbClr val="C00000"/>
                </a:solidFill>
                <a:latin typeface="Calibri" pitchFamily="34" charset="0"/>
              </a:rPr>
              <a:t>Life Cycle States </a:t>
            </a:r>
          </a:p>
          <a:p>
            <a:pPr marL="914400" lvl="1" indent="-457200">
              <a:buFontTx/>
              <a:buChar char="•"/>
            </a:pPr>
            <a:r>
              <a:rPr lang="de-DE" sz="2200" b="1" i="1">
                <a:solidFill>
                  <a:srgbClr val="C00000"/>
                </a:solidFill>
                <a:latin typeface="Calibri" pitchFamily="34" charset="0"/>
              </a:rPr>
              <a:t>Life Cycle Events</a:t>
            </a:r>
          </a:p>
          <a:p>
            <a:pPr marL="914400" lvl="1" indent="-457200">
              <a:buFontTx/>
              <a:buChar char="•"/>
            </a:pPr>
            <a:r>
              <a:rPr lang="de-DE" sz="2200" b="1" i="1">
                <a:solidFill>
                  <a:srgbClr val="C00000"/>
                </a:solidFill>
                <a:latin typeface="Calibri" pitchFamily="34" charset="0"/>
              </a:rPr>
              <a:t>Application’s Lifetime: Visible Lifetime Foreground Lifetime</a:t>
            </a:r>
          </a:p>
          <a:p>
            <a:pPr marL="914400" lvl="1" indent="-457200">
              <a:buFontTx/>
              <a:buChar char="•"/>
            </a:pPr>
            <a:r>
              <a:rPr lang="de-DE" sz="2200" b="1" i="1">
                <a:solidFill>
                  <a:srgbClr val="C00000"/>
                </a:solidFill>
                <a:latin typeface="Calibri" pitchFamily="34" charset="0"/>
              </a:rPr>
              <a:t>Life Cycle Methods: onCreate(), onStart(), onDestroy()...</a:t>
            </a:r>
          </a:p>
          <a:p>
            <a:pPr marL="914400" lvl="1" indent="-457200">
              <a:buFontTx/>
              <a:buChar char="•"/>
            </a:pPr>
            <a:r>
              <a:rPr lang="de-DE" sz="2200" b="1" i="1">
                <a:solidFill>
                  <a:srgbClr val="C00000"/>
                </a:solidFill>
                <a:latin typeface="Calibri" pitchFamily="34" charset="0"/>
              </a:rPr>
              <a:t>Example: LifeCycleDemo</a:t>
            </a:r>
            <a:endParaRPr lang="en-US" sz="2200" b="1" i="1">
              <a:solidFill>
                <a:srgbClr val="C00000"/>
              </a:solidFill>
              <a:latin typeface="Calibri" pitchFamily="34" charset="0"/>
            </a:endParaRPr>
          </a:p>
        </p:txBody>
      </p:sp>
      <p:pic>
        <p:nvPicPr>
          <p:cNvPr id="1536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61E074C-1905-4310-B06F-FB23EE18839F}" type="slidenum">
              <a:rPr lang="en-US" sz="1200">
                <a:solidFill>
                  <a:schemeClr val="tx1">
                    <a:tint val="75000"/>
                  </a:schemeClr>
                </a:solidFill>
                <a:latin typeface="+mn-lt"/>
              </a:rPr>
              <a:pPr algn="r" fontAlgn="auto">
                <a:spcBef>
                  <a:spcPts val="0"/>
                </a:spcBef>
                <a:spcAft>
                  <a:spcPts val="0"/>
                </a:spcAft>
                <a:defRPr/>
              </a:pPr>
              <a:t>2</a:t>
            </a:fld>
            <a:endParaRPr lang="en-US" sz="1200">
              <a:solidFill>
                <a:schemeClr val="tx1">
                  <a:tint val="75000"/>
                </a:schemeClr>
              </a:solidFill>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AB2A225-807A-4D93-BF2E-4A77BF7EA79A}" type="slidenum">
              <a:rPr lang="en-US"/>
              <a:pPr>
                <a:defRPr/>
              </a:pPr>
              <a:t>20</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Visible Lifetime</a:t>
            </a:r>
            <a:endParaRPr lang="en-US" sz="4400" dirty="0">
              <a:solidFill>
                <a:schemeClr val="tx2">
                  <a:lumMod val="60000"/>
                  <a:lumOff val="40000"/>
                </a:schemeClr>
              </a:solidFill>
              <a:latin typeface="+mn-lt"/>
            </a:endParaRPr>
          </a:p>
        </p:txBody>
      </p:sp>
      <p:sp>
        <p:nvSpPr>
          <p:cNvPr id="3584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35844"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A5B88FF-D050-49F4-BB8E-264905C8E7E6}" type="slidenum">
              <a:rPr lang="en-US" sz="1200">
                <a:solidFill>
                  <a:schemeClr val="tx1">
                    <a:tint val="75000"/>
                  </a:schemeClr>
                </a:solidFill>
                <a:latin typeface="+mn-lt"/>
              </a:rPr>
              <a:pPr algn="r" fontAlgn="auto">
                <a:spcBef>
                  <a:spcPts val="0"/>
                </a:spcBef>
                <a:spcAft>
                  <a:spcPts val="0"/>
                </a:spcAft>
                <a:defRPr/>
              </a:pPr>
              <a:t>20</a:t>
            </a:fld>
            <a:endParaRPr lang="en-US" sz="1200">
              <a:solidFill>
                <a:schemeClr val="tx1">
                  <a:tint val="75000"/>
                </a:schemeClr>
              </a:solidFill>
              <a:latin typeface="+mn-lt"/>
            </a:endParaRPr>
          </a:p>
        </p:txBody>
      </p:sp>
      <p:sp>
        <p:nvSpPr>
          <p:cNvPr id="35846" name="TextBox 6"/>
          <p:cNvSpPr txBox="1">
            <a:spLocks noChangeArrowheads="1"/>
          </p:cNvSpPr>
          <p:nvPr/>
        </p:nvSpPr>
        <p:spPr bwMode="auto">
          <a:xfrm>
            <a:off x="457200" y="1905000"/>
            <a:ext cx="8077200" cy="4786313"/>
          </a:xfrm>
          <a:prstGeom prst="rect">
            <a:avLst/>
          </a:prstGeom>
          <a:noFill/>
          <a:ln w="9525">
            <a:noFill/>
            <a:miter lim="800000"/>
            <a:headEnd/>
            <a:tailEnd/>
          </a:ln>
        </p:spPr>
        <p:txBody>
          <a:bodyPr>
            <a:spAutoFit/>
          </a:bodyPr>
          <a:lstStyle/>
          <a:p>
            <a:r>
              <a:rPr lang="en-US" sz="2800" b="1">
                <a:solidFill>
                  <a:srgbClr val="0070C0"/>
                </a:solidFill>
                <a:latin typeface="Calibri" pitchFamily="34" charset="0"/>
              </a:rPr>
              <a:t>Visible Lifetime</a:t>
            </a:r>
            <a:endParaRPr lang="en-US" sz="2800">
              <a:latin typeface="Calibri" pitchFamily="34" charset="0"/>
            </a:endParaRPr>
          </a:p>
          <a:p>
            <a:r>
              <a:rPr lang="en-US" sz="2000" b="1">
                <a:solidFill>
                  <a:srgbClr val="0070C0"/>
                </a:solidFill>
                <a:latin typeface="Calibri" pitchFamily="34" charset="0"/>
              </a:rPr>
              <a:t>visible lifetime</a:t>
            </a:r>
            <a:r>
              <a:rPr lang="en-US" sz="2000">
                <a:solidFill>
                  <a:srgbClr val="0070C0"/>
                </a:solidFill>
                <a:latin typeface="Calibri" pitchFamily="34" charset="0"/>
              </a:rPr>
              <a:t> </a:t>
            </a:r>
            <a:r>
              <a:rPr lang="en-US" sz="2000">
                <a:latin typeface="Calibri" pitchFamily="34" charset="0"/>
              </a:rPr>
              <a:t>của một activity kéo dài từ một lời gọi </a:t>
            </a:r>
            <a:r>
              <a:rPr lang="en-US" sz="2000">
                <a:solidFill>
                  <a:srgbClr val="C00000"/>
                </a:solidFill>
                <a:latin typeface="Calibri" pitchFamily="34" charset="0"/>
              </a:rPr>
              <a:t>onStart()</a:t>
            </a:r>
            <a:r>
              <a:rPr lang="en-US" sz="2000">
                <a:latin typeface="Calibri" pitchFamily="34" charset="0"/>
              </a:rPr>
              <a:t> tới lời gọi tương ứng tới </a:t>
            </a:r>
            <a:r>
              <a:rPr lang="en-US" sz="2000">
                <a:solidFill>
                  <a:srgbClr val="C00000"/>
                </a:solidFill>
                <a:latin typeface="Calibri" pitchFamily="34" charset="0"/>
              </a:rPr>
              <a:t>onStop()</a:t>
            </a:r>
            <a:r>
              <a:rPr lang="en-US" sz="2000">
                <a:latin typeface="Calibri" pitchFamily="34" charset="0"/>
              </a:rPr>
              <a:t>. </a:t>
            </a:r>
          </a:p>
          <a:p>
            <a:endParaRPr lang="en-US" sz="2000">
              <a:latin typeface="Calibri" pitchFamily="34" charset="0"/>
            </a:endParaRPr>
          </a:p>
          <a:p>
            <a:pPr marL="914400" lvl="1" indent="-457200"/>
            <a:r>
              <a:rPr lang="en-US" sz="2000">
                <a:latin typeface="Calibri" pitchFamily="34" charset="0"/>
              </a:rPr>
              <a:t>	</a:t>
            </a:r>
            <a:r>
              <a:rPr lang="en-US" sz="2000" i="1">
                <a:latin typeface="Calibri" pitchFamily="34" charset="0"/>
              </a:rPr>
              <a:t>Trong khoảng thời gian này, người dùng có thể nhìn thấy activity đó trên màn hình, tuy nó có thể không nằm tại foreground và tương tác với người dùng. </a:t>
            </a:r>
          </a:p>
          <a:p>
            <a:pPr marL="914400" lvl="1" indent="-457200">
              <a:buFont typeface="Arial" charset="0"/>
              <a:buChar char="•"/>
            </a:pPr>
            <a:endParaRPr lang="en-US" sz="2000">
              <a:latin typeface="Calibri" pitchFamily="34" charset="0"/>
            </a:endParaRPr>
          </a:p>
          <a:p>
            <a:pPr marL="914400" lvl="1" indent="-457200">
              <a:buFont typeface="Arial" charset="0"/>
              <a:buChar char="•"/>
            </a:pPr>
            <a:r>
              <a:rPr lang="en-US" sz="2000">
                <a:latin typeface="Calibri" pitchFamily="34" charset="0"/>
              </a:rPr>
              <a:t>Các phương thức </a:t>
            </a:r>
            <a:r>
              <a:rPr lang="en-US" sz="2000">
                <a:solidFill>
                  <a:srgbClr val="C00000"/>
                </a:solidFill>
                <a:latin typeface="Calibri" pitchFamily="34" charset="0"/>
              </a:rPr>
              <a:t>onStart</a:t>
            </a:r>
            <a:r>
              <a:rPr lang="en-US" sz="2000">
                <a:latin typeface="Calibri" pitchFamily="34" charset="0"/>
              </a:rPr>
              <a:t>() và </a:t>
            </a:r>
            <a:r>
              <a:rPr lang="en-US" sz="2000">
                <a:solidFill>
                  <a:srgbClr val="C00000"/>
                </a:solidFill>
                <a:latin typeface="Calibri" pitchFamily="34" charset="0"/>
              </a:rPr>
              <a:t>onStop</a:t>
            </a:r>
            <a:r>
              <a:rPr lang="en-US" sz="2000">
                <a:latin typeface="Calibri" pitchFamily="34" charset="0"/>
              </a:rPr>
              <a:t>() có thể được gọi nhiều lần, khi activity chuyển giữa hai trạng thái hiện và bị che đối với người dùng.</a:t>
            </a:r>
          </a:p>
          <a:p>
            <a:pPr marL="914400" lvl="1" indent="-457200">
              <a:buFont typeface="Arial" charset="0"/>
              <a:buChar char="•"/>
            </a:pPr>
            <a:endParaRPr lang="en-US" sz="2000">
              <a:latin typeface="Calibri" pitchFamily="34" charset="0"/>
            </a:endParaRPr>
          </a:p>
          <a:p>
            <a:pPr marL="914400" lvl="1" indent="-457200">
              <a:buFont typeface="Arial" charset="0"/>
              <a:buChar char="•"/>
            </a:pPr>
            <a:r>
              <a:rPr lang="en-US" sz="2000">
                <a:latin typeface="Calibri" pitchFamily="34" charset="0"/>
              </a:rPr>
              <a:t>Giữa hai phương thức này, ta có thể giữ các tài nguyên cần thiết cho việc hiển thị activity trên màn hình. </a:t>
            </a:r>
          </a:p>
          <a:p>
            <a:endParaRPr lang="en-US" sz="2000">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DC5EC57-C488-4A6F-A5C5-DCA1D5413E91}" type="slidenum">
              <a:rPr lang="en-US"/>
              <a:pPr>
                <a:defRPr/>
              </a:pPr>
              <a:t>21</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Foreground Lifetime</a:t>
            </a:r>
            <a:endParaRPr lang="en-US" sz="4400" dirty="0">
              <a:solidFill>
                <a:schemeClr val="tx2">
                  <a:lumMod val="60000"/>
                  <a:lumOff val="40000"/>
                </a:schemeClr>
              </a:solidFill>
              <a:latin typeface="+mj-lt"/>
              <a:ea typeface="+mj-ea"/>
              <a:cs typeface="+mj-cs"/>
            </a:endParaRPr>
          </a:p>
        </p:txBody>
      </p:sp>
      <p:sp>
        <p:nvSpPr>
          <p:cNvPr id="3789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3789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C0B9392-AAE6-4446-A4D5-071BEA2F9D1D}" type="slidenum">
              <a:rPr lang="en-US" sz="1200">
                <a:solidFill>
                  <a:schemeClr val="tx1">
                    <a:tint val="75000"/>
                  </a:schemeClr>
                </a:solidFill>
                <a:latin typeface="+mn-lt"/>
              </a:rPr>
              <a:pPr algn="r" fontAlgn="auto">
                <a:spcBef>
                  <a:spcPts val="0"/>
                </a:spcBef>
                <a:spcAft>
                  <a:spcPts val="0"/>
                </a:spcAft>
                <a:defRPr/>
              </a:pPr>
              <a:t>21</a:t>
            </a:fld>
            <a:endParaRPr lang="en-US" sz="1200">
              <a:solidFill>
                <a:schemeClr val="tx1">
                  <a:tint val="75000"/>
                </a:schemeClr>
              </a:solidFill>
              <a:latin typeface="+mn-lt"/>
            </a:endParaRPr>
          </a:p>
        </p:txBody>
      </p:sp>
      <p:sp>
        <p:nvSpPr>
          <p:cNvPr id="37894" name="TextBox 6"/>
          <p:cNvSpPr txBox="1">
            <a:spLocks noChangeArrowheads="1"/>
          </p:cNvSpPr>
          <p:nvPr/>
        </p:nvSpPr>
        <p:spPr bwMode="auto">
          <a:xfrm>
            <a:off x="457200" y="1905000"/>
            <a:ext cx="8077200" cy="2957513"/>
          </a:xfrm>
          <a:prstGeom prst="rect">
            <a:avLst/>
          </a:prstGeom>
          <a:noFill/>
          <a:ln w="9525">
            <a:noFill/>
            <a:miter lim="800000"/>
            <a:headEnd/>
            <a:tailEnd/>
          </a:ln>
        </p:spPr>
        <p:txBody>
          <a:bodyPr>
            <a:spAutoFit/>
          </a:bodyPr>
          <a:lstStyle/>
          <a:p>
            <a:r>
              <a:rPr lang="en-US" sz="2800" b="1">
                <a:solidFill>
                  <a:srgbClr val="0070C0"/>
                </a:solidFill>
                <a:latin typeface="Calibri" pitchFamily="34" charset="0"/>
              </a:rPr>
              <a:t>Foreground Lifetime</a:t>
            </a:r>
          </a:p>
          <a:p>
            <a:r>
              <a:rPr lang="en-US" sz="2000" b="1">
                <a:solidFill>
                  <a:srgbClr val="0070C0"/>
                </a:solidFill>
                <a:latin typeface="Calibri" pitchFamily="34" charset="0"/>
              </a:rPr>
              <a:t>foreground lifetime</a:t>
            </a:r>
            <a:r>
              <a:rPr lang="en-US" sz="2000">
                <a:solidFill>
                  <a:srgbClr val="0070C0"/>
                </a:solidFill>
                <a:latin typeface="Calibri" pitchFamily="34" charset="0"/>
              </a:rPr>
              <a:t> </a:t>
            </a:r>
            <a:r>
              <a:rPr lang="en-US" sz="2000">
                <a:latin typeface="Calibri" pitchFamily="34" charset="0"/>
              </a:rPr>
              <a:t>của một activity bắt đầu từ một lời gọi </a:t>
            </a:r>
            <a:r>
              <a:rPr lang="en-US" sz="2000">
                <a:solidFill>
                  <a:srgbClr val="C00000"/>
                </a:solidFill>
                <a:latin typeface="Calibri" pitchFamily="34" charset="0"/>
              </a:rPr>
              <a:t>onResume()</a:t>
            </a:r>
            <a:r>
              <a:rPr lang="en-US" sz="2000">
                <a:latin typeface="Calibri" pitchFamily="34" charset="0"/>
              </a:rPr>
              <a:t> và kết thúc bởi lời gọi tương ứng tới</a:t>
            </a:r>
            <a:r>
              <a:rPr lang="en-US" sz="2000">
                <a:solidFill>
                  <a:srgbClr val="C00000"/>
                </a:solidFill>
                <a:latin typeface="Calibri" pitchFamily="34" charset="0"/>
              </a:rPr>
              <a:t> onPause()</a:t>
            </a:r>
            <a:r>
              <a:rPr lang="en-US" sz="2000">
                <a:latin typeface="Calibri" pitchFamily="34" charset="0"/>
              </a:rPr>
              <a:t>. </a:t>
            </a:r>
          </a:p>
          <a:p>
            <a:pPr lvl="1"/>
            <a:endParaRPr lang="en-US" sz="2000">
              <a:latin typeface="Calibri" pitchFamily="34" charset="0"/>
            </a:endParaRPr>
          </a:p>
          <a:p>
            <a:pPr lvl="1"/>
            <a:r>
              <a:rPr lang="en-US" sz="2000" i="1">
                <a:latin typeface="Calibri" pitchFamily="34" charset="0"/>
              </a:rPr>
              <a:t>Trong khoảng thời gian này, activity đó đứng trước mọi activity khác trên màn hình và nó tương tác với người dùng. </a:t>
            </a:r>
          </a:p>
          <a:p>
            <a:endParaRPr lang="en-US" sz="2000">
              <a:latin typeface="Calibri" pitchFamily="34" charset="0"/>
            </a:endParaRPr>
          </a:p>
          <a:p>
            <a:r>
              <a:rPr lang="en-US" sz="2000">
                <a:latin typeface="Calibri" pitchFamily="34" charset="0"/>
              </a:rPr>
              <a:t>Một activity có thể thường xuyên chuyển qua lại giữa các trạng thái </a:t>
            </a:r>
            <a:r>
              <a:rPr lang="en-US" sz="2000" i="1">
                <a:latin typeface="Calibri" pitchFamily="34" charset="0"/>
              </a:rPr>
              <a:t>resumed</a:t>
            </a:r>
            <a:r>
              <a:rPr lang="en-US" sz="2000">
                <a:latin typeface="Calibri" pitchFamily="34" charset="0"/>
              </a:rPr>
              <a:t> và </a:t>
            </a:r>
            <a:r>
              <a:rPr lang="en-US" sz="2000" i="1">
                <a:latin typeface="Calibri" pitchFamily="34" charset="0"/>
              </a:rPr>
              <a:t>paused</a:t>
            </a:r>
            <a:endParaRPr lang="en-US" sz="2000">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53D8E-24F0-44DF-BB98-8F26F7BC5A2E}" type="slidenum">
              <a:rPr lang="en-US"/>
              <a:pPr>
                <a:defRPr/>
              </a:pPr>
              <a:t>22</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Life Cycle Methods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3891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3891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DA30F17-F53A-40C6-B2D8-ECB357ACEB3A}" type="slidenum">
              <a:rPr lang="en-US" sz="1200">
                <a:solidFill>
                  <a:schemeClr val="tx1">
                    <a:tint val="75000"/>
                  </a:schemeClr>
                </a:solidFill>
                <a:latin typeface="+mn-lt"/>
              </a:rPr>
              <a:pPr algn="r" fontAlgn="auto">
                <a:spcBef>
                  <a:spcPts val="0"/>
                </a:spcBef>
                <a:spcAft>
                  <a:spcPts val="0"/>
                </a:spcAft>
                <a:defRPr/>
              </a:pPr>
              <a:t>22</a:t>
            </a:fld>
            <a:endParaRPr lang="en-US" sz="1200">
              <a:solidFill>
                <a:schemeClr val="tx1">
                  <a:tint val="75000"/>
                </a:schemeClr>
              </a:solidFill>
              <a:latin typeface="+mn-lt"/>
            </a:endParaRPr>
          </a:p>
        </p:txBody>
      </p:sp>
      <p:sp>
        <p:nvSpPr>
          <p:cNvPr id="38918" name="TextBox 6"/>
          <p:cNvSpPr txBox="1">
            <a:spLocks noChangeArrowheads="1"/>
          </p:cNvSpPr>
          <p:nvPr/>
        </p:nvSpPr>
        <p:spPr bwMode="auto">
          <a:xfrm>
            <a:off x="457200" y="1905000"/>
            <a:ext cx="8077200" cy="3106738"/>
          </a:xfrm>
          <a:prstGeom prst="rect">
            <a:avLst/>
          </a:prstGeom>
          <a:noFill/>
          <a:ln w="9525">
            <a:noFill/>
            <a:miter lim="800000"/>
            <a:headEnd/>
            <a:tailEnd/>
          </a:ln>
        </p:spPr>
        <p:txBody>
          <a:bodyPr>
            <a:spAutoFit/>
          </a:bodyPr>
          <a:lstStyle/>
          <a:p>
            <a:r>
              <a:rPr lang="en-US" sz="2200" b="1">
                <a:latin typeface="Calibri" pitchFamily="34" charset="0"/>
              </a:rPr>
              <a:t>Method</a:t>
            </a:r>
            <a:r>
              <a:rPr lang="en-US" sz="2200">
                <a:latin typeface="Calibri" pitchFamily="34" charset="0"/>
              </a:rPr>
              <a:t>:	</a:t>
            </a:r>
            <a:r>
              <a:rPr lang="en-US" sz="2200" b="1">
                <a:solidFill>
                  <a:srgbClr val="C00000"/>
                </a:solidFill>
                <a:latin typeface="Calibri" pitchFamily="34" charset="0"/>
              </a:rPr>
              <a:t>onCreate()</a:t>
            </a:r>
          </a:p>
          <a:p>
            <a:endParaRPr lang="en-US" sz="2200" b="1">
              <a:solidFill>
                <a:srgbClr val="C00000"/>
              </a:solidFill>
              <a:latin typeface="Calibri" pitchFamily="34" charset="0"/>
            </a:endParaRPr>
          </a:p>
          <a:p>
            <a:pPr>
              <a:buFont typeface="Arial" charset="0"/>
              <a:buChar char="•"/>
            </a:pPr>
            <a:r>
              <a:rPr lang="en-US" sz="2200">
                <a:latin typeface="Calibri" pitchFamily="34" charset="0"/>
              </a:rPr>
              <a:t>Được gọi khi activity được tạo. </a:t>
            </a:r>
          </a:p>
          <a:p>
            <a:pPr>
              <a:buFont typeface="Arial" charset="0"/>
              <a:buChar char="•"/>
            </a:pPr>
            <a:r>
              <a:rPr lang="en-US" sz="2200">
                <a:latin typeface="Calibri" pitchFamily="34" charset="0"/>
              </a:rPr>
              <a:t>Đây là nơi ta nên thực hiện khởi tạo tĩnh thông thường — tạo giao diện người dùng (các view), nối dữ liệu với các danh sách, v.v.. </a:t>
            </a:r>
          </a:p>
          <a:p>
            <a:pPr>
              <a:buFont typeface="Arial" charset="0"/>
              <a:buChar char="•"/>
            </a:pPr>
            <a:r>
              <a:rPr lang="en-US" sz="2200">
                <a:latin typeface="Calibri" pitchFamily="34" charset="0"/>
              </a:rPr>
              <a:t>Tham số được truyền một đối tượng </a:t>
            </a:r>
            <a:r>
              <a:rPr lang="en-US" sz="2200" i="1">
                <a:latin typeface="Calibri" pitchFamily="34" charset="0"/>
              </a:rPr>
              <a:t>Bundle</a:t>
            </a:r>
            <a:r>
              <a:rPr lang="en-US" sz="2200">
                <a:latin typeface="Calibri" pitchFamily="34" charset="0"/>
              </a:rPr>
              <a:t> chứa trạng thái cũ của activity, nếu như trạng thái đã được ghi lại.</a:t>
            </a:r>
          </a:p>
          <a:p>
            <a:pPr>
              <a:buFont typeface="Arial" charset="0"/>
              <a:buChar char="•"/>
            </a:pPr>
            <a:r>
              <a:rPr lang="en-US" sz="2200" i="1">
                <a:latin typeface="Calibri" pitchFamily="34" charset="0"/>
              </a:rPr>
              <a:t>onStart</a:t>
            </a:r>
            <a:r>
              <a:rPr lang="en-US" sz="2200">
                <a:latin typeface="Calibri" pitchFamily="34" charset="0"/>
              </a:rPr>
              <a:t>() luôn được gọi sau đó.</a:t>
            </a:r>
          </a:p>
          <a:p>
            <a:endParaRPr lang="en-US" sz="2200">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E2F1761-3332-4BC3-AB27-D06C4F7BAC09}" type="slidenum">
              <a:rPr lang="en-US"/>
              <a:pPr>
                <a:defRPr/>
              </a:pPr>
              <a:t>23</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Life Cycle Methods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3993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3994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67FFB86-22FE-48DC-B866-E45D43C37AF2}" type="slidenum">
              <a:rPr lang="en-US" sz="1200">
                <a:solidFill>
                  <a:schemeClr val="tx1">
                    <a:tint val="75000"/>
                  </a:schemeClr>
                </a:solidFill>
                <a:latin typeface="+mn-lt"/>
              </a:rPr>
              <a:pPr algn="r" fontAlgn="auto">
                <a:spcBef>
                  <a:spcPts val="0"/>
                </a:spcBef>
                <a:spcAft>
                  <a:spcPts val="0"/>
                </a:spcAft>
                <a:defRPr/>
              </a:pPr>
              <a:t>23</a:t>
            </a:fld>
            <a:endParaRPr lang="en-US" sz="1200">
              <a:solidFill>
                <a:schemeClr val="tx1">
                  <a:tint val="75000"/>
                </a:schemeClr>
              </a:solidFill>
              <a:latin typeface="+mn-lt"/>
            </a:endParaRPr>
          </a:p>
        </p:txBody>
      </p:sp>
      <p:sp>
        <p:nvSpPr>
          <p:cNvPr id="39942" name="TextBox 6"/>
          <p:cNvSpPr txBox="1">
            <a:spLocks noChangeArrowheads="1"/>
          </p:cNvSpPr>
          <p:nvPr/>
        </p:nvSpPr>
        <p:spPr bwMode="auto">
          <a:xfrm>
            <a:off x="457200" y="1905000"/>
            <a:ext cx="8077200" cy="1766888"/>
          </a:xfrm>
          <a:prstGeom prst="rect">
            <a:avLst/>
          </a:prstGeom>
          <a:noFill/>
          <a:ln w="9525">
            <a:noFill/>
            <a:miter lim="800000"/>
            <a:headEnd/>
            <a:tailEnd/>
          </a:ln>
        </p:spPr>
        <p:txBody>
          <a:bodyPr>
            <a:spAutoFit/>
          </a:bodyPr>
          <a:lstStyle/>
          <a:p>
            <a:r>
              <a:rPr lang="en-US" sz="2200" b="1">
                <a:latin typeface="Calibri" pitchFamily="34" charset="0"/>
              </a:rPr>
              <a:t>Method</a:t>
            </a:r>
            <a:r>
              <a:rPr lang="en-US" sz="2200">
                <a:latin typeface="Calibri" pitchFamily="34" charset="0"/>
              </a:rPr>
              <a:t>:	</a:t>
            </a:r>
            <a:r>
              <a:rPr lang="en-US" sz="2200" b="1">
                <a:solidFill>
                  <a:srgbClr val="C00000"/>
                </a:solidFill>
                <a:latin typeface="Calibri" pitchFamily="34" charset="0"/>
              </a:rPr>
              <a:t>onRestart()</a:t>
            </a:r>
          </a:p>
          <a:p>
            <a:endParaRPr lang="en-US" sz="2200" b="1">
              <a:solidFill>
                <a:srgbClr val="C00000"/>
              </a:solidFill>
              <a:latin typeface="Calibri" pitchFamily="34" charset="0"/>
            </a:endParaRPr>
          </a:p>
          <a:p>
            <a:pPr>
              <a:buFont typeface="Arial" charset="0"/>
              <a:buChar char="•"/>
            </a:pPr>
            <a:r>
              <a:rPr lang="en-US" sz="2200">
                <a:latin typeface="Calibri" pitchFamily="34" charset="0"/>
              </a:rPr>
              <a:t>Được gọi ngay trước khi activity được khởi động lại sau khi đã bị dừng (stopped). </a:t>
            </a:r>
          </a:p>
          <a:p>
            <a:pPr>
              <a:buFont typeface="Arial" charset="0"/>
              <a:buChar char="•"/>
            </a:pPr>
            <a:r>
              <a:rPr lang="en-US" sz="2200" i="1">
                <a:latin typeface="Calibri" pitchFamily="34" charset="0"/>
              </a:rPr>
              <a:t>onStart</a:t>
            </a:r>
            <a:r>
              <a:rPr lang="en-US" sz="2200">
                <a:latin typeface="Calibri" pitchFamily="34" charset="0"/>
              </a:rPr>
              <a:t>() luôn được gọi sau đó.</a:t>
            </a:r>
          </a:p>
        </p:txBody>
      </p:sp>
      <p:sp>
        <p:nvSpPr>
          <p:cNvPr id="39943" name="TextBox 7"/>
          <p:cNvSpPr txBox="1">
            <a:spLocks noChangeArrowheads="1"/>
          </p:cNvSpPr>
          <p:nvPr/>
        </p:nvSpPr>
        <p:spPr bwMode="auto">
          <a:xfrm>
            <a:off x="457200" y="4114800"/>
            <a:ext cx="8077200" cy="1766888"/>
          </a:xfrm>
          <a:prstGeom prst="rect">
            <a:avLst/>
          </a:prstGeom>
          <a:noFill/>
          <a:ln w="9525">
            <a:noFill/>
            <a:miter lim="800000"/>
            <a:headEnd/>
            <a:tailEnd/>
          </a:ln>
        </p:spPr>
        <p:txBody>
          <a:bodyPr>
            <a:spAutoFit/>
          </a:bodyPr>
          <a:lstStyle/>
          <a:p>
            <a:r>
              <a:rPr lang="en-US" sz="2200" b="1">
                <a:latin typeface="Calibri" pitchFamily="34" charset="0"/>
              </a:rPr>
              <a:t>Method</a:t>
            </a:r>
            <a:r>
              <a:rPr lang="en-US" sz="2200">
                <a:latin typeface="Calibri" pitchFamily="34" charset="0"/>
              </a:rPr>
              <a:t>:	</a:t>
            </a:r>
            <a:r>
              <a:rPr lang="en-US" sz="2200" b="1">
                <a:solidFill>
                  <a:srgbClr val="C00000"/>
                </a:solidFill>
                <a:latin typeface="Calibri" pitchFamily="34" charset="0"/>
              </a:rPr>
              <a:t>onStart()</a:t>
            </a:r>
          </a:p>
          <a:p>
            <a:endParaRPr lang="en-US" sz="2200" b="1">
              <a:solidFill>
                <a:srgbClr val="C00000"/>
              </a:solidFill>
              <a:latin typeface="Calibri" pitchFamily="34" charset="0"/>
            </a:endParaRPr>
          </a:p>
          <a:p>
            <a:pPr>
              <a:buFont typeface="Arial" charset="0"/>
              <a:buChar char="•"/>
            </a:pPr>
            <a:r>
              <a:rPr lang="en-US" sz="2200">
                <a:latin typeface="Calibri" pitchFamily="34" charset="0"/>
              </a:rPr>
              <a:t>Được gọi ngay trước khi activity được hiện trên màn hình (visible).</a:t>
            </a:r>
          </a:p>
          <a:p>
            <a:pPr>
              <a:buFont typeface="Arial" charset="0"/>
              <a:buChar char="•"/>
            </a:pPr>
            <a:r>
              <a:rPr lang="en-US" sz="2200">
                <a:latin typeface="Calibri" pitchFamily="34" charset="0"/>
              </a:rPr>
              <a:t>Tiếp theo là </a:t>
            </a:r>
            <a:r>
              <a:rPr lang="en-US" sz="2200" i="1">
                <a:latin typeface="Calibri" pitchFamily="34" charset="0"/>
              </a:rPr>
              <a:t>onResume</a:t>
            </a:r>
            <a:r>
              <a:rPr lang="en-US" sz="2200">
                <a:latin typeface="Calibri" pitchFamily="34" charset="0"/>
              </a:rPr>
              <a:t>() nếu activity lên foreground, hoặc </a:t>
            </a:r>
            <a:r>
              <a:rPr lang="en-US" sz="2200" i="1">
                <a:latin typeface="Calibri" pitchFamily="34" charset="0"/>
              </a:rPr>
              <a:t>onStop</a:t>
            </a:r>
            <a:r>
              <a:rPr lang="en-US" sz="2200">
                <a:latin typeface="Calibri" pitchFamily="34" charset="0"/>
              </a:rPr>
              <a:t>() nếu nó bị che.</a:t>
            </a:r>
          </a:p>
        </p:txBody>
      </p:sp>
      <p:cxnSp>
        <p:nvCxnSpPr>
          <p:cNvPr id="10" name="Straight Connector 9"/>
          <p:cNvCxnSpPr/>
          <p:nvPr/>
        </p:nvCxnSpPr>
        <p:spPr>
          <a:xfrm>
            <a:off x="457200" y="3810000"/>
            <a:ext cx="8229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CABB313-7373-4109-98D5-8D073E5AAE23}" type="slidenum">
              <a:rPr lang="en-US"/>
              <a:pPr>
                <a:defRPr/>
              </a:pPr>
              <a:t>24</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Life Cycle Methods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096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4096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351F917-C1F5-42F8-86E6-EFB02A790E0D}" type="slidenum">
              <a:rPr lang="en-US" sz="1200">
                <a:solidFill>
                  <a:schemeClr val="tx1">
                    <a:tint val="75000"/>
                  </a:schemeClr>
                </a:solidFill>
                <a:latin typeface="+mn-lt"/>
              </a:rPr>
              <a:pPr algn="r" fontAlgn="auto">
                <a:spcBef>
                  <a:spcPts val="0"/>
                </a:spcBef>
                <a:spcAft>
                  <a:spcPts val="0"/>
                </a:spcAft>
                <a:defRPr/>
              </a:pPr>
              <a:t>24</a:t>
            </a:fld>
            <a:endParaRPr lang="en-US" sz="1200">
              <a:solidFill>
                <a:schemeClr val="tx1">
                  <a:tint val="75000"/>
                </a:schemeClr>
              </a:solidFill>
              <a:latin typeface="+mn-lt"/>
            </a:endParaRPr>
          </a:p>
        </p:txBody>
      </p:sp>
      <p:sp>
        <p:nvSpPr>
          <p:cNvPr id="40966" name="TextBox 6"/>
          <p:cNvSpPr txBox="1">
            <a:spLocks noChangeArrowheads="1"/>
          </p:cNvSpPr>
          <p:nvPr/>
        </p:nvSpPr>
        <p:spPr bwMode="auto">
          <a:xfrm>
            <a:off x="457200" y="1905000"/>
            <a:ext cx="8077200" cy="2101850"/>
          </a:xfrm>
          <a:prstGeom prst="rect">
            <a:avLst/>
          </a:prstGeom>
          <a:noFill/>
          <a:ln w="9525">
            <a:noFill/>
            <a:miter lim="800000"/>
            <a:headEnd/>
            <a:tailEnd/>
          </a:ln>
        </p:spPr>
        <p:txBody>
          <a:bodyPr>
            <a:spAutoFit/>
          </a:bodyPr>
          <a:lstStyle/>
          <a:p>
            <a:r>
              <a:rPr lang="en-US" sz="2200" b="1">
                <a:latin typeface="Calibri" pitchFamily="34" charset="0"/>
              </a:rPr>
              <a:t>Method</a:t>
            </a:r>
            <a:r>
              <a:rPr lang="en-US" sz="2200">
                <a:latin typeface="Calibri" pitchFamily="34" charset="0"/>
              </a:rPr>
              <a:t>:	</a:t>
            </a:r>
            <a:r>
              <a:rPr lang="en-US" sz="2200" b="1">
                <a:solidFill>
                  <a:srgbClr val="C00000"/>
                </a:solidFill>
                <a:latin typeface="Calibri" pitchFamily="34" charset="0"/>
              </a:rPr>
              <a:t>onResume()</a:t>
            </a:r>
          </a:p>
          <a:p>
            <a:endParaRPr lang="en-US" sz="2200" b="1">
              <a:solidFill>
                <a:srgbClr val="C00000"/>
              </a:solidFill>
              <a:latin typeface="Calibri" pitchFamily="34" charset="0"/>
            </a:endParaRPr>
          </a:p>
          <a:p>
            <a:pPr>
              <a:buFont typeface="Calibri" pitchFamily="34" charset="0"/>
              <a:buAutoNum type="arabicPeriod"/>
            </a:pPr>
            <a:r>
              <a:rPr lang="en-US" sz="2200">
                <a:latin typeface="Calibri" pitchFamily="34" charset="0"/>
              </a:rPr>
              <a:t>Được gọi ngay trước khi activity bắt đầu tương tác với người dùng. </a:t>
            </a:r>
          </a:p>
          <a:p>
            <a:pPr>
              <a:buFont typeface="Calibri" pitchFamily="34" charset="0"/>
              <a:buAutoNum type="arabicPeriod"/>
            </a:pPr>
            <a:r>
              <a:rPr lang="en-US" sz="2200">
                <a:latin typeface="Calibri" pitchFamily="34" charset="0"/>
              </a:rPr>
              <a:t>Tại thời điểm này, activity nằm trên đỉnh activity stack và nhận input của người dùng. </a:t>
            </a:r>
          </a:p>
          <a:p>
            <a:pPr>
              <a:buFont typeface="Calibri" pitchFamily="34" charset="0"/>
              <a:buAutoNum type="arabicPeriod"/>
            </a:pPr>
            <a:r>
              <a:rPr lang="en-US" sz="2200">
                <a:latin typeface="Calibri" pitchFamily="34" charset="0"/>
              </a:rPr>
              <a:t>Tiếp theo bao giờ cùng là </a:t>
            </a:r>
            <a:r>
              <a:rPr lang="en-US" sz="2200" i="1">
                <a:latin typeface="Calibri" pitchFamily="34" charset="0"/>
              </a:rPr>
              <a:t>onPause</a:t>
            </a:r>
            <a:r>
              <a:rPr lang="en-US" sz="2200">
                <a:latin typeface="Calibri" pitchFamily="34" charset="0"/>
              </a:rPr>
              <a:t>().</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D2195A5-989D-4A1B-BB53-517B2014B0A0}" type="slidenum">
              <a:rPr lang="en-US"/>
              <a:pPr>
                <a:defRPr/>
              </a:pPr>
              <a:t>25</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Life Cycle Methods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198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4198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BD8D2BE-F0E8-4D0A-9AD7-75812A417ABC}" type="slidenum">
              <a:rPr lang="en-US" sz="1200">
                <a:solidFill>
                  <a:schemeClr val="tx1">
                    <a:tint val="75000"/>
                  </a:schemeClr>
                </a:solidFill>
                <a:latin typeface="+mn-lt"/>
              </a:rPr>
              <a:pPr algn="r" fontAlgn="auto">
                <a:spcBef>
                  <a:spcPts val="0"/>
                </a:spcBef>
                <a:spcAft>
                  <a:spcPts val="0"/>
                </a:spcAft>
                <a:defRPr/>
              </a:pPr>
              <a:t>25</a:t>
            </a:fld>
            <a:endParaRPr lang="en-US" sz="1200">
              <a:solidFill>
                <a:schemeClr val="tx1">
                  <a:tint val="75000"/>
                </a:schemeClr>
              </a:solidFill>
              <a:latin typeface="+mn-lt"/>
            </a:endParaRPr>
          </a:p>
        </p:txBody>
      </p:sp>
      <p:sp>
        <p:nvSpPr>
          <p:cNvPr id="41990" name="TextBox 6"/>
          <p:cNvSpPr txBox="1">
            <a:spLocks noChangeArrowheads="1"/>
          </p:cNvSpPr>
          <p:nvPr/>
        </p:nvSpPr>
        <p:spPr bwMode="auto">
          <a:xfrm>
            <a:off x="457200" y="1905000"/>
            <a:ext cx="8077200" cy="3441700"/>
          </a:xfrm>
          <a:prstGeom prst="rect">
            <a:avLst/>
          </a:prstGeom>
          <a:noFill/>
          <a:ln w="9525">
            <a:noFill/>
            <a:miter lim="800000"/>
            <a:headEnd/>
            <a:tailEnd/>
          </a:ln>
        </p:spPr>
        <p:txBody>
          <a:bodyPr>
            <a:spAutoFit/>
          </a:bodyPr>
          <a:lstStyle/>
          <a:p>
            <a:r>
              <a:rPr lang="en-US" sz="2200" b="1">
                <a:latin typeface="Calibri" pitchFamily="34" charset="0"/>
              </a:rPr>
              <a:t>Method</a:t>
            </a:r>
            <a:r>
              <a:rPr lang="en-US" sz="2200">
                <a:latin typeface="Calibri" pitchFamily="34" charset="0"/>
              </a:rPr>
              <a:t>:	</a:t>
            </a:r>
            <a:r>
              <a:rPr lang="en-US" sz="2200" b="1">
                <a:solidFill>
                  <a:srgbClr val="C00000"/>
                </a:solidFill>
                <a:latin typeface="Calibri" pitchFamily="34" charset="0"/>
              </a:rPr>
              <a:t>onPause()</a:t>
            </a:r>
          </a:p>
          <a:p>
            <a:endParaRPr lang="en-US" sz="2200" b="1">
              <a:solidFill>
                <a:srgbClr val="C00000"/>
              </a:solidFill>
              <a:latin typeface="Calibri" pitchFamily="34" charset="0"/>
            </a:endParaRPr>
          </a:p>
          <a:p>
            <a:pPr>
              <a:buFont typeface="Calibri" pitchFamily="34" charset="0"/>
              <a:buAutoNum type="arabicPeriod"/>
            </a:pPr>
            <a:r>
              <a:rPr lang="en-US" sz="2200">
                <a:latin typeface="Calibri" pitchFamily="34" charset="0"/>
              </a:rPr>
              <a:t>Được gọi khi hệ thống chuẩn bị chuyển sang một activity khác. </a:t>
            </a:r>
          </a:p>
          <a:p>
            <a:pPr>
              <a:buFont typeface="Calibri" pitchFamily="34" charset="0"/>
              <a:buAutoNum type="arabicPeriod"/>
            </a:pPr>
            <a:r>
              <a:rPr lang="en-US" sz="2200">
                <a:latin typeface="Calibri" pitchFamily="34" charset="0"/>
              </a:rPr>
              <a:t>Phương thức này thường dùng để ghi các thay đổi chưa được lưu, dừng hoạt hình và những công việc tốn CPU khác, v.v.. </a:t>
            </a:r>
          </a:p>
          <a:p>
            <a:pPr>
              <a:buFont typeface="Calibri" pitchFamily="34" charset="0"/>
              <a:buAutoNum type="arabicPeriod"/>
            </a:pPr>
            <a:r>
              <a:rPr lang="en-US" sz="2200">
                <a:latin typeface="Calibri" pitchFamily="34" charset="0"/>
              </a:rPr>
              <a:t>Nó nên làm công việc của mình thật nhanh vì activity tiếp theo phải đợi nó kết thúc thì mới resume được. </a:t>
            </a:r>
          </a:p>
          <a:p>
            <a:pPr>
              <a:buFont typeface="Calibri" pitchFamily="34" charset="0"/>
              <a:buAutoNum type="arabicPeriod"/>
            </a:pPr>
            <a:r>
              <a:rPr lang="en-US" sz="2200">
                <a:latin typeface="Calibri" pitchFamily="34" charset="0"/>
              </a:rPr>
              <a:t>Tiếp theo là </a:t>
            </a:r>
            <a:r>
              <a:rPr lang="en-US" sz="2200" i="1">
                <a:latin typeface="Calibri" pitchFamily="34" charset="0"/>
              </a:rPr>
              <a:t>onResume</a:t>
            </a:r>
            <a:r>
              <a:rPr lang="en-US" sz="2200">
                <a:latin typeface="Calibri" pitchFamily="34" charset="0"/>
              </a:rPr>
              <a:t>() nếu activity quay lại, hoặc </a:t>
            </a:r>
            <a:r>
              <a:rPr lang="en-US" sz="2200" i="1">
                <a:latin typeface="Calibri" pitchFamily="34" charset="0"/>
              </a:rPr>
              <a:t>onStop</a:t>
            </a:r>
            <a:r>
              <a:rPr lang="en-US" sz="2200">
                <a:latin typeface="Calibri" pitchFamily="34" charset="0"/>
              </a:rPr>
              <a:t>() nếu nó không còn được hiển thị đối với người dùng.</a:t>
            </a:r>
          </a:p>
          <a:p>
            <a:pPr>
              <a:buFont typeface="Calibri" pitchFamily="34" charset="0"/>
              <a:buAutoNum type="arabicPeriod"/>
            </a:pPr>
            <a:r>
              <a:rPr lang="en-US" sz="2200">
                <a:latin typeface="Calibri" pitchFamily="34" charset="0"/>
              </a:rPr>
              <a:t>Activity trong trạng thái này có thể bị hệ thống </a:t>
            </a:r>
            <a:r>
              <a:rPr lang="en-US" sz="2200" i="1">
                <a:latin typeface="Calibri" pitchFamily="34" charset="0"/>
              </a:rPr>
              <a:t>kill</a:t>
            </a:r>
            <a:r>
              <a:rPr lang="en-US" sz="2200">
                <a:latin typeface="Calibri" pitchFamily="34" charset="0"/>
              </a:rPr>
              <a:t>.</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A11894F-337C-40D9-9EE4-4E6FAE740693}" type="slidenum">
              <a:rPr lang="en-US"/>
              <a:pPr>
                <a:defRPr/>
              </a:pPr>
              <a:t>26</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Life Cycle Methods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301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4301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57D61AD-967C-4A2C-8F0D-D9A3F00F61EA}" type="slidenum">
              <a:rPr lang="en-US" sz="1200">
                <a:solidFill>
                  <a:schemeClr val="tx1">
                    <a:tint val="75000"/>
                  </a:schemeClr>
                </a:solidFill>
                <a:latin typeface="+mn-lt"/>
              </a:rPr>
              <a:pPr algn="r" fontAlgn="auto">
                <a:spcBef>
                  <a:spcPts val="0"/>
                </a:spcBef>
                <a:spcAft>
                  <a:spcPts val="0"/>
                </a:spcAft>
                <a:defRPr/>
              </a:pPr>
              <a:t>26</a:t>
            </a:fld>
            <a:endParaRPr lang="en-US" sz="1200">
              <a:solidFill>
                <a:schemeClr val="tx1">
                  <a:tint val="75000"/>
                </a:schemeClr>
              </a:solidFill>
              <a:latin typeface="+mn-lt"/>
            </a:endParaRPr>
          </a:p>
        </p:txBody>
      </p:sp>
      <p:sp>
        <p:nvSpPr>
          <p:cNvPr id="43014" name="TextBox 6"/>
          <p:cNvSpPr txBox="1">
            <a:spLocks noChangeArrowheads="1"/>
          </p:cNvSpPr>
          <p:nvPr/>
        </p:nvSpPr>
        <p:spPr bwMode="auto">
          <a:xfrm>
            <a:off x="457200" y="1905000"/>
            <a:ext cx="8077200" cy="2771775"/>
          </a:xfrm>
          <a:prstGeom prst="rect">
            <a:avLst/>
          </a:prstGeom>
          <a:noFill/>
          <a:ln w="9525">
            <a:noFill/>
            <a:miter lim="800000"/>
            <a:headEnd/>
            <a:tailEnd/>
          </a:ln>
        </p:spPr>
        <p:txBody>
          <a:bodyPr>
            <a:spAutoFit/>
          </a:bodyPr>
          <a:lstStyle/>
          <a:p>
            <a:r>
              <a:rPr lang="en-US" sz="2200" b="1">
                <a:latin typeface="Calibri" pitchFamily="34" charset="0"/>
              </a:rPr>
              <a:t>Method</a:t>
            </a:r>
            <a:r>
              <a:rPr lang="en-US" sz="2200">
                <a:latin typeface="Calibri" pitchFamily="34" charset="0"/>
              </a:rPr>
              <a:t>:	</a:t>
            </a:r>
            <a:r>
              <a:rPr lang="en-US" sz="2200" b="1">
                <a:solidFill>
                  <a:srgbClr val="C00000"/>
                </a:solidFill>
                <a:latin typeface="Calibri" pitchFamily="34" charset="0"/>
              </a:rPr>
              <a:t>onStop()</a:t>
            </a:r>
          </a:p>
          <a:p>
            <a:endParaRPr lang="en-US" sz="2200" b="1">
              <a:solidFill>
                <a:srgbClr val="C00000"/>
              </a:solidFill>
              <a:latin typeface="Calibri" pitchFamily="34" charset="0"/>
            </a:endParaRPr>
          </a:p>
          <a:p>
            <a:pPr>
              <a:buFont typeface="Calibri" pitchFamily="34" charset="0"/>
              <a:buAutoNum type="arabicPeriod"/>
            </a:pPr>
            <a:r>
              <a:rPr lang="en-US" sz="2200">
                <a:latin typeface="Calibri" pitchFamily="34" charset="0"/>
              </a:rPr>
              <a:t>Được gọi khi activity không còn hiển thị đối với người dùng. </a:t>
            </a:r>
          </a:p>
          <a:p>
            <a:pPr>
              <a:buFont typeface="Calibri" pitchFamily="34" charset="0"/>
              <a:buAutoNum type="arabicPeriod"/>
            </a:pPr>
            <a:r>
              <a:rPr lang="en-US" sz="2200">
                <a:latin typeface="Calibri" pitchFamily="34" charset="0"/>
              </a:rPr>
              <a:t>Việc này có thể xảy ra khi nó bị hủy (destroyed), hoặc do một activity khác (cũ hoặc mới) đã được resume và che nó. </a:t>
            </a:r>
          </a:p>
          <a:p>
            <a:pPr>
              <a:buFont typeface="Calibri" pitchFamily="34" charset="0"/>
              <a:buAutoNum type="arabicPeriod"/>
            </a:pPr>
            <a:r>
              <a:rPr lang="en-US" sz="2200">
                <a:latin typeface="Calibri" pitchFamily="34" charset="0"/>
              </a:rPr>
              <a:t>Tiếp theo là </a:t>
            </a:r>
            <a:r>
              <a:rPr lang="en-US" sz="2200" i="1">
                <a:latin typeface="Calibri" pitchFamily="34" charset="0"/>
              </a:rPr>
              <a:t>onRestart</a:t>
            </a:r>
            <a:r>
              <a:rPr lang="en-US" sz="2200">
                <a:latin typeface="Calibri" pitchFamily="34" charset="0"/>
              </a:rPr>
              <a:t>() nếu activity tương tác trở loại với người dùng, hoặc </a:t>
            </a:r>
            <a:r>
              <a:rPr lang="en-US" sz="2200" i="1">
                <a:latin typeface="Calibri" pitchFamily="34" charset="0"/>
              </a:rPr>
              <a:t>onDestroy</a:t>
            </a:r>
            <a:r>
              <a:rPr lang="en-US" sz="2200">
                <a:latin typeface="Calibri" pitchFamily="34" charset="0"/>
              </a:rPr>
              <a:t>() nếu nó không quay lại.</a:t>
            </a:r>
          </a:p>
          <a:p>
            <a:pPr>
              <a:buFont typeface="Calibri" pitchFamily="34" charset="0"/>
              <a:buAutoNum type="arabicPeriod"/>
            </a:pPr>
            <a:r>
              <a:rPr lang="en-US" sz="2200">
                <a:latin typeface="Calibri" pitchFamily="34" charset="0"/>
              </a:rPr>
              <a:t>Hệ thống có thể kill activity trong trạng thái này.</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61F2715-9762-4CEA-AD5B-50B8B35BF7D3}" type="slidenum">
              <a:rPr lang="en-US"/>
              <a:pPr>
                <a:defRPr/>
              </a:pPr>
              <a:t>27</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Life Cycle Methods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403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4403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F0336E6-9EF8-461E-8A41-30D7ED929A99}" type="slidenum">
              <a:rPr lang="en-US" sz="1200">
                <a:solidFill>
                  <a:schemeClr val="tx1">
                    <a:tint val="75000"/>
                  </a:schemeClr>
                </a:solidFill>
                <a:latin typeface="+mn-lt"/>
              </a:rPr>
              <a:pPr algn="r" fontAlgn="auto">
                <a:spcBef>
                  <a:spcPts val="0"/>
                </a:spcBef>
                <a:spcAft>
                  <a:spcPts val="0"/>
                </a:spcAft>
                <a:defRPr/>
              </a:pPr>
              <a:t>27</a:t>
            </a:fld>
            <a:endParaRPr lang="en-US" sz="1200">
              <a:solidFill>
                <a:schemeClr val="tx1">
                  <a:tint val="75000"/>
                </a:schemeClr>
              </a:solidFill>
              <a:latin typeface="+mn-lt"/>
            </a:endParaRPr>
          </a:p>
        </p:txBody>
      </p:sp>
      <p:sp>
        <p:nvSpPr>
          <p:cNvPr id="44038" name="TextBox 6"/>
          <p:cNvSpPr txBox="1">
            <a:spLocks noChangeArrowheads="1"/>
          </p:cNvSpPr>
          <p:nvPr/>
        </p:nvSpPr>
        <p:spPr bwMode="auto">
          <a:xfrm>
            <a:off x="457200" y="1905000"/>
            <a:ext cx="8229600" cy="3441700"/>
          </a:xfrm>
          <a:prstGeom prst="rect">
            <a:avLst/>
          </a:prstGeom>
          <a:noFill/>
          <a:ln w="9525">
            <a:noFill/>
            <a:miter lim="800000"/>
            <a:headEnd/>
            <a:tailEnd/>
          </a:ln>
        </p:spPr>
        <p:txBody>
          <a:bodyPr>
            <a:spAutoFit/>
          </a:bodyPr>
          <a:lstStyle/>
          <a:p>
            <a:r>
              <a:rPr lang="en-US" sz="2200" b="1">
                <a:latin typeface="Calibri" pitchFamily="34" charset="0"/>
              </a:rPr>
              <a:t>Method</a:t>
            </a:r>
            <a:r>
              <a:rPr lang="en-US" sz="2200">
                <a:latin typeface="Calibri" pitchFamily="34" charset="0"/>
              </a:rPr>
              <a:t>:	</a:t>
            </a:r>
            <a:r>
              <a:rPr lang="en-US" sz="2200" b="1">
                <a:solidFill>
                  <a:srgbClr val="C00000"/>
                </a:solidFill>
                <a:latin typeface="Calibri" pitchFamily="34" charset="0"/>
              </a:rPr>
              <a:t>onDestroy()</a:t>
            </a:r>
          </a:p>
          <a:p>
            <a:endParaRPr lang="en-US" sz="2200" b="1">
              <a:solidFill>
                <a:srgbClr val="C00000"/>
              </a:solidFill>
              <a:latin typeface="Calibri" pitchFamily="34" charset="0"/>
            </a:endParaRPr>
          </a:p>
          <a:p>
            <a:pPr>
              <a:buFont typeface="Calibri" pitchFamily="34" charset="0"/>
              <a:buAutoNum type="arabicPeriod"/>
            </a:pPr>
            <a:r>
              <a:rPr lang="en-US" sz="2200">
                <a:latin typeface="Calibri" pitchFamily="34" charset="0"/>
              </a:rPr>
              <a:t>Được gọi trước khi activity bị hủy. </a:t>
            </a:r>
          </a:p>
          <a:p>
            <a:pPr>
              <a:buFont typeface="Calibri" pitchFamily="34" charset="0"/>
              <a:buAutoNum type="arabicPeriod"/>
            </a:pPr>
            <a:r>
              <a:rPr lang="en-US" sz="2200">
                <a:latin typeface="Calibri" pitchFamily="34" charset="0"/>
              </a:rPr>
              <a:t>Đây là lời gọi hàm cuối cùng mà activity nhận được. </a:t>
            </a:r>
          </a:p>
          <a:p>
            <a:pPr>
              <a:buFont typeface="Calibri" pitchFamily="34" charset="0"/>
              <a:buAutoNum type="arabicPeriod"/>
            </a:pPr>
            <a:r>
              <a:rPr lang="en-US" sz="2200">
                <a:latin typeface="Calibri" pitchFamily="34" charset="0"/>
              </a:rPr>
              <a:t>Nó có thể được gọi vì activity đang kết thúc (hàm </a:t>
            </a:r>
            <a:r>
              <a:rPr lang="en-US" sz="2200" i="1">
                <a:latin typeface="Calibri" pitchFamily="34" charset="0"/>
              </a:rPr>
              <a:t>finish()</a:t>
            </a:r>
            <a:r>
              <a:rPr lang="en-US" sz="2200">
                <a:latin typeface="Calibri" pitchFamily="34" charset="0"/>
              </a:rPr>
              <a:t> của activity được gọi), hoặc vì hệ thống đang tạm thời hủy thực thể hiện tại của activity để tiết kiệm không gian bộ nhớ. </a:t>
            </a:r>
          </a:p>
          <a:p>
            <a:pPr>
              <a:buFont typeface="Calibri" pitchFamily="34" charset="0"/>
              <a:buAutoNum type="arabicPeriod"/>
            </a:pPr>
            <a:r>
              <a:rPr lang="en-US" sz="2200">
                <a:latin typeface="Calibri" pitchFamily="34" charset="0"/>
              </a:rPr>
              <a:t>Ta có thể phân biệt hai tình huống trên bằng cách dùng phương thức </a:t>
            </a:r>
            <a:r>
              <a:rPr lang="en-US" sz="2200" i="1">
                <a:latin typeface="Calibri" pitchFamily="34" charset="0"/>
              </a:rPr>
              <a:t>isFinishing()</a:t>
            </a:r>
            <a:r>
              <a:rPr lang="en-US" sz="2200">
                <a:latin typeface="Calibri" pitchFamily="34" charset="0"/>
              </a:rPr>
              <a:t>.</a:t>
            </a:r>
          </a:p>
          <a:p>
            <a:pPr>
              <a:buFont typeface="Calibri" pitchFamily="34" charset="0"/>
              <a:buAutoNum type="arabicPeriod"/>
            </a:pPr>
            <a:r>
              <a:rPr lang="en-US" sz="2200">
                <a:latin typeface="Calibri" pitchFamily="34" charset="0"/>
              </a:rPr>
              <a:t>Hệ thống có thể kill activity trong trạng thái này.</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8FB537A-019F-4947-AAD7-28F6A1833F59}" type="slidenum">
              <a:rPr lang="en-US"/>
              <a:pPr>
                <a:defRPr/>
              </a:pPr>
              <a:t>28</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Life Cycle Methods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505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4506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5E6568B-7A23-4B1D-8B3F-1736F092C845}" type="slidenum">
              <a:rPr lang="en-US" sz="1200">
                <a:solidFill>
                  <a:schemeClr val="tx1">
                    <a:tint val="75000"/>
                  </a:schemeClr>
                </a:solidFill>
                <a:latin typeface="+mn-lt"/>
              </a:rPr>
              <a:pPr algn="r" fontAlgn="auto">
                <a:spcBef>
                  <a:spcPts val="0"/>
                </a:spcBef>
                <a:spcAft>
                  <a:spcPts val="0"/>
                </a:spcAft>
                <a:defRPr/>
              </a:pPr>
              <a:t>28</a:t>
            </a:fld>
            <a:endParaRPr lang="en-US" sz="1200">
              <a:solidFill>
                <a:schemeClr val="tx1">
                  <a:tint val="75000"/>
                </a:schemeClr>
              </a:solidFill>
              <a:latin typeface="+mn-lt"/>
            </a:endParaRPr>
          </a:p>
        </p:txBody>
      </p:sp>
      <p:sp>
        <p:nvSpPr>
          <p:cNvPr id="45062" name="TextBox 6"/>
          <p:cNvSpPr txBox="1">
            <a:spLocks noChangeArrowheads="1"/>
          </p:cNvSpPr>
          <p:nvPr/>
        </p:nvSpPr>
        <p:spPr bwMode="auto">
          <a:xfrm>
            <a:off x="457200" y="1676400"/>
            <a:ext cx="8382000" cy="4568825"/>
          </a:xfrm>
          <a:prstGeom prst="rect">
            <a:avLst/>
          </a:prstGeom>
          <a:noFill/>
          <a:ln w="9525">
            <a:noFill/>
            <a:miter lim="800000"/>
            <a:headEnd/>
            <a:tailEnd/>
          </a:ln>
        </p:spPr>
        <p:txBody>
          <a:bodyPr>
            <a:spAutoFit/>
          </a:bodyPr>
          <a:lstStyle/>
          <a:p>
            <a:r>
              <a:rPr lang="en-US" sz="2800" b="1">
                <a:solidFill>
                  <a:srgbClr val="0070C0"/>
                </a:solidFill>
                <a:latin typeface="Calibri" pitchFamily="34" charset="0"/>
              </a:rPr>
              <a:t>Killable States – các trạng thái mà hệ thống kill được</a:t>
            </a:r>
          </a:p>
          <a:p>
            <a:endParaRPr lang="en-US" sz="2200" b="1">
              <a:solidFill>
                <a:srgbClr val="0070C0"/>
              </a:solidFill>
              <a:latin typeface="Calibri" pitchFamily="34" charset="0"/>
            </a:endParaRPr>
          </a:p>
          <a:p>
            <a:pPr>
              <a:buFont typeface="Arial" charset="0"/>
              <a:buChar char="•"/>
            </a:pPr>
            <a:r>
              <a:rPr lang="en-US" sz="2200">
                <a:latin typeface="Calibri" pitchFamily="34" charset="0"/>
              </a:rPr>
              <a:t>Activity ở trạng thái killable có thể bị hệ thống kết thúc </a:t>
            </a:r>
            <a:r>
              <a:rPr lang="en-US" sz="2200" i="1">
                <a:latin typeface="Calibri" pitchFamily="34" charset="0"/>
              </a:rPr>
              <a:t>bất cứ lúc nào sau khi phương thức trả về mà không thực thi thêm một dòng lệnh nào trong mã của activity</a:t>
            </a:r>
            <a:r>
              <a:rPr lang="en-US" sz="2200">
                <a:latin typeface="Calibri" pitchFamily="34" charset="0"/>
              </a:rPr>
              <a:t>. </a:t>
            </a:r>
          </a:p>
          <a:p>
            <a:pPr>
              <a:buFont typeface="Arial" charset="0"/>
              <a:buChar char="•"/>
            </a:pPr>
            <a:endParaRPr lang="en-US" sz="1000">
              <a:latin typeface="Calibri" pitchFamily="34" charset="0"/>
            </a:endParaRPr>
          </a:p>
          <a:p>
            <a:pPr>
              <a:buFont typeface="Arial" charset="0"/>
              <a:buChar char="•"/>
            </a:pPr>
            <a:r>
              <a:rPr lang="en-US" sz="2200">
                <a:latin typeface="Calibri" pitchFamily="34" charset="0"/>
              </a:rPr>
              <a:t>Ba phương thức </a:t>
            </a:r>
            <a:r>
              <a:rPr lang="en-US" sz="2200" i="1">
                <a:solidFill>
                  <a:srgbClr val="0070C0"/>
                </a:solidFill>
                <a:latin typeface="Calibri" pitchFamily="34" charset="0"/>
              </a:rPr>
              <a:t>onPause</a:t>
            </a:r>
            <a:r>
              <a:rPr lang="en-US" sz="2200">
                <a:latin typeface="Calibri" pitchFamily="34" charset="0"/>
              </a:rPr>
              <a:t>(), </a:t>
            </a:r>
            <a:r>
              <a:rPr lang="en-US" sz="2200" i="1">
                <a:solidFill>
                  <a:srgbClr val="0070C0"/>
                </a:solidFill>
                <a:latin typeface="Calibri" pitchFamily="34" charset="0"/>
              </a:rPr>
              <a:t>onStop</a:t>
            </a:r>
            <a:r>
              <a:rPr lang="en-US" sz="2200">
                <a:latin typeface="Calibri" pitchFamily="34" charset="0"/>
              </a:rPr>
              <a:t>(), và </a:t>
            </a:r>
            <a:r>
              <a:rPr lang="en-US" sz="2200" i="1">
                <a:solidFill>
                  <a:srgbClr val="0070C0"/>
                </a:solidFill>
                <a:latin typeface="Calibri" pitchFamily="34" charset="0"/>
              </a:rPr>
              <a:t>onDestroy</a:t>
            </a:r>
            <a:r>
              <a:rPr lang="en-US" sz="2200">
                <a:latin typeface="Calibri" pitchFamily="34" charset="0"/>
              </a:rPr>
              <a:t>() dẫn đến trạng thái </a:t>
            </a:r>
            <a:r>
              <a:rPr lang="en-US" sz="2200" i="1">
                <a:latin typeface="Calibri" pitchFamily="34" charset="0"/>
              </a:rPr>
              <a:t>killable. </a:t>
            </a:r>
          </a:p>
          <a:p>
            <a:pPr>
              <a:buFont typeface="Arial" charset="0"/>
              <a:buChar char="•"/>
            </a:pPr>
            <a:endParaRPr lang="en-US" sz="2200" i="1">
              <a:latin typeface="Calibri" pitchFamily="34" charset="0"/>
            </a:endParaRPr>
          </a:p>
          <a:p>
            <a:pPr>
              <a:buFont typeface="Arial" charset="0"/>
              <a:buChar char="•"/>
            </a:pPr>
            <a:r>
              <a:rPr lang="en-US" sz="2200" b="1" i="1">
                <a:solidFill>
                  <a:srgbClr val="C00000"/>
                </a:solidFill>
                <a:latin typeface="Calibri" pitchFamily="34" charset="0"/>
              </a:rPr>
              <a:t>onPause</a:t>
            </a:r>
            <a:r>
              <a:rPr lang="en-US" sz="2200">
                <a:solidFill>
                  <a:srgbClr val="C00000"/>
                </a:solidFill>
                <a:latin typeface="Calibri" pitchFamily="34" charset="0"/>
              </a:rPr>
              <a:t>() là phương thức duy nhất đảm bảo được gọi trước khi tiến trình bị hủy (killed) — </a:t>
            </a:r>
            <a:r>
              <a:rPr lang="en-US" sz="2200" i="1">
                <a:solidFill>
                  <a:srgbClr val="C00000"/>
                </a:solidFill>
                <a:latin typeface="Calibri" pitchFamily="34" charset="0"/>
              </a:rPr>
              <a:t>onStop</a:t>
            </a:r>
            <a:r>
              <a:rPr lang="en-US" sz="2200">
                <a:solidFill>
                  <a:srgbClr val="C00000"/>
                </a:solidFill>
                <a:latin typeface="Calibri" pitchFamily="34" charset="0"/>
              </a:rPr>
              <a:t>() và </a:t>
            </a:r>
            <a:r>
              <a:rPr lang="en-US" sz="2200" i="1">
                <a:solidFill>
                  <a:srgbClr val="C00000"/>
                </a:solidFill>
                <a:latin typeface="Calibri" pitchFamily="34" charset="0"/>
              </a:rPr>
              <a:t>onDestroy</a:t>
            </a:r>
            <a:r>
              <a:rPr lang="en-US" sz="2200">
                <a:solidFill>
                  <a:srgbClr val="C00000"/>
                </a:solidFill>
                <a:latin typeface="Calibri" pitchFamily="34" charset="0"/>
              </a:rPr>
              <a:t>() có thể không được gọi. </a:t>
            </a:r>
          </a:p>
          <a:p>
            <a:pPr>
              <a:buFont typeface="Arial" charset="0"/>
              <a:buChar char="•"/>
            </a:pPr>
            <a:endParaRPr lang="en-US" sz="1400">
              <a:latin typeface="Calibri" pitchFamily="34" charset="0"/>
            </a:endParaRPr>
          </a:p>
          <a:p>
            <a:pPr>
              <a:buFont typeface="Arial" charset="0"/>
              <a:buChar char="•"/>
            </a:pPr>
            <a:r>
              <a:rPr lang="en-US" sz="2200">
                <a:latin typeface="Calibri" pitchFamily="34" charset="0"/>
              </a:rPr>
              <a:t>Do đó, ta nên dùng </a:t>
            </a:r>
            <a:r>
              <a:rPr lang="en-US" sz="2200" i="1">
                <a:latin typeface="Calibri" pitchFamily="34" charset="0"/>
              </a:rPr>
              <a:t>onPause</a:t>
            </a:r>
            <a:r>
              <a:rPr lang="en-US" sz="2200">
                <a:latin typeface="Calibri" pitchFamily="34" charset="0"/>
              </a:rPr>
              <a:t>() để lưu dữ liệu cần giữ lại (chẳng hạn các sửa đổi của người dùng). </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524000"/>
            <a:ext cx="8382000" cy="5119688"/>
          </a:xfrm>
          <a:prstGeom prst="rect">
            <a:avLst/>
          </a:prstGeom>
          <a:solidFill>
            <a:schemeClr val="accent1">
              <a:lumMod val="20000"/>
              <a:lumOff val="80000"/>
            </a:schemeClr>
          </a:solidFill>
        </p:spPr>
        <p:txBody>
          <a:bodyPr>
            <a:spAutoFit/>
          </a:bodyPr>
          <a:lstStyle/>
          <a:p>
            <a:pPr algn="r">
              <a:defRPr/>
            </a:pPr>
            <a:r>
              <a:rPr lang="en-US" sz="2200" i="1">
                <a:solidFill>
                  <a:srgbClr val="FF0000"/>
                </a:solidFill>
                <a:latin typeface="Calibri" pitchFamily="34" charset="0"/>
              </a:rPr>
              <a:t>As an aside…</a:t>
            </a:r>
          </a:p>
          <a:p>
            <a:pPr>
              <a:defRPr/>
            </a:pPr>
            <a:r>
              <a:rPr lang="en-US" sz="2400" b="1">
                <a:solidFill>
                  <a:srgbClr val="0070C0"/>
                </a:solidFill>
                <a:latin typeface="Calibri" pitchFamily="34" charset="0"/>
              </a:rPr>
              <a:t>Android  Preferences</a:t>
            </a:r>
          </a:p>
          <a:p>
            <a:pPr>
              <a:defRPr/>
            </a:pPr>
            <a:endParaRPr lang="en-US" sz="2400" b="1">
              <a:solidFill>
                <a:srgbClr val="0070C0"/>
              </a:solidFill>
              <a:latin typeface="Calibri" pitchFamily="34" charset="0"/>
            </a:endParaRPr>
          </a:p>
          <a:p>
            <a:pPr>
              <a:defRPr/>
            </a:pPr>
            <a:r>
              <a:rPr lang="en-US" sz="2000">
                <a:latin typeface="Calibri" pitchFamily="34" charset="0"/>
              </a:rPr>
              <a:t>Preference là một cơ chế gọn nhẹ để lưu trữ và đọc các cặp </a:t>
            </a:r>
            <a:r>
              <a:rPr lang="en-US" sz="2000" i="1">
                <a:latin typeface="Calibri" pitchFamily="34" charset="0"/>
              </a:rPr>
              <a:t>key-value</a:t>
            </a:r>
            <a:r>
              <a:rPr lang="en-US" sz="2000">
                <a:latin typeface="Calibri" pitchFamily="34" charset="0"/>
              </a:rPr>
              <a:t> thuộc các kiểu dữ liệu cơ bản. Nó thường được dùng để lưu các preference của ứng dụng, chẳng hạn như lời chào mừng mặc định hoặc một font chữ cần nạp khi ứng dụng được bật lên. </a:t>
            </a:r>
          </a:p>
          <a:p>
            <a:pPr>
              <a:defRPr/>
            </a:pPr>
            <a:endParaRPr lang="en-US" sz="2000">
              <a:latin typeface="Calibri" pitchFamily="34" charset="0"/>
            </a:endParaRPr>
          </a:p>
          <a:p>
            <a:pPr>
              <a:defRPr/>
            </a:pPr>
            <a:r>
              <a:rPr lang="en-US" sz="2000">
                <a:latin typeface="Calibri" pitchFamily="34" charset="0"/>
              </a:rPr>
              <a:t>Gọi </a:t>
            </a:r>
            <a:r>
              <a:rPr lang="en-US" sz="2000" b="1">
                <a:solidFill>
                  <a:srgbClr val="0070C0"/>
                </a:solidFill>
                <a:latin typeface="Calibri" pitchFamily="34" charset="0"/>
              </a:rPr>
              <a:t>Context.getSharedPreferences()</a:t>
            </a:r>
            <a:r>
              <a:rPr lang="en-US" sz="2000">
                <a:latin typeface="Calibri" pitchFamily="34" charset="0"/>
              </a:rPr>
              <a:t> để đọc và ghi các giá trị. </a:t>
            </a:r>
          </a:p>
          <a:p>
            <a:pPr>
              <a:defRPr/>
            </a:pPr>
            <a:endParaRPr lang="en-US" sz="2000">
              <a:latin typeface="Calibri" pitchFamily="34" charset="0"/>
            </a:endParaRPr>
          </a:p>
          <a:p>
            <a:pPr>
              <a:defRPr/>
            </a:pPr>
            <a:r>
              <a:rPr lang="en-US" sz="2000">
                <a:latin typeface="Calibri" pitchFamily="34" charset="0"/>
              </a:rPr>
              <a:t>Gán tên cho tập preference của mình nếu ta muốn dùng chúng tại các component khác trong cùng một ứng dụng, hoặc dùng</a:t>
            </a:r>
            <a:r>
              <a:rPr lang="en-US" sz="2000" b="1">
                <a:solidFill>
                  <a:srgbClr val="0070C0"/>
                </a:solidFill>
                <a:latin typeface="Calibri" pitchFamily="34" charset="0"/>
              </a:rPr>
              <a:t> Activity.getPreferences() </a:t>
            </a:r>
            <a:r>
              <a:rPr lang="en-US" sz="2000">
                <a:latin typeface="Calibri" pitchFamily="34" charset="0"/>
              </a:rPr>
              <a:t>không có tên để dùng riêng cho activity đang gọi. </a:t>
            </a:r>
          </a:p>
          <a:p>
            <a:pPr>
              <a:defRPr/>
            </a:pPr>
            <a:endParaRPr lang="en-US" sz="2000">
              <a:latin typeface="Calibri" pitchFamily="34" charset="0"/>
            </a:endParaRPr>
          </a:p>
          <a:p>
            <a:pPr>
              <a:defRPr/>
            </a:pPr>
            <a:r>
              <a:rPr lang="en-US" sz="2000">
                <a:latin typeface="Calibri" pitchFamily="34" charset="0"/>
              </a:rPr>
              <a:t>Ta không thể chia sẻ preference cho các ứng dụng khác (trừ khi dùng content provider). </a:t>
            </a:r>
            <a:endParaRPr lang="en-US" sz="2000" b="1">
              <a:solidFill>
                <a:srgbClr val="0070C0"/>
              </a:solidFill>
              <a:latin typeface="Calibri" pitchFamily="34" charset="0"/>
            </a:endParaRPr>
          </a:p>
        </p:txBody>
      </p:sp>
      <p:sp>
        <p:nvSpPr>
          <p:cNvPr id="2" name="Slide Number Placeholder 1"/>
          <p:cNvSpPr>
            <a:spLocks noGrp="1"/>
          </p:cNvSpPr>
          <p:nvPr>
            <p:ph type="sldNum" sz="quarter" idx="12"/>
          </p:nvPr>
        </p:nvSpPr>
        <p:spPr/>
        <p:txBody>
          <a:bodyPr/>
          <a:lstStyle/>
          <a:p>
            <a:pPr>
              <a:defRPr/>
            </a:pPr>
            <a:fld id="{0AF4EA5D-754B-4802-8543-B0B61E047FA5}" type="slidenum">
              <a:rPr lang="en-US"/>
              <a:pPr>
                <a:defRPr/>
              </a:pPr>
              <a:t>29</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Life Cycle Methods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6084"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46085"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9920540-363F-4F1B-96DB-4FACE859DC44}" type="slidenum">
              <a:rPr lang="en-US" sz="1200">
                <a:solidFill>
                  <a:schemeClr val="tx1">
                    <a:tint val="75000"/>
                  </a:schemeClr>
                </a:solidFill>
                <a:latin typeface="+mn-lt"/>
              </a:rPr>
              <a:pPr algn="r" fontAlgn="auto">
                <a:spcBef>
                  <a:spcPts val="0"/>
                </a:spcBef>
                <a:spcAft>
                  <a:spcPts val="0"/>
                </a:spcAft>
                <a:defRPr/>
              </a:pPr>
              <a:t>29</a:t>
            </a:fld>
            <a:endParaRPr lang="en-US" sz="1200">
              <a:solidFill>
                <a:schemeClr val="tx1">
                  <a:tint val="75000"/>
                </a:schemeClr>
              </a:solidFill>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8550813-7E5F-40FE-BC15-2B583EC09CBC}" type="slidenum">
              <a:rPr lang="en-US"/>
              <a:pPr>
                <a:defRPr/>
              </a:pPr>
              <a:t>3</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Android Applications</a:t>
            </a:r>
            <a:endParaRPr lang="en-US" sz="4400" dirty="0">
              <a:solidFill>
                <a:schemeClr val="tx2">
                  <a:lumMod val="60000"/>
                  <a:lumOff val="40000"/>
                </a:schemeClr>
              </a:solidFill>
              <a:latin typeface="+mj-lt"/>
              <a:ea typeface="+mj-ea"/>
              <a:cs typeface="+mj-cs"/>
            </a:endParaRPr>
          </a:p>
        </p:txBody>
      </p:sp>
      <p:sp>
        <p:nvSpPr>
          <p:cNvPr id="1638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r>
              <a:rPr lang="de-DE" sz="2400">
                <a:latin typeface="Calibri" pitchFamily="34" charset="0"/>
              </a:rPr>
              <a:t>Một ứng dụng (application) bao gồm một hoặc vài </a:t>
            </a:r>
            <a:r>
              <a:rPr lang="de-DE" sz="2400" i="1">
                <a:solidFill>
                  <a:srgbClr val="0070C0"/>
                </a:solidFill>
                <a:latin typeface="Calibri" pitchFamily="34" charset="0"/>
              </a:rPr>
              <a:t>component</a:t>
            </a:r>
            <a:r>
              <a:rPr lang="de-DE" sz="2400">
                <a:latin typeface="Calibri" pitchFamily="34" charset="0"/>
              </a:rPr>
              <a:t> được định nghĩa trong manifest file của ứng dụng, gồm các loại:</a:t>
            </a:r>
            <a:endParaRPr lang="en-US" sz="2400">
              <a:latin typeface="Calibri" pitchFamily="34" charset="0"/>
            </a:endParaRPr>
          </a:p>
          <a:p>
            <a:pPr marL="914400" lvl="1" indent="-457200">
              <a:buFont typeface="Calibri" pitchFamily="34" charset="0"/>
              <a:buAutoNum type="arabicPeriod"/>
            </a:pPr>
            <a:r>
              <a:rPr lang="de-DE" sz="2400" b="1" i="1">
                <a:solidFill>
                  <a:srgbClr val="C00000"/>
                </a:solidFill>
                <a:latin typeface="Calibri" pitchFamily="34" charset="0"/>
              </a:rPr>
              <a:t>Activity</a:t>
            </a:r>
          </a:p>
          <a:p>
            <a:pPr marL="914400" lvl="1" indent="-457200">
              <a:buFont typeface="Calibri" pitchFamily="34" charset="0"/>
              <a:buAutoNum type="arabicPeriod"/>
            </a:pPr>
            <a:r>
              <a:rPr lang="de-DE" sz="2400" b="1" i="1">
                <a:solidFill>
                  <a:srgbClr val="C00000"/>
                </a:solidFill>
                <a:latin typeface="Calibri" pitchFamily="34" charset="0"/>
              </a:rPr>
              <a:t>Service</a:t>
            </a:r>
          </a:p>
          <a:p>
            <a:pPr marL="914400" lvl="1" indent="-457200">
              <a:buFont typeface="Calibri" pitchFamily="34" charset="0"/>
              <a:buAutoNum type="arabicPeriod"/>
            </a:pPr>
            <a:r>
              <a:rPr lang="de-DE" sz="2400" b="1" i="1">
                <a:solidFill>
                  <a:srgbClr val="C00000"/>
                </a:solidFill>
                <a:latin typeface="Calibri" pitchFamily="34" charset="0"/>
              </a:rPr>
              <a:t>BroadcastReceiver </a:t>
            </a:r>
          </a:p>
          <a:p>
            <a:pPr marL="914400" lvl="1" indent="-457200">
              <a:buFont typeface="Calibri" pitchFamily="34" charset="0"/>
              <a:buAutoNum type="arabicPeriod"/>
            </a:pPr>
            <a:r>
              <a:rPr lang="de-DE" sz="2400" b="1" i="1">
                <a:solidFill>
                  <a:srgbClr val="C00000"/>
                </a:solidFill>
                <a:latin typeface="Calibri" pitchFamily="34" charset="0"/>
              </a:rPr>
              <a:t>ContentProvider</a:t>
            </a:r>
          </a:p>
          <a:p>
            <a:pPr marL="914400" lvl="1" indent="-457200">
              <a:buFont typeface="Calibri" pitchFamily="34" charset="0"/>
              <a:buAutoNum type="arabicPeriod"/>
            </a:pPr>
            <a:endParaRPr lang="de-DE" sz="2400" b="1" i="1">
              <a:solidFill>
                <a:srgbClr val="C00000"/>
              </a:solidFill>
              <a:latin typeface="Calibri" pitchFamily="34" charset="0"/>
            </a:endParaRPr>
          </a:p>
          <a:p>
            <a:pPr>
              <a:buFont typeface="Calibri" pitchFamily="34" charset="0"/>
              <a:buNone/>
            </a:pPr>
            <a:r>
              <a:rPr lang="de-DE" sz="2400">
                <a:latin typeface="Calibri" pitchFamily="34" charset="0"/>
              </a:rPr>
              <a:t>Ứng dụng Android so với Java application:</a:t>
            </a:r>
          </a:p>
          <a:p>
            <a:pPr marL="914400" lvl="1" indent="-457200">
              <a:buFont typeface="Calibri" pitchFamily="34" charset="0"/>
              <a:buChar char="•"/>
            </a:pPr>
            <a:r>
              <a:rPr lang="de-DE" sz="2400">
                <a:latin typeface="Calibri" pitchFamily="34" charset="0"/>
              </a:rPr>
              <a:t>Cũng viết 1 class để thực hiện một công việc nào đó</a:t>
            </a:r>
          </a:p>
          <a:p>
            <a:pPr marL="914400" lvl="1" indent="-457200">
              <a:buFont typeface="Calibri" pitchFamily="34" charset="0"/>
              <a:buChar char="•"/>
            </a:pPr>
            <a:r>
              <a:rPr lang="de-DE" sz="2400">
                <a:latin typeface="Calibri" pitchFamily="34" charset="0"/>
              </a:rPr>
              <a:t>Không dùng hàm main khởi tạo một object thuộc class đó và gọi phương thức của nó</a:t>
            </a:r>
          </a:p>
          <a:p>
            <a:pPr marL="914400" lvl="1" indent="-457200">
              <a:buFont typeface="Calibri" pitchFamily="34" charset="0"/>
              <a:buChar char="•"/>
            </a:pPr>
            <a:r>
              <a:rPr lang="de-DE" sz="2400">
                <a:latin typeface="Calibri" pitchFamily="34" charset="0"/>
              </a:rPr>
              <a:t>Tùy theo loại object (Activity, Service....), Android sẽ gọi constructor và quản lý vòng đời của object đó</a:t>
            </a:r>
          </a:p>
          <a:p>
            <a:pPr marL="914400" lvl="1" indent="-457200">
              <a:buFont typeface="Calibri" pitchFamily="34" charset="0"/>
              <a:buAutoNum type="arabicPeriod"/>
            </a:pPr>
            <a:endParaRPr lang="en-US" sz="2200">
              <a:latin typeface="Calibri" pitchFamily="34" charset="0"/>
            </a:endParaRPr>
          </a:p>
        </p:txBody>
      </p:sp>
      <p:pic>
        <p:nvPicPr>
          <p:cNvPr id="1638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FE5FEBB-098F-44F3-89ED-27B6060E4136}" type="slidenum">
              <a:rPr lang="en-US" sz="1200">
                <a:solidFill>
                  <a:schemeClr val="tx1">
                    <a:tint val="75000"/>
                  </a:schemeClr>
                </a:solidFill>
                <a:latin typeface="+mn-lt"/>
              </a:rPr>
              <a:pPr algn="r" fontAlgn="auto">
                <a:spcBef>
                  <a:spcPts val="0"/>
                </a:spcBef>
                <a:spcAft>
                  <a:spcPts val="0"/>
                </a:spcAft>
                <a:defRPr/>
              </a:pPr>
              <a:t>3</a:t>
            </a:fld>
            <a:endParaRPr lang="en-US" sz="1200">
              <a:solidFill>
                <a:schemeClr val="tx1">
                  <a:tint val="75000"/>
                </a:schemeClr>
              </a:solidFill>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A1BB046-4C0A-4B3B-A240-5B2130618540}" type="slidenum">
              <a:rPr lang="en-US"/>
              <a:pPr>
                <a:defRPr/>
              </a:pPr>
              <a:t>30</a:t>
            </a:fld>
            <a:endParaRPr lang="en-US"/>
          </a:p>
        </p:txBody>
      </p:sp>
      <p:sp>
        <p:nvSpPr>
          <p:cNvPr id="3" name="Title 1"/>
          <p:cNvSpPr txBox="1">
            <a:spLocks/>
          </p:cNvSpPr>
          <p:nvPr/>
        </p:nvSpPr>
        <p:spPr>
          <a:xfrm>
            <a:off x="457200" y="274638"/>
            <a:ext cx="8229600" cy="1249362"/>
          </a:xfrm>
          <a:prstGeom prst="rect">
            <a:avLst/>
          </a:prstGeom>
        </p:spPr>
        <p:txBody>
          <a:bodyPr>
            <a:normAutofit fontScale="3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fontAlgn="auto">
              <a:spcAft>
                <a:spcPts val="0"/>
              </a:spcAft>
              <a:defRPr/>
            </a:pPr>
            <a:r>
              <a:rPr lang="en-US" sz="9300" dirty="0">
                <a:solidFill>
                  <a:schemeClr val="tx2">
                    <a:lumMod val="60000"/>
                    <a:lumOff val="40000"/>
                  </a:schemeClr>
                </a:solidFill>
                <a:latin typeface="+mn-lt"/>
              </a:rPr>
              <a:t>Example</a:t>
            </a:r>
          </a:p>
          <a:p>
            <a:pPr fontAlgn="auto">
              <a:spcAft>
                <a:spcPts val="0"/>
              </a:spcAft>
              <a:defRPr/>
            </a:pPr>
            <a:r>
              <a:rPr lang="en-US" sz="9300" dirty="0">
                <a:solidFill>
                  <a:schemeClr val="tx2">
                    <a:lumMod val="60000"/>
                    <a:lumOff val="40000"/>
                  </a:schemeClr>
                </a:solidFill>
                <a:latin typeface="+mn-lt"/>
              </a:rPr>
              <a:t>Life Cycle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710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4710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0893DC6-8C20-49EE-866D-C332A1288DCA}" type="slidenum">
              <a:rPr lang="en-US" sz="1200">
                <a:solidFill>
                  <a:schemeClr val="tx1">
                    <a:tint val="75000"/>
                  </a:schemeClr>
                </a:solidFill>
                <a:latin typeface="+mn-lt"/>
              </a:rPr>
              <a:pPr algn="r" fontAlgn="auto">
                <a:spcBef>
                  <a:spcPts val="0"/>
                </a:spcBef>
                <a:spcAft>
                  <a:spcPts val="0"/>
                </a:spcAft>
                <a:defRPr/>
              </a:pPr>
              <a:t>30</a:t>
            </a:fld>
            <a:endParaRPr lang="en-US" sz="1200">
              <a:solidFill>
                <a:schemeClr val="tx1">
                  <a:tint val="75000"/>
                </a:schemeClr>
              </a:solidFill>
              <a:latin typeface="+mn-lt"/>
            </a:endParaRPr>
          </a:p>
        </p:txBody>
      </p:sp>
      <p:sp>
        <p:nvSpPr>
          <p:cNvPr id="47110" name="TextBox 6"/>
          <p:cNvSpPr txBox="1">
            <a:spLocks noChangeArrowheads="1"/>
          </p:cNvSpPr>
          <p:nvPr/>
        </p:nvSpPr>
        <p:spPr bwMode="auto">
          <a:xfrm>
            <a:off x="381000" y="1905000"/>
            <a:ext cx="3048000" cy="2436813"/>
          </a:xfrm>
          <a:prstGeom prst="rect">
            <a:avLst/>
          </a:prstGeom>
          <a:noFill/>
          <a:ln w="9525">
            <a:noFill/>
            <a:miter lim="800000"/>
            <a:headEnd/>
            <a:tailEnd/>
          </a:ln>
        </p:spPr>
        <p:txBody>
          <a:bodyPr>
            <a:spAutoFit/>
          </a:bodyPr>
          <a:lstStyle/>
          <a:p>
            <a:r>
              <a:rPr lang="en-US" sz="2200" b="1">
                <a:latin typeface="Calibri" pitchFamily="34" charset="0"/>
              </a:rPr>
              <a:t>Example</a:t>
            </a:r>
            <a:endParaRPr lang="en-US" sz="2200">
              <a:latin typeface="Calibri" pitchFamily="34" charset="0"/>
            </a:endParaRPr>
          </a:p>
          <a:p>
            <a:r>
              <a:rPr lang="en-US" sz="2200">
                <a:latin typeface="Calibri" pitchFamily="34" charset="0"/>
              </a:rPr>
              <a:t>Ứng dụng sau trình diễn một số tình huống chuyển trạng thái </a:t>
            </a:r>
          </a:p>
          <a:p>
            <a:r>
              <a:rPr lang="en-US" sz="2200">
                <a:latin typeface="Calibri" pitchFamily="34" charset="0"/>
              </a:rPr>
              <a:t>xảy ra trong một chu trình sống của một activity điển hình.</a:t>
            </a:r>
          </a:p>
        </p:txBody>
      </p:sp>
      <p:sp>
        <p:nvSpPr>
          <p:cNvPr id="8" name="TextBox 7"/>
          <p:cNvSpPr txBox="1"/>
          <p:nvPr/>
        </p:nvSpPr>
        <p:spPr>
          <a:xfrm>
            <a:off x="381000" y="1676400"/>
            <a:ext cx="3200400" cy="2301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ts val="0"/>
              </a:spcBef>
              <a:spcAft>
                <a:spcPts val="0"/>
              </a:spcAft>
              <a:defRPr/>
            </a:pPr>
            <a:endParaRPr lang="en-US" sz="900" dirty="0"/>
          </a:p>
        </p:txBody>
      </p:sp>
      <p:graphicFrame>
        <p:nvGraphicFramePr>
          <p:cNvPr id="9" name="Table 8"/>
          <p:cNvGraphicFramePr>
            <a:graphicFrameLocks noGrp="1"/>
          </p:cNvGraphicFramePr>
          <p:nvPr/>
        </p:nvGraphicFramePr>
        <p:xfrm>
          <a:off x="3810000" y="152400"/>
          <a:ext cx="3581400" cy="5796280"/>
        </p:xfrm>
        <a:graphic>
          <a:graphicData uri="http://schemas.openxmlformats.org/drawingml/2006/table">
            <a:tbl>
              <a:tblPr firstRow="1" bandRow="1">
                <a:tableStyleId>{5C22544A-7EE6-4342-B048-85BDC9FD1C3A}</a:tableStyleId>
              </a:tblPr>
              <a:tblGrid>
                <a:gridCol w="3581400"/>
              </a:tblGrid>
              <a:tr h="370840">
                <a:tc>
                  <a:txBody>
                    <a:bodyPr/>
                    <a:lstStyle/>
                    <a:p>
                      <a:r>
                        <a:rPr lang="en-US" dirty="0" smtClean="0"/>
                        <a:t>LAYOUT</a:t>
                      </a:r>
                      <a:endParaRPr lang="en-US" dirty="0"/>
                    </a:p>
                  </a:txBody>
                  <a:tcPr/>
                </a:tc>
              </a:tr>
              <a:tr h="370840">
                <a:tc>
                  <a:txBody>
                    <a:bodyPr/>
                    <a:lstStyle/>
                    <a:p>
                      <a:r>
                        <a:rPr lang="en-US" sz="1000" kern="1200" dirty="0" smtClean="0">
                          <a:solidFill>
                            <a:schemeClr val="dk1"/>
                          </a:solidFill>
                          <a:latin typeface="+mn-lt"/>
                          <a:ea typeface="+mn-ea"/>
                          <a:cs typeface="+mn-cs"/>
                        </a:rPr>
                        <a:t>&lt;?xml version=</a:t>
                      </a:r>
                      <a:r>
                        <a:rPr lang="en-US" sz="1000" i="1" kern="1200" dirty="0" smtClean="0">
                          <a:solidFill>
                            <a:schemeClr val="dk1"/>
                          </a:solidFill>
                          <a:latin typeface="+mn-lt"/>
                          <a:ea typeface="+mn-ea"/>
                          <a:cs typeface="+mn-cs"/>
                        </a:rPr>
                        <a:t>"1.0" encoding="utf-8"?&gt;</a:t>
                      </a:r>
                    </a:p>
                    <a:p>
                      <a:r>
                        <a:rPr lang="en-US" sz="1000" kern="1200" dirty="0" smtClean="0">
                          <a:solidFill>
                            <a:schemeClr val="dk1"/>
                          </a:solidFill>
                          <a:latin typeface="+mn-lt"/>
                          <a:ea typeface="+mn-ea"/>
                          <a:cs typeface="+mn-cs"/>
                        </a:rPr>
                        <a:t>&lt;</a:t>
                      </a:r>
                      <a:r>
                        <a:rPr lang="en-US" sz="1000" kern="1200" dirty="0" err="1" smtClean="0">
                          <a:solidFill>
                            <a:schemeClr val="dk1"/>
                          </a:solidFill>
                          <a:latin typeface="+mn-lt"/>
                          <a:ea typeface="+mn-ea"/>
                          <a:cs typeface="+mn-cs"/>
                        </a:rPr>
                        <a:t>LinearLayout</a:t>
                      </a:r>
                      <a:r>
                        <a:rPr lang="en-US" sz="1000" kern="1200" dirty="0" smtClean="0">
                          <a:solidFill>
                            <a:schemeClr val="dk1"/>
                          </a:solidFill>
                          <a:latin typeface="+mn-lt"/>
                          <a:ea typeface="+mn-ea"/>
                          <a:cs typeface="+mn-cs"/>
                        </a:rPr>
                        <a:t> </a:t>
                      </a:r>
                      <a:r>
                        <a:rPr lang="en-US" sz="1000" kern="1200" dirty="0" err="1" smtClean="0">
                          <a:solidFill>
                            <a:schemeClr val="dk1"/>
                          </a:solidFill>
                          <a:latin typeface="+mn-lt"/>
                          <a:ea typeface="+mn-ea"/>
                          <a:cs typeface="+mn-cs"/>
                        </a:rPr>
                        <a:t>xmlns:android</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"http://schemas.android.com/apk/res/android"</a:t>
                      </a:r>
                    </a:p>
                    <a:p>
                      <a:r>
                        <a:rPr lang="en-US" sz="1000" kern="1200" dirty="0" smtClean="0">
                          <a:solidFill>
                            <a:schemeClr val="dk1"/>
                          </a:solidFill>
                          <a:latin typeface="+mn-lt"/>
                          <a:ea typeface="+mn-ea"/>
                          <a:cs typeface="+mn-cs"/>
                        </a:rPr>
                        <a:t>    </a:t>
                      </a:r>
                      <a:r>
                        <a:rPr lang="en-US" sz="1000" kern="1200" dirty="0" err="1" smtClean="0">
                          <a:solidFill>
                            <a:schemeClr val="dk1"/>
                          </a:solidFill>
                          <a:latin typeface="+mn-lt"/>
                          <a:ea typeface="+mn-ea"/>
                          <a:cs typeface="+mn-cs"/>
                        </a:rPr>
                        <a:t>android:id</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"@+id/</a:t>
                      </a:r>
                      <a:r>
                        <a:rPr lang="en-US" sz="1000" i="1" kern="1200" dirty="0" err="1" smtClean="0">
                          <a:solidFill>
                            <a:schemeClr val="dk1"/>
                          </a:solidFill>
                          <a:latin typeface="+mn-lt"/>
                          <a:ea typeface="+mn-ea"/>
                          <a:cs typeface="+mn-cs"/>
                        </a:rPr>
                        <a:t>myScreen</a:t>
                      </a:r>
                      <a:r>
                        <a:rPr lang="en-US" sz="1000" i="1" kern="1200" dirty="0" smtClean="0">
                          <a:solidFill>
                            <a:schemeClr val="dk1"/>
                          </a:solidFill>
                          <a:latin typeface="+mn-lt"/>
                          <a:ea typeface="+mn-ea"/>
                          <a:cs typeface="+mn-cs"/>
                        </a:rPr>
                        <a:t>"</a:t>
                      </a:r>
                    </a:p>
                    <a:p>
                      <a:r>
                        <a:rPr lang="en-US" sz="1000" kern="1200" dirty="0" smtClean="0">
                          <a:solidFill>
                            <a:schemeClr val="dk1"/>
                          </a:solidFill>
                          <a:latin typeface="+mn-lt"/>
                          <a:ea typeface="+mn-ea"/>
                          <a:cs typeface="+mn-cs"/>
                        </a:rPr>
                        <a:t>    </a:t>
                      </a:r>
                      <a:r>
                        <a:rPr lang="en-US" sz="1000" kern="1200" dirty="0" err="1" smtClean="0">
                          <a:solidFill>
                            <a:schemeClr val="dk1"/>
                          </a:solidFill>
                          <a:latin typeface="+mn-lt"/>
                          <a:ea typeface="+mn-ea"/>
                          <a:cs typeface="+mn-cs"/>
                        </a:rPr>
                        <a:t>android:orientation</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"vertical"</a:t>
                      </a:r>
                    </a:p>
                    <a:p>
                      <a:r>
                        <a:rPr lang="en-US" sz="1000" kern="1200" dirty="0" smtClean="0">
                          <a:solidFill>
                            <a:schemeClr val="dk1"/>
                          </a:solidFill>
                          <a:latin typeface="+mn-lt"/>
                          <a:ea typeface="+mn-ea"/>
                          <a:cs typeface="+mn-cs"/>
                        </a:rPr>
                        <a:t>    </a:t>
                      </a:r>
                      <a:r>
                        <a:rPr lang="en-US" sz="1000" kern="1200" dirty="0" err="1" smtClean="0">
                          <a:solidFill>
                            <a:schemeClr val="dk1"/>
                          </a:solidFill>
                          <a:latin typeface="+mn-lt"/>
                          <a:ea typeface="+mn-ea"/>
                          <a:cs typeface="+mn-cs"/>
                        </a:rPr>
                        <a:t>android:layout_width</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a:t>
                      </a:r>
                      <a:r>
                        <a:rPr lang="en-US" sz="1000" i="1" kern="1200" dirty="0" err="1" smtClean="0">
                          <a:solidFill>
                            <a:schemeClr val="dk1"/>
                          </a:solidFill>
                          <a:latin typeface="+mn-lt"/>
                          <a:ea typeface="+mn-ea"/>
                          <a:cs typeface="+mn-cs"/>
                        </a:rPr>
                        <a:t>fill_parent</a:t>
                      </a:r>
                      <a:r>
                        <a:rPr lang="en-US" sz="1000" i="1" kern="1200" dirty="0" smtClean="0">
                          <a:solidFill>
                            <a:schemeClr val="dk1"/>
                          </a:solidFill>
                          <a:latin typeface="+mn-lt"/>
                          <a:ea typeface="+mn-ea"/>
                          <a:cs typeface="+mn-cs"/>
                        </a:rPr>
                        <a:t>"</a:t>
                      </a:r>
                    </a:p>
                    <a:p>
                      <a:r>
                        <a:rPr lang="en-US" sz="1000" kern="1200" dirty="0" smtClean="0">
                          <a:solidFill>
                            <a:schemeClr val="dk1"/>
                          </a:solidFill>
                          <a:latin typeface="+mn-lt"/>
                          <a:ea typeface="+mn-ea"/>
                          <a:cs typeface="+mn-cs"/>
                        </a:rPr>
                        <a:t>    </a:t>
                      </a:r>
                      <a:r>
                        <a:rPr lang="en-US" sz="1000" kern="1200" dirty="0" err="1" smtClean="0">
                          <a:solidFill>
                            <a:schemeClr val="dk1"/>
                          </a:solidFill>
                          <a:latin typeface="+mn-lt"/>
                          <a:ea typeface="+mn-ea"/>
                          <a:cs typeface="+mn-cs"/>
                        </a:rPr>
                        <a:t>android:layout_height</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a:t>
                      </a:r>
                      <a:r>
                        <a:rPr lang="en-US" sz="1000" i="1" kern="1200" dirty="0" err="1" smtClean="0">
                          <a:solidFill>
                            <a:schemeClr val="dk1"/>
                          </a:solidFill>
                          <a:latin typeface="+mn-lt"/>
                          <a:ea typeface="+mn-ea"/>
                          <a:cs typeface="+mn-cs"/>
                        </a:rPr>
                        <a:t>fill_parent</a:t>
                      </a:r>
                      <a:r>
                        <a:rPr lang="en-US" sz="1000" i="1" kern="1200" dirty="0" smtClean="0">
                          <a:solidFill>
                            <a:schemeClr val="dk1"/>
                          </a:solidFill>
                          <a:latin typeface="+mn-lt"/>
                          <a:ea typeface="+mn-ea"/>
                          <a:cs typeface="+mn-cs"/>
                        </a:rPr>
                        <a:t>"</a:t>
                      </a:r>
                    </a:p>
                    <a:p>
                      <a:r>
                        <a:rPr lang="en-US" sz="1000" kern="1200" dirty="0" smtClean="0">
                          <a:solidFill>
                            <a:schemeClr val="dk1"/>
                          </a:solidFill>
                          <a:latin typeface="+mn-lt"/>
                          <a:ea typeface="+mn-ea"/>
                          <a:cs typeface="+mn-cs"/>
                        </a:rPr>
                        <a:t>    </a:t>
                      </a:r>
                      <a:r>
                        <a:rPr lang="en-US" sz="1000" kern="1200" dirty="0" err="1" smtClean="0">
                          <a:solidFill>
                            <a:schemeClr val="dk1"/>
                          </a:solidFill>
                          <a:latin typeface="+mn-lt"/>
                          <a:ea typeface="+mn-ea"/>
                          <a:cs typeface="+mn-cs"/>
                        </a:rPr>
                        <a:t>android:background</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"#ff000000" </a:t>
                      </a:r>
                    </a:p>
                    <a:p>
                      <a:r>
                        <a:rPr lang="en-US" sz="1000" kern="1200" dirty="0" smtClean="0">
                          <a:solidFill>
                            <a:schemeClr val="dk1"/>
                          </a:solidFill>
                          <a:latin typeface="+mn-lt"/>
                          <a:ea typeface="+mn-ea"/>
                          <a:cs typeface="+mn-cs"/>
                        </a:rPr>
                        <a:t>    &gt;</a:t>
                      </a:r>
                    </a:p>
                    <a:p>
                      <a:r>
                        <a:rPr lang="en-US" sz="1000" kern="1200" dirty="0" smtClean="0">
                          <a:solidFill>
                            <a:schemeClr val="dk1"/>
                          </a:solidFill>
                          <a:latin typeface="+mn-lt"/>
                          <a:ea typeface="+mn-ea"/>
                          <a:cs typeface="+mn-cs"/>
                        </a:rPr>
                        <a:t>&lt;</a:t>
                      </a:r>
                      <a:r>
                        <a:rPr lang="en-US" sz="1000" kern="1200" dirty="0" err="1" smtClean="0">
                          <a:solidFill>
                            <a:schemeClr val="dk1"/>
                          </a:solidFill>
                          <a:latin typeface="+mn-lt"/>
                          <a:ea typeface="+mn-ea"/>
                          <a:cs typeface="+mn-cs"/>
                        </a:rPr>
                        <a:t>TextView</a:t>
                      </a:r>
                      <a:r>
                        <a:rPr lang="en-US" sz="1000" kern="1200" dirty="0" smtClean="0">
                          <a:solidFill>
                            <a:schemeClr val="dk1"/>
                          </a:solidFill>
                          <a:latin typeface="+mn-lt"/>
                          <a:ea typeface="+mn-ea"/>
                          <a:cs typeface="+mn-cs"/>
                        </a:rPr>
                        <a:t>  </a:t>
                      </a:r>
                    </a:p>
                    <a:p>
                      <a:r>
                        <a:rPr lang="en-US" sz="1000" kern="1200" dirty="0" smtClean="0">
                          <a:solidFill>
                            <a:schemeClr val="dk1"/>
                          </a:solidFill>
                          <a:latin typeface="+mn-lt"/>
                          <a:ea typeface="+mn-ea"/>
                          <a:cs typeface="+mn-cs"/>
                        </a:rPr>
                        <a:t>    </a:t>
                      </a:r>
                      <a:r>
                        <a:rPr lang="en-US" sz="1000" kern="1200" dirty="0" err="1" smtClean="0">
                          <a:solidFill>
                            <a:schemeClr val="dk1"/>
                          </a:solidFill>
                          <a:latin typeface="+mn-lt"/>
                          <a:ea typeface="+mn-ea"/>
                          <a:cs typeface="+mn-cs"/>
                        </a:rPr>
                        <a:t>android:layout_width</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a:t>
                      </a:r>
                      <a:r>
                        <a:rPr lang="en-US" sz="1000" i="1" kern="1200" dirty="0" err="1" smtClean="0">
                          <a:solidFill>
                            <a:schemeClr val="dk1"/>
                          </a:solidFill>
                          <a:latin typeface="+mn-lt"/>
                          <a:ea typeface="+mn-ea"/>
                          <a:cs typeface="+mn-cs"/>
                        </a:rPr>
                        <a:t>fill_parent</a:t>
                      </a:r>
                      <a:r>
                        <a:rPr lang="en-US" sz="1000" i="1" kern="1200" dirty="0" smtClean="0">
                          <a:solidFill>
                            <a:schemeClr val="dk1"/>
                          </a:solidFill>
                          <a:latin typeface="+mn-lt"/>
                          <a:ea typeface="+mn-ea"/>
                          <a:cs typeface="+mn-cs"/>
                        </a:rPr>
                        <a:t>" </a:t>
                      </a:r>
                    </a:p>
                    <a:p>
                      <a:r>
                        <a:rPr lang="en-US" sz="1000" kern="1200" dirty="0" smtClean="0">
                          <a:solidFill>
                            <a:schemeClr val="dk1"/>
                          </a:solidFill>
                          <a:latin typeface="+mn-lt"/>
                          <a:ea typeface="+mn-ea"/>
                          <a:cs typeface="+mn-cs"/>
                        </a:rPr>
                        <a:t>    </a:t>
                      </a:r>
                      <a:r>
                        <a:rPr lang="en-US" sz="1000" kern="1200" dirty="0" err="1" smtClean="0">
                          <a:solidFill>
                            <a:schemeClr val="dk1"/>
                          </a:solidFill>
                          <a:latin typeface="+mn-lt"/>
                          <a:ea typeface="+mn-ea"/>
                          <a:cs typeface="+mn-cs"/>
                        </a:rPr>
                        <a:t>android:layout_height</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a:t>
                      </a:r>
                      <a:r>
                        <a:rPr lang="en-US" sz="1000" i="1" kern="1200" dirty="0" err="1" smtClean="0">
                          <a:solidFill>
                            <a:schemeClr val="dk1"/>
                          </a:solidFill>
                          <a:latin typeface="+mn-lt"/>
                          <a:ea typeface="+mn-ea"/>
                          <a:cs typeface="+mn-cs"/>
                        </a:rPr>
                        <a:t>wrap_content</a:t>
                      </a:r>
                      <a:r>
                        <a:rPr lang="en-US" sz="1000" i="1" kern="1200" dirty="0" smtClean="0">
                          <a:solidFill>
                            <a:schemeClr val="dk1"/>
                          </a:solidFill>
                          <a:latin typeface="+mn-lt"/>
                          <a:ea typeface="+mn-ea"/>
                          <a:cs typeface="+mn-cs"/>
                        </a:rPr>
                        <a:t>" </a:t>
                      </a:r>
                    </a:p>
                    <a:p>
                      <a:r>
                        <a:rPr lang="en-US" sz="1000" kern="1200" dirty="0" smtClean="0">
                          <a:solidFill>
                            <a:schemeClr val="dk1"/>
                          </a:solidFill>
                          <a:latin typeface="+mn-lt"/>
                          <a:ea typeface="+mn-ea"/>
                          <a:cs typeface="+mn-cs"/>
                        </a:rPr>
                        <a:t>    </a:t>
                      </a:r>
                      <a:r>
                        <a:rPr lang="en-US" sz="1000" kern="1200" dirty="0" err="1" smtClean="0">
                          <a:solidFill>
                            <a:schemeClr val="dk1"/>
                          </a:solidFill>
                          <a:latin typeface="+mn-lt"/>
                          <a:ea typeface="+mn-ea"/>
                          <a:cs typeface="+mn-cs"/>
                        </a:rPr>
                        <a:t>android:text</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"@string/hello"</a:t>
                      </a:r>
                    </a:p>
                    <a:p>
                      <a:r>
                        <a:rPr lang="en-US" sz="1000" kern="1200" dirty="0" smtClean="0">
                          <a:solidFill>
                            <a:schemeClr val="dk1"/>
                          </a:solidFill>
                          <a:latin typeface="+mn-lt"/>
                          <a:ea typeface="+mn-ea"/>
                          <a:cs typeface="+mn-cs"/>
                        </a:rPr>
                        <a:t>    /&gt;</a:t>
                      </a:r>
                    </a:p>
                    <a:p>
                      <a:r>
                        <a:rPr lang="en-US" sz="1000" kern="1200" dirty="0" smtClean="0">
                          <a:solidFill>
                            <a:schemeClr val="dk1"/>
                          </a:solidFill>
                          <a:latin typeface="+mn-lt"/>
                          <a:ea typeface="+mn-ea"/>
                          <a:cs typeface="+mn-cs"/>
                        </a:rPr>
                        <a:t>&lt;</a:t>
                      </a:r>
                      <a:r>
                        <a:rPr lang="en-US" sz="1000" kern="1200" dirty="0" err="1" smtClean="0">
                          <a:solidFill>
                            <a:schemeClr val="dk1"/>
                          </a:solidFill>
                          <a:latin typeface="+mn-lt"/>
                          <a:ea typeface="+mn-ea"/>
                          <a:cs typeface="+mn-cs"/>
                        </a:rPr>
                        <a:t>EditText</a:t>
                      </a:r>
                      <a:r>
                        <a:rPr lang="en-US" sz="1000" kern="1200" dirty="0" smtClean="0">
                          <a:solidFill>
                            <a:schemeClr val="dk1"/>
                          </a:solidFill>
                          <a:latin typeface="+mn-lt"/>
                          <a:ea typeface="+mn-ea"/>
                          <a:cs typeface="+mn-cs"/>
                        </a:rPr>
                        <a:t> </a:t>
                      </a:r>
                    </a:p>
                    <a:p>
                      <a:r>
                        <a:rPr lang="en-US" sz="1000" kern="1200" dirty="0" err="1" smtClean="0">
                          <a:solidFill>
                            <a:schemeClr val="dk1"/>
                          </a:solidFill>
                          <a:latin typeface="+mn-lt"/>
                          <a:ea typeface="+mn-ea"/>
                          <a:cs typeface="+mn-cs"/>
                        </a:rPr>
                        <a:t>android:id</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"@+id/</a:t>
                      </a:r>
                      <a:r>
                        <a:rPr lang="en-US" sz="1000" i="1" kern="1200" dirty="0" err="1" smtClean="0">
                          <a:solidFill>
                            <a:schemeClr val="dk1"/>
                          </a:solidFill>
                          <a:latin typeface="+mn-lt"/>
                          <a:ea typeface="+mn-ea"/>
                          <a:cs typeface="+mn-cs"/>
                        </a:rPr>
                        <a:t>txtColorSelect</a:t>
                      </a:r>
                      <a:r>
                        <a:rPr lang="en-US" sz="1000" i="1" kern="1200" dirty="0" smtClean="0">
                          <a:solidFill>
                            <a:schemeClr val="dk1"/>
                          </a:solidFill>
                          <a:latin typeface="+mn-lt"/>
                          <a:ea typeface="+mn-ea"/>
                          <a:cs typeface="+mn-cs"/>
                        </a:rPr>
                        <a:t>" </a:t>
                      </a:r>
                    </a:p>
                    <a:p>
                      <a:r>
                        <a:rPr lang="en-US" sz="1000" kern="1200" dirty="0" err="1" smtClean="0">
                          <a:solidFill>
                            <a:schemeClr val="dk1"/>
                          </a:solidFill>
                          <a:latin typeface="+mn-lt"/>
                          <a:ea typeface="+mn-ea"/>
                          <a:cs typeface="+mn-cs"/>
                        </a:rPr>
                        <a:t>android:hint</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"Background color (red, green, blue)" </a:t>
                      </a:r>
                    </a:p>
                    <a:p>
                      <a:r>
                        <a:rPr lang="en-US" sz="1000" kern="1200" dirty="0" err="1" smtClean="0">
                          <a:solidFill>
                            <a:schemeClr val="dk1"/>
                          </a:solidFill>
                          <a:latin typeface="+mn-lt"/>
                          <a:ea typeface="+mn-ea"/>
                          <a:cs typeface="+mn-cs"/>
                        </a:rPr>
                        <a:t>android:layout_width</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a:t>
                      </a:r>
                      <a:r>
                        <a:rPr lang="en-US" sz="1000" i="1" kern="1200" dirty="0" err="1" smtClean="0">
                          <a:solidFill>
                            <a:schemeClr val="dk1"/>
                          </a:solidFill>
                          <a:latin typeface="+mn-lt"/>
                          <a:ea typeface="+mn-ea"/>
                          <a:cs typeface="+mn-cs"/>
                        </a:rPr>
                        <a:t>wrap_content</a:t>
                      </a:r>
                      <a:r>
                        <a:rPr lang="en-US" sz="1000" i="1" kern="1200" dirty="0" smtClean="0">
                          <a:solidFill>
                            <a:schemeClr val="dk1"/>
                          </a:solidFill>
                          <a:latin typeface="+mn-lt"/>
                          <a:ea typeface="+mn-ea"/>
                          <a:cs typeface="+mn-cs"/>
                        </a:rPr>
                        <a:t>" </a:t>
                      </a:r>
                    </a:p>
                    <a:p>
                      <a:r>
                        <a:rPr lang="en-US" sz="1000" kern="1200" dirty="0" err="1" smtClean="0">
                          <a:solidFill>
                            <a:schemeClr val="dk1"/>
                          </a:solidFill>
                          <a:latin typeface="+mn-lt"/>
                          <a:ea typeface="+mn-ea"/>
                          <a:cs typeface="+mn-cs"/>
                        </a:rPr>
                        <a:t>android:layout_height</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a:t>
                      </a:r>
                      <a:r>
                        <a:rPr lang="en-US" sz="1000" i="1" kern="1200" dirty="0" err="1" smtClean="0">
                          <a:solidFill>
                            <a:schemeClr val="dk1"/>
                          </a:solidFill>
                          <a:latin typeface="+mn-lt"/>
                          <a:ea typeface="+mn-ea"/>
                          <a:cs typeface="+mn-cs"/>
                        </a:rPr>
                        <a:t>wrap_content</a:t>
                      </a:r>
                      <a:r>
                        <a:rPr lang="en-US" sz="1000" i="1" kern="1200" dirty="0" smtClean="0">
                          <a:solidFill>
                            <a:schemeClr val="dk1"/>
                          </a:solidFill>
                          <a:latin typeface="+mn-lt"/>
                          <a:ea typeface="+mn-ea"/>
                          <a:cs typeface="+mn-cs"/>
                        </a:rPr>
                        <a:t>"&gt;</a:t>
                      </a:r>
                    </a:p>
                    <a:p>
                      <a:r>
                        <a:rPr lang="en-US" sz="1000" kern="1200" dirty="0" smtClean="0">
                          <a:solidFill>
                            <a:schemeClr val="dk1"/>
                          </a:solidFill>
                          <a:latin typeface="+mn-lt"/>
                          <a:ea typeface="+mn-ea"/>
                          <a:cs typeface="+mn-cs"/>
                        </a:rPr>
                        <a:t>&lt;/</a:t>
                      </a:r>
                      <a:r>
                        <a:rPr lang="en-US" sz="1000" kern="1200" dirty="0" err="1" smtClean="0">
                          <a:solidFill>
                            <a:schemeClr val="dk1"/>
                          </a:solidFill>
                          <a:latin typeface="+mn-lt"/>
                          <a:ea typeface="+mn-ea"/>
                          <a:cs typeface="+mn-cs"/>
                        </a:rPr>
                        <a:t>EditText</a:t>
                      </a:r>
                      <a:r>
                        <a:rPr lang="en-US" sz="1000" kern="1200" dirty="0" smtClean="0">
                          <a:solidFill>
                            <a:schemeClr val="dk1"/>
                          </a:solidFill>
                          <a:latin typeface="+mn-lt"/>
                          <a:ea typeface="+mn-ea"/>
                          <a:cs typeface="+mn-cs"/>
                        </a:rPr>
                        <a:t>&gt;</a:t>
                      </a:r>
                    </a:p>
                    <a:p>
                      <a:r>
                        <a:rPr lang="en-US" sz="1000" kern="1200" dirty="0" smtClean="0">
                          <a:solidFill>
                            <a:schemeClr val="dk1"/>
                          </a:solidFill>
                          <a:latin typeface="+mn-lt"/>
                          <a:ea typeface="+mn-ea"/>
                          <a:cs typeface="+mn-cs"/>
                        </a:rPr>
                        <a:t>&lt;</a:t>
                      </a:r>
                      <a:r>
                        <a:rPr lang="en-US" sz="1000" kern="1200" dirty="0" err="1" smtClean="0">
                          <a:solidFill>
                            <a:schemeClr val="dk1"/>
                          </a:solidFill>
                          <a:latin typeface="+mn-lt"/>
                          <a:ea typeface="+mn-ea"/>
                          <a:cs typeface="+mn-cs"/>
                        </a:rPr>
                        <a:t>TextView</a:t>
                      </a:r>
                      <a:r>
                        <a:rPr lang="en-US" sz="1000" kern="1200" dirty="0" smtClean="0">
                          <a:solidFill>
                            <a:schemeClr val="dk1"/>
                          </a:solidFill>
                          <a:latin typeface="+mn-lt"/>
                          <a:ea typeface="+mn-ea"/>
                          <a:cs typeface="+mn-cs"/>
                        </a:rPr>
                        <a:t> </a:t>
                      </a:r>
                    </a:p>
                    <a:p>
                      <a:r>
                        <a:rPr lang="en-US" sz="1000" kern="1200" dirty="0" err="1" smtClean="0">
                          <a:solidFill>
                            <a:schemeClr val="dk1"/>
                          </a:solidFill>
                          <a:latin typeface="+mn-lt"/>
                          <a:ea typeface="+mn-ea"/>
                          <a:cs typeface="+mn-cs"/>
                        </a:rPr>
                        <a:t>android:id</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"@+id/</a:t>
                      </a:r>
                      <a:r>
                        <a:rPr lang="en-US" sz="1000" i="1" kern="1200" dirty="0" err="1" smtClean="0">
                          <a:solidFill>
                            <a:schemeClr val="dk1"/>
                          </a:solidFill>
                          <a:latin typeface="+mn-lt"/>
                          <a:ea typeface="+mn-ea"/>
                          <a:cs typeface="+mn-cs"/>
                        </a:rPr>
                        <a:t>txtToDo</a:t>
                      </a:r>
                      <a:r>
                        <a:rPr lang="en-US" sz="1000" i="1" kern="1200" dirty="0" smtClean="0">
                          <a:solidFill>
                            <a:schemeClr val="dk1"/>
                          </a:solidFill>
                          <a:latin typeface="+mn-lt"/>
                          <a:ea typeface="+mn-ea"/>
                          <a:cs typeface="+mn-cs"/>
                        </a:rPr>
                        <a:t>" </a:t>
                      </a:r>
                    </a:p>
                    <a:p>
                      <a:r>
                        <a:rPr lang="en-US" sz="1000" kern="1200" dirty="0" err="1" smtClean="0">
                          <a:solidFill>
                            <a:schemeClr val="dk1"/>
                          </a:solidFill>
                          <a:latin typeface="+mn-lt"/>
                          <a:ea typeface="+mn-ea"/>
                          <a:cs typeface="+mn-cs"/>
                        </a:rPr>
                        <a:t>android:layout_width</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a:t>
                      </a:r>
                      <a:r>
                        <a:rPr lang="en-US" sz="1000" i="1" kern="1200" dirty="0" err="1" smtClean="0">
                          <a:solidFill>
                            <a:schemeClr val="dk1"/>
                          </a:solidFill>
                          <a:latin typeface="+mn-lt"/>
                          <a:ea typeface="+mn-ea"/>
                          <a:cs typeface="+mn-cs"/>
                        </a:rPr>
                        <a:t>fill_parent</a:t>
                      </a:r>
                      <a:r>
                        <a:rPr lang="en-US" sz="1000" i="1" kern="1200" dirty="0" smtClean="0">
                          <a:solidFill>
                            <a:schemeClr val="dk1"/>
                          </a:solidFill>
                          <a:latin typeface="+mn-lt"/>
                          <a:ea typeface="+mn-ea"/>
                          <a:cs typeface="+mn-cs"/>
                        </a:rPr>
                        <a:t>" </a:t>
                      </a:r>
                    </a:p>
                    <a:p>
                      <a:r>
                        <a:rPr lang="en-US" sz="1000" kern="1200" dirty="0" err="1" smtClean="0">
                          <a:solidFill>
                            <a:schemeClr val="dk1"/>
                          </a:solidFill>
                          <a:latin typeface="+mn-lt"/>
                          <a:ea typeface="+mn-ea"/>
                          <a:cs typeface="+mn-cs"/>
                        </a:rPr>
                        <a:t>android:layout_height</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a:t>
                      </a:r>
                      <a:r>
                        <a:rPr lang="en-US" sz="1000" i="1" kern="1200" dirty="0" err="1" smtClean="0">
                          <a:solidFill>
                            <a:schemeClr val="dk1"/>
                          </a:solidFill>
                          <a:latin typeface="+mn-lt"/>
                          <a:ea typeface="+mn-ea"/>
                          <a:cs typeface="+mn-cs"/>
                        </a:rPr>
                        <a:t>wrap_content</a:t>
                      </a:r>
                      <a:r>
                        <a:rPr lang="en-US" sz="1000" i="1" kern="1200" dirty="0" smtClean="0">
                          <a:solidFill>
                            <a:schemeClr val="dk1"/>
                          </a:solidFill>
                          <a:latin typeface="+mn-lt"/>
                          <a:ea typeface="+mn-ea"/>
                          <a:cs typeface="+mn-cs"/>
                        </a:rPr>
                        <a:t>"</a:t>
                      </a:r>
                    </a:p>
                    <a:p>
                      <a:r>
                        <a:rPr lang="en-US" sz="1000" kern="1200" dirty="0" err="1" smtClean="0">
                          <a:solidFill>
                            <a:schemeClr val="dk1"/>
                          </a:solidFill>
                          <a:latin typeface="+mn-lt"/>
                          <a:ea typeface="+mn-ea"/>
                          <a:cs typeface="+mn-cs"/>
                        </a:rPr>
                        <a:t>android:background</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"#00000000"&gt; </a:t>
                      </a:r>
                    </a:p>
                    <a:p>
                      <a:r>
                        <a:rPr lang="en-US" sz="1000" i="1" kern="1200" dirty="0" smtClean="0">
                          <a:solidFill>
                            <a:schemeClr val="dk1"/>
                          </a:solidFill>
                          <a:latin typeface="+mn-lt"/>
                          <a:ea typeface="+mn-ea"/>
                          <a:cs typeface="+mn-cs"/>
                        </a:rPr>
                        <a:t>&lt;!-- transparent  --&gt;</a:t>
                      </a:r>
                    </a:p>
                    <a:p>
                      <a:r>
                        <a:rPr lang="en-US" sz="1000" kern="1200" dirty="0" smtClean="0">
                          <a:solidFill>
                            <a:schemeClr val="dk1"/>
                          </a:solidFill>
                          <a:latin typeface="+mn-lt"/>
                          <a:ea typeface="+mn-ea"/>
                          <a:cs typeface="+mn-cs"/>
                        </a:rPr>
                        <a:t>&lt;/</a:t>
                      </a:r>
                      <a:r>
                        <a:rPr lang="en-US" sz="1000" kern="1200" dirty="0" err="1" smtClean="0">
                          <a:solidFill>
                            <a:schemeClr val="dk1"/>
                          </a:solidFill>
                          <a:latin typeface="+mn-lt"/>
                          <a:ea typeface="+mn-ea"/>
                          <a:cs typeface="+mn-cs"/>
                        </a:rPr>
                        <a:t>TextView</a:t>
                      </a:r>
                      <a:r>
                        <a:rPr lang="en-US" sz="1000" kern="1200" dirty="0" smtClean="0">
                          <a:solidFill>
                            <a:schemeClr val="dk1"/>
                          </a:solidFill>
                          <a:latin typeface="+mn-lt"/>
                          <a:ea typeface="+mn-ea"/>
                          <a:cs typeface="+mn-cs"/>
                        </a:rPr>
                        <a:t>&gt;</a:t>
                      </a:r>
                    </a:p>
                    <a:p>
                      <a:r>
                        <a:rPr lang="en-US" sz="1000" kern="1200" dirty="0" smtClean="0">
                          <a:solidFill>
                            <a:schemeClr val="dk1"/>
                          </a:solidFill>
                          <a:latin typeface="+mn-lt"/>
                          <a:ea typeface="+mn-ea"/>
                          <a:cs typeface="+mn-cs"/>
                        </a:rPr>
                        <a:t>&lt;Button </a:t>
                      </a:r>
                    </a:p>
                    <a:p>
                      <a:r>
                        <a:rPr lang="en-US" sz="1000" kern="1200" dirty="0" err="1" smtClean="0">
                          <a:solidFill>
                            <a:schemeClr val="dk1"/>
                          </a:solidFill>
                          <a:latin typeface="+mn-lt"/>
                          <a:ea typeface="+mn-ea"/>
                          <a:cs typeface="+mn-cs"/>
                        </a:rPr>
                        <a:t>android:text</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 Finish " </a:t>
                      </a:r>
                    </a:p>
                    <a:p>
                      <a:r>
                        <a:rPr lang="en-US" sz="1000" kern="1200" dirty="0" err="1" smtClean="0">
                          <a:solidFill>
                            <a:schemeClr val="dk1"/>
                          </a:solidFill>
                          <a:latin typeface="+mn-lt"/>
                          <a:ea typeface="+mn-ea"/>
                          <a:cs typeface="+mn-cs"/>
                        </a:rPr>
                        <a:t>android:id</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"@+id/</a:t>
                      </a:r>
                      <a:r>
                        <a:rPr lang="en-US" sz="1000" i="1" kern="1200" dirty="0" err="1" smtClean="0">
                          <a:solidFill>
                            <a:schemeClr val="dk1"/>
                          </a:solidFill>
                          <a:latin typeface="+mn-lt"/>
                          <a:ea typeface="+mn-ea"/>
                          <a:cs typeface="+mn-cs"/>
                        </a:rPr>
                        <a:t>btnFinish</a:t>
                      </a:r>
                      <a:r>
                        <a:rPr lang="en-US" sz="1000" i="1" kern="1200" dirty="0" smtClean="0">
                          <a:solidFill>
                            <a:schemeClr val="dk1"/>
                          </a:solidFill>
                          <a:latin typeface="+mn-lt"/>
                          <a:ea typeface="+mn-ea"/>
                          <a:cs typeface="+mn-cs"/>
                        </a:rPr>
                        <a:t>" </a:t>
                      </a:r>
                    </a:p>
                    <a:p>
                      <a:r>
                        <a:rPr lang="en-US" sz="1000" kern="1200" dirty="0" err="1" smtClean="0">
                          <a:solidFill>
                            <a:schemeClr val="dk1"/>
                          </a:solidFill>
                          <a:latin typeface="+mn-lt"/>
                          <a:ea typeface="+mn-ea"/>
                          <a:cs typeface="+mn-cs"/>
                        </a:rPr>
                        <a:t>android:layout_width</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a:t>
                      </a:r>
                      <a:r>
                        <a:rPr lang="en-US" sz="1000" i="1" kern="1200" dirty="0" err="1" smtClean="0">
                          <a:solidFill>
                            <a:schemeClr val="dk1"/>
                          </a:solidFill>
                          <a:latin typeface="+mn-lt"/>
                          <a:ea typeface="+mn-ea"/>
                          <a:cs typeface="+mn-cs"/>
                        </a:rPr>
                        <a:t>wrap_content</a:t>
                      </a:r>
                      <a:r>
                        <a:rPr lang="en-US" sz="1000" i="1" kern="1200" dirty="0" smtClean="0">
                          <a:solidFill>
                            <a:schemeClr val="dk1"/>
                          </a:solidFill>
                          <a:latin typeface="+mn-lt"/>
                          <a:ea typeface="+mn-ea"/>
                          <a:cs typeface="+mn-cs"/>
                        </a:rPr>
                        <a:t>" </a:t>
                      </a:r>
                    </a:p>
                    <a:p>
                      <a:r>
                        <a:rPr lang="en-US" sz="1000" kern="1200" dirty="0" err="1" smtClean="0">
                          <a:solidFill>
                            <a:schemeClr val="dk1"/>
                          </a:solidFill>
                          <a:latin typeface="+mn-lt"/>
                          <a:ea typeface="+mn-ea"/>
                          <a:cs typeface="+mn-cs"/>
                        </a:rPr>
                        <a:t>android:layout_height</a:t>
                      </a:r>
                      <a:r>
                        <a:rPr lang="en-US" sz="1000" kern="1200" dirty="0" smtClean="0">
                          <a:solidFill>
                            <a:schemeClr val="dk1"/>
                          </a:solidFill>
                          <a:latin typeface="+mn-lt"/>
                          <a:ea typeface="+mn-ea"/>
                          <a:cs typeface="+mn-cs"/>
                        </a:rPr>
                        <a:t>=</a:t>
                      </a:r>
                      <a:r>
                        <a:rPr lang="en-US" sz="1000" i="1" kern="1200" dirty="0" smtClean="0">
                          <a:solidFill>
                            <a:schemeClr val="dk1"/>
                          </a:solidFill>
                          <a:latin typeface="+mn-lt"/>
                          <a:ea typeface="+mn-ea"/>
                          <a:cs typeface="+mn-cs"/>
                        </a:rPr>
                        <a:t>"</a:t>
                      </a:r>
                      <a:r>
                        <a:rPr lang="en-US" sz="1000" i="1" kern="1200" dirty="0" err="1" smtClean="0">
                          <a:solidFill>
                            <a:schemeClr val="dk1"/>
                          </a:solidFill>
                          <a:latin typeface="+mn-lt"/>
                          <a:ea typeface="+mn-ea"/>
                          <a:cs typeface="+mn-cs"/>
                        </a:rPr>
                        <a:t>wrap_content</a:t>
                      </a:r>
                      <a:r>
                        <a:rPr lang="en-US" sz="1000" i="1" kern="1200" dirty="0" smtClean="0">
                          <a:solidFill>
                            <a:schemeClr val="dk1"/>
                          </a:solidFill>
                          <a:latin typeface="+mn-lt"/>
                          <a:ea typeface="+mn-ea"/>
                          <a:cs typeface="+mn-cs"/>
                        </a:rPr>
                        <a:t>"&gt;</a:t>
                      </a:r>
                    </a:p>
                    <a:p>
                      <a:r>
                        <a:rPr lang="en-US" sz="1000" kern="1200" dirty="0" smtClean="0">
                          <a:solidFill>
                            <a:schemeClr val="dk1"/>
                          </a:solidFill>
                          <a:latin typeface="+mn-lt"/>
                          <a:ea typeface="+mn-ea"/>
                          <a:cs typeface="+mn-cs"/>
                        </a:rPr>
                        <a:t>&lt;/Button&gt;</a:t>
                      </a:r>
                    </a:p>
                    <a:p>
                      <a:r>
                        <a:rPr lang="en-US" sz="1000" kern="1200" dirty="0" smtClean="0">
                          <a:solidFill>
                            <a:schemeClr val="dk1"/>
                          </a:solidFill>
                          <a:latin typeface="+mn-lt"/>
                          <a:ea typeface="+mn-ea"/>
                          <a:cs typeface="+mn-cs"/>
                        </a:rPr>
                        <a:t>&lt;/</a:t>
                      </a:r>
                      <a:r>
                        <a:rPr lang="en-US" sz="1000" kern="1200" dirty="0" err="1" smtClean="0">
                          <a:solidFill>
                            <a:schemeClr val="dk1"/>
                          </a:solidFill>
                          <a:latin typeface="+mn-lt"/>
                          <a:ea typeface="+mn-ea"/>
                          <a:cs typeface="+mn-cs"/>
                        </a:rPr>
                        <a:t>LinearLayout</a:t>
                      </a:r>
                      <a:r>
                        <a:rPr lang="en-US" sz="1000" kern="1200" dirty="0" smtClean="0">
                          <a:solidFill>
                            <a:schemeClr val="dk1"/>
                          </a:solidFill>
                          <a:latin typeface="+mn-lt"/>
                          <a:ea typeface="+mn-ea"/>
                          <a:cs typeface="+mn-cs"/>
                        </a:rPr>
                        <a:t>&gt;</a:t>
                      </a:r>
                    </a:p>
                    <a:p>
                      <a:endParaRPr lang="en-US" sz="1000" dirty="0" smtClean="0"/>
                    </a:p>
                  </a:txBody>
                  <a:tcPr/>
                </a:tc>
              </a:tr>
            </a:tbl>
          </a:graphicData>
        </a:graphic>
      </p:graphicFrame>
      <p:pic>
        <p:nvPicPr>
          <p:cNvPr id="47120" name="Picture 10" descr="device.png"/>
          <p:cNvPicPr>
            <a:picLocks noChangeAspect="1"/>
          </p:cNvPicPr>
          <p:nvPr/>
        </p:nvPicPr>
        <p:blipFill>
          <a:blip r:embed="rId3"/>
          <a:srcRect/>
          <a:stretch>
            <a:fillRect/>
          </a:stretch>
        </p:blipFill>
        <p:spPr bwMode="auto">
          <a:xfrm>
            <a:off x="6629400" y="2667000"/>
            <a:ext cx="2438400" cy="3657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338BD75-5D78-4F3A-8891-0ED63ED74438}" type="slidenum">
              <a:rPr lang="en-US"/>
              <a:pPr>
                <a:defRPr/>
              </a:pPr>
              <a:t>31</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813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48132"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3B2E10C-5B24-413B-BF4D-BED5453D1D8B}" type="slidenum">
              <a:rPr lang="en-US" sz="1200">
                <a:solidFill>
                  <a:schemeClr val="tx1">
                    <a:tint val="75000"/>
                  </a:schemeClr>
                </a:solidFill>
                <a:latin typeface="+mn-lt"/>
              </a:rPr>
              <a:pPr algn="r" fontAlgn="auto">
                <a:spcBef>
                  <a:spcPts val="0"/>
                </a:spcBef>
                <a:spcAft>
                  <a:spcPts val="0"/>
                </a:spcAft>
                <a:defRPr/>
              </a:pPr>
              <a:t>31</a:t>
            </a:fld>
            <a:endParaRPr lang="en-US" sz="1200">
              <a:solidFill>
                <a:schemeClr val="tx1">
                  <a:tint val="75000"/>
                </a:schemeClr>
              </a:solidFill>
              <a:latin typeface="+mn-lt"/>
            </a:endParaRPr>
          </a:p>
        </p:txBody>
      </p:sp>
      <p:graphicFrame>
        <p:nvGraphicFramePr>
          <p:cNvPr id="51215" name="Group 15"/>
          <p:cNvGraphicFramePr>
            <a:graphicFrameLocks noGrp="1"/>
          </p:cNvGraphicFramePr>
          <p:nvPr/>
        </p:nvGraphicFramePr>
        <p:xfrm>
          <a:off x="152400" y="1397000"/>
          <a:ext cx="8915400" cy="4876800"/>
        </p:xfrm>
        <a:graphic>
          <a:graphicData uri="http://schemas.openxmlformats.org/drawingml/2006/table">
            <a:tbl>
              <a:tblPr/>
              <a:tblGrid>
                <a:gridCol w="8915400"/>
              </a:tblGrid>
              <a:tr h="35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olas" pitchFamily="49" charset="0"/>
                        </a:rPr>
                        <a:t>Code: Life Cycle Demo. Part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package</a:t>
                      </a:r>
                      <a:r>
                        <a:rPr kumimoji="0" lang="en-US" sz="1600" b="0" i="0" u="none" strike="noStrike" cap="none" normalizeH="0" baseline="0" smtClean="0">
                          <a:ln>
                            <a:noFill/>
                          </a:ln>
                          <a:solidFill>
                            <a:srgbClr val="000000"/>
                          </a:solidFill>
                          <a:effectLst/>
                          <a:latin typeface="Courier New" pitchFamily="49" charset="0"/>
                          <a:cs typeface="Courier New" pitchFamily="49" charset="0"/>
                        </a:rPr>
                        <a:t> es.demo;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import</a:t>
                      </a:r>
                      <a:r>
                        <a:rPr kumimoji="0" lang="en-US" sz="1600" b="0" i="0" u="none" strike="noStrike" cap="none" normalizeH="0" baseline="0" smtClean="0">
                          <a:ln>
                            <a:noFill/>
                          </a:ln>
                          <a:solidFill>
                            <a:srgbClr val="000000"/>
                          </a:solidFill>
                          <a:effectLst/>
                          <a:latin typeface="Courier New" pitchFamily="49" charset="0"/>
                          <a:cs typeface="Courier New" pitchFamily="49" charset="0"/>
                        </a:rPr>
                        <a:t> android.app.Activity;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import</a:t>
                      </a:r>
                      <a:r>
                        <a:rPr kumimoji="0" lang="en-US" sz="1600" b="0" i="0" u="none" strike="noStrike" cap="none" normalizeH="0" baseline="0" smtClean="0">
                          <a:ln>
                            <a:noFill/>
                          </a:ln>
                          <a:solidFill>
                            <a:srgbClr val="000000"/>
                          </a:solidFill>
                          <a:effectLst/>
                          <a:latin typeface="Courier New" pitchFamily="49" charset="0"/>
                          <a:cs typeface="Courier New" pitchFamily="49" charset="0"/>
                        </a:rPr>
                        <a:t> android.content.SharedPreferences;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import</a:t>
                      </a:r>
                      <a:r>
                        <a:rPr kumimoji="0" lang="en-US" sz="1600" b="0" i="0" u="none" strike="noStrike" cap="none" normalizeH="0" baseline="0" smtClean="0">
                          <a:ln>
                            <a:noFill/>
                          </a:ln>
                          <a:solidFill>
                            <a:srgbClr val="000000"/>
                          </a:solidFill>
                          <a:effectLst/>
                          <a:latin typeface="Courier New" pitchFamily="49" charset="0"/>
                          <a:cs typeface="Courier New" pitchFamily="49" charset="0"/>
                        </a:rPr>
                        <a:t> android.os.Bundle;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import</a:t>
                      </a:r>
                      <a:r>
                        <a:rPr kumimoji="0" lang="en-US" sz="1600" b="0" i="0" u="none" strike="noStrike" cap="none" normalizeH="0" baseline="0" smtClean="0">
                          <a:ln>
                            <a:noFill/>
                          </a:ln>
                          <a:solidFill>
                            <a:srgbClr val="000000"/>
                          </a:solidFill>
                          <a:effectLst/>
                          <a:latin typeface="Courier New" pitchFamily="49" charset="0"/>
                          <a:cs typeface="Courier New" pitchFamily="49" charset="0"/>
                        </a:rPr>
                        <a:t> android.view.View;</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import</a:t>
                      </a:r>
                      <a:r>
                        <a:rPr kumimoji="0" lang="en-US" sz="1600" b="0" i="0" u="none" strike="noStrike" cap="none" normalizeH="0" baseline="0" smtClean="0">
                          <a:ln>
                            <a:noFill/>
                          </a:ln>
                          <a:solidFill>
                            <a:srgbClr val="000000"/>
                          </a:solidFill>
                          <a:effectLst/>
                          <a:latin typeface="Courier New" pitchFamily="49" charset="0"/>
                          <a:cs typeface="Courier New" pitchFamily="49" charset="0"/>
                        </a:rPr>
                        <a:t> android.widget.*;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cs typeface="Courier New" pitchFamily="49" charset="0"/>
                        </a:rPr>
                        <a:t> </a:t>
                      </a:r>
                      <a:endParaRPr kumimoji="0" lang="en-US" sz="1600" b="1" i="0" u="none" strike="noStrike" cap="none" normalizeH="0" baseline="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//GOAL: show the following life-cycle events in action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cs typeface="Courier New" pitchFamily="49" charset="0"/>
                        </a:rPr>
                        <a:t>//protected void onCreate(Bundle savedInstanceState);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cs typeface="Courier New" pitchFamily="49" charset="0"/>
                        </a:rPr>
                        <a:t>//protected void onStart();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cs typeface="Courier New" pitchFamily="49" charset="0"/>
                        </a:rPr>
                        <a:t>//protected void onRestart();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cs typeface="Courier New" pitchFamily="49" charset="0"/>
                        </a:rPr>
                        <a:t>//protected void onResume();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cs typeface="Courier New" pitchFamily="49" charset="0"/>
                        </a:rPr>
                        <a:t>//protected void onPause();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cs typeface="Courier New" pitchFamily="49" charset="0"/>
                        </a:rPr>
                        <a:t>//protected void onStop();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cs typeface="Courier New" pitchFamily="49" charset="0"/>
                        </a:rPr>
                        <a:t>//protected void onDestroy();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9853D88-F3F6-42D6-BB1A-9F62F3DCA90B}" type="slidenum">
              <a:rPr lang="en-US"/>
              <a:pPr>
                <a:defRPr/>
              </a:pPr>
              <a:t>32</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017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50180"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9F0EB45-1780-4E91-9036-76E21E3A6F22}" type="slidenum">
              <a:rPr lang="en-US" sz="1200">
                <a:solidFill>
                  <a:schemeClr val="tx1">
                    <a:tint val="75000"/>
                  </a:schemeClr>
                </a:solidFill>
                <a:latin typeface="+mn-lt"/>
              </a:rPr>
              <a:pPr algn="r" fontAlgn="auto">
                <a:spcBef>
                  <a:spcPts val="0"/>
                </a:spcBef>
                <a:spcAft>
                  <a:spcPts val="0"/>
                </a:spcAft>
                <a:defRPr/>
              </a:pPr>
              <a:t>32</a:t>
            </a:fld>
            <a:endParaRPr lang="en-US" sz="1200">
              <a:solidFill>
                <a:schemeClr val="tx1">
                  <a:tint val="75000"/>
                </a:schemeClr>
              </a:solidFill>
              <a:latin typeface="+mn-lt"/>
            </a:endParaRPr>
          </a:p>
        </p:txBody>
      </p:sp>
      <p:graphicFrame>
        <p:nvGraphicFramePr>
          <p:cNvPr id="53285" name="Group 37"/>
          <p:cNvGraphicFramePr>
            <a:graphicFrameLocks noGrp="1"/>
          </p:cNvGraphicFramePr>
          <p:nvPr/>
        </p:nvGraphicFramePr>
        <p:xfrm>
          <a:off x="152400" y="1397000"/>
          <a:ext cx="8915400" cy="5364479"/>
        </p:xfrm>
        <a:graphic>
          <a:graphicData uri="http://schemas.openxmlformats.org/drawingml/2006/table">
            <a:tbl>
              <a:tblPr/>
              <a:tblGrid>
                <a:gridCol w="8915400"/>
              </a:tblGrid>
              <a:tr h="35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olas" pitchFamily="49" charset="0"/>
                        </a:rPr>
                        <a:t>Code: Life Cycle Demo. Part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08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private</a:t>
                      </a:r>
                      <a:r>
                        <a:rPr kumimoji="0" lang="en-US" sz="1400" b="0" i="0" u="none" strike="noStrike" cap="none" normalizeH="0" baseline="0" smtClean="0">
                          <a:ln>
                            <a:noFill/>
                          </a:ln>
                          <a:solidFill>
                            <a:srgbClr val="000000"/>
                          </a:solidFill>
                          <a:effectLst/>
                          <a:latin typeface="Courier New" pitchFamily="49" charset="0"/>
                        </a:rPr>
                        <a:t> LinearLayout </a:t>
                      </a:r>
                      <a:r>
                        <a:rPr kumimoji="0" lang="en-US" sz="1400" b="0" i="0" u="none" strike="noStrike" cap="none" normalizeH="0" baseline="0" smtClean="0">
                          <a:ln>
                            <a:noFill/>
                          </a:ln>
                          <a:solidFill>
                            <a:srgbClr val="0000C0"/>
                          </a:solidFill>
                          <a:effectLst/>
                          <a:latin typeface="Courier New" pitchFamily="49" charset="0"/>
                        </a:rPr>
                        <a:t>myScreen</a:t>
                      </a:r>
                      <a:r>
                        <a:rPr kumimoji="0" lang="en-US" sz="1400" b="0" i="0"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    private</a:t>
                      </a:r>
                      <a:r>
                        <a:rPr kumimoji="0" lang="en-US" sz="1400" b="0" i="0" u="none" strike="noStrike" cap="none" normalizeH="0" baseline="0" smtClean="0">
                          <a:ln>
                            <a:noFill/>
                          </a:ln>
                          <a:solidFill>
                            <a:srgbClr val="000000"/>
                          </a:solidFill>
                          <a:effectLst/>
                          <a:latin typeface="Courier New" pitchFamily="49" charset="0"/>
                        </a:rPr>
                        <a:t> TextView </a:t>
                      </a:r>
                      <a:r>
                        <a:rPr kumimoji="0" lang="en-US" sz="1400" b="0" i="0" u="none" strike="noStrike" cap="none" normalizeH="0" baseline="0" smtClean="0">
                          <a:ln>
                            <a:noFill/>
                          </a:ln>
                          <a:solidFill>
                            <a:srgbClr val="0000C0"/>
                          </a:solidFill>
                          <a:effectLst/>
                          <a:latin typeface="Courier New" pitchFamily="49" charset="0"/>
                        </a:rPr>
                        <a:t>txtToDo</a:t>
                      </a:r>
                      <a:r>
                        <a:rPr kumimoji="0" lang="en-US" sz="1400" b="0" i="0"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    private</a:t>
                      </a:r>
                      <a:r>
                        <a:rPr kumimoji="0" lang="en-US" sz="1400" b="0" i="0" u="none" strike="noStrike" cap="none" normalizeH="0" baseline="0" smtClean="0">
                          <a:ln>
                            <a:noFill/>
                          </a:ln>
                          <a:solidFill>
                            <a:srgbClr val="000000"/>
                          </a:solidFill>
                          <a:effectLst/>
                          <a:latin typeface="Courier New" pitchFamily="49" charset="0"/>
                        </a:rPr>
                        <a:t> EditText </a:t>
                      </a:r>
                      <a:r>
                        <a:rPr kumimoji="0" lang="en-US" sz="1400" b="0" i="0" u="none" strike="noStrike" cap="none" normalizeH="0" baseline="0" smtClean="0">
                          <a:ln>
                            <a:noFill/>
                          </a:ln>
                          <a:solidFill>
                            <a:srgbClr val="0000C0"/>
                          </a:solidFill>
                          <a:effectLst/>
                          <a:latin typeface="Courier New" pitchFamily="49" charset="0"/>
                        </a:rPr>
                        <a:t>txtColorSelect</a:t>
                      </a:r>
                      <a:r>
                        <a:rPr kumimoji="0" lang="en-US" sz="1400" b="0" i="0"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    private</a:t>
                      </a:r>
                      <a:r>
                        <a:rPr kumimoji="0" lang="en-US" sz="1400" b="0" i="0" u="none" strike="noStrike" cap="none" normalizeH="0" baseline="0" smtClean="0">
                          <a:ln>
                            <a:noFill/>
                          </a:ln>
                          <a:solidFill>
                            <a:srgbClr val="000000"/>
                          </a:solidFill>
                          <a:effectLst/>
                          <a:latin typeface="Courier New" pitchFamily="49" charset="0"/>
                        </a:rPr>
                        <a:t> Button </a:t>
                      </a:r>
                      <a:r>
                        <a:rPr kumimoji="0" lang="en-US" sz="1400" b="0" i="0" u="none" strike="noStrike" cap="none" normalizeH="0" baseline="0" smtClean="0">
                          <a:ln>
                            <a:noFill/>
                          </a:ln>
                          <a:solidFill>
                            <a:srgbClr val="0000C0"/>
                          </a:solidFill>
                          <a:effectLst/>
                          <a:latin typeface="Courier New" pitchFamily="49" charset="0"/>
                        </a:rPr>
                        <a:t>btnFinish</a:t>
                      </a:r>
                      <a:r>
                        <a:rPr kumimoji="0" lang="en-US" sz="1400" b="0" i="0"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646464"/>
                          </a:solidFill>
                          <a:effectLst/>
                          <a:latin typeface="Courier New" pitchFamily="49" charset="0"/>
                        </a:rPr>
                        <a:t>@Override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public</a:t>
                      </a:r>
                      <a:r>
                        <a:rPr kumimoji="0" lang="en-US" sz="1400" b="1"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void</a:t>
                      </a:r>
                      <a:r>
                        <a:rPr kumimoji="0" lang="en-US" sz="1400" b="1" i="0" u="none" strike="noStrike" cap="none" normalizeH="0" baseline="0" smtClean="0">
                          <a:ln>
                            <a:noFill/>
                          </a:ln>
                          <a:solidFill>
                            <a:srgbClr val="000000"/>
                          </a:solidFill>
                          <a:effectLst/>
                          <a:latin typeface="Courier New" pitchFamily="49" charset="0"/>
                        </a:rPr>
                        <a:t> onCreate(Bundle savedInstanceState)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super</a:t>
                      </a:r>
                      <a:r>
                        <a:rPr kumimoji="0" lang="en-US" sz="1400" b="1" i="0" u="none" strike="noStrike" cap="none" normalizeH="0" baseline="0" smtClean="0">
                          <a:ln>
                            <a:noFill/>
                          </a:ln>
                          <a:solidFill>
                            <a:srgbClr val="000000"/>
                          </a:solidFill>
                          <a:effectLst/>
                          <a:latin typeface="Courier New" pitchFamily="49" charset="0"/>
                        </a:rPr>
                        <a:t>.onCreate(savedInstanceState);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setContentView(R.layout.</a:t>
                      </a:r>
                      <a:r>
                        <a:rPr kumimoji="0" lang="en-US" sz="1400" b="0" i="1" u="none" strike="noStrike" cap="none" normalizeH="0" baseline="0" smtClean="0">
                          <a:ln>
                            <a:noFill/>
                          </a:ln>
                          <a:solidFill>
                            <a:srgbClr val="0000C0"/>
                          </a:solidFill>
                          <a:effectLst/>
                          <a:latin typeface="Courier New" pitchFamily="49" charset="0"/>
                        </a:rPr>
                        <a:t>main</a:t>
                      </a:r>
                      <a:r>
                        <a:rPr kumimoji="0" lang="en-US" sz="1400" b="0" i="1"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C0"/>
                          </a:solidFill>
                          <a:effectLst/>
                          <a:latin typeface="Courier New" pitchFamily="49" charset="0"/>
                        </a:rPr>
                        <a:t>        myScreen</a:t>
                      </a:r>
                      <a:r>
                        <a:rPr kumimoji="0" lang="en-US" sz="1400" b="0" i="0" u="none" strike="noStrike" cap="none" normalizeH="0" baseline="0" smtClean="0">
                          <a:ln>
                            <a:noFill/>
                          </a:ln>
                          <a:solidFill>
                            <a:srgbClr val="000000"/>
                          </a:solidFill>
                          <a:effectLst/>
                          <a:latin typeface="Courier New" pitchFamily="49" charset="0"/>
                        </a:rPr>
                        <a:t> = (LinearLayout) findViewById(R.id.</a:t>
                      </a:r>
                      <a:r>
                        <a:rPr kumimoji="0" lang="en-US" sz="1400" b="0" i="1" u="none" strike="noStrike" cap="none" normalizeH="0" baseline="0" smtClean="0">
                          <a:ln>
                            <a:noFill/>
                          </a:ln>
                          <a:solidFill>
                            <a:srgbClr val="0000C0"/>
                          </a:solidFill>
                          <a:effectLst/>
                          <a:latin typeface="Courier New" pitchFamily="49" charset="0"/>
                        </a:rPr>
                        <a:t>myScreen</a:t>
                      </a:r>
                      <a:r>
                        <a:rPr kumimoji="0" lang="en-US" sz="1400" b="0" i="1"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000000"/>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0000C0"/>
                          </a:solidFill>
                          <a:effectLst/>
                          <a:latin typeface="Courier New" pitchFamily="49" charset="0"/>
                        </a:rPr>
                        <a:t>txtToDo</a:t>
                      </a:r>
                      <a:r>
                        <a:rPr kumimoji="0" lang="en-US" sz="1400" b="0" i="0" u="none" strike="noStrike" cap="none" normalizeH="0" baseline="0" smtClean="0">
                          <a:ln>
                            <a:noFill/>
                          </a:ln>
                          <a:solidFill>
                            <a:srgbClr val="000000"/>
                          </a:solidFill>
                          <a:effectLst/>
                          <a:latin typeface="Courier New" pitchFamily="49" charset="0"/>
                        </a:rPr>
                        <a:t> = (TextView) findViewById(R.id.</a:t>
                      </a:r>
                      <a:r>
                        <a:rPr kumimoji="0" lang="en-US" sz="1400" b="0" i="1" u="none" strike="noStrike" cap="none" normalizeH="0" baseline="0" smtClean="0">
                          <a:ln>
                            <a:noFill/>
                          </a:ln>
                          <a:solidFill>
                            <a:srgbClr val="0000C0"/>
                          </a:solidFill>
                          <a:effectLst/>
                          <a:latin typeface="Courier New" pitchFamily="49" charset="0"/>
                        </a:rPr>
                        <a:t>txtToDo</a:t>
                      </a:r>
                      <a:r>
                        <a:rPr kumimoji="0" lang="en-US" sz="1400" b="0" i="1" u="none" strike="noStrike" cap="none" normalizeH="0" baseline="0" smtClean="0">
                          <a:ln>
                            <a:noFill/>
                          </a:ln>
                          <a:solidFill>
                            <a:srgbClr val="000000"/>
                          </a:solidFill>
                          <a:effectLst/>
                          <a:latin typeface="Courier New" pitchFamily="49" charset="0"/>
                        </a:rPr>
                        <a:t>);</a:t>
                      </a:r>
                    </a:p>
                    <a:p>
                      <a:pPr marL="0" marR="0" lvl="2"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000000"/>
                          </a:solidFill>
                          <a:effectLst/>
                          <a:latin typeface="Courier New" pitchFamily="49" charset="0"/>
                        </a:rPr>
                        <a:t>String msg = </a:t>
                      </a:r>
                      <a:r>
                        <a:rPr kumimoji="0" lang="en-US" sz="1400" b="0" i="0" u="none" strike="noStrike" cap="none" normalizeH="0" baseline="0" smtClean="0">
                          <a:ln>
                            <a:noFill/>
                          </a:ln>
                          <a:solidFill>
                            <a:srgbClr val="2A00FF"/>
                          </a:solidFill>
                          <a:effectLst/>
                          <a:latin typeface="Courier New" pitchFamily="49" charset="0"/>
                        </a:rPr>
                        <a:t>"Instructions:                            \n "</a:t>
                      </a:r>
                    </a:p>
                    <a:p>
                      <a:pPr marL="0" marR="0" lvl="3"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2A00FF"/>
                          </a:solidFill>
                          <a:effectLst/>
                          <a:latin typeface="Courier New" pitchFamily="49" charset="0"/>
                        </a:rPr>
                        <a:t>"0. New instance (onCreate, onStart, onResume)   \n "</a:t>
                      </a:r>
                    </a:p>
                    <a:p>
                      <a:pPr marL="0" marR="0" lvl="3"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2A00FF"/>
                          </a:solidFill>
                          <a:effectLst/>
                          <a:latin typeface="Courier New" pitchFamily="49" charset="0"/>
                        </a:rPr>
                        <a:t>"1. Back Arrow   (onPause, onStop, onDestroy)    \n "</a:t>
                      </a:r>
                    </a:p>
                    <a:p>
                      <a:pPr marL="0" marR="0" lvl="3"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2A00FF"/>
                          </a:solidFill>
                          <a:effectLst/>
                          <a:latin typeface="Courier New" pitchFamily="49" charset="0"/>
                        </a:rPr>
                        <a:t>"2. Finish       (onPause, onStop, onDestroy)    \n "</a:t>
                      </a:r>
                    </a:p>
                    <a:p>
                      <a:pPr marL="0" marR="0" lvl="3"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2A00FF"/>
                          </a:solidFill>
                          <a:effectLst/>
                          <a:latin typeface="Courier New" pitchFamily="49" charset="0"/>
                        </a:rPr>
                        <a:t>"3. Home (onPause, onStop)                       \n "</a:t>
                      </a:r>
                    </a:p>
                    <a:p>
                      <a:pPr marL="0" marR="0" lvl="3"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2A00FF"/>
                          </a:solidFill>
                          <a:effectLst/>
                          <a:latin typeface="Courier New" pitchFamily="49" charset="0"/>
                        </a:rPr>
                        <a:t>"4. After 3 &gt; App Tab &gt; re-execute current app   \n "</a:t>
                      </a:r>
                    </a:p>
                    <a:p>
                      <a:pPr marL="0" marR="0" lvl="3"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2A00FF"/>
                          </a:solidFill>
                          <a:effectLst/>
                          <a:latin typeface="Courier New" pitchFamily="49" charset="0"/>
                        </a:rPr>
                        <a:t>"    (onRestart, onStart, onResume)              \n "</a:t>
                      </a:r>
                    </a:p>
                    <a:p>
                      <a:pPr marL="0" marR="0" lvl="3"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2A00FF"/>
                          </a:solidFill>
                          <a:effectLst/>
                          <a:latin typeface="Courier New" pitchFamily="49" charset="0"/>
                        </a:rPr>
                        <a:t>"5. Run DDMS &gt; Receive a phone call or SMS       \n "</a:t>
                      </a:r>
                    </a:p>
                    <a:p>
                      <a:pPr marL="0" marR="0" lvl="3"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2A00FF"/>
                          </a:solidFill>
                          <a:effectLst/>
                          <a:latin typeface="Courier New" pitchFamily="49" charset="0"/>
                        </a:rPr>
                        <a:t>"    (onRestart, onStart, onResume)              \n "</a:t>
                      </a:r>
                    </a:p>
                    <a:p>
                      <a:pPr marL="0" marR="0" lvl="3"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2A00FF"/>
                          </a:solidFill>
                          <a:effectLst/>
                          <a:latin typeface="Courier New" pitchFamily="49" charset="0"/>
                        </a:rPr>
                        <a:t>"6. Enter some data - repeat steps 1-5           \n "</a:t>
                      </a:r>
                      <a:r>
                        <a:rPr kumimoji="0" lang="en-US" sz="1400" b="0" i="0"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C0"/>
                          </a:solidFill>
                          <a:effectLst/>
                          <a:latin typeface="Courier New" pitchFamily="49" charset="0"/>
                        </a:rPr>
                        <a:t>        txtToDo</a:t>
                      </a:r>
                      <a:r>
                        <a:rPr kumimoji="0" lang="en-US" sz="1400" b="0" i="0" u="none" strike="noStrike" cap="none" normalizeH="0" baseline="0" smtClean="0">
                          <a:ln>
                            <a:noFill/>
                          </a:ln>
                          <a:solidFill>
                            <a:srgbClr val="000000"/>
                          </a:solidFill>
                          <a:effectLst/>
                          <a:latin typeface="Courier New" pitchFamily="49" charset="0"/>
                        </a:rPr>
                        <a:t>.setText(msg);</a:t>
                      </a:r>
                      <a:r>
                        <a:rPr kumimoji="0" lang="en-US" sz="1400" b="0" i="0" u="none" strike="noStrike" cap="none" normalizeH="0" baseline="0" smtClean="0">
                          <a:ln>
                            <a:noFill/>
                          </a:ln>
                          <a:solidFill>
                            <a:srgbClr val="000000"/>
                          </a:solidFill>
                          <a:effectLst/>
                          <a:latin typeface="Consolas" pitchFamily="49" charset="0"/>
                        </a:rPr>
                        <a:t> </a:t>
                      </a:r>
                      <a:endParaRPr kumimoji="0" lang="en-US" sz="1600" b="0" i="0" u="none" strike="noStrike" cap="none" normalizeH="0" baseline="0" smtClean="0">
                        <a:ln>
                          <a:noFill/>
                        </a:ln>
                        <a:solidFill>
                          <a:srgbClr val="000000"/>
                        </a:solidFill>
                        <a:effectLst/>
                        <a:latin typeface="Consolas"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13" name="Group 17"/>
          <p:cNvGraphicFramePr>
            <a:graphicFrameLocks noGrp="1"/>
          </p:cNvGraphicFramePr>
          <p:nvPr/>
        </p:nvGraphicFramePr>
        <p:xfrm>
          <a:off x="152400" y="1397000"/>
          <a:ext cx="8915400" cy="5364479"/>
        </p:xfrm>
        <a:graphic>
          <a:graphicData uri="http://schemas.openxmlformats.org/drawingml/2006/table">
            <a:tbl>
              <a:tblPr/>
              <a:tblGrid>
                <a:gridCol w="8915400"/>
              </a:tblGrid>
              <a:tr h="35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olas" pitchFamily="49" charset="0"/>
                        </a:rPr>
                        <a:t>Code: Life Cycle Demo. Part 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C0"/>
                          </a:solidFill>
                          <a:effectLst/>
                          <a:latin typeface="Courier New" pitchFamily="49" charset="0"/>
                        </a:rPr>
                        <a:t>   txtColorSelect</a:t>
                      </a:r>
                      <a:r>
                        <a:rPr kumimoji="0" lang="en-US" sz="1400" b="0" i="0" u="none" strike="noStrike" cap="none" normalizeH="0" baseline="0" smtClean="0">
                          <a:ln>
                            <a:noFill/>
                          </a:ln>
                          <a:solidFill>
                            <a:srgbClr val="000000"/>
                          </a:solidFill>
                          <a:effectLst/>
                          <a:latin typeface="Courier New" pitchFamily="49" charset="0"/>
                        </a:rPr>
                        <a:t> = (EditText) findViewById(R.id.</a:t>
                      </a:r>
                      <a:r>
                        <a:rPr kumimoji="0" lang="en-US" sz="1400" b="0" i="1" u="none" strike="noStrike" cap="none" normalizeH="0" baseline="0" smtClean="0">
                          <a:ln>
                            <a:noFill/>
                          </a:ln>
                          <a:solidFill>
                            <a:srgbClr val="0000C0"/>
                          </a:solidFill>
                          <a:effectLst/>
                          <a:latin typeface="Courier New" pitchFamily="49" charset="0"/>
                        </a:rPr>
                        <a:t>txtColorSelect</a:t>
                      </a:r>
                      <a:r>
                        <a:rPr kumimoji="0" lang="en-US" sz="1400" b="0" i="1"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7F5F"/>
                          </a:solidFill>
                          <a:effectLst/>
                          <a:latin typeface="Courier New" pitchFamily="49" charset="0"/>
                        </a:rPr>
                        <a:t>   // you may want to skip discussing the listener until later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C0"/>
                          </a:solidFill>
                          <a:effectLst/>
                          <a:latin typeface="Courier New" pitchFamily="49" charset="0"/>
                        </a:rPr>
                        <a:t>   txtColorSelect</a:t>
                      </a:r>
                      <a:r>
                        <a:rPr kumimoji="0" lang="en-US" sz="1400" b="0" i="0" u="none" strike="noStrike" cap="none" normalizeH="0" baseline="0" smtClean="0">
                          <a:ln>
                            <a:noFill/>
                          </a:ln>
                          <a:solidFill>
                            <a:srgbClr val="000000"/>
                          </a:solidFill>
                          <a:effectLst/>
                          <a:latin typeface="Courier New" pitchFamily="49" charset="0"/>
                        </a:rPr>
                        <a:t>.addTextChangedListener(</a:t>
                      </a:r>
                      <a:r>
                        <a:rPr kumimoji="0" lang="en-US" sz="1400" b="1" i="0" u="none" strike="noStrike" cap="none" normalizeH="0" baseline="0" smtClean="0">
                          <a:ln>
                            <a:noFill/>
                          </a:ln>
                          <a:solidFill>
                            <a:srgbClr val="7F0055"/>
                          </a:solidFill>
                          <a:effectLst/>
                          <a:latin typeface="Courier New" pitchFamily="49" charset="0"/>
                        </a:rPr>
                        <a:t>new</a:t>
                      </a:r>
                      <a:r>
                        <a:rPr kumimoji="0" lang="en-US" sz="1400" b="1" i="0" u="none" strike="noStrike" cap="none" normalizeH="0" baseline="0" smtClean="0">
                          <a:ln>
                            <a:noFill/>
                          </a:ln>
                          <a:solidFill>
                            <a:srgbClr val="000000"/>
                          </a:solidFill>
                          <a:effectLst/>
                          <a:latin typeface="Courier New" pitchFamily="49" charset="0"/>
                        </a:rPr>
                        <a:t> TextWatcher(){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   public</a:t>
                      </a:r>
                      <a:r>
                        <a:rPr kumimoji="0" lang="en-US" sz="1400" b="1"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void</a:t>
                      </a:r>
                      <a:r>
                        <a:rPr kumimoji="0" lang="en-US" sz="1400" b="1" i="0" u="none" strike="noStrike" cap="none" normalizeH="0" baseline="0" smtClean="0">
                          <a:ln>
                            <a:noFill/>
                          </a:ln>
                          <a:solidFill>
                            <a:srgbClr val="000000"/>
                          </a:solidFill>
                          <a:effectLst/>
                          <a:latin typeface="Courier New" pitchFamily="49" charset="0"/>
                        </a:rPr>
                        <a:t> onTextChanged(CharSequence s, </a:t>
                      </a:r>
                      <a:r>
                        <a:rPr kumimoji="0" lang="en-US" sz="1400" b="1" i="0" u="none" strike="noStrike" cap="none" normalizeH="0" baseline="0" smtClean="0">
                          <a:ln>
                            <a:noFill/>
                          </a:ln>
                          <a:solidFill>
                            <a:srgbClr val="7F0055"/>
                          </a:solidFill>
                          <a:effectLst/>
                          <a:latin typeface="Courier New" pitchFamily="49" charset="0"/>
                        </a:rPr>
                        <a:t>int</a:t>
                      </a:r>
                      <a:r>
                        <a:rPr kumimoji="0" lang="en-US" sz="1400" b="1" i="0" u="none" strike="noStrike" cap="none" normalizeH="0" baseline="0" smtClean="0">
                          <a:ln>
                            <a:noFill/>
                          </a:ln>
                          <a:solidFill>
                            <a:srgbClr val="000000"/>
                          </a:solidFill>
                          <a:effectLst/>
                          <a:latin typeface="Courier New" pitchFamily="49" charset="0"/>
                        </a:rPr>
                        <a:t> start, </a:t>
                      </a:r>
                      <a:r>
                        <a:rPr kumimoji="0" lang="en-US" sz="1400" b="1" i="0" u="none" strike="noStrike" cap="none" normalizeH="0" baseline="0" smtClean="0">
                          <a:ln>
                            <a:noFill/>
                          </a:ln>
                          <a:solidFill>
                            <a:srgbClr val="7F0055"/>
                          </a:solidFill>
                          <a:effectLst/>
                          <a:latin typeface="Courier New" pitchFamily="49" charset="0"/>
                        </a:rPr>
                        <a:t>int</a:t>
                      </a:r>
                      <a:r>
                        <a:rPr kumimoji="0" lang="en-US" sz="1400" b="1" i="0" u="none" strike="noStrike" cap="none" normalizeH="0" baseline="0" smtClean="0">
                          <a:ln>
                            <a:noFill/>
                          </a:ln>
                          <a:solidFill>
                            <a:srgbClr val="000000"/>
                          </a:solidFill>
                          <a:effectLst/>
                          <a:latin typeface="Courier New" pitchFamily="49" charset="0"/>
                        </a:rPr>
                        <a:t> before, </a:t>
                      </a:r>
                      <a:r>
                        <a:rPr kumimoji="0" lang="en-US" sz="1400" b="1" i="0" u="none" strike="noStrike" cap="none" normalizeH="0" baseline="0" smtClean="0">
                          <a:ln>
                            <a:noFill/>
                          </a:ln>
                          <a:solidFill>
                            <a:srgbClr val="7F0055"/>
                          </a:solidFill>
                          <a:effectLst/>
                          <a:latin typeface="Courier New" pitchFamily="49" charset="0"/>
                        </a:rPr>
                        <a:t>int</a:t>
                      </a:r>
                      <a:r>
                        <a:rPr kumimoji="0" lang="en-US" sz="1400" b="1" i="0" u="none" strike="noStrike" cap="none" normalizeH="0" baseline="0" smtClean="0">
                          <a:ln>
                            <a:noFill/>
                          </a:ln>
                          <a:solidFill>
                            <a:srgbClr val="000000"/>
                          </a:solidFill>
                          <a:effectLst/>
                          <a:latin typeface="Courier New" pitchFamily="49" charset="0"/>
                        </a:rPr>
                        <a:t> count)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7F5F"/>
                          </a:solidFill>
                          <a:effectLst/>
                          <a:latin typeface="Courier New" pitchFamily="49" charset="0"/>
                        </a:rPr>
                        <a:t>     // </a:t>
                      </a:r>
                      <a:r>
                        <a:rPr kumimoji="0" lang="en-US" sz="1400" b="1" i="0" u="none" strike="noStrike" cap="none" normalizeH="0" baseline="0" smtClean="0">
                          <a:ln>
                            <a:noFill/>
                          </a:ln>
                          <a:solidFill>
                            <a:srgbClr val="7F9FBF"/>
                          </a:solidFill>
                          <a:effectLst/>
                          <a:latin typeface="Courier New" pitchFamily="49" charset="0"/>
                        </a:rPr>
                        <a:t>TODO</a:t>
                      </a:r>
                      <a:r>
                        <a:rPr kumimoji="0" lang="en-US" sz="1400" b="1" i="0" u="none" strike="noStrike" cap="none" normalizeH="0" baseline="0" smtClean="0">
                          <a:ln>
                            <a:noFill/>
                          </a:ln>
                          <a:solidFill>
                            <a:srgbClr val="3F7F5F"/>
                          </a:solidFill>
                          <a:effectLst/>
                          <a:latin typeface="Courier New" pitchFamily="49" charset="0"/>
                        </a:rPr>
                        <a:t> Auto-generated method stub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   public</a:t>
                      </a:r>
                      <a:r>
                        <a:rPr kumimoji="0" lang="en-US" sz="1400" b="1"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void</a:t>
                      </a:r>
                      <a:r>
                        <a:rPr kumimoji="0" lang="en-US" sz="1400" b="1" i="0" u="none" strike="noStrike" cap="none" normalizeH="0" baseline="0" smtClean="0">
                          <a:ln>
                            <a:noFill/>
                          </a:ln>
                          <a:solidFill>
                            <a:srgbClr val="000000"/>
                          </a:solidFill>
                          <a:effectLst/>
                          <a:latin typeface="Courier New" pitchFamily="49" charset="0"/>
                        </a:rPr>
                        <a:t> beforeTextChanged(CharSequence s, </a:t>
                      </a:r>
                      <a:r>
                        <a:rPr kumimoji="0" lang="en-US" sz="1400" b="1" i="0" u="none" strike="noStrike" cap="none" normalizeH="0" baseline="0" smtClean="0">
                          <a:ln>
                            <a:noFill/>
                          </a:ln>
                          <a:solidFill>
                            <a:srgbClr val="7F0055"/>
                          </a:solidFill>
                          <a:effectLst/>
                          <a:latin typeface="Courier New" pitchFamily="49" charset="0"/>
                        </a:rPr>
                        <a:t>int</a:t>
                      </a:r>
                      <a:r>
                        <a:rPr kumimoji="0" lang="en-US" sz="1400" b="1" i="0" u="none" strike="noStrike" cap="none" normalizeH="0" baseline="0" smtClean="0">
                          <a:ln>
                            <a:noFill/>
                          </a:ln>
                          <a:solidFill>
                            <a:srgbClr val="000000"/>
                          </a:solidFill>
                          <a:effectLst/>
                          <a:latin typeface="Courier New" pitchFamily="49" charset="0"/>
                        </a:rPr>
                        <a:t> start, </a:t>
                      </a:r>
                      <a:r>
                        <a:rPr kumimoji="0" lang="en-US" sz="1400" b="1" i="0" u="none" strike="noStrike" cap="none" normalizeH="0" baseline="0" smtClean="0">
                          <a:ln>
                            <a:noFill/>
                          </a:ln>
                          <a:solidFill>
                            <a:srgbClr val="7F0055"/>
                          </a:solidFill>
                          <a:effectLst/>
                          <a:latin typeface="Courier New" pitchFamily="49" charset="0"/>
                        </a:rPr>
                        <a:t>int</a:t>
                      </a:r>
                      <a:r>
                        <a:rPr kumimoji="0" lang="en-US" sz="1400" b="1" i="0" u="none" strike="noStrike" cap="none" normalizeH="0" baseline="0" smtClean="0">
                          <a:ln>
                            <a:noFill/>
                          </a:ln>
                          <a:solidFill>
                            <a:srgbClr val="000000"/>
                          </a:solidFill>
                          <a:effectLst/>
                          <a:latin typeface="Courier New" pitchFamily="49" charset="0"/>
                        </a:rPr>
                        <a:t> count,</a:t>
                      </a:r>
                      <a:r>
                        <a:rPr kumimoji="0" lang="en-US" sz="1400" b="1" i="0" u="none" strike="noStrike" cap="none" normalizeH="0" baseline="0" smtClean="0">
                          <a:ln>
                            <a:noFill/>
                          </a:ln>
                          <a:solidFill>
                            <a:srgbClr val="7F0055"/>
                          </a:solidFill>
                          <a:effectLst/>
                          <a:latin typeface="Courier New" pitchFamily="49" charset="0"/>
                        </a:rPr>
                        <a:t>int</a:t>
                      </a:r>
                      <a:r>
                        <a:rPr kumimoji="0" lang="en-US" sz="1400" b="1" i="0" u="none" strike="noStrike" cap="none" normalizeH="0" baseline="0" smtClean="0">
                          <a:ln>
                            <a:noFill/>
                          </a:ln>
                          <a:solidFill>
                            <a:srgbClr val="000000"/>
                          </a:solidFill>
                          <a:effectLst/>
                          <a:latin typeface="Courier New" pitchFamily="49" charset="0"/>
                        </a:rPr>
                        <a:t> after)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3F7F5F"/>
                          </a:solidFill>
                          <a:effectLst/>
                          <a:latin typeface="Courier New" pitchFamily="49" charset="0"/>
                        </a:rPr>
                        <a:t>     // </a:t>
                      </a:r>
                      <a:r>
                        <a:rPr kumimoji="0" lang="en-US" sz="1400" b="1" i="0" u="none" strike="noStrike" cap="none" normalizeH="0" baseline="0" smtClean="0">
                          <a:ln>
                            <a:noFill/>
                          </a:ln>
                          <a:solidFill>
                            <a:srgbClr val="7F9FBF"/>
                          </a:solidFill>
                          <a:effectLst/>
                          <a:latin typeface="Courier New" pitchFamily="49" charset="0"/>
                        </a:rPr>
                        <a:t>TODO</a:t>
                      </a:r>
                      <a:r>
                        <a:rPr kumimoji="0" lang="en-US" sz="1400" b="1" i="0" u="none" strike="noStrike" cap="none" normalizeH="0" baseline="0" smtClean="0">
                          <a:ln>
                            <a:noFill/>
                          </a:ln>
                          <a:solidFill>
                            <a:srgbClr val="3F7F5F"/>
                          </a:solidFill>
                          <a:effectLst/>
                          <a:latin typeface="Courier New" pitchFamily="49" charset="0"/>
                        </a:rPr>
                        <a:t> Auto-generated method stub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   public</a:t>
                      </a:r>
                      <a:r>
                        <a:rPr kumimoji="0" lang="en-US" sz="1400" b="1"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void</a:t>
                      </a:r>
                      <a:r>
                        <a:rPr kumimoji="0" lang="en-US" sz="1400" b="1" i="0" u="none" strike="noStrike" cap="none" normalizeH="0" baseline="0" smtClean="0">
                          <a:ln>
                            <a:noFill/>
                          </a:ln>
                          <a:solidFill>
                            <a:srgbClr val="000000"/>
                          </a:solidFill>
                          <a:effectLst/>
                          <a:latin typeface="Courier New" pitchFamily="49" charset="0"/>
                        </a:rPr>
                        <a:t> afterTextChanged(Editable 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000000"/>
                          </a:solidFill>
                          <a:effectLst/>
                          <a:latin typeface="Courier New" pitchFamily="49" charset="0"/>
                        </a:rPr>
                        <a:t>changeBackgroundColor(s.toString());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0000C0"/>
                          </a:solidFill>
                          <a:effectLst/>
                          <a:latin typeface="Courier New" pitchFamily="49" charset="0"/>
                        </a:rPr>
                        <a:t>btnFinish</a:t>
                      </a:r>
                      <a:r>
                        <a:rPr kumimoji="0" lang="en-US" sz="1400" b="0" i="0" u="none" strike="noStrike" cap="none" normalizeH="0" baseline="0" smtClean="0">
                          <a:ln>
                            <a:noFill/>
                          </a:ln>
                          <a:solidFill>
                            <a:srgbClr val="000000"/>
                          </a:solidFill>
                          <a:effectLst/>
                          <a:latin typeface="Courier New" pitchFamily="49" charset="0"/>
                        </a:rPr>
                        <a:t> = (Button) findViewById(R.id.</a:t>
                      </a:r>
                      <a:r>
                        <a:rPr kumimoji="0" lang="en-US" sz="1400" b="0" i="1" u="none" strike="noStrike" cap="none" normalizeH="0" baseline="0" smtClean="0">
                          <a:ln>
                            <a:noFill/>
                          </a:ln>
                          <a:solidFill>
                            <a:srgbClr val="0000C0"/>
                          </a:solidFill>
                          <a:effectLst/>
                          <a:latin typeface="Courier New" pitchFamily="49" charset="0"/>
                        </a:rPr>
                        <a:t>btnFinish</a:t>
                      </a:r>
                      <a:r>
                        <a:rPr kumimoji="0" lang="en-US" sz="1400" b="0" i="1"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0000C0"/>
                          </a:solidFill>
                          <a:effectLst/>
                          <a:latin typeface="Courier New" pitchFamily="49" charset="0"/>
                        </a:rPr>
                        <a:t>btnFinish</a:t>
                      </a:r>
                      <a:r>
                        <a:rPr kumimoji="0" lang="en-US" sz="1400" b="0" i="0" u="none" strike="noStrike" cap="none" normalizeH="0" baseline="0" smtClean="0">
                          <a:ln>
                            <a:noFill/>
                          </a:ln>
                          <a:solidFill>
                            <a:srgbClr val="000000"/>
                          </a:solidFill>
                          <a:effectLst/>
                          <a:latin typeface="Courier New" pitchFamily="49" charset="0"/>
                        </a:rPr>
                        <a:t>.setOnClickListener(</a:t>
                      </a:r>
                      <a:r>
                        <a:rPr kumimoji="0" lang="en-US" sz="1400" b="1" i="0" u="none" strike="noStrike" cap="none" normalizeH="0" baseline="0" smtClean="0">
                          <a:ln>
                            <a:noFill/>
                          </a:ln>
                          <a:solidFill>
                            <a:srgbClr val="7F0055"/>
                          </a:solidFill>
                          <a:effectLst/>
                          <a:latin typeface="Courier New" pitchFamily="49" charset="0"/>
                        </a:rPr>
                        <a:t>new</a:t>
                      </a:r>
                      <a:r>
                        <a:rPr kumimoji="0" lang="en-US" sz="1400" b="1" i="0" u="none" strike="noStrike" cap="none" normalizeH="0" baseline="0" smtClean="0">
                          <a:ln>
                            <a:noFill/>
                          </a:ln>
                          <a:solidFill>
                            <a:srgbClr val="000000"/>
                          </a:solidFill>
                          <a:effectLst/>
                          <a:latin typeface="Courier New" pitchFamily="49" charset="0"/>
                        </a:rPr>
                        <a:t> OnClickListener()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      public</a:t>
                      </a:r>
                      <a:r>
                        <a:rPr kumimoji="0" lang="en-US" sz="1400" b="1"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void</a:t>
                      </a:r>
                      <a:r>
                        <a:rPr kumimoji="0" lang="en-US" sz="1400" b="1" i="0" u="none" strike="noStrike" cap="none" normalizeH="0" baseline="0" smtClean="0">
                          <a:ln>
                            <a:noFill/>
                          </a:ln>
                          <a:solidFill>
                            <a:srgbClr val="000000"/>
                          </a:solidFill>
                          <a:effectLst/>
                          <a:latin typeface="Courier New" pitchFamily="49" charset="0"/>
                        </a:rPr>
                        <a:t> onClick(View arg0)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finish();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Toast.</a:t>
                      </a:r>
                      <a:r>
                        <a:rPr kumimoji="0" lang="en-US" sz="1400" b="0" i="1" u="none" strike="noStrike" cap="none" normalizeH="0" baseline="0" smtClean="0">
                          <a:ln>
                            <a:noFill/>
                          </a:ln>
                          <a:solidFill>
                            <a:srgbClr val="000000"/>
                          </a:solidFill>
                          <a:effectLst/>
                          <a:latin typeface="Courier New" pitchFamily="49" charset="0"/>
                        </a:rPr>
                        <a:t>makeText(getApplicationContext(), </a:t>
                      </a:r>
                      <a:r>
                        <a:rPr kumimoji="0" lang="en-US" sz="1400" b="0" i="1" u="none" strike="noStrike" cap="none" normalizeH="0" baseline="0" smtClean="0">
                          <a:ln>
                            <a:noFill/>
                          </a:ln>
                          <a:solidFill>
                            <a:srgbClr val="2A00FF"/>
                          </a:solidFill>
                          <a:effectLst/>
                          <a:latin typeface="Courier New" pitchFamily="49" charset="0"/>
                        </a:rPr>
                        <a:t>"onCreate"</a:t>
                      </a:r>
                      <a:r>
                        <a:rPr kumimoji="0" lang="en-US" sz="1400" b="0" i="1" u="none" strike="noStrike" cap="none" normalizeH="0" baseline="0" smtClean="0">
                          <a:ln>
                            <a:noFill/>
                          </a:ln>
                          <a:solidFill>
                            <a:srgbClr val="000000"/>
                          </a:solidFill>
                          <a:effectLst/>
                          <a:latin typeface="Courier New" pitchFamily="49" charset="0"/>
                        </a:rPr>
                        <a:t>, 1).show();</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endParaRPr kumimoji="0" lang="en-US" sz="1300" b="0" i="0" u="none" strike="noStrike" cap="none" normalizeH="0" baseline="0" smtClean="0">
                        <a:ln>
                          <a:noFill/>
                        </a:ln>
                        <a:solidFill>
                          <a:srgbClr val="000000"/>
                        </a:solidFill>
                        <a:effectLst/>
                        <a:latin typeface="Consolas"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E6F2"/>
                    </a:solidFill>
                  </a:tcPr>
                </a:tc>
              </a:tr>
            </a:tbl>
          </a:graphicData>
        </a:graphic>
      </p:graphicFrame>
      <p:sp>
        <p:nvSpPr>
          <p:cNvPr id="2" name="Slide Number Placeholder 1"/>
          <p:cNvSpPr>
            <a:spLocks noGrp="1"/>
          </p:cNvSpPr>
          <p:nvPr>
            <p:ph type="sldNum" sz="quarter" idx="12"/>
          </p:nvPr>
        </p:nvSpPr>
        <p:spPr/>
        <p:txBody>
          <a:bodyPr/>
          <a:lstStyle/>
          <a:p>
            <a:pPr>
              <a:defRPr/>
            </a:pPr>
            <a:fld id="{8A407A6D-EAAF-40AA-9227-062BD20432D8}" type="slidenum">
              <a:rPr lang="en-US"/>
              <a:pPr>
                <a:defRPr/>
              </a:pPr>
              <a:t>33</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223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52236"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7AA5AF0-DE63-4229-9467-4BFF1AB3A023}" type="slidenum">
              <a:rPr lang="en-US" sz="1200">
                <a:solidFill>
                  <a:schemeClr val="tx1">
                    <a:tint val="75000"/>
                  </a:schemeClr>
                </a:solidFill>
                <a:latin typeface="+mn-lt"/>
              </a:rPr>
              <a:pPr algn="r" fontAlgn="auto">
                <a:spcBef>
                  <a:spcPts val="0"/>
                </a:spcBef>
                <a:spcAft>
                  <a:spcPts val="0"/>
                </a:spcAft>
                <a:defRPr/>
              </a:pPr>
              <a:t>33</a:t>
            </a:fld>
            <a:endParaRPr lang="en-US" sz="1200">
              <a:solidFill>
                <a:schemeClr val="tx1">
                  <a:tint val="75000"/>
                </a:schemeClr>
              </a:solidFill>
              <a:latin typeface="+mn-lt"/>
            </a:endParaRPr>
          </a:p>
        </p:txBody>
      </p:sp>
      <p:sp>
        <p:nvSpPr>
          <p:cNvPr id="9" name="Right Arrow 8"/>
          <p:cNvSpPr/>
          <p:nvPr/>
        </p:nvSpPr>
        <p:spPr>
          <a:xfrm flipH="1">
            <a:off x="5486400" y="3810000"/>
            <a:ext cx="1066800" cy="407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ight Arrow 9"/>
          <p:cNvSpPr/>
          <p:nvPr/>
        </p:nvSpPr>
        <p:spPr>
          <a:xfrm flipH="1">
            <a:off x="6553200" y="22098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1267ECA-ED6E-4A78-B111-CF96D320CC59}" type="slidenum">
              <a:rPr lang="en-US"/>
              <a:pPr>
                <a:defRPr/>
              </a:pPr>
              <a:t>34</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427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54276"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A32488A-AD69-417B-972B-8700D9A14CAF}" type="slidenum">
              <a:rPr lang="en-US" sz="1200">
                <a:solidFill>
                  <a:schemeClr val="tx1">
                    <a:tint val="75000"/>
                  </a:schemeClr>
                </a:solidFill>
                <a:latin typeface="+mn-lt"/>
              </a:rPr>
              <a:pPr algn="r" fontAlgn="auto">
                <a:spcBef>
                  <a:spcPts val="0"/>
                </a:spcBef>
                <a:spcAft>
                  <a:spcPts val="0"/>
                </a:spcAft>
                <a:defRPr/>
              </a:pPr>
              <a:t>34</a:t>
            </a:fld>
            <a:endParaRPr lang="en-US" sz="1200">
              <a:solidFill>
                <a:schemeClr val="tx1">
                  <a:tint val="75000"/>
                </a:schemeClr>
              </a:solidFill>
              <a:latin typeface="+mn-lt"/>
            </a:endParaRPr>
          </a:p>
        </p:txBody>
      </p:sp>
      <p:graphicFrame>
        <p:nvGraphicFramePr>
          <p:cNvPr id="57363" name="Group 19"/>
          <p:cNvGraphicFramePr>
            <a:graphicFrameLocks noGrp="1"/>
          </p:cNvGraphicFramePr>
          <p:nvPr/>
        </p:nvGraphicFramePr>
        <p:xfrm>
          <a:off x="152400" y="1397000"/>
          <a:ext cx="8915400" cy="5472748"/>
        </p:xfrm>
        <a:graphic>
          <a:graphicData uri="http://schemas.openxmlformats.org/drawingml/2006/table">
            <a:tbl>
              <a:tblPr/>
              <a:tblGrid>
                <a:gridCol w="8915400"/>
              </a:tblGrid>
              <a:tr h="35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olas" pitchFamily="49" charset="0"/>
                        </a:rPr>
                        <a:t>Code: Life Cycle Demo. Part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735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646464"/>
                          </a:solidFill>
                          <a:effectLst/>
                          <a:latin typeface="Courier New" pitchFamily="49" charset="0"/>
                        </a:rPr>
                        <a:t>@Override</a:t>
                      </a:r>
                    </a:p>
                    <a:p>
                      <a:pPr marL="0" marR="0" lvl="1"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protected</a:t>
                      </a:r>
                      <a:r>
                        <a:rPr kumimoji="0" lang="en-US" sz="1500" b="1" i="0" u="none" strike="noStrike" cap="none" normalizeH="0" baseline="0" smtClean="0">
                          <a:ln>
                            <a:noFill/>
                          </a:ln>
                          <a:solidFill>
                            <a:srgbClr val="000000"/>
                          </a:solidFill>
                          <a:effectLst/>
                          <a:latin typeface="Courier New" pitchFamily="49" charset="0"/>
                        </a:rPr>
                        <a:t> </a:t>
                      </a:r>
                      <a:r>
                        <a:rPr kumimoji="0" lang="en-US" sz="1500" b="1" i="0" u="none" strike="noStrike" cap="none" normalizeH="0" baseline="0" smtClean="0">
                          <a:ln>
                            <a:noFill/>
                          </a:ln>
                          <a:solidFill>
                            <a:srgbClr val="7F0055"/>
                          </a:solidFill>
                          <a:effectLst/>
                          <a:latin typeface="Courier New" pitchFamily="49" charset="0"/>
                        </a:rPr>
                        <a:t>void</a:t>
                      </a:r>
                      <a:r>
                        <a:rPr kumimoji="0" lang="en-US" sz="1500" b="1" i="0" u="none" strike="noStrike" cap="none" normalizeH="0" baseline="0" smtClean="0">
                          <a:ln>
                            <a:noFill/>
                          </a:ln>
                          <a:solidFill>
                            <a:srgbClr val="000000"/>
                          </a:solidFill>
                          <a:effectLst/>
                          <a:latin typeface="Courier New" pitchFamily="49" charset="0"/>
                        </a:rPr>
                        <a:t> onPause() {</a:t>
                      </a:r>
                    </a:p>
                    <a:p>
                      <a:pPr marL="0" marR="0" lvl="2"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    super</a:t>
                      </a:r>
                      <a:r>
                        <a:rPr kumimoji="0" lang="en-US" sz="1500" b="1" i="0" u="none" strike="noStrike" cap="none" normalizeH="0" baseline="0" smtClean="0">
                          <a:ln>
                            <a:noFill/>
                          </a:ln>
                          <a:solidFill>
                            <a:srgbClr val="000000"/>
                          </a:solidFill>
                          <a:effectLst/>
                          <a:latin typeface="Courier New" pitchFamily="49" charset="0"/>
                        </a:rPr>
                        <a:t>.onPause();</a:t>
                      </a:r>
                    </a:p>
                    <a:p>
                      <a:pPr marL="0" marR="0" lvl="2"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    saveDataFromCurrentState();</a:t>
                      </a:r>
                    </a:p>
                    <a:p>
                      <a:pPr marL="0" marR="0" lvl="2"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    Toast.</a:t>
                      </a:r>
                      <a:r>
                        <a:rPr kumimoji="0" lang="en-US" sz="1500" b="0" i="1" u="none" strike="noStrike" cap="none" normalizeH="0" baseline="0" smtClean="0">
                          <a:ln>
                            <a:noFill/>
                          </a:ln>
                          <a:solidFill>
                            <a:srgbClr val="000000"/>
                          </a:solidFill>
                          <a:effectLst/>
                          <a:latin typeface="Courier New" pitchFamily="49" charset="0"/>
                        </a:rPr>
                        <a:t>makeText(</a:t>
                      </a:r>
                      <a:r>
                        <a:rPr kumimoji="0" lang="en-US" sz="1500" b="1" i="1" u="none" strike="noStrike" cap="none" normalizeH="0" baseline="0" smtClean="0">
                          <a:ln>
                            <a:noFill/>
                          </a:ln>
                          <a:solidFill>
                            <a:srgbClr val="7F0055"/>
                          </a:solidFill>
                          <a:effectLst/>
                          <a:latin typeface="Courier New" pitchFamily="49" charset="0"/>
                        </a:rPr>
                        <a:t>this</a:t>
                      </a:r>
                      <a:r>
                        <a:rPr kumimoji="0" lang="en-US" sz="1500" b="1" i="1" u="none" strike="noStrike" cap="none" normalizeH="0" baseline="0" smtClean="0">
                          <a:ln>
                            <a:noFill/>
                          </a:ln>
                          <a:solidFill>
                            <a:srgbClr val="000000"/>
                          </a:solidFill>
                          <a:effectLst/>
                          <a:latin typeface="Courier New" pitchFamily="49" charset="0"/>
                        </a:rPr>
                        <a:t>, </a:t>
                      </a:r>
                      <a:r>
                        <a:rPr kumimoji="0" lang="en-US" sz="1500" b="1" i="1" u="none" strike="noStrike" cap="none" normalizeH="0" baseline="0" smtClean="0">
                          <a:ln>
                            <a:noFill/>
                          </a:ln>
                          <a:solidFill>
                            <a:srgbClr val="2A00FF"/>
                          </a:solidFill>
                          <a:effectLst/>
                          <a:latin typeface="Courier New" pitchFamily="49" charset="0"/>
                        </a:rPr>
                        <a:t>"onPause"</a:t>
                      </a:r>
                      <a:r>
                        <a:rPr kumimoji="0" lang="en-US" sz="1500" b="1" i="1" u="none" strike="noStrike" cap="none" normalizeH="0" baseline="0" smtClean="0">
                          <a:ln>
                            <a:noFill/>
                          </a:ln>
                          <a:solidFill>
                            <a:srgbClr val="000000"/>
                          </a:solidFill>
                          <a:effectLst/>
                          <a:latin typeface="Courier New" pitchFamily="49" charset="0"/>
                        </a:rPr>
                        <a:t>, 1).show();</a:t>
                      </a:r>
                    </a:p>
                    <a:p>
                      <a:pPr marL="0" marR="0" lvl="1"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a:t>
                      </a:r>
                    </a:p>
                    <a:p>
                      <a:pPr marL="0" marR="0" lvl="1"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rgbClr val="000000"/>
                        </a:solidFill>
                        <a:effectLst/>
                        <a:latin typeface="Courier New" pitchFamily="49" charset="0"/>
                      </a:endParaRPr>
                    </a:p>
                    <a:p>
                      <a:pPr marL="0" marR="0" lvl="1"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646464"/>
                          </a:solidFill>
                          <a:effectLst/>
                          <a:latin typeface="Courier New" pitchFamily="49" charset="0"/>
                        </a:rPr>
                        <a:t>@Override</a:t>
                      </a:r>
                    </a:p>
                    <a:p>
                      <a:pPr marL="0" marR="0" lvl="1"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protected</a:t>
                      </a:r>
                      <a:r>
                        <a:rPr kumimoji="0" lang="en-US" sz="1500" b="1" i="0" u="none" strike="noStrike" cap="none" normalizeH="0" baseline="0" smtClean="0">
                          <a:ln>
                            <a:noFill/>
                          </a:ln>
                          <a:solidFill>
                            <a:srgbClr val="000000"/>
                          </a:solidFill>
                          <a:effectLst/>
                          <a:latin typeface="Courier New" pitchFamily="49" charset="0"/>
                        </a:rPr>
                        <a:t> </a:t>
                      </a:r>
                      <a:r>
                        <a:rPr kumimoji="0" lang="en-US" sz="1500" b="1" i="0" u="none" strike="noStrike" cap="none" normalizeH="0" baseline="0" smtClean="0">
                          <a:ln>
                            <a:noFill/>
                          </a:ln>
                          <a:solidFill>
                            <a:srgbClr val="7F0055"/>
                          </a:solidFill>
                          <a:effectLst/>
                          <a:latin typeface="Courier New" pitchFamily="49" charset="0"/>
                        </a:rPr>
                        <a:t>void</a:t>
                      </a:r>
                      <a:r>
                        <a:rPr kumimoji="0" lang="en-US" sz="1500" b="1" i="0" u="none" strike="noStrike" cap="none" normalizeH="0" baseline="0" smtClean="0">
                          <a:ln>
                            <a:noFill/>
                          </a:ln>
                          <a:solidFill>
                            <a:srgbClr val="000000"/>
                          </a:solidFill>
                          <a:effectLst/>
                          <a:latin typeface="Courier New" pitchFamily="49" charset="0"/>
                        </a:rPr>
                        <a:t> onRestart() {</a:t>
                      </a:r>
                    </a:p>
                    <a:p>
                      <a:pPr marL="0" marR="0" lvl="2"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    super</a:t>
                      </a:r>
                      <a:r>
                        <a:rPr kumimoji="0" lang="en-US" sz="1500" b="1" i="0" u="none" strike="noStrike" cap="none" normalizeH="0" baseline="0" smtClean="0">
                          <a:ln>
                            <a:noFill/>
                          </a:ln>
                          <a:solidFill>
                            <a:srgbClr val="000000"/>
                          </a:solidFill>
                          <a:effectLst/>
                          <a:latin typeface="Courier New" pitchFamily="49" charset="0"/>
                        </a:rPr>
                        <a:t>.onRestart();</a:t>
                      </a:r>
                    </a:p>
                    <a:p>
                      <a:pPr marL="0" marR="0" lvl="2"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    Toast.</a:t>
                      </a:r>
                      <a:r>
                        <a:rPr kumimoji="0" lang="en-US" sz="1500" b="0" i="1" u="none" strike="noStrike" cap="none" normalizeH="0" baseline="0" smtClean="0">
                          <a:ln>
                            <a:noFill/>
                          </a:ln>
                          <a:solidFill>
                            <a:srgbClr val="000000"/>
                          </a:solidFill>
                          <a:effectLst/>
                          <a:latin typeface="Courier New" pitchFamily="49" charset="0"/>
                        </a:rPr>
                        <a:t>makeText(</a:t>
                      </a:r>
                      <a:r>
                        <a:rPr kumimoji="0" lang="en-US" sz="1500" b="1" i="1" u="none" strike="noStrike" cap="none" normalizeH="0" baseline="0" smtClean="0">
                          <a:ln>
                            <a:noFill/>
                          </a:ln>
                          <a:solidFill>
                            <a:srgbClr val="7F0055"/>
                          </a:solidFill>
                          <a:effectLst/>
                          <a:latin typeface="Courier New" pitchFamily="49" charset="0"/>
                        </a:rPr>
                        <a:t>this</a:t>
                      </a:r>
                      <a:r>
                        <a:rPr kumimoji="0" lang="en-US" sz="1500" b="1" i="1" u="none" strike="noStrike" cap="none" normalizeH="0" baseline="0" smtClean="0">
                          <a:ln>
                            <a:noFill/>
                          </a:ln>
                          <a:solidFill>
                            <a:srgbClr val="000000"/>
                          </a:solidFill>
                          <a:effectLst/>
                          <a:latin typeface="Courier New" pitchFamily="49" charset="0"/>
                        </a:rPr>
                        <a:t>, </a:t>
                      </a:r>
                      <a:r>
                        <a:rPr kumimoji="0" lang="en-US" sz="1500" b="1" i="1" u="none" strike="noStrike" cap="none" normalizeH="0" baseline="0" smtClean="0">
                          <a:ln>
                            <a:noFill/>
                          </a:ln>
                          <a:solidFill>
                            <a:srgbClr val="2A00FF"/>
                          </a:solidFill>
                          <a:effectLst/>
                          <a:latin typeface="Courier New" pitchFamily="49" charset="0"/>
                        </a:rPr>
                        <a:t>"onRestart"</a:t>
                      </a:r>
                      <a:r>
                        <a:rPr kumimoji="0" lang="en-US" sz="1500" b="1" i="1" u="none" strike="noStrike" cap="none" normalizeH="0" baseline="0" smtClean="0">
                          <a:ln>
                            <a:noFill/>
                          </a:ln>
                          <a:solidFill>
                            <a:srgbClr val="000000"/>
                          </a:solidFill>
                          <a:effectLst/>
                          <a:latin typeface="Courier New" pitchFamily="49" charset="0"/>
                        </a:rPr>
                        <a:t>, 1).show();</a:t>
                      </a:r>
                    </a:p>
                    <a:p>
                      <a:pPr marL="0" marR="0" lvl="1"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a:t>
                      </a:r>
                    </a:p>
                    <a:p>
                      <a:pPr marL="0" marR="0" lvl="1"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rgbClr val="000000"/>
                        </a:solidFill>
                        <a:effectLst/>
                        <a:latin typeface="Courier New" pitchFamily="49" charset="0"/>
                      </a:endParaRPr>
                    </a:p>
                    <a:p>
                      <a:pPr marL="0" marR="0" lvl="1"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646464"/>
                          </a:solidFill>
                          <a:effectLst/>
                          <a:latin typeface="Courier New" pitchFamily="49" charset="0"/>
                        </a:rPr>
                        <a:t>@Override</a:t>
                      </a:r>
                    </a:p>
                    <a:p>
                      <a:pPr marL="0" marR="0" lvl="1"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protected</a:t>
                      </a:r>
                      <a:r>
                        <a:rPr kumimoji="0" lang="en-US" sz="1500" b="1" i="0" u="none" strike="noStrike" cap="none" normalizeH="0" baseline="0" smtClean="0">
                          <a:ln>
                            <a:noFill/>
                          </a:ln>
                          <a:solidFill>
                            <a:srgbClr val="000000"/>
                          </a:solidFill>
                          <a:effectLst/>
                          <a:latin typeface="Courier New" pitchFamily="49" charset="0"/>
                        </a:rPr>
                        <a:t> </a:t>
                      </a:r>
                      <a:r>
                        <a:rPr kumimoji="0" lang="en-US" sz="1500" b="1" i="0" u="none" strike="noStrike" cap="none" normalizeH="0" baseline="0" smtClean="0">
                          <a:ln>
                            <a:noFill/>
                          </a:ln>
                          <a:solidFill>
                            <a:srgbClr val="7F0055"/>
                          </a:solidFill>
                          <a:effectLst/>
                          <a:latin typeface="Courier New" pitchFamily="49" charset="0"/>
                        </a:rPr>
                        <a:t>void</a:t>
                      </a:r>
                      <a:r>
                        <a:rPr kumimoji="0" lang="en-US" sz="1500" b="1" i="0" u="none" strike="noStrike" cap="none" normalizeH="0" baseline="0" smtClean="0">
                          <a:ln>
                            <a:noFill/>
                          </a:ln>
                          <a:solidFill>
                            <a:srgbClr val="000000"/>
                          </a:solidFill>
                          <a:effectLst/>
                          <a:latin typeface="Courier New" pitchFamily="49" charset="0"/>
                        </a:rPr>
                        <a:t> onResume() {</a:t>
                      </a:r>
                    </a:p>
                    <a:p>
                      <a:pPr marL="0" marR="0" lvl="2"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    super</a:t>
                      </a:r>
                      <a:r>
                        <a:rPr kumimoji="0" lang="en-US" sz="1500" b="1" i="0" u="none" strike="noStrike" cap="none" normalizeH="0" baseline="0" smtClean="0">
                          <a:ln>
                            <a:noFill/>
                          </a:ln>
                          <a:solidFill>
                            <a:srgbClr val="000000"/>
                          </a:solidFill>
                          <a:effectLst/>
                          <a:latin typeface="Courier New" pitchFamily="49" charset="0"/>
                        </a:rPr>
                        <a:t>.onResume();</a:t>
                      </a:r>
                    </a:p>
                    <a:p>
                      <a:pPr marL="0" marR="0" lvl="2"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    Toast.</a:t>
                      </a:r>
                      <a:r>
                        <a:rPr kumimoji="0" lang="en-US" sz="1500" b="0" i="1" u="none" strike="noStrike" cap="none" normalizeH="0" baseline="0" smtClean="0">
                          <a:ln>
                            <a:noFill/>
                          </a:ln>
                          <a:solidFill>
                            <a:srgbClr val="000000"/>
                          </a:solidFill>
                          <a:effectLst/>
                          <a:latin typeface="Courier New" pitchFamily="49" charset="0"/>
                        </a:rPr>
                        <a:t>makeText(</a:t>
                      </a:r>
                      <a:r>
                        <a:rPr kumimoji="0" lang="en-US" sz="1500" b="1" i="1" u="none" strike="noStrike" cap="none" normalizeH="0" baseline="0" smtClean="0">
                          <a:ln>
                            <a:noFill/>
                          </a:ln>
                          <a:solidFill>
                            <a:srgbClr val="7F0055"/>
                          </a:solidFill>
                          <a:effectLst/>
                          <a:latin typeface="Courier New" pitchFamily="49" charset="0"/>
                        </a:rPr>
                        <a:t>this</a:t>
                      </a:r>
                      <a:r>
                        <a:rPr kumimoji="0" lang="en-US" sz="1500" b="1" i="1" u="none" strike="noStrike" cap="none" normalizeH="0" baseline="0" smtClean="0">
                          <a:ln>
                            <a:noFill/>
                          </a:ln>
                          <a:solidFill>
                            <a:srgbClr val="000000"/>
                          </a:solidFill>
                          <a:effectLst/>
                          <a:latin typeface="Courier New" pitchFamily="49" charset="0"/>
                        </a:rPr>
                        <a:t>, </a:t>
                      </a:r>
                      <a:r>
                        <a:rPr kumimoji="0" lang="en-US" sz="1500" b="1" i="1" u="none" strike="noStrike" cap="none" normalizeH="0" baseline="0" smtClean="0">
                          <a:ln>
                            <a:noFill/>
                          </a:ln>
                          <a:solidFill>
                            <a:srgbClr val="2A00FF"/>
                          </a:solidFill>
                          <a:effectLst/>
                          <a:latin typeface="Courier New" pitchFamily="49" charset="0"/>
                        </a:rPr>
                        <a:t>"onResume"</a:t>
                      </a:r>
                      <a:r>
                        <a:rPr kumimoji="0" lang="en-US" sz="1500" b="1" i="1" u="none" strike="noStrike" cap="none" normalizeH="0" baseline="0" smtClean="0">
                          <a:ln>
                            <a:noFill/>
                          </a:ln>
                          <a:solidFill>
                            <a:srgbClr val="000000"/>
                          </a:solidFill>
                          <a:effectLst/>
                          <a:latin typeface="Courier New" pitchFamily="49" charset="0"/>
                        </a:rPr>
                        <a:t>, 1).show();</a:t>
                      </a:r>
                    </a:p>
                    <a:p>
                      <a:pPr marL="0" marR="0" lvl="1"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a:t>
                      </a:r>
                      <a:r>
                        <a:rPr kumimoji="0" lang="en-US" sz="1500" b="0" i="0" u="none" strike="noStrike" cap="none" normalizeH="0" baseline="0" smtClean="0">
                          <a:ln>
                            <a:noFill/>
                          </a:ln>
                          <a:solidFill>
                            <a:srgbClr val="000000"/>
                          </a:solidFill>
                          <a:effectLst/>
                          <a:latin typeface="Consolas" pitchFamily="49" charset="0"/>
                          <a:cs typeface="Courier New" pitchFamily="49" charset="0"/>
                        </a:rPr>
                        <a:t>   </a:t>
                      </a:r>
                    </a:p>
                    <a:p>
                      <a:pPr marL="0" marR="0" lvl="1"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nsolas" pitchFamily="49" charset="0"/>
                          <a:cs typeface="Courier New" pitchFamily="49" charset="0"/>
                        </a:rPr>
                        <a:t>     </a:t>
                      </a:r>
                      <a:r>
                        <a:rPr kumimoji="0" lang="en-US" sz="1600" b="0" i="0" u="none" strike="noStrike" cap="none" normalizeH="0" baseline="0" smtClean="0">
                          <a:ln>
                            <a:noFill/>
                          </a:ln>
                          <a:solidFill>
                            <a:srgbClr val="000000"/>
                          </a:solidFill>
                          <a:effectLst/>
                          <a:latin typeface="Consolas" pitchFamily="49"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onsolas"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9" name="Right Arrow 8"/>
          <p:cNvSpPr/>
          <p:nvPr/>
        </p:nvSpPr>
        <p:spPr>
          <a:xfrm flipH="1">
            <a:off x="4648200" y="25146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4FE6234-1C4A-479D-8128-4BE86C7F525D}" type="slidenum">
              <a:rPr lang="en-US"/>
              <a:pPr>
                <a:defRPr/>
              </a:pPr>
              <a:t>35</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632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56324"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0641CE3-74F9-4818-8416-B1045B5CB71B}" type="slidenum">
              <a:rPr lang="en-US" sz="1200">
                <a:solidFill>
                  <a:schemeClr val="tx1">
                    <a:tint val="75000"/>
                  </a:schemeClr>
                </a:solidFill>
                <a:latin typeface="+mn-lt"/>
              </a:rPr>
              <a:pPr algn="r" fontAlgn="auto">
                <a:spcBef>
                  <a:spcPts val="0"/>
                </a:spcBef>
                <a:spcAft>
                  <a:spcPts val="0"/>
                </a:spcAft>
                <a:defRPr/>
              </a:pPr>
              <a:t>35</a:t>
            </a:fld>
            <a:endParaRPr lang="en-US" sz="1200">
              <a:solidFill>
                <a:schemeClr val="tx1">
                  <a:tint val="75000"/>
                </a:schemeClr>
              </a:solidFill>
              <a:latin typeface="+mn-lt"/>
            </a:endParaRPr>
          </a:p>
        </p:txBody>
      </p:sp>
      <p:graphicFrame>
        <p:nvGraphicFramePr>
          <p:cNvPr id="59409" name="Group 17"/>
          <p:cNvGraphicFramePr>
            <a:graphicFrameLocks noGrp="1"/>
          </p:cNvGraphicFramePr>
          <p:nvPr/>
        </p:nvGraphicFramePr>
        <p:xfrm>
          <a:off x="152400" y="1397000"/>
          <a:ext cx="8915400" cy="5257800"/>
        </p:xfrm>
        <a:graphic>
          <a:graphicData uri="http://schemas.openxmlformats.org/drawingml/2006/table">
            <a:tbl>
              <a:tblPr/>
              <a:tblGrid>
                <a:gridCol w="8915400"/>
              </a:tblGrid>
              <a:tr h="35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olas" pitchFamily="49" charset="0"/>
                        </a:rPr>
                        <a:t>Code: Life Cycle Demo. Part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646464"/>
                          </a:solidFill>
                          <a:effectLst/>
                          <a:latin typeface="Courier New" pitchFamily="49" charset="0"/>
                        </a:rPr>
                        <a:t>@Override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protected</a:t>
                      </a:r>
                      <a:r>
                        <a:rPr kumimoji="0" lang="en-US" sz="1500" b="1" i="0" u="none" strike="noStrike" cap="none" normalizeH="0" baseline="0" smtClean="0">
                          <a:ln>
                            <a:noFill/>
                          </a:ln>
                          <a:solidFill>
                            <a:srgbClr val="000000"/>
                          </a:solidFill>
                          <a:effectLst/>
                          <a:latin typeface="Courier New" pitchFamily="49" charset="0"/>
                        </a:rPr>
                        <a:t> </a:t>
                      </a:r>
                      <a:r>
                        <a:rPr kumimoji="0" lang="en-US" sz="1500" b="1" i="0" u="none" strike="noStrike" cap="none" normalizeH="0" baseline="0" smtClean="0">
                          <a:ln>
                            <a:noFill/>
                          </a:ln>
                          <a:solidFill>
                            <a:srgbClr val="7F0055"/>
                          </a:solidFill>
                          <a:effectLst/>
                          <a:latin typeface="Courier New" pitchFamily="49" charset="0"/>
                        </a:rPr>
                        <a:t>void</a:t>
                      </a:r>
                      <a:r>
                        <a:rPr kumimoji="0" lang="en-US" sz="1500" b="1" i="0" u="none" strike="noStrike" cap="none" normalizeH="0" baseline="0" smtClean="0">
                          <a:ln>
                            <a:noFill/>
                          </a:ln>
                          <a:solidFill>
                            <a:srgbClr val="000000"/>
                          </a:solidFill>
                          <a:effectLst/>
                          <a:latin typeface="Courier New" pitchFamily="49" charset="0"/>
                        </a:rPr>
                        <a:t> onStart()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3F7F5F"/>
                          </a:solidFill>
                          <a:effectLst/>
                          <a:latin typeface="Courier New" pitchFamily="49" charset="0"/>
                        </a:rPr>
                        <a:t>   // </a:t>
                      </a:r>
                      <a:r>
                        <a:rPr kumimoji="0" lang="en-US" sz="1500" b="1" i="0" u="none" strike="noStrike" cap="none" normalizeH="0" baseline="0" smtClean="0">
                          <a:ln>
                            <a:noFill/>
                          </a:ln>
                          <a:solidFill>
                            <a:srgbClr val="7F9FBF"/>
                          </a:solidFill>
                          <a:effectLst/>
                          <a:latin typeface="Courier New" pitchFamily="49" charset="0"/>
                        </a:rPr>
                        <a:t>TODO</a:t>
                      </a:r>
                      <a:r>
                        <a:rPr kumimoji="0" lang="en-US" sz="1500" b="1" i="0" u="none" strike="noStrike" cap="none" normalizeH="0" baseline="0" smtClean="0">
                          <a:ln>
                            <a:noFill/>
                          </a:ln>
                          <a:solidFill>
                            <a:srgbClr val="3F7F5F"/>
                          </a:solidFill>
                          <a:effectLst/>
                          <a:latin typeface="Courier New" pitchFamily="49" charset="0"/>
                        </a:rPr>
                        <a:t> Auto-generated method stub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   super</a:t>
                      </a:r>
                      <a:r>
                        <a:rPr kumimoji="0" lang="en-US" sz="1500" b="1" i="0" u="none" strike="noStrike" cap="none" normalizeH="0" baseline="0" smtClean="0">
                          <a:ln>
                            <a:noFill/>
                          </a:ln>
                          <a:solidFill>
                            <a:srgbClr val="000000"/>
                          </a:solidFill>
                          <a:effectLst/>
                          <a:latin typeface="Courier New" pitchFamily="49" charset="0"/>
                        </a:rPr>
                        <a:t>.onStart();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   updateFromSavedState();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   Toast.</a:t>
                      </a:r>
                      <a:r>
                        <a:rPr kumimoji="0" lang="en-US" sz="1500" b="0" i="1" u="none" strike="noStrike" cap="none" normalizeH="0" baseline="0" smtClean="0">
                          <a:ln>
                            <a:noFill/>
                          </a:ln>
                          <a:solidFill>
                            <a:srgbClr val="000000"/>
                          </a:solidFill>
                          <a:effectLst/>
                          <a:latin typeface="Courier New" pitchFamily="49" charset="0"/>
                        </a:rPr>
                        <a:t>makeText(</a:t>
                      </a:r>
                      <a:r>
                        <a:rPr kumimoji="0" lang="en-US" sz="1500" b="1" i="1" u="none" strike="noStrike" cap="none" normalizeH="0" baseline="0" smtClean="0">
                          <a:ln>
                            <a:noFill/>
                          </a:ln>
                          <a:solidFill>
                            <a:srgbClr val="7F0055"/>
                          </a:solidFill>
                          <a:effectLst/>
                          <a:latin typeface="Courier New" pitchFamily="49" charset="0"/>
                        </a:rPr>
                        <a:t>this</a:t>
                      </a:r>
                      <a:r>
                        <a:rPr kumimoji="0" lang="en-US" sz="1500" b="1" i="1" u="none" strike="noStrike" cap="none" normalizeH="0" baseline="0" smtClean="0">
                          <a:ln>
                            <a:noFill/>
                          </a:ln>
                          <a:solidFill>
                            <a:srgbClr val="000000"/>
                          </a:solidFill>
                          <a:effectLst/>
                          <a:latin typeface="Courier New" pitchFamily="49" charset="0"/>
                        </a:rPr>
                        <a:t>, </a:t>
                      </a:r>
                      <a:r>
                        <a:rPr kumimoji="0" lang="en-US" sz="1500" b="1" i="1" u="none" strike="noStrike" cap="none" normalizeH="0" baseline="0" smtClean="0">
                          <a:ln>
                            <a:noFill/>
                          </a:ln>
                          <a:solidFill>
                            <a:srgbClr val="2A00FF"/>
                          </a:solidFill>
                          <a:effectLst/>
                          <a:latin typeface="Courier New" pitchFamily="49" charset="0"/>
                        </a:rPr>
                        <a:t>"onStart"</a:t>
                      </a:r>
                      <a:r>
                        <a:rPr kumimoji="0" lang="en-US" sz="1500" b="1" i="1" u="none" strike="noStrike" cap="none" normalizeH="0" baseline="0" smtClean="0">
                          <a:ln>
                            <a:noFill/>
                          </a:ln>
                          <a:solidFill>
                            <a:srgbClr val="000000"/>
                          </a:solidFill>
                          <a:effectLst/>
                          <a:latin typeface="Courier New" pitchFamily="49" charset="0"/>
                        </a:rPr>
                        <a:t>, 1).show();</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rgbClr val="000000"/>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646464"/>
                          </a:solidFill>
                          <a:effectLst/>
                          <a:latin typeface="Courier New" pitchFamily="49" charset="0"/>
                        </a:rPr>
                        <a:t>@Override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protected</a:t>
                      </a:r>
                      <a:r>
                        <a:rPr kumimoji="0" lang="en-US" sz="1500" b="1" i="0" u="none" strike="noStrike" cap="none" normalizeH="0" baseline="0" smtClean="0">
                          <a:ln>
                            <a:noFill/>
                          </a:ln>
                          <a:solidFill>
                            <a:srgbClr val="000000"/>
                          </a:solidFill>
                          <a:effectLst/>
                          <a:latin typeface="Courier New" pitchFamily="49" charset="0"/>
                        </a:rPr>
                        <a:t> </a:t>
                      </a:r>
                      <a:r>
                        <a:rPr kumimoji="0" lang="en-US" sz="1500" b="1" i="0" u="none" strike="noStrike" cap="none" normalizeH="0" baseline="0" smtClean="0">
                          <a:ln>
                            <a:noFill/>
                          </a:ln>
                          <a:solidFill>
                            <a:srgbClr val="7F0055"/>
                          </a:solidFill>
                          <a:effectLst/>
                          <a:latin typeface="Courier New" pitchFamily="49" charset="0"/>
                        </a:rPr>
                        <a:t>void</a:t>
                      </a:r>
                      <a:r>
                        <a:rPr kumimoji="0" lang="en-US" sz="1500" b="1" i="0" u="none" strike="noStrike" cap="none" normalizeH="0" baseline="0" smtClean="0">
                          <a:ln>
                            <a:noFill/>
                          </a:ln>
                          <a:solidFill>
                            <a:srgbClr val="000000"/>
                          </a:solidFill>
                          <a:effectLst/>
                          <a:latin typeface="Courier New" pitchFamily="49" charset="0"/>
                        </a:rPr>
                        <a:t> onDestroy()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3F7F5F"/>
                          </a:solidFill>
                          <a:effectLst/>
                          <a:latin typeface="Courier New" pitchFamily="49" charset="0"/>
                        </a:rPr>
                        <a:t>   // </a:t>
                      </a:r>
                      <a:r>
                        <a:rPr kumimoji="0" lang="en-US" sz="1500" b="1" i="0" u="none" strike="noStrike" cap="none" normalizeH="0" baseline="0" smtClean="0">
                          <a:ln>
                            <a:noFill/>
                          </a:ln>
                          <a:solidFill>
                            <a:srgbClr val="7F9FBF"/>
                          </a:solidFill>
                          <a:effectLst/>
                          <a:latin typeface="Courier New" pitchFamily="49" charset="0"/>
                        </a:rPr>
                        <a:t>TODO</a:t>
                      </a:r>
                      <a:r>
                        <a:rPr kumimoji="0" lang="en-US" sz="1500" b="1" i="0" u="none" strike="noStrike" cap="none" normalizeH="0" baseline="0" smtClean="0">
                          <a:ln>
                            <a:noFill/>
                          </a:ln>
                          <a:solidFill>
                            <a:srgbClr val="3F7F5F"/>
                          </a:solidFill>
                          <a:effectLst/>
                          <a:latin typeface="Courier New" pitchFamily="49" charset="0"/>
                        </a:rPr>
                        <a:t> Auto-generated method stub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   super</a:t>
                      </a:r>
                      <a:r>
                        <a:rPr kumimoji="0" lang="en-US" sz="1500" b="1" i="0" u="none" strike="noStrike" cap="none" normalizeH="0" baseline="0" smtClean="0">
                          <a:ln>
                            <a:noFill/>
                          </a:ln>
                          <a:solidFill>
                            <a:srgbClr val="000000"/>
                          </a:solidFill>
                          <a:effectLst/>
                          <a:latin typeface="Courier New" pitchFamily="49" charset="0"/>
                        </a:rPr>
                        <a:t>.onDestroy();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   Toast.</a:t>
                      </a:r>
                      <a:r>
                        <a:rPr kumimoji="0" lang="en-US" sz="1500" b="0" i="1" u="none" strike="noStrike" cap="none" normalizeH="0" baseline="0" smtClean="0">
                          <a:ln>
                            <a:noFill/>
                          </a:ln>
                          <a:solidFill>
                            <a:srgbClr val="000000"/>
                          </a:solidFill>
                          <a:effectLst/>
                          <a:latin typeface="Courier New" pitchFamily="49" charset="0"/>
                        </a:rPr>
                        <a:t>makeText(</a:t>
                      </a:r>
                      <a:r>
                        <a:rPr kumimoji="0" lang="en-US" sz="1500" b="1" i="1" u="none" strike="noStrike" cap="none" normalizeH="0" baseline="0" smtClean="0">
                          <a:ln>
                            <a:noFill/>
                          </a:ln>
                          <a:solidFill>
                            <a:srgbClr val="7F0055"/>
                          </a:solidFill>
                          <a:effectLst/>
                          <a:latin typeface="Courier New" pitchFamily="49" charset="0"/>
                        </a:rPr>
                        <a:t>this</a:t>
                      </a:r>
                      <a:r>
                        <a:rPr kumimoji="0" lang="en-US" sz="1500" b="1" i="1" u="none" strike="noStrike" cap="none" normalizeH="0" baseline="0" smtClean="0">
                          <a:ln>
                            <a:noFill/>
                          </a:ln>
                          <a:solidFill>
                            <a:srgbClr val="000000"/>
                          </a:solidFill>
                          <a:effectLst/>
                          <a:latin typeface="Courier New" pitchFamily="49" charset="0"/>
                        </a:rPr>
                        <a:t>, </a:t>
                      </a:r>
                      <a:r>
                        <a:rPr kumimoji="0" lang="en-US" sz="1500" b="1" i="1" u="none" strike="noStrike" cap="none" normalizeH="0" baseline="0" smtClean="0">
                          <a:ln>
                            <a:noFill/>
                          </a:ln>
                          <a:solidFill>
                            <a:srgbClr val="2A00FF"/>
                          </a:solidFill>
                          <a:effectLst/>
                          <a:latin typeface="Courier New" pitchFamily="49" charset="0"/>
                        </a:rPr>
                        <a:t>"onDestroy"</a:t>
                      </a:r>
                      <a:r>
                        <a:rPr kumimoji="0" lang="en-US" sz="1500" b="1" i="1" u="none" strike="noStrike" cap="none" normalizeH="0" baseline="0" smtClean="0">
                          <a:ln>
                            <a:noFill/>
                          </a:ln>
                          <a:solidFill>
                            <a:srgbClr val="000000"/>
                          </a:solidFill>
                          <a:effectLst/>
                          <a:latin typeface="Courier New" pitchFamily="49" charset="0"/>
                        </a:rPr>
                        <a:t>, 1).show();</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rgbClr val="000000"/>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646464"/>
                          </a:solidFill>
                          <a:effectLst/>
                          <a:latin typeface="Courier New" pitchFamily="49" charset="0"/>
                        </a:rPr>
                        <a:t>@Override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   protected</a:t>
                      </a:r>
                      <a:r>
                        <a:rPr kumimoji="0" lang="en-US" sz="1500" b="1" i="0" u="none" strike="noStrike" cap="none" normalizeH="0" baseline="0" smtClean="0">
                          <a:ln>
                            <a:noFill/>
                          </a:ln>
                          <a:solidFill>
                            <a:srgbClr val="000000"/>
                          </a:solidFill>
                          <a:effectLst/>
                          <a:latin typeface="Courier New" pitchFamily="49" charset="0"/>
                        </a:rPr>
                        <a:t> </a:t>
                      </a:r>
                      <a:r>
                        <a:rPr kumimoji="0" lang="en-US" sz="1500" b="1" i="0" u="none" strike="noStrike" cap="none" normalizeH="0" baseline="0" smtClean="0">
                          <a:ln>
                            <a:noFill/>
                          </a:ln>
                          <a:solidFill>
                            <a:srgbClr val="7F0055"/>
                          </a:solidFill>
                          <a:effectLst/>
                          <a:latin typeface="Courier New" pitchFamily="49" charset="0"/>
                        </a:rPr>
                        <a:t>void</a:t>
                      </a:r>
                      <a:r>
                        <a:rPr kumimoji="0" lang="en-US" sz="1500" b="1" i="0" u="none" strike="noStrike" cap="none" normalizeH="0" baseline="0" smtClean="0">
                          <a:ln>
                            <a:noFill/>
                          </a:ln>
                          <a:solidFill>
                            <a:srgbClr val="000000"/>
                          </a:solidFill>
                          <a:effectLst/>
                          <a:latin typeface="Courier New" pitchFamily="49" charset="0"/>
                        </a:rPr>
                        <a:t> onStop()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3F7F5F"/>
                          </a:solidFill>
                          <a:effectLst/>
                          <a:latin typeface="Courier New" pitchFamily="49" charset="0"/>
                        </a:rPr>
                        <a:t>   // </a:t>
                      </a:r>
                      <a:r>
                        <a:rPr kumimoji="0" lang="en-US" sz="1500" b="1" i="0" u="none" strike="noStrike" cap="none" normalizeH="0" baseline="0" smtClean="0">
                          <a:ln>
                            <a:noFill/>
                          </a:ln>
                          <a:solidFill>
                            <a:srgbClr val="7F9FBF"/>
                          </a:solidFill>
                          <a:effectLst/>
                          <a:latin typeface="Courier New" pitchFamily="49" charset="0"/>
                        </a:rPr>
                        <a:t>TODO</a:t>
                      </a:r>
                      <a:r>
                        <a:rPr kumimoji="0" lang="en-US" sz="1500" b="1" i="0" u="none" strike="noStrike" cap="none" normalizeH="0" baseline="0" smtClean="0">
                          <a:ln>
                            <a:noFill/>
                          </a:ln>
                          <a:solidFill>
                            <a:srgbClr val="3F7F5F"/>
                          </a:solidFill>
                          <a:effectLst/>
                          <a:latin typeface="Courier New" pitchFamily="49" charset="0"/>
                        </a:rPr>
                        <a:t> Auto-generated method stub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   super</a:t>
                      </a:r>
                      <a:r>
                        <a:rPr kumimoji="0" lang="en-US" sz="1500" b="1" i="0" u="none" strike="noStrike" cap="none" normalizeH="0" baseline="0" smtClean="0">
                          <a:ln>
                            <a:noFill/>
                          </a:ln>
                          <a:solidFill>
                            <a:srgbClr val="000000"/>
                          </a:solidFill>
                          <a:effectLst/>
                          <a:latin typeface="Courier New" pitchFamily="49" charset="0"/>
                        </a:rPr>
                        <a:t>.onStop();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   Toast.</a:t>
                      </a:r>
                      <a:r>
                        <a:rPr kumimoji="0" lang="en-US" sz="1500" b="0" i="1" u="none" strike="noStrike" cap="none" normalizeH="0" baseline="0" smtClean="0">
                          <a:ln>
                            <a:noFill/>
                          </a:ln>
                          <a:solidFill>
                            <a:srgbClr val="000000"/>
                          </a:solidFill>
                          <a:effectLst/>
                          <a:latin typeface="Courier New" pitchFamily="49" charset="0"/>
                        </a:rPr>
                        <a:t>makeText(</a:t>
                      </a:r>
                      <a:r>
                        <a:rPr kumimoji="0" lang="en-US" sz="1500" b="1" i="1" u="none" strike="noStrike" cap="none" normalizeH="0" baseline="0" smtClean="0">
                          <a:ln>
                            <a:noFill/>
                          </a:ln>
                          <a:solidFill>
                            <a:srgbClr val="7F0055"/>
                          </a:solidFill>
                          <a:effectLst/>
                          <a:latin typeface="Courier New" pitchFamily="49" charset="0"/>
                        </a:rPr>
                        <a:t>this</a:t>
                      </a:r>
                      <a:r>
                        <a:rPr kumimoji="0" lang="en-US" sz="1500" b="1" i="1" u="none" strike="noStrike" cap="none" normalizeH="0" baseline="0" smtClean="0">
                          <a:ln>
                            <a:noFill/>
                          </a:ln>
                          <a:solidFill>
                            <a:srgbClr val="000000"/>
                          </a:solidFill>
                          <a:effectLst/>
                          <a:latin typeface="Courier New" pitchFamily="49" charset="0"/>
                        </a:rPr>
                        <a:t>, </a:t>
                      </a:r>
                      <a:r>
                        <a:rPr kumimoji="0" lang="en-US" sz="1500" b="1" i="1" u="none" strike="noStrike" cap="none" normalizeH="0" baseline="0" smtClean="0">
                          <a:ln>
                            <a:noFill/>
                          </a:ln>
                          <a:solidFill>
                            <a:srgbClr val="2A00FF"/>
                          </a:solidFill>
                          <a:effectLst/>
                          <a:latin typeface="Courier New" pitchFamily="49" charset="0"/>
                        </a:rPr>
                        <a:t>"onStop"</a:t>
                      </a:r>
                      <a:r>
                        <a:rPr kumimoji="0" lang="en-US" sz="1500" b="1" i="1" u="none" strike="noStrike" cap="none" normalizeH="0" baseline="0" smtClean="0">
                          <a:ln>
                            <a:noFill/>
                          </a:ln>
                          <a:solidFill>
                            <a:srgbClr val="000000"/>
                          </a:solidFill>
                          <a:effectLst/>
                          <a:latin typeface="Courier New" pitchFamily="49" charset="0"/>
                        </a:rPr>
                        <a:t>, 1).show();</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a:t>
                      </a:r>
                      <a:endParaRPr kumimoji="0" lang="en-US" sz="1500" b="0" i="0" u="none" strike="noStrike" cap="none" normalizeH="0" baseline="0" smtClean="0">
                        <a:ln>
                          <a:noFill/>
                        </a:ln>
                        <a:solidFill>
                          <a:srgbClr val="000000"/>
                        </a:solidFill>
                        <a:effectLst/>
                        <a:latin typeface="Courier New" pitchFamily="49" charset="0"/>
                        <a:cs typeface="Courier New"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10" name="Right Arrow 9"/>
          <p:cNvSpPr/>
          <p:nvPr/>
        </p:nvSpPr>
        <p:spPr>
          <a:xfrm flipH="1">
            <a:off x="3429000" y="2667000"/>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E37700B4-1C55-48BA-B9CC-DDA5CC9F6AEC}" type="slidenum">
              <a:rPr lang="en-US" sz="1200">
                <a:solidFill>
                  <a:schemeClr val="tx1">
                    <a:tint val="75000"/>
                  </a:schemeClr>
                </a:solidFill>
                <a:latin typeface="+mn-lt"/>
              </a:rPr>
              <a:pPr algn="r" fontAlgn="auto">
                <a:spcBef>
                  <a:spcPts val="0"/>
                </a:spcBef>
                <a:spcAft>
                  <a:spcPts val="0"/>
                </a:spcAft>
                <a:defRPr/>
              </a:pPr>
              <a:t>36</a:t>
            </a:fld>
            <a:endParaRPr lang="en-US" sz="1200">
              <a:solidFill>
                <a:schemeClr val="tx1">
                  <a:tint val="75000"/>
                </a:schemeClr>
              </a:solidFill>
              <a:latin typeface="+mn-lt"/>
            </a:endParaRPr>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837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58372"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1220641-6643-40DA-A095-00F1962B521F}" type="slidenum">
              <a:rPr lang="en-US" sz="1200">
                <a:solidFill>
                  <a:schemeClr val="tx1">
                    <a:tint val="75000"/>
                  </a:schemeClr>
                </a:solidFill>
                <a:latin typeface="+mn-lt"/>
              </a:rPr>
              <a:pPr algn="r" fontAlgn="auto">
                <a:spcBef>
                  <a:spcPts val="0"/>
                </a:spcBef>
                <a:spcAft>
                  <a:spcPts val="0"/>
                </a:spcAft>
                <a:defRPr/>
              </a:pPr>
              <a:t>36</a:t>
            </a:fld>
            <a:endParaRPr lang="en-US" sz="1200">
              <a:solidFill>
                <a:schemeClr val="tx1">
                  <a:tint val="75000"/>
                </a:schemeClr>
              </a:solidFill>
              <a:latin typeface="+mn-lt"/>
            </a:endParaRPr>
          </a:p>
        </p:txBody>
      </p:sp>
      <p:graphicFrame>
        <p:nvGraphicFramePr>
          <p:cNvPr id="76834" name="Group 34"/>
          <p:cNvGraphicFramePr>
            <a:graphicFrameLocks noGrp="1"/>
          </p:cNvGraphicFramePr>
          <p:nvPr/>
        </p:nvGraphicFramePr>
        <p:xfrm>
          <a:off x="152400" y="1397000"/>
          <a:ext cx="8915400" cy="5410199"/>
        </p:xfrm>
        <a:graphic>
          <a:graphicData uri="http://schemas.openxmlformats.org/drawingml/2006/table">
            <a:tbl>
              <a:tblPr/>
              <a:tblGrid>
                <a:gridCol w="8915400"/>
              </a:tblGrid>
              <a:tr h="35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olas" pitchFamily="49" charset="0"/>
                        </a:rPr>
                        <a:t>Code: Life Cycle Demo. Part 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10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protected</a:t>
                      </a:r>
                      <a:r>
                        <a:rPr kumimoji="0" lang="en-US" sz="1400" b="1"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void</a:t>
                      </a:r>
                      <a:r>
                        <a:rPr kumimoji="0" lang="en-US" sz="1400" b="1" i="0" u="none" strike="noStrike" cap="none" normalizeH="0" baseline="0" smtClean="0">
                          <a:ln>
                            <a:noFill/>
                          </a:ln>
                          <a:solidFill>
                            <a:srgbClr val="000000"/>
                          </a:solidFill>
                          <a:effectLst/>
                          <a:latin typeface="Courier New" pitchFamily="49" charset="0"/>
                        </a:rPr>
                        <a:t> saveDataFromCurrentState()</a:t>
                      </a:r>
                      <a:r>
                        <a:rPr kumimoji="0" lang="en-US" sz="1400" b="0" i="0" u="none" strike="noStrike" cap="none" normalizeH="0" baseline="0" smtClean="0">
                          <a:ln>
                            <a:noFill/>
                          </a:ln>
                          <a:solidFill>
                            <a:srgbClr val="000000"/>
                          </a:solidFill>
                          <a:effectLst/>
                          <a:latin typeface="Courier New" pitchFamily="49" charset="0"/>
                        </a:rPr>
                        <a:t> {</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SharedPreferences myPrefs = getSharedPreferences(</a:t>
                      </a:r>
                      <a:r>
                        <a:rPr kumimoji="0" lang="en-US" sz="1400" b="0" i="1" u="none" strike="noStrike" cap="none" normalizeH="0" baseline="0" smtClean="0">
                          <a:ln>
                            <a:noFill/>
                          </a:ln>
                          <a:solidFill>
                            <a:srgbClr val="0000C0"/>
                          </a:solidFill>
                          <a:effectLst/>
                          <a:latin typeface="Courier New" pitchFamily="49" charset="0"/>
                        </a:rPr>
                        <a:t>MYPREFSID</a:t>
                      </a:r>
                      <a:r>
                        <a:rPr kumimoji="0" lang="en-US" sz="1400" b="0" i="0" u="none" strike="noStrike" cap="none" normalizeH="0" baseline="0" smtClean="0">
                          <a:ln>
                            <a:noFill/>
                          </a:ln>
                          <a:solidFill>
                            <a:srgbClr val="000000"/>
                          </a:solidFill>
                          <a:effectLst/>
                          <a:latin typeface="Courier New" pitchFamily="49" charset="0"/>
                        </a:rPr>
                        <a:t>, </a:t>
                      </a:r>
                      <a:r>
                        <a:rPr kumimoji="0" lang="en-US" sz="1400" b="0" i="1" u="none" strike="noStrike" cap="none" normalizeH="0" baseline="0" smtClean="0">
                          <a:ln>
                            <a:noFill/>
                          </a:ln>
                          <a:solidFill>
                            <a:srgbClr val="0000C0"/>
                          </a:solidFill>
                          <a:effectLst/>
                          <a:latin typeface="Courier New" pitchFamily="49" charset="0"/>
                        </a:rPr>
                        <a:t>actMode</a:t>
                      </a:r>
                      <a:r>
                        <a:rPr kumimoji="0" lang="en-US" sz="1400" b="0" i="0" u="none" strike="noStrike" cap="none" normalizeH="0" baseline="0" smtClean="0">
                          <a:ln>
                            <a:noFill/>
                          </a:ln>
                          <a:solidFill>
                            <a:srgbClr val="000000"/>
                          </a:solidFill>
                          <a:effectLst/>
                          <a:latin typeface="Courier New" pitchFamily="49" charset="0"/>
                        </a:rPr>
                        <a:t>);</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SharedPreferences.Editor myEditor = myPrefs.edit();</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myEditor.putString(</a:t>
                      </a:r>
                      <a:r>
                        <a:rPr kumimoji="0" lang="en-US" sz="1400" b="0" i="0" u="none" strike="noStrike" cap="none" normalizeH="0" baseline="0" smtClean="0">
                          <a:ln>
                            <a:noFill/>
                          </a:ln>
                          <a:solidFill>
                            <a:srgbClr val="2A00FF"/>
                          </a:solidFill>
                          <a:effectLst/>
                          <a:latin typeface="Courier New" pitchFamily="49" charset="0"/>
                        </a:rPr>
                        <a:t>"myBkColor"</a:t>
                      </a: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0000C0"/>
                          </a:solidFill>
                          <a:effectLst/>
                          <a:latin typeface="Courier New" pitchFamily="49" charset="0"/>
                        </a:rPr>
                        <a:t>txtColorSelect</a:t>
                      </a:r>
                      <a:r>
                        <a:rPr kumimoji="0" lang="en-US" sz="1400" b="0" i="0" u="none" strike="noStrike" cap="none" normalizeH="0" baseline="0" smtClean="0">
                          <a:ln>
                            <a:noFill/>
                          </a:ln>
                          <a:solidFill>
                            <a:srgbClr val="000000"/>
                          </a:solidFill>
                          <a:effectLst/>
                          <a:latin typeface="Courier New" pitchFamily="49" charset="0"/>
                        </a:rPr>
                        <a:t>.getText().toString());</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myEditor.commit();</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500" b="0" i="0" u="none" strike="noStrike" cap="none" normalizeH="0" baseline="0" smtClean="0">
                          <a:ln>
                            <a:noFill/>
                          </a:ln>
                          <a:solidFill>
                            <a:srgbClr val="3F7F5F"/>
                          </a:solidFill>
                          <a:effectLst/>
                          <a:latin typeface="Courier New" pitchFamily="49" charset="0"/>
                        </a:rPr>
                        <a:t>// saveDataFromCurrentState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protected</a:t>
                      </a:r>
                      <a:r>
                        <a:rPr kumimoji="0" lang="en-US" sz="1400" b="0"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void</a:t>
                      </a:r>
                      <a:r>
                        <a:rPr kumimoji="0" lang="en-US" sz="1400" b="0"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000000"/>
                          </a:solidFill>
                          <a:effectLst/>
                          <a:latin typeface="Courier New" pitchFamily="49" charset="0"/>
                        </a:rPr>
                        <a:t>updateFromSavedState()</a:t>
                      </a:r>
                      <a:r>
                        <a:rPr kumimoji="0" lang="en-US" sz="1400" b="0" i="0" u="none" strike="noStrike" cap="none" normalizeH="0" baseline="0" smtClean="0">
                          <a:ln>
                            <a:noFill/>
                          </a:ln>
                          <a:solidFill>
                            <a:srgbClr val="000000"/>
                          </a:solidFill>
                          <a:effectLst/>
                          <a:latin typeface="Courier New" pitchFamily="49" charset="0"/>
                        </a:rPr>
                        <a:t> {</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SharedPreferences myPrefs = getSharedPreferences(</a:t>
                      </a:r>
                      <a:r>
                        <a:rPr kumimoji="0" lang="en-US" sz="1400" b="0" i="1" u="none" strike="noStrike" cap="none" normalizeH="0" baseline="0" smtClean="0">
                          <a:ln>
                            <a:noFill/>
                          </a:ln>
                          <a:solidFill>
                            <a:srgbClr val="0000C0"/>
                          </a:solidFill>
                          <a:effectLst/>
                          <a:latin typeface="Courier New" pitchFamily="49" charset="0"/>
                        </a:rPr>
                        <a:t>MYPREFSID</a:t>
                      </a:r>
                      <a:r>
                        <a:rPr kumimoji="0" lang="en-US" sz="1400" b="0" i="0" u="none" strike="noStrike" cap="none" normalizeH="0" baseline="0" smtClean="0">
                          <a:ln>
                            <a:noFill/>
                          </a:ln>
                          <a:solidFill>
                            <a:srgbClr val="000000"/>
                          </a:solidFill>
                          <a:effectLst/>
                          <a:latin typeface="Courier New" pitchFamily="49" charset="0"/>
                        </a:rPr>
                        <a:t>, </a:t>
                      </a:r>
                      <a:r>
                        <a:rPr kumimoji="0" lang="en-US" sz="1400" b="0" i="1" u="none" strike="noStrike" cap="none" normalizeH="0" baseline="0" smtClean="0">
                          <a:ln>
                            <a:noFill/>
                          </a:ln>
                          <a:solidFill>
                            <a:srgbClr val="0000C0"/>
                          </a:solidFill>
                          <a:effectLst/>
                          <a:latin typeface="Courier New" pitchFamily="49" charset="0"/>
                        </a:rPr>
                        <a:t>actMode</a:t>
                      </a:r>
                      <a:r>
                        <a:rPr kumimoji="0" lang="en-US" sz="1400" b="0" i="0" u="none" strike="noStrike" cap="none" normalizeH="0" baseline="0" smtClean="0">
                          <a:ln>
                            <a:noFill/>
                          </a:ln>
                          <a:solidFill>
                            <a:srgbClr val="000000"/>
                          </a:solidFill>
                          <a:effectLst/>
                          <a:latin typeface="Courier New" pitchFamily="49" charset="0"/>
                        </a:rPr>
                        <a:t>);</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if</a:t>
                      </a:r>
                      <a:r>
                        <a:rPr kumimoji="0" lang="en-US" sz="1400" b="1" i="0" u="none" strike="noStrike" cap="none" normalizeH="0" baseline="0" smtClean="0">
                          <a:ln>
                            <a:noFill/>
                          </a:ln>
                          <a:solidFill>
                            <a:srgbClr val="000000"/>
                          </a:solidFill>
                          <a:effectLst/>
                          <a:latin typeface="Courier New" pitchFamily="49" charset="0"/>
                        </a:rPr>
                        <a:t> ((myPrefs != </a:t>
                      </a:r>
                      <a:r>
                        <a:rPr kumimoji="0" lang="en-US" sz="1400" b="1" i="0" u="none" strike="noStrike" cap="none" normalizeH="0" baseline="0" smtClean="0">
                          <a:ln>
                            <a:noFill/>
                          </a:ln>
                          <a:solidFill>
                            <a:srgbClr val="7F0055"/>
                          </a:solidFill>
                          <a:effectLst/>
                          <a:latin typeface="Courier New" pitchFamily="49" charset="0"/>
                        </a:rPr>
                        <a:t>null</a:t>
                      </a:r>
                      <a:r>
                        <a:rPr kumimoji="0" lang="en-US" sz="1400" b="1" i="0" u="none" strike="noStrike" cap="none" normalizeH="0" baseline="0" smtClean="0">
                          <a:ln>
                            <a:noFill/>
                          </a:ln>
                          <a:solidFill>
                            <a:srgbClr val="000000"/>
                          </a:solidFill>
                          <a:effectLst/>
                          <a:latin typeface="Courier New" pitchFamily="49" charset="0"/>
                        </a:rPr>
                        <a:t>) &amp;&amp; (myPrefs.contains(</a:t>
                      </a:r>
                      <a:r>
                        <a:rPr kumimoji="0" lang="en-US" sz="1400" b="1" i="0" u="none" strike="noStrike" cap="none" normalizeH="0" baseline="0" smtClean="0">
                          <a:ln>
                            <a:noFill/>
                          </a:ln>
                          <a:solidFill>
                            <a:srgbClr val="2A00FF"/>
                          </a:solidFill>
                          <a:effectLst/>
                          <a:latin typeface="Courier New" pitchFamily="49" charset="0"/>
                        </a:rPr>
                        <a:t>"myBkColor"</a:t>
                      </a:r>
                      <a:r>
                        <a:rPr kumimoji="0" lang="en-US" sz="1400" b="1" i="0" u="none" strike="noStrike" cap="none" normalizeH="0" baseline="0" smtClean="0">
                          <a:ln>
                            <a:noFill/>
                          </a:ln>
                          <a:solidFill>
                            <a:srgbClr val="000000"/>
                          </a:solidFill>
                          <a:effectLst/>
                          <a:latin typeface="Courier New" pitchFamily="49" charset="0"/>
                        </a:rPr>
                        <a:t>))) {</a:t>
                      </a:r>
                      <a:endParaRPr kumimoji="0" lang="en-US" sz="1400" b="1"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String theChosenColor = myPrefs.getString(</a:t>
                      </a:r>
                      <a:r>
                        <a:rPr kumimoji="0" lang="en-US" sz="1400" b="0" i="0" u="none" strike="noStrike" cap="none" normalizeH="0" baseline="0" smtClean="0">
                          <a:ln>
                            <a:noFill/>
                          </a:ln>
                          <a:solidFill>
                            <a:srgbClr val="2A00FF"/>
                          </a:solidFill>
                          <a:effectLst/>
                          <a:latin typeface="Courier New" pitchFamily="49" charset="0"/>
                        </a:rPr>
                        <a:t>"myBkColor"</a:t>
                      </a:r>
                      <a:r>
                        <a:rPr kumimoji="0" lang="en-US" sz="1400" b="0" i="0" u="none" strike="noStrike" cap="none" normalizeH="0" baseline="0" smtClean="0">
                          <a:ln>
                            <a:noFill/>
                          </a:ln>
                          <a:solidFill>
                            <a:srgbClr val="000000"/>
                          </a:solidFill>
                          <a:effectLst/>
                          <a:latin typeface="Courier New" pitchFamily="49" charset="0"/>
                        </a:rPr>
                        <a:t>,</a:t>
                      </a:r>
                      <a:r>
                        <a:rPr kumimoji="0" lang="en-US" sz="1400" b="0" i="0" u="none" strike="noStrike" cap="none" normalizeH="0" baseline="0" smtClean="0">
                          <a:ln>
                            <a:noFill/>
                          </a:ln>
                          <a:solidFill>
                            <a:srgbClr val="2A00FF"/>
                          </a:solidFill>
                          <a:effectLst/>
                          <a:latin typeface="Courier New" pitchFamily="49" charset="0"/>
                        </a:rPr>
                        <a:t>""</a:t>
                      </a:r>
                      <a:r>
                        <a:rPr kumimoji="0" lang="en-US" sz="1400" b="0" i="0" u="none" strike="noStrike" cap="none" normalizeH="0" baseline="0" smtClean="0">
                          <a:ln>
                            <a:noFill/>
                          </a:ln>
                          <a:solidFill>
                            <a:srgbClr val="000000"/>
                          </a:solidFill>
                          <a:effectLst/>
                          <a:latin typeface="Courier New" pitchFamily="49" charset="0"/>
                        </a:rPr>
                        <a:t>);</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0000C0"/>
                          </a:solidFill>
                          <a:effectLst/>
                          <a:latin typeface="Courier New" pitchFamily="49" charset="0"/>
                        </a:rPr>
                        <a:t>txtColorSelect</a:t>
                      </a:r>
                      <a:r>
                        <a:rPr kumimoji="0" lang="en-US" sz="1400" b="0" i="0" u="none" strike="noStrike" cap="none" normalizeH="0" baseline="0" smtClean="0">
                          <a:ln>
                            <a:noFill/>
                          </a:ln>
                          <a:solidFill>
                            <a:srgbClr val="000000"/>
                          </a:solidFill>
                          <a:effectLst/>
                          <a:latin typeface="Courier New" pitchFamily="49" charset="0"/>
                        </a:rPr>
                        <a:t>.setText(theChosenColor);</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changeBackgroundColor(theChosenColor);</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500" b="0" i="0" u="none" strike="noStrike" cap="none" normalizeH="0" baseline="0" smtClean="0">
                          <a:ln>
                            <a:noFill/>
                          </a:ln>
                          <a:solidFill>
                            <a:srgbClr val="3F7F5F"/>
                          </a:solidFill>
                          <a:effectLst/>
                          <a:latin typeface="Courier New" pitchFamily="49" charset="0"/>
                        </a:rPr>
                        <a:t>// updateFromSavedState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protected</a:t>
                      </a:r>
                      <a:r>
                        <a:rPr kumimoji="0" lang="en-US" sz="1400" b="0"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void</a:t>
                      </a:r>
                      <a:r>
                        <a:rPr kumimoji="0" lang="en-US" sz="1400" b="0"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000000"/>
                          </a:solidFill>
                          <a:effectLst/>
                          <a:latin typeface="Courier New" pitchFamily="49" charset="0"/>
                        </a:rPr>
                        <a:t>clearMyPreferences()</a:t>
                      </a:r>
                      <a:r>
                        <a:rPr kumimoji="0" lang="en-US" sz="1400" b="0" i="0" u="none" strike="noStrike" cap="none" normalizeH="0" baseline="0" smtClean="0">
                          <a:ln>
                            <a:noFill/>
                          </a:ln>
                          <a:solidFill>
                            <a:srgbClr val="000000"/>
                          </a:solidFill>
                          <a:effectLst/>
                          <a:latin typeface="Courier New" pitchFamily="49" charset="0"/>
                        </a:rPr>
                        <a:t> {</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SharedPreferences myPrefs = getSharedPreferences(</a:t>
                      </a:r>
                      <a:r>
                        <a:rPr kumimoji="0" lang="en-US" sz="1400" b="0" i="1" u="none" strike="noStrike" cap="none" normalizeH="0" baseline="0" smtClean="0">
                          <a:ln>
                            <a:noFill/>
                          </a:ln>
                          <a:solidFill>
                            <a:srgbClr val="0000C0"/>
                          </a:solidFill>
                          <a:effectLst/>
                          <a:latin typeface="Courier New" pitchFamily="49" charset="0"/>
                        </a:rPr>
                        <a:t>MYPREFSID</a:t>
                      </a:r>
                      <a:r>
                        <a:rPr kumimoji="0" lang="en-US" sz="1400" b="0" i="0" u="none" strike="noStrike" cap="none" normalizeH="0" baseline="0" smtClean="0">
                          <a:ln>
                            <a:noFill/>
                          </a:ln>
                          <a:solidFill>
                            <a:srgbClr val="000000"/>
                          </a:solidFill>
                          <a:effectLst/>
                          <a:latin typeface="Courier New" pitchFamily="49" charset="0"/>
                        </a:rPr>
                        <a:t>, </a:t>
                      </a:r>
                      <a:r>
                        <a:rPr kumimoji="0" lang="en-US" sz="1400" b="0" i="1" u="none" strike="noStrike" cap="none" normalizeH="0" baseline="0" smtClean="0">
                          <a:ln>
                            <a:noFill/>
                          </a:ln>
                          <a:solidFill>
                            <a:srgbClr val="0000C0"/>
                          </a:solidFill>
                          <a:effectLst/>
                          <a:latin typeface="Courier New" pitchFamily="49" charset="0"/>
                        </a:rPr>
                        <a:t>actMode</a:t>
                      </a:r>
                      <a:r>
                        <a:rPr kumimoji="0" lang="en-US" sz="1400" b="0" i="0" u="none" strike="noStrike" cap="none" normalizeH="0" baseline="0" smtClean="0">
                          <a:ln>
                            <a:noFill/>
                          </a:ln>
                          <a:solidFill>
                            <a:srgbClr val="000000"/>
                          </a:solidFill>
                          <a:effectLst/>
                          <a:latin typeface="Courier New" pitchFamily="49" charset="0"/>
                        </a:rPr>
                        <a:t>);</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SharedPreferences.Editor myEditor = myPrefs.edit();</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myEditor.clear();</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myEditor.commit();</a:t>
                      </a:r>
                      <a:endParaRPr kumimoji="0" lang="en-US" sz="1400" b="0" i="0" u="none" strike="noStrike" cap="none" normalizeH="0" baseline="0" smtClean="0">
                        <a:ln>
                          <a:noFill/>
                        </a:ln>
                        <a:solidFill>
                          <a:srgbClr val="646464"/>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500" b="0" i="0" u="none" strike="noStrike" cap="none" normalizeH="0" baseline="0" smtClean="0">
                          <a:ln>
                            <a:noFill/>
                          </a:ln>
                          <a:solidFill>
                            <a:srgbClr val="3F7F5F"/>
                          </a:solidFill>
                          <a:effectLst/>
                          <a:latin typeface="Courier New" pitchFamily="49" charset="0"/>
                        </a:rPr>
                        <a:t>// clearMyPreferences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688A8A-8A7A-4A3A-9AE8-25E4FF7F669B}" type="slidenum">
              <a:rPr lang="en-US"/>
              <a:pPr>
                <a:defRPr/>
              </a:pPr>
              <a:t>37</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041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60420"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B5E11D1-EE8A-447B-B3B1-CB2C672C6FD3}" type="slidenum">
              <a:rPr lang="en-US" sz="1200">
                <a:solidFill>
                  <a:schemeClr val="tx1">
                    <a:tint val="75000"/>
                  </a:schemeClr>
                </a:solidFill>
                <a:latin typeface="+mn-lt"/>
              </a:rPr>
              <a:pPr algn="r" fontAlgn="auto">
                <a:spcBef>
                  <a:spcPts val="0"/>
                </a:spcBef>
                <a:spcAft>
                  <a:spcPts val="0"/>
                </a:spcAft>
                <a:defRPr/>
              </a:pPr>
              <a:t>37</a:t>
            </a:fld>
            <a:endParaRPr lang="en-US" sz="1200">
              <a:solidFill>
                <a:schemeClr val="tx1">
                  <a:tint val="75000"/>
                </a:schemeClr>
              </a:solidFill>
              <a:latin typeface="+mn-lt"/>
            </a:endParaRPr>
          </a:p>
        </p:txBody>
      </p:sp>
      <p:graphicFrame>
        <p:nvGraphicFramePr>
          <p:cNvPr id="63507" name="Group 19"/>
          <p:cNvGraphicFramePr>
            <a:graphicFrameLocks noGrp="1"/>
          </p:cNvGraphicFramePr>
          <p:nvPr/>
        </p:nvGraphicFramePr>
        <p:xfrm>
          <a:off x="152400" y="1397000"/>
          <a:ext cx="8915400" cy="4572000"/>
        </p:xfrm>
        <a:graphic>
          <a:graphicData uri="http://schemas.openxmlformats.org/drawingml/2006/table">
            <a:tbl>
              <a:tblPr/>
              <a:tblGrid>
                <a:gridCol w="8915400"/>
              </a:tblGrid>
              <a:tr h="35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olas" pitchFamily="49" charset="0"/>
                        </a:rPr>
                        <a:t>Code: Life Cycle Demo. Part 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cs typeface="Courier New" pitchFamily="49" charset="0"/>
                        </a:rPr>
                        <a:t>private</a:t>
                      </a:r>
                      <a:r>
                        <a:rPr kumimoji="0" lang="en-US" sz="1400" b="0" i="0" u="none" strike="noStrike" cap="none" normalizeH="0" baseline="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smtClean="0">
                          <a:ln>
                            <a:noFill/>
                          </a:ln>
                          <a:solidFill>
                            <a:srgbClr val="7F0055"/>
                          </a:solidFill>
                          <a:effectLst/>
                          <a:latin typeface="Courier New" pitchFamily="49" charset="0"/>
                          <a:cs typeface="Courier New" pitchFamily="49" charset="0"/>
                        </a:rPr>
                        <a:t>static</a:t>
                      </a:r>
                      <a:r>
                        <a:rPr kumimoji="0" lang="en-US" sz="1400" b="0" i="0" u="none" strike="noStrike" cap="none" normalizeH="0" baseline="0" smtClean="0">
                          <a:ln>
                            <a:noFill/>
                          </a:ln>
                          <a:solidFill>
                            <a:srgbClr val="000000"/>
                          </a:solidFill>
                          <a:effectLst/>
                          <a:latin typeface="Courier New" pitchFamily="49" charset="0"/>
                          <a:cs typeface="Courier New" pitchFamily="49" charset="0"/>
                        </a:rPr>
                        <a:t> String </a:t>
                      </a:r>
                      <a:r>
                        <a:rPr kumimoji="0" lang="en-US" sz="1400" b="0" i="1" u="none" strike="noStrike" cap="none" normalizeH="0" baseline="0" smtClean="0">
                          <a:ln>
                            <a:noFill/>
                          </a:ln>
                          <a:solidFill>
                            <a:srgbClr val="0000C0"/>
                          </a:solidFill>
                          <a:effectLst/>
                          <a:latin typeface="Courier New" pitchFamily="49" charset="0"/>
                          <a:cs typeface="Courier New" pitchFamily="49" charset="0"/>
                        </a:rPr>
                        <a:t>MYPREFSID</a:t>
                      </a:r>
                      <a:r>
                        <a:rPr kumimoji="0" lang="en-US" sz="1400" b="0" i="0" u="none" strike="noStrike" cap="none" normalizeH="0" baseline="0" smtClean="0">
                          <a:ln>
                            <a:noFill/>
                          </a:ln>
                          <a:solidFill>
                            <a:srgbClr val="000000"/>
                          </a:solidFill>
                          <a:effectLst/>
                          <a:latin typeface="Courier New" pitchFamily="49" charset="0"/>
                          <a:cs typeface="Courier New" pitchFamily="49" charset="0"/>
                        </a:rPr>
                        <a:t>; //used in part 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cs typeface="Courier New" pitchFamily="49" charset="0"/>
                        </a:rPr>
                        <a:t>private</a:t>
                      </a:r>
                      <a:r>
                        <a:rPr kumimoji="0" lang="en-US" sz="1400" b="0" i="0" u="none" strike="noStrike" cap="none" normalizeH="0" baseline="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smtClean="0">
                          <a:ln>
                            <a:noFill/>
                          </a:ln>
                          <a:solidFill>
                            <a:srgbClr val="7F0055"/>
                          </a:solidFill>
                          <a:effectLst/>
                          <a:latin typeface="Courier New" pitchFamily="49" charset="0"/>
                          <a:cs typeface="Courier New" pitchFamily="49" charset="0"/>
                        </a:rPr>
                        <a:t>static</a:t>
                      </a:r>
                      <a:r>
                        <a:rPr kumimoji="0" lang="en-US" sz="1400" b="0" i="0" u="none" strike="noStrike" cap="none" normalizeH="0" baseline="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smtClean="0">
                          <a:ln>
                            <a:noFill/>
                          </a:ln>
                          <a:solidFill>
                            <a:srgbClr val="7F0055"/>
                          </a:solidFill>
                          <a:effectLst/>
                          <a:latin typeface="Courier New" pitchFamily="49" charset="0"/>
                          <a:cs typeface="Courier New" pitchFamily="49" charset="0"/>
                        </a:rPr>
                        <a:t>int</a:t>
                      </a:r>
                      <a:r>
                        <a:rPr kumimoji="0" lang="en-US" sz="1400" b="0" i="0" u="none" strike="noStrike" cap="none" normalizeH="0" baseline="0" smtClean="0">
                          <a:ln>
                            <a:noFill/>
                          </a:ln>
                          <a:solidFill>
                            <a:srgbClr val="000000"/>
                          </a:solidFill>
                          <a:effectLst/>
                          <a:latin typeface="Courier New" pitchFamily="49" charset="0"/>
                          <a:cs typeface="Courier New" pitchFamily="49" charset="0"/>
                        </a:rPr>
                        <a:t> </a:t>
                      </a:r>
                      <a:r>
                        <a:rPr kumimoji="0" lang="en-US" sz="1400" b="0" i="1" u="none" strike="noStrike" cap="none" normalizeH="0" baseline="0" smtClean="0">
                          <a:ln>
                            <a:noFill/>
                          </a:ln>
                          <a:solidFill>
                            <a:srgbClr val="0000C0"/>
                          </a:solidFill>
                          <a:effectLst/>
                          <a:latin typeface="Courier New" pitchFamily="49" charset="0"/>
                          <a:cs typeface="Courier New" pitchFamily="49" charset="0"/>
                        </a:rPr>
                        <a:t>actMode</a:t>
                      </a:r>
                      <a:r>
                        <a:rPr kumimoji="0" lang="en-US" sz="1400" b="0" i="0" u="none" strike="noStrike" cap="none" normalizeH="0" baseline="0" smtClean="0">
                          <a:ln>
                            <a:noFill/>
                          </a:ln>
                          <a:solidFill>
                            <a:srgbClr val="000000"/>
                          </a:solidFill>
                          <a:effectLst/>
                          <a:latin typeface="Courier New" pitchFamily="49" charset="0"/>
                          <a:cs typeface="Courier New" pitchFamily="49" charset="0"/>
                        </a:rPr>
                        <a:t>; //used in part 6</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private</a:t>
                      </a:r>
                      <a:r>
                        <a:rPr kumimoji="0" lang="en-US" sz="1500" b="1" i="0" u="none" strike="noStrike" cap="none" normalizeH="0" baseline="0" smtClean="0">
                          <a:ln>
                            <a:noFill/>
                          </a:ln>
                          <a:solidFill>
                            <a:srgbClr val="000000"/>
                          </a:solidFill>
                          <a:effectLst/>
                          <a:latin typeface="Courier New" pitchFamily="49" charset="0"/>
                        </a:rPr>
                        <a:t> </a:t>
                      </a:r>
                      <a:r>
                        <a:rPr kumimoji="0" lang="en-US" sz="1500" b="1" i="0" u="none" strike="noStrike" cap="none" normalizeH="0" baseline="0" smtClean="0">
                          <a:ln>
                            <a:noFill/>
                          </a:ln>
                          <a:solidFill>
                            <a:srgbClr val="7F0055"/>
                          </a:solidFill>
                          <a:effectLst/>
                          <a:latin typeface="Courier New" pitchFamily="49" charset="0"/>
                        </a:rPr>
                        <a:t>void</a:t>
                      </a:r>
                      <a:r>
                        <a:rPr kumimoji="0" lang="en-US" sz="1500" b="1" i="0" u="none" strike="noStrike" cap="none" normalizeH="0" baseline="0" smtClean="0">
                          <a:ln>
                            <a:noFill/>
                          </a:ln>
                          <a:solidFill>
                            <a:srgbClr val="000000"/>
                          </a:solidFill>
                          <a:effectLst/>
                          <a:latin typeface="Courier New" pitchFamily="49" charset="0"/>
                        </a:rPr>
                        <a:t> changeBackgroundColor (String theChosenColor){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3F7F5F"/>
                          </a:solidFill>
                          <a:effectLst/>
                          <a:latin typeface="Courier New" pitchFamily="49" charset="0"/>
                        </a:rPr>
                        <a:t>   // change background color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   if</a:t>
                      </a:r>
                      <a:r>
                        <a:rPr kumimoji="0" lang="en-US" sz="1500" b="1" i="0" u="none" strike="noStrike" cap="none" normalizeH="0" baseline="0" smtClean="0">
                          <a:ln>
                            <a:noFill/>
                          </a:ln>
                          <a:solidFill>
                            <a:srgbClr val="000000"/>
                          </a:solidFill>
                          <a:effectLst/>
                          <a:latin typeface="Courier New" pitchFamily="49" charset="0"/>
                        </a:rPr>
                        <a:t> (theChosenColor.contains(</a:t>
                      </a:r>
                      <a:r>
                        <a:rPr kumimoji="0" lang="en-US" sz="1500" b="1" i="0" u="none" strike="noStrike" cap="none" normalizeH="0" baseline="0" smtClean="0">
                          <a:ln>
                            <a:noFill/>
                          </a:ln>
                          <a:solidFill>
                            <a:srgbClr val="2A00FF"/>
                          </a:solidFill>
                          <a:effectLst/>
                          <a:latin typeface="Courier New" pitchFamily="49" charset="0"/>
                        </a:rPr>
                        <a:t>"red"</a:t>
                      </a:r>
                      <a:r>
                        <a:rPr kumimoji="0" lang="en-US" sz="1500" b="1" i="0"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C0"/>
                          </a:solidFill>
                          <a:effectLst/>
                          <a:latin typeface="Courier New" pitchFamily="49" charset="0"/>
                        </a:rPr>
                        <a:t>      myScreen</a:t>
                      </a:r>
                      <a:r>
                        <a:rPr kumimoji="0" lang="en-US" sz="1500" b="0" i="0" u="none" strike="noStrike" cap="none" normalizeH="0" baseline="0" smtClean="0">
                          <a:ln>
                            <a:noFill/>
                          </a:ln>
                          <a:solidFill>
                            <a:srgbClr val="000000"/>
                          </a:solidFill>
                          <a:effectLst/>
                          <a:latin typeface="Courier New" pitchFamily="49" charset="0"/>
                        </a:rPr>
                        <a:t>.setBackgroundColor(0xffff0000);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   else</a:t>
                      </a:r>
                      <a:r>
                        <a:rPr kumimoji="0" lang="en-US" sz="1500" b="1" i="0" u="none" strike="noStrike" cap="none" normalizeH="0" baseline="0" smtClean="0">
                          <a:ln>
                            <a:noFill/>
                          </a:ln>
                          <a:solidFill>
                            <a:srgbClr val="000000"/>
                          </a:solidFill>
                          <a:effectLst/>
                          <a:latin typeface="Courier New" pitchFamily="49" charset="0"/>
                        </a:rPr>
                        <a:t> </a:t>
                      </a:r>
                      <a:r>
                        <a:rPr kumimoji="0" lang="en-US" sz="1500" b="1" i="0" u="none" strike="noStrike" cap="none" normalizeH="0" baseline="0" smtClean="0">
                          <a:ln>
                            <a:noFill/>
                          </a:ln>
                          <a:solidFill>
                            <a:srgbClr val="7F0055"/>
                          </a:solidFill>
                          <a:effectLst/>
                          <a:latin typeface="Courier New" pitchFamily="49" charset="0"/>
                        </a:rPr>
                        <a:t>if</a:t>
                      </a:r>
                      <a:r>
                        <a:rPr kumimoji="0" lang="en-US" sz="1500" b="1" i="0" u="none" strike="noStrike" cap="none" normalizeH="0" baseline="0" smtClean="0">
                          <a:ln>
                            <a:noFill/>
                          </a:ln>
                          <a:solidFill>
                            <a:srgbClr val="000000"/>
                          </a:solidFill>
                          <a:effectLst/>
                          <a:latin typeface="Courier New" pitchFamily="49" charset="0"/>
                        </a:rPr>
                        <a:t> (theChosenColor.contains(</a:t>
                      </a:r>
                      <a:r>
                        <a:rPr kumimoji="0" lang="en-US" sz="1500" b="1" i="0" u="none" strike="noStrike" cap="none" normalizeH="0" baseline="0" smtClean="0">
                          <a:ln>
                            <a:noFill/>
                          </a:ln>
                          <a:solidFill>
                            <a:srgbClr val="2A00FF"/>
                          </a:solidFill>
                          <a:effectLst/>
                          <a:latin typeface="Courier New" pitchFamily="49" charset="0"/>
                        </a:rPr>
                        <a:t>"green"</a:t>
                      </a:r>
                      <a:r>
                        <a:rPr kumimoji="0" lang="en-US" sz="1500" b="1" i="0"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C0"/>
                          </a:solidFill>
                          <a:effectLst/>
                          <a:latin typeface="Courier New" pitchFamily="49" charset="0"/>
                        </a:rPr>
                        <a:t>      myScreen</a:t>
                      </a:r>
                      <a:r>
                        <a:rPr kumimoji="0" lang="en-US" sz="1500" b="0" i="0" u="none" strike="noStrike" cap="none" normalizeH="0" baseline="0" smtClean="0">
                          <a:ln>
                            <a:noFill/>
                          </a:ln>
                          <a:solidFill>
                            <a:srgbClr val="000000"/>
                          </a:solidFill>
                          <a:effectLst/>
                          <a:latin typeface="Courier New" pitchFamily="49" charset="0"/>
                        </a:rPr>
                        <a:t>.setBackgroundColor(0xff00ff00);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   else</a:t>
                      </a:r>
                      <a:r>
                        <a:rPr kumimoji="0" lang="en-US" sz="1500" b="1" i="0" u="none" strike="noStrike" cap="none" normalizeH="0" baseline="0" smtClean="0">
                          <a:ln>
                            <a:noFill/>
                          </a:ln>
                          <a:solidFill>
                            <a:srgbClr val="000000"/>
                          </a:solidFill>
                          <a:effectLst/>
                          <a:latin typeface="Courier New" pitchFamily="49" charset="0"/>
                        </a:rPr>
                        <a:t> </a:t>
                      </a:r>
                      <a:r>
                        <a:rPr kumimoji="0" lang="en-US" sz="1500" b="1" i="0" u="none" strike="noStrike" cap="none" normalizeH="0" baseline="0" smtClean="0">
                          <a:ln>
                            <a:noFill/>
                          </a:ln>
                          <a:solidFill>
                            <a:srgbClr val="7F0055"/>
                          </a:solidFill>
                          <a:effectLst/>
                          <a:latin typeface="Courier New" pitchFamily="49" charset="0"/>
                        </a:rPr>
                        <a:t>if</a:t>
                      </a:r>
                      <a:r>
                        <a:rPr kumimoji="0" lang="en-US" sz="1500" b="1" i="0" u="none" strike="noStrike" cap="none" normalizeH="0" baseline="0" smtClean="0">
                          <a:ln>
                            <a:noFill/>
                          </a:ln>
                          <a:solidFill>
                            <a:srgbClr val="000000"/>
                          </a:solidFill>
                          <a:effectLst/>
                          <a:latin typeface="Courier New" pitchFamily="49" charset="0"/>
                        </a:rPr>
                        <a:t> (theChosenColor.contains(</a:t>
                      </a:r>
                      <a:r>
                        <a:rPr kumimoji="0" lang="en-US" sz="1500" b="1" i="0" u="none" strike="noStrike" cap="none" normalizeH="0" baseline="0" smtClean="0">
                          <a:ln>
                            <a:noFill/>
                          </a:ln>
                          <a:solidFill>
                            <a:srgbClr val="2A00FF"/>
                          </a:solidFill>
                          <a:effectLst/>
                          <a:latin typeface="Courier New" pitchFamily="49" charset="0"/>
                        </a:rPr>
                        <a:t>"blue"</a:t>
                      </a:r>
                      <a:r>
                        <a:rPr kumimoji="0" lang="en-US" sz="1500" b="1" i="0"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C0"/>
                          </a:solidFill>
                          <a:effectLst/>
                          <a:latin typeface="Courier New" pitchFamily="49" charset="0"/>
                        </a:rPr>
                        <a:t>      myScreen</a:t>
                      </a:r>
                      <a:r>
                        <a:rPr kumimoji="0" lang="en-US" sz="1500" b="0" i="0" u="none" strike="noStrike" cap="none" normalizeH="0" baseline="0" smtClean="0">
                          <a:ln>
                            <a:noFill/>
                          </a:ln>
                          <a:solidFill>
                            <a:srgbClr val="000000"/>
                          </a:solidFill>
                          <a:effectLst/>
                          <a:latin typeface="Courier New" pitchFamily="49" charset="0"/>
                        </a:rPr>
                        <a:t>.setBackgroundColor(0xff0000ff);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7F0055"/>
                          </a:solidFill>
                          <a:effectLst/>
                          <a:latin typeface="Courier New" pitchFamily="49" charset="0"/>
                        </a:rPr>
                        <a:t>   else</a:t>
                      </a:r>
                      <a:r>
                        <a:rPr kumimoji="0" lang="en-US" sz="1500" b="1" i="0" u="none" strike="noStrike" cap="none" normalizeH="0" baseline="0" smtClean="0">
                          <a:ln>
                            <a:noFill/>
                          </a:ln>
                          <a:solidFill>
                            <a:srgbClr val="000000"/>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3F7F5F"/>
                          </a:solidFill>
                          <a:effectLst/>
                          <a:latin typeface="Courier New" pitchFamily="49" charset="0"/>
                        </a:rPr>
                        <a:t>      //reseting user preferences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      clearMyPreferences();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C0"/>
                          </a:solidFill>
                          <a:effectLst/>
                          <a:latin typeface="Courier New" pitchFamily="49" charset="0"/>
                        </a:rPr>
                        <a:t>      myScreen</a:t>
                      </a:r>
                      <a:r>
                        <a:rPr kumimoji="0" lang="en-US" sz="1500" b="0" i="0" u="none" strike="noStrike" cap="none" normalizeH="0" baseline="0" smtClean="0">
                          <a:ln>
                            <a:noFill/>
                          </a:ln>
                          <a:solidFill>
                            <a:srgbClr val="000000"/>
                          </a:solidFill>
                          <a:effectLst/>
                          <a:latin typeface="Courier New" pitchFamily="49" charset="0"/>
                        </a:rPr>
                        <a:t>.setBackgroundColor(0xff000000);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AE283AE-9328-4AD4-85F5-D10B9B9392E0}" type="slidenum">
              <a:rPr lang="en-US"/>
              <a:pPr>
                <a:defRPr/>
              </a:pPr>
              <a:t>38</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246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62468"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A88E1C4-6406-4972-9727-C929799596DE}" type="slidenum">
              <a:rPr lang="en-US" sz="1200">
                <a:solidFill>
                  <a:schemeClr val="tx1">
                    <a:tint val="75000"/>
                  </a:schemeClr>
                </a:solidFill>
                <a:latin typeface="+mn-lt"/>
              </a:rPr>
              <a:pPr algn="r" fontAlgn="auto">
                <a:spcBef>
                  <a:spcPts val="0"/>
                </a:spcBef>
                <a:spcAft>
                  <a:spcPts val="0"/>
                </a:spcAft>
                <a:defRPr/>
              </a:pPr>
              <a:t>38</a:t>
            </a:fld>
            <a:endParaRPr lang="en-US" sz="1200">
              <a:solidFill>
                <a:schemeClr val="tx1">
                  <a:tint val="75000"/>
                </a:schemeClr>
              </a:solidFill>
              <a:latin typeface="+mn-lt"/>
            </a:endParaRPr>
          </a:p>
        </p:txBody>
      </p:sp>
      <p:graphicFrame>
        <p:nvGraphicFramePr>
          <p:cNvPr id="65555" name="Group 19"/>
          <p:cNvGraphicFramePr>
            <a:graphicFrameLocks noGrp="1"/>
          </p:cNvGraphicFramePr>
          <p:nvPr/>
        </p:nvGraphicFramePr>
        <p:xfrm>
          <a:off x="152400" y="1417638"/>
          <a:ext cx="8915400" cy="4754880"/>
        </p:xfrm>
        <a:graphic>
          <a:graphicData uri="http://schemas.openxmlformats.org/drawingml/2006/table">
            <a:tbl>
              <a:tblPr/>
              <a:tblGrid>
                <a:gridCol w="8915400"/>
              </a:tblGrid>
              <a:tr h="35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olas" pitchFamily="49" charset="0"/>
                        </a:rPr>
                        <a:t>Code: Life Cycle Demo. Part 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B050"/>
                          </a:solidFill>
                          <a:effectLst/>
                          <a:latin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B050"/>
                          </a:solidFill>
                          <a:effectLst/>
                          <a:latin typeface="Consolas" pitchFamily="49" charset="0"/>
                        </a:rPr>
                        <a:t>  protected void onRestoreInstanceState(Bundle savedInstanceState) </a:t>
                      </a:r>
                      <a:r>
                        <a:rPr kumimoji="0" lang="en-US" sz="1400" b="0" i="0" u="none" strike="noStrike" cap="none" normalizeH="0" baseline="0" smtClean="0">
                          <a:ln>
                            <a:noFill/>
                          </a:ln>
                          <a:solidFill>
                            <a:srgbClr val="00B050"/>
                          </a:solidFill>
                          <a:effectLst/>
                          <a:latin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  This method is called after onStart() when the activity is being re-initialized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  from a previously saved state.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  The default implementation of this method performs a restore of any view state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  that had previously been frozen by onSaveInstanceState(Bundle).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smtClean="0">
                        <a:ln>
                          <a:noFill/>
                        </a:ln>
                        <a:solidFill>
                          <a:srgbClr val="00B050"/>
                        </a:solidFill>
                        <a:effectLst/>
                        <a:latin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  Phương thức này được gọi sau onStart() khi activity đang được khởi tạo lại từ </a:t>
                      </a:r>
                      <a:br>
                        <a:rPr kumimoji="0" lang="en-US" sz="1400" b="0" i="1" u="none" strike="noStrike" cap="none" normalizeH="0" baseline="0" smtClean="0">
                          <a:ln>
                            <a:noFill/>
                          </a:ln>
                          <a:solidFill>
                            <a:srgbClr val="00B050"/>
                          </a:solidFill>
                          <a:effectLst/>
                          <a:latin typeface="Consolas" pitchFamily="49" charset="0"/>
                        </a:rPr>
                      </a:br>
                      <a:r>
                        <a:rPr kumimoji="0" lang="en-US" sz="1400" b="0" i="1" u="none" strike="noStrike" cap="none" normalizeH="0" baseline="0" smtClean="0">
                          <a:ln>
                            <a:noFill/>
                          </a:ln>
                          <a:solidFill>
                            <a:srgbClr val="00B050"/>
                          </a:solidFill>
                          <a:effectLst/>
                          <a:latin typeface="Consolas" pitchFamily="49" charset="0"/>
                        </a:rPr>
                        <a:t>  trạng thái đã lưu lại trước đó. Cài đặt mặc định của phương thức này khôi phục </a:t>
                      </a:r>
                      <a:br>
                        <a:rPr kumimoji="0" lang="en-US" sz="1400" b="0" i="1" u="none" strike="noStrike" cap="none" normalizeH="0" baseline="0" smtClean="0">
                          <a:ln>
                            <a:noFill/>
                          </a:ln>
                          <a:solidFill>
                            <a:srgbClr val="00B050"/>
                          </a:solidFill>
                          <a:effectLst/>
                          <a:latin typeface="Consolas" pitchFamily="49" charset="0"/>
                        </a:rPr>
                      </a:br>
                      <a:r>
                        <a:rPr kumimoji="0" lang="en-US" sz="1400" b="0" i="1" u="none" strike="noStrike" cap="none" normalizeH="0" baseline="0" smtClean="0">
                          <a:ln>
                            <a:noFill/>
                          </a:ln>
                          <a:solidFill>
                            <a:srgbClr val="00B050"/>
                          </a:solidFill>
                          <a:effectLst/>
                          <a:latin typeface="Consolas" pitchFamily="49" charset="0"/>
                        </a:rPr>
                        <a:t>  trạng thái view đã được lưu bởi onSaveInstanceState(Bundle).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B050"/>
                          </a:solidFill>
                          <a:effectLst/>
                          <a:latin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646464"/>
                          </a:solidFill>
                          <a:effectLst/>
                          <a:latin typeface="Courier New" pitchFamily="49" charset="0"/>
                        </a:rPr>
                        <a:t> @Override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 protected</a:t>
                      </a:r>
                      <a:r>
                        <a:rPr kumimoji="0" lang="en-US" sz="1400" b="1"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void</a:t>
                      </a:r>
                      <a:r>
                        <a:rPr kumimoji="0" lang="en-US" sz="1400" b="1" i="0" u="none" strike="noStrike" cap="none" normalizeH="0" baseline="0" smtClean="0">
                          <a:ln>
                            <a:noFill/>
                          </a:ln>
                          <a:solidFill>
                            <a:srgbClr val="000000"/>
                          </a:solidFill>
                          <a:effectLst/>
                          <a:latin typeface="Courier New" pitchFamily="49" charset="0"/>
                        </a:rPr>
                        <a:t> onRestoreInstanceState(Bundle savedInstanceState)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   super</a:t>
                      </a:r>
                      <a:r>
                        <a:rPr kumimoji="0" lang="en-US" sz="1400" b="1" i="0" u="none" strike="noStrike" cap="none" normalizeH="0" baseline="0" smtClean="0">
                          <a:ln>
                            <a:noFill/>
                          </a:ln>
                          <a:solidFill>
                            <a:srgbClr val="000000"/>
                          </a:solidFill>
                          <a:effectLst/>
                          <a:latin typeface="Courier New" pitchFamily="49" charset="0"/>
                        </a:rPr>
                        <a:t>.onRestoreInstanceState(savedInstanceState);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Toast.</a:t>
                      </a:r>
                      <a:r>
                        <a:rPr kumimoji="0" lang="en-US" sz="1400" b="0" i="1" u="none" strike="noStrike" cap="none" normalizeH="0" baseline="0" smtClean="0">
                          <a:ln>
                            <a:noFill/>
                          </a:ln>
                          <a:solidFill>
                            <a:srgbClr val="000000"/>
                          </a:solidFill>
                          <a:effectLst/>
                          <a:latin typeface="Courier New" pitchFamily="49" charset="0"/>
                        </a:rPr>
                        <a:t>makeText(getBaseContext(),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0000"/>
                          </a:solidFill>
                          <a:effectLst/>
                          <a:latin typeface="Courier New" pitchFamily="49" charset="0"/>
                        </a:rPr>
                        <a:t>                 </a:t>
                      </a:r>
                      <a:r>
                        <a:rPr kumimoji="0" lang="en-US" sz="1400" b="0" i="1" u="none" strike="noStrike" cap="none" normalizeH="0" baseline="0" smtClean="0">
                          <a:ln>
                            <a:noFill/>
                          </a:ln>
                          <a:solidFill>
                            <a:srgbClr val="2A00FF"/>
                          </a:solidFill>
                          <a:effectLst/>
                          <a:latin typeface="Courier New" pitchFamily="49" charset="0"/>
                        </a:rPr>
                        <a:t>"onRestoreInstanceState ...BUNDLING"</a:t>
                      </a:r>
                      <a:r>
                        <a:rPr kumimoji="0" lang="en-US" sz="1400" b="0" i="1" u="none" strike="noStrike" cap="none" normalizeH="0" baseline="0" smtClean="0">
                          <a:ln>
                            <a:noFill/>
                          </a:ln>
                          <a:solidFill>
                            <a:srgbClr val="000000"/>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Toast.</a:t>
                      </a:r>
                      <a:r>
                        <a:rPr kumimoji="0" lang="en-US" sz="1400" b="0" i="1" u="none" strike="noStrike" cap="none" normalizeH="0" baseline="0" smtClean="0">
                          <a:ln>
                            <a:noFill/>
                          </a:ln>
                          <a:solidFill>
                            <a:srgbClr val="0000C0"/>
                          </a:solidFill>
                          <a:effectLst/>
                          <a:latin typeface="Courier New" pitchFamily="49" charset="0"/>
                        </a:rPr>
                        <a:t>LENGTH_LONG</a:t>
                      </a:r>
                      <a:r>
                        <a:rPr kumimoji="0" lang="en-US" sz="1400" b="0" i="1" u="none" strike="noStrike" cap="none" normalizeH="0" baseline="0" smtClean="0">
                          <a:ln>
                            <a:noFill/>
                          </a:ln>
                          <a:solidFill>
                            <a:srgbClr val="000000"/>
                          </a:solidFill>
                          <a:effectLst/>
                          <a:latin typeface="Courier New" pitchFamily="49" charset="0"/>
                        </a:rPr>
                        <a:t>).show();</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C2DC6A8-A6BF-48B2-B783-15A411FC7583}" type="slidenum">
              <a:rPr lang="en-US"/>
              <a:pPr>
                <a:defRPr/>
              </a:pPr>
              <a:t>39</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451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64516"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F70B192-A1D0-429C-AB7A-F837A7532B13}" type="slidenum">
              <a:rPr lang="en-US" sz="1200">
                <a:solidFill>
                  <a:schemeClr val="tx1">
                    <a:tint val="75000"/>
                  </a:schemeClr>
                </a:solidFill>
                <a:latin typeface="+mn-lt"/>
              </a:rPr>
              <a:pPr algn="r" fontAlgn="auto">
                <a:spcBef>
                  <a:spcPts val="0"/>
                </a:spcBef>
                <a:spcAft>
                  <a:spcPts val="0"/>
                </a:spcAft>
                <a:defRPr/>
              </a:pPr>
              <a:t>39</a:t>
            </a:fld>
            <a:endParaRPr lang="en-US" sz="1200">
              <a:solidFill>
                <a:schemeClr val="tx1">
                  <a:tint val="75000"/>
                </a:schemeClr>
              </a:solidFill>
              <a:latin typeface="+mn-lt"/>
            </a:endParaRPr>
          </a:p>
        </p:txBody>
      </p:sp>
      <p:graphicFrame>
        <p:nvGraphicFramePr>
          <p:cNvPr id="67622" name="Group 38"/>
          <p:cNvGraphicFramePr>
            <a:graphicFrameLocks noGrp="1"/>
          </p:cNvGraphicFramePr>
          <p:nvPr/>
        </p:nvGraphicFramePr>
        <p:xfrm>
          <a:off x="152400" y="1397000"/>
          <a:ext cx="8915400" cy="5425439"/>
        </p:xfrm>
        <a:graphic>
          <a:graphicData uri="http://schemas.openxmlformats.org/drawingml/2006/table">
            <a:tbl>
              <a:tblPr/>
              <a:tblGrid>
                <a:gridCol w="8915400"/>
              </a:tblGrid>
              <a:tr h="35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olas" pitchFamily="49" charset="0"/>
                        </a:rPr>
                        <a:t>Code: Life Cycle Demo. Part 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B050"/>
                          </a:solidFill>
                          <a:effectLst/>
                          <a:latin typeface="Consolas" pitchFamily="49" charset="0"/>
                        </a:rPr>
                        <a:t>protected void onSaveInstanceState(Bundle outState)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Called to retrieve per-instance state from an activity before being killed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so that the state can be restored 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   onCreate(Bundle) or onRestoreInstanceState(Bundle) </a:t>
                      </a:r>
                      <a:br>
                        <a:rPr kumimoji="0" lang="en-US" sz="1400" b="0" i="1" u="none" strike="noStrike" cap="none" normalizeH="0" baseline="0" smtClean="0">
                          <a:ln>
                            <a:noFill/>
                          </a:ln>
                          <a:solidFill>
                            <a:srgbClr val="00B050"/>
                          </a:solidFill>
                          <a:effectLst/>
                          <a:latin typeface="Consolas" pitchFamily="49" charset="0"/>
                        </a:rPr>
                      </a:br>
                      <a:r>
                        <a:rPr kumimoji="0" lang="en-US" sz="1400" b="0" i="1" u="none" strike="noStrike" cap="none" normalizeH="0" baseline="0" smtClean="0">
                          <a:ln>
                            <a:noFill/>
                          </a:ln>
                          <a:solidFill>
                            <a:srgbClr val="00B050"/>
                          </a:solidFill>
                          <a:effectLst/>
                          <a:latin typeface="Consolas" pitchFamily="49" charset="0"/>
                        </a:rPr>
                        <a:t>   (the Bundle populated by this method will be passed to both).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This method is called before an activity may be killed so that when it comes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back some time in the future it can restore its state. For example, if activity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is launched in front of activity A, and at some point activity A is killed to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reclaim resources, activity A will have a chance to save the current state of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its user interface via this method so that when the user returns to activity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the state of the user interface can be restored via: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onCreate(Bundle) or onRestoreInstanceState(Bundle).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smtClean="0">
                        <a:ln>
                          <a:noFill/>
                        </a:ln>
                        <a:solidFill>
                          <a:srgbClr val="00B050"/>
                        </a:solidFill>
                        <a:effectLst/>
                        <a:latin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Phương thức này được gọi trước khi một activity có thể bị kill sao cho khi nó quay lại nó có thể phục hồi trạng thái của mình. Ví dụ, khi activity A bị hệ thống kill để lấy tài nguyên, A sẽ có cơ hội lưu trạng thái hiện hành của giao diện người dùng bằng phương thức này, để khi người dùng quay lại activity A, trạng thái của giao diện người dùng có thể được khôi phục qua các phương thức onCreate(Bundle) hoặc onRestoreInstanceState(Bundle). (Đối tượng Bundle mà phương thức này xây dựng sẽ được truyền cho cả hai phương thức khôi phục đó)</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B050"/>
                          </a:solidFill>
                          <a:effectLst/>
                          <a:latin typeface="Consolas" pitchFamily="49" charset="0"/>
                        </a:rPr>
                        <a:t>*/</a:t>
                      </a:r>
                      <a:r>
                        <a:rPr kumimoji="0" lang="en-US" sz="1800" b="0" i="0" u="none" strike="noStrike" cap="none" normalizeH="0" baseline="0" smtClean="0">
                          <a:ln>
                            <a:noFill/>
                          </a:ln>
                          <a:solidFill>
                            <a:srgbClr val="000000"/>
                          </a:solidFill>
                          <a:effectLst/>
                          <a:latin typeface="Calibri"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43146BD-A473-4A81-BD5E-A2BFDE498E4A}" type="slidenum">
              <a:rPr lang="en-US"/>
              <a:pPr>
                <a:defRPr/>
              </a:pPr>
              <a:t>4</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Android Applications</a:t>
            </a:r>
            <a:endParaRPr lang="en-US" sz="4400" dirty="0">
              <a:solidFill>
                <a:schemeClr val="tx2">
                  <a:lumMod val="60000"/>
                  <a:lumOff val="40000"/>
                </a:schemeClr>
              </a:solidFill>
              <a:latin typeface="+mj-lt"/>
              <a:ea typeface="+mj-ea"/>
              <a:cs typeface="+mj-cs"/>
            </a:endParaRPr>
          </a:p>
        </p:txBody>
      </p:sp>
      <p:sp>
        <p:nvSpPr>
          <p:cNvPr id="1741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r>
              <a:rPr lang="de-DE" sz="2800" b="1">
                <a:solidFill>
                  <a:srgbClr val="0070C0"/>
                </a:solidFill>
                <a:latin typeface="Calibri" pitchFamily="34" charset="0"/>
              </a:rPr>
              <a:t>1.  Activity</a:t>
            </a:r>
          </a:p>
          <a:p>
            <a:r>
              <a:rPr lang="de-DE" sz="2000">
                <a:latin typeface="Calibri" pitchFamily="34" charset="0"/>
              </a:rPr>
              <a:t/>
            </a:r>
            <a:br>
              <a:rPr lang="de-DE" sz="2000">
                <a:latin typeface="Calibri" pitchFamily="34" charset="0"/>
              </a:rPr>
            </a:br>
            <a:r>
              <a:rPr lang="de-DE" sz="2000">
                <a:latin typeface="Calibri" pitchFamily="34" charset="0"/>
              </a:rPr>
              <a:t>Một </a:t>
            </a:r>
            <a:r>
              <a:rPr lang="de-DE" sz="2000" i="1">
                <a:latin typeface="Calibri" pitchFamily="34" charset="0"/>
              </a:rPr>
              <a:t>activity</a:t>
            </a:r>
            <a:r>
              <a:rPr lang="de-DE" sz="2000">
                <a:latin typeface="Calibri" pitchFamily="34" charset="0"/>
              </a:rPr>
              <a:t> thường trình diễn một </a:t>
            </a:r>
            <a:r>
              <a:rPr lang="de-DE" sz="2000" i="1">
                <a:latin typeface="Calibri" pitchFamily="34" charset="0"/>
              </a:rPr>
              <a:t>giao diện người dùng đơn bằng hình ảnh </a:t>
            </a:r>
            <a:r>
              <a:rPr lang="de-DE" sz="2000">
                <a:latin typeface="Calibri" pitchFamily="34" charset="0"/>
              </a:rPr>
              <a:t>mà từ đó có thể thực hiện một số hành động (action).</a:t>
            </a:r>
          </a:p>
          <a:p>
            <a:endParaRPr lang="de-DE" sz="2000">
              <a:latin typeface="Calibri" pitchFamily="34" charset="0"/>
            </a:endParaRPr>
          </a:p>
          <a:p>
            <a:r>
              <a:rPr lang="de-DE" sz="2000">
                <a:latin typeface="Calibri" pitchFamily="34" charset="0"/>
              </a:rPr>
              <a:t>Tuy các activity cộng tác với nhau để hợp thành một giao diện người dùng thống nhất, </a:t>
            </a:r>
            <a:r>
              <a:rPr lang="de-DE" sz="2000" i="1">
                <a:latin typeface="Calibri" pitchFamily="34" charset="0"/>
              </a:rPr>
              <a:t>mỗi activity có tính độc lập với các activity khác</a:t>
            </a:r>
            <a:r>
              <a:rPr lang="de-DE" sz="2000">
                <a:latin typeface="Calibri" pitchFamily="34" charset="0"/>
              </a:rPr>
              <a:t>. </a:t>
            </a:r>
          </a:p>
          <a:p>
            <a:r>
              <a:rPr lang="de-DE" sz="2000">
                <a:latin typeface="Calibri" pitchFamily="34" charset="0"/>
              </a:rPr>
              <a:t/>
            </a:r>
            <a:br>
              <a:rPr lang="de-DE" sz="2000">
                <a:latin typeface="Calibri" pitchFamily="34" charset="0"/>
              </a:rPr>
            </a:br>
            <a:r>
              <a:rPr lang="de-DE" sz="2000">
                <a:latin typeface="Calibri" pitchFamily="34" charset="0"/>
              </a:rPr>
              <a:t>Thông thường, </a:t>
            </a:r>
            <a:r>
              <a:rPr lang="de-DE" sz="2000" i="1">
                <a:latin typeface="Calibri" pitchFamily="34" charset="0"/>
              </a:rPr>
              <a:t>một activity được đánh dấu làm activity đầu tiên –</a:t>
            </a:r>
            <a:r>
              <a:rPr lang="de-DE" sz="2000">
                <a:latin typeface="Calibri" pitchFamily="34" charset="0"/>
              </a:rPr>
              <a:t> cái sẽ được trình diễn cho người dùng khi ứng dụng được bật lên. </a:t>
            </a:r>
          </a:p>
          <a:p>
            <a:endParaRPr lang="de-DE" sz="2000">
              <a:latin typeface="Calibri" pitchFamily="34" charset="0"/>
            </a:endParaRPr>
          </a:p>
          <a:p>
            <a:r>
              <a:rPr lang="de-DE" sz="2000">
                <a:latin typeface="Calibri" pitchFamily="34" charset="0"/>
              </a:rPr>
              <a:t>Việc gọi một activity từ bên trong một activity khác được thực hiện qua việc activity hiện hành gọi activity tiếp theo qua cơ chế </a:t>
            </a:r>
            <a:r>
              <a:rPr lang="de-DE" sz="2000" b="1" i="1">
                <a:solidFill>
                  <a:srgbClr val="0070C0"/>
                </a:solidFill>
                <a:latin typeface="Calibri" pitchFamily="34" charset="0"/>
              </a:rPr>
              <a:t>intent</a:t>
            </a:r>
            <a:r>
              <a:rPr lang="de-DE" sz="2000">
                <a:latin typeface="Calibri" pitchFamily="34" charset="0"/>
              </a:rPr>
              <a:t>.  (startActivity(Intent))</a:t>
            </a:r>
            <a:endParaRPr lang="en-US" sz="2000">
              <a:latin typeface="Calibri" pitchFamily="34" charset="0"/>
            </a:endParaRPr>
          </a:p>
        </p:txBody>
      </p:sp>
      <p:pic>
        <p:nvPicPr>
          <p:cNvPr id="1741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14923A4-4956-43F4-B3A3-E430DB0C365A}" type="slidenum">
              <a:rPr lang="en-US" sz="1200">
                <a:solidFill>
                  <a:schemeClr val="tx1">
                    <a:tint val="75000"/>
                  </a:schemeClr>
                </a:solidFill>
                <a:latin typeface="+mn-lt"/>
              </a:rPr>
              <a:pPr algn="r" fontAlgn="auto">
                <a:spcBef>
                  <a:spcPts val="0"/>
                </a:spcBef>
                <a:spcAft>
                  <a:spcPts val="0"/>
                </a:spcAft>
                <a:defRPr/>
              </a:pPr>
              <a:t>4</a:t>
            </a:fld>
            <a:endParaRPr lang="en-US" sz="1200">
              <a:solidFill>
                <a:schemeClr val="tx1">
                  <a:tint val="75000"/>
                </a:schemeClr>
              </a:solidFill>
              <a:latin typeface="+mn-lt"/>
            </a:endParaRPr>
          </a:p>
        </p:txBody>
      </p:sp>
      <p:cxnSp>
        <p:nvCxnSpPr>
          <p:cNvPr id="9" name="Straight Connector 8"/>
          <p:cNvCxnSpPr/>
          <p:nvPr/>
        </p:nvCxnSpPr>
        <p:spPr>
          <a:xfrm>
            <a:off x="304800" y="2209800"/>
            <a:ext cx="8534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CCDB963-82B3-43F5-B703-E48C48E4C822}" type="slidenum">
              <a:rPr lang="en-US"/>
              <a:pPr>
                <a:defRPr/>
              </a:pPr>
              <a:t>40</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66563"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D73F824-BBAE-48D2-9713-00FB70F1DDA8}" type="slidenum">
              <a:rPr lang="en-US" sz="1200">
                <a:solidFill>
                  <a:schemeClr val="tx1">
                    <a:tint val="75000"/>
                  </a:schemeClr>
                </a:solidFill>
                <a:latin typeface="+mn-lt"/>
              </a:rPr>
              <a:pPr algn="r" fontAlgn="auto">
                <a:spcBef>
                  <a:spcPts val="0"/>
                </a:spcBef>
                <a:spcAft>
                  <a:spcPts val="0"/>
                </a:spcAft>
                <a:defRPr/>
              </a:pPr>
              <a:t>40</a:t>
            </a:fld>
            <a:endParaRPr lang="en-US" sz="1200">
              <a:solidFill>
                <a:schemeClr val="tx1">
                  <a:tint val="75000"/>
                </a:schemeClr>
              </a:solidFill>
              <a:latin typeface="+mn-lt"/>
            </a:endParaRPr>
          </a:p>
        </p:txBody>
      </p:sp>
      <p:graphicFrame>
        <p:nvGraphicFramePr>
          <p:cNvPr id="69646" name="Group 14"/>
          <p:cNvGraphicFramePr>
            <a:graphicFrameLocks noGrp="1"/>
          </p:cNvGraphicFramePr>
          <p:nvPr/>
        </p:nvGraphicFramePr>
        <p:xfrm>
          <a:off x="152400" y="1397000"/>
          <a:ext cx="8915400" cy="2926080"/>
        </p:xfrm>
        <a:graphic>
          <a:graphicData uri="http://schemas.openxmlformats.org/drawingml/2006/table">
            <a:tbl>
              <a:tblPr/>
              <a:tblGrid>
                <a:gridCol w="8915400"/>
              </a:tblGrid>
              <a:tr h="355600">
                <a:tc>
                  <a:txBody>
                    <a:bodyPr/>
                    <a:lstStyle/>
                    <a:p>
                      <a:pPr marL="0" marR="0" lvl="0" indent="0" algn="l" defTabSz="365125"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olas" pitchFamily="49" charset="0"/>
                        </a:rPr>
                        <a:t>Code: Life Cycle Demo. Part 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36512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ourier New" pitchFamily="49" charset="0"/>
                        <a:cs typeface="Courier New" pitchFamily="49" charset="0"/>
                      </a:endParaRPr>
                    </a:p>
                    <a:p>
                      <a:pPr marL="0" marR="0" lvl="1" indent="0" algn="l" defTabSz="365125"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646464"/>
                          </a:solidFill>
                          <a:effectLst/>
                          <a:latin typeface="Courier New" pitchFamily="49" charset="0"/>
                        </a:rPr>
                        <a:t>@Override</a:t>
                      </a:r>
                    </a:p>
                    <a:p>
                      <a:pPr marL="0" marR="0" lvl="1" indent="0" algn="l" defTabSz="365125"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protected</a:t>
                      </a:r>
                      <a:r>
                        <a:rPr kumimoji="0" lang="en-US" sz="1400" b="1" i="0" u="none" strike="noStrike" cap="none" normalizeH="0" baseline="0" smtClean="0">
                          <a:ln>
                            <a:noFill/>
                          </a:ln>
                          <a:solidFill>
                            <a:srgbClr val="000000"/>
                          </a:solidFill>
                          <a:effectLst/>
                          <a:latin typeface="Courier New" pitchFamily="49" charset="0"/>
                        </a:rPr>
                        <a:t> </a:t>
                      </a:r>
                      <a:r>
                        <a:rPr kumimoji="0" lang="en-US" sz="1400" b="1" i="0" u="none" strike="noStrike" cap="none" normalizeH="0" baseline="0" smtClean="0">
                          <a:ln>
                            <a:noFill/>
                          </a:ln>
                          <a:solidFill>
                            <a:srgbClr val="7F0055"/>
                          </a:solidFill>
                          <a:effectLst/>
                          <a:latin typeface="Courier New" pitchFamily="49" charset="0"/>
                        </a:rPr>
                        <a:t>void</a:t>
                      </a:r>
                      <a:r>
                        <a:rPr kumimoji="0" lang="en-US" sz="1400" b="1" i="0" u="none" strike="noStrike" cap="none" normalizeH="0" baseline="0" smtClean="0">
                          <a:ln>
                            <a:noFill/>
                          </a:ln>
                          <a:solidFill>
                            <a:srgbClr val="000000"/>
                          </a:solidFill>
                          <a:effectLst/>
                          <a:latin typeface="Courier New" pitchFamily="49" charset="0"/>
                        </a:rPr>
                        <a:t> onSaveInstanceState(Bundle outState) {</a:t>
                      </a:r>
                    </a:p>
                    <a:p>
                      <a:pPr marL="0" marR="0" lvl="1" indent="0" algn="l" defTabSz="365125"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7F0055"/>
                          </a:solidFill>
                          <a:effectLst/>
                          <a:latin typeface="Courier New" pitchFamily="49" charset="0"/>
                        </a:rPr>
                        <a:t>   super</a:t>
                      </a:r>
                      <a:r>
                        <a:rPr kumimoji="0" lang="en-US" sz="1400" b="1" i="0" u="none" strike="noStrike" cap="none" normalizeH="0" baseline="0" smtClean="0">
                          <a:ln>
                            <a:noFill/>
                          </a:ln>
                          <a:solidFill>
                            <a:srgbClr val="000000"/>
                          </a:solidFill>
                          <a:effectLst/>
                          <a:latin typeface="Courier New" pitchFamily="49" charset="0"/>
                        </a:rPr>
                        <a:t>.onSaveInstanceState(outState);</a:t>
                      </a:r>
                    </a:p>
                    <a:p>
                      <a:pPr marL="0" marR="0" lvl="1" indent="0" algn="l" defTabSz="365125"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Toast.</a:t>
                      </a:r>
                      <a:r>
                        <a:rPr kumimoji="0" lang="en-US" sz="1400" b="0" i="1" u="none" strike="noStrike" cap="none" normalizeH="0" baseline="0" smtClean="0">
                          <a:ln>
                            <a:noFill/>
                          </a:ln>
                          <a:solidFill>
                            <a:srgbClr val="000000"/>
                          </a:solidFill>
                          <a:effectLst/>
                          <a:latin typeface="Courier New" pitchFamily="49" charset="0"/>
                        </a:rPr>
                        <a:t>makeText(getBaseContext(), </a:t>
                      </a:r>
                    </a:p>
                    <a:p>
                      <a:pPr marL="0" marR="0" lvl="1" indent="0" algn="l" defTabSz="365125"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rgbClr val="000000"/>
                          </a:solidFill>
                          <a:effectLst/>
                          <a:latin typeface="Courier New" pitchFamily="49" charset="0"/>
                        </a:rPr>
                        <a:t>                 </a:t>
                      </a:r>
                      <a:r>
                        <a:rPr kumimoji="0" lang="en-US" sz="1400" b="0" i="1" u="none" strike="noStrike" cap="none" normalizeH="0" baseline="0" smtClean="0">
                          <a:ln>
                            <a:noFill/>
                          </a:ln>
                          <a:solidFill>
                            <a:srgbClr val="2A00FF"/>
                          </a:solidFill>
                          <a:effectLst/>
                          <a:latin typeface="Courier New" pitchFamily="49" charset="0"/>
                        </a:rPr>
                        <a:t>"onSaveInstanceState   ...BUNDLING"</a:t>
                      </a:r>
                      <a:r>
                        <a:rPr kumimoji="0" lang="en-US" sz="1400" b="0" i="1" u="none" strike="noStrike" cap="none" normalizeH="0" baseline="0" smtClean="0">
                          <a:ln>
                            <a:noFill/>
                          </a:ln>
                          <a:solidFill>
                            <a:srgbClr val="000000"/>
                          </a:solidFill>
                          <a:effectLst/>
                          <a:latin typeface="Courier New" pitchFamily="49" charset="0"/>
                        </a:rPr>
                        <a:t>,</a:t>
                      </a:r>
                    </a:p>
                    <a:p>
                      <a:pPr marL="0" marR="0" lvl="1" indent="0" algn="l" defTabSz="365125"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Toast.</a:t>
                      </a:r>
                      <a:r>
                        <a:rPr kumimoji="0" lang="en-US" sz="1400" b="0" i="1" u="none" strike="noStrike" cap="none" normalizeH="0" baseline="0" smtClean="0">
                          <a:ln>
                            <a:noFill/>
                          </a:ln>
                          <a:solidFill>
                            <a:srgbClr val="0000C0"/>
                          </a:solidFill>
                          <a:effectLst/>
                          <a:latin typeface="Courier New" pitchFamily="49" charset="0"/>
                        </a:rPr>
                        <a:t>LENGTH_LONG</a:t>
                      </a:r>
                      <a:r>
                        <a:rPr kumimoji="0" lang="en-US" sz="1400" b="0" i="1" u="none" strike="noStrike" cap="none" normalizeH="0" baseline="0" smtClean="0">
                          <a:ln>
                            <a:noFill/>
                          </a:ln>
                          <a:solidFill>
                            <a:srgbClr val="000000"/>
                          </a:solidFill>
                          <a:effectLst/>
                          <a:latin typeface="Courier New" pitchFamily="49" charset="0"/>
                        </a:rPr>
                        <a:t>).show();</a:t>
                      </a:r>
                    </a:p>
                    <a:p>
                      <a:pPr marL="0" marR="0" lvl="1" indent="0" algn="l" defTabSz="365125"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 </a:t>
                      </a:r>
                      <a:r>
                        <a:rPr kumimoji="0" lang="en-US" sz="1400" b="0" i="0" u="none" strike="noStrike" cap="none" normalizeH="0" baseline="0" smtClean="0">
                          <a:ln>
                            <a:noFill/>
                          </a:ln>
                          <a:solidFill>
                            <a:srgbClr val="3F7F5F"/>
                          </a:solidFill>
                          <a:effectLst/>
                          <a:latin typeface="Courier New" pitchFamily="49" charset="0"/>
                        </a:rPr>
                        <a:t>// onSaveInstanceState</a:t>
                      </a:r>
                    </a:p>
                    <a:p>
                      <a:pPr marL="0" marR="0" lvl="0" indent="0" algn="l" defTabSz="365125"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Courier New" pitchFamily="49" charset="0"/>
                      </a:endParaRPr>
                    </a:p>
                    <a:p>
                      <a:pPr marL="0" marR="0" lvl="0" indent="0" algn="l" defTabSz="365125"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ourier New" pitchFamily="49" charset="0"/>
                        </a:rPr>
                        <a:t>}</a:t>
                      </a:r>
                      <a:r>
                        <a:rPr kumimoji="0" lang="en-US" sz="1400" b="0" i="0" u="none" strike="noStrike" cap="none" normalizeH="0" baseline="0" smtClean="0">
                          <a:ln>
                            <a:noFill/>
                          </a:ln>
                          <a:solidFill>
                            <a:srgbClr val="3F7F5F"/>
                          </a:solidFill>
                          <a:effectLst/>
                          <a:latin typeface="Courier New" pitchFamily="49" charset="0"/>
                        </a:rPr>
                        <a:t>//LifeCycleDemo</a:t>
                      </a:r>
                    </a:p>
                    <a:p>
                      <a:pPr marL="0" marR="0" lvl="0" indent="0" algn="l" defTabSz="365125"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C031F01-13DB-4946-8565-1B27AA3AC21A}" type="slidenum">
              <a:rPr lang="en-US"/>
              <a:pPr>
                <a:defRPr/>
              </a:pPr>
              <a:t>41</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861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6861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1E6FB11-391D-458D-A860-965BDCB8A20E}" type="slidenum">
              <a:rPr lang="en-US" sz="1200">
                <a:solidFill>
                  <a:schemeClr val="tx1">
                    <a:tint val="75000"/>
                  </a:schemeClr>
                </a:solidFill>
                <a:latin typeface="+mn-lt"/>
              </a:rPr>
              <a:pPr algn="r" fontAlgn="auto">
                <a:spcBef>
                  <a:spcPts val="0"/>
                </a:spcBef>
                <a:spcAft>
                  <a:spcPts val="0"/>
                </a:spcAft>
                <a:defRPr/>
              </a:pPr>
              <a:t>41</a:t>
            </a:fld>
            <a:endParaRPr lang="en-US" sz="1200">
              <a:solidFill>
                <a:schemeClr val="tx1">
                  <a:tint val="75000"/>
                </a:schemeClr>
              </a:solidFill>
              <a:latin typeface="+mn-lt"/>
            </a:endParaRPr>
          </a:p>
        </p:txBody>
      </p:sp>
      <p:graphicFrame>
        <p:nvGraphicFramePr>
          <p:cNvPr id="8" name="Table 7"/>
          <p:cNvGraphicFramePr>
            <a:graphicFrameLocks noGrp="1"/>
          </p:cNvGraphicFramePr>
          <p:nvPr/>
        </p:nvGraphicFramePr>
        <p:xfrm>
          <a:off x="1524000" y="1447800"/>
          <a:ext cx="6096000" cy="411480"/>
        </p:xfrm>
        <a:graphic>
          <a:graphicData uri="http://schemas.openxmlformats.org/drawingml/2006/table">
            <a:tbl>
              <a:tblPr firstRow="1" bandRow="1">
                <a:tableStyleId>{638B1855-1B75-4FBE-930C-398BA8C253C6}</a:tableStyleId>
              </a:tblPr>
              <a:tblGrid>
                <a:gridCol w="2032000"/>
                <a:gridCol w="2032000"/>
                <a:gridCol w="2032000"/>
              </a:tblGrid>
              <a:tr h="411480">
                <a:tc>
                  <a:txBody>
                    <a:bodyPr/>
                    <a:lstStyle/>
                    <a:p>
                      <a:r>
                        <a:rPr lang="en-US" sz="2000" dirty="0" smtClean="0"/>
                        <a:t> </a:t>
                      </a:r>
                      <a:r>
                        <a:rPr lang="en-US" sz="2000" dirty="0" err="1" smtClean="0"/>
                        <a:t>onCreate</a:t>
                      </a:r>
                      <a:r>
                        <a:rPr lang="en-US" sz="2000" dirty="0" smtClean="0"/>
                        <a:t>…</a:t>
                      </a:r>
                      <a:endParaRPr lang="en-US" sz="2000" b="1" dirty="0"/>
                    </a:p>
                  </a:txBody>
                  <a:tcPr/>
                </a:tc>
                <a:tc>
                  <a:txBody>
                    <a:bodyPr/>
                    <a:lstStyle/>
                    <a:p>
                      <a:r>
                        <a:rPr lang="en-US" sz="2000" dirty="0" smtClean="0"/>
                        <a:t> </a:t>
                      </a:r>
                      <a:r>
                        <a:rPr lang="en-US" sz="2000" dirty="0" err="1" smtClean="0"/>
                        <a:t>onStart</a:t>
                      </a:r>
                      <a:r>
                        <a:rPr lang="en-US" sz="2000" dirty="0" smtClean="0"/>
                        <a:t>…</a:t>
                      </a:r>
                      <a:endParaRPr lang="en-US" sz="2000" b="1" dirty="0"/>
                    </a:p>
                  </a:txBody>
                  <a:tcPr/>
                </a:tc>
                <a:tc>
                  <a:txBody>
                    <a:bodyPr/>
                    <a:lstStyle/>
                    <a:p>
                      <a:r>
                        <a:rPr lang="en-US" sz="2000" dirty="0" smtClean="0"/>
                        <a:t> </a:t>
                      </a:r>
                      <a:r>
                        <a:rPr lang="en-US" sz="2000" dirty="0" err="1" smtClean="0"/>
                        <a:t>onResume</a:t>
                      </a:r>
                      <a:r>
                        <a:rPr lang="en-US" sz="2000" dirty="0" smtClean="0"/>
                        <a:t>…</a:t>
                      </a:r>
                      <a:endParaRPr lang="en-US" sz="2000" b="1" dirty="0"/>
                    </a:p>
                  </a:txBody>
                  <a:tcPr/>
                </a:tc>
              </a:tr>
            </a:tbl>
          </a:graphicData>
        </a:graphic>
      </p:graphicFrame>
      <p:cxnSp>
        <p:nvCxnSpPr>
          <p:cNvPr id="14" name="Straight Arrow Connector 13"/>
          <p:cNvCxnSpPr/>
          <p:nvPr/>
        </p:nvCxnSpPr>
        <p:spPr>
          <a:xfrm>
            <a:off x="1981200" y="6018213"/>
            <a:ext cx="5334000" cy="158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68616" name="Picture 14" descr="device-onstart.png"/>
          <p:cNvPicPr>
            <a:picLocks noChangeAspect="1"/>
          </p:cNvPicPr>
          <p:nvPr/>
        </p:nvPicPr>
        <p:blipFill>
          <a:blip r:embed="rId3"/>
          <a:srcRect/>
          <a:stretch>
            <a:fillRect/>
          </a:stretch>
        </p:blipFill>
        <p:spPr bwMode="auto">
          <a:xfrm>
            <a:off x="3200400" y="2057400"/>
            <a:ext cx="2438400" cy="3657600"/>
          </a:xfrm>
          <a:prstGeom prst="rect">
            <a:avLst/>
          </a:prstGeom>
          <a:noFill/>
          <a:ln w="9525">
            <a:noFill/>
            <a:miter lim="800000"/>
            <a:headEnd/>
            <a:tailEnd/>
          </a:ln>
        </p:spPr>
      </p:pic>
      <p:pic>
        <p:nvPicPr>
          <p:cNvPr id="68617" name="Picture 15" descr="device-oncreate.png"/>
          <p:cNvPicPr>
            <a:picLocks noChangeAspect="1"/>
          </p:cNvPicPr>
          <p:nvPr/>
        </p:nvPicPr>
        <p:blipFill>
          <a:blip r:embed="rId4"/>
          <a:srcRect/>
          <a:stretch>
            <a:fillRect/>
          </a:stretch>
        </p:blipFill>
        <p:spPr bwMode="auto">
          <a:xfrm>
            <a:off x="609600" y="2057400"/>
            <a:ext cx="2438400" cy="3657600"/>
          </a:xfrm>
          <a:prstGeom prst="rect">
            <a:avLst/>
          </a:prstGeom>
          <a:noFill/>
          <a:ln w="9525">
            <a:noFill/>
            <a:miter lim="800000"/>
            <a:headEnd/>
            <a:tailEnd/>
          </a:ln>
        </p:spPr>
      </p:pic>
      <p:pic>
        <p:nvPicPr>
          <p:cNvPr id="68618" name="Picture 16" descr="device-onresume.png"/>
          <p:cNvPicPr>
            <a:picLocks noChangeAspect="1"/>
          </p:cNvPicPr>
          <p:nvPr/>
        </p:nvPicPr>
        <p:blipFill>
          <a:blip r:embed="rId5"/>
          <a:srcRect/>
          <a:stretch>
            <a:fillRect/>
          </a:stretch>
        </p:blipFill>
        <p:spPr bwMode="auto">
          <a:xfrm>
            <a:off x="5867400" y="2057400"/>
            <a:ext cx="2438400" cy="3657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38A0560-2214-4B75-BF6D-81B2EE80E198}" type="slidenum">
              <a:rPr lang="en-US"/>
              <a:pPr>
                <a:defRPr/>
              </a:pPr>
              <a:t>42</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Example: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963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endParaRPr lang="en-US" sz="2200">
              <a:latin typeface="Calibri" pitchFamily="34" charset="0"/>
            </a:endParaRPr>
          </a:p>
        </p:txBody>
      </p:sp>
      <p:pic>
        <p:nvPicPr>
          <p:cNvPr id="6963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B55FD40-7075-47CC-800B-39B546509A13}" type="slidenum">
              <a:rPr lang="en-US" sz="1200">
                <a:solidFill>
                  <a:schemeClr val="tx1">
                    <a:tint val="75000"/>
                  </a:schemeClr>
                </a:solidFill>
                <a:latin typeface="+mn-lt"/>
              </a:rPr>
              <a:pPr algn="r" fontAlgn="auto">
                <a:spcBef>
                  <a:spcPts val="0"/>
                </a:spcBef>
                <a:spcAft>
                  <a:spcPts val="0"/>
                </a:spcAft>
                <a:defRPr/>
              </a:pPr>
              <a:t>42</a:t>
            </a:fld>
            <a:endParaRPr lang="en-US" sz="1200">
              <a:solidFill>
                <a:schemeClr val="tx1">
                  <a:tint val="75000"/>
                </a:schemeClr>
              </a:solidFill>
              <a:latin typeface="+mn-lt"/>
            </a:endParaRPr>
          </a:p>
        </p:txBody>
      </p:sp>
      <p:graphicFrame>
        <p:nvGraphicFramePr>
          <p:cNvPr id="8" name="Table 7"/>
          <p:cNvGraphicFramePr>
            <a:graphicFrameLocks noGrp="1"/>
          </p:cNvGraphicFramePr>
          <p:nvPr/>
        </p:nvGraphicFramePr>
        <p:xfrm>
          <a:off x="1371600" y="1447800"/>
          <a:ext cx="6629400" cy="411480"/>
        </p:xfrm>
        <a:graphic>
          <a:graphicData uri="http://schemas.openxmlformats.org/drawingml/2006/table">
            <a:tbl>
              <a:tblPr firstRow="1" bandRow="1">
                <a:tableStyleId>{638B1855-1B75-4FBE-930C-398BA8C253C6}</a:tableStyleId>
              </a:tblPr>
              <a:tblGrid>
                <a:gridCol w="2209800"/>
                <a:gridCol w="2209800"/>
                <a:gridCol w="2209800"/>
              </a:tblGrid>
              <a:tr h="411480">
                <a:tc>
                  <a:txBody>
                    <a:bodyPr/>
                    <a:lstStyle/>
                    <a:p>
                      <a:r>
                        <a:rPr lang="en-US" sz="2000" dirty="0" smtClean="0"/>
                        <a:t> </a:t>
                      </a:r>
                      <a:r>
                        <a:rPr lang="en-US" sz="2000" dirty="0" err="1" smtClean="0"/>
                        <a:t>onPause</a:t>
                      </a:r>
                      <a:r>
                        <a:rPr lang="en-US" sz="2000" dirty="0" smtClean="0"/>
                        <a:t>…</a:t>
                      </a:r>
                      <a:endParaRPr lang="en-US" sz="2000" b="1" dirty="0"/>
                    </a:p>
                  </a:txBody>
                  <a:tcPr/>
                </a:tc>
                <a:tc>
                  <a:txBody>
                    <a:bodyPr/>
                    <a:lstStyle/>
                    <a:p>
                      <a:r>
                        <a:rPr lang="en-US" sz="2000" dirty="0" smtClean="0"/>
                        <a:t> </a:t>
                      </a:r>
                      <a:r>
                        <a:rPr lang="en-US" sz="2000" dirty="0" err="1" smtClean="0"/>
                        <a:t>onStop</a:t>
                      </a:r>
                      <a:r>
                        <a:rPr lang="en-US" sz="2000" dirty="0" smtClean="0"/>
                        <a:t>…</a:t>
                      </a:r>
                      <a:endParaRPr lang="en-US" sz="2000" b="1" dirty="0"/>
                    </a:p>
                  </a:txBody>
                  <a:tcPr/>
                </a:tc>
                <a:tc>
                  <a:txBody>
                    <a:bodyPr/>
                    <a:lstStyle/>
                    <a:p>
                      <a:r>
                        <a:rPr lang="en-US" sz="2000" dirty="0" smtClean="0"/>
                        <a:t> </a:t>
                      </a:r>
                      <a:r>
                        <a:rPr lang="en-US" sz="2000" dirty="0" err="1" smtClean="0"/>
                        <a:t>onDestroy</a:t>
                      </a:r>
                      <a:r>
                        <a:rPr lang="en-US" sz="2000" dirty="0" smtClean="0"/>
                        <a:t>…</a:t>
                      </a:r>
                      <a:endParaRPr lang="en-US" sz="2000" b="1" dirty="0"/>
                    </a:p>
                  </a:txBody>
                  <a:tcPr/>
                </a:tc>
              </a:tr>
            </a:tbl>
          </a:graphicData>
        </a:graphic>
      </p:graphicFrame>
      <p:cxnSp>
        <p:nvCxnSpPr>
          <p:cNvPr id="14" name="Straight Arrow Connector 13"/>
          <p:cNvCxnSpPr/>
          <p:nvPr/>
        </p:nvCxnSpPr>
        <p:spPr>
          <a:xfrm>
            <a:off x="1981200" y="6172200"/>
            <a:ext cx="53340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9640" name="TextBox 12"/>
          <p:cNvSpPr txBox="1">
            <a:spLocks noChangeArrowheads="1"/>
          </p:cNvSpPr>
          <p:nvPr/>
        </p:nvSpPr>
        <p:spPr bwMode="auto">
          <a:xfrm>
            <a:off x="1981200" y="6183313"/>
            <a:ext cx="3581400" cy="369887"/>
          </a:xfrm>
          <a:prstGeom prst="rect">
            <a:avLst/>
          </a:prstGeom>
          <a:noFill/>
          <a:ln w="9525">
            <a:noFill/>
            <a:miter lim="800000"/>
            <a:headEnd/>
            <a:tailEnd/>
          </a:ln>
        </p:spPr>
        <p:txBody>
          <a:bodyPr>
            <a:spAutoFit/>
          </a:bodyPr>
          <a:lstStyle/>
          <a:p>
            <a:r>
              <a:rPr lang="en-US" b="1">
                <a:latin typeface="Calibri" pitchFamily="34" charset="0"/>
              </a:rPr>
              <a:t>After pressing “Back Arrow”</a:t>
            </a:r>
          </a:p>
        </p:txBody>
      </p:sp>
      <p:pic>
        <p:nvPicPr>
          <p:cNvPr id="69641" name="Picture 17" descr="device-onpause.png"/>
          <p:cNvPicPr>
            <a:picLocks noChangeAspect="1"/>
          </p:cNvPicPr>
          <p:nvPr/>
        </p:nvPicPr>
        <p:blipFill>
          <a:blip r:embed="rId3"/>
          <a:srcRect/>
          <a:stretch>
            <a:fillRect/>
          </a:stretch>
        </p:blipFill>
        <p:spPr bwMode="auto">
          <a:xfrm>
            <a:off x="609600" y="2057400"/>
            <a:ext cx="2438400" cy="3657600"/>
          </a:xfrm>
          <a:prstGeom prst="rect">
            <a:avLst/>
          </a:prstGeom>
          <a:noFill/>
          <a:ln w="9525">
            <a:noFill/>
            <a:miter lim="800000"/>
            <a:headEnd/>
            <a:tailEnd/>
          </a:ln>
        </p:spPr>
      </p:pic>
      <p:pic>
        <p:nvPicPr>
          <p:cNvPr id="69642" name="Picture 18" descr="device-onstop.png"/>
          <p:cNvPicPr>
            <a:picLocks noChangeAspect="1"/>
          </p:cNvPicPr>
          <p:nvPr/>
        </p:nvPicPr>
        <p:blipFill>
          <a:blip r:embed="rId4"/>
          <a:srcRect/>
          <a:stretch>
            <a:fillRect/>
          </a:stretch>
        </p:blipFill>
        <p:spPr bwMode="auto">
          <a:xfrm>
            <a:off x="3200400" y="2057400"/>
            <a:ext cx="2438400" cy="3657600"/>
          </a:xfrm>
          <a:prstGeom prst="rect">
            <a:avLst/>
          </a:prstGeom>
          <a:noFill/>
          <a:ln w="9525">
            <a:noFill/>
            <a:miter lim="800000"/>
            <a:headEnd/>
            <a:tailEnd/>
          </a:ln>
        </p:spPr>
      </p:pic>
      <p:pic>
        <p:nvPicPr>
          <p:cNvPr id="69643" name="Picture 19" descr="device-ondestroy.png"/>
          <p:cNvPicPr>
            <a:picLocks noChangeAspect="1"/>
          </p:cNvPicPr>
          <p:nvPr/>
        </p:nvPicPr>
        <p:blipFill>
          <a:blip r:embed="rId5"/>
          <a:srcRect/>
          <a:stretch>
            <a:fillRect/>
          </a:stretch>
        </p:blipFill>
        <p:spPr bwMode="auto">
          <a:xfrm>
            <a:off x="5791200" y="2057400"/>
            <a:ext cx="2438400" cy="3657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Application’s Life Cycle</a:t>
            </a:r>
            <a:endParaRPr lang="en-US" dirty="0">
              <a:solidFill>
                <a:schemeClr val="tx2">
                  <a:lumMod val="60000"/>
                  <a:lumOff val="40000"/>
                </a:schemeClr>
              </a:solidFill>
            </a:endParaRPr>
          </a:p>
        </p:txBody>
      </p:sp>
      <p:pic>
        <p:nvPicPr>
          <p:cNvPr id="7065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9A7F142-70C8-4C46-91E8-53A39B64FDE0}" type="slidenum">
              <a:rPr lang="en-US"/>
              <a:pPr>
                <a:defRPr/>
              </a:pPr>
              <a:t>43</a:t>
            </a:fld>
            <a:endParaRPr lang="en-US"/>
          </a:p>
        </p:txBody>
      </p:sp>
      <p:sp>
        <p:nvSpPr>
          <p:cNvPr id="70660" name="TextBox 7"/>
          <p:cNvSpPr txBox="1">
            <a:spLocks noChangeArrowheads="1"/>
          </p:cNvSpPr>
          <p:nvPr/>
        </p:nvSpPr>
        <p:spPr bwMode="auto">
          <a:xfrm>
            <a:off x="533400" y="1981200"/>
            <a:ext cx="7924800" cy="769938"/>
          </a:xfrm>
          <a:prstGeom prst="rect">
            <a:avLst/>
          </a:prstGeom>
          <a:noFill/>
          <a:ln w="9525">
            <a:noFill/>
            <a:miter lim="800000"/>
            <a:headEnd/>
            <a:tailEnd/>
          </a:ln>
        </p:spPr>
        <p:txBody>
          <a:bodyPr>
            <a:spAutoFit/>
          </a:bodyPr>
          <a:lstStyle/>
          <a:p>
            <a:pPr algn="ctr"/>
            <a:r>
              <a:rPr lang="en-US" sz="4400" b="1">
                <a:solidFill>
                  <a:srgbClr val="FF0000"/>
                </a:solidFill>
                <a:latin typeface="Calibri" pitchFamily="34" charset="0"/>
              </a:rPr>
              <a:t>Questions ?</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Application’s Life Cycle</a:t>
            </a:r>
            <a:endParaRPr lang="en-US" dirty="0">
              <a:solidFill>
                <a:schemeClr val="tx2">
                  <a:lumMod val="60000"/>
                  <a:lumOff val="40000"/>
                </a:schemeClr>
              </a:solidFill>
            </a:endParaRPr>
          </a:p>
        </p:txBody>
      </p:sp>
      <p:pic>
        <p:nvPicPr>
          <p:cNvPr id="7168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9D8F715-2F22-4007-948D-5B47BFB19C42}" type="slidenum">
              <a:rPr lang="en-US"/>
              <a:pPr>
                <a:defRPr/>
              </a:pPr>
              <a:t>44</a:t>
            </a:fld>
            <a:endParaRPr lang="en-US"/>
          </a:p>
        </p:txBody>
      </p:sp>
      <p:sp>
        <p:nvSpPr>
          <p:cNvPr id="71684" name="TextBox 7"/>
          <p:cNvSpPr txBox="1">
            <a:spLocks noChangeArrowheads="1"/>
          </p:cNvSpPr>
          <p:nvPr/>
        </p:nvSpPr>
        <p:spPr bwMode="auto">
          <a:xfrm>
            <a:off x="533400" y="1981200"/>
            <a:ext cx="7924800" cy="4791075"/>
          </a:xfrm>
          <a:prstGeom prst="rect">
            <a:avLst/>
          </a:prstGeom>
          <a:noFill/>
          <a:ln w="9525">
            <a:noFill/>
            <a:miter lim="800000"/>
            <a:headEnd/>
            <a:tailEnd/>
          </a:ln>
        </p:spPr>
        <p:txBody>
          <a:bodyPr>
            <a:spAutoFit/>
          </a:bodyPr>
          <a:lstStyle/>
          <a:p>
            <a:r>
              <a:rPr lang="en-US" sz="4400" b="1">
                <a:solidFill>
                  <a:srgbClr val="FF0000"/>
                </a:solidFill>
                <a:latin typeface="Calibri" pitchFamily="34" charset="0"/>
              </a:rPr>
              <a:t>Appendix</a:t>
            </a:r>
          </a:p>
          <a:p>
            <a:r>
              <a:rPr lang="en-US" sz="2000" b="1">
                <a:latin typeface="Calibri" pitchFamily="34" charset="0"/>
              </a:rPr>
              <a:t>Lưu các thông tin trạng thái khác</a:t>
            </a:r>
          </a:p>
          <a:p>
            <a:endParaRPr lang="en-US" sz="2000" b="1">
              <a:latin typeface="Calibri" pitchFamily="34" charset="0"/>
            </a:endParaRPr>
          </a:p>
          <a:p>
            <a:endParaRPr lang="en-US" sz="2000" b="1">
              <a:latin typeface="Calibri" pitchFamily="34" charset="0"/>
            </a:endParaRPr>
          </a:p>
          <a:p>
            <a:r>
              <a:rPr lang="en-US" sz="1600">
                <a:latin typeface="Calibri" pitchFamily="34" charset="0"/>
              </a:rPr>
              <a:t>@Override </a:t>
            </a:r>
            <a:br>
              <a:rPr lang="en-US" sz="1600">
                <a:latin typeface="Calibri" pitchFamily="34" charset="0"/>
              </a:rPr>
            </a:br>
            <a:r>
              <a:rPr lang="en-US" sz="1600">
                <a:latin typeface="Calibri" pitchFamily="34" charset="0"/>
              </a:rPr>
              <a:t>public void onCreate(Bundle savedInstanceState) { </a:t>
            </a:r>
            <a:br>
              <a:rPr lang="en-US" sz="1600">
                <a:latin typeface="Calibri" pitchFamily="34" charset="0"/>
              </a:rPr>
            </a:br>
            <a:r>
              <a:rPr lang="en-US" sz="1600">
                <a:latin typeface="Calibri" pitchFamily="34" charset="0"/>
              </a:rPr>
              <a:t>	... somevalue = savedInstanceState.getString(SOME_KEY); </a:t>
            </a:r>
            <a:br>
              <a:rPr lang="en-US" sz="1600">
                <a:latin typeface="Calibri" pitchFamily="34" charset="0"/>
              </a:rPr>
            </a:br>
            <a:r>
              <a:rPr lang="en-US" sz="1600">
                <a:latin typeface="Calibri" pitchFamily="34" charset="0"/>
              </a:rPr>
              <a:t>	... </a:t>
            </a:r>
            <a:br>
              <a:rPr lang="en-US" sz="1600">
                <a:latin typeface="Calibri" pitchFamily="34" charset="0"/>
              </a:rPr>
            </a:br>
            <a:r>
              <a:rPr lang="en-US" sz="1600">
                <a:latin typeface="Calibri" pitchFamily="34" charset="0"/>
              </a:rPr>
              <a:t>} </a:t>
            </a:r>
            <a:br>
              <a:rPr lang="en-US" sz="1600">
                <a:latin typeface="Calibri" pitchFamily="34" charset="0"/>
              </a:rPr>
            </a:br>
            <a:r>
              <a:rPr lang="en-US" sz="1600">
                <a:latin typeface="Calibri" pitchFamily="34" charset="0"/>
              </a:rPr>
              <a:t>... </a:t>
            </a:r>
            <a:br>
              <a:rPr lang="en-US" sz="1600">
                <a:latin typeface="Calibri" pitchFamily="34" charset="0"/>
              </a:rPr>
            </a:br>
            <a:r>
              <a:rPr lang="en-US" sz="1600">
                <a:latin typeface="Calibri" pitchFamily="34" charset="0"/>
              </a:rPr>
              <a:t>@Override protected void onSaveInstanceState(Bundle outState) {     	super.onSaveInstanceState(outState); </a:t>
            </a:r>
          </a:p>
          <a:p>
            <a:r>
              <a:rPr lang="en-US" sz="1600">
                <a:latin typeface="Calibri" pitchFamily="34" charset="0"/>
              </a:rPr>
              <a:t>	outState.putString(SOME_KEY, "blah blah blah"); </a:t>
            </a:r>
            <a:br>
              <a:rPr lang="en-US" sz="1600">
                <a:latin typeface="Calibri" pitchFamily="34" charset="0"/>
              </a:rPr>
            </a:br>
            <a:r>
              <a:rPr lang="en-US" sz="1600">
                <a:latin typeface="Calibri" pitchFamily="34" charset="0"/>
              </a:rPr>
              <a:t>}</a:t>
            </a:r>
          </a:p>
          <a:p>
            <a:endParaRPr lang="en-US" sz="4400" b="1">
              <a:solidFill>
                <a:srgbClr val="FF0000"/>
              </a:solidFill>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E7B144B-0534-4282-8697-DB4DA74E4B0B}" type="slidenum">
              <a:rPr lang="en-US" sz="1200">
                <a:solidFill>
                  <a:schemeClr val="tx1">
                    <a:tint val="75000"/>
                  </a:schemeClr>
                </a:solidFill>
                <a:latin typeface="+mn-lt"/>
              </a:rPr>
              <a:pPr algn="r" fontAlgn="auto">
                <a:spcBef>
                  <a:spcPts val="0"/>
                </a:spcBef>
                <a:spcAft>
                  <a:spcPts val="0"/>
                </a:spcAft>
                <a:defRPr/>
              </a:pPr>
              <a:t>45</a:t>
            </a:fld>
            <a:endParaRPr lang="en-US" sz="1200">
              <a:solidFill>
                <a:schemeClr val="tx1">
                  <a:tint val="75000"/>
                </a:schemeClr>
              </a:solidFill>
              <a:latin typeface="+mn-lt"/>
            </a:endParaRPr>
          </a:p>
        </p:txBody>
      </p:sp>
      <p:pic>
        <p:nvPicPr>
          <p:cNvPr id="7270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BB475DE-09EC-4F5C-A510-E7290BD691DA}" type="slidenum">
              <a:rPr lang="en-US" sz="1200">
                <a:solidFill>
                  <a:schemeClr val="tx1">
                    <a:tint val="75000"/>
                  </a:schemeClr>
                </a:solidFill>
                <a:latin typeface="+mn-lt"/>
              </a:rPr>
              <a:pPr algn="r" fontAlgn="auto">
                <a:spcBef>
                  <a:spcPts val="0"/>
                </a:spcBef>
                <a:spcAft>
                  <a:spcPts val="0"/>
                </a:spcAft>
                <a:defRPr/>
              </a:pPr>
              <a:t>45</a:t>
            </a:fld>
            <a:endParaRPr lang="en-US" sz="1200">
              <a:solidFill>
                <a:schemeClr val="tx1">
                  <a:tint val="75000"/>
                </a:schemeClr>
              </a:solidFill>
              <a:latin typeface="+mn-lt"/>
            </a:endParaRPr>
          </a:p>
        </p:txBody>
      </p:sp>
      <p:sp>
        <p:nvSpPr>
          <p:cNvPr id="72708" name="Rectangle 8"/>
          <p:cNvSpPr>
            <a:spLocks noChangeArrowheads="1"/>
          </p:cNvSpPr>
          <p:nvPr/>
        </p:nvSpPr>
        <p:spPr bwMode="auto">
          <a:xfrm>
            <a:off x="228600" y="228600"/>
            <a:ext cx="7162800" cy="1128713"/>
          </a:xfrm>
          <a:prstGeom prst="rect">
            <a:avLst/>
          </a:prstGeom>
          <a:noFill/>
          <a:ln w="9525">
            <a:noFill/>
            <a:miter lim="800000"/>
            <a:headEnd/>
            <a:tailEnd/>
          </a:ln>
        </p:spPr>
        <p:txBody>
          <a:bodyPr>
            <a:spAutoFit/>
          </a:bodyPr>
          <a:lstStyle/>
          <a:p>
            <a:r>
              <a:rPr lang="en-US">
                <a:solidFill>
                  <a:srgbClr val="558ED5"/>
                </a:solidFill>
                <a:latin typeface="Calibri" pitchFamily="34" charset="0"/>
              </a:rPr>
              <a:t>3. Android – Application's Life Cycle</a:t>
            </a:r>
          </a:p>
          <a:p>
            <a:endParaRPr lang="en-US">
              <a:solidFill>
                <a:srgbClr val="558ED5"/>
              </a:solidFill>
              <a:latin typeface="Calibri" pitchFamily="34" charset="0"/>
            </a:endParaRPr>
          </a:p>
          <a:p>
            <a:r>
              <a:rPr lang="en-US" sz="3200">
                <a:solidFill>
                  <a:srgbClr val="558ED5"/>
                </a:solidFill>
                <a:latin typeface="Calibri" pitchFamily="34" charset="0"/>
              </a:rPr>
              <a:t>Homework</a:t>
            </a:r>
            <a:r>
              <a:rPr lang="en-US" sz="2400">
                <a:solidFill>
                  <a:srgbClr val="558ED5"/>
                </a:solidFill>
                <a:latin typeface="Calibri" pitchFamily="34" charset="0"/>
              </a:rPr>
              <a:t> </a:t>
            </a:r>
          </a:p>
        </p:txBody>
      </p:sp>
      <p:sp>
        <p:nvSpPr>
          <p:cNvPr id="72709" name="TextBox 10"/>
          <p:cNvSpPr txBox="1">
            <a:spLocks noChangeArrowheads="1"/>
          </p:cNvSpPr>
          <p:nvPr/>
        </p:nvSpPr>
        <p:spPr bwMode="auto">
          <a:xfrm>
            <a:off x="381000" y="1371600"/>
            <a:ext cx="7924800" cy="4911725"/>
          </a:xfrm>
          <a:prstGeom prst="rect">
            <a:avLst/>
          </a:prstGeom>
          <a:noFill/>
          <a:ln w="9525">
            <a:noFill/>
            <a:miter lim="800000"/>
            <a:headEnd/>
            <a:tailEnd/>
          </a:ln>
        </p:spPr>
        <p:txBody>
          <a:bodyPr>
            <a:spAutoFit/>
          </a:bodyPr>
          <a:lstStyle/>
          <a:p>
            <a:r>
              <a:rPr lang="en-US" sz="2400" b="1">
                <a:solidFill>
                  <a:srgbClr val="0070C0"/>
                </a:solidFill>
                <a:latin typeface="Calibri" pitchFamily="34" charset="0"/>
              </a:rPr>
              <a:t>Your turn!</a:t>
            </a:r>
          </a:p>
          <a:p>
            <a:r>
              <a:rPr lang="en-US" sz="2400" b="1">
                <a:solidFill>
                  <a:srgbClr val="0070C0"/>
                </a:solidFill>
                <a:latin typeface="Calibri" pitchFamily="34" charset="0"/>
              </a:rPr>
              <a:t>EXPERIMENT 1.</a:t>
            </a:r>
          </a:p>
          <a:p>
            <a:endParaRPr lang="en-US">
              <a:latin typeface="Calibri" pitchFamily="34" charset="0"/>
            </a:endParaRPr>
          </a:p>
          <a:p>
            <a:pPr>
              <a:buFontTx/>
              <a:buAutoNum type="arabicPeriod"/>
            </a:pPr>
            <a:r>
              <a:rPr lang="en-US">
                <a:latin typeface="Calibri" pitchFamily="34" charset="0"/>
              </a:rPr>
              <a:t>Viết một ứng dụng Android. (“PuraVida”) để thử nghiệm các vòng đời khác nhau của ứng dụng.</a:t>
            </a:r>
          </a:p>
          <a:p>
            <a:pPr>
              <a:buFontTx/>
              <a:buAutoNum type="arabicPeriod"/>
            </a:pPr>
            <a:r>
              <a:rPr lang="en-US">
                <a:latin typeface="Calibri" pitchFamily="34" charset="0"/>
              </a:rPr>
              <a:t>Layout tại </a:t>
            </a:r>
            <a:r>
              <a:rPr lang="en-US" b="1">
                <a:latin typeface="Calibri" pitchFamily="34" charset="0"/>
              </a:rPr>
              <a:t>main.xml </a:t>
            </a:r>
            <a:r>
              <a:rPr lang="en-US">
                <a:latin typeface="Calibri" pitchFamily="34" charset="0"/>
              </a:rPr>
              <a:t>cần có một Button (text: “Finish”, id: btnFinish) và một EditText container (txt: “” , id: txtMsg). </a:t>
            </a:r>
          </a:p>
          <a:p>
            <a:pPr>
              <a:buFontTx/>
              <a:buAutoNum type="arabicPeriod"/>
            </a:pPr>
            <a:r>
              <a:rPr lang="en-US">
                <a:latin typeface="Calibri" pitchFamily="34" charset="0"/>
              </a:rPr>
              <a:t>Dùng phương thức onCreate để nối button và textbox với chương trình. Thêm dòng mã sau:</a:t>
            </a:r>
          </a:p>
          <a:p>
            <a:pPr lvl="2"/>
            <a:r>
              <a:rPr lang="en-US" sz="1600">
                <a:solidFill>
                  <a:srgbClr val="000000"/>
                </a:solidFill>
                <a:latin typeface="Courier New" pitchFamily="49" charset="0"/>
              </a:rPr>
              <a:t>Toast.</a:t>
            </a:r>
            <a:r>
              <a:rPr lang="en-US" sz="1600" i="1">
                <a:solidFill>
                  <a:srgbClr val="000000"/>
                </a:solidFill>
                <a:latin typeface="Courier New" pitchFamily="49" charset="0"/>
              </a:rPr>
              <a:t>makeText(</a:t>
            </a:r>
            <a:r>
              <a:rPr lang="en-US" sz="1600" b="1" i="1">
                <a:solidFill>
                  <a:srgbClr val="7F0055"/>
                </a:solidFill>
                <a:latin typeface="Courier New" pitchFamily="49" charset="0"/>
              </a:rPr>
              <a:t>this</a:t>
            </a:r>
            <a:r>
              <a:rPr lang="en-US" sz="1600" b="1" i="1">
                <a:solidFill>
                  <a:srgbClr val="000000"/>
                </a:solidFill>
                <a:latin typeface="Courier New" pitchFamily="49" charset="0"/>
              </a:rPr>
              <a:t>, </a:t>
            </a:r>
            <a:r>
              <a:rPr lang="en-US" sz="1600" b="1" i="1">
                <a:solidFill>
                  <a:srgbClr val="2A00FF"/>
                </a:solidFill>
                <a:latin typeface="Courier New" pitchFamily="49" charset="0"/>
              </a:rPr>
              <a:t>"onCreate"</a:t>
            </a:r>
            <a:r>
              <a:rPr lang="en-US" sz="1600" b="1" i="1">
                <a:solidFill>
                  <a:srgbClr val="000000"/>
                </a:solidFill>
                <a:latin typeface="Courier New" pitchFamily="49" charset="0"/>
              </a:rPr>
              <a:t>, 1).show();</a:t>
            </a:r>
            <a:endParaRPr lang="en-US">
              <a:latin typeface="Calibri" pitchFamily="34" charset="0"/>
            </a:endParaRPr>
          </a:p>
          <a:p>
            <a:pPr>
              <a:buFontTx/>
              <a:buAutoNum type="arabicPeriod"/>
            </a:pPr>
            <a:r>
              <a:rPr lang="en-US">
                <a:latin typeface="Calibri" pitchFamily="34" charset="0"/>
              </a:rPr>
              <a:t>Phương thức click chỉ có một lệnh: </a:t>
            </a:r>
            <a:r>
              <a:rPr lang="en-US" b="1">
                <a:latin typeface="Calibri" pitchFamily="34" charset="0"/>
              </a:rPr>
              <a:t>finish();</a:t>
            </a:r>
            <a:r>
              <a:rPr lang="en-US">
                <a:latin typeface="Calibri" pitchFamily="34" charset="0"/>
              </a:rPr>
              <a:t> dùng để kết thúc ứng dụng. Thêm một lệnh Toast (tương tự như trên) cho từng event trong 6 event còn lại. Để đơn giản, hãy dùng menu Source &gt; Override/Implement Methods…  của Eclipse</a:t>
            </a:r>
          </a:p>
          <a:p>
            <a:pPr>
              <a:buFontTx/>
              <a:buAutoNum type="arabicPeriod"/>
            </a:pPr>
            <a:r>
              <a:rPr lang="en-US">
                <a:latin typeface="Calibri" pitchFamily="34" charset="0"/>
              </a:rPr>
              <a:t>Tại cửa sổ option, đánh dấu các event sau: onStart, onResume, onPause, onStop, onDestroy, onRestart </a:t>
            </a:r>
          </a:p>
          <a:p>
            <a:r>
              <a:rPr lang="en-US">
                <a:latin typeface="Calibri" pitchFamily="34" charset="0"/>
              </a:rPr>
              <a:t>	(để ý xem có bao nhiêu phương thức </a:t>
            </a:r>
            <a:r>
              <a:rPr lang="en-US" i="1">
                <a:latin typeface="Calibri" pitchFamily="34" charset="0"/>
              </a:rPr>
              <a:t>onEvent…</a:t>
            </a:r>
            <a:r>
              <a:rPr lang="en-US">
                <a:latin typeface="Calibri" pitchFamily="34" charset="0"/>
              </a:rPr>
              <a:t> tại đó!!!)</a:t>
            </a:r>
          </a:p>
          <a:p>
            <a:r>
              <a:rPr lang="en-US">
                <a:latin typeface="Calibri" pitchFamily="34" charset="0"/>
              </a:rPr>
              <a:t>6.Lưu chương trình.</a:t>
            </a:r>
          </a:p>
        </p:txBody>
      </p:sp>
      <p:pic>
        <p:nvPicPr>
          <p:cNvPr id="72710" name="Picture 15" descr="C:\Documents and Settings\Administrator\Local Settings\Temporary Internet Files\Content.IE5\XP9UAIBT\MC900365856[1].wmf"/>
          <p:cNvPicPr>
            <a:picLocks noChangeAspect="1" noChangeArrowheads="1"/>
          </p:cNvPicPr>
          <p:nvPr/>
        </p:nvPicPr>
        <p:blipFill>
          <a:blip r:embed="rId3"/>
          <a:srcRect/>
          <a:stretch>
            <a:fillRect/>
          </a:stretch>
        </p:blipFill>
        <p:spPr bwMode="auto">
          <a:xfrm>
            <a:off x="5851525" y="228600"/>
            <a:ext cx="1803400" cy="1749425"/>
          </a:xfrm>
          <a:prstGeom prst="rect">
            <a:avLst/>
          </a:prstGeom>
          <a:noFill/>
          <a:ln w="9525">
            <a:noFill/>
            <a:miter lim="800000"/>
            <a:headEnd/>
            <a:tailEnd/>
          </a:ln>
        </p:spPr>
      </p:pic>
      <p:sp>
        <p:nvSpPr>
          <p:cNvPr id="72711" name="TextBox 27"/>
          <p:cNvSpPr txBox="1">
            <a:spLocks noChangeArrowheads="1"/>
          </p:cNvSpPr>
          <p:nvPr/>
        </p:nvSpPr>
        <p:spPr bwMode="auto">
          <a:xfrm>
            <a:off x="7604125" y="1704975"/>
            <a:ext cx="1676400" cy="276225"/>
          </a:xfrm>
          <a:prstGeom prst="rect">
            <a:avLst/>
          </a:prstGeom>
          <a:noFill/>
          <a:ln w="9525">
            <a:noFill/>
            <a:miter lim="800000"/>
            <a:headEnd/>
            <a:tailEnd/>
          </a:ln>
        </p:spPr>
        <p:txBody>
          <a:bodyPr>
            <a:spAutoFit/>
          </a:bodyPr>
          <a:lstStyle/>
          <a:p>
            <a:r>
              <a:rPr lang="en-US" sz="1200" i="1">
                <a:solidFill>
                  <a:srgbClr val="FF0000"/>
                </a:solidFill>
                <a:latin typeface="Calibri" pitchFamily="34" charset="0"/>
              </a:rPr>
              <a:t>Teaching notes</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8D983C43-95F1-446E-9F5B-131F4A882E58}" type="slidenum">
              <a:rPr lang="en-US" sz="1200">
                <a:solidFill>
                  <a:schemeClr val="tx1">
                    <a:tint val="75000"/>
                  </a:schemeClr>
                </a:solidFill>
                <a:latin typeface="+mn-lt"/>
              </a:rPr>
              <a:pPr algn="r" fontAlgn="auto">
                <a:spcBef>
                  <a:spcPts val="0"/>
                </a:spcBef>
                <a:spcAft>
                  <a:spcPts val="0"/>
                </a:spcAft>
                <a:defRPr/>
              </a:pPr>
              <a:t>46</a:t>
            </a:fld>
            <a:endParaRPr lang="en-US" sz="1200">
              <a:solidFill>
                <a:schemeClr val="tx1">
                  <a:tint val="75000"/>
                </a:schemeClr>
              </a:solidFill>
              <a:latin typeface="+mn-lt"/>
            </a:endParaRPr>
          </a:p>
        </p:txBody>
      </p:sp>
      <p:pic>
        <p:nvPicPr>
          <p:cNvPr id="7373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478B15E-55B2-45C1-A755-8A3E0849930B}" type="slidenum">
              <a:rPr lang="en-US" sz="1200">
                <a:solidFill>
                  <a:schemeClr val="tx1">
                    <a:tint val="75000"/>
                  </a:schemeClr>
                </a:solidFill>
                <a:latin typeface="+mn-lt"/>
              </a:rPr>
              <a:pPr algn="r" fontAlgn="auto">
                <a:spcBef>
                  <a:spcPts val="0"/>
                </a:spcBef>
                <a:spcAft>
                  <a:spcPts val="0"/>
                </a:spcAft>
                <a:defRPr/>
              </a:pPr>
              <a:t>46</a:t>
            </a:fld>
            <a:endParaRPr lang="en-US" sz="1200">
              <a:solidFill>
                <a:schemeClr val="tx1">
                  <a:tint val="75000"/>
                </a:schemeClr>
              </a:solidFill>
              <a:latin typeface="+mn-lt"/>
            </a:endParaRPr>
          </a:p>
        </p:txBody>
      </p:sp>
      <p:sp>
        <p:nvSpPr>
          <p:cNvPr id="73732" name="Rectangle 8"/>
          <p:cNvSpPr>
            <a:spLocks noChangeArrowheads="1"/>
          </p:cNvSpPr>
          <p:nvPr/>
        </p:nvSpPr>
        <p:spPr bwMode="auto">
          <a:xfrm>
            <a:off x="228600" y="228600"/>
            <a:ext cx="7162800" cy="1128713"/>
          </a:xfrm>
          <a:prstGeom prst="rect">
            <a:avLst/>
          </a:prstGeom>
          <a:noFill/>
          <a:ln w="9525">
            <a:noFill/>
            <a:miter lim="800000"/>
            <a:headEnd/>
            <a:tailEnd/>
          </a:ln>
        </p:spPr>
        <p:txBody>
          <a:bodyPr>
            <a:spAutoFit/>
          </a:bodyPr>
          <a:lstStyle/>
          <a:p>
            <a:r>
              <a:rPr lang="en-US">
                <a:solidFill>
                  <a:srgbClr val="558ED5"/>
                </a:solidFill>
                <a:latin typeface="Calibri" pitchFamily="34" charset="0"/>
              </a:rPr>
              <a:t>3. Android – Application's Life Cycle</a:t>
            </a:r>
          </a:p>
          <a:p>
            <a:endParaRPr lang="en-US">
              <a:solidFill>
                <a:srgbClr val="558ED5"/>
              </a:solidFill>
              <a:latin typeface="Calibri" pitchFamily="34" charset="0"/>
            </a:endParaRPr>
          </a:p>
          <a:p>
            <a:r>
              <a:rPr lang="en-US" sz="3200">
                <a:solidFill>
                  <a:srgbClr val="558ED5"/>
                </a:solidFill>
                <a:latin typeface="Calibri" pitchFamily="34" charset="0"/>
              </a:rPr>
              <a:t>Homework</a:t>
            </a:r>
            <a:endParaRPr lang="en-US" sz="2400">
              <a:solidFill>
                <a:srgbClr val="558ED5"/>
              </a:solidFill>
              <a:latin typeface="Calibri" pitchFamily="34" charset="0"/>
            </a:endParaRPr>
          </a:p>
        </p:txBody>
      </p:sp>
      <p:sp>
        <p:nvSpPr>
          <p:cNvPr id="73733" name="TextBox 10"/>
          <p:cNvSpPr txBox="1">
            <a:spLocks noChangeArrowheads="1"/>
          </p:cNvSpPr>
          <p:nvPr/>
        </p:nvSpPr>
        <p:spPr bwMode="auto">
          <a:xfrm>
            <a:off x="381000" y="1371600"/>
            <a:ext cx="7924800" cy="3843338"/>
          </a:xfrm>
          <a:prstGeom prst="rect">
            <a:avLst/>
          </a:prstGeom>
          <a:noFill/>
          <a:ln w="9525">
            <a:noFill/>
            <a:miter lim="800000"/>
            <a:headEnd/>
            <a:tailEnd/>
          </a:ln>
        </p:spPr>
        <p:txBody>
          <a:bodyPr>
            <a:spAutoFit/>
          </a:bodyPr>
          <a:lstStyle/>
          <a:p>
            <a:r>
              <a:rPr lang="en-US" sz="2400" b="1">
                <a:solidFill>
                  <a:srgbClr val="0070C0"/>
                </a:solidFill>
                <a:latin typeface="Calibri" pitchFamily="34" charset="0"/>
              </a:rPr>
              <a:t>Your turn!</a:t>
            </a:r>
          </a:p>
          <a:p>
            <a:r>
              <a:rPr lang="en-US" sz="2400" b="1">
                <a:solidFill>
                  <a:srgbClr val="0070C0"/>
                </a:solidFill>
                <a:latin typeface="Calibri" pitchFamily="34" charset="0"/>
              </a:rPr>
              <a:t>EXPERIMENT 1 (cont.)</a:t>
            </a:r>
          </a:p>
          <a:p>
            <a:endParaRPr lang="en-US">
              <a:latin typeface="Calibri" pitchFamily="34" charset="0"/>
            </a:endParaRPr>
          </a:p>
          <a:p>
            <a:pPr>
              <a:buFontTx/>
              <a:buAutoNum type="arabicPeriod" startAt="7"/>
            </a:pPr>
            <a:r>
              <a:rPr lang="en-US">
                <a:latin typeface="Calibri" pitchFamily="34" charset="0"/>
              </a:rPr>
              <a:t>Dịch và chạy ứng dụng.</a:t>
            </a:r>
          </a:p>
          <a:p>
            <a:pPr>
              <a:buFontTx/>
              <a:buAutoNum type="arabicPeriod" startAt="7"/>
            </a:pPr>
            <a:r>
              <a:rPr lang="en-US">
                <a:latin typeface="Calibri" pitchFamily="34" charset="0"/>
              </a:rPr>
              <a:t>Ghi lại chuỗi các message hiển thị bởi các lệnh Toast.</a:t>
            </a:r>
          </a:p>
          <a:p>
            <a:pPr>
              <a:buFontTx/>
              <a:buAutoNum type="arabicPeriod" startAt="7"/>
            </a:pPr>
            <a:r>
              <a:rPr lang="en-US">
                <a:latin typeface="Calibri" pitchFamily="34" charset="0"/>
              </a:rPr>
              <a:t>Nhấn nút FINISH. Quan sát chuỗi các trạng thái.</a:t>
            </a:r>
          </a:p>
          <a:p>
            <a:pPr>
              <a:buFontTx/>
              <a:buAutoNum type="arabicPeriod" startAt="7"/>
            </a:pPr>
            <a:r>
              <a:rPr lang="en-US">
                <a:latin typeface="Calibri" pitchFamily="34" charset="0"/>
              </a:rPr>
              <a:t>Chạy lại ứng dụng</a:t>
            </a:r>
          </a:p>
          <a:p>
            <a:pPr>
              <a:buFontTx/>
              <a:buAutoNum type="arabicPeriod" startAt="7"/>
            </a:pPr>
            <a:r>
              <a:rPr lang="en-US">
                <a:latin typeface="Calibri" pitchFamily="34" charset="0"/>
              </a:rPr>
              <a:t>Nhấn nút HOME của emulator. Chuyện gì xảy ra?</a:t>
            </a:r>
          </a:p>
          <a:p>
            <a:pPr>
              <a:buFontTx/>
              <a:buAutoNum type="arabicPeriod" startAt="7"/>
            </a:pPr>
            <a:r>
              <a:rPr lang="en-US">
                <a:latin typeface="Calibri" pitchFamily="34" charset="0"/>
              </a:rPr>
              <a:t>Click vào launch pad, tìm icon và quay lại ứng dụng “PuraVida”. Chuỗi message nào được hiển thị?</a:t>
            </a:r>
          </a:p>
          <a:p>
            <a:pPr>
              <a:buFontTx/>
              <a:buAutoNum type="arabicPeriod" startAt="7"/>
            </a:pPr>
            <a:r>
              <a:rPr lang="en-US">
                <a:latin typeface="Calibri" pitchFamily="34" charset="0"/>
              </a:rPr>
              <a:t>Click phím CALL của emulator. Ứng dụng ở trạng thái paused hay stopped?</a:t>
            </a:r>
          </a:p>
          <a:p>
            <a:pPr>
              <a:buFontTx/>
              <a:buAutoNum type="arabicPeriod" startAt="7"/>
            </a:pPr>
            <a:r>
              <a:rPr lang="en-US">
                <a:latin typeface="Calibri" pitchFamily="34" charset="0"/>
              </a:rPr>
              <a:t>Click phím BACK để quay lại ứng dụng.</a:t>
            </a:r>
          </a:p>
          <a:p>
            <a:pPr>
              <a:buFontTx/>
              <a:buAutoNum type="arabicPeriod" startAt="7"/>
            </a:pPr>
            <a:r>
              <a:rPr lang="en-US">
                <a:latin typeface="Calibri" pitchFamily="34" charset="0"/>
              </a:rPr>
              <a:t>Long-tap vào nút HANG-UP. Chuyện gì xảy ra?</a:t>
            </a:r>
          </a:p>
        </p:txBody>
      </p:sp>
      <p:pic>
        <p:nvPicPr>
          <p:cNvPr id="73734" name="Picture 15" descr="C:\Documents and Settings\Administrator\Local Settings\Temporary Internet Files\Content.IE5\XP9UAIBT\MC900365856[1].wmf"/>
          <p:cNvPicPr>
            <a:picLocks noChangeAspect="1" noChangeArrowheads="1"/>
          </p:cNvPicPr>
          <p:nvPr/>
        </p:nvPicPr>
        <p:blipFill>
          <a:blip r:embed="rId3"/>
          <a:srcRect/>
          <a:stretch>
            <a:fillRect/>
          </a:stretch>
        </p:blipFill>
        <p:spPr bwMode="auto">
          <a:xfrm>
            <a:off x="5851525" y="228600"/>
            <a:ext cx="1803400" cy="1749425"/>
          </a:xfrm>
          <a:prstGeom prst="rect">
            <a:avLst/>
          </a:prstGeom>
          <a:noFill/>
          <a:ln w="9525">
            <a:noFill/>
            <a:miter lim="800000"/>
            <a:headEnd/>
            <a:tailEnd/>
          </a:ln>
        </p:spPr>
      </p:pic>
      <p:pic>
        <p:nvPicPr>
          <p:cNvPr id="73735" name="Picture 18" descr="C:\Documents and Settings\Administrator\Local Settings\Temporary Internet Files\Content.IE5\XWN71LCQ\MC900056116[1].wmf"/>
          <p:cNvPicPr>
            <a:picLocks noChangeAspect="1" noChangeArrowheads="1"/>
          </p:cNvPicPr>
          <p:nvPr/>
        </p:nvPicPr>
        <p:blipFill>
          <a:blip r:embed="rId4"/>
          <a:srcRect/>
          <a:stretch>
            <a:fillRect/>
          </a:stretch>
        </p:blipFill>
        <p:spPr bwMode="auto">
          <a:xfrm>
            <a:off x="4098925" y="685800"/>
            <a:ext cx="1790700" cy="1427163"/>
          </a:xfrm>
          <a:prstGeom prst="rect">
            <a:avLst/>
          </a:prstGeom>
          <a:noFill/>
          <a:ln w="9525">
            <a:noFill/>
            <a:miter lim="800000"/>
            <a:headEnd/>
            <a:tailEnd/>
          </a:ln>
        </p:spPr>
      </p:pic>
      <p:sp>
        <p:nvSpPr>
          <p:cNvPr id="73736" name="TextBox 27"/>
          <p:cNvSpPr txBox="1">
            <a:spLocks noChangeArrowheads="1"/>
          </p:cNvSpPr>
          <p:nvPr/>
        </p:nvSpPr>
        <p:spPr bwMode="auto">
          <a:xfrm>
            <a:off x="7604125" y="1704975"/>
            <a:ext cx="1676400" cy="276225"/>
          </a:xfrm>
          <a:prstGeom prst="rect">
            <a:avLst/>
          </a:prstGeom>
          <a:noFill/>
          <a:ln w="9525">
            <a:noFill/>
            <a:miter lim="800000"/>
            <a:headEnd/>
            <a:tailEnd/>
          </a:ln>
        </p:spPr>
        <p:txBody>
          <a:bodyPr>
            <a:spAutoFit/>
          </a:bodyPr>
          <a:lstStyle/>
          <a:p>
            <a:r>
              <a:rPr lang="en-US" sz="1200" i="1">
                <a:solidFill>
                  <a:srgbClr val="FF0000"/>
                </a:solidFill>
                <a:latin typeface="Calibri" pitchFamily="34" charset="0"/>
              </a:rPr>
              <a:t>Teaching notes</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0D1EC474-07F9-4525-9912-1225D5BB6A75}" type="slidenum">
              <a:rPr lang="en-US" sz="1200">
                <a:solidFill>
                  <a:schemeClr val="tx1">
                    <a:tint val="75000"/>
                  </a:schemeClr>
                </a:solidFill>
                <a:latin typeface="+mn-lt"/>
              </a:rPr>
              <a:pPr algn="r" fontAlgn="auto">
                <a:spcBef>
                  <a:spcPts val="0"/>
                </a:spcBef>
                <a:spcAft>
                  <a:spcPts val="0"/>
                </a:spcAft>
                <a:defRPr/>
              </a:pPr>
              <a:t>47</a:t>
            </a:fld>
            <a:endParaRPr lang="en-US" sz="1200">
              <a:solidFill>
                <a:schemeClr val="tx1">
                  <a:tint val="75000"/>
                </a:schemeClr>
              </a:solidFill>
              <a:latin typeface="+mn-lt"/>
            </a:endParaRPr>
          </a:p>
        </p:txBody>
      </p:sp>
      <p:pic>
        <p:nvPicPr>
          <p:cNvPr id="7475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0206115-42A3-47E4-875B-128B029E431F}" type="slidenum">
              <a:rPr lang="en-US" sz="1200">
                <a:solidFill>
                  <a:schemeClr val="tx1">
                    <a:tint val="75000"/>
                  </a:schemeClr>
                </a:solidFill>
                <a:latin typeface="+mn-lt"/>
              </a:rPr>
              <a:pPr algn="r" fontAlgn="auto">
                <a:spcBef>
                  <a:spcPts val="0"/>
                </a:spcBef>
                <a:spcAft>
                  <a:spcPts val="0"/>
                </a:spcAft>
                <a:defRPr/>
              </a:pPr>
              <a:t>47</a:t>
            </a:fld>
            <a:endParaRPr lang="en-US" sz="1200">
              <a:solidFill>
                <a:schemeClr val="tx1">
                  <a:tint val="75000"/>
                </a:schemeClr>
              </a:solidFill>
              <a:latin typeface="+mn-lt"/>
            </a:endParaRPr>
          </a:p>
        </p:txBody>
      </p:sp>
      <p:sp>
        <p:nvSpPr>
          <p:cNvPr id="74756" name="Rectangle 8"/>
          <p:cNvSpPr>
            <a:spLocks noChangeArrowheads="1"/>
          </p:cNvSpPr>
          <p:nvPr/>
        </p:nvSpPr>
        <p:spPr bwMode="auto">
          <a:xfrm>
            <a:off x="228600" y="228600"/>
            <a:ext cx="7162800" cy="1128713"/>
          </a:xfrm>
          <a:prstGeom prst="rect">
            <a:avLst/>
          </a:prstGeom>
          <a:noFill/>
          <a:ln w="9525">
            <a:noFill/>
            <a:miter lim="800000"/>
            <a:headEnd/>
            <a:tailEnd/>
          </a:ln>
        </p:spPr>
        <p:txBody>
          <a:bodyPr>
            <a:spAutoFit/>
          </a:bodyPr>
          <a:lstStyle/>
          <a:p>
            <a:r>
              <a:rPr lang="en-US">
                <a:solidFill>
                  <a:srgbClr val="558ED5"/>
                </a:solidFill>
                <a:latin typeface="Calibri" pitchFamily="34" charset="0"/>
              </a:rPr>
              <a:t>3. Android – Application's Life Cycle</a:t>
            </a:r>
          </a:p>
          <a:p>
            <a:endParaRPr lang="en-US">
              <a:solidFill>
                <a:srgbClr val="558ED5"/>
              </a:solidFill>
              <a:latin typeface="Calibri" pitchFamily="34" charset="0"/>
            </a:endParaRPr>
          </a:p>
          <a:p>
            <a:r>
              <a:rPr lang="en-US" sz="3200">
                <a:solidFill>
                  <a:srgbClr val="558ED5"/>
                </a:solidFill>
                <a:latin typeface="Calibri" pitchFamily="34" charset="0"/>
              </a:rPr>
              <a:t>Homework</a:t>
            </a:r>
            <a:endParaRPr lang="en-US" sz="2400">
              <a:solidFill>
                <a:srgbClr val="558ED5"/>
              </a:solidFill>
              <a:latin typeface="Calibri" pitchFamily="34" charset="0"/>
            </a:endParaRPr>
          </a:p>
        </p:txBody>
      </p:sp>
      <p:sp>
        <p:nvSpPr>
          <p:cNvPr id="74757" name="TextBox 10"/>
          <p:cNvSpPr txBox="1">
            <a:spLocks noChangeArrowheads="1"/>
          </p:cNvSpPr>
          <p:nvPr/>
        </p:nvSpPr>
        <p:spPr bwMode="auto">
          <a:xfrm>
            <a:off x="381000" y="1371600"/>
            <a:ext cx="7924800" cy="3568700"/>
          </a:xfrm>
          <a:prstGeom prst="rect">
            <a:avLst/>
          </a:prstGeom>
          <a:noFill/>
          <a:ln w="9525">
            <a:noFill/>
            <a:miter lim="800000"/>
            <a:headEnd/>
            <a:tailEnd/>
          </a:ln>
        </p:spPr>
        <p:txBody>
          <a:bodyPr>
            <a:spAutoFit/>
          </a:bodyPr>
          <a:lstStyle/>
          <a:p>
            <a:pPr marL="342900" indent="-342900"/>
            <a:r>
              <a:rPr lang="en-US" sz="2400" b="1">
                <a:solidFill>
                  <a:srgbClr val="0070C0"/>
                </a:solidFill>
                <a:latin typeface="Calibri" pitchFamily="34" charset="0"/>
              </a:rPr>
              <a:t>Your turn!</a:t>
            </a:r>
          </a:p>
          <a:p>
            <a:pPr marL="342900" indent="-342900"/>
            <a:r>
              <a:rPr lang="en-US" sz="2400" b="1">
                <a:solidFill>
                  <a:srgbClr val="0070C0"/>
                </a:solidFill>
                <a:latin typeface="Calibri" pitchFamily="34" charset="0"/>
              </a:rPr>
              <a:t>EXPERIMENT 2</a:t>
            </a:r>
          </a:p>
          <a:p>
            <a:pPr marL="342900" indent="-342900"/>
            <a:endParaRPr lang="en-US">
              <a:latin typeface="Calibri" pitchFamily="34" charset="0"/>
            </a:endParaRPr>
          </a:p>
          <a:p>
            <a:pPr marL="342900" indent="-342900">
              <a:buFontTx/>
              <a:buAutoNum type="arabicPeriod" startAt="16"/>
            </a:pPr>
            <a:r>
              <a:rPr lang="en-US">
                <a:latin typeface="Calibri" pitchFamily="34" charset="0"/>
              </a:rPr>
              <a:t>Chạy emulator thứ hai. </a:t>
            </a:r>
          </a:p>
          <a:p>
            <a:pPr marL="800100" lvl="1" indent="-342900">
              <a:buFontTx/>
              <a:buAutoNum type="arabicPeriod"/>
            </a:pPr>
            <a:r>
              <a:rPr lang="en-US">
                <a:latin typeface="Calibri" pitchFamily="34" charset="0"/>
              </a:rPr>
              <a:t>Thực hiện một voice-call tới emulator thứ nhất hiện vẫn hiển thị ứng dụng của bạn. Chuyện gì xảy ra? (yêu cầu đồng bộ thời gian thực)</a:t>
            </a:r>
          </a:p>
          <a:p>
            <a:pPr marL="800100" lvl="1" indent="-342900">
              <a:buFontTx/>
              <a:buAutoNum type="arabicPeriod"/>
            </a:pPr>
            <a:r>
              <a:rPr lang="en-US">
                <a:latin typeface="Calibri" pitchFamily="34" charset="0"/>
              </a:rPr>
              <a:t>Gửi một text-message tới emulator thứ nhất (yêu cầu không đồng bộ - asynchronous attention request) </a:t>
            </a:r>
          </a:p>
          <a:p>
            <a:pPr marL="800100" lvl="1" indent="-342900"/>
            <a:endParaRPr lang="en-US">
              <a:latin typeface="Calibri" pitchFamily="34" charset="0"/>
            </a:endParaRPr>
          </a:p>
          <a:p>
            <a:pPr marL="342900" indent="-342900">
              <a:buFontTx/>
              <a:buAutoNum type="arabicPeriod" startAt="16"/>
            </a:pPr>
            <a:r>
              <a:rPr lang="en-US">
                <a:latin typeface="Calibri" pitchFamily="34" charset="0"/>
              </a:rPr>
              <a:t>Viết một câu vào EditText box (“these are the best moments of my life….”).  </a:t>
            </a:r>
          </a:p>
          <a:p>
            <a:pPr marL="342900" indent="-342900">
              <a:buFontTx/>
              <a:buAutoNum type="arabicPeriod" startAt="16"/>
            </a:pPr>
            <a:endParaRPr lang="en-US">
              <a:latin typeface="Calibri" pitchFamily="34" charset="0"/>
            </a:endParaRPr>
          </a:p>
          <a:p>
            <a:pPr marL="342900" indent="-342900">
              <a:buFontTx/>
              <a:buAutoNum type="arabicPeriod" startAt="16"/>
            </a:pPr>
            <a:r>
              <a:rPr lang="en-US">
                <a:latin typeface="Calibri" pitchFamily="34" charset="0"/>
              </a:rPr>
              <a:t>Chạy lại ứng dụng. Chuyện gì xảy ra đối với dòng text? </a:t>
            </a:r>
          </a:p>
        </p:txBody>
      </p:sp>
      <p:pic>
        <p:nvPicPr>
          <p:cNvPr id="74758" name="Picture 15" descr="C:\Documents and Settings\Administrator\Local Settings\Temporary Internet Files\Content.IE5\XP9UAIBT\MC900365856[1].wmf"/>
          <p:cNvPicPr>
            <a:picLocks noChangeAspect="1" noChangeArrowheads="1"/>
          </p:cNvPicPr>
          <p:nvPr/>
        </p:nvPicPr>
        <p:blipFill>
          <a:blip r:embed="rId3"/>
          <a:srcRect/>
          <a:stretch>
            <a:fillRect/>
          </a:stretch>
        </p:blipFill>
        <p:spPr bwMode="auto">
          <a:xfrm>
            <a:off x="5851525" y="228600"/>
            <a:ext cx="1803400" cy="1749425"/>
          </a:xfrm>
          <a:prstGeom prst="rect">
            <a:avLst/>
          </a:prstGeom>
          <a:noFill/>
          <a:ln w="9525">
            <a:noFill/>
            <a:miter lim="800000"/>
            <a:headEnd/>
            <a:tailEnd/>
          </a:ln>
        </p:spPr>
      </p:pic>
      <p:pic>
        <p:nvPicPr>
          <p:cNvPr id="74759" name="Picture 18" descr="C:\Documents and Settings\Administrator\Local Settings\Temporary Internet Files\Content.IE5\XWN71LCQ\MC900056116[1].wmf"/>
          <p:cNvPicPr>
            <a:picLocks noChangeAspect="1" noChangeArrowheads="1"/>
          </p:cNvPicPr>
          <p:nvPr/>
        </p:nvPicPr>
        <p:blipFill>
          <a:blip r:embed="rId4"/>
          <a:srcRect/>
          <a:stretch>
            <a:fillRect/>
          </a:stretch>
        </p:blipFill>
        <p:spPr bwMode="auto">
          <a:xfrm>
            <a:off x="4098925" y="685800"/>
            <a:ext cx="1790700" cy="1427163"/>
          </a:xfrm>
          <a:prstGeom prst="rect">
            <a:avLst/>
          </a:prstGeom>
          <a:noFill/>
          <a:ln w="9525">
            <a:noFill/>
            <a:miter lim="800000"/>
            <a:headEnd/>
            <a:tailEnd/>
          </a:ln>
        </p:spPr>
      </p:pic>
      <p:sp>
        <p:nvSpPr>
          <p:cNvPr id="74760" name="TextBox 27"/>
          <p:cNvSpPr txBox="1">
            <a:spLocks noChangeArrowheads="1"/>
          </p:cNvSpPr>
          <p:nvPr/>
        </p:nvSpPr>
        <p:spPr bwMode="auto">
          <a:xfrm>
            <a:off x="7604125" y="1704975"/>
            <a:ext cx="1676400" cy="276225"/>
          </a:xfrm>
          <a:prstGeom prst="rect">
            <a:avLst/>
          </a:prstGeom>
          <a:noFill/>
          <a:ln w="9525">
            <a:noFill/>
            <a:miter lim="800000"/>
            <a:headEnd/>
            <a:tailEnd/>
          </a:ln>
        </p:spPr>
        <p:txBody>
          <a:bodyPr>
            <a:spAutoFit/>
          </a:bodyPr>
          <a:lstStyle/>
          <a:p>
            <a:r>
              <a:rPr lang="en-US" sz="1200" i="1">
                <a:solidFill>
                  <a:srgbClr val="FF0000"/>
                </a:solidFill>
                <a:latin typeface="Calibri" pitchFamily="34" charset="0"/>
              </a:rPr>
              <a:t>Teaching notes</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91D5544-5B78-493B-B704-239F8E8C706D}" type="slidenum">
              <a:rPr lang="en-US" sz="1200">
                <a:solidFill>
                  <a:schemeClr val="tx1">
                    <a:tint val="75000"/>
                  </a:schemeClr>
                </a:solidFill>
                <a:latin typeface="+mn-lt"/>
              </a:rPr>
              <a:pPr algn="r" fontAlgn="auto">
                <a:spcBef>
                  <a:spcPts val="0"/>
                </a:spcBef>
                <a:spcAft>
                  <a:spcPts val="0"/>
                </a:spcAft>
                <a:defRPr/>
              </a:pPr>
              <a:t>48</a:t>
            </a:fld>
            <a:endParaRPr lang="en-US" sz="1200">
              <a:solidFill>
                <a:schemeClr val="tx1">
                  <a:tint val="75000"/>
                </a:schemeClr>
              </a:solidFill>
              <a:latin typeface="+mn-lt"/>
            </a:endParaRPr>
          </a:p>
        </p:txBody>
      </p:sp>
      <p:pic>
        <p:nvPicPr>
          <p:cNvPr id="7577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DE9629B-E16C-42BB-A652-2F15F8789703}" type="slidenum">
              <a:rPr lang="en-US" sz="1200">
                <a:solidFill>
                  <a:schemeClr val="tx1">
                    <a:tint val="75000"/>
                  </a:schemeClr>
                </a:solidFill>
                <a:latin typeface="+mn-lt"/>
              </a:rPr>
              <a:pPr algn="r" fontAlgn="auto">
                <a:spcBef>
                  <a:spcPts val="0"/>
                </a:spcBef>
                <a:spcAft>
                  <a:spcPts val="0"/>
                </a:spcAft>
                <a:defRPr/>
              </a:pPr>
              <a:t>48</a:t>
            </a:fld>
            <a:endParaRPr lang="en-US" sz="1200">
              <a:solidFill>
                <a:schemeClr val="tx1">
                  <a:tint val="75000"/>
                </a:schemeClr>
              </a:solidFill>
              <a:latin typeface="+mn-lt"/>
            </a:endParaRPr>
          </a:p>
        </p:txBody>
      </p:sp>
      <p:sp>
        <p:nvSpPr>
          <p:cNvPr id="75780" name="Rectangle 8"/>
          <p:cNvSpPr>
            <a:spLocks noChangeArrowheads="1"/>
          </p:cNvSpPr>
          <p:nvPr/>
        </p:nvSpPr>
        <p:spPr bwMode="auto">
          <a:xfrm>
            <a:off x="228600" y="228600"/>
            <a:ext cx="7162800" cy="1128713"/>
          </a:xfrm>
          <a:prstGeom prst="rect">
            <a:avLst/>
          </a:prstGeom>
          <a:noFill/>
          <a:ln w="9525">
            <a:noFill/>
            <a:miter lim="800000"/>
            <a:headEnd/>
            <a:tailEnd/>
          </a:ln>
        </p:spPr>
        <p:txBody>
          <a:bodyPr>
            <a:spAutoFit/>
          </a:bodyPr>
          <a:lstStyle/>
          <a:p>
            <a:r>
              <a:rPr lang="en-US">
                <a:solidFill>
                  <a:srgbClr val="558ED5"/>
                </a:solidFill>
                <a:latin typeface="Calibri" pitchFamily="34" charset="0"/>
              </a:rPr>
              <a:t>3. Android – Application's Life Cycle</a:t>
            </a:r>
          </a:p>
          <a:p>
            <a:endParaRPr lang="en-US">
              <a:solidFill>
                <a:srgbClr val="558ED5"/>
              </a:solidFill>
              <a:latin typeface="Calibri" pitchFamily="34" charset="0"/>
            </a:endParaRPr>
          </a:p>
          <a:p>
            <a:r>
              <a:rPr lang="en-US" sz="3200">
                <a:solidFill>
                  <a:srgbClr val="558ED5"/>
                </a:solidFill>
                <a:latin typeface="Calibri" pitchFamily="34" charset="0"/>
              </a:rPr>
              <a:t>Homework</a:t>
            </a:r>
            <a:endParaRPr lang="en-US" sz="2400">
              <a:solidFill>
                <a:srgbClr val="558ED5"/>
              </a:solidFill>
              <a:latin typeface="Calibri" pitchFamily="34" charset="0"/>
            </a:endParaRPr>
          </a:p>
        </p:txBody>
      </p:sp>
      <p:sp>
        <p:nvSpPr>
          <p:cNvPr id="75781" name="TextBox 10"/>
          <p:cNvSpPr txBox="1">
            <a:spLocks noChangeArrowheads="1"/>
          </p:cNvSpPr>
          <p:nvPr/>
        </p:nvSpPr>
        <p:spPr bwMode="auto">
          <a:xfrm>
            <a:off x="381000" y="1371600"/>
            <a:ext cx="7924800" cy="5053013"/>
          </a:xfrm>
          <a:prstGeom prst="rect">
            <a:avLst/>
          </a:prstGeom>
          <a:noFill/>
          <a:ln w="9525">
            <a:noFill/>
            <a:miter lim="800000"/>
            <a:headEnd/>
            <a:tailEnd/>
          </a:ln>
        </p:spPr>
        <p:txBody>
          <a:bodyPr>
            <a:spAutoFit/>
          </a:bodyPr>
          <a:lstStyle/>
          <a:p>
            <a:pPr marL="342900" indent="-342900"/>
            <a:r>
              <a:rPr lang="en-US" sz="2400" b="1">
                <a:solidFill>
                  <a:srgbClr val="0070C0"/>
                </a:solidFill>
                <a:latin typeface="Calibri" pitchFamily="34" charset="0"/>
              </a:rPr>
              <a:t>Your turn!</a:t>
            </a:r>
          </a:p>
          <a:p>
            <a:pPr marL="342900" indent="-342900"/>
            <a:r>
              <a:rPr lang="en-US" sz="2400" b="1">
                <a:solidFill>
                  <a:srgbClr val="0070C0"/>
                </a:solidFill>
                <a:latin typeface="Calibri" pitchFamily="34" charset="0"/>
              </a:rPr>
              <a:t>EXPERIMENT 3</a:t>
            </a:r>
          </a:p>
          <a:p>
            <a:pPr marL="342900" indent="-342900"/>
            <a:endParaRPr lang="en-US" sz="800">
              <a:latin typeface="Calibri" pitchFamily="34" charset="0"/>
            </a:endParaRPr>
          </a:p>
          <a:p>
            <a:pPr marL="342900" indent="-342900"/>
            <a:r>
              <a:rPr lang="en-US">
                <a:latin typeface="Calibri" pitchFamily="34" charset="0"/>
              </a:rPr>
              <a:t>Đảm bảo tính  bền vững của dữ liệu (data persistency).  </a:t>
            </a:r>
          </a:p>
          <a:p>
            <a:pPr marL="342900" indent="-342900"/>
            <a:endParaRPr lang="en-US" sz="800">
              <a:latin typeface="Calibri" pitchFamily="34" charset="0"/>
            </a:endParaRPr>
          </a:p>
          <a:p>
            <a:pPr marL="342900" indent="-342900">
              <a:buFontTx/>
              <a:buAutoNum type="arabicPeriod" startAt="19"/>
            </a:pPr>
            <a:r>
              <a:rPr lang="en-US">
                <a:latin typeface="Calibri" pitchFamily="34" charset="0"/>
              </a:rPr>
              <a:t>Thêm vào phương thức </a:t>
            </a:r>
            <a:r>
              <a:rPr lang="en-US" b="1">
                <a:latin typeface="Calibri" pitchFamily="34" charset="0"/>
              </a:rPr>
              <a:t>onPause</a:t>
            </a:r>
            <a:r>
              <a:rPr lang="en-US">
                <a:latin typeface="Calibri" pitchFamily="34" charset="0"/>
              </a:rPr>
              <a:t> đoạn sau</a:t>
            </a:r>
          </a:p>
          <a:p>
            <a:pPr marL="342900" indent="-342900"/>
            <a:r>
              <a:rPr lang="en-US" sz="1400">
                <a:latin typeface="Calibri" pitchFamily="34" charset="0"/>
              </a:rPr>
              <a:t>	</a:t>
            </a:r>
            <a:r>
              <a:rPr lang="en-US" sz="1400">
                <a:solidFill>
                  <a:srgbClr val="000000"/>
                </a:solidFill>
                <a:latin typeface="Courier New" pitchFamily="49" charset="0"/>
              </a:rPr>
              <a:t>SharedPreferences myFile1 = getSharedPreferences(</a:t>
            </a:r>
            <a:r>
              <a:rPr lang="en-US" sz="1400">
                <a:solidFill>
                  <a:srgbClr val="2A00FF"/>
                </a:solidFill>
                <a:latin typeface="Courier New" pitchFamily="49" charset="0"/>
              </a:rPr>
              <a:t>"myFile1"</a:t>
            </a:r>
            <a:r>
              <a:rPr lang="en-US" sz="1400">
                <a:solidFill>
                  <a:srgbClr val="000000"/>
                </a:solidFill>
                <a:latin typeface="Courier New" pitchFamily="49" charset="0"/>
              </a:rPr>
              <a:t>, </a:t>
            </a:r>
          </a:p>
          <a:p>
            <a:pPr marL="342900" indent="-342900"/>
            <a:r>
              <a:rPr lang="en-US" sz="1400">
                <a:solidFill>
                  <a:srgbClr val="000000"/>
                </a:solidFill>
                <a:latin typeface="Courier New" pitchFamily="49" charset="0"/>
              </a:rPr>
              <a:t>                              		      Activity.</a:t>
            </a:r>
            <a:r>
              <a:rPr lang="en-US" sz="1400" i="1">
                <a:solidFill>
                  <a:srgbClr val="0000C0"/>
                </a:solidFill>
                <a:latin typeface="Courier New" pitchFamily="49" charset="0"/>
              </a:rPr>
              <a:t>MODE_PRIVATE</a:t>
            </a:r>
            <a:r>
              <a:rPr lang="en-US" sz="1400" i="1">
                <a:solidFill>
                  <a:srgbClr val="000000"/>
                </a:solidFill>
                <a:latin typeface="Courier New" pitchFamily="49" charset="0"/>
              </a:rPr>
              <a:t>);</a:t>
            </a:r>
          </a:p>
          <a:p>
            <a:pPr marL="342900" indent="-342900"/>
            <a:r>
              <a:rPr lang="en-US" sz="1400">
                <a:solidFill>
                  <a:srgbClr val="000000"/>
                </a:solidFill>
                <a:latin typeface="Courier New" pitchFamily="49" charset="0"/>
              </a:rPr>
              <a:t>	SharedPreferences.Editor myEditor = myFile1.edit();</a:t>
            </a:r>
          </a:p>
          <a:p>
            <a:pPr marL="342900" indent="-342900"/>
            <a:r>
              <a:rPr lang="en-US" sz="1400">
                <a:solidFill>
                  <a:srgbClr val="000000"/>
                </a:solidFill>
                <a:latin typeface="Courier New" pitchFamily="49" charset="0"/>
              </a:rPr>
              <a:t>	String temp = </a:t>
            </a:r>
            <a:r>
              <a:rPr lang="en-US" sz="1400">
                <a:solidFill>
                  <a:srgbClr val="0000C0"/>
                </a:solidFill>
                <a:latin typeface="Courier New" pitchFamily="49" charset="0"/>
              </a:rPr>
              <a:t>txtMsg</a:t>
            </a:r>
            <a:r>
              <a:rPr lang="en-US" sz="1400">
                <a:solidFill>
                  <a:srgbClr val="000000"/>
                </a:solidFill>
                <a:latin typeface="Courier New" pitchFamily="49" charset="0"/>
              </a:rPr>
              <a:t>.getText().toString();</a:t>
            </a:r>
          </a:p>
          <a:p>
            <a:pPr marL="342900" indent="-342900"/>
            <a:r>
              <a:rPr lang="en-US" sz="1400">
                <a:solidFill>
                  <a:srgbClr val="000000"/>
                </a:solidFill>
                <a:latin typeface="Courier New" pitchFamily="49" charset="0"/>
              </a:rPr>
              <a:t>	myEditor.putString(</a:t>
            </a:r>
            <a:r>
              <a:rPr lang="en-US" sz="1400">
                <a:solidFill>
                  <a:srgbClr val="2A00FF"/>
                </a:solidFill>
                <a:latin typeface="Courier New" pitchFamily="49" charset="0"/>
              </a:rPr>
              <a:t>"mydata"</a:t>
            </a:r>
            <a:r>
              <a:rPr lang="en-US" sz="1400">
                <a:solidFill>
                  <a:srgbClr val="000000"/>
                </a:solidFill>
                <a:latin typeface="Courier New" pitchFamily="49" charset="0"/>
              </a:rPr>
              <a:t>, temp);</a:t>
            </a:r>
          </a:p>
          <a:p>
            <a:pPr marL="342900" indent="-342900"/>
            <a:r>
              <a:rPr lang="en-US" sz="1400">
                <a:solidFill>
                  <a:srgbClr val="000000"/>
                </a:solidFill>
                <a:latin typeface="Courier New" pitchFamily="49" charset="0"/>
              </a:rPr>
              <a:t>	myEditor.commit();</a:t>
            </a:r>
          </a:p>
          <a:p>
            <a:pPr marL="342900" indent="-342900"/>
            <a:endParaRPr lang="en-US" sz="1400">
              <a:latin typeface="Calibri" pitchFamily="34" charset="0"/>
            </a:endParaRPr>
          </a:p>
          <a:p>
            <a:pPr marL="342900" indent="-342900">
              <a:buFontTx/>
              <a:buAutoNum type="arabicPeriod" startAt="20"/>
            </a:pPr>
            <a:r>
              <a:rPr lang="en-US">
                <a:latin typeface="Calibri" pitchFamily="34" charset="0"/>
              </a:rPr>
              <a:t>Thêm vào phương thức </a:t>
            </a:r>
            <a:r>
              <a:rPr lang="en-US" b="1">
                <a:latin typeface="Calibri" pitchFamily="34" charset="0"/>
              </a:rPr>
              <a:t>onResume</a:t>
            </a:r>
            <a:r>
              <a:rPr lang="en-US">
                <a:latin typeface="Calibri" pitchFamily="34" charset="0"/>
              </a:rPr>
              <a:t> đoạn sau</a:t>
            </a:r>
          </a:p>
          <a:p>
            <a:pPr marL="1257300" lvl="2" indent="-342900"/>
            <a:r>
              <a:rPr lang="en-US" sz="1400">
                <a:solidFill>
                  <a:srgbClr val="000000"/>
                </a:solidFill>
                <a:latin typeface="Courier New" pitchFamily="49" charset="0"/>
              </a:rPr>
              <a:t>SharedPreferences myFile = getSharedPreferences(</a:t>
            </a:r>
            <a:r>
              <a:rPr lang="en-US" sz="1400">
                <a:solidFill>
                  <a:srgbClr val="2A00FF"/>
                </a:solidFill>
                <a:latin typeface="Courier New" pitchFamily="49" charset="0"/>
              </a:rPr>
              <a:t>"myFile1"</a:t>
            </a:r>
            <a:r>
              <a:rPr lang="en-US" sz="1400">
                <a:solidFill>
                  <a:srgbClr val="000000"/>
                </a:solidFill>
                <a:latin typeface="Courier New" pitchFamily="49" charset="0"/>
              </a:rPr>
              <a:t>, 					      Activity.</a:t>
            </a:r>
            <a:r>
              <a:rPr lang="en-US" sz="1400" i="1">
                <a:solidFill>
                  <a:srgbClr val="0000C0"/>
                </a:solidFill>
                <a:latin typeface="Courier New" pitchFamily="49" charset="0"/>
              </a:rPr>
              <a:t>MODE_PRIVATE</a:t>
            </a:r>
            <a:r>
              <a:rPr lang="en-US" sz="1400" i="1">
                <a:solidFill>
                  <a:srgbClr val="000000"/>
                </a:solidFill>
                <a:latin typeface="Courier New" pitchFamily="49" charset="0"/>
              </a:rPr>
              <a:t>);</a:t>
            </a:r>
          </a:p>
          <a:p>
            <a:pPr marL="1257300" lvl="2" indent="-342900"/>
            <a:r>
              <a:rPr lang="en-US" sz="1400" b="1">
                <a:solidFill>
                  <a:srgbClr val="7F0055"/>
                </a:solidFill>
                <a:latin typeface="Courier New" pitchFamily="49" charset="0"/>
              </a:rPr>
              <a:t>if</a:t>
            </a:r>
            <a:r>
              <a:rPr lang="en-US" sz="1400" b="1">
                <a:solidFill>
                  <a:srgbClr val="000000"/>
                </a:solidFill>
                <a:latin typeface="Courier New" pitchFamily="49" charset="0"/>
              </a:rPr>
              <a:t> ( (myFile != </a:t>
            </a:r>
            <a:r>
              <a:rPr lang="en-US" sz="1400" b="1">
                <a:solidFill>
                  <a:srgbClr val="7F0055"/>
                </a:solidFill>
                <a:latin typeface="Courier New" pitchFamily="49" charset="0"/>
              </a:rPr>
              <a:t>null</a:t>
            </a:r>
            <a:r>
              <a:rPr lang="en-US" sz="1400" b="1">
                <a:solidFill>
                  <a:srgbClr val="000000"/>
                </a:solidFill>
                <a:latin typeface="Courier New" pitchFamily="49" charset="0"/>
              </a:rPr>
              <a:t>) &amp;&amp; (myFile.contains(</a:t>
            </a:r>
            <a:r>
              <a:rPr lang="en-US" sz="1400" b="1">
                <a:solidFill>
                  <a:srgbClr val="2A00FF"/>
                </a:solidFill>
                <a:latin typeface="Courier New" pitchFamily="49" charset="0"/>
              </a:rPr>
              <a:t>"mydata"</a:t>
            </a:r>
            <a:r>
              <a:rPr lang="en-US" sz="1400" b="1">
                <a:solidFill>
                  <a:srgbClr val="000000"/>
                </a:solidFill>
                <a:latin typeface="Courier New" pitchFamily="49" charset="0"/>
              </a:rPr>
              <a:t>)) ) {</a:t>
            </a:r>
          </a:p>
          <a:p>
            <a:pPr marL="1257300" lvl="2" indent="-342900"/>
            <a:r>
              <a:rPr lang="en-US" sz="1400">
                <a:solidFill>
                  <a:srgbClr val="000000"/>
                </a:solidFill>
                <a:latin typeface="Courier New" pitchFamily="49" charset="0"/>
              </a:rPr>
              <a:t>	String temp = myFile.getString(</a:t>
            </a:r>
            <a:r>
              <a:rPr lang="en-US" sz="1400">
                <a:solidFill>
                  <a:srgbClr val="2A00FF"/>
                </a:solidFill>
                <a:latin typeface="Courier New" pitchFamily="49" charset="0"/>
              </a:rPr>
              <a:t>"mydata"</a:t>
            </a:r>
            <a:r>
              <a:rPr lang="en-US" sz="1400">
                <a:solidFill>
                  <a:srgbClr val="000000"/>
                </a:solidFill>
                <a:latin typeface="Courier New" pitchFamily="49" charset="0"/>
              </a:rPr>
              <a:t>, </a:t>
            </a:r>
            <a:r>
              <a:rPr lang="en-US" sz="1400">
                <a:solidFill>
                  <a:srgbClr val="2A00FF"/>
                </a:solidFill>
                <a:latin typeface="Courier New" pitchFamily="49" charset="0"/>
              </a:rPr>
              <a:t>"***"</a:t>
            </a:r>
            <a:r>
              <a:rPr lang="en-US" sz="1400">
                <a:solidFill>
                  <a:srgbClr val="000000"/>
                </a:solidFill>
                <a:latin typeface="Courier New" pitchFamily="49" charset="0"/>
              </a:rPr>
              <a:t>);</a:t>
            </a:r>
          </a:p>
          <a:p>
            <a:pPr marL="1257300" lvl="2" indent="-342900"/>
            <a:r>
              <a:rPr lang="en-US" sz="1400">
                <a:solidFill>
                  <a:srgbClr val="0000C0"/>
                </a:solidFill>
                <a:latin typeface="Courier New" pitchFamily="49" charset="0"/>
              </a:rPr>
              <a:t>	txtMsg</a:t>
            </a:r>
            <a:r>
              <a:rPr lang="en-US" sz="1400">
                <a:solidFill>
                  <a:srgbClr val="000000"/>
                </a:solidFill>
                <a:latin typeface="Courier New" pitchFamily="49" charset="0"/>
              </a:rPr>
              <a:t>.setText(temp);</a:t>
            </a:r>
          </a:p>
          <a:p>
            <a:pPr marL="1257300" lvl="2" indent="-342900"/>
            <a:r>
              <a:rPr lang="en-US" sz="1400">
                <a:solidFill>
                  <a:srgbClr val="000000"/>
                </a:solidFill>
                <a:latin typeface="Courier New" pitchFamily="49" charset="0"/>
              </a:rPr>
              <a:t>}</a:t>
            </a:r>
          </a:p>
          <a:p>
            <a:pPr marL="1257300" lvl="2" indent="-342900"/>
            <a:endParaRPr lang="en-US" sz="800">
              <a:latin typeface="Calibri" pitchFamily="34" charset="0"/>
            </a:endParaRPr>
          </a:p>
          <a:p>
            <a:pPr marL="342900" indent="-342900">
              <a:buFontTx/>
              <a:buAutoNum type="arabicPeriod" startAt="20"/>
            </a:pPr>
            <a:r>
              <a:rPr lang="en-US">
                <a:latin typeface="Calibri" pitchFamily="34" charset="0"/>
              </a:rPr>
              <a:t>Giờ thì chuyện gì xảy ra với dữ liệu đã nhập vào text box?</a:t>
            </a:r>
          </a:p>
        </p:txBody>
      </p:sp>
      <p:pic>
        <p:nvPicPr>
          <p:cNvPr id="75782" name="Picture 15" descr="C:\Documents and Settings\Administrator\Local Settings\Temporary Internet Files\Content.IE5\XP9UAIBT\MC900365856[1].wmf"/>
          <p:cNvPicPr>
            <a:picLocks noChangeAspect="1" noChangeArrowheads="1"/>
          </p:cNvPicPr>
          <p:nvPr/>
        </p:nvPicPr>
        <p:blipFill>
          <a:blip r:embed="rId3"/>
          <a:srcRect/>
          <a:stretch>
            <a:fillRect/>
          </a:stretch>
        </p:blipFill>
        <p:spPr bwMode="auto">
          <a:xfrm>
            <a:off x="5851525" y="228600"/>
            <a:ext cx="1803400" cy="1749425"/>
          </a:xfrm>
          <a:prstGeom prst="rect">
            <a:avLst/>
          </a:prstGeom>
          <a:noFill/>
          <a:ln w="9525">
            <a:noFill/>
            <a:miter lim="800000"/>
            <a:headEnd/>
            <a:tailEnd/>
          </a:ln>
        </p:spPr>
      </p:pic>
      <p:pic>
        <p:nvPicPr>
          <p:cNvPr id="75783" name="Picture 18" descr="C:\Documents and Settings\Administrator\Local Settings\Temporary Internet Files\Content.IE5\XWN71LCQ\MC900056116[1].wmf"/>
          <p:cNvPicPr>
            <a:picLocks noChangeAspect="1" noChangeArrowheads="1"/>
          </p:cNvPicPr>
          <p:nvPr/>
        </p:nvPicPr>
        <p:blipFill>
          <a:blip r:embed="rId4"/>
          <a:srcRect/>
          <a:stretch>
            <a:fillRect/>
          </a:stretch>
        </p:blipFill>
        <p:spPr bwMode="auto">
          <a:xfrm>
            <a:off x="4098925" y="685800"/>
            <a:ext cx="1790700" cy="1427163"/>
          </a:xfrm>
          <a:prstGeom prst="rect">
            <a:avLst/>
          </a:prstGeom>
          <a:noFill/>
          <a:ln w="9525">
            <a:noFill/>
            <a:miter lim="800000"/>
            <a:headEnd/>
            <a:tailEnd/>
          </a:ln>
        </p:spPr>
      </p:pic>
      <p:sp>
        <p:nvSpPr>
          <p:cNvPr id="75784" name="TextBox 27"/>
          <p:cNvSpPr txBox="1">
            <a:spLocks noChangeArrowheads="1"/>
          </p:cNvSpPr>
          <p:nvPr/>
        </p:nvSpPr>
        <p:spPr bwMode="auto">
          <a:xfrm>
            <a:off x="7604125" y="1704975"/>
            <a:ext cx="1676400" cy="276225"/>
          </a:xfrm>
          <a:prstGeom prst="rect">
            <a:avLst/>
          </a:prstGeom>
          <a:noFill/>
          <a:ln w="9525">
            <a:noFill/>
            <a:miter lim="800000"/>
            <a:headEnd/>
            <a:tailEnd/>
          </a:ln>
        </p:spPr>
        <p:txBody>
          <a:bodyPr>
            <a:spAutoFit/>
          </a:bodyPr>
          <a:lstStyle/>
          <a:p>
            <a:r>
              <a:rPr lang="en-US" sz="1200" i="1">
                <a:solidFill>
                  <a:srgbClr val="FF0000"/>
                </a:solidFill>
                <a:latin typeface="Calibri" pitchFamily="34" charset="0"/>
              </a:rPr>
              <a:t>Teaching notes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4C5F1E5-0DFA-4246-8B3B-7650FBB6D6A5}" type="slidenum">
              <a:rPr lang="en-US"/>
              <a:pPr>
                <a:defRPr/>
              </a:pPr>
              <a:t>5</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Android Applications</a:t>
            </a:r>
            <a:endParaRPr lang="en-US" sz="4400" dirty="0">
              <a:solidFill>
                <a:schemeClr val="tx2">
                  <a:lumMod val="60000"/>
                  <a:lumOff val="40000"/>
                </a:schemeClr>
              </a:solidFill>
              <a:latin typeface="+mj-lt"/>
              <a:ea typeface="+mj-ea"/>
              <a:cs typeface="+mj-cs"/>
            </a:endParaRPr>
          </a:p>
        </p:txBody>
      </p:sp>
      <p:sp>
        <p:nvSpPr>
          <p:cNvPr id="1843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r>
              <a:rPr lang="de-DE" sz="3200" b="1">
                <a:solidFill>
                  <a:srgbClr val="0070C0"/>
                </a:solidFill>
                <a:latin typeface="Calibri" pitchFamily="34" charset="0"/>
              </a:rPr>
              <a:t>2.  Service</a:t>
            </a:r>
          </a:p>
          <a:p>
            <a:r>
              <a:rPr lang="de-DE" sz="2000">
                <a:latin typeface="Calibri" pitchFamily="34" charset="0"/>
              </a:rPr>
              <a:t/>
            </a:r>
            <a:br>
              <a:rPr lang="de-DE" sz="2000">
                <a:latin typeface="Calibri" pitchFamily="34" charset="0"/>
              </a:rPr>
            </a:br>
            <a:endParaRPr lang="de-DE" sz="2000">
              <a:latin typeface="Calibri" pitchFamily="34" charset="0"/>
            </a:endParaRPr>
          </a:p>
          <a:p>
            <a:r>
              <a:rPr lang="de-DE" sz="2000" i="1">
                <a:latin typeface="Calibri" pitchFamily="34" charset="0"/>
              </a:rPr>
              <a:t>Một service không có giao diện người dùng bằng hình ảnh, thay vào đó, nó chạy ẩn tại background trong một khoảng thời gian không xác định. </a:t>
            </a:r>
          </a:p>
          <a:p>
            <a:endParaRPr lang="de-DE" sz="2000">
              <a:latin typeface="Calibri" pitchFamily="34" charset="0"/>
            </a:endParaRPr>
          </a:p>
          <a:p>
            <a:r>
              <a:rPr lang="de-DE" sz="2000">
                <a:latin typeface="Calibri" pitchFamily="34" charset="0"/>
              </a:rPr>
              <a:t>Có thể kết nối (</a:t>
            </a:r>
            <a:r>
              <a:rPr lang="de-DE" sz="2000" i="1">
                <a:latin typeface="Calibri" pitchFamily="34" charset="0"/>
              </a:rPr>
              <a:t>bind to</a:t>
            </a:r>
            <a:r>
              <a:rPr lang="de-DE" sz="2000">
                <a:latin typeface="Calibri" pitchFamily="34" charset="0"/>
              </a:rPr>
              <a:t>) với một service đang chạy (hoặc chạy service đó nếu nó hiện chưa chạy). </a:t>
            </a:r>
          </a:p>
          <a:p>
            <a:endParaRPr lang="de-DE" sz="2000">
              <a:latin typeface="Calibri" pitchFamily="34" charset="0"/>
            </a:endParaRPr>
          </a:p>
          <a:p>
            <a:r>
              <a:rPr lang="de-DE" sz="2000">
                <a:latin typeface="Calibri" pitchFamily="34" charset="0"/>
              </a:rPr>
              <a:t>Trong khi đang kết nối, ta có thể liên lạc với service đó qua một giao diện mà nó cung cấp.</a:t>
            </a:r>
            <a:endParaRPr lang="en-US" sz="2000">
              <a:latin typeface="Calibri" pitchFamily="34" charset="0"/>
            </a:endParaRPr>
          </a:p>
        </p:txBody>
      </p:sp>
      <p:pic>
        <p:nvPicPr>
          <p:cNvPr id="1843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5EFBED7-521E-4BAE-B596-3F6A1B2269DC}" type="slidenum">
              <a:rPr lang="en-US" sz="1200">
                <a:solidFill>
                  <a:schemeClr val="tx1">
                    <a:tint val="75000"/>
                  </a:schemeClr>
                </a:solidFill>
                <a:latin typeface="+mn-lt"/>
              </a:rPr>
              <a:pPr algn="r" fontAlgn="auto">
                <a:spcBef>
                  <a:spcPts val="0"/>
                </a:spcBef>
                <a:spcAft>
                  <a:spcPts val="0"/>
                </a:spcAft>
                <a:defRPr/>
              </a:pPr>
              <a:t>5</a:t>
            </a:fld>
            <a:endParaRPr lang="en-US" sz="1200">
              <a:solidFill>
                <a:schemeClr val="tx1">
                  <a:tint val="75000"/>
                </a:schemeClr>
              </a:solidFill>
              <a:latin typeface="+mn-lt"/>
            </a:endParaRPr>
          </a:p>
        </p:txBody>
      </p:sp>
      <p:cxnSp>
        <p:nvCxnSpPr>
          <p:cNvPr id="9" name="Straight Connector 8"/>
          <p:cNvCxnSpPr/>
          <p:nvPr/>
        </p:nvCxnSpPr>
        <p:spPr>
          <a:xfrm>
            <a:off x="304800" y="2209800"/>
            <a:ext cx="8534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F89E323-A5D1-4167-92C5-EB1134EB3DB9}" type="slidenum">
              <a:rPr lang="en-US"/>
              <a:pPr>
                <a:defRPr/>
              </a:pPr>
              <a:t>6</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Android Applications</a:t>
            </a:r>
            <a:endParaRPr lang="en-US" sz="4400" dirty="0">
              <a:solidFill>
                <a:schemeClr val="tx2">
                  <a:lumMod val="60000"/>
                  <a:lumOff val="40000"/>
                </a:schemeClr>
              </a:solidFill>
              <a:latin typeface="+mj-lt"/>
              <a:ea typeface="+mj-ea"/>
              <a:cs typeface="+mj-cs"/>
            </a:endParaRPr>
          </a:p>
        </p:txBody>
      </p:sp>
      <p:sp>
        <p:nvSpPr>
          <p:cNvPr id="1945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r>
              <a:rPr lang="de-DE" sz="2800" b="1">
                <a:solidFill>
                  <a:srgbClr val="0070C0"/>
                </a:solidFill>
                <a:latin typeface="Calibri" pitchFamily="34" charset="0"/>
              </a:rPr>
              <a:t>3.  Broadcast receiver</a:t>
            </a:r>
            <a:br>
              <a:rPr lang="de-DE" sz="2800" b="1">
                <a:solidFill>
                  <a:srgbClr val="0070C0"/>
                </a:solidFill>
                <a:latin typeface="Calibri" pitchFamily="34" charset="0"/>
              </a:rPr>
            </a:br>
            <a:endParaRPr lang="de-DE" sz="2800" b="1">
              <a:solidFill>
                <a:srgbClr val="0070C0"/>
              </a:solidFill>
              <a:latin typeface="Calibri" pitchFamily="34" charset="0"/>
            </a:endParaRPr>
          </a:p>
          <a:p>
            <a:r>
              <a:rPr lang="de-DE" sz="2000">
                <a:latin typeface="Calibri" pitchFamily="34" charset="0"/>
              </a:rPr>
              <a:t>Một </a:t>
            </a:r>
            <a:r>
              <a:rPr lang="de-DE" sz="2000" i="1">
                <a:latin typeface="Calibri" pitchFamily="34" charset="0"/>
              </a:rPr>
              <a:t>broadcast receiver</a:t>
            </a:r>
            <a:r>
              <a:rPr lang="de-DE" sz="2000">
                <a:latin typeface="Calibri" pitchFamily="34" charset="0"/>
              </a:rPr>
              <a:t> là một component không làm gì ngoài việc </a:t>
            </a:r>
            <a:r>
              <a:rPr lang="de-DE" sz="2000" i="1">
                <a:latin typeface="Calibri" pitchFamily="34" charset="0"/>
              </a:rPr>
              <a:t>nhận và phản ứng với các broadcast announcement. </a:t>
            </a:r>
          </a:p>
          <a:p>
            <a:endParaRPr lang="de-DE" sz="2000">
              <a:latin typeface="Calibri" pitchFamily="34" charset="0"/>
            </a:endParaRPr>
          </a:p>
          <a:p>
            <a:r>
              <a:rPr lang="de-DE" sz="2000">
                <a:latin typeface="Calibri" pitchFamily="34" charset="0"/>
              </a:rPr>
              <a:t>Nhiều broadcast bắt nguồn từ mã hệ thống (ví dụ  “you got mail“), nhưng bất cứ ứng dụng nào cũng có thể phát broadcast. </a:t>
            </a:r>
          </a:p>
          <a:p>
            <a:endParaRPr lang="de-DE" sz="2000">
              <a:latin typeface="Calibri" pitchFamily="34" charset="0"/>
            </a:endParaRPr>
          </a:p>
          <a:p>
            <a:r>
              <a:rPr lang="de-DE" sz="2000" i="1">
                <a:latin typeface="Calibri" pitchFamily="34" charset="0"/>
              </a:rPr>
              <a:t>Broadcast receiver không hiển thị giao diện người dùng.</a:t>
            </a:r>
            <a:r>
              <a:rPr lang="de-DE" sz="2000">
                <a:latin typeface="Calibri" pitchFamily="34" charset="0"/>
              </a:rPr>
              <a:t> Tuy nhiên, chúng có thể bật một activity để đáp ứng thông tin mà chúng nhận được, hoặc - giống như cách làm của các service – chúng có thể dùng notification manager để thông báo cho người dùng. </a:t>
            </a:r>
            <a:endParaRPr lang="en-US" sz="2000">
              <a:latin typeface="Calibri" pitchFamily="34" charset="0"/>
            </a:endParaRPr>
          </a:p>
        </p:txBody>
      </p:sp>
      <p:pic>
        <p:nvPicPr>
          <p:cNvPr id="1946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A738CB2-B40A-4D28-BF1F-81B36E5A0D3C}" type="slidenum">
              <a:rPr lang="en-US" sz="1200">
                <a:solidFill>
                  <a:schemeClr val="tx1">
                    <a:tint val="75000"/>
                  </a:schemeClr>
                </a:solidFill>
                <a:latin typeface="+mn-lt"/>
              </a:rPr>
              <a:pPr algn="r" fontAlgn="auto">
                <a:spcBef>
                  <a:spcPts val="0"/>
                </a:spcBef>
                <a:spcAft>
                  <a:spcPts val="0"/>
                </a:spcAft>
                <a:defRPr/>
              </a:pPr>
              <a:t>6</a:t>
            </a:fld>
            <a:endParaRPr lang="en-US" sz="1200">
              <a:solidFill>
                <a:schemeClr val="tx1">
                  <a:tint val="75000"/>
                </a:schemeClr>
              </a:solidFill>
              <a:latin typeface="+mn-lt"/>
            </a:endParaRPr>
          </a:p>
        </p:txBody>
      </p:sp>
      <p:cxnSp>
        <p:nvCxnSpPr>
          <p:cNvPr id="8" name="Straight Connector 7"/>
          <p:cNvCxnSpPr/>
          <p:nvPr/>
        </p:nvCxnSpPr>
        <p:spPr>
          <a:xfrm>
            <a:off x="304800" y="2209800"/>
            <a:ext cx="8534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C6A6A86-D1DC-4CA4-9B1B-BBB8C5A79904}" type="slidenum">
              <a:rPr lang="en-US"/>
              <a:pPr>
                <a:defRPr/>
              </a:pPr>
              <a:t>7</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Android Applications</a:t>
            </a:r>
            <a:endParaRPr lang="en-US" sz="4400" dirty="0">
              <a:solidFill>
                <a:schemeClr val="tx2">
                  <a:lumMod val="60000"/>
                  <a:lumOff val="40000"/>
                </a:schemeClr>
              </a:solidFill>
              <a:latin typeface="+mj-lt"/>
              <a:ea typeface="+mj-ea"/>
              <a:cs typeface="+mj-cs"/>
            </a:endParaRPr>
          </a:p>
        </p:txBody>
      </p:sp>
      <p:sp>
        <p:nvSpPr>
          <p:cNvPr id="2048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r>
              <a:rPr lang="de-DE" sz="2400" b="1">
                <a:solidFill>
                  <a:srgbClr val="0070C0"/>
                </a:solidFill>
                <a:latin typeface="Calibri" pitchFamily="34" charset="0"/>
              </a:rPr>
              <a:t>4.  Content provider </a:t>
            </a:r>
            <a:r>
              <a:rPr lang="de-DE" sz="2400">
                <a:solidFill>
                  <a:srgbClr val="0070C0"/>
                </a:solidFill>
                <a:latin typeface="Calibri" pitchFamily="34" charset="0"/>
              </a:rPr>
              <a:t/>
            </a:r>
            <a:br>
              <a:rPr lang="de-DE" sz="2400">
                <a:solidFill>
                  <a:srgbClr val="0070C0"/>
                </a:solidFill>
                <a:latin typeface="Calibri" pitchFamily="34" charset="0"/>
              </a:rPr>
            </a:br>
            <a:endParaRPr lang="de-DE" sz="2400">
              <a:solidFill>
                <a:srgbClr val="0070C0"/>
              </a:solidFill>
              <a:latin typeface="Calibri" pitchFamily="34" charset="0"/>
            </a:endParaRPr>
          </a:p>
          <a:p>
            <a:r>
              <a:rPr lang="de-DE" sz="2000">
                <a:latin typeface="Calibri" pitchFamily="34" charset="0"/>
              </a:rPr>
              <a:t>Một </a:t>
            </a:r>
            <a:r>
              <a:rPr lang="de-DE" sz="2000" i="1">
                <a:latin typeface="Calibri" pitchFamily="34" charset="0"/>
              </a:rPr>
              <a:t>content provider</a:t>
            </a:r>
            <a:r>
              <a:rPr lang="de-DE" sz="2000">
                <a:latin typeface="Calibri" pitchFamily="34" charset="0"/>
              </a:rPr>
              <a:t> cung cấp một tập dữ liệu của một ứng dụng cho các ứng dụng khác. </a:t>
            </a:r>
          </a:p>
          <a:p>
            <a:endParaRPr lang="de-DE" sz="2000">
              <a:latin typeface="Calibri" pitchFamily="34" charset="0"/>
            </a:endParaRPr>
          </a:p>
          <a:p>
            <a:r>
              <a:rPr lang="de-DE" sz="2000">
                <a:latin typeface="Calibri" pitchFamily="34" charset="0"/>
              </a:rPr>
              <a:t>Dữ liệu thường được lưu trong hệ thống file, hoặc trong một CSDL SQLite. </a:t>
            </a:r>
          </a:p>
          <a:p>
            <a:endParaRPr lang="de-DE" sz="2000">
              <a:latin typeface="Calibri" pitchFamily="34" charset="0"/>
            </a:endParaRPr>
          </a:p>
          <a:p>
            <a:r>
              <a:rPr lang="de-DE" sz="2000">
                <a:latin typeface="Calibri" pitchFamily="34" charset="0"/>
              </a:rPr>
              <a:t>Mỗi content provider cài đặt một tập chuẩn các phương thức cho phép các ứng dụng khác lấy và lưu trữ dữ liệu thuộc loại mà nó kiểm soát. </a:t>
            </a:r>
          </a:p>
          <a:p>
            <a:endParaRPr lang="de-DE" sz="2000">
              <a:latin typeface="Calibri" pitchFamily="34" charset="0"/>
            </a:endParaRPr>
          </a:p>
          <a:p>
            <a:r>
              <a:rPr lang="de-DE" sz="2000">
                <a:latin typeface="Calibri" pitchFamily="34" charset="0"/>
              </a:rPr>
              <a:t>Tuy nhiên, các ứng dụng không gọi trực tiếp các phương thức này. Thay vào đó, chúng dùng một đối tượng </a:t>
            </a:r>
            <a:r>
              <a:rPr lang="de-DE" sz="2000" i="1">
                <a:solidFill>
                  <a:srgbClr val="0070C0"/>
                </a:solidFill>
                <a:latin typeface="Calibri" pitchFamily="34" charset="0"/>
              </a:rPr>
              <a:t>content resolver </a:t>
            </a:r>
            <a:r>
              <a:rPr lang="de-DE" sz="2000">
                <a:latin typeface="Calibri" pitchFamily="34" charset="0"/>
              </a:rPr>
              <a:t>và gọi các phương thức của đối tượng đó. Một content resolver có thể nói chuyện với một content provider bất kì; nó cộng tác với provider để quản lý quá trình liên lạc xuyên tiến trình (interprocess communication) phát sinh. </a:t>
            </a:r>
            <a:endParaRPr lang="en-US" sz="2000">
              <a:latin typeface="Calibri" pitchFamily="34" charset="0"/>
            </a:endParaRPr>
          </a:p>
          <a:p>
            <a:endParaRPr lang="en-US" sz="2000">
              <a:latin typeface="Calibri" pitchFamily="34" charset="0"/>
            </a:endParaRPr>
          </a:p>
        </p:txBody>
      </p:sp>
      <p:pic>
        <p:nvPicPr>
          <p:cNvPr id="2048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FEE0714-4AF5-4745-BEC9-BA6B78480E03}" type="slidenum">
              <a:rPr lang="en-US" sz="1200">
                <a:solidFill>
                  <a:schemeClr val="tx1">
                    <a:tint val="75000"/>
                  </a:schemeClr>
                </a:solidFill>
                <a:latin typeface="+mn-lt"/>
              </a:rPr>
              <a:pPr algn="r" fontAlgn="auto">
                <a:spcBef>
                  <a:spcPts val="0"/>
                </a:spcBef>
                <a:spcAft>
                  <a:spcPts val="0"/>
                </a:spcAft>
                <a:defRPr/>
              </a:pPr>
              <a:t>7</a:t>
            </a:fld>
            <a:endParaRPr lang="en-US" sz="1200">
              <a:solidFill>
                <a:schemeClr val="tx1">
                  <a:tint val="75000"/>
                </a:schemeClr>
              </a:solidFill>
              <a:latin typeface="+mn-lt"/>
            </a:endParaRPr>
          </a:p>
        </p:txBody>
      </p:sp>
      <p:cxnSp>
        <p:nvCxnSpPr>
          <p:cNvPr id="8" name="Straight Connector 7"/>
          <p:cNvCxnSpPr/>
          <p:nvPr/>
        </p:nvCxnSpPr>
        <p:spPr>
          <a:xfrm>
            <a:off x="304800" y="2209800"/>
            <a:ext cx="8534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E6C10E5-1F74-4659-8247-576B3858E42C}" type="slidenum">
              <a:rPr lang="en-US"/>
              <a:pPr>
                <a:defRPr/>
              </a:pPr>
              <a:t>8</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Android Applications</a:t>
            </a:r>
            <a:endParaRPr lang="en-US" sz="4400" dirty="0">
              <a:solidFill>
                <a:schemeClr val="tx2">
                  <a:lumMod val="60000"/>
                  <a:lumOff val="40000"/>
                </a:schemeClr>
              </a:solidFill>
              <a:latin typeface="+mj-lt"/>
              <a:ea typeface="+mj-ea"/>
              <a:cs typeface="+mj-cs"/>
            </a:endParaRPr>
          </a:p>
        </p:txBody>
      </p:sp>
      <p:sp>
        <p:nvSpPr>
          <p:cNvPr id="2150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r>
              <a:rPr lang="de-DE" sz="2800" b="1" i="1">
                <a:solidFill>
                  <a:srgbClr val="0070C0"/>
                </a:solidFill>
                <a:latin typeface="Calibri" pitchFamily="34" charset="0"/>
              </a:rPr>
              <a:t>Mỗi ứng dụng Android chạy trong một tiến trình riêng</a:t>
            </a:r>
            <a:endParaRPr lang="de-DE" sz="2800" i="1">
              <a:latin typeface="Calibri" pitchFamily="34" charset="0"/>
            </a:endParaRPr>
          </a:p>
          <a:p>
            <a:r>
              <a:rPr lang="de-DE" sz="2000">
                <a:latin typeface="Calibri" pitchFamily="34" charset="0"/>
              </a:rPr>
              <a:t>(</a:t>
            </a:r>
            <a:r>
              <a:rPr lang="de-DE" sz="2000" i="1">
                <a:latin typeface="Calibri" pitchFamily="34" charset="0"/>
              </a:rPr>
              <a:t>cùng với thực thể máy ảo Dalvik của riêng nó</a:t>
            </a:r>
            <a:r>
              <a:rPr lang="de-DE" sz="2000">
                <a:latin typeface="Calibri" pitchFamily="34" charset="0"/>
              </a:rPr>
              <a:t>). </a:t>
            </a:r>
          </a:p>
          <a:p>
            <a:endParaRPr lang="de-DE" sz="2000">
              <a:latin typeface="Calibri" pitchFamily="34" charset="0"/>
            </a:endParaRPr>
          </a:p>
          <a:p>
            <a:r>
              <a:rPr lang="de-DE" sz="2000">
                <a:latin typeface="Calibri" pitchFamily="34" charset="0"/>
              </a:rPr>
              <a:t>Mỗi khi có một request cần được xử lý bởi một component cụ thể nào đó, </a:t>
            </a:r>
          </a:p>
          <a:p>
            <a:pPr marL="914400" lvl="1" indent="-457200">
              <a:buFont typeface="Arial" charset="0"/>
              <a:buChar char="•"/>
            </a:pPr>
            <a:r>
              <a:rPr lang="de-DE" sz="2000">
                <a:latin typeface="Calibri" pitchFamily="34" charset="0"/>
              </a:rPr>
              <a:t>Android đảm bảo rằng tiến trình ứng dụng của component đó đang chạy, </a:t>
            </a:r>
          </a:p>
          <a:p>
            <a:pPr marL="914400" lvl="1" indent="-457200">
              <a:buFont typeface="Arial" charset="0"/>
              <a:buChar char="•"/>
            </a:pPr>
            <a:r>
              <a:rPr lang="de-DE" sz="2000">
                <a:latin typeface="Calibri" pitchFamily="34" charset="0"/>
              </a:rPr>
              <a:t>khởi động nó nếu cần, và</a:t>
            </a:r>
          </a:p>
          <a:p>
            <a:pPr marL="914400" lvl="1" indent="-457200">
              <a:buFont typeface="Arial" charset="0"/>
              <a:buChar char="•"/>
            </a:pPr>
            <a:r>
              <a:rPr lang="de-DE" sz="2000">
                <a:latin typeface="Calibri" pitchFamily="34" charset="0"/>
              </a:rPr>
              <a:t>đảm bảo rằng có sẵn một thực thể (instance) của component đó, nếu cần thì tạo ra thực thể đó. </a:t>
            </a:r>
            <a:endParaRPr lang="en-US" sz="2000">
              <a:latin typeface="Calibri" pitchFamily="34" charset="0"/>
            </a:endParaRPr>
          </a:p>
          <a:p>
            <a:endParaRPr lang="en-US" sz="2200">
              <a:latin typeface="Calibri" pitchFamily="34" charset="0"/>
            </a:endParaRPr>
          </a:p>
        </p:txBody>
      </p:sp>
      <p:pic>
        <p:nvPicPr>
          <p:cNvPr id="2150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6C5C665-D75D-416B-8D03-6F41A4272630}" type="slidenum">
              <a:rPr lang="en-US" sz="1200">
                <a:solidFill>
                  <a:schemeClr val="tx1">
                    <a:tint val="75000"/>
                  </a:schemeClr>
                </a:solidFill>
                <a:latin typeface="+mn-lt"/>
              </a:rPr>
              <a:pPr algn="r" fontAlgn="auto">
                <a:spcBef>
                  <a:spcPts val="0"/>
                </a:spcBef>
                <a:spcAft>
                  <a:spcPts val="0"/>
                </a:spcAft>
                <a:defRPr/>
              </a:pPr>
              <a:t>8</a:t>
            </a:fld>
            <a:endParaRPr lang="en-US" sz="1200">
              <a:solidFill>
                <a:schemeClr val="tx1">
                  <a:tint val="75000"/>
                </a:schemeClr>
              </a:solidFill>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A5D4C39-0965-4973-8EFD-C4BC8845E787}" type="slidenum">
              <a:rPr lang="en-US"/>
              <a:pPr>
                <a:defRPr/>
              </a:pPr>
              <a:t>9</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3. Android – Application's Life Cycle</a:t>
            </a:r>
          </a:p>
          <a:p>
            <a:pPr algn="ctr" fontAlgn="auto">
              <a:spcAft>
                <a:spcPts val="0"/>
              </a:spcAft>
              <a:defRPr/>
            </a:pPr>
            <a:r>
              <a:rPr lang="en-US" sz="5900" dirty="0">
                <a:solidFill>
                  <a:schemeClr val="tx2">
                    <a:lumMod val="60000"/>
                    <a:lumOff val="40000"/>
                  </a:schemeClr>
                </a:solidFill>
                <a:latin typeface="+mn-lt"/>
              </a:rPr>
              <a:t>Application’s Life Cycle</a:t>
            </a:r>
            <a:r>
              <a:rPr lang="en-US" sz="4400" dirty="0">
                <a:solidFill>
                  <a:schemeClr val="tx2">
                    <a:lumMod val="60000"/>
                    <a:lumOff val="40000"/>
                  </a:schemeClr>
                </a:solidFill>
                <a:latin typeface="+mn-lt"/>
              </a:rPr>
              <a:t> </a:t>
            </a: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253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endParaRPr lang="en-US" sz="2200">
              <a:latin typeface="Calibri" pitchFamily="34" charset="0"/>
            </a:endParaRPr>
          </a:p>
          <a:p>
            <a:r>
              <a:rPr lang="en-US" sz="2200">
                <a:latin typeface="Calibri" pitchFamily="34" charset="0"/>
              </a:rPr>
              <a:t>Một tiến trình Linux dành cho một ứng dụng Android được tạo ra cho ứng dụng đó khi có một số phần code của ứng dụng đó cần chạy. </a:t>
            </a:r>
          </a:p>
          <a:p>
            <a:r>
              <a:rPr lang="en-US" sz="2200">
                <a:latin typeface="Calibri" pitchFamily="34" charset="0"/>
              </a:rPr>
              <a:t>Tiến trình đó sẽ tồn tại cho đến khi</a:t>
            </a:r>
          </a:p>
          <a:p>
            <a:endParaRPr lang="en-US" sz="2200">
              <a:latin typeface="Calibri" pitchFamily="34" charset="0"/>
            </a:endParaRPr>
          </a:p>
          <a:p>
            <a:pPr marL="914400" lvl="1" indent="-457200">
              <a:buFont typeface="Calibri" pitchFamily="34" charset="0"/>
              <a:buAutoNum type="arabicPeriod"/>
            </a:pPr>
            <a:r>
              <a:rPr lang="en-US" sz="2200">
                <a:latin typeface="Calibri" pitchFamily="34" charset="0"/>
              </a:rPr>
              <a:t>không còn cần đến nó nữa, </a:t>
            </a:r>
            <a:r>
              <a:rPr lang="en-US" sz="2200" b="1">
                <a:latin typeface="Calibri" pitchFamily="34" charset="0"/>
              </a:rPr>
              <a:t>HOẶC</a:t>
            </a:r>
            <a:r>
              <a:rPr lang="en-US" sz="2200">
                <a:latin typeface="Calibri" pitchFamily="34" charset="0"/>
              </a:rPr>
              <a:t> </a:t>
            </a:r>
          </a:p>
          <a:p>
            <a:pPr marL="914400" lvl="1" indent="-457200">
              <a:buFont typeface="Calibri" pitchFamily="34" charset="0"/>
              <a:buAutoNum type="arabicPeriod"/>
            </a:pPr>
            <a:r>
              <a:rPr lang="en-US" sz="2200">
                <a:latin typeface="Calibri" pitchFamily="34" charset="0"/>
              </a:rPr>
              <a:t>hệ thống cần thu hồi bộ nhớ để cho các ứng dụng khác dùng.</a:t>
            </a:r>
          </a:p>
          <a:p>
            <a:pPr marL="914400" lvl="1" indent="-457200"/>
            <a:r>
              <a:rPr lang="en-US" sz="2200">
                <a:latin typeface="Calibri" pitchFamily="34" charset="0"/>
              </a:rPr>
              <a:t> </a:t>
            </a:r>
          </a:p>
          <a:p>
            <a:pPr>
              <a:spcBef>
                <a:spcPct val="20000"/>
              </a:spcBef>
              <a:buFont typeface="Calibri" pitchFamily="34" charset="0"/>
              <a:buAutoNum type="arabicPeriod"/>
            </a:pPr>
            <a:endParaRPr lang="en-US" sz="2200">
              <a:latin typeface="Calibri" pitchFamily="34" charset="0"/>
            </a:endParaRPr>
          </a:p>
        </p:txBody>
      </p:sp>
      <p:pic>
        <p:nvPicPr>
          <p:cNvPr id="2253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F2A44C2-AB08-4C76-9093-7890D31F41DC}" type="slidenum">
              <a:rPr lang="en-US" sz="1200">
                <a:solidFill>
                  <a:schemeClr val="tx1">
                    <a:tint val="75000"/>
                  </a:schemeClr>
                </a:solidFill>
                <a:latin typeface="+mn-lt"/>
              </a:rPr>
              <a:pPr algn="r" fontAlgn="auto">
                <a:spcBef>
                  <a:spcPts val="0"/>
                </a:spcBef>
                <a:spcAft>
                  <a:spcPts val="0"/>
                </a:spcAft>
                <a:defRPr/>
              </a:pPr>
              <a:t>9</a:t>
            </a:fld>
            <a:endParaRPr lang="en-US" sz="1200">
              <a:solidFill>
                <a:schemeClr val="tx1">
                  <a:tint val="75000"/>
                </a:schemeClr>
              </a:solidFill>
              <a:latin typeface="+mn-lt"/>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7182</TotalTime>
  <Words>3428</Words>
  <Application>Microsoft Macintosh PowerPoint</Application>
  <PresentationFormat>On-screen Show (4:3)</PresentationFormat>
  <Paragraphs>760</Paragraphs>
  <Slides>48</Slides>
  <Notes>11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Android  Application’s Life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Application’s Life Cycle</vt:lpstr>
      <vt:lpstr> Application’s Life Cycle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Phan Hoang</cp:lastModifiedBy>
  <cp:revision>227</cp:revision>
  <dcterms:created xsi:type="dcterms:W3CDTF">2009-06-10T00:38:22Z</dcterms:created>
  <dcterms:modified xsi:type="dcterms:W3CDTF">2014-04-24T03:26:10Z</dcterms:modified>
</cp:coreProperties>
</file>