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7"/>
  </p:notesMasterIdLst>
  <p:handoutMasterIdLst>
    <p:handoutMasterId r:id="rId68"/>
  </p:handoutMasterIdLst>
  <p:sldIdLst>
    <p:sldId id="256" r:id="rId2"/>
    <p:sldId id="261" r:id="rId3"/>
    <p:sldId id="306" r:id="rId4"/>
    <p:sldId id="305" r:id="rId5"/>
    <p:sldId id="293" r:id="rId6"/>
    <p:sldId id="294" r:id="rId7"/>
    <p:sldId id="292" r:id="rId8"/>
    <p:sldId id="295" r:id="rId9"/>
    <p:sldId id="297" r:id="rId10"/>
    <p:sldId id="300" r:id="rId11"/>
    <p:sldId id="304" r:id="rId12"/>
    <p:sldId id="298" r:id="rId13"/>
    <p:sldId id="319" r:id="rId14"/>
    <p:sldId id="361" r:id="rId15"/>
    <p:sldId id="362" r:id="rId16"/>
    <p:sldId id="366" r:id="rId17"/>
    <p:sldId id="363" r:id="rId18"/>
    <p:sldId id="299" r:id="rId19"/>
    <p:sldId id="301" r:id="rId20"/>
    <p:sldId id="311" r:id="rId21"/>
    <p:sldId id="312" r:id="rId22"/>
    <p:sldId id="313" r:id="rId23"/>
    <p:sldId id="314" r:id="rId24"/>
    <p:sldId id="318" r:id="rId25"/>
    <p:sldId id="316" r:id="rId26"/>
    <p:sldId id="317" r:id="rId27"/>
    <p:sldId id="302" r:id="rId28"/>
    <p:sldId id="321" r:id="rId29"/>
    <p:sldId id="368" r:id="rId30"/>
    <p:sldId id="322" r:id="rId31"/>
    <p:sldId id="323" r:id="rId32"/>
    <p:sldId id="328" r:id="rId33"/>
    <p:sldId id="336" r:id="rId34"/>
    <p:sldId id="337" r:id="rId35"/>
    <p:sldId id="339" r:id="rId36"/>
    <p:sldId id="340" r:id="rId37"/>
    <p:sldId id="330" r:id="rId38"/>
    <p:sldId id="364" r:id="rId39"/>
    <p:sldId id="331" r:id="rId40"/>
    <p:sldId id="332" r:id="rId41"/>
    <p:sldId id="324" r:id="rId42"/>
    <p:sldId id="345" r:id="rId43"/>
    <p:sldId id="333" r:id="rId44"/>
    <p:sldId id="334" r:id="rId45"/>
    <p:sldId id="341" r:id="rId46"/>
    <p:sldId id="343" r:id="rId47"/>
    <p:sldId id="344" r:id="rId48"/>
    <p:sldId id="342" r:id="rId49"/>
    <p:sldId id="335" r:id="rId50"/>
    <p:sldId id="346" r:id="rId51"/>
    <p:sldId id="349" r:id="rId52"/>
    <p:sldId id="350" r:id="rId53"/>
    <p:sldId id="352" r:id="rId54"/>
    <p:sldId id="353" r:id="rId55"/>
    <p:sldId id="356" r:id="rId56"/>
    <p:sldId id="358" r:id="rId57"/>
    <p:sldId id="357" r:id="rId58"/>
    <p:sldId id="359" r:id="rId59"/>
    <p:sldId id="291" r:id="rId60"/>
    <p:sldId id="360" r:id="rId61"/>
    <p:sldId id="296" r:id="rId62"/>
    <p:sldId id="365" r:id="rId63"/>
    <p:sldId id="369" r:id="rId64"/>
    <p:sldId id="370" r:id="rId65"/>
    <p:sldId id="371" r:id="rId66"/>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60A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3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3324" tIns="46662" rIns="93324" bIns="46662"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3324" tIns="46662" rIns="93324" bIns="46662" rtlCol="0"/>
          <a:lstStyle>
            <a:lvl1pPr algn="r" fontAlgn="auto">
              <a:spcBef>
                <a:spcPts val="0"/>
              </a:spcBef>
              <a:spcAft>
                <a:spcPts val="0"/>
              </a:spcAft>
              <a:defRPr sz="1200">
                <a:latin typeface="+mn-lt"/>
              </a:defRPr>
            </a:lvl1pPr>
          </a:lstStyle>
          <a:p>
            <a:pPr>
              <a:defRPr/>
            </a:pPr>
            <a:fld id="{BC881779-F55D-4616-ACE3-4A38E731ACB4}" type="datetimeFigureOut">
              <a:rPr lang="en-US"/>
              <a:pPr>
                <a:defRPr/>
              </a:pPr>
              <a:t>2/22/2012</a:t>
            </a:fld>
            <a:endParaRPr lang="en-US"/>
          </a:p>
        </p:txBody>
      </p:sp>
      <p:sp>
        <p:nvSpPr>
          <p:cNvPr id="4" name="Footer Placeholder 3"/>
          <p:cNvSpPr>
            <a:spLocks noGrp="1"/>
          </p:cNvSpPr>
          <p:nvPr>
            <p:ph type="ftr" sz="quarter" idx="2"/>
          </p:nvPr>
        </p:nvSpPr>
        <p:spPr>
          <a:xfrm>
            <a:off x="0" y="8842375"/>
            <a:ext cx="3043238" cy="465138"/>
          </a:xfrm>
          <a:prstGeom prst="rect">
            <a:avLst/>
          </a:prstGeom>
        </p:spPr>
        <p:txBody>
          <a:bodyPr vert="horz" lIns="93324" tIns="46662" rIns="93324" bIns="46662"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3324" tIns="46662" rIns="93324" bIns="46662" rtlCol="0" anchor="b"/>
          <a:lstStyle>
            <a:lvl1pPr algn="r" fontAlgn="auto">
              <a:spcBef>
                <a:spcPts val="0"/>
              </a:spcBef>
              <a:spcAft>
                <a:spcPts val="0"/>
              </a:spcAft>
              <a:defRPr sz="1200">
                <a:latin typeface="+mn-lt"/>
              </a:defRPr>
            </a:lvl1pPr>
          </a:lstStyle>
          <a:p>
            <a:pPr>
              <a:defRPr/>
            </a:pPr>
            <a:fld id="{629755C9-7401-4F19-B027-675AAC4D137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3324" tIns="46662" rIns="93324" bIns="46662"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8275" y="0"/>
            <a:ext cx="3043238" cy="465138"/>
          </a:xfrm>
          <a:prstGeom prst="rect">
            <a:avLst/>
          </a:prstGeom>
        </p:spPr>
        <p:txBody>
          <a:bodyPr vert="horz" lIns="93324" tIns="46662" rIns="93324" bIns="46662" rtlCol="0"/>
          <a:lstStyle>
            <a:lvl1pPr algn="r" fontAlgn="auto">
              <a:spcBef>
                <a:spcPts val="0"/>
              </a:spcBef>
              <a:spcAft>
                <a:spcPts val="0"/>
              </a:spcAft>
              <a:defRPr sz="1200">
                <a:latin typeface="+mn-lt"/>
              </a:defRPr>
            </a:lvl1pPr>
          </a:lstStyle>
          <a:p>
            <a:pPr>
              <a:defRPr/>
            </a:pPr>
            <a:fld id="{BEE2B581-821E-47D5-9836-4A2D5EAD86C3}" type="datetimeFigureOut">
              <a:rPr lang="en-US"/>
              <a:pPr>
                <a:defRPr/>
              </a:pPr>
              <a:t>2/22/2012</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701675" y="4421188"/>
            <a:ext cx="5619750" cy="4189412"/>
          </a:xfrm>
          <a:prstGeom prst="rect">
            <a:avLst/>
          </a:prstGeom>
        </p:spPr>
        <p:txBody>
          <a:bodyPr vert="horz" lIns="93324" tIns="46662" rIns="93324" bIns="4666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2375"/>
            <a:ext cx="3043238" cy="465138"/>
          </a:xfrm>
          <a:prstGeom prst="rect">
            <a:avLst/>
          </a:prstGeom>
        </p:spPr>
        <p:txBody>
          <a:bodyPr vert="horz" lIns="93324" tIns="46662" rIns="93324" bIns="46662"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8275" y="8842375"/>
            <a:ext cx="3043238" cy="465138"/>
          </a:xfrm>
          <a:prstGeom prst="rect">
            <a:avLst/>
          </a:prstGeom>
        </p:spPr>
        <p:txBody>
          <a:bodyPr vert="horz" lIns="93324" tIns="46662" rIns="93324" bIns="46662" rtlCol="0" anchor="b"/>
          <a:lstStyle>
            <a:lvl1pPr algn="r" fontAlgn="auto">
              <a:spcBef>
                <a:spcPts val="0"/>
              </a:spcBef>
              <a:spcAft>
                <a:spcPts val="0"/>
              </a:spcAft>
              <a:defRPr sz="1200">
                <a:latin typeface="+mn-lt"/>
              </a:defRPr>
            </a:lvl1pPr>
          </a:lstStyle>
          <a:p>
            <a:pPr>
              <a:defRPr/>
            </a:pPr>
            <a:fld id="{0AD774B4-8944-4E57-BB4C-FF38FFDB94D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08456F-6672-461D-9931-0398102BC45F}" type="slidenum">
              <a:rPr lang="en-US"/>
              <a:pPr fontAlgn="base">
                <a:spcBef>
                  <a:spcPct val="0"/>
                </a:spcBef>
                <a:spcAft>
                  <a:spcPct val="0"/>
                </a:spcAft>
                <a:defRPr/>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55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80392A-5F85-46B0-8540-54E8F518E98A}" type="slidenum">
              <a:rPr lang="en-US"/>
              <a:pPr fontAlgn="base">
                <a:spcBef>
                  <a:spcPct val="0"/>
                </a:spcBef>
                <a:spcAft>
                  <a:spcPct val="0"/>
                </a:spcAft>
                <a:defRPr/>
              </a:pPr>
              <a:t>45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7B8DCA0-7121-4803-A1FB-CF7FF8B26C13}" type="datetime1">
              <a:rPr lang="en-US"/>
              <a:pPr>
                <a:defRPr/>
              </a:pPr>
              <a:t>2/22/2012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CEC35B-8327-440D-8715-03291461BFC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1BF8A8-55E9-4205-9EF4-76475CDEDC91}" type="datetime1">
              <a:rPr lang="en-US"/>
              <a:pPr>
                <a:defRPr/>
              </a:pPr>
              <a:t>2/22/2012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56FBE6-096F-45DD-BA4B-B31D94F17EA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6AA451-8170-4AD7-8E4F-DF36501900B3}" type="datetime1">
              <a:rPr lang="en-US"/>
              <a:pPr>
                <a:defRPr/>
              </a:pPr>
              <a:t>2/22/2012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FBEECF-F711-48B2-86CC-E5DD4AE2632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301F480-31D2-499A-B1C7-F1E1535431F8}" type="datetime1">
              <a:rPr lang="en-US"/>
              <a:pPr>
                <a:defRPr/>
              </a:pPr>
              <a:t>2/22/2012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89971D-8FBE-4934-9429-640FD182F84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D666E62-D72D-45C5-8BD3-882BB085659D}" type="datetime1">
              <a:rPr lang="en-US"/>
              <a:pPr>
                <a:defRPr/>
              </a:pPr>
              <a:t>2/22/2012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F68222-3EED-40C7-B402-F8DDEE4F34F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35381CF-4421-44A2-843A-AFD9C464A154}" type="datetime1">
              <a:rPr lang="en-US"/>
              <a:pPr>
                <a:defRPr/>
              </a:pPr>
              <a:t>2/22/2012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19020D-0B20-459F-B886-A202029FB52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1666843-2198-4EAB-8B0D-4A967091968B}" type="datetime1">
              <a:rPr lang="en-US"/>
              <a:pPr>
                <a:defRPr/>
              </a:pPr>
              <a:t>2/22/2012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347C249-E6BA-4141-9329-5F6677D33ED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B1771FC-3A40-4378-AD01-F4BC3A14F2BC}" type="datetime1">
              <a:rPr lang="en-US"/>
              <a:pPr>
                <a:defRPr/>
              </a:pPr>
              <a:t>2/22/2012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BCD4E6B-3064-418D-9E00-103649EEF44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AA2D0B8-AF4E-465E-88D5-E2030D48424C}" type="datetime1">
              <a:rPr lang="en-US"/>
              <a:pPr>
                <a:defRPr/>
              </a:pPr>
              <a:t>2/22/2012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6CE046A-AC70-4A3D-9D2A-B66733676CA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9EAF8CA-5493-4A7C-8E77-872D7A15F38A}" type="datetime1">
              <a:rPr lang="en-US"/>
              <a:pPr>
                <a:defRPr/>
              </a:pPr>
              <a:t>2/22/2012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A4F63AE-82C8-4C7B-8446-CEA9E5954EC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2542FE9-8FD9-4E88-8A36-CE94EB840E3A}" type="datetime1">
              <a:rPr lang="en-US"/>
              <a:pPr>
                <a:defRPr/>
              </a:pPr>
              <a:t>2/22/2012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9A2AD47-8F08-444C-9B56-FF6633C6F54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16B6D56D-18DB-410F-9AB3-D26949608FAA}" type="datetime1">
              <a:rPr lang="en-US"/>
              <a:pPr>
                <a:defRPr/>
              </a:pPr>
              <a:t>2/22/2012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A58876FB-3510-4C25-A6AD-22F1937E75A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package" Target="../embeddings/Microsoft_Word_Document111111.docx"/><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package" Target="../embeddings/Microsoft_Word_Document222222.docx"/></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developer.android.com/guide/tutorials/views/hello-tabwidget.html"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developer.android.com/guide/tutorials/views/hello-gallery.html" TargetMode="Externa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hyperlink" Target="http://developer.android.com/guide/tutorials/views/hello-spinner.html" TargetMode="External"/><Relationship Id="rId4" Type="http://schemas.openxmlformats.org/officeDocument/2006/relationships/hyperlink" Target="http://developer.android.com/guide/tutorials/views/hello-formstuff.html" TargetMode="External"/><Relationship Id="rId9"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package" Target="../embeddings/Microsoft_Word_Document333333.docx"/></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package" Target="../embeddings/Microsoft_Word_Document444444.docx"/></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package" Target="../embeddings/Microsoft_Word_Document555555.docx"/></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developer.android.com/guide/tutorials/views/hello-autocomplete.html" TargetMode="External"/><Relationship Id="rId7" Type="http://schemas.openxmlformats.org/officeDocument/2006/relationships/hyperlink" Target="http://developer.android.com/guide/tutorials/views/hello-webview.html"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hyperlink" Target="http://developer.android.com/guide/tutorials/views/hello-listview.html" TargetMode="External"/><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hyperlink" Target="http://developer.android.com/guide/tutorials/views/hello-mapview.html"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hyperlink" Target="https://addons.mozilla.org/en-US/firefox/addon/8487/" TargetMode="External"/><Relationship Id="rId3" Type="http://schemas.openxmlformats.org/officeDocument/2006/relationships/hyperlink" Target="http://android-ui-utils.googlecode.com/hg/asset-studio/dist/index.html" TargetMode="External"/><Relationship Id="rId7" Type="http://schemas.openxmlformats.org/officeDocument/2006/relationships/hyperlink" Target="http://pencil.evolus.vn/" TargetMode="External"/><Relationship Id="rId12" Type="http://schemas.openxmlformats.org/officeDocument/2006/relationships/image" Target="../media/image45.jpeg"/><Relationship Id="rId2" Type="http://schemas.openxmlformats.org/officeDocument/2006/relationships/hyperlink" Target="http://code.google.com/p/android-ui-utils/" TargetMode="External"/><Relationship Id="rId1" Type="http://schemas.openxmlformats.org/officeDocument/2006/relationships/slideLayout" Target="../slideLayouts/slideLayout7.xml"/><Relationship Id="rId6" Type="http://schemas.openxmlformats.org/officeDocument/2006/relationships/hyperlink" Target="http://developer.android.com/" TargetMode="External"/><Relationship Id="rId11" Type="http://schemas.openxmlformats.org/officeDocument/2006/relationships/hyperlink" Target="http://developer.android.com/guide/practices/ui_guidelines/icon_design.html" TargetMode="External"/><Relationship Id="rId5" Type="http://schemas.openxmlformats.org/officeDocument/2006/relationships/hyperlink" Target="http://www.youtube.com/watch?v=EaT7sYr_f0k&amp;feature=player_embedded" TargetMode="External"/><Relationship Id="rId10" Type="http://schemas.openxmlformats.org/officeDocument/2006/relationships/hyperlink" Target="http://www.adobe.com/products/photoshop/compare/" TargetMode="External"/><Relationship Id="rId4" Type="http://schemas.openxmlformats.org/officeDocument/2006/relationships/hyperlink" Target="http://pencil.evolus.vn/en-US/Home.aspx" TargetMode="External"/><Relationship Id="rId9" Type="http://schemas.openxmlformats.org/officeDocument/2006/relationships/hyperlink" Target="http://j.mp/androidassetstudio"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pPr eaLnBrk="1" hangingPunct="1"/>
            <a:r>
              <a:rPr lang="en-US" smtClean="0">
                <a:solidFill>
                  <a:srgbClr val="0070C0"/>
                </a:solidFill>
              </a:rPr>
              <a:t>Android – User Interfaces</a:t>
            </a:r>
            <a:br>
              <a:rPr lang="en-US" smtClean="0">
                <a:solidFill>
                  <a:srgbClr val="0070C0"/>
                </a:solidFill>
              </a:rPr>
            </a:br>
            <a:r>
              <a:rPr lang="en-US" smtClean="0">
                <a:solidFill>
                  <a:srgbClr val="0070C0"/>
                </a:solidFill>
              </a:rPr>
              <a:t>Using XML Layouts</a:t>
            </a:r>
          </a:p>
        </p:txBody>
      </p:sp>
      <p:sp>
        <p:nvSpPr>
          <p:cNvPr id="3" name="Subtitle 2"/>
          <p:cNvSpPr>
            <a:spLocks noGrp="1"/>
          </p:cNvSpPr>
          <p:nvPr>
            <p:ph type="subTitle" idx="1"/>
          </p:nvPr>
        </p:nvSpPr>
        <p:spPr>
          <a:xfrm>
            <a:off x="1447800" y="3733800"/>
            <a:ext cx="6400800" cy="1752600"/>
          </a:xfrm>
        </p:spPr>
        <p:txBody>
          <a:bodyPr rtlCol="0">
            <a:normAutofit fontScale="85000" lnSpcReduction="20000"/>
          </a:bodyPr>
          <a:lstStyle/>
          <a:p>
            <a:pPr eaLnBrk="1" fontAlgn="auto" hangingPunct="1">
              <a:spcAft>
                <a:spcPts val="0"/>
              </a:spcAft>
              <a:buFont typeface="Arial" pitchFamily="34" charset="0"/>
              <a:buNone/>
              <a:defRPr/>
            </a:pPr>
            <a:endParaRPr lang="en-US" sz="2000" dirty="0"/>
          </a:p>
          <a:p>
            <a:pPr algn="l" eaLnBrk="1" fontAlgn="auto" hangingPunct="1">
              <a:spcAft>
                <a:spcPts val="0"/>
              </a:spcAft>
              <a:buFont typeface="Arial" pitchFamily="34" charset="0"/>
              <a:buNone/>
              <a:defRPr/>
            </a:pPr>
            <a:r>
              <a:rPr lang="en-US" sz="1700" dirty="0" smtClean="0"/>
              <a:t>Notes are based on: </a:t>
            </a:r>
          </a:p>
          <a:p>
            <a:pPr lvl="1" algn="l" eaLnBrk="1" fontAlgn="auto" hangingPunct="1">
              <a:spcAft>
                <a:spcPts val="0"/>
              </a:spcAft>
              <a:buFont typeface="Arial" pitchFamily="34" charset="0"/>
              <a:buNone/>
              <a:defRPr/>
            </a:pPr>
            <a:r>
              <a:rPr lang="en-US" sz="1300" dirty="0" smtClean="0"/>
              <a:t>The Busy Coder's Guide to Android Development</a:t>
            </a:r>
          </a:p>
          <a:p>
            <a:pPr lvl="1" algn="l" eaLnBrk="1" fontAlgn="auto" hangingPunct="1">
              <a:spcAft>
                <a:spcPts val="0"/>
              </a:spcAft>
              <a:buFont typeface="Arial" pitchFamily="34" charset="0"/>
              <a:buNone/>
              <a:defRPr/>
            </a:pPr>
            <a:r>
              <a:rPr lang="en-US" sz="1300" dirty="0" smtClean="0"/>
              <a:t>by Mark L. Murphy</a:t>
            </a:r>
          </a:p>
          <a:p>
            <a:pPr lvl="1" algn="l" eaLnBrk="1" fontAlgn="auto" hangingPunct="1">
              <a:spcAft>
                <a:spcPts val="0"/>
              </a:spcAft>
              <a:buFont typeface="Arial" pitchFamily="34" charset="0"/>
              <a:buNone/>
              <a:defRPr/>
            </a:pPr>
            <a:r>
              <a:rPr lang="en-US" sz="1300" dirty="0" smtClean="0"/>
              <a:t>Copyright © 2008-2009 </a:t>
            </a:r>
            <a:r>
              <a:rPr lang="en-US" sz="1300" dirty="0" err="1" smtClean="0"/>
              <a:t>CommonsWare</a:t>
            </a:r>
            <a:r>
              <a:rPr lang="en-US" sz="1300" dirty="0" smtClean="0"/>
              <a:t>, LLC.</a:t>
            </a:r>
          </a:p>
          <a:p>
            <a:pPr lvl="1" algn="l" eaLnBrk="1" fontAlgn="auto" hangingPunct="1">
              <a:spcAft>
                <a:spcPts val="0"/>
              </a:spcAft>
              <a:buFont typeface="Arial" pitchFamily="34" charset="0"/>
              <a:buNone/>
              <a:defRPr/>
            </a:pPr>
            <a:r>
              <a:rPr lang="en-US" sz="1300" dirty="0" smtClean="0"/>
              <a:t>ISBN: 978-0-9816780-0-9</a:t>
            </a:r>
          </a:p>
          <a:p>
            <a:pPr lvl="1" algn="l" eaLnBrk="1" fontAlgn="auto" hangingPunct="1">
              <a:spcAft>
                <a:spcPts val="0"/>
              </a:spcAft>
              <a:buFont typeface="Arial" pitchFamily="34" charset="0"/>
              <a:buNone/>
              <a:defRPr/>
            </a:pPr>
            <a:r>
              <a:rPr lang="en-US" sz="1300" dirty="0" smtClean="0"/>
              <a:t>&amp;</a:t>
            </a:r>
          </a:p>
          <a:p>
            <a:pPr lvl="1" algn="l" eaLnBrk="1" fontAlgn="auto" hangingPunct="1">
              <a:spcAft>
                <a:spcPts val="0"/>
              </a:spcAft>
              <a:buFont typeface="Arial" pitchFamily="34" charset="0"/>
              <a:buNone/>
              <a:defRPr/>
            </a:pPr>
            <a:r>
              <a:rPr lang="en-US" sz="1300" dirty="0" smtClean="0"/>
              <a:t>Android Developers </a:t>
            </a:r>
          </a:p>
          <a:p>
            <a:pPr lvl="1" algn="l" eaLnBrk="1" fontAlgn="auto" hangingPunct="1">
              <a:spcAft>
                <a:spcPts val="0"/>
              </a:spcAft>
              <a:buFont typeface="Arial" pitchFamily="34" charset="0"/>
              <a:buNone/>
              <a:defRPr/>
            </a:pPr>
            <a:r>
              <a:rPr lang="en-US" sz="1300" dirty="0" smtClean="0"/>
              <a:t>http://developer.android.com/index.html</a:t>
            </a:r>
            <a:endParaRPr lang="en-US" sz="1300" dirty="0"/>
          </a:p>
        </p:txBody>
      </p:sp>
      <p:pic>
        <p:nvPicPr>
          <p:cNvPr id="15363" name="Picture 6"/>
          <p:cNvPicPr>
            <a:picLocks noChangeAspect="1" noChangeArrowheads="1"/>
          </p:cNvPicPr>
          <p:nvPr/>
        </p:nvPicPr>
        <p:blipFill>
          <a:blip r:embed="rId2"/>
          <a:srcRect/>
          <a:stretch>
            <a:fillRect/>
          </a:stretch>
        </p:blipFill>
        <p:spPr bwMode="auto">
          <a:xfrm>
            <a:off x="0" y="0"/>
            <a:ext cx="860425" cy="2924175"/>
          </a:xfrm>
          <a:prstGeom prst="rect">
            <a:avLst/>
          </a:prstGeom>
          <a:noFill/>
          <a:ln w="9525">
            <a:noFill/>
            <a:miter lim="800000"/>
            <a:headEnd/>
            <a:tailEnd/>
          </a:ln>
        </p:spPr>
      </p:pic>
      <p:pic>
        <p:nvPicPr>
          <p:cNvPr id="15364" name="Picture 6"/>
          <p:cNvPicPr>
            <a:picLocks noChangeAspect="1" noChangeArrowheads="1"/>
          </p:cNvPicPr>
          <p:nvPr/>
        </p:nvPicPr>
        <p:blipFill>
          <a:blip r:embed="rId2"/>
          <a:srcRect/>
          <a:stretch>
            <a:fillRect/>
          </a:stretch>
        </p:blipFill>
        <p:spPr bwMode="auto">
          <a:xfrm>
            <a:off x="0" y="2667000"/>
            <a:ext cx="860425" cy="2924175"/>
          </a:xfrm>
          <a:prstGeom prst="rect">
            <a:avLst/>
          </a:prstGeom>
          <a:noFill/>
          <a:ln w="9525">
            <a:noFill/>
            <a:miter lim="800000"/>
            <a:headEnd/>
            <a:tailEnd/>
          </a:ln>
        </p:spPr>
      </p:pic>
      <p:pic>
        <p:nvPicPr>
          <p:cNvPr id="15365" name="Picture 7"/>
          <p:cNvPicPr>
            <a:picLocks noChangeAspect="1" noChangeArrowheads="1"/>
          </p:cNvPicPr>
          <p:nvPr/>
        </p:nvPicPr>
        <p:blipFill>
          <a:blip r:embed="rId3"/>
          <a:srcRect/>
          <a:stretch>
            <a:fillRect/>
          </a:stretch>
        </p:blipFill>
        <p:spPr bwMode="auto">
          <a:xfrm>
            <a:off x="0" y="5562600"/>
            <a:ext cx="1727200" cy="1295400"/>
          </a:xfrm>
          <a:prstGeom prst="rect">
            <a:avLst/>
          </a:prstGeom>
          <a:noFill/>
          <a:ln w="9525">
            <a:noFill/>
            <a:miter lim="800000"/>
            <a:headEnd/>
            <a:tailEnd/>
          </a:ln>
        </p:spPr>
      </p:pic>
      <p:sp>
        <p:nvSpPr>
          <p:cNvPr id="15366" name="TextBox 7"/>
          <p:cNvSpPr txBox="1">
            <a:spLocks noChangeArrowheads="1"/>
          </p:cNvSpPr>
          <p:nvPr/>
        </p:nvSpPr>
        <p:spPr bwMode="auto">
          <a:xfrm>
            <a:off x="6629400" y="228600"/>
            <a:ext cx="2209800" cy="523875"/>
          </a:xfrm>
          <a:prstGeom prst="rect">
            <a:avLst/>
          </a:prstGeom>
          <a:noFill/>
          <a:ln w="9525">
            <a:noFill/>
            <a:miter lim="800000"/>
            <a:headEnd/>
            <a:tailEnd/>
          </a:ln>
        </p:spPr>
        <p:txBody>
          <a:bodyPr>
            <a:spAutoFit/>
          </a:bodyPr>
          <a:lstStyle/>
          <a:p>
            <a:pPr algn="r"/>
            <a:r>
              <a:rPr lang="en-US" sz="2800">
                <a:solidFill>
                  <a:srgbClr val="0070C0"/>
                </a:solidFill>
                <a:latin typeface="Calibri" pitchFamily="34" charset="0"/>
              </a:rPr>
              <a:t>Part 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CBFFCBC-3313-49BF-9974-43D8794AEE21}" type="slidenum">
              <a:rPr lang="en-US"/>
              <a:pPr>
                <a:defRPr/>
              </a:pPr>
              <a:t>10</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An example</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24579"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24580"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DE44AB3-D44E-4DA0-A86D-7980A1855752}" type="slidenum">
              <a:rPr lang="en-US" sz="1200">
                <a:solidFill>
                  <a:schemeClr val="tx1">
                    <a:tint val="75000"/>
                  </a:schemeClr>
                </a:solidFill>
                <a:latin typeface="+mn-lt"/>
              </a:rPr>
              <a:pPr algn="r" fontAlgn="auto">
                <a:spcBef>
                  <a:spcPts val="0"/>
                </a:spcBef>
                <a:spcAft>
                  <a:spcPts val="0"/>
                </a:spcAft>
                <a:defRPr/>
              </a:pPr>
              <a:t>10</a:t>
            </a:fld>
            <a:endParaRPr lang="en-US" sz="1200">
              <a:solidFill>
                <a:schemeClr val="tx1">
                  <a:tint val="75000"/>
                </a:schemeClr>
              </a:solidFill>
              <a:latin typeface="+mn-lt"/>
            </a:endParaRPr>
          </a:p>
        </p:txBody>
      </p:sp>
      <p:pic>
        <p:nvPicPr>
          <p:cNvPr id="24582" name="Picture 6" descr="device4.png"/>
          <p:cNvPicPr>
            <a:picLocks noChangeAspect="1"/>
          </p:cNvPicPr>
          <p:nvPr/>
        </p:nvPicPr>
        <p:blipFill>
          <a:blip r:embed="rId3"/>
          <a:srcRect/>
          <a:stretch>
            <a:fillRect/>
          </a:stretch>
        </p:blipFill>
        <p:spPr bwMode="auto">
          <a:xfrm>
            <a:off x="304800" y="1143000"/>
            <a:ext cx="2184400" cy="3276600"/>
          </a:xfrm>
          <a:prstGeom prst="rect">
            <a:avLst/>
          </a:prstGeom>
          <a:noFill/>
          <a:ln w="9525">
            <a:noFill/>
            <a:miter lim="800000"/>
            <a:headEnd/>
            <a:tailEnd/>
          </a:ln>
        </p:spPr>
      </p:pic>
      <p:sp>
        <p:nvSpPr>
          <p:cNvPr id="8" name="TextBox 7"/>
          <p:cNvSpPr txBox="1"/>
          <p:nvPr/>
        </p:nvSpPr>
        <p:spPr>
          <a:xfrm>
            <a:off x="2590800" y="1639888"/>
            <a:ext cx="6400800" cy="369887"/>
          </a:xfrm>
          <a:prstGeom prst="rect">
            <a:avLst/>
          </a:prstGeom>
          <a:solidFill>
            <a:schemeClr val="accent5">
              <a:lumMod val="20000"/>
              <a:lumOff val="80000"/>
            </a:schemeClr>
          </a:solidFill>
        </p:spPr>
        <p:txBody>
          <a:bodyPr>
            <a:spAutoFit/>
          </a:bodyPr>
          <a:lstStyle/>
          <a:p>
            <a:pPr fontAlgn="auto">
              <a:spcBef>
                <a:spcPts val="0"/>
              </a:spcBef>
              <a:spcAft>
                <a:spcPts val="0"/>
              </a:spcAft>
              <a:defRPr/>
            </a:pPr>
            <a:r>
              <a:rPr lang="en-US" dirty="0">
                <a:latin typeface="+mn-lt"/>
              </a:rPr>
              <a:t>This is the XML-Layout definition</a:t>
            </a:r>
          </a:p>
        </p:txBody>
      </p:sp>
      <p:sp>
        <p:nvSpPr>
          <p:cNvPr id="9" name="TextBox 8"/>
          <p:cNvSpPr txBox="1"/>
          <p:nvPr/>
        </p:nvSpPr>
        <p:spPr>
          <a:xfrm>
            <a:off x="2590800" y="2286000"/>
            <a:ext cx="6400800" cy="1816100"/>
          </a:xfrm>
          <a:prstGeom prst="rect">
            <a:avLst/>
          </a:prstGeom>
          <a:solidFill>
            <a:schemeClr val="bg1">
              <a:lumMod val="95000"/>
            </a:schemeClr>
          </a:solidFill>
        </p:spPr>
        <p:txBody>
          <a:bodyPr>
            <a:spAutoFit/>
          </a:bodyPr>
          <a:lstStyle/>
          <a:p>
            <a:pPr fontAlgn="auto">
              <a:spcBef>
                <a:spcPts val="0"/>
              </a:spcBef>
              <a:spcAft>
                <a:spcPts val="0"/>
              </a:spcAft>
              <a:defRPr/>
            </a:pPr>
            <a:r>
              <a:rPr lang="en-US" sz="1400" dirty="0">
                <a:solidFill>
                  <a:srgbClr val="008080"/>
                </a:solidFill>
                <a:latin typeface="Courier New"/>
              </a:rPr>
              <a:t>&lt;?</a:t>
            </a:r>
            <a:r>
              <a:rPr lang="en-US" sz="1400" dirty="0">
                <a:solidFill>
                  <a:srgbClr val="3F7F7F"/>
                </a:solidFill>
                <a:latin typeface="Courier New"/>
              </a:rPr>
              <a:t>xml</a:t>
            </a:r>
            <a:r>
              <a:rPr lang="en-US" sz="1400" dirty="0">
                <a:solidFill>
                  <a:srgbClr val="000000"/>
                </a:solidFill>
                <a:latin typeface="Courier New"/>
              </a:rPr>
              <a:t> </a:t>
            </a:r>
            <a:r>
              <a:rPr lang="en-US" sz="1400" dirty="0">
                <a:solidFill>
                  <a:srgbClr val="7F007F"/>
                </a:solidFill>
                <a:latin typeface="Courier New"/>
              </a:rPr>
              <a:t>version</a:t>
            </a:r>
            <a:r>
              <a:rPr lang="en-US" sz="1400" dirty="0">
                <a:solidFill>
                  <a:srgbClr val="000000"/>
                </a:solidFill>
                <a:latin typeface="Courier New"/>
              </a:rPr>
              <a:t>=</a:t>
            </a:r>
            <a:r>
              <a:rPr lang="en-US" sz="1400" i="1" dirty="0">
                <a:solidFill>
                  <a:srgbClr val="2A00FF"/>
                </a:solidFill>
                <a:latin typeface="Courier New"/>
              </a:rPr>
              <a:t>"1.0"</a:t>
            </a:r>
            <a:r>
              <a:rPr lang="en-US" sz="1400" i="1" dirty="0">
                <a:solidFill>
                  <a:srgbClr val="000000"/>
                </a:solidFill>
                <a:latin typeface="Courier New"/>
              </a:rPr>
              <a:t> </a:t>
            </a:r>
            <a:r>
              <a:rPr lang="en-US" sz="1400" i="1" dirty="0">
                <a:solidFill>
                  <a:srgbClr val="7F007F"/>
                </a:solidFill>
                <a:latin typeface="Courier New"/>
              </a:rPr>
              <a:t>encoding</a:t>
            </a:r>
            <a:r>
              <a:rPr lang="en-US" sz="1400" i="1" dirty="0">
                <a:solidFill>
                  <a:srgbClr val="000000"/>
                </a:solidFill>
                <a:latin typeface="Courier New"/>
              </a:rPr>
              <a:t>=</a:t>
            </a:r>
            <a:r>
              <a:rPr lang="en-US" sz="1400" i="1" dirty="0">
                <a:solidFill>
                  <a:srgbClr val="2A00FF"/>
                </a:solidFill>
                <a:latin typeface="Courier New"/>
              </a:rPr>
              <a:t>"utf-8"</a:t>
            </a:r>
            <a:r>
              <a:rPr lang="en-US" sz="1400" i="1" dirty="0">
                <a:solidFill>
                  <a:srgbClr val="008080"/>
                </a:solidFill>
                <a:latin typeface="Courier New"/>
              </a:rPr>
              <a:t>?&gt;</a:t>
            </a:r>
          </a:p>
          <a:p>
            <a:pPr fontAlgn="auto">
              <a:spcBef>
                <a:spcPts val="0"/>
              </a:spcBef>
              <a:spcAft>
                <a:spcPts val="0"/>
              </a:spcAft>
              <a:defRPr/>
            </a:pPr>
            <a:r>
              <a:rPr lang="en-US" sz="1400" dirty="0">
                <a:solidFill>
                  <a:srgbClr val="008080"/>
                </a:solidFill>
                <a:latin typeface="Courier New"/>
              </a:rPr>
              <a:t>&lt;</a:t>
            </a:r>
            <a:r>
              <a:rPr lang="en-US" sz="1400" dirty="0">
                <a:solidFill>
                  <a:srgbClr val="3F7F7F"/>
                </a:solidFill>
                <a:latin typeface="Courier New"/>
              </a:rPr>
              <a:t>Button</a:t>
            </a:r>
            <a:r>
              <a:rPr lang="en-US" sz="1400" dirty="0">
                <a:solidFill>
                  <a:srgbClr val="000000"/>
                </a:solidFill>
                <a:latin typeface="Courier New"/>
              </a:rPr>
              <a:t> </a:t>
            </a:r>
            <a:r>
              <a:rPr lang="en-US" sz="1400" dirty="0" err="1">
                <a:solidFill>
                  <a:srgbClr val="7F007F"/>
                </a:solidFill>
                <a:latin typeface="Courier New"/>
              </a:rPr>
              <a:t>xmlns:android</a:t>
            </a:r>
            <a:r>
              <a:rPr lang="en-US" sz="1400" dirty="0">
                <a:solidFill>
                  <a:srgbClr val="000000"/>
                </a:solidFill>
                <a:latin typeface="Courier New"/>
              </a:rPr>
              <a:t>=</a:t>
            </a:r>
            <a:r>
              <a:rPr lang="en-US" sz="1400" i="1" dirty="0">
                <a:solidFill>
                  <a:srgbClr val="2A00FF"/>
                </a:solidFill>
                <a:latin typeface="Courier New"/>
              </a:rPr>
              <a:t>"http://schemas.android.com/apk/res/android"</a:t>
            </a:r>
          </a:p>
          <a:p>
            <a:pPr fontAlgn="auto">
              <a:spcBef>
                <a:spcPts val="0"/>
              </a:spcBef>
              <a:spcAft>
                <a:spcPts val="0"/>
              </a:spcAft>
              <a:defRPr/>
            </a:pPr>
            <a:r>
              <a:rPr lang="en-US" sz="1400" dirty="0">
                <a:solidFill>
                  <a:srgbClr val="7F007F"/>
                </a:solidFill>
                <a:latin typeface="Courier New"/>
              </a:rPr>
              <a:t>   </a:t>
            </a:r>
            <a:r>
              <a:rPr lang="en-US" sz="1400" dirty="0" err="1">
                <a:solidFill>
                  <a:srgbClr val="7F007F"/>
                </a:solidFill>
                <a:latin typeface="Courier New"/>
              </a:rPr>
              <a:t>android:id</a:t>
            </a:r>
            <a:r>
              <a:rPr lang="en-US" sz="1400" dirty="0">
                <a:solidFill>
                  <a:srgbClr val="000000"/>
                </a:solidFill>
                <a:latin typeface="Courier New"/>
              </a:rPr>
              <a:t>=</a:t>
            </a:r>
            <a:r>
              <a:rPr lang="en-US" sz="1400" i="1" dirty="0">
                <a:solidFill>
                  <a:srgbClr val="2A00FF"/>
                </a:solidFill>
                <a:latin typeface="Courier New"/>
              </a:rPr>
              <a:t>"@+id/</a:t>
            </a:r>
            <a:r>
              <a:rPr lang="en-US" sz="1400" i="1" dirty="0" err="1">
                <a:solidFill>
                  <a:srgbClr val="2A00FF"/>
                </a:solidFill>
                <a:latin typeface="Courier New"/>
              </a:rPr>
              <a:t>myButton</a:t>
            </a:r>
            <a:r>
              <a:rPr lang="en-US" sz="1400" i="1" dirty="0">
                <a:solidFill>
                  <a:srgbClr val="2A00FF"/>
                </a:solidFill>
                <a:latin typeface="Courier New"/>
              </a:rPr>
              <a:t>"</a:t>
            </a:r>
          </a:p>
          <a:p>
            <a:pPr fontAlgn="auto">
              <a:spcBef>
                <a:spcPts val="0"/>
              </a:spcBef>
              <a:spcAft>
                <a:spcPts val="0"/>
              </a:spcAft>
              <a:defRPr/>
            </a:pPr>
            <a:r>
              <a:rPr lang="en-US" sz="1400" dirty="0">
                <a:solidFill>
                  <a:srgbClr val="7F007F"/>
                </a:solidFill>
                <a:latin typeface="Courier New"/>
              </a:rPr>
              <a:t>   </a:t>
            </a:r>
            <a:r>
              <a:rPr lang="en-US" sz="1400" dirty="0" err="1">
                <a:solidFill>
                  <a:srgbClr val="7F007F"/>
                </a:solidFill>
                <a:latin typeface="Courier New"/>
              </a:rPr>
              <a:t>android:text</a:t>
            </a:r>
            <a:r>
              <a:rPr lang="en-US" sz="1400" dirty="0">
                <a:solidFill>
                  <a:srgbClr val="000000"/>
                </a:solidFill>
                <a:latin typeface="Courier New"/>
              </a:rPr>
              <a:t>=</a:t>
            </a:r>
            <a:r>
              <a:rPr lang="en-US" sz="1400" i="1" dirty="0">
                <a:solidFill>
                  <a:srgbClr val="2A00FF"/>
                </a:solidFill>
                <a:latin typeface="Courier New"/>
              </a:rPr>
              <a:t>""</a:t>
            </a:r>
          </a:p>
          <a:p>
            <a:pPr fontAlgn="auto">
              <a:spcBef>
                <a:spcPts val="0"/>
              </a:spcBef>
              <a:spcAft>
                <a:spcPts val="0"/>
              </a:spcAft>
              <a:defRPr/>
            </a:pPr>
            <a:r>
              <a:rPr lang="en-US" sz="1400" dirty="0">
                <a:solidFill>
                  <a:srgbClr val="7F007F"/>
                </a:solidFill>
                <a:latin typeface="Courier New"/>
              </a:rPr>
              <a:t>   </a:t>
            </a:r>
            <a:r>
              <a:rPr lang="en-US" sz="1400" dirty="0" err="1">
                <a:solidFill>
                  <a:srgbClr val="7F007F"/>
                </a:solidFill>
                <a:latin typeface="Courier New"/>
              </a:rPr>
              <a:t>android:layout_width</a:t>
            </a:r>
            <a:r>
              <a:rPr lang="en-US" sz="1400" dirty="0">
                <a:solidFill>
                  <a:srgbClr val="000000"/>
                </a:solidFill>
                <a:latin typeface="Courier New"/>
              </a:rPr>
              <a:t>=</a:t>
            </a:r>
            <a:r>
              <a:rPr lang="en-US" sz="1400" i="1" dirty="0">
                <a:solidFill>
                  <a:srgbClr val="2A00FF"/>
                </a:solidFill>
                <a:latin typeface="Courier New"/>
              </a:rPr>
              <a:t>"</a:t>
            </a:r>
            <a:r>
              <a:rPr lang="en-US" sz="1400" i="1" dirty="0" err="1">
                <a:solidFill>
                  <a:srgbClr val="2A00FF"/>
                </a:solidFill>
                <a:latin typeface="Courier New"/>
              </a:rPr>
              <a:t>fill_parent</a:t>
            </a:r>
            <a:r>
              <a:rPr lang="en-US" sz="1400" i="1" dirty="0">
                <a:solidFill>
                  <a:srgbClr val="2A00FF"/>
                </a:solidFill>
                <a:latin typeface="Courier New"/>
              </a:rPr>
              <a:t>"</a:t>
            </a:r>
          </a:p>
          <a:p>
            <a:pPr fontAlgn="auto">
              <a:spcBef>
                <a:spcPts val="0"/>
              </a:spcBef>
              <a:spcAft>
                <a:spcPts val="0"/>
              </a:spcAft>
              <a:defRPr/>
            </a:pPr>
            <a:r>
              <a:rPr lang="en-US" sz="1400" dirty="0">
                <a:solidFill>
                  <a:srgbClr val="7F007F"/>
                </a:solidFill>
                <a:latin typeface="Courier New"/>
              </a:rPr>
              <a:t>   </a:t>
            </a:r>
            <a:r>
              <a:rPr lang="en-US" sz="1400" dirty="0" err="1">
                <a:solidFill>
                  <a:srgbClr val="7F007F"/>
                </a:solidFill>
                <a:latin typeface="Courier New"/>
              </a:rPr>
              <a:t>android:layout_height</a:t>
            </a:r>
            <a:r>
              <a:rPr lang="en-US" sz="1400" dirty="0">
                <a:solidFill>
                  <a:srgbClr val="000000"/>
                </a:solidFill>
                <a:latin typeface="Courier New"/>
              </a:rPr>
              <a:t>=</a:t>
            </a:r>
            <a:r>
              <a:rPr lang="en-US" sz="1400" i="1" dirty="0">
                <a:solidFill>
                  <a:srgbClr val="2A00FF"/>
                </a:solidFill>
                <a:latin typeface="Courier New"/>
              </a:rPr>
              <a:t>"</a:t>
            </a:r>
            <a:r>
              <a:rPr lang="en-US" sz="1400" i="1" dirty="0" err="1">
                <a:solidFill>
                  <a:srgbClr val="2A00FF"/>
                </a:solidFill>
                <a:latin typeface="Courier New"/>
              </a:rPr>
              <a:t>fill_parent</a:t>
            </a:r>
            <a:r>
              <a:rPr lang="en-US" sz="1400" i="1" dirty="0">
                <a:solidFill>
                  <a:srgbClr val="2A00FF"/>
                </a:solidFill>
                <a:latin typeface="Courier New"/>
              </a:rPr>
              <a:t>"</a:t>
            </a:r>
          </a:p>
          <a:p>
            <a:pPr fontAlgn="auto">
              <a:spcBef>
                <a:spcPts val="0"/>
              </a:spcBef>
              <a:spcAft>
                <a:spcPts val="0"/>
              </a:spcAft>
              <a:defRPr/>
            </a:pPr>
            <a:r>
              <a:rPr lang="en-US" sz="1400" dirty="0">
                <a:solidFill>
                  <a:srgbClr val="008080"/>
                </a:solidFill>
                <a:latin typeface="Courier New"/>
              </a:rPr>
              <a:t>/&gt;</a:t>
            </a:r>
            <a:endParaRPr lang="en-US" dirty="0">
              <a:latin typeface="Consolas"/>
            </a:endParaRPr>
          </a:p>
        </p:txBody>
      </p:sp>
      <p:sp>
        <p:nvSpPr>
          <p:cNvPr id="24585" name="TextBox 9"/>
          <p:cNvSpPr txBox="1">
            <a:spLocks noChangeArrowheads="1"/>
          </p:cNvSpPr>
          <p:nvPr/>
        </p:nvSpPr>
        <p:spPr bwMode="auto">
          <a:xfrm>
            <a:off x="228600" y="4495800"/>
            <a:ext cx="8763000" cy="1920875"/>
          </a:xfrm>
          <a:prstGeom prst="rect">
            <a:avLst/>
          </a:prstGeom>
          <a:noFill/>
          <a:ln w="9525">
            <a:noFill/>
            <a:miter lim="800000"/>
            <a:headEnd/>
            <a:tailEnd/>
          </a:ln>
        </p:spPr>
        <p:txBody>
          <a:bodyPr>
            <a:spAutoFit/>
          </a:bodyPr>
          <a:lstStyle/>
          <a:p>
            <a:r>
              <a:rPr lang="en-US" sz="2000">
                <a:latin typeface="Calibri" pitchFamily="34" charset="0"/>
              </a:rPr>
              <a:t>Phần tử gốc(root) cần khai báo Android XML namespace:</a:t>
            </a:r>
          </a:p>
          <a:p>
            <a:r>
              <a:rPr lang="en-US" sz="2000" b="1">
                <a:solidFill>
                  <a:srgbClr val="C00000"/>
                </a:solidFill>
                <a:latin typeface="Calibri" pitchFamily="34" charset="0"/>
              </a:rPr>
              <a:t>	xmlns:android="http://schemas.android.com/apk/res/android"</a:t>
            </a:r>
          </a:p>
          <a:p>
            <a:r>
              <a:rPr lang="en-US" sz="2000">
                <a:latin typeface="Calibri" pitchFamily="34" charset="0"/>
              </a:rPr>
              <a:t>Tất cả các phần tử khác sẽ là con của root và sẽ thừa kế khai báo namespace đó.</a:t>
            </a:r>
          </a:p>
          <a:p>
            <a:endParaRPr lang="en-US" sz="2000">
              <a:latin typeface="Calibri" pitchFamily="34" charset="0"/>
            </a:endParaRPr>
          </a:p>
          <a:p>
            <a:r>
              <a:rPr lang="en-US" sz="2000">
                <a:latin typeface="Calibri" pitchFamily="34" charset="0"/>
              </a:rPr>
              <a:t>Vì ta muốn gọi đến nút đó từ bên trong mã Java, ta cần cho nó một id qua thuộc tính </a:t>
            </a:r>
            <a:r>
              <a:rPr lang="en-US" sz="2000" b="1">
                <a:solidFill>
                  <a:srgbClr val="C00000"/>
                </a:solidFill>
                <a:latin typeface="Calibri" pitchFamily="34" charset="0"/>
              </a:rPr>
              <a:t>android:id </a:t>
            </a:r>
            <a:r>
              <a:rPr lang="en-US" sz="2000">
                <a:latin typeface="Calibri" pitchFamily="34"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4BF6FCC-FC0E-4F56-8D64-7620EFBCB65F}" type="slidenum">
              <a:rPr lang="en-US"/>
              <a:pPr>
                <a:defRPr/>
              </a:pPr>
              <a:t>11</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An example </a:t>
            </a:r>
            <a:r>
              <a:rPr lang="en-US" sz="2700" i="1" dirty="0">
                <a:solidFill>
                  <a:schemeClr val="tx2">
                    <a:lumMod val="60000"/>
                    <a:lumOff val="40000"/>
                  </a:schemeClr>
                </a:solidFill>
                <a:latin typeface="+mn-lt"/>
              </a:rPr>
              <a:t>cont.</a:t>
            </a:r>
            <a:endParaRPr lang="en-US" sz="4400" i="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25603"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2560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AFDEBF82-7DC1-4B60-8D3D-80F176A0266E}" type="slidenum">
              <a:rPr lang="en-US" sz="1200">
                <a:solidFill>
                  <a:schemeClr val="tx1">
                    <a:tint val="75000"/>
                  </a:schemeClr>
                </a:solidFill>
                <a:latin typeface="+mn-lt"/>
              </a:rPr>
              <a:pPr algn="r" fontAlgn="auto">
                <a:spcBef>
                  <a:spcPts val="0"/>
                </a:spcBef>
                <a:spcAft>
                  <a:spcPts val="0"/>
                </a:spcAft>
                <a:defRPr/>
              </a:pPr>
              <a:t>11</a:t>
            </a:fld>
            <a:endParaRPr lang="en-US" sz="1200">
              <a:solidFill>
                <a:schemeClr val="tx1">
                  <a:tint val="75000"/>
                </a:schemeClr>
              </a:solidFill>
              <a:latin typeface="+mn-lt"/>
            </a:endParaRPr>
          </a:p>
        </p:txBody>
      </p:sp>
      <p:sp>
        <p:nvSpPr>
          <p:cNvPr id="9" name="TextBox 8"/>
          <p:cNvSpPr txBox="1"/>
          <p:nvPr/>
        </p:nvSpPr>
        <p:spPr>
          <a:xfrm>
            <a:off x="533400" y="1600200"/>
            <a:ext cx="7696200" cy="2062163"/>
          </a:xfrm>
          <a:prstGeom prst="rect">
            <a:avLst/>
          </a:prstGeom>
          <a:solidFill>
            <a:schemeClr val="bg1">
              <a:lumMod val="95000"/>
            </a:schemeClr>
          </a:solidFill>
          <a:ln w="3175">
            <a:solidFill>
              <a:schemeClr val="bg1">
                <a:lumMod val="75000"/>
              </a:schemeClr>
            </a:solidFill>
          </a:ln>
        </p:spPr>
        <p:txBody>
          <a:bodyPr>
            <a:spAutoFit/>
          </a:bodyPr>
          <a:lstStyle/>
          <a:p>
            <a:pPr fontAlgn="auto">
              <a:spcBef>
                <a:spcPts val="0"/>
              </a:spcBef>
              <a:spcAft>
                <a:spcPts val="0"/>
              </a:spcAft>
              <a:defRPr/>
            </a:pPr>
            <a:r>
              <a:rPr lang="en-US" sz="1600" dirty="0">
                <a:solidFill>
                  <a:srgbClr val="008080"/>
                </a:solidFill>
                <a:latin typeface="Courier New"/>
              </a:rPr>
              <a:t>&lt;?</a:t>
            </a:r>
            <a:r>
              <a:rPr lang="en-US" sz="1600" dirty="0">
                <a:solidFill>
                  <a:srgbClr val="3F7F7F"/>
                </a:solidFill>
                <a:latin typeface="Courier New"/>
              </a:rPr>
              <a:t>xml</a:t>
            </a:r>
            <a:r>
              <a:rPr lang="en-US" sz="1600" dirty="0">
                <a:solidFill>
                  <a:srgbClr val="000000"/>
                </a:solidFill>
                <a:latin typeface="Courier New"/>
              </a:rPr>
              <a:t> </a:t>
            </a:r>
            <a:r>
              <a:rPr lang="en-US" sz="1600" dirty="0">
                <a:solidFill>
                  <a:srgbClr val="7F007F"/>
                </a:solidFill>
                <a:latin typeface="Courier New"/>
              </a:rPr>
              <a:t>version</a:t>
            </a:r>
            <a:r>
              <a:rPr lang="en-US" sz="1600" dirty="0">
                <a:solidFill>
                  <a:srgbClr val="000000"/>
                </a:solidFill>
                <a:latin typeface="Courier New"/>
              </a:rPr>
              <a:t>=</a:t>
            </a:r>
            <a:r>
              <a:rPr lang="en-US" sz="1600" i="1" dirty="0">
                <a:solidFill>
                  <a:srgbClr val="2A00FF"/>
                </a:solidFill>
                <a:latin typeface="Courier New"/>
              </a:rPr>
              <a:t>"1.0"</a:t>
            </a:r>
            <a:r>
              <a:rPr lang="en-US" sz="1600" i="1" dirty="0">
                <a:solidFill>
                  <a:srgbClr val="000000"/>
                </a:solidFill>
                <a:latin typeface="Courier New"/>
              </a:rPr>
              <a:t> </a:t>
            </a:r>
            <a:r>
              <a:rPr lang="en-US" sz="1600" i="1" dirty="0">
                <a:solidFill>
                  <a:srgbClr val="7F007F"/>
                </a:solidFill>
                <a:latin typeface="Courier New"/>
              </a:rPr>
              <a:t>encoding</a:t>
            </a:r>
            <a:r>
              <a:rPr lang="en-US" sz="1600" i="1" dirty="0">
                <a:solidFill>
                  <a:srgbClr val="000000"/>
                </a:solidFill>
                <a:latin typeface="Courier New"/>
              </a:rPr>
              <a:t>=</a:t>
            </a:r>
            <a:r>
              <a:rPr lang="en-US" sz="1600" i="1" dirty="0">
                <a:solidFill>
                  <a:srgbClr val="2A00FF"/>
                </a:solidFill>
                <a:latin typeface="Courier New"/>
              </a:rPr>
              <a:t>"utf-8"</a:t>
            </a:r>
            <a:r>
              <a:rPr lang="en-US" sz="1600" i="1" dirty="0">
                <a:solidFill>
                  <a:srgbClr val="008080"/>
                </a:solidFill>
                <a:latin typeface="Courier New"/>
              </a:rPr>
              <a:t>?&gt;</a:t>
            </a:r>
          </a:p>
          <a:p>
            <a:pPr fontAlgn="auto">
              <a:spcBef>
                <a:spcPts val="0"/>
              </a:spcBef>
              <a:spcAft>
                <a:spcPts val="0"/>
              </a:spcAft>
              <a:defRPr/>
            </a:pPr>
            <a:r>
              <a:rPr lang="en-US" sz="1600" dirty="0">
                <a:solidFill>
                  <a:srgbClr val="008080"/>
                </a:solidFill>
                <a:latin typeface="Courier New"/>
              </a:rPr>
              <a:t>&lt;</a:t>
            </a:r>
            <a:r>
              <a:rPr lang="en-US" sz="1600" dirty="0">
                <a:solidFill>
                  <a:srgbClr val="3F7F7F"/>
                </a:solidFill>
                <a:latin typeface="Courier New"/>
              </a:rPr>
              <a:t>Button</a:t>
            </a:r>
          </a:p>
          <a:p>
            <a:pPr fontAlgn="auto">
              <a:spcBef>
                <a:spcPts val="0"/>
              </a:spcBef>
              <a:spcAft>
                <a:spcPts val="0"/>
              </a:spcAft>
              <a:defRPr/>
            </a:pPr>
            <a:r>
              <a:rPr lang="en-US" sz="1600" dirty="0">
                <a:solidFill>
                  <a:srgbClr val="3F7F7F"/>
                </a:solidFill>
                <a:latin typeface="Courier New"/>
              </a:rPr>
              <a:t>  </a:t>
            </a:r>
            <a:r>
              <a:rPr lang="en-US" sz="1600" dirty="0">
                <a:solidFill>
                  <a:srgbClr val="000000"/>
                </a:solidFill>
                <a:latin typeface="Courier New"/>
              </a:rPr>
              <a:t> </a:t>
            </a:r>
            <a:r>
              <a:rPr lang="en-US" sz="1600" dirty="0" err="1">
                <a:solidFill>
                  <a:srgbClr val="7F007F"/>
                </a:solidFill>
                <a:latin typeface="Courier New"/>
              </a:rPr>
              <a:t>xmlns:android</a:t>
            </a:r>
            <a:r>
              <a:rPr lang="en-US" sz="1600" dirty="0">
                <a:solidFill>
                  <a:srgbClr val="000000"/>
                </a:solidFill>
                <a:latin typeface="Courier New"/>
              </a:rPr>
              <a:t>=</a:t>
            </a:r>
            <a:r>
              <a:rPr lang="en-US" sz="1600" i="1" dirty="0">
                <a:solidFill>
                  <a:srgbClr val="2A00FF"/>
                </a:solidFill>
                <a:latin typeface="Courier New"/>
              </a:rPr>
              <a:t>"http://schemas.android.com/apk/res/android"</a:t>
            </a:r>
          </a:p>
          <a:p>
            <a:pPr fontAlgn="auto">
              <a:spcBef>
                <a:spcPts val="0"/>
              </a:spcBef>
              <a:spcAft>
                <a:spcPts val="0"/>
              </a:spcAft>
              <a:defRPr/>
            </a:pPr>
            <a:r>
              <a:rPr lang="en-US" sz="1600" dirty="0">
                <a:solidFill>
                  <a:srgbClr val="7F007F"/>
                </a:solidFill>
                <a:latin typeface="Courier New"/>
              </a:rPr>
              <a:t>   </a:t>
            </a:r>
            <a:r>
              <a:rPr lang="en-US" sz="1600" dirty="0" err="1">
                <a:solidFill>
                  <a:srgbClr val="7F007F"/>
                </a:solidFill>
                <a:latin typeface="Courier New"/>
              </a:rPr>
              <a:t>android:id</a:t>
            </a:r>
            <a:r>
              <a:rPr lang="en-US" sz="1600" dirty="0">
                <a:solidFill>
                  <a:srgbClr val="000000"/>
                </a:solidFill>
                <a:latin typeface="Courier New"/>
              </a:rPr>
              <a:t>=</a:t>
            </a:r>
            <a:r>
              <a:rPr lang="en-US" sz="1600" i="1" dirty="0">
                <a:solidFill>
                  <a:srgbClr val="2A00FF"/>
                </a:solidFill>
                <a:latin typeface="Courier New"/>
              </a:rPr>
              <a:t>"@+id/</a:t>
            </a:r>
            <a:r>
              <a:rPr lang="en-US" sz="1600" i="1" dirty="0" err="1">
                <a:solidFill>
                  <a:srgbClr val="2A00FF"/>
                </a:solidFill>
                <a:latin typeface="Courier New"/>
              </a:rPr>
              <a:t>myButton</a:t>
            </a:r>
            <a:r>
              <a:rPr lang="en-US" sz="1600" i="1" dirty="0">
                <a:solidFill>
                  <a:srgbClr val="2A00FF"/>
                </a:solidFill>
                <a:latin typeface="Courier New"/>
              </a:rPr>
              <a:t>"</a:t>
            </a:r>
          </a:p>
          <a:p>
            <a:pPr fontAlgn="auto">
              <a:spcBef>
                <a:spcPts val="0"/>
              </a:spcBef>
              <a:spcAft>
                <a:spcPts val="0"/>
              </a:spcAft>
              <a:defRPr/>
            </a:pPr>
            <a:r>
              <a:rPr lang="en-US" sz="1600" dirty="0">
                <a:solidFill>
                  <a:srgbClr val="7F007F"/>
                </a:solidFill>
                <a:latin typeface="Courier New"/>
              </a:rPr>
              <a:t>   </a:t>
            </a:r>
            <a:r>
              <a:rPr lang="en-US" sz="1600" dirty="0" err="1">
                <a:solidFill>
                  <a:srgbClr val="7F007F"/>
                </a:solidFill>
                <a:latin typeface="Courier New"/>
              </a:rPr>
              <a:t>android:text</a:t>
            </a:r>
            <a:r>
              <a:rPr lang="en-US" sz="1600" dirty="0">
                <a:solidFill>
                  <a:srgbClr val="000000"/>
                </a:solidFill>
                <a:latin typeface="Courier New"/>
              </a:rPr>
              <a:t>=</a:t>
            </a:r>
            <a:r>
              <a:rPr lang="en-US" sz="1600" i="1" dirty="0">
                <a:solidFill>
                  <a:srgbClr val="2A00FF"/>
                </a:solidFill>
                <a:latin typeface="Courier New"/>
              </a:rPr>
              <a:t>""</a:t>
            </a:r>
          </a:p>
          <a:p>
            <a:pPr fontAlgn="auto">
              <a:spcBef>
                <a:spcPts val="0"/>
              </a:spcBef>
              <a:spcAft>
                <a:spcPts val="0"/>
              </a:spcAft>
              <a:defRPr/>
            </a:pPr>
            <a:r>
              <a:rPr lang="en-US" sz="1600" dirty="0">
                <a:solidFill>
                  <a:srgbClr val="7F007F"/>
                </a:solidFill>
                <a:latin typeface="Courier New"/>
              </a:rPr>
              <a:t>   </a:t>
            </a:r>
            <a:r>
              <a:rPr lang="en-US" sz="1600" dirty="0" err="1">
                <a:solidFill>
                  <a:srgbClr val="7F007F"/>
                </a:solidFill>
                <a:latin typeface="Courier New"/>
              </a:rPr>
              <a:t>android:layout_width</a:t>
            </a:r>
            <a:r>
              <a:rPr lang="en-US" sz="1600" dirty="0">
                <a:solidFill>
                  <a:srgbClr val="000000"/>
                </a:solidFill>
                <a:latin typeface="Courier New"/>
              </a:rPr>
              <a:t>=</a:t>
            </a:r>
            <a:r>
              <a:rPr lang="en-US" sz="1600" i="1" dirty="0">
                <a:solidFill>
                  <a:srgbClr val="2A00FF"/>
                </a:solidFill>
                <a:latin typeface="Courier New"/>
              </a:rPr>
              <a:t>"</a:t>
            </a:r>
            <a:r>
              <a:rPr lang="en-US" sz="1600" i="1" dirty="0" err="1">
                <a:solidFill>
                  <a:srgbClr val="2A00FF"/>
                </a:solidFill>
                <a:latin typeface="Courier New"/>
              </a:rPr>
              <a:t>fill_parent</a:t>
            </a:r>
            <a:r>
              <a:rPr lang="en-US" sz="1600" i="1" dirty="0">
                <a:solidFill>
                  <a:srgbClr val="2A00FF"/>
                </a:solidFill>
                <a:latin typeface="Courier New"/>
              </a:rPr>
              <a:t>"</a:t>
            </a:r>
          </a:p>
          <a:p>
            <a:pPr fontAlgn="auto">
              <a:spcBef>
                <a:spcPts val="0"/>
              </a:spcBef>
              <a:spcAft>
                <a:spcPts val="0"/>
              </a:spcAft>
              <a:defRPr/>
            </a:pPr>
            <a:r>
              <a:rPr lang="en-US" sz="1600" dirty="0">
                <a:solidFill>
                  <a:srgbClr val="7F007F"/>
                </a:solidFill>
                <a:latin typeface="Courier New"/>
              </a:rPr>
              <a:t>   </a:t>
            </a:r>
            <a:r>
              <a:rPr lang="en-US" sz="1600" dirty="0" err="1">
                <a:solidFill>
                  <a:srgbClr val="7F007F"/>
                </a:solidFill>
                <a:latin typeface="Courier New"/>
              </a:rPr>
              <a:t>android:layout_height</a:t>
            </a:r>
            <a:r>
              <a:rPr lang="en-US" sz="1600" dirty="0">
                <a:solidFill>
                  <a:srgbClr val="000000"/>
                </a:solidFill>
                <a:latin typeface="Courier New"/>
              </a:rPr>
              <a:t>=</a:t>
            </a:r>
            <a:r>
              <a:rPr lang="en-US" sz="1600" i="1" dirty="0">
                <a:solidFill>
                  <a:srgbClr val="2A00FF"/>
                </a:solidFill>
                <a:latin typeface="Courier New"/>
              </a:rPr>
              <a:t>"</a:t>
            </a:r>
            <a:r>
              <a:rPr lang="en-US" sz="1600" i="1" dirty="0" err="1">
                <a:solidFill>
                  <a:srgbClr val="2A00FF"/>
                </a:solidFill>
                <a:latin typeface="Courier New"/>
              </a:rPr>
              <a:t>fill_parent</a:t>
            </a:r>
            <a:r>
              <a:rPr lang="en-US" sz="1600" i="1" dirty="0">
                <a:solidFill>
                  <a:srgbClr val="2A00FF"/>
                </a:solidFill>
                <a:latin typeface="Courier New"/>
              </a:rPr>
              <a:t>"</a:t>
            </a:r>
          </a:p>
          <a:p>
            <a:pPr fontAlgn="auto">
              <a:spcBef>
                <a:spcPts val="0"/>
              </a:spcBef>
              <a:spcAft>
                <a:spcPts val="0"/>
              </a:spcAft>
              <a:defRPr/>
            </a:pPr>
            <a:r>
              <a:rPr lang="en-US" sz="1600" dirty="0">
                <a:solidFill>
                  <a:srgbClr val="008080"/>
                </a:solidFill>
                <a:latin typeface="Courier New"/>
              </a:rPr>
              <a:t>/&gt;</a:t>
            </a:r>
            <a:endParaRPr lang="en-US" sz="1600" dirty="0">
              <a:latin typeface="Consolas"/>
            </a:endParaRPr>
          </a:p>
        </p:txBody>
      </p:sp>
      <p:sp>
        <p:nvSpPr>
          <p:cNvPr id="25607" name="TextBox 9"/>
          <p:cNvSpPr txBox="1">
            <a:spLocks noChangeArrowheads="1"/>
          </p:cNvSpPr>
          <p:nvPr/>
        </p:nvSpPr>
        <p:spPr bwMode="auto">
          <a:xfrm>
            <a:off x="457200" y="3657600"/>
            <a:ext cx="8534400" cy="2530475"/>
          </a:xfrm>
          <a:prstGeom prst="rect">
            <a:avLst/>
          </a:prstGeom>
          <a:noFill/>
          <a:ln w="9525">
            <a:noFill/>
            <a:miter lim="800000"/>
            <a:headEnd/>
            <a:tailEnd/>
          </a:ln>
        </p:spPr>
        <p:txBody>
          <a:bodyPr>
            <a:spAutoFit/>
          </a:bodyPr>
          <a:lstStyle/>
          <a:p>
            <a:r>
              <a:rPr lang="en-US" sz="2000">
                <a:latin typeface="Calibri" pitchFamily="34" charset="0"/>
              </a:rPr>
              <a:t>Các thuộc tính còn lại của thực thể Button này là:</a:t>
            </a:r>
          </a:p>
          <a:p>
            <a:endParaRPr lang="en-US" sz="2000">
              <a:latin typeface="Calibri" pitchFamily="34" charset="0"/>
            </a:endParaRPr>
          </a:p>
          <a:p>
            <a:pPr>
              <a:buFont typeface="Arial" charset="0"/>
              <a:buChar char="•"/>
            </a:pPr>
            <a:r>
              <a:rPr lang="en-US" sz="2000" b="1">
                <a:solidFill>
                  <a:srgbClr val="C00000"/>
                </a:solidFill>
                <a:latin typeface="Calibri" pitchFamily="34" charset="0"/>
              </a:rPr>
              <a:t> android:text </a:t>
            </a:r>
            <a:r>
              <a:rPr lang="en-US" sz="2000">
                <a:latin typeface="Calibri" pitchFamily="34" charset="0"/>
              </a:rPr>
              <a:t>giá trị khởi tạo của chuỗi text cần hiện trên mặt nút (ở đây là xâu rỗng)</a:t>
            </a:r>
          </a:p>
          <a:p>
            <a:pPr>
              <a:buFont typeface="Arial" charset="0"/>
              <a:buChar char="•"/>
            </a:pPr>
            <a:endParaRPr lang="en-US" sz="2000">
              <a:latin typeface="Calibri" pitchFamily="34" charset="0"/>
            </a:endParaRPr>
          </a:p>
          <a:p>
            <a:pPr>
              <a:buFont typeface="Arial" charset="0"/>
              <a:buChar char="•"/>
            </a:pPr>
            <a:r>
              <a:rPr lang="en-US" sz="2000" b="1">
                <a:solidFill>
                  <a:srgbClr val="C00000"/>
                </a:solidFill>
                <a:latin typeface="Calibri" pitchFamily="34" charset="0"/>
              </a:rPr>
              <a:t> android:layout_width</a:t>
            </a:r>
            <a:r>
              <a:rPr lang="en-US" sz="2000">
                <a:solidFill>
                  <a:srgbClr val="C00000"/>
                </a:solidFill>
                <a:latin typeface="Calibri" pitchFamily="34" charset="0"/>
              </a:rPr>
              <a:t> </a:t>
            </a:r>
            <a:r>
              <a:rPr lang="en-US" sz="2000">
                <a:latin typeface="Calibri" pitchFamily="34" charset="0"/>
              </a:rPr>
              <a:t>và </a:t>
            </a:r>
            <a:r>
              <a:rPr lang="en-US" sz="2000" b="1">
                <a:solidFill>
                  <a:srgbClr val="C00000"/>
                </a:solidFill>
                <a:latin typeface="Calibri" pitchFamily="34" charset="0"/>
              </a:rPr>
              <a:t>android:layout_height</a:t>
            </a:r>
            <a:r>
              <a:rPr lang="en-US" sz="2000">
                <a:solidFill>
                  <a:srgbClr val="C00000"/>
                </a:solidFill>
                <a:latin typeface="Calibri" pitchFamily="34" charset="0"/>
              </a:rPr>
              <a:t> </a:t>
            </a:r>
            <a:r>
              <a:rPr lang="en-US" sz="2000">
                <a:latin typeface="Calibri" pitchFamily="34" charset="0"/>
              </a:rPr>
              <a:t>báo cho Android rằng chiều rộng và chiều cao của nút chiếm toàn bộ container (parent), ở đây là toàn bộ màn hình.</a:t>
            </a:r>
          </a:p>
        </p:txBody>
      </p:sp>
      <p:sp>
        <p:nvSpPr>
          <p:cNvPr id="11" name="Left Arrow 10"/>
          <p:cNvSpPr/>
          <p:nvPr/>
        </p:nvSpPr>
        <p:spPr>
          <a:xfrm>
            <a:off x="5410200" y="2895600"/>
            <a:ext cx="685800" cy="457200"/>
          </a:xfrm>
          <a:prstGeom prst="leftArrow">
            <a:avLst/>
          </a:prstGeom>
          <a:solidFill>
            <a:schemeClr val="accent1">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E0C98BD-ED7F-41C7-953B-739462C650C5}" type="slidenum">
              <a:rPr lang="en-US"/>
              <a:pPr>
                <a:defRPr/>
              </a:pPr>
              <a:t>12</a:t>
            </a:fld>
            <a:endParaRPr lang="en-US"/>
          </a:p>
        </p:txBody>
      </p:sp>
      <p:sp>
        <p:nvSpPr>
          <p:cNvPr id="3" name="Title 1"/>
          <p:cNvSpPr txBox="1">
            <a:spLocks/>
          </p:cNvSpPr>
          <p:nvPr/>
        </p:nvSpPr>
        <p:spPr>
          <a:xfrm>
            <a:off x="457200" y="0"/>
            <a:ext cx="8229600" cy="1096963"/>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UI Hierarchy</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26627"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2662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FC4E9F2-3A1C-4395-9F41-89C97E7B3639}" type="slidenum">
              <a:rPr lang="en-US" sz="1200">
                <a:solidFill>
                  <a:schemeClr val="tx1">
                    <a:tint val="75000"/>
                  </a:schemeClr>
                </a:solidFill>
                <a:latin typeface="+mn-lt"/>
              </a:rPr>
              <a:pPr algn="r" fontAlgn="auto">
                <a:spcBef>
                  <a:spcPts val="0"/>
                </a:spcBef>
                <a:spcAft>
                  <a:spcPts val="0"/>
                </a:spcAft>
                <a:defRPr/>
              </a:pPr>
              <a:t>12</a:t>
            </a:fld>
            <a:endParaRPr lang="en-US" sz="1200">
              <a:solidFill>
                <a:schemeClr val="tx1">
                  <a:tint val="75000"/>
                </a:schemeClr>
              </a:solidFill>
              <a:latin typeface="+mn-lt"/>
            </a:endParaRPr>
          </a:p>
        </p:txBody>
      </p:sp>
      <p:sp>
        <p:nvSpPr>
          <p:cNvPr id="26630" name="TextBox 7"/>
          <p:cNvSpPr txBox="1">
            <a:spLocks noChangeArrowheads="1"/>
          </p:cNvSpPr>
          <p:nvPr/>
        </p:nvSpPr>
        <p:spPr bwMode="auto">
          <a:xfrm>
            <a:off x="533400" y="5029200"/>
            <a:ext cx="7772400" cy="1477963"/>
          </a:xfrm>
          <a:prstGeom prst="rect">
            <a:avLst/>
          </a:prstGeom>
          <a:noFill/>
          <a:ln w="9525">
            <a:noFill/>
            <a:miter lim="800000"/>
            <a:headEnd/>
            <a:tailEnd/>
          </a:ln>
        </p:spPr>
        <p:txBody>
          <a:bodyPr>
            <a:spAutoFit/>
          </a:bodyPr>
          <a:lstStyle/>
          <a:p>
            <a:pPr marL="342900" indent="-342900"/>
            <a:r>
              <a:rPr lang="en-US">
                <a:latin typeface="Calibri" pitchFamily="34" charset="0"/>
              </a:rPr>
              <a:t>	The utility </a:t>
            </a:r>
            <a:r>
              <a:rPr lang="en-US" b="1" i="1">
                <a:latin typeface="Calibri" pitchFamily="34" charset="0"/>
              </a:rPr>
              <a:t>HierarchyViewer</a:t>
            </a:r>
            <a:r>
              <a:rPr lang="en-US">
                <a:latin typeface="Calibri" pitchFamily="34" charset="0"/>
              </a:rPr>
              <a:t> displays  the UI structure of the current screen shown on the emulator or device.</a:t>
            </a:r>
          </a:p>
          <a:p>
            <a:pPr marL="342900" indent="-342900"/>
            <a:endParaRPr lang="en-US">
              <a:latin typeface="Calibri" pitchFamily="34" charset="0"/>
            </a:endParaRPr>
          </a:p>
          <a:p>
            <a:pPr marL="342900" indent="-342900"/>
            <a:r>
              <a:rPr lang="en-US">
                <a:latin typeface="Calibri" pitchFamily="34" charset="0"/>
              </a:rPr>
              <a:t>	( Execute app on emulator, execute HierarchyViewer, click on Emulator &gt; Refresh Screenshot )	</a:t>
            </a:r>
          </a:p>
        </p:txBody>
      </p:sp>
      <p:pic>
        <p:nvPicPr>
          <p:cNvPr id="26631" name="Picture 1"/>
          <p:cNvPicPr>
            <a:picLocks noChangeAspect="1" noChangeArrowheads="1"/>
          </p:cNvPicPr>
          <p:nvPr/>
        </p:nvPicPr>
        <p:blipFill>
          <a:blip r:embed="rId3"/>
          <a:srcRect/>
          <a:stretch>
            <a:fillRect/>
          </a:stretch>
        </p:blipFill>
        <p:spPr bwMode="auto">
          <a:xfrm>
            <a:off x="3200400" y="1066800"/>
            <a:ext cx="5021263" cy="3962400"/>
          </a:xfrm>
          <a:prstGeom prst="rect">
            <a:avLst/>
          </a:prstGeom>
          <a:noFill/>
          <a:ln w="9525">
            <a:noFill/>
            <a:miter lim="800000"/>
            <a:headEnd/>
            <a:tailEnd/>
          </a:ln>
        </p:spPr>
      </p:pic>
      <p:sp>
        <p:nvSpPr>
          <p:cNvPr id="12" name="Line Callout 3 11"/>
          <p:cNvSpPr/>
          <p:nvPr/>
        </p:nvSpPr>
        <p:spPr>
          <a:xfrm flipH="1">
            <a:off x="990600" y="1676400"/>
            <a:ext cx="990600" cy="914400"/>
          </a:xfrm>
          <a:prstGeom prst="borderCallout3">
            <a:avLst>
              <a:gd name="adj1" fmla="val 18750"/>
              <a:gd name="adj2" fmla="val -8333"/>
              <a:gd name="adj3" fmla="val 18750"/>
              <a:gd name="adj4" fmla="val -16667"/>
              <a:gd name="adj5" fmla="val 4000"/>
              <a:gd name="adj6" fmla="val -51744"/>
              <a:gd name="adj7" fmla="val 10963"/>
              <a:gd name="adj8" fmla="val -129872"/>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UI </a:t>
            </a:r>
          </a:p>
          <a:p>
            <a:pPr algn="ctr" fontAlgn="auto">
              <a:spcBef>
                <a:spcPts val="0"/>
              </a:spcBef>
              <a:spcAft>
                <a:spcPts val="0"/>
              </a:spcAft>
              <a:defRPr/>
            </a:pPr>
            <a:r>
              <a:rPr lang="en-US" dirty="0">
                <a:solidFill>
                  <a:schemeClr val="tx1"/>
                </a:solidFill>
              </a:rPr>
              <a:t>Tree</a:t>
            </a:r>
          </a:p>
        </p:txBody>
      </p:sp>
      <p:sp>
        <p:nvSpPr>
          <p:cNvPr id="13" name="TextBox 12"/>
          <p:cNvSpPr txBox="1"/>
          <p:nvPr/>
        </p:nvSpPr>
        <p:spPr>
          <a:xfrm>
            <a:off x="228600" y="838200"/>
            <a:ext cx="2895600" cy="430213"/>
          </a:xfrm>
          <a:prstGeom prst="rect">
            <a:avLst/>
          </a:prstGeom>
          <a:solidFill>
            <a:schemeClr val="bg1">
              <a:lumMod val="85000"/>
            </a:schemeClr>
          </a:solidFill>
        </p:spPr>
        <p:txBody>
          <a:bodyPr>
            <a:spAutoFit/>
          </a:bodyPr>
          <a:lstStyle/>
          <a:p>
            <a:pPr fontAlgn="auto">
              <a:spcBef>
                <a:spcPts val="0"/>
              </a:spcBef>
              <a:spcAft>
                <a:spcPts val="0"/>
              </a:spcAft>
              <a:defRPr/>
            </a:pPr>
            <a:r>
              <a:rPr lang="en-US" sz="1100" dirty="0">
                <a:latin typeface="+mn-lt"/>
              </a:rPr>
              <a:t>Look for your SDK folder, usually:</a:t>
            </a:r>
          </a:p>
          <a:p>
            <a:pPr fontAlgn="auto">
              <a:spcBef>
                <a:spcPts val="0"/>
              </a:spcBef>
              <a:spcAft>
                <a:spcPts val="0"/>
              </a:spcAft>
              <a:defRPr/>
            </a:pPr>
            <a:r>
              <a:rPr lang="en-US" sz="1100" dirty="0">
                <a:latin typeface="+mn-lt"/>
              </a:rPr>
              <a:t>C:/your_sdk_path/android_sdk_windows/tools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2292F82-9F83-4B25-89ED-70A5543BDB1D}" type="slidenum">
              <a:rPr lang="en-US"/>
              <a:pPr>
                <a:defRPr/>
              </a:pPr>
              <a:t>13</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Android Layouts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27651"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27652"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8AF02B22-2918-4911-B72F-39EF5D796A11}" type="slidenum">
              <a:rPr lang="en-US" sz="1200">
                <a:solidFill>
                  <a:schemeClr val="tx1">
                    <a:tint val="75000"/>
                  </a:schemeClr>
                </a:solidFill>
                <a:latin typeface="+mn-lt"/>
              </a:rPr>
              <a:pPr algn="r" fontAlgn="auto">
                <a:spcBef>
                  <a:spcPts val="0"/>
                </a:spcBef>
                <a:spcAft>
                  <a:spcPts val="0"/>
                </a:spcAft>
                <a:defRPr/>
              </a:pPr>
              <a:t>13</a:t>
            </a:fld>
            <a:endParaRPr lang="en-US" sz="1200">
              <a:solidFill>
                <a:schemeClr val="tx1">
                  <a:tint val="75000"/>
                </a:schemeClr>
              </a:solidFill>
              <a:latin typeface="+mn-lt"/>
            </a:endParaRPr>
          </a:p>
        </p:txBody>
      </p:sp>
      <p:sp>
        <p:nvSpPr>
          <p:cNvPr id="27654" name="TextBox 7"/>
          <p:cNvSpPr txBox="1">
            <a:spLocks noChangeArrowheads="1"/>
          </p:cNvSpPr>
          <p:nvPr/>
        </p:nvSpPr>
        <p:spPr bwMode="auto">
          <a:xfrm>
            <a:off x="762000" y="1752600"/>
            <a:ext cx="7772400" cy="400050"/>
          </a:xfrm>
          <a:prstGeom prst="rect">
            <a:avLst/>
          </a:prstGeom>
          <a:noFill/>
          <a:ln w="9525">
            <a:noFill/>
            <a:miter lim="800000"/>
            <a:headEnd/>
            <a:tailEnd/>
          </a:ln>
        </p:spPr>
        <p:txBody>
          <a:bodyPr>
            <a:spAutoFit/>
          </a:bodyPr>
          <a:lstStyle/>
          <a:p>
            <a:pPr marL="342900" indent="-342900"/>
            <a:r>
              <a:rPr lang="en-US" sz="2000">
                <a:latin typeface="Calibri" pitchFamily="34" charset="0"/>
              </a:rPr>
              <a:t>Each element in the XML Layout is either a </a:t>
            </a:r>
            <a:r>
              <a:rPr lang="en-US" sz="2000" b="1" i="1">
                <a:latin typeface="Calibri" pitchFamily="34" charset="0"/>
              </a:rPr>
              <a:t>View</a:t>
            </a:r>
            <a:r>
              <a:rPr lang="en-US" sz="2000">
                <a:latin typeface="Calibri" pitchFamily="34" charset="0"/>
              </a:rPr>
              <a:t> or </a:t>
            </a:r>
            <a:r>
              <a:rPr lang="en-US" sz="2000" b="1" i="1">
                <a:latin typeface="Calibri" pitchFamily="34" charset="0"/>
              </a:rPr>
              <a:t>ViewGroup</a:t>
            </a:r>
            <a:r>
              <a:rPr lang="en-US" sz="2000">
                <a:latin typeface="Calibri" pitchFamily="34" charset="0"/>
              </a:rPr>
              <a:t> object </a:t>
            </a:r>
          </a:p>
        </p:txBody>
      </p:sp>
      <p:pic>
        <p:nvPicPr>
          <p:cNvPr id="27655" name="Picture 9" descr="viewgroup.png"/>
          <p:cNvPicPr>
            <a:picLocks noChangeAspect="1"/>
          </p:cNvPicPr>
          <p:nvPr/>
        </p:nvPicPr>
        <p:blipFill>
          <a:blip r:embed="rId3"/>
          <a:srcRect/>
          <a:stretch>
            <a:fillRect/>
          </a:stretch>
        </p:blipFill>
        <p:spPr bwMode="auto">
          <a:xfrm>
            <a:off x="2743200" y="2362200"/>
            <a:ext cx="5521325"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64B7836-D45C-438D-A122-AAA3B1ABABF1}" type="slidenum">
              <a:rPr lang="en-US"/>
              <a:pPr>
                <a:defRPr/>
              </a:pPr>
              <a:t>14</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Android Layouts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28675"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2867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D82A2167-7DFE-40A6-BC2A-C67C03DED7E1}" type="slidenum">
              <a:rPr lang="en-US" sz="1200">
                <a:solidFill>
                  <a:schemeClr val="tx1">
                    <a:tint val="75000"/>
                  </a:schemeClr>
                </a:solidFill>
                <a:latin typeface="+mn-lt"/>
              </a:rPr>
              <a:pPr algn="r" fontAlgn="auto">
                <a:spcBef>
                  <a:spcPts val="0"/>
                </a:spcBef>
                <a:spcAft>
                  <a:spcPts val="0"/>
                </a:spcAft>
                <a:defRPr/>
              </a:pPr>
              <a:t>14</a:t>
            </a:fld>
            <a:endParaRPr lang="en-US" sz="1200">
              <a:solidFill>
                <a:schemeClr val="tx1">
                  <a:tint val="75000"/>
                </a:schemeClr>
              </a:solidFill>
              <a:latin typeface="+mn-lt"/>
            </a:endParaRPr>
          </a:p>
        </p:txBody>
      </p:sp>
      <p:sp>
        <p:nvSpPr>
          <p:cNvPr id="28678" name="TextBox 8"/>
          <p:cNvSpPr txBox="1">
            <a:spLocks noChangeArrowheads="1"/>
          </p:cNvSpPr>
          <p:nvPr/>
        </p:nvSpPr>
        <p:spPr bwMode="auto">
          <a:xfrm>
            <a:off x="609600" y="1828800"/>
            <a:ext cx="7924800" cy="2616200"/>
          </a:xfrm>
          <a:prstGeom prst="rect">
            <a:avLst/>
          </a:prstGeom>
          <a:noFill/>
          <a:ln w="9525">
            <a:noFill/>
            <a:miter lim="800000"/>
            <a:headEnd/>
            <a:tailEnd/>
          </a:ln>
        </p:spPr>
        <p:txBody>
          <a:bodyPr>
            <a:spAutoFit/>
          </a:bodyPr>
          <a:lstStyle/>
          <a:p>
            <a:r>
              <a:rPr lang="en-US" sz="2400" b="1">
                <a:latin typeface="Calibri" pitchFamily="34" charset="0"/>
              </a:rPr>
              <a:t>Displaying the Application’s View</a:t>
            </a:r>
          </a:p>
          <a:p>
            <a:endParaRPr lang="en-US" sz="2000">
              <a:latin typeface="Calibri" pitchFamily="34" charset="0"/>
            </a:endParaRPr>
          </a:p>
          <a:p>
            <a:r>
              <a:rPr lang="en-US" sz="2000">
                <a:latin typeface="Calibri" pitchFamily="34" charset="0"/>
              </a:rPr>
              <a:t>The Android UI Framework paints the screen by walking the View tree by asking each component to draw itself in a </a:t>
            </a:r>
            <a:r>
              <a:rPr lang="en-US" sz="2000" i="1">
                <a:solidFill>
                  <a:srgbClr val="C00000"/>
                </a:solidFill>
                <a:latin typeface="Calibri" pitchFamily="34" charset="0"/>
              </a:rPr>
              <a:t>pre-order traversal </a:t>
            </a:r>
            <a:r>
              <a:rPr lang="en-US" sz="2000">
                <a:latin typeface="Calibri" pitchFamily="34" charset="0"/>
              </a:rPr>
              <a:t>way</a:t>
            </a:r>
            <a:r>
              <a:rPr lang="en-US" sz="2000" i="1">
                <a:latin typeface="Calibri" pitchFamily="34" charset="0"/>
              </a:rPr>
              <a:t>.</a:t>
            </a:r>
          </a:p>
          <a:p>
            <a:endParaRPr lang="en-US" sz="2000" i="1">
              <a:latin typeface="Calibri" pitchFamily="34" charset="0"/>
            </a:endParaRPr>
          </a:p>
          <a:p>
            <a:r>
              <a:rPr lang="en-US" sz="2000">
                <a:latin typeface="Calibri" pitchFamily="34" charset="0"/>
              </a:rPr>
              <a:t>Each component draws itself and then asks each of its children to do the same.</a:t>
            </a:r>
          </a:p>
          <a:p>
            <a:endParaRPr lang="en-US" sz="2000">
              <a:latin typeface="Calibri" pitchFamily="34" charset="0"/>
            </a:endParaRPr>
          </a:p>
        </p:txBody>
      </p:sp>
      <p:sp>
        <p:nvSpPr>
          <p:cNvPr id="28679" name="TextBox 10"/>
          <p:cNvSpPr txBox="1">
            <a:spLocks noChangeArrowheads="1"/>
          </p:cNvSpPr>
          <p:nvPr/>
        </p:nvSpPr>
        <p:spPr bwMode="auto">
          <a:xfrm>
            <a:off x="762000" y="6172200"/>
            <a:ext cx="6019800" cy="246063"/>
          </a:xfrm>
          <a:prstGeom prst="rect">
            <a:avLst/>
          </a:prstGeom>
          <a:noFill/>
          <a:ln w="9525">
            <a:noFill/>
            <a:miter lim="800000"/>
            <a:headEnd/>
            <a:tailEnd/>
          </a:ln>
        </p:spPr>
        <p:txBody>
          <a:bodyPr>
            <a:spAutoFit/>
          </a:bodyPr>
          <a:lstStyle/>
          <a:p>
            <a:r>
              <a:rPr lang="en-US" sz="1000" i="1">
                <a:latin typeface="Calibri" pitchFamily="34" charset="0"/>
              </a:rPr>
              <a:t>See: Android – Application Development, by R. Rogers et al. O’Reilly Pub. 2009, ISBN 978-0-596-52147-0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A90EC4E-7FB0-44D2-BA1E-7FAEA80A66A0}" type="slidenum">
              <a:rPr lang="en-US"/>
              <a:pPr>
                <a:defRPr/>
              </a:pPr>
              <a:t>15</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Android Layouts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29699"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29700"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16A2C058-601A-43A0-9561-A3E95F554703}" type="slidenum">
              <a:rPr lang="en-US" sz="1200">
                <a:solidFill>
                  <a:schemeClr val="tx1">
                    <a:tint val="75000"/>
                  </a:schemeClr>
                </a:solidFill>
                <a:latin typeface="+mn-lt"/>
              </a:rPr>
              <a:pPr algn="r" fontAlgn="auto">
                <a:spcBef>
                  <a:spcPts val="0"/>
                </a:spcBef>
                <a:spcAft>
                  <a:spcPts val="0"/>
                </a:spcAft>
                <a:defRPr/>
              </a:pPr>
              <a:t>15</a:t>
            </a:fld>
            <a:endParaRPr lang="en-US" sz="1200">
              <a:solidFill>
                <a:schemeClr val="tx1">
                  <a:tint val="75000"/>
                </a:schemeClr>
              </a:solidFill>
              <a:latin typeface="+mn-lt"/>
            </a:endParaRPr>
          </a:p>
        </p:txBody>
      </p:sp>
      <p:sp>
        <p:nvSpPr>
          <p:cNvPr id="29702" name="TextBox 10"/>
          <p:cNvSpPr txBox="1">
            <a:spLocks noChangeArrowheads="1"/>
          </p:cNvSpPr>
          <p:nvPr/>
        </p:nvSpPr>
        <p:spPr bwMode="auto">
          <a:xfrm>
            <a:off x="762000" y="6172200"/>
            <a:ext cx="6019800" cy="246063"/>
          </a:xfrm>
          <a:prstGeom prst="rect">
            <a:avLst/>
          </a:prstGeom>
          <a:noFill/>
          <a:ln w="9525">
            <a:noFill/>
            <a:miter lim="800000"/>
            <a:headEnd/>
            <a:tailEnd/>
          </a:ln>
        </p:spPr>
        <p:txBody>
          <a:bodyPr>
            <a:spAutoFit/>
          </a:bodyPr>
          <a:lstStyle/>
          <a:p>
            <a:r>
              <a:rPr lang="en-US" sz="1000" i="1">
                <a:latin typeface="Calibri" pitchFamily="34" charset="0"/>
              </a:rPr>
              <a:t>See: Android – Application Development, by R. Rogers et al. O’Reilly Pub. 2009, ISBN 978-0-596-52147-0</a:t>
            </a:r>
          </a:p>
        </p:txBody>
      </p:sp>
      <p:pic>
        <p:nvPicPr>
          <p:cNvPr id="29703" name="Picture 9" descr="device.png"/>
          <p:cNvPicPr>
            <a:picLocks noChangeAspect="1"/>
          </p:cNvPicPr>
          <p:nvPr/>
        </p:nvPicPr>
        <p:blipFill>
          <a:blip r:embed="rId3"/>
          <a:srcRect/>
          <a:stretch>
            <a:fillRect/>
          </a:stretch>
        </p:blipFill>
        <p:spPr bwMode="auto">
          <a:xfrm>
            <a:off x="1447800" y="2286000"/>
            <a:ext cx="2438400" cy="3657600"/>
          </a:xfrm>
          <a:prstGeom prst="rect">
            <a:avLst/>
          </a:prstGeom>
          <a:noFill/>
          <a:ln w="9525">
            <a:solidFill>
              <a:schemeClr val="accent1"/>
            </a:solidFill>
            <a:miter lim="800000"/>
            <a:headEnd/>
            <a:tailEnd/>
          </a:ln>
        </p:spPr>
      </p:pic>
      <p:pic>
        <p:nvPicPr>
          <p:cNvPr id="29704" name="Picture 2"/>
          <p:cNvPicPr>
            <a:picLocks noChangeAspect="1" noChangeArrowheads="1"/>
          </p:cNvPicPr>
          <p:nvPr/>
        </p:nvPicPr>
        <p:blipFill>
          <a:blip r:embed="rId4"/>
          <a:srcRect/>
          <a:stretch>
            <a:fillRect/>
          </a:stretch>
        </p:blipFill>
        <p:spPr bwMode="auto">
          <a:xfrm>
            <a:off x="4343400" y="1379538"/>
            <a:ext cx="4364038" cy="4754562"/>
          </a:xfrm>
          <a:prstGeom prst="rect">
            <a:avLst/>
          </a:prstGeom>
          <a:noFill/>
          <a:ln w="9525">
            <a:noFill/>
            <a:miter lim="800000"/>
            <a:headEnd/>
            <a:tailEnd/>
          </a:ln>
        </p:spPr>
      </p:pic>
      <p:sp>
        <p:nvSpPr>
          <p:cNvPr id="29705" name="TextBox 8"/>
          <p:cNvSpPr txBox="1">
            <a:spLocks noChangeArrowheads="1"/>
          </p:cNvSpPr>
          <p:nvPr/>
        </p:nvSpPr>
        <p:spPr bwMode="auto">
          <a:xfrm>
            <a:off x="609600" y="1447800"/>
            <a:ext cx="7924800" cy="461963"/>
          </a:xfrm>
          <a:prstGeom prst="rect">
            <a:avLst/>
          </a:prstGeom>
          <a:noFill/>
          <a:ln w="9525">
            <a:noFill/>
            <a:miter lim="800000"/>
            <a:headEnd/>
            <a:tailEnd/>
          </a:ln>
        </p:spPr>
        <p:txBody>
          <a:bodyPr>
            <a:spAutoFit/>
          </a:bodyPr>
          <a:lstStyle/>
          <a:p>
            <a:r>
              <a:rPr lang="en-US" sz="2400" b="1">
                <a:latin typeface="Calibri" pitchFamily="34" charset="0"/>
              </a:rPr>
              <a:t>Example:  Display UI Hierarchy</a:t>
            </a:r>
          </a:p>
        </p:txBody>
      </p:sp>
      <p:sp>
        <p:nvSpPr>
          <p:cNvPr id="12" name="Left Arrow 11"/>
          <p:cNvSpPr/>
          <p:nvPr/>
        </p:nvSpPr>
        <p:spPr>
          <a:xfrm>
            <a:off x="7391400" y="3657600"/>
            <a:ext cx="10668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t>vertical</a:t>
            </a:r>
          </a:p>
        </p:txBody>
      </p:sp>
      <p:sp>
        <p:nvSpPr>
          <p:cNvPr id="13" name="Left Arrow 12"/>
          <p:cNvSpPr/>
          <p:nvPr/>
        </p:nvSpPr>
        <p:spPr>
          <a:xfrm rot="10800000" flipV="1">
            <a:off x="4114800" y="4724400"/>
            <a:ext cx="9144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b="1" dirty="0"/>
              <a:t>Horizontal 1</a:t>
            </a:r>
            <a:endParaRPr lang="en-US" sz="1100" b="1" dirty="0"/>
          </a:p>
        </p:txBody>
      </p:sp>
      <p:sp>
        <p:nvSpPr>
          <p:cNvPr id="14" name="Left Arrow 13"/>
          <p:cNvSpPr/>
          <p:nvPr/>
        </p:nvSpPr>
        <p:spPr>
          <a:xfrm rot="10800000" flipV="1">
            <a:off x="6248400" y="5105400"/>
            <a:ext cx="9144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b="1" dirty="0"/>
              <a:t>Horizontal 2</a:t>
            </a:r>
            <a:endParaRPr lang="en-US" sz="1100" b="1" dirty="0"/>
          </a:p>
        </p:txBody>
      </p:sp>
      <p:sp>
        <p:nvSpPr>
          <p:cNvPr id="29709" name="TextBox 14"/>
          <p:cNvSpPr txBox="1">
            <a:spLocks noChangeArrowheads="1"/>
          </p:cNvSpPr>
          <p:nvPr/>
        </p:nvSpPr>
        <p:spPr bwMode="auto">
          <a:xfrm>
            <a:off x="7620000" y="1752600"/>
            <a:ext cx="1524000" cy="646113"/>
          </a:xfrm>
          <a:prstGeom prst="rect">
            <a:avLst/>
          </a:prstGeom>
          <a:noFill/>
          <a:ln w="9525">
            <a:noFill/>
            <a:miter lim="800000"/>
            <a:headEnd/>
            <a:tailEnd/>
          </a:ln>
        </p:spPr>
        <p:txBody>
          <a:bodyPr>
            <a:spAutoFit/>
          </a:bodyPr>
          <a:lstStyle/>
          <a:p>
            <a:r>
              <a:rPr lang="en-US">
                <a:latin typeface="Calibri" pitchFamily="34" charset="0"/>
              </a:rPr>
              <a:t>Using SDK older than r8.</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328583-184E-4A48-9B74-76998CC935C5}" type="slidenum">
              <a:rPr lang="en-US"/>
              <a:pPr>
                <a:defRPr/>
              </a:pPr>
              <a:t>16</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Android Layouts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30723"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3072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851640D4-2137-48EB-8849-6250BCA0807F}" type="slidenum">
              <a:rPr lang="en-US" sz="1200">
                <a:solidFill>
                  <a:schemeClr val="tx1">
                    <a:tint val="75000"/>
                  </a:schemeClr>
                </a:solidFill>
                <a:latin typeface="+mn-lt"/>
              </a:rPr>
              <a:pPr algn="r" fontAlgn="auto">
                <a:spcBef>
                  <a:spcPts val="0"/>
                </a:spcBef>
                <a:spcAft>
                  <a:spcPts val="0"/>
                </a:spcAft>
                <a:defRPr/>
              </a:pPr>
              <a:t>16</a:t>
            </a:fld>
            <a:endParaRPr lang="en-US" sz="1200">
              <a:solidFill>
                <a:schemeClr val="tx1">
                  <a:tint val="75000"/>
                </a:schemeClr>
              </a:solidFill>
              <a:latin typeface="+mn-lt"/>
            </a:endParaRPr>
          </a:p>
        </p:txBody>
      </p:sp>
      <p:sp>
        <p:nvSpPr>
          <p:cNvPr id="30726" name="TextBox 8"/>
          <p:cNvSpPr txBox="1">
            <a:spLocks noChangeArrowheads="1"/>
          </p:cNvSpPr>
          <p:nvPr/>
        </p:nvSpPr>
        <p:spPr bwMode="auto">
          <a:xfrm>
            <a:off x="609600" y="1447800"/>
            <a:ext cx="7924800" cy="461963"/>
          </a:xfrm>
          <a:prstGeom prst="rect">
            <a:avLst/>
          </a:prstGeom>
          <a:noFill/>
          <a:ln w="9525">
            <a:noFill/>
            <a:miter lim="800000"/>
            <a:headEnd/>
            <a:tailEnd/>
          </a:ln>
        </p:spPr>
        <p:txBody>
          <a:bodyPr>
            <a:spAutoFit/>
          </a:bodyPr>
          <a:lstStyle/>
          <a:p>
            <a:r>
              <a:rPr lang="en-US" sz="2400" b="1">
                <a:latin typeface="Calibri" pitchFamily="34" charset="0"/>
              </a:rPr>
              <a:t>Example:  Display UI Hierarchy </a:t>
            </a:r>
            <a:r>
              <a:rPr lang="en-US" sz="2400">
                <a:latin typeface="Calibri" pitchFamily="34" charset="0"/>
              </a:rPr>
              <a:t>(Using SDK Revision 8)</a:t>
            </a:r>
            <a:endParaRPr lang="en-US" sz="2400" b="1">
              <a:latin typeface="Calibri" pitchFamily="34" charset="0"/>
            </a:endParaRPr>
          </a:p>
        </p:txBody>
      </p:sp>
      <p:sp>
        <p:nvSpPr>
          <p:cNvPr id="12" name="Left Arrow 11"/>
          <p:cNvSpPr/>
          <p:nvPr/>
        </p:nvSpPr>
        <p:spPr>
          <a:xfrm>
            <a:off x="7391400" y="3657600"/>
            <a:ext cx="10668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t>vertical</a:t>
            </a:r>
          </a:p>
        </p:txBody>
      </p:sp>
      <p:sp>
        <p:nvSpPr>
          <p:cNvPr id="13" name="Left Arrow 12"/>
          <p:cNvSpPr/>
          <p:nvPr/>
        </p:nvSpPr>
        <p:spPr>
          <a:xfrm rot="10800000" flipV="1">
            <a:off x="4114800" y="4724400"/>
            <a:ext cx="9144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b="1" dirty="0"/>
              <a:t>Horizontal 1</a:t>
            </a:r>
            <a:endParaRPr lang="en-US" sz="1100" b="1" dirty="0"/>
          </a:p>
        </p:txBody>
      </p:sp>
      <p:sp>
        <p:nvSpPr>
          <p:cNvPr id="14" name="Left Arrow 13"/>
          <p:cNvSpPr/>
          <p:nvPr/>
        </p:nvSpPr>
        <p:spPr>
          <a:xfrm rot="10800000" flipV="1">
            <a:off x="6248400" y="5105400"/>
            <a:ext cx="9144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b="1" dirty="0"/>
              <a:t>Horizontal 2</a:t>
            </a:r>
            <a:endParaRPr lang="en-US" sz="1100" b="1" dirty="0"/>
          </a:p>
        </p:txBody>
      </p:sp>
      <p:pic>
        <p:nvPicPr>
          <p:cNvPr id="30730" name="Picture 2"/>
          <p:cNvPicPr>
            <a:picLocks noChangeAspect="1" noChangeArrowheads="1"/>
          </p:cNvPicPr>
          <p:nvPr/>
        </p:nvPicPr>
        <p:blipFill>
          <a:blip r:embed="rId3"/>
          <a:srcRect/>
          <a:stretch>
            <a:fillRect/>
          </a:stretch>
        </p:blipFill>
        <p:spPr bwMode="auto">
          <a:xfrm>
            <a:off x="1600200" y="1905000"/>
            <a:ext cx="6502400" cy="4635500"/>
          </a:xfrm>
          <a:prstGeom prst="rect">
            <a:avLst/>
          </a:prstGeom>
          <a:noFill/>
          <a:ln w="9525">
            <a:noFill/>
            <a:miter lim="800000"/>
            <a:headEnd/>
            <a:tailEnd/>
          </a:ln>
        </p:spPr>
      </p:pic>
      <p:sp>
        <p:nvSpPr>
          <p:cNvPr id="15" name="Line Callout 3 14"/>
          <p:cNvSpPr/>
          <p:nvPr/>
        </p:nvSpPr>
        <p:spPr>
          <a:xfrm flipH="1">
            <a:off x="228600" y="3581400"/>
            <a:ext cx="990600" cy="914400"/>
          </a:xfrm>
          <a:prstGeom prst="borderCallout3">
            <a:avLst>
              <a:gd name="adj1" fmla="val 18750"/>
              <a:gd name="adj2" fmla="val -8333"/>
              <a:gd name="adj3" fmla="val 18750"/>
              <a:gd name="adj4" fmla="val -16667"/>
              <a:gd name="adj5" fmla="val 46000"/>
              <a:gd name="adj6" fmla="val -20359"/>
              <a:gd name="adj7" fmla="val -29037"/>
              <a:gd name="adj8" fmla="val -91410"/>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UI </a:t>
            </a:r>
          </a:p>
          <a:p>
            <a:pPr algn="ctr" fontAlgn="auto">
              <a:spcBef>
                <a:spcPts val="0"/>
              </a:spcBef>
              <a:spcAft>
                <a:spcPts val="0"/>
              </a:spcAft>
              <a:defRPr/>
            </a:pPr>
            <a:r>
              <a:rPr lang="en-US" dirty="0">
                <a:solidFill>
                  <a:schemeClr val="tx1"/>
                </a:solidFill>
              </a:rPr>
              <a:t>Tree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134CD0-1F29-4410-9FE1-0C48997DC487}" type="slidenum">
              <a:rPr lang="en-US"/>
              <a:pPr>
                <a:defRPr/>
              </a:pPr>
              <a:t>17</a:t>
            </a:fld>
            <a:endParaRPr lang="en-US"/>
          </a:p>
        </p:txBody>
      </p:sp>
      <p:sp>
        <p:nvSpPr>
          <p:cNvPr id="3" name="Title 1"/>
          <p:cNvSpPr txBox="1">
            <a:spLocks/>
          </p:cNvSpPr>
          <p:nvPr/>
        </p:nvSpPr>
        <p:spPr>
          <a:xfrm>
            <a:off x="457200" y="274638"/>
            <a:ext cx="8229600" cy="1096962"/>
          </a:xfrm>
          <a:prstGeom prst="rect">
            <a:avLst/>
          </a:prstGeom>
        </p:spPr>
        <p:txBody>
          <a:bodyPr>
            <a:normAutofit/>
          </a:bodyPr>
          <a:lstStyle/>
          <a:p>
            <a:pPr algn="ctr">
              <a:lnSpc>
                <a:spcPct val="80000"/>
              </a:lnSpc>
            </a:pPr>
            <a:endParaRPr lang="en-US" sz="3000">
              <a:solidFill>
                <a:srgbClr val="558ED5"/>
              </a:solidFill>
              <a:latin typeface="Calibri" pitchFamily="34" charset="0"/>
            </a:endParaRPr>
          </a:p>
          <a:p>
            <a:pPr>
              <a:lnSpc>
                <a:spcPct val="80000"/>
              </a:lnSpc>
            </a:pPr>
            <a:r>
              <a:rPr lang="en-US" sz="1100">
                <a:solidFill>
                  <a:srgbClr val="558ED5"/>
                </a:solidFill>
                <a:latin typeface="Calibri" pitchFamily="34" charset="0"/>
              </a:rPr>
              <a:t>4. Android – UI - User Interfaces</a:t>
            </a:r>
          </a:p>
          <a:p>
            <a:pPr algn="ctr">
              <a:lnSpc>
                <a:spcPct val="80000"/>
              </a:lnSpc>
            </a:pPr>
            <a:r>
              <a:rPr lang="en-US" sz="3000">
                <a:solidFill>
                  <a:srgbClr val="558ED5"/>
                </a:solidFill>
                <a:latin typeface="Calibri" pitchFamily="34" charset="0"/>
              </a:rPr>
              <a:t>Example:  Display UI Hierarchy</a:t>
            </a:r>
          </a:p>
        </p:txBody>
      </p:sp>
      <p:sp>
        <p:nvSpPr>
          <p:cNvPr id="31747"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3174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A47A490-04D6-4C4D-A01A-2F2D88FEE670}" type="slidenum">
              <a:rPr lang="en-US" sz="1200">
                <a:solidFill>
                  <a:schemeClr val="tx1">
                    <a:tint val="75000"/>
                  </a:schemeClr>
                </a:solidFill>
                <a:latin typeface="+mn-lt"/>
              </a:rPr>
              <a:pPr algn="r" fontAlgn="auto">
                <a:spcBef>
                  <a:spcPts val="0"/>
                </a:spcBef>
                <a:spcAft>
                  <a:spcPts val="0"/>
                </a:spcAft>
                <a:defRPr/>
              </a:pPr>
              <a:t>17</a:t>
            </a:fld>
            <a:endParaRPr lang="en-US" sz="1200">
              <a:solidFill>
                <a:schemeClr val="tx1">
                  <a:tint val="75000"/>
                </a:schemeClr>
              </a:solidFill>
              <a:latin typeface="+mn-lt"/>
            </a:endParaRPr>
          </a:p>
        </p:txBody>
      </p:sp>
      <p:sp>
        <p:nvSpPr>
          <p:cNvPr id="31750" name="TextBox 10"/>
          <p:cNvSpPr txBox="1">
            <a:spLocks noChangeArrowheads="1"/>
          </p:cNvSpPr>
          <p:nvPr/>
        </p:nvSpPr>
        <p:spPr bwMode="auto">
          <a:xfrm>
            <a:off x="762000" y="6172200"/>
            <a:ext cx="6019800" cy="246063"/>
          </a:xfrm>
          <a:prstGeom prst="rect">
            <a:avLst/>
          </a:prstGeom>
          <a:noFill/>
          <a:ln w="9525">
            <a:noFill/>
            <a:miter lim="800000"/>
            <a:headEnd/>
            <a:tailEnd/>
          </a:ln>
        </p:spPr>
        <p:txBody>
          <a:bodyPr>
            <a:spAutoFit/>
          </a:bodyPr>
          <a:lstStyle/>
          <a:p>
            <a:r>
              <a:rPr lang="en-US" sz="1000" i="1">
                <a:latin typeface="Calibri" pitchFamily="34" charset="0"/>
              </a:rPr>
              <a:t>See: Android – Application Development, by R. Rogers et al. O’Reilly Pub. 2009, ISBN 978-0-596-52147-0</a:t>
            </a:r>
          </a:p>
        </p:txBody>
      </p:sp>
      <p:sp>
        <p:nvSpPr>
          <p:cNvPr id="13" name="TextBox 12"/>
          <p:cNvSpPr txBox="1"/>
          <p:nvPr/>
        </p:nvSpPr>
        <p:spPr>
          <a:xfrm>
            <a:off x="228600" y="1295400"/>
            <a:ext cx="8305800" cy="5389563"/>
          </a:xfrm>
          <a:prstGeom prst="rect">
            <a:avLst/>
          </a:prstGeom>
          <a:solidFill>
            <a:schemeClr val="bg1">
              <a:lumMod val="95000"/>
            </a:schemeClr>
          </a:solidFill>
          <a:ln w="3175">
            <a:solidFill>
              <a:schemeClr val="bg1">
                <a:lumMod val="85000"/>
              </a:schemeClr>
            </a:solidFill>
          </a:ln>
        </p:spPr>
        <p:txBody>
          <a:bodyPr>
            <a:spAutoFit/>
          </a:bodyPr>
          <a:lstStyle/>
          <a:p>
            <a:r>
              <a:rPr lang="en-US" sz="1200">
                <a:solidFill>
                  <a:srgbClr val="008080"/>
                </a:solidFill>
                <a:latin typeface="Courier New" pitchFamily="49" charset="0"/>
              </a:rPr>
              <a:t>&lt;?</a:t>
            </a:r>
            <a:r>
              <a:rPr lang="en-US" sz="1200">
                <a:solidFill>
                  <a:srgbClr val="3F7F7F"/>
                </a:solidFill>
                <a:latin typeface="Courier New" pitchFamily="49" charset="0"/>
              </a:rPr>
              <a:t>xml </a:t>
            </a:r>
            <a:r>
              <a:rPr lang="en-US" sz="1200">
                <a:solidFill>
                  <a:srgbClr val="7F007F"/>
                </a:solidFill>
                <a:latin typeface="Courier New" pitchFamily="49" charset="0"/>
              </a:rPr>
              <a:t>version</a:t>
            </a:r>
            <a:r>
              <a:rPr lang="en-US" sz="1200">
                <a:solidFill>
                  <a:srgbClr val="000000"/>
                </a:solidFill>
                <a:latin typeface="Courier New" pitchFamily="49" charset="0"/>
              </a:rPr>
              <a:t>=</a:t>
            </a:r>
            <a:r>
              <a:rPr lang="en-US" sz="1200" i="1">
                <a:solidFill>
                  <a:srgbClr val="2A00FF"/>
                </a:solidFill>
                <a:latin typeface="Courier New" pitchFamily="49" charset="0"/>
              </a:rPr>
              <a:t>"1.0" </a:t>
            </a:r>
            <a:r>
              <a:rPr lang="en-US" sz="1200" i="1">
                <a:solidFill>
                  <a:srgbClr val="7F007F"/>
                </a:solidFill>
                <a:latin typeface="Courier New" pitchFamily="49" charset="0"/>
              </a:rPr>
              <a:t>encoding</a:t>
            </a:r>
            <a:r>
              <a:rPr lang="en-US" sz="1200" i="1">
                <a:solidFill>
                  <a:srgbClr val="000000"/>
                </a:solidFill>
                <a:latin typeface="Courier New" pitchFamily="49" charset="0"/>
              </a:rPr>
              <a:t>=</a:t>
            </a:r>
            <a:r>
              <a:rPr lang="en-US" sz="1200" i="1">
                <a:solidFill>
                  <a:srgbClr val="2A00FF"/>
                </a:solidFill>
                <a:latin typeface="Courier New" pitchFamily="49" charset="0"/>
              </a:rPr>
              <a:t>"utf-8"</a:t>
            </a:r>
            <a:r>
              <a:rPr lang="en-US" sz="1200" i="1">
                <a:solidFill>
                  <a:srgbClr val="008080"/>
                </a:solidFill>
                <a:latin typeface="Courier New" pitchFamily="49" charset="0"/>
              </a:rPr>
              <a:t>?&gt;</a:t>
            </a:r>
          </a:p>
          <a:p>
            <a:r>
              <a:rPr lang="en-US" sz="1200">
                <a:solidFill>
                  <a:srgbClr val="008080"/>
                </a:solidFill>
                <a:latin typeface="Courier New" pitchFamily="49" charset="0"/>
              </a:rPr>
              <a:t>&lt;</a:t>
            </a:r>
            <a:r>
              <a:rPr lang="en-US" sz="1200">
                <a:solidFill>
                  <a:srgbClr val="3F7F7F"/>
                </a:solidFill>
                <a:latin typeface="Courier New" pitchFamily="49" charset="0"/>
              </a:rPr>
              <a:t>LinearLayout </a:t>
            </a:r>
            <a:r>
              <a:rPr lang="en-US" sz="1200">
                <a:solidFill>
                  <a:srgbClr val="7F007F"/>
                </a:solidFill>
                <a:latin typeface="Courier New" pitchFamily="49" charset="0"/>
              </a:rPr>
              <a:t>android:id</a:t>
            </a:r>
            <a:r>
              <a:rPr lang="en-US" sz="1200">
                <a:solidFill>
                  <a:srgbClr val="000000"/>
                </a:solidFill>
                <a:latin typeface="Courier New" pitchFamily="49" charset="0"/>
              </a:rPr>
              <a:t>=</a:t>
            </a:r>
            <a:r>
              <a:rPr lang="en-US" sz="1200" i="1">
                <a:solidFill>
                  <a:srgbClr val="2A00FF"/>
                </a:solidFill>
                <a:latin typeface="Courier New" pitchFamily="49" charset="0"/>
              </a:rPr>
              <a:t>"@+id/LinearLayout01"</a:t>
            </a:r>
          </a:p>
          <a:p>
            <a:r>
              <a:rPr lang="en-US" sz="1200">
                <a:solidFill>
                  <a:srgbClr val="7F007F"/>
                </a:solidFill>
                <a:latin typeface="Courier New" pitchFamily="49" charset="0"/>
              </a:rPr>
              <a:t>android:layout_width</a:t>
            </a:r>
            <a:r>
              <a:rPr lang="en-US" sz="1200">
                <a:solidFill>
                  <a:srgbClr val="000000"/>
                </a:solidFill>
                <a:latin typeface="Courier New" pitchFamily="49" charset="0"/>
              </a:rPr>
              <a:t>=</a:t>
            </a:r>
            <a:r>
              <a:rPr lang="en-US" sz="1200" i="1">
                <a:solidFill>
                  <a:srgbClr val="2A00FF"/>
                </a:solidFill>
                <a:latin typeface="Courier New" pitchFamily="49" charset="0"/>
              </a:rPr>
              <a:t>"fill_parent" </a:t>
            </a:r>
            <a:r>
              <a:rPr lang="en-US" sz="1200" i="1">
                <a:solidFill>
                  <a:srgbClr val="7F007F"/>
                </a:solidFill>
                <a:latin typeface="Courier New" pitchFamily="49" charset="0"/>
              </a:rPr>
              <a:t>android:layout_height</a:t>
            </a:r>
            <a:r>
              <a:rPr lang="en-US" sz="1200" i="1">
                <a:solidFill>
                  <a:srgbClr val="000000"/>
                </a:solidFill>
                <a:latin typeface="Courier New" pitchFamily="49" charset="0"/>
              </a:rPr>
              <a:t>=</a:t>
            </a:r>
            <a:r>
              <a:rPr lang="en-US" sz="1200" i="1">
                <a:solidFill>
                  <a:srgbClr val="2A00FF"/>
                </a:solidFill>
                <a:latin typeface="Courier New" pitchFamily="49" charset="0"/>
              </a:rPr>
              <a:t>"fill_parent"</a:t>
            </a:r>
          </a:p>
          <a:p>
            <a:r>
              <a:rPr lang="fr-FR" sz="1200">
                <a:solidFill>
                  <a:srgbClr val="7F007F"/>
                </a:solidFill>
                <a:latin typeface="Courier New" pitchFamily="49" charset="0"/>
              </a:rPr>
              <a:t>android:orientation</a:t>
            </a:r>
            <a:r>
              <a:rPr lang="fr-FR" sz="1200">
                <a:solidFill>
                  <a:srgbClr val="000000"/>
                </a:solidFill>
                <a:latin typeface="Courier New" pitchFamily="49" charset="0"/>
              </a:rPr>
              <a:t>=</a:t>
            </a:r>
            <a:r>
              <a:rPr lang="fr-FR" sz="1200" i="1">
                <a:solidFill>
                  <a:srgbClr val="2A00FF"/>
                </a:solidFill>
                <a:latin typeface="Courier New" pitchFamily="49" charset="0"/>
              </a:rPr>
              <a:t>"vertical" </a:t>
            </a:r>
            <a:r>
              <a:rPr lang="fr-FR" sz="1200" i="1">
                <a:solidFill>
                  <a:srgbClr val="7F007F"/>
                </a:solidFill>
                <a:latin typeface="Courier New" pitchFamily="49" charset="0"/>
              </a:rPr>
              <a:t>xmlns:android</a:t>
            </a:r>
            <a:r>
              <a:rPr lang="fr-FR" sz="1200" i="1">
                <a:solidFill>
                  <a:srgbClr val="000000"/>
                </a:solidFill>
                <a:latin typeface="Courier New" pitchFamily="49" charset="0"/>
              </a:rPr>
              <a:t>=</a:t>
            </a:r>
            <a:r>
              <a:rPr lang="fr-FR" sz="1200" i="1">
                <a:solidFill>
                  <a:srgbClr val="2A00FF"/>
                </a:solidFill>
                <a:latin typeface="Courier New" pitchFamily="49" charset="0"/>
              </a:rPr>
              <a:t>"http://schemas.android.com/apk/res/android"</a:t>
            </a:r>
            <a:r>
              <a:rPr lang="fr-FR" sz="1200" i="1">
                <a:solidFill>
                  <a:srgbClr val="008080"/>
                </a:solidFill>
                <a:latin typeface="Courier New" pitchFamily="49" charset="0"/>
              </a:rPr>
              <a:t>&gt;</a:t>
            </a:r>
          </a:p>
          <a:p>
            <a:pPr lvl="1"/>
            <a:r>
              <a:rPr lang="en-US" sz="1200">
                <a:solidFill>
                  <a:srgbClr val="008080"/>
                </a:solidFill>
                <a:latin typeface="Courier New" pitchFamily="49" charset="0"/>
              </a:rPr>
              <a:t>&lt;</a:t>
            </a:r>
            <a:r>
              <a:rPr lang="en-US" sz="1200">
                <a:solidFill>
                  <a:srgbClr val="3F7F7F"/>
                </a:solidFill>
                <a:latin typeface="Courier New" pitchFamily="49" charset="0"/>
              </a:rPr>
              <a:t>LinearLayout </a:t>
            </a:r>
            <a:r>
              <a:rPr lang="en-US" sz="1200">
                <a:solidFill>
                  <a:srgbClr val="7F007F"/>
                </a:solidFill>
                <a:latin typeface="Courier New" pitchFamily="49" charset="0"/>
              </a:rPr>
              <a:t>android:id</a:t>
            </a:r>
            <a:r>
              <a:rPr lang="en-US" sz="1200">
                <a:solidFill>
                  <a:srgbClr val="000000"/>
                </a:solidFill>
                <a:latin typeface="Courier New" pitchFamily="49" charset="0"/>
              </a:rPr>
              <a:t>=</a:t>
            </a:r>
            <a:r>
              <a:rPr lang="en-US" sz="1200" i="1">
                <a:solidFill>
                  <a:srgbClr val="2A00FF"/>
                </a:solidFill>
                <a:latin typeface="Courier New" pitchFamily="49" charset="0"/>
              </a:rPr>
              <a:t>"@+id/LinearLayout02"</a:t>
            </a:r>
          </a:p>
          <a:p>
            <a:pPr lvl="1"/>
            <a:r>
              <a:rPr lang="en-US" sz="1200">
                <a:solidFill>
                  <a:srgbClr val="7F007F"/>
                </a:solidFill>
                <a:latin typeface="Courier New" pitchFamily="49" charset="0"/>
              </a:rPr>
              <a:t>android:layout_width</a:t>
            </a:r>
            <a:r>
              <a:rPr lang="en-US" sz="1200">
                <a:solidFill>
                  <a:srgbClr val="000000"/>
                </a:solidFill>
                <a:latin typeface="Courier New" pitchFamily="49" charset="0"/>
              </a:rPr>
              <a:t>=</a:t>
            </a:r>
            <a:r>
              <a:rPr lang="en-US" sz="1200" i="1">
                <a:solidFill>
                  <a:srgbClr val="2A00FF"/>
                </a:solidFill>
                <a:latin typeface="Courier New" pitchFamily="49" charset="0"/>
              </a:rPr>
              <a:t>"fill_parent" </a:t>
            </a:r>
            <a:r>
              <a:rPr lang="en-US" sz="1200" i="1">
                <a:solidFill>
                  <a:srgbClr val="7F007F"/>
                </a:solidFill>
                <a:latin typeface="Courier New" pitchFamily="49" charset="0"/>
              </a:rPr>
              <a:t>android:layout_height</a:t>
            </a:r>
            <a:r>
              <a:rPr lang="en-US" sz="1200" i="1">
                <a:solidFill>
                  <a:srgbClr val="000000"/>
                </a:solidFill>
                <a:latin typeface="Courier New" pitchFamily="49" charset="0"/>
              </a:rPr>
              <a:t>=</a:t>
            </a:r>
            <a:r>
              <a:rPr lang="en-US" sz="1200" i="1">
                <a:solidFill>
                  <a:srgbClr val="2A00FF"/>
                </a:solidFill>
                <a:latin typeface="Courier New" pitchFamily="49" charset="0"/>
              </a:rPr>
              <a:t>"wrap_content"</a:t>
            </a:r>
            <a:r>
              <a:rPr lang="en-US" sz="1200" i="1">
                <a:solidFill>
                  <a:srgbClr val="008080"/>
                </a:solidFill>
                <a:latin typeface="Courier New" pitchFamily="49" charset="0"/>
              </a:rPr>
              <a:t>&gt;</a:t>
            </a:r>
          </a:p>
          <a:p>
            <a:pPr lvl="2"/>
            <a:r>
              <a:rPr lang="en-US" sz="1200">
                <a:solidFill>
                  <a:srgbClr val="008080"/>
                </a:solidFill>
                <a:latin typeface="Courier New" pitchFamily="49" charset="0"/>
              </a:rPr>
              <a:t>&lt;</a:t>
            </a:r>
            <a:r>
              <a:rPr lang="en-US" sz="1200">
                <a:solidFill>
                  <a:srgbClr val="3F7F7F"/>
                </a:solidFill>
                <a:latin typeface="Courier New" pitchFamily="49" charset="0"/>
              </a:rPr>
              <a:t>EditText </a:t>
            </a:r>
            <a:r>
              <a:rPr lang="en-US" sz="1200">
                <a:solidFill>
                  <a:srgbClr val="7F007F"/>
                </a:solidFill>
                <a:latin typeface="Courier New" pitchFamily="49" charset="0"/>
              </a:rPr>
              <a:t>android:id</a:t>
            </a:r>
            <a:r>
              <a:rPr lang="en-US" sz="1200">
                <a:solidFill>
                  <a:srgbClr val="000000"/>
                </a:solidFill>
                <a:latin typeface="Courier New" pitchFamily="49" charset="0"/>
              </a:rPr>
              <a:t>=</a:t>
            </a:r>
            <a:r>
              <a:rPr lang="en-US" sz="1200" i="1">
                <a:solidFill>
                  <a:srgbClr val="2A00FF"/>
                </a:solidFill>
                <a:latin typeface="Courier New" pitchFamily="49" charset="0"/>
              </a:rPr>
              <a:t>"@+id/txtXcoord" </a:t>
            </a:r>
            <a:r>
              <a:rPr lang="en-US" sz="1200" i="1">
                <a:solidFill>
                  <a:srgbClr val="7F007F"/>
                </a:solidFill>
                <a:latin typeface="Courier New" pitchFamily="49" charset="0"/>
              </a:rPr>
              <a:t>android:layout_width</a:t>
            </a:r>
            <a:r>
              <a:rPr lang="en-US" sz="1200" i="1">
                <a:solidFill>
                  <a:srgbClr val="000000"/>
                </a:solidFill>
                <a:latin typeface="Courier New" pitchFamily="49" charset="0"/>
              </a:rPr>
              <a:t>=</a:t>
            </a:r>
            <a:r>
              <a:rPr lang="en-US" sz="1200" i="1">
                <a:solidFill>
                  <a:srgbClr val="2A00FF"/>
                </a:solidFill>
                <a:latin typeface="Courier New" pitchFamily="49" charset="0"/>
              </a:rPr>
              <a:t>"wrap_content"</a:t>
            </a:r>
          </a:p>
          <a:p>
            <a:pPr lvl="3"/>
            <a:r>
              <a:rPr lang="en-US" sz="1200">
                <a:solidFill>
                  <a:srgbClr val="7F007F"/>
                </a:solidFill>
                <a:latin typeface="Courier New" pitchFamily="49" charset="0"/>
              </a:rPr>
              <a:t>android:layout_height</a:t>
            </a:r>
            <a:r>
              <a:rPr lang="en-US" sz="1200">
                <a:solidFill>
                  <a:srgbClr val="000000"/>
                </a:solidFill>
                <a:latin typeface="Courier New" pitchFamily="49" charset="0"/>
              </a:rPr>
              <a:t>=</a:t>
            </a:r>
            <a:r>
              <a:rPr lang="en-US" sz="1200" i="1">
                <a:solidFill>
                  <a:srgbClr val="2A00FF"/>
                </a:solidFill>
                <a:latin typeface="Courier New" pitchFamily="49" charset="0"/>
              </a:rPr>
              <a:t>"wrap_content" </a:t>
            </a:r>
            <a:r>
              <a:rPr lang="en-US" sz="1200" i="1">
                <a:solidFill>
                  <a:srgbClr val="7F007F"/>
                </a:solidFill>
                <a:latin typeface="Courier New" pitchFamily="49" charset="0"/>
              </a:rPr>
              <a:t>android:text</a:t>
            </a:r>
            <a:r>
              <a:rPr lang="en-US" sz="1200" i="1">
                <a:solidFill>
                  <a:srgbClr val="000000"/>
                </a:solidFill>
                <a:latin typeface="Courier New" pitchFamily="49" charset="0"/>
              </a:rPr>
              <a:t>=</a:t>
            </a:r>
            <a:r>
              <a:rPr lang="en-US" sz="1200" i="1">
                <a:solidFill>
                  <a:srgbClr val="2A00FF"/>
                </a:solidFill>
                <a:latin typeface="Courier New" pitchFamily="49" charset="0"/>
              </a:rPr>
              <a:t>"X Coord"</a:t>
            </a:r>
          </a:p>
          <a:p>
            <a:pPr lvl="3"/>
            <a:r>
              <a:rPr lang="en-US" sz="1200">
                <a:solidFill>
                  <a:srgbClr val="7F007F"/>
                </a:solidFill>
                <a:latin typeface="Courier New" pitchFamily="49" charset="0"/>
              </a:rPr>
              <a:t>android:layout_weight</a:t>
            </a:r>
            <a:r>
              <a:rPr lang="en-US" sz="1200">
                <a:solidFill>
                  <a:srgbClr val="000000"/>
                </a:solidFill>
                <a:latin typeface="Courier New" pitchFamily="49" charset="0"/>
              </a:rPr>
              <a:t>=</a:t>
            </a:r>
            <a:r>
              <a:rPr lang="en-US" sz="1200" i="1">
                <a:solidFill>
                  <a:srgbClr val="2A00FF"/>
                </a:solidFill>
                <a:latin typeface="Courier New" pitchFamily="49" charset="0"/>
              </a:rPr>
              <a:t>"1"</a:t>
            </a:r>
            <a:r>
              <a:rPr lang="en-US" sz="1200" i="1">
                <a:solidFill>
                  <a:srgbClr val="008080"/>
                </a:solidFill>
                <a:latin typeface="Courier New" pitchFamily="49" charset="0"/>
              </a:rPr>
              <a:t>&gt;</a:t>
            </a:r>
          </a:p>
          <a:p>
            <a:pPr lvl="2"/>
            <a:r>
              <a:rPr lang="en-US" sz="1200">
                <a:solidFill>
                  <a:srgbClr val="008080"/>
                </a:solidFill>
                <a:latin typeface="Courier New" pitchFamily="49" charset="0"/>
              </a:rPr>
              <a:t>&lt;/</a:t>
            </a:r>
            <a:r>
              <a:rPr lang="en-US" sz="1200">
                <a:solidFill>
                  <a:srgbClr val="3F7F7F"/>
                </a:solidFill>
                <a:latin typeface="Courier New" pitchFamily="49" charset="0"/>
              </a:rPr>
              <a:t>EditText</a:t>
            </a:r>
            <a:r>
              <a:rPr lang="en-US" sz="1200">
                <a:solidFill>
                  <a:srgbClr val="008080"/>
                </a:solidFill>
                <a:latin typeface="Courier New" pitchFamily="49" charset="0"/>
              </a:rPr>
              <a:t>&gt;</a:t>
            </a:r>
          </a:p>
          <a:p>
            <a:pPr lvl="2"/>
            <a:r>
              <a:rPr lang="en-US" sz="1200">
                <a:solidFill>
                  <a:srgbClr val="008080"/>
                </a:solidFill>
                <a:latin typeface="Courier New" pitchFamily="49" charset="0"/>
              </a:rPr>
              <a:t>&lt;</a:t>
            </a:r>
            <a:r>
              <a:rPr lang="en-US" sz="1200">
                <a:solidFill>
                  <a:srgbClr val="3F7F7F"/>
                </a:solidFill>
                <a:latin typeface="Courier New" pitchFamily="49" charset="0"/>
              </a:rPr>
              <a:t>EditText </a:t>
            </a:r>
            <a:r>
              <a:rPr lang="en-US" sz="1200">
                <a:solidFill>
                  <a:srgbClr val="7F007F"/>
                </a:solidFill>
                <a:latin typeface="Courier New" pitchFamily="49" charset="0"/>
              </a:rPr>
              <a:t>android:id</a:t>
            </a:r>
            <a:r>
              <a:rPr lang="en-US" sz="1200">
                <a:solidFill>
                  <a:srgbClr val="000000"/>
                </a:solidFill>
                <a:latin typeface="Courier New" pitchFamily="49" charset="0"/>
              </a:rPr>
              <a:t>=</a:t>
            </a:r>
            <a:r>
              <a:rPr lang="en-US" sz="1200" i="1">
                <a:solidFill>
                  <a:srgbClr val="2A00FF"/>
                </a:solidFill>
                <a:latin typeface="Courier New" pitchFamily="49" charset="0"/>
              </a:rPr>
              <a:t>"@+id/edtYcoord" </a:t>
            </a:r>
            <a:r>
              <a:rPr lang="en-US" sz="1200" i="1">
                <a:solidFill>
                  <a:srgbClr val="7F007F"/>
                </a:solidFill>
                <a:latin typeface="Courier New" pitchFamily="49" charset="0"/>
              </a:rPr>
              <a:t>android:layout_width</a:t>
            </a:r>
            <a:r>
              <a:rPr lang="en-US" sz="1200" i="1">
                <a:solidFill>
                  <a:srgbClr val="000000"/>
                </a:solidFill>
                <a:latin typeface="Courier New" pitchFamily="49" charset="0"/>
              </a:rPr>
              <a:t>=</a:t>
            </a:r>
            <a:r>
              <a:rPr lang="en-US" sz="1200" i="1">
                <a:solidFill>
                  <a:srgbClr val="2A00FF"/>
                </a:solidFill>
                <a:latin typeface="Courier New" pitchFamily="49" charset="0"/>
              </a:rPr>
              <a:t>"wrap_content"</a:t>
            </a:r>
          </a:p>
          <a:p>
            <a:pPr lvl="3"/>
            <a:r>
              <a:rPr lang="en-US" sz="1200">
                <a:solidFill>
                  <a:srgbClr val="7F007F"/>
                </a:solidFill>
                <a:latin typeface="Courier New" pitchFamily="49" charset="0"/>
              </a:rPr>
              <a:t>android:layout_height</a:t>
            </a:r>
            <a:r>
              <a:rPr lang="en-US" sz="1200">
                <a:solidFill>
                  <a:srgbClr val="000000"/>
                </a:solidFill>
                <a:latin typeface="Courier New" pitchFamily="49" charset="0"/>
              </a:rPr>
              <a:t>=</a:t>
            </a:r>
            <a:r>
              <a:rPr lang="en-US" sz="1200" i="1">
                <a:solidFill>
                  <a:srgbClr val="2A00FF"/>
                </a:solidFill>
                <a:latin typeface="Courier New" pitchFamily="49" charset="0"/>
              </a:rPr>
              <a:t>"wrap_content" </a:t>
            </a:r>
            <a:r>
              <a:rPr lang="en-US" sz="1200" i="1">
                <a:solidFill>
                  <a:srgbClr val="7F007F"/>
                </a:solidFill>
                <a:latin typeface="Courier New" pitchFamily="49" charset="0"/>
              </a:rPr>
              <a:t>android:text</a:t>
            </a:r>
            <a:r>
              <a:rPr lang="en-US" sz="1200" i="1">
                <a:solidFill>
                  <a:srgbClr val="000000"/>
                </a:solidFill>
                <a:latin typeface="Courier New" pitchFamily="49" charset="0"/>
              </a:rPr>
              <a:t>=</a:t>
            </a:r>
            <a:r>
              <a:rPr lang="en-US" sz="1200" i="1">
                <a:solidFill>
                  <a:srgbClr val="2A00FF"/>
                </a:solidFill>
                <a:latin typeface="Courier New" pitchFamily="49" charset="0"/>
              </a:rPr>
              <a:t>"Y Coord"</a:t>
            </a:r>
          </a:p>
          <a:p>
            <a:pPr lvl="3"/>
            <a:r>
              <a:rPr lang="en-US" sz="1200">
                <a:solidFill>
                  <a:srgbClr val="7F007F"/>
                </a:solidFill>
                <a:latin typeface="Courier New" pitchFamily="49" charset="0"/>
              </a:rPr>
              <a:t>android:layout_weight</a:t>
            </a:r>
            <a:r>
              <a:rPr lang="en-US" sz="1200">
                <a:solidFill>
                  <a:srgbClr val="000000"/>
                </a:solidFill>
                <a:latin typeface="Courier New" pitchFamily="49" charset="0"/>
              </a:rPr>
              <a:t>=</a:t>
            </a:r>
            <a:r>
              <a:rPr lang="en-US" sz="1200" i="1">
                <a:solidFill>
                  <a:srgbClr val="2A00FF"/>
                </a:solidFill>
                <a:latin typeface="Courier New" pitchFamily="49" charset="0"/>
              </a:rPr>
              <a:t>"1"</a:t>
            </a:r>
            <a:r>
              <a:rPr lang="en-US" sz="1200" i="1">
                <a:solidFill>
                  <a:srgbClr val="008080"/>
                </a:solidFill>
                <a:latin typeface="Courier New" pitchFamily="49" charset="0"/>
              </a:rPr>
              <a:t>&gt;</a:t>
            </a:r>
          </a:p>
          <a:p>
            <a:pPr lvl="2"/>
            <a:r>
              <a:rPr lang="en-US" sz="1200">
                <a:solidFill>
                  <a:srgbClr val="008080"/>
                </a:solidFill>
                <a:latin typeface="Courier New" pitchFamily="49" charset="0"/>
              </a:rPr>
              <a:t>&lt;/</a:t>
            </a:r>
            <a:r>
              <a:rPr lang="en-US" sz="1200">
                <a:solidFill>
                  <a:srgbClr val="3F7F7F"/>
                </a:solidFill>
                <a:latin typeface="Courier New" pitchFamily="49" charset="0"/>
              </a:rPr>
              <a:t>EditText</a:t>
            </a:r>
            <a:r>
              <a:rPr lang="en-US" sz="1200">
                <a:solidFill>
                  <a:srgbClr val="008080"/>
                </a:solidFill>
                <a:latin typeface="Courier New" pitchFamily="49" charset="0"/>
              </a:rPr>
              <a:t>&gt;</a:t>
            </a:r>
          </a:p>
          <a:p>
            <a:pPr lvl="1"/>
            <a:r>
              <a:rPr lang="en-US" sz="1200">
                <a:solidFill>
                  <a:srgbClr val="008080"/>
                </a:solidFill>
                <a:latin typeface="Courier New" pitchFamily="49" charset="0"/>
              </a:rPr>
              <a:t>&lt;/</a:t>
            </a:r>
            <a:r>
              <a:rPr lang="en-US" sz="1200">
                <a:solidFill>
                  <a:srgbClr val="3F7F7F"/>
                </a:solidFill>
                <a:latin typeface="Courier New" pitchFamily="49" charset="0"/>
              </a:rPr>
              <a:t>LinearLayout</a:t>
            </a:r>
            <a:r>
              <a:rPr lang="en-US" sz="1200">
                <a:solidFill>
                  <a:srgbClr val="008080"/>
                </a:solidFill>
                <a:latin typeface="Courier New" pitchFamily="49" charset="0"/>
              </a:rPr>
              <a:t>&gt;</a:t>
            </a:r>
          </a:p>
          <a:p>
            <a:pPr lvl="1"/>
            <a:r>
              <a:rPr lang="en-US" sz="1200">
                <a:solidFill>
                  <a:srgbClr val="008080"/>
                </a:solidFill>
                <a:latin typeface="Courier New" pitchFamily="49" charset="0"/>
              </a:rPr>
              <a:t>&lt;</a:t>
            </a:r>
            <a:r>
              <a:rPr lang="en-US" sz="1200">
                <a:solidFill>
                  <a:srgbClr val="3F7F7F"/>
                </a:solidFill>
                <a:latin typeface="Courier New" pitchFamily="49" charset="0"/>
              </a:rPr>
              <a:t>LinearLayout </a:t>
            </a:r>
            <a:r>
              <a:rPr lang="en-US" sz="1200">
                <a:solidFill>
                  <a:srgbClr val="7F007F"/>
                </a:solidFill>
                <a:latin typeface="Courier New" pitchFamily="49" charset="0"/>
              </a:rPr>
              <a:t>android:id</a:t>
            </a:r>
            <a:r>
              <a:rPr lang="en-US" sz="1200">
                <a:solidFill>
                  <a:srgbClr val="000000"/>
                </a:solidFill>
                <a:latin typeface="Courier New" pitchFamily="49" charset="0"/>
              </a:rPr>
              <a:t>=</a:t>
            </a:r>
            <a:r>
              <a:rPr lang="en-US" sz="1200" i="1">
                <a:solidFill>
                  <a:srgbClr val="2A00FF"/>
                </a:solidFill>
                <a:latin typeface="Courier New" pitchFamily="49" charset="0"/>
              </a:rPr>
              <a:t>"@+id/LinearLayout03"</a:t>
            </a:r>
          </a:p>
          <a:p>
            <a:pPr lvl="1"/>
            <a:r>
              <a:rPr lang="en-US" sz="1200">
                <a:solidFill>
                  <a:srgbClr val="7F007F"/>
                </a:solidFill>
                <a:latin typeface="Courier New" pitchFamily="49" charset="0"/>
              </a:rPr>
              <a:t>android:layout_width</a:t>
            </a:r>
            <a:r>
              <a:rPr lang="en-US" sz="1200">
                <a:solidFill>
                  <a:srgbClr val="000000"/>
                </a:solidFill>
                <a:latin typeface="Courier New" pitchFamily="49" charset="0"/>
              </a:rPr>
              <a:t>=</a:t>
            </a:r>
            <a:r>
              <a:rPr lang="en-US" sz="1200" i="1">
                <a:solidFill>
                  <a:srgbClr val="2A00FF"/>
                </a:solidFill>
                <a:latin typeface="Courier New" pitchFamily="49" charset="0"/>
              </a:rPr>
              <a:t>"fill_parent" </a:t>
            </a:r>
            <a:r>
              <a:rPr lang="en-US" sz="1200" i="1">
                <a:solidFill>
                  <a:srgbClr val="7F007F"/>
                </a:solidFill>
                <a:latin typeface="Courier New" pitchFamily="49" charset="0"/>
              </a:rPr>
              <a:t>android:layout_height</a:t>
            </a:r>
            <a:r>
              <a:rPr lang="en-US" sz="1200" i="1">
                <a:solidFill>
                  <a:srgbClr val="000000"/>
                </a:solidFill>
                <a:latin typeface="Courier New" pitchFamily="49" charset="0"/>
              </a:rPr>
              <a:t>=</a:t>
            </a:r>
            <a:r>
              <a:rPr lang="en-US" sz="1200" i="1">
                <a:solidFill>
                  <a:srgbClr val="2A00FF"/>
                </a:solidFill>
                <a:latin typeface="Courier New" pitchFamily="49" charset="0"/>
              </a:rPr>
              <a:t>"wrap_content"</a:t>
            </a:r>
            <a:r>
              <a:rPr lang="en-US" sz="1200" i="1">
                <a:solidFill>
                  <a:srgbClr val="008080"/>
                </a:solidFill>
                <a:latin typeface="Courier New" pitchFamily="49" charset="0"/>
              </a:rPr>
              <a:t>&gt;</a:t>
            </a:r>
          </a:p>
          <a:p>
            <a:pPr lvl="2"/>
            <a:r>
              <a:rPr lang="en-US" sz="1200">
                <a:solidFill>
                  <a:srgbClr val="008080"/>
                </a:solidFill>
                <a:latin typeface="Courier New" pitchFamily="49" charset="0"/>
              </a:rPr>
              <a:t>&lt;</a:t>
            </a:r>
            <a:r>
              <a:rPr lang="en-US" sz="1200">
                <a:solidFill>
                  <a:srgbClr val="3F7F7F"/>
                </a:solidFill>
                <a:latin typeface="Courier New" pitchFamily="49" charset="0"/>
              </a:rPr>
              <a:t>Button </a:t>
            </a:r>
            <a:r>
              <a:rPr lang="en-US" sz="1200">
                <a:solidFill>
                  <a:srgbClr val="7F007F"/>
                </a:solidFill>
                <a:latin typeface="Courier New" pitchFamily="49" charset="0"/>
              </a:rPr>
              <a:t>android:id</a:t>
            </a:r>
            <a:r>
              <a:rPr lang="en-US" sz="1200">
                <a:solidFill>
                  <a:srgbClr val="000000"/>
                </a:solidFill>
                <a:latin typeface="Courier New" pitchFamily="49" charset="0"/>
              </a:rPr>
              <a:t>=</a:t>
            </a:r>
            <a:r>
              <a:rPr lang="en-US" sz="1200" i="1">
                <a:solidFill>
                  <a:srgbClr val="2A00FF"/>
                </a:solidFill>
                <a:latin typeface="Courier New" pitchFamily="49" charset="0"/>
              </a:rPr>
              <a:t>"@+id/btnRed" </a:t>
            </a:r>
            <a:r>
              <a:rPr lang="en-US" sz="1200" i="1">
                <a:solidFill>
                  <a:srgbClr val="7F007F"/>
                </a:solidFill>
                <a:latin typeface="Courier New" pitchFamily="49" charset="0"/>
              </a:rPr>
              <a:t>android:layout_width</a:t>
            </a:r>
            <a:r>
              <a:rPr lang="en-US" sz="1200" i="1">
                <a:solidFill>
                  <a:srgbClr val="000000"/>
                </a:solidFill>
                <a:latin typeface="Courier New" pitchFamily="49" charset="0"/>
              </a:rPr>
              <a:t>=</a:t>
            </a:r>
            <a:r>
              <a:rPr lang="en-US" sz="1200" i="1">
                <a:solidFill>
                  <a:srgbClr val="2A00FF"/>
                </a:solidFill>
                <a:latin typeface="Courier New" pitchFamily="49" charset="0"/>
              </a:rPr>
              <a:t>"wrap_content"</a:t>
            </a:r>
          </a:p>
          <a:p>
            <a:pPr lvl="3"/>
            <a:r>
              <a:rPr lang="en-US" sz="1200">
                <a:solidFill>
                  <a:srgbClr val="7F007F"/>
                </a:solidFill>
                <a:latin typeface="Courier New" pitchFamily="49" charset="0"/>
              </a:rPr>
              <a:t>android:layout_height</a:t>
            </a:r>
            <a:r>
              <a:rPr lang="en-US" sz="1200">
                <a:solidFill>
                  <a:srgbClr val="000000"/>
                </a:solidFill>
                <a:latin typeface="Courier New" pitchFamily="49" charset="0"/>
              </a:rPr>
              <a:t>=</a:t>
            </a:r>
            <a:r>
              <a:rPr lang="en-US" sz="1200" i="1">
                <a:solidFill>
                  <a:srgbClr val="2A00FF"/>
                </a:solidFill>
                <a:latin typeface="Courier New" pitchFamily="49" charset="0"/>
              </a:rPr>
              <a:t>"wrap_content" </a:t>
            </a:r>
            <a:r>
              <a:rPr lang="en-US" sz="1200" i="1">
                <a:solidFill>
                  <a:srgbClr val="7F007F"/>
                </a:solidFill>
                <a:latin typeface="Courier New" pitchFamily="49" charset="0"/>
              </a:rPr>
              <a:t>android:text</a:t>
            </a:r>
            <a:r>
              <a:rPr lang="en-US" sz="1200" i="1">
                <a:solidFill>
                  <a:srgbClr val="000000"/>
                </a:solidFill>
                <a:latin typeface="Courier New" pitchFamily="49" charset="0"/>
              </a:rPr>
              <a:t>=</a:t>
            </a:r>
            <a:r>
              <a:rPr lang="en-US" sz="1200" i="1">
                <a:solidFill>
                  <a:srgbClr val="2A00FF"/>
                </a:solidFill>
                <a:latin typeface="Courier New" pitchFamily="49" charset="0"/>
              </a:rPr>
              <a:t>"red"</a:t>
            </a:r>
          </a:p>
          <a:p>
            <a:pPr lvl="3"/>
            <a:r>
              <a:rPr lang="en-US" sz="1200">
                <a:solidFill>
                  <a:srgbClr val="7F007F"/>
                </a:solidFill>
                <a:latin typeface="Courier New" pitchFamily="49" charset="0"/>
              </a:rPr>
              <a:t>android:layout_weight</a:t>
            </a:r>
            <a:r>
              <a:rPr lang="en-US" sz="1200">
                <a:solidFill>
                  <a:srgbClr val="000000"/>
                </a:solidFill>
                <a:latin typeface="Courier New" pitchFamily="49" charset="0"/>
              </a:rPr>
              <a:t>=</a:t>
            </a:r>
            <a:r>
              <a:rPr lang="en-US" sz="1200" i="1">
                <a:solidFill>
                  <a:srgbClr val="2A00FF"/>
                </a:solidFill>
                <a:latin typeface="Courier New" pitchFamily="49" charset="0"/>
              </a:rPr>
              <a:t>"1"</a:t>
            </a:r>
            <a:r>
              <a:rPr lang="en-US" sz="1200" i="1">
                <a:solidFill>
                  <a:srgbClr val="008080"/>
                </a:solidFill>
                <a:latin typeface="Courier New" pitchFamily="49" charset="0"/>
              </a:rPr>
              <a:t>&gt;</a:t>
            </a:r>
          </a:p>
          <a:p>
            <a:pPr lvl="2"/>
            <a:r>
              <a:rPr lang="en-US" sz="1200">
                <a:solidFill>
                  <a:srgbClr val="008080"/>
                </a:solidFill>
                <a:latin typeface="Courier New" pitchFamily="49" charset="0"/>
              </a:rPr>
              <a:t>&lt;/</a:t>
            </a:r>
            <a:r>
              <a:rPr lang="en-US" sz="1200">
                <a:solidFill>
                  <a:srgbClr val="3F7F7F"/>
                </a:solidFill>
                <a:latin typeface="Courier New" pitchFamily="49" charset="0"/>
              </a:rPr>
              <a:t>Button</a:t>
            </a:r>
            <a:r>
              <a:rPr lang="en-US" sz="1200">
                <a:solidFill>
                  <a:srgbClr val="008080"/>
                </a:solidFill>
                <a:latin typeface="Courier New" pitchFamily="49" charset="0"/>
              </a:rPr>
              <a:t>&gt;</a:t>
            </a:r>
          </a:p>
          <a:p>
            <a:pPr lvl="2"/>
            <a:r>
              <a:rPr lang="en-US" sz="1200">
                <a:solidFill>
                  <a:srgbClr val="008080"/>
                </a:solidFill>
                <a:latin typeface="Courier New" pitchFamily="49" charset="0"/>
              </a:rPr>
              <a:t>&lt;</a:t>
            </a:r>
            <a:r>
              <a:rPr lang="en-US" sz="1200">
                <a:solidFill>
                  <a:srgbClr val="3F7F7F"/>
                </a:solidFill>
                <a:latin typeface="Courier New" pitchFamily="49" charset="0"/>
              </a:rPr>
              <a:t>Button </a:t>
            </a:r>
            <a:r>
              <a:rPr lang="en-US" sz="1200">
                <a:solidFill>
                  <a:srgbClr val="7F007F"/>
                </a:solidFill>
                <a:latin typeface="Courier New" pitchFamily="49" charset="0"/>
              </a:rPr>
              <a:t>android:id</a:t>
            </a:r>
            <a:r>
              <a:rPr lang="en-US" sz="1200">
                <a:solidFill>
                  <a:srgbClr val="000000"/>
                </a:solidFill>
                <a:latin typeface="Courier New" pitchFamily="49" charset="0"/>
              </a:rPr>
              <a:t>=</a:t>
            </a:r>
            <a:r>
              <a:rPr lang="en-US" sz="1200" i="1">
                <a:solidFill>
                  <a:srgbClr val="2A00FF"/>
                </a:solidFill>
                <a:latin typeface="Courier New" pitchFamily="49" charset="0"/>
              </a:rPr>
              <a:t>"@+id/btnGreen" </a:t>
            </a:r>
            <a:r>
              <a:rPr lang="en-US" sz="1200" i="1">
                <a:solidFill>
                  <a:srgbClr val="7F007F"/>
                </a:solidFill>
                <a:latin typeface="Courier New" pitchFamily="49" charset="0"/>
              </a:rPr>
              <a:t>android:layout_width</a:t>
            </a:r>
            <a:r>
              <a:rPr lang="en-US" sz="1200" i="1">
                <a:solidFill>
                  <a:srgbClr val="000000"/>
                </a:solidFill>
                <a:latin typeface="Courier New" pitchFamily="49" charset="0"/>
              </a:rPr>
              <a:t>=</a:t>
            </a:r>
            <a:r>
              <a:rPr lang="en-US" sz="1200" i="1">
                <a:solidFill>
                  <a:srgbClr val="2A00FF"/>
                </a:solidFill>
                <a:latin typeface="Courier New" pitchFamily="49" charset="0"/>
              </a:rPr>
              <a:t>"wrap_content"</a:t>
            </a:r>
          </a:p>
          <a:p>
            <a:pPr lvl="3"/>
            <a:r>
              <a:rPr lang="en-US" sz="1200">
                <a:solidFill>
                  <a:srgbClr val="7F007F"/>
                </a:solidFill>
                <a:latin typeface="Courier New" pitchFamily="49" charset="0"/>
              </a:rPr>
              <a:t>android:layout_height</a:t>
            </a:r>
            <a:r>
              <a:rPr lang="en-US" sz="1200">
                <a:solidFill>
                  <a:srgbClr val="000000"/>
                </a:solidFill>
                <a:latin typeface="Courier New" pitchFamily="49" charset="0"/>
              </a:rPr>
              <a:t>=</a:t>
            </a:r>
            <a:r>
              <a:rPr lang="en-US" sz="1200" i="1">
                <a:solidFill>
                  <a:srgbClr val="2A00FF"/>
                </a:solidFill>
                <a:latin typeface="Courier New" pitchFamily="49" charset="0"/>
              </a:rPr>
              <a:t>"wrap_content" </a:t>
            </a:r>
            <a:r>
              <a:rPr lang="en-US" sz="1200" i="1">
                <a:solidFill>
                  <a:srgbClr val="7F007F"/>
                </a:solidFill>
                <a:latin typeface="Courier New" pitchFamily="49" charset="0"/>
              </a:rPr>
              <a:t>android:text</a:t>
            </a:r>
            <a:r>
              <a:rPr lang="en-US" sz="1200" i="1">
                <a:solidFill>
                  <a:srgbClr val="000000"/>
                </a:solidFill>
                <a:latin typeface="Courier New" pitchFamily="49" charset="0"/>
              </a:rPr>
              <a:t>=</a:t>
            </a:r>
            <a:r>
              <a:rPr lang="en-US" sz="1200" i="1">
                <a:solidFill>
                  <a:srgbClr val="2A00FF"/>
                </a:solidFill>
                <a:latin typeface="Courier New" pitchFamily="49" charset="0"/>
              </a:rPr>
              <a:t>"green"</a:t>
            </a:r>
          </a:p>
          <a:p>
            <a:pPr lvl="3"/>
            <a:r>
              <a:rPr lang="en-US" sz="1200">
                <a:solidFill>
                  <a:srgbClr val="7F007F"/>
                </a:solidFill>
                <a:latin typeface="Courier New" pitchFamily="49" charset="0"/>
              </a:rPr>
              <a:t>android:layout_weight</a:t>
            </a:r>
            <a:r>
              <a:rPr lang="en-US" sz="1200">
                <a:solidFill>
                  <a:srgbClr val="000000"/>
                </a:solidFill>
                <a:latin typeface="Courier New" pitchFamily="49" charset="0"/>
              </a:rPr>
              <a:t>=</a:t>
            </a:r>
            <a:r>
              <a:rPr lang="en-US" sz="1200" i="1">
                <a:solidFill>
                  <a:srgbClr val="2A00FF"/>
                </a:solidFill>
                <a:latin typeface="Courier New" pitchFamily="49" charset="0"/>
              </a:rPr>
              <a:t>"1"</a:t>
            </a:r>
            <a:r>
              <a:rPr lang="en-US" sz="1200" i="1">
                <a:solidFill>
                  <a:srgbClr val="008080"/>
                </a:solidFill>
                <a:latin typeface="Courier New" pitchFamily="49" charset="0"/>
              </a:rPr>
              <a:t>&gt;</a:t>
            </a:r>
          </a:p>
          <a:p>
            <a:pPr lvl="2"/>
            <a:r>
              <a:rPr lang="en-US" sz="1200">
                <a:solidFill>
                  <a:srgbClr val="008080"/>
                </a:solidFill>
                <a:latin typeface="Courier New" pitchFamily="49" charset="0"/>
              </a:rPr>
              <a:t>&lt;/</a:t>
            </a:r>
            <a:r>
              <a:rPr lang="en-US" sz="1200">
                <a:solidFill>
                  <a:srgbClr val="3F7F7F"/>
                </a:solidFill>
                <a:latin typeface="Courier New" pitchFamily="49" charset="0"/>
              </a:rPr>
              <a:t>Button</a:t>
            </a:r>
            <a:r>
              <a:rPr lang="en-US" sz="1200">
                <a:solidFill>
                  <a:srgbClr val="008080"/>
                </a:solidFill>
                <a:latin typeface="Courier New" pitchFamily="49" charset="0"/>
              </a:rPr>
              <a:t>&gt;</a:t>
            </a:r>
          </a:p>
          <a:p>
            <a:pPr lvl="1"/>
            <a:r>
              <a:rPr lang="en-US" sz="1200">
                <a:solidFill>
                  <a:srgbClr val="008080"/>
                </a:solidFill>
                <a:latin typeface="Courier New" pitchFamily="49" charset="0"/>
              </a:rPr>
              <a:t>&lt;/</a:t>
            </a:r>
            <a:r>
              <a:rPr lang="en-US" sz="1200">
                <a:solidFill>
                  <a:srgbClr val="3F7F7F"/>
                </a:solidFill>
                <a:latin typeface="Courier New" pitchFamily="49" charset="0"/>
              </a:rPr>
              <a:t>LinearLayout</a:t>
            </a:r>
            <a:r>
              <a:rPr lang="en-US" sz="1200">
                <a:solidFill>
                  <a:srgbClr val="008080"/>
                </a:solidFill>
                <a:latin typeface="Courier New" pitchFamily="49" charset="0"/>
              </a:rPr>
              <a:t>&gt;</a:t>
            </a:r>
          </a:p>
          <a:p>
            <a:r>
              <a:rPr lang="en-US" sz="1200">
                <a:solidFill>
                  <a:srgbClr val="008080"/>
                </a:solidFill>
                <a:latin typeface="Courier New" pitchFamily="49" charset="0"/>
              </a:rPr>
              <a:t>&lt;/</a:t>
            </a:r>
            <a:r>
              <a:rPr lang="en-US" sz="1200">
                <a:solidFill>
                  <a:srgbClr val="3F7F7F"/>
                </a:solidFill>
                <a:latin typeface="Courier New" pitchFamily="49" charset="0"/>
              </a:rPr>
              <a:t>LinearLayout</a:t>
            </a:r>
            <a:r>
              <a:rPr lang="en-US" sz="1200">
                <a:solidFill>
                  <a:srgbClr val="008080"/>
                </a:solidFill>
                <a:latin typeface="Courier New" pitchFamily="49" charset="0"/>
              </a:rPr>
              <a:t>&gt;</a:t>
            </a:r>
          </a:p>
          <a:p>
            <a:endParaRPr lang="en-US" sz="1200">
              <a:latin typeface="Calibri" pitchFamily="34" charset="0"/>
            </a:endParaRPr>
          </a:p>
        </p:txBody>
      </p:sp>
      <p:pic>
        <p:nvPicPr>
          <p:cNvPr id="31753" name="Picture 2"/>
          <p:cNvPicPr>
            <a:picLocks noChangeAspect="1" noChangeArrowheads="1"/>
          </p:cNvPicPr>
          <p:nvPr/>
        </p:nvPicPr>
        <p:blipFill>
          <a:blip r:embed="rId3"/>
          <a:srcRect/>
          <a:stretch>
            <a:fillRect/>
          </a:stretch>
        </p:blipFill>
        <p:spPr bwMode="auto">
          <a:xfrm>
            <a:off x="7010400" y="1143000"/>
            <a:ext cx="1981200" cy="1068388"/>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192AA80-9021-402B-B90D-84A97CBECB0F}" type="slidenum">
              <a:rPr lang="en-US"/>
              <a:pPr>
                <a:defRPr/>
              </a:pPr>
              <a:t>18</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Common Layouts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32771"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32772"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DD061B10-3D8D-4BC9-B122-464D97026183}" type="slidenum">
              <a:rPr lang="en-US" sz="1200">
                <a:solidFill>
                  <a:schemeClr val="tx1">
                    <a:tint val="75000"/>
                  </a:schemeClr>
                </a:solidFill>
                <a:latin typeface="+mn-lt"/>
              </a:rPr>
              <a:pPr algn="r" fontAlgn="auto">
                <a:spcBef>
                  <a:spcPts val="0"/>
                </a:spcBef>
                <a:spcAft>
                  <a:spcPts val="0"/>
                </a:spcAft>
                <a:defRPr/>
              </a:pPr>
              <a:t>18</a:t>
            </a:fld>
            <a:endParaRPr lang="en-US" sz="1200">
              <a:solidFill>
                <a:schemeClr val="tx1">
                  <a:tint val="75000"/>
                </a:schemeClr>
              </a:solidFill>
              <a:latin typeface="+mn-lt"/>
            </a:endParaRPr>
          </a:p>
        </p:txBody>
      </p:sp>
      <p:sp>
        <p:nvSpPr>
          <p:cNvPr id="32774" name="TextBox 6"/>
          <p:cNvSpPr txBox="1">
            <a:spLocks noChangeArrowheads="1"/>
          </p:cNvSpPr>
          <p:nvPr/>
        </p:nvSpPr>
        <p:spPr bwMode="auto">
          <a:xfrm>
            <a:off x="609600" y="1828800"/>
            <a:ext cx="7772400" cy="4770438"/>
          </a:xfrm>
          <a:prstGeom prst="rect">
            <a:avLst/>
          </a:prstGeom>
          <a:noFill/>
          <a:ln w="9525">
            <a:noFill/>
            <a:miter lim="800000"/>
            <a:headEnd/>
            <a:tailEnd/>
          </a:ln>
        </p:spPr>
        <p:txBody>
          <a:bodyPr>
            <a:spAutoFit/>
          </a:bodyPr>
          <a:lstStyle/>
          <a:p>
            <a:r>
              <a:rPr lang="en-US" sz="2000">
                <a:latin typeface="Calibri" pitchFamily="34" charset="0"/>
              </a:rPr>
              <a:t>There are five basic types of Layouts: </a:t>
            </a:r>
          </a:p>
          <a:p>
            <a:r>
              <a:rPr lang="en-US" sz="2000" b="1">
                <a:latin typeface="Calibri" pitchFamily="34" charset="0"/>
              </a:rPr>
              <a:t>Frame, Linear, Relative, Table, </a:t>
            </a:r>
            <a:r>
              <a:rPr lang="en-US" sz="2000">
                <a:latin typeface="Calibri" pitchFamily="34" charset="0"/>
              </a:rPr>
              <a:t>and </a:t>
            </a:r>
            <a:r>
              <a:rPr lang="en-US" sz="2000" b="1">
                <a:latin typeface="Calibri" pitchFamily="34" charset="0"/>
              </a:rPr>
              <a:t>Absolute.</a:t>
            </a:r>
          </a:p>
          <a:p>
            <a:endParaRPr lang="en-US" sz="2000" b="1">
              <a:latin typeface="Calibri" pitchFamily="34" charset="0"/>
            </a:endParaRPr>
          </a:p>
          <a:p>
            <a:r>
              <a:rPr lang="en-US" sz="2000" b="1">
                <a:latin typeface="Calibri" pitchFamily="34" charset="0"/>
              </a:rPr>
              <a:t>	</a:t>
            </a:r>
          </a:p>
          <a:p>
            <a:r>
              <a:rPr lang="en-US" sz="2400" b="1">
                <a:solidFill>
                  <a:srgbClr val="0070C0"/>
                </a:solidFill>
                <a:latin typeface="Calibri" pitchFamily="34" charset="0"/>
              </a:rPr>
              <a:t>1.  FrameLayout</a:t>
            </a:r>
          </a:p>
          <a:p>
            <a:r>
              <a:rPr lang="en-US" sz="2000">
                <a:latin typeface="Calibri" pitchFamily="34" charset="0"/>
              </a:rPr>
              <a:t>FrameLayout is the simplest type of layout object. It's basically a </a:t>
            </a:r>
            <a:r>
              <a:rPr lang="en-US" sz="2000" i="1">
                <a:latin typeface="Calibri" pitchFamily="34" charset="0"/>
              </a:rPr>
              <a:t>blank space on your screen</a:t>
            </a:r>
            <a:r>
              <a:rPr lang="en-US" sz="2000">
                <a:latin typeface="Calibri" pitchFamily="34" charset="0"/>
              </a:rPr>
              <a:t> that you can later fill with a single object — for example, a picture that you'll swap in and out. </a:t>
            </a:r>
          </a:p>
          <a:p>
            <a:endParaRPr lang="en-US" sz="2000">
              <a:latin typeface="Calibri" pitchFamily="34" charset="0"/>
            </a:endParaRPr>
          </a:p>
          <a:p>
            <a:r>
              <a:rPr lang="en-US" sz="2000">
                <a:latin typeface="Calibri" pitchFamily="34" charset="0"/>
              </a:rPr>
              <a:t>All child elements of the FrameLayout are </a:t>
            </a:r>
            <a:r>
              <a:rPr lang="en-US" sz="2000" i="1">
                <a:latin typeface="Calibri" pitchFamily="34" charset="0"/>
              </a:rPr>
              <a:t>pinned to the top left corner of the screen</a:t>
            </a:r>
            <a:r>
              <a:rPr lang="en-US" sz="2000">
                <a:latin typeface="Calibri" pitchFamily="34" charset="0"/>
              </a:rPr>
              <a:t>; you cannot specify a different location for a child view. </a:t>
            </a:r>
          </a:p>
          <a:p>
            <a:endParaRPr lang="en-US" sz="2000">
              <a:latin typeface="Calibri" pitchFamily="34" charset="0"/>
            </a:endParaRPr>
          </a:p>
          <a:p>
            <a:r>
              <a:rPr lang="en-US" sz="2000">
                <a:latin typeface="Calibri" pitchFamily="34" charset="0"/>
              </a:rPr>
              <a:t>Subsequent child views will simply be drawn over previous ones, partially or totally obscuring them (unless the newer object is transparent). </a:t>
            </a:r>
          </a:p>
          <a:p>
            <a:endParaRPr lang="en-US" sz="2000">
              <a:latin typeface="Calibri" pitchFamily="34" charset="0"/>
            </a:endParaRPr>
          </a:p>
        </p:txBody>
      </p:sp>
      <p:sp>
        <p:nvSpPr>
          <p:cNvPr id="8" name="Rectangle 7"/>
          <p:cNvSpPr/>
          <p:nvPr/>
        </p:nvSpPr>
        <p:spPr>
          <a:xfrm>
            <a:off x="6400800" y="1981200"/>
            <a:ext cx="1066800" cy="1447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ight Arrow 8"/>
          <p:cNvSpPr/>
          <p:nvPr/>
        </p:nvSpPr>
        <p:spPr>
          <a:xfrm rot="12825437">
            <a:off x="6480175" y="21717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EA7DB31-FF54-4296-87BC-84F0150406B3}" type="slidenum">
              <a:rPr lang="en-US"/>
              <a:pPr>
                <a:defRPr/>
              </a:pPr>
              <a:t>19</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Common Layouts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33795"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3379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202E7F0-6641-4C4A-906D-06C443449466}" type="slidenum">
              <a:rPr lang="en-US" sz="1200">
                <a:solidFill>
                  <a:schemeClr val="tx1">
                    <a:tint val="75000"/>
                  </a:schemeClr>
                </a:solidFill>
                <a:latin typeface="+mn-lt"/>
              </a:rPr>
              <a:pPr algn="r" fontAlgn="auto">
                <a:spcBef>
                  <a:spcPts val="0"/>
                </a:spcBef>
                <a:spcAft>
                  <a:spcPts val="0"/>
                </a:spcAft>
                <a:defRPr/>
              </a:pPr>
              <a:t>19</a:t>
            </a:fld>
            <a:endParaRPr lang="en-US" sz="1200">
              <a:solidFill>
                <a:schemeClr val="tx1">
                  <a:tint val="75000"/>
                </a:schemeClr>
              </a:solidFill>
              <a:latin typeface="+mn-lt"/>
            </a:endParaRPr>
          </a:p>
        </p:txBody>
      </p:sp>
      <p:sp>
        <p:nvSpPr>
          <p:cNvPr id="33798" name="TextBox 6"/>
          <p:cNvSpPr txBox="1">
            <a:spLocks noChangeArrowheads="1"/>
          </p:cNvSpPr>
          <p:nvPr/>
        </p:nvSpPr>
        <p:spPr bwMode="auto">
          <a:xfrm>
            <a:off x="304800" y="1752600"/>
            <a:ext cx="8077200" cy="4524375"/>
          </a:xfrm>
          <a:prstGeom prst="rect">
            <a:avLst/>
          </a:prstGeom>
          <a:noFill/>
          <a:ln w="9525">
            <a:noFill/>
            <a:miter lim="800000"/>
            <a:headEnd/>
            <a:tailEnd/>
          </a:ln>
        </p:spPr>
        <p:txBody>
          <a:bodyPr>
            <a:spAutoFit/>
          </a:bodyPr>
          <a:lstStyle/>
          <a:p>
            <a:r>
              <a:rPr lang="en-US" sz="2800" b="1">
                <a:solidFill>
                  <a:srgbClr val="0070C0"/>
                </a:solidFill>
                <a:latin typeface="Calibri" pitchFamily="34" charset="0"/>
              </a:rPr>
              <a:t>2.  LinearLayout</a:t>
            </a:r>
          </a:p>
          <a:p>
            <a:endParaRPr lang="en-US" sz="2000" b="1">
              <a:latin typeface="Calibri" pitchFamily="34" charset="0"/>
            </a:endParaRPr>
          </a:p>
          <a:p>
            <a:r>
              <a:rPr lang="en-US" sz="2000" b="1">
                <a:latin typeface="Calibri" pitchFamily="34" charset="0"/>
              </a:rPr>
              <a:t>LinearLayout</a:t>
            </a:r>
            <a:r>
              <a:rPr lang="en-US" sz="2000">
                <a:latin typeface="Calibri" pitchFamily="34" charset="0"/>
              </a:rPr>
              <a:t> aligns all children in a single direction — </a:t>
            </a:r>
            <a:r>
              <a:rPr lang="en-US" sz="2000" i="1">
                <a:latin typeface="Calibri" pitchFamily="34" charset="0"/>
              </a:rPr>
              <a:t>vertically</a:t>
            </a:r>
            <a:r>
              <a:rPr lang="en-US" sz="2000">
                <a:latin typeface="Calibri" pitchFamily="34" charset="0"/>
              </a:rPr>
              <a:t> or </a:t>
            </a:r>
            <a:r>
              <a:rPr lang="en-US" sz="2000" i="1">
                <a:latin typeface="Calibri" pitchFamily="34" charset="0"/>
              </a:rPr>
              <a:t>horizontally</a:t>
            </a:r>
            <a:r>
              <a:rPr lang="en-US" sz="2000">
                <a:latin typeface="Calibri" pitchFamily="34" charset="0"/>
              </a:rPr>
              <a:t> depending on the </a:t>
            </a:r>
            <a:r>
              <a:rPr lang="en-US" sz="2000" b="1">
                <a:solidFill>
                  <a:srgbClr val="C00000"/>
                </a:solidFill>
                <a:latin typeface="Calibri" pitchFamily="34" charset="0"/>
              </a:rPr>
              <a:t>android:orientation</a:t>
            </a:r>
            <a:r>
              <a:rPr lang="en-US" sz="2000">
                <a:latin typeface="Calibri" pitchFamily="34" charset="0"/>
              </a:rPr>
              <a:t> attribute. </a:t>
            </a:r>
          </a:p>
          <a:p>
            <a:endParaRPr lang="en-US" sz="2000">
              <a:latin typeface="Calibri" pitchFamily="34" charset="0"/>
            </a:endParaRPr>
          </a:p>
          <a:p>
            <a:r>
              <a:rPr lang="en-US" sz="2000">
                <a:latin typeface="Calibri" pitchFamily="34" charset="0"/>
              </a:rPr>
              <a:t>All children are stacked one after the other, so a </a:t>
            </a:r>
          </a:p>
          <a:p>
            <a:pPr marL="914400" lvl="1" indent="-457200">
              <a:buFont typeface="Arial" charset="0"/>
              <a:buChar char="•"/>
            </a:pPr>
            <a:r>
              <a:rPr lang="en-US" sz="2000" i="1">
                <a:solidFill>
                  <a:srgbClr val="0070C0"/>
                </a:solidFill>
                <a:latin typeface="Calibri" pitchFamily="34" charset="0"/>
              </a:rPr>
              <a:t>vertical</a:t>
            </a:r>
            <a:r>
              <a:rPr lang="en-US" sz="2000">
                <a:latin typeface="Calibri" pitchFamily="34" charset="0"/>
              </a:rPr>
              <a:t> list will only have one child per row, no matter how wide they are, and a </a:t>
            </a:r>
          </a:p>
          <a:p>
            <a:pPr marL="914400" lvl="1" indent="-457200">
              <a:buFont typeface="Arial" charset="0"/>
              <a:buChar char="•"/>
            </a:pPr>
            <a:r>
              <a:rPr lang="en-US" sz="2000" i="1">
                <a:solidFill>
                  <a:srgbClr val="0070C0"/>
                </a:solidFill>
                <a:latin typeface="Calibri" pitchFamily="34" charset="0"/>
              </a:rPr>
              <a:t>horizontal</a:t>
            </a:r>
            <a:r>
              <a:rPr lang="en-US" sz="2000">
                <a:latin typeface="Calibri" pitchFamily="34" charset="0"/>
              </a:rPr>
              <a:t> list will only be one row high (the height of the tallest child, plus padding). </a:t>
            </a:r>
          </a:p>
          <a:p>
            <a:endParaRPr lang="en-US" sz="2000">
              <a:latin typeface="Calibri" pitchFamily="34" charset="0"/>
            </a:endParaRPr>
          </a:p>
          <a:p>
            <a:r>
              <a:rPr lang="en-US" sz="2000">
                <a:latin typeface="Calibri" pitchFamily="34" charset="0"/>
              </a:rPr>
              <a:t>A LinearLayout respects </a:t>
            </a:r>
            <a:r>
              <a:rPr lang="en-US" sz="2000" i="1">
                <a:latin typeface="Calibri" pitchFamily="34" charset="0"/>
              </a:rPr>
              <a:t>margin</a:t>
            </a:r>
            <a:r>
              <a:rPr lang="en-US" sz="2000">
                <a:latin typeface="Calibri" pitchFamily="34" charset="0"/>
              </a:rPr>
              <a:t>s between children and the </a:t>
            </a:r>
            <a:r>
              <a:rPr lang="en-US" sz="2000" i="1">
                <a:latin typeface="Calibri" pitchFamily="34" charset="0"/>
              </a:rPr>
              <a:t>gravity</a:t>
            </a:r>
            <a:r>
              <a:rPr lang="en-US" sz="2000">
                <a:latin typeface="Calibri" pitchFamily="34" charset="0"/>
              </a:rPr>
              <a:t> (right, center, or left alignment) of each child. </a:t>
            </a:r>
          </a:p>
          <a:p>
            <a:endParaRPr lang="en-US" sz="2000">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8A33CD9-0736-4FA8-B0C9-AE1A645DE170}" type="slidenum">
              <a:rPr lang="en-US"/>
              <a:pPr>
                <a:defRPr/>
              </a:pPr>
              <a:t>2</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The View Class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pic>
        <p:nvPicPr>
          <p:cNvPr id="16387"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C1C2F141-BE6F-4944-BEA8-F6835A360589}" type="slidenum">
              <a:rPr lang="en-US" sz="1200">
                <a:solidFill>
                  <a:schemeClr val="tx1">
                    <a:tint val="75000"/>
                  </a:schemeClr>
                </a:solidFill>
                <a:latin typeface="+mn-lt"/>
              </a:rPr>
              <a:pPr algn="r" fontAlgn="auto">
                <a:spcBef>
                  <a:spcPts val="0"/>
                </a:spcBef>
                <a:spcAft>
                  <a:spcPts val="0"/>
                </a:spcAft>
                <a:defRPr/>
              </a:pPr>
              <a:t>2</a:t>
            </a:fld>
            <a:endParaRPr lang="en-US" sz="1200">
              <a:solidFill>
                <a:schemeClr val="tx1">
                  <a:tint val="75000"/>
                </a:schemeClr>
              </a:solidFill>
              <a:latin typeface="+mn-lt"/>
            </a:endParaRPr>
          </a:p>
        </p:txBody>
      </p:sp>
      <p:sp>
        <p:nvSpPr>
          <p:cNvPr id="16389" name="TextBox 15"/>
          <p:cNvSpPr txBox="1">
            <a:spLocks noChangeArrowheads="1"/>
          </p:cNvSpPr>
          <p:nvPr/>
        </p:nvSpPr>
        <p:spPr bwMode="auto">
          <a:xfrm>
            <a:off x="685800" y="1676400"/>
            <a:ext cx="7772400" cy="3749675"/>
          </a:xfrm>
          <a:prstGeom prst="rect">
            <a:avLst/>
          </a:prstGeom>
          <a:noFill/>
          <a:ln w="9525">
            <a:noFill/>
            <a:miter lim="800000"/>
            <a:headEnd/>
            <a:tailEnd/>
          </a:ln>
        </p:spPr>
        <p:txBody>
          <a:bodyPr>
            <a:spAutoFit/>
          </a:bodyPr>
          <a:lstStyle/>
          <a:p>
            <a:pPr marL="457200" indent="-457200">
              <a:buFont typeface="Arial" charset="0"/>
              <a:buChar char="•"/>
            </a:pPr>
            <a:r>
              <a:rPr lang="en-US" sz="2000">
                <a:latin typeface="Calibri" pitchFamily="34" charset="0"/>
              </a:rPr>
              <a:t>Lớp </a:t>
            </a:r>
            <a:r>
              <a:rPr lang="en-US" sz="2000" b="1">
                <a:latin typeface="Calibri" pitchFamily="34" charset="0"/>
              </a:rPr>
              <a:t>View</a:t>
            </a:r>
            <a:r>
              <a:rPr lang="en-US" sz="2000">
                <a:latin typeface="Calibri" pitchFamily="34" charset="0"/>
              </a:rPr>
              <a:t> đại diện cho khối cơ bản cho các thành phần giao diện người dùng. </a:t>
            </a:r>
          </a:p>
          <a:p>
            <a:pPr marL="457200" indent="-457200">
              <a:buFont typeface="Arial" charset="0"/>
              <a:buChar char="•"/>
            </a:pPr>
            <a:endParaRPr lang="en-US" sz="2000">
              <a:latin typeface="Calibri" pitchFamily="34" charset="0"/>
            </a:endParaRPr>
          </a:p>
          <a:p>
            <a:pPr marL="457200" indent="-457200">
              <a:buFont typeface="Arial" charset="0"/>
              <a:buChar char="•"/>
            </a:pPr>
            <a:r>
              <a:rPr lang="en-US" sz="2000">
                <a:latin typeface="Calibri" pitchFamily="34" charset="0"/>
              </a:rPr>
              <a:t>Mỗi </a:t>
            </a:r>
            <a:r>
              <a:rPr lang="en-US" sz="2000" b="1">
                <a:latin typeface="Calibri" pitchFamily="34" charset="0"/>
              </a:rPr>
              <a:t>View</a:t>
            </a:r>
            <a:r>
              <a:rPr lang="en-US" sz="2000">
                <a:latin typeface="Calibri" pitchFamily="34" charset="0"/>
              </a:rPr>
              <a:t> chiếm một vùng hình chữ nhật trên màn hình và chịu trách nhiệm cho </a:t>
            </a:r>
            <a:r>
              <a:rPr lang="en-US" sz="2000" i="1">
                <a:latin typeface="Calibri" pitchFamily="34" charset="0"/>
              </a:rPr>
              <a:t>drawing (vẽ)</a:t>
            </a:r>
            <a:r>
              <a:rPr lang="en-US" sz="2000">
                <a:latin typeface="Calibri" pitchFamily="34" charset="0"/>
              </a:rPr>
              <a:t> và </a:t>
            </a:r>
            <a:r>
              <a:rPr lang="en-US" sz="2000" i="1">
                <a:latin typeface="Calibri" pitchFamily="34" charset="0"/>
              </a:rPr>
              <a:t>event handling (xử lý sự kiện)</a:t>
            </a:r>
            <a:r>
              <a:rPr lang="en-US" sz="2000">
                <a:latin typeface="Calibri" pitchFamily="34" charset="0"/>
              </a:rPr>
              <a:t>. </a:t>
            </a:r>
          </a:p>
          <a:p>
            <a:pPr marL="457200" indent="-457200">
              <a:buFont typeface="Arial" charset="0"/>
              <a:buChar char="•"/>
            </a:pPr>
            <a:endParaRPr lang="en-US" sz="2000">
              <a:latin typeface="Calibri" pitchFamily="34" charset="0"/>
            </a:endParaRPr>
          </a:p>
          <a:p>
            <a:pPr marL="457200" indent="-457200">
              <a:buFont typeface="Arial" charset="0"/>
              <a:buChar char="•"/>
            </a:pPr>
            <a:r>
              <a:rPr lang="en-US" sz="2000">
                <a:latin typeface="Calibri" pitchFamily="34" charset="0"/>
              </a:rPr>
              <a:t>View là lớp cơ sở cho các </a:t>
            </a:r>
            <a:r>
              <a:rPr lang="en-US" sz="2000" b="1" i="1">
                <a:solidFill>
                  <a:srgbClr val="0070C0"/>
                </a:solidFill>
                <a:latin typeface="Calibri" pitchFamily="34" charset="0"/>
              </a:rPr>
              <a:t>widget</a:t>
            </a:r>
            <a:r>
              <a:rPr lang="en-US" sz="2000">
                <a:latin typeface="Calibri" pitchFamily="34" charset="0"/>
              </a:rPr>
              <a:t>, dùng để tạo các component tương tác của UI (buttons, text fields, etc.). </a:t>
            </a:r>
          </a:p>
          <a:p>
            <a:pPr marL="457200" indent="-457200">
              <a:buFont typeface="Arial" charset="0"/>
              <a:buChar char="•"/>
            </a:pPr>
            <a:endParaRPr lang="en-US" sz="2000">
              <a:latin typeface="Calibri" pitchFamily="34" charset="0"/>
            </a:endParaRPr>
          </a:p>
          <a:p>
            <a:pPr marL="457200" indent="-457200">
              <a:buFont typeface="Arial" charset="0"/>
              <a:buChar char="•"/>
            </a:pPr>
            <a:r>
              <a:rPr lang="en-US" sz="2000">
                <a:latin typeface="Calibri" pitchFamily="34" charset="0"/>
              </a:rPr>
              <a:t>Lớp con </a:t>
            </a:r>
            <a:r>
              <a:rPr lang="en-US" sz="2000" b="1">
                <a:latin typeface="Calibri" pitchFamily="34" charset="0"/>
              </a:rPr>
              <a:t>ViewGroup</a:t>
            </a:r>
            <a:r>
              <a:rPr lang="en-US" sz="2000">
                <a:latin typeface="Calibri" pitchFamily="34" charset="0"/>
              </a:rPr>
              <a:t> là lớp cơ sở cho các </a:t>
            </a:r>
            <a:r>
              <a:rPr lang="en-US" sz="2000" b="1" i="1">
                <a:solidFill>
                  <a:srgbClr val="0070C0"/>
                </a:solidFill>
                <a:latin typeface="Calibri" pitchFamily="34" charset="0"/>
              </a:rPr>
              <a:t>layout (bố cục)</a:t>
            </a:r>
            <a:r>
              <a:rPr lang="en-US" sz="2000">
                <a:latin typeface="Calibri" pitchFamily="34" charset="0"/>
              </a:rPr>
              <a:t>, là các container vô hình chứa các View (hoặc các ViewGroup) khác và quy định các đặc điểm bố cục của chúng.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061BCD3-3E2C-48AE-B4B6-78DE14D57553}" type="slidenum">
              <a:rPr lang="en-US"/>
              <a:pPr>
                <a:defRPr/>
              </a:pPr>
              <a:t>20</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Common Layouts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34819"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34820"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421AAD75-AB6C-4E2A-B376-4C74BF3D7EE4}" type="slidenum">
              <a:rPr lang="en-US" sz="1200">
                <a:solidFill>
                  <a:schemeClr val="tx1">
                    <a:tint val="75000"/>
                  </a:schemeClr>
                </a:solidFill>
                <a:latin typeface="+mn-lt"/>
              </a:rPr>
              <a:pPr algn="r" fontAlgn="auto">
                <a:spcBef>
                  <a:spcPts val="0"/>
                </a:spcBef>
                <a:spcAft>
                  <a:spcPts val="0"/>
                </a:spcAft>
                <a:defRPr/>
              </a:pPr>
              <a:t>20</a:t>
            </a:fld>
            <a:endParaRPr lang="en-US" sz="1200">
              <a:solidFill>
                <a:schemeClr val="tx1">
                  <a:tint val="75000"/>
                </a:schemeClr>
              </a:solidFill>
              <a:latin typeface="+mn-lt"/>
            </a:endParaRPr>
          </a:p>
        </p:txBody>
      </p:sp>
      <p:sp>
        <p:nvSpPr>
          <p:cNvPr id="34822" name="TextBox 6"/>
          <p:cNvSpPr txBox="1">
            <a:spLocks noChangeArrowheads="1"/>
          </p:cNvSpPr>
          <p:nvPr/>
        </p:nvSpPr>
        <p:spPr bwMode="auto">
          <a:xfrm>
            <a:off x="381000" y="1371600"/>
            <a:ext cx="8534400" cy="1631950"/>
          </a:xfrm>
          <a:prstGeom prst="rect">
            <a:avLst/>
          </a:prstGeom>
          <a:noFill/>
          <a:ln w="9525">
            <a:noFill/>
            <a:miter lim="800000"/>
            <a:headEnd/>
            <a:tailEnd/>
          </a:ln>
        </p:spPr>
        <p:txBody>
          <a:bodyPr>
            <a:spAutoFit/>
          </a:bodyPr>
          <a:lstStyle/>
          <a:p>
            <a:r>
              <a:rPr lang="en-US" sz="2800" b="1">
                <a:solidFill>
                  <a:srgbClr val="0070C0"/>
                </a:solidFill>
                <a:latin typeface="Calibri" pitchFamily="34" charset="0"/>
              </a:rPr>
              <a:t>2.  LinearLayout</a:t>
            </a:r>
            <a:endParaRPr lang="en-US" sz="2400" b="1">
              <a:solidFill>
                <a:srgbClr val="0070C0"/>
              </a:solidFill>
              <a:latin typeface="Calibri" pitchFamily="34" charset="0"/>
            </a:endParaRPr>
          </a:p>
          <a:p>
            <a:endParaRPr lang="en-US">
              <a:latin typeface="Calibri" pitchFamily="34" charset="0"/>
            </a:endParaRPr>
          </a:p>
          <a:p>
            <a:r>
              <a:rPr lang="en-US">
                <a:latin typeface="Calibri" pitchFamily="34" charset="0"/>
              </a:rPr>
              <a:t>You may attribute a </a:t>
            </a:r>
            <a:r>
              <a:rPr lang="en-US" b="1">
                <a:solidFill>
                  <a:srgbClr val="C00000"/>
                </a:solidFill>
                <a:latin typeface="Calibri" pitchFamily="34" charset="0"/>
              </a:rPr>
              <a:t>weight</a:t>
            </a:r>
            <a:r>
              <a:rPr lang="en-US" i="1">
                <a:latin typeface="Calibri" pitchFamily="34" charset="0"/>
              </a:rPr>
              <a:t> </a:t>
            </a:r>
            <a:r>
              <a:rPr lang="en-US">
                <a:latin typeface="Calibri" pitchFamily="34" charset="0"/>
              </a:rPr>
              <a:t>to children of a LinearLayout. </a:t>
            </a:r>
          </a:p>
          <a:p>
            <a:r>
              <a:rPr lang="en-US">
                <a:latin typeface="Calibri" pitchFamily="34" charset="0"/>
              </a:rPr>
              <a:t>Weight gives an "importance" value to a view, and allows it to expand to fill any remaining space in the parent view. </a:t>
            </a:r>
          </a:p>
        </p:txBody>
      </p:sp>
      <p:pic>
        <p:nvPicPr>
          <p:cNvPr id="34823" name="Picture 2" descr="http://developer.android.com/images/linearlayout.png"/>
          <p:cNvPicPr>
            <a:picLocks noChangeAspect="1" noChangeArrowheads="1"/>
          </p:cNvPicPr>
          <p:nvPr/>
        </p:nvPicPr>
        <p:blipFill>
          <a:blip r:embed="rId3"/>
          <a:srcRect/>
          <a:stretch>
            <a:fillRect/>
          </a:stretch>
        </p:blipFill>
        <p:spPr bwMode="auto">
          <a:xfrm>
            <a:off x="304800" y="3124200"/>
            <a:ext cx="4010025" cy="2857500"/>
          </a:xfrm>
          <a:prstGeom prst="rect">
            <a:avLst/>
          </a:prstGeom>
          <a:noFill/>
          <a:ln w="9525">
            <a:noFill/>
            <a:miter lim="800000"/>
            <a:headEnd/>
            <a:tailEnd/>
          </a:ln>
        </p:spPr>
      </p:pic>
      <p:sp>
        <p:nvSpPr>
          <p:cNvPr id="34824" name="TextBox 8"/>
          <p:cNvSpPr txBox="1">
            <a:spLocks noChangeArrowheads="1"/>
          </p:cNvSpPr>
          <p:nvPr/>
        </p:nvSpPr>
        <p:spPr bwMode="auto">
          <a:xfrm>
            <a:off x="4419600" y="2971800"/>
            <a:ext cx="4495800" cy="3324225"/>
          </a:xfrm>
          <a:prstGeom prst="rect">
            <a:avLst/>
          </a:prstGeom>
          <a:noFill/>
          <a:ln w="9525">
            <a:noFill/>
            <a:miter lim="800000"/>
            <a:headEnd/>
            <a:tailEnd/>
          </a:ln>
        </p:spPr>
        <p:txBody>
          <a:bodyPr>
            <a:spAutoFit/>
          </a:bodyPr>
          <a:lstStyle/>
          <a:p>
            <a:r>
              <a:rPr lang="en-US" b="1">
                <a:latin typeface="Calibri" pitchFamily="34" charset="0"/>
              </a:rPr>
              <a:t>Example:</a:t>
            </a:r>
          </a:p>
          <a:p>
            <a:r>
              <a:rPr lang="en-US" sz="1600">
                <a:latin typeface="Calibri" pitchFamily="34" charset="0"/>
              </a:rPr>
              <a:t>The following two forms represent a LinearLayout with a set of elements: a button, some labels and text boxes. The text boxes have their width set to </a:t>
            </a:r>
            <a:r>
              <a:rPr lang="en-US" sz="1600" i="1">
                <a:latin typeface="Calibri" pitchFamily="34" charset="0"/>
              </a:rPr>
              <a:t>fill_parent</a:t>
            </a:r>
            <a:r>
              <a:rPr lang="en-US" sz="1600">
                <a:latin typeface="Calibri" pitchFamily="34" charset="0"/>
              </a:rPr>
              <a:t>; other elements are set to </a:t>
            </a:r>
            <a:r>
              <a:rPr lang="en-US" sz="1600" i="1">
                <a:latin typeface="Calibri" pitchFamily="34" charset="0"/>
              </a:rPr>
              <a:t>wrap_content</a:t>
            </a:r>
            <a:r>
              <a:rPr lang="en-US" sz="1600">
                <a:latin typeface="Calibri" pitchFamily="34" charset="0"/>
              </a:rPr>
              <a:t>. The gravity, by default, is left. </a:t>
            </a:r>
          </a:p>
          <a:p>
            <a:endParaRPr lang="en-US" sz="1600">
              <a:latin typeface="Calibri" pitchFamily="34" charset="0"/>
            </a:endParaRPr>
          </a:p>
          <a:p>
            <a:r>
              <a:rPr lang="en-US" sz="1600">
                <a:latin typeface="Calibri" pitchFamily="34" charset="0"/>
              </a:rPr>
              <a:t>The difference between the two versions of the form is that the form on the left has </a:t>
            </a:r>
            <a:r>
              <a:rPr lang="en-US" sz="1600" b="1">
                <a:latin typeface="Calibri" pitchFamily="34" charset="0"/>
              </a:rPr>
              <a:t>weight</a:t>
            </a:r>
            <a:r>
              <a:rPr lang="en-US" sz="1600">
                <a:latin typeface="Calibri" pitchFamily="34" charset="0"/>
              </a:rPr>
              <a:t> values unset (</a:t>
            </a:r>
            <a:r>
              <a:rPr lang="en-US" sz="1600" b="1">
                <a:latin typeface="Calibri" pitchFamily="34" charset="0"/>
              </a:rPr>
              <a:t>0</a:t>
            </a:r>
            <a:r>
              <a:rPr lang="en-US" sz="1600">
                <a:latin typeface="Calibri" pitchFamily="34" charset="0"/>
              </a:rPr>
              <a:t> by default), while the form on the right has the comments text box weight set to </a:t>
            </a:r>
            <a:r>
              <a:rPr lang="en-US" sz="1600" b="1">
                <a:latin typeface="Calibri" pitchFamily="34" charset="0"/>
              </a:rPr>
              <a:t>1</a:t>
            </a:r>
            <a:r>
              <a:rPr lang="en-US" sz="1600">
                <a:latin typeface="Calibri" pitchFamily="34" charset="0"/>
              </a:rPr>
              <a:t>. If the Name textbox had also been set to 1, the Name and Comments text boxes would be the same height.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DF1C683-7797-49DD-8755-BB644DEE0DE8}" type="slidenum">
              <a:rPr lang="en-US"/>
              <a:pPr>
                <a:defRPr/>
              </a:pPr>
              <a:t>21</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Common Layouts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35843"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3584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30F84E3A-5AB3-4BA1-A032-539D7404C830}" type="slidenum">
              <a:rPr lang="en-US" sz="1200">
                <a:solidFill>
                  <a:schemeClr val="tx1">
                    <a:tint val="75000"/>
                  </a:schemeClr>
                </a:solidFill>
                <a:latin typeface="+mn-lt"/>
              </a:rPr>
              <a:pPr algn="r" fontAlgn="auto">
                <a:spcBef>
                  <a:spcPts val="0"/>
                </a:spcBef>
                <a:spcAft>
                  <a:spcPts val="0"/>
                </a:spcAft>
                <a:defRPr/>
              </a:pPr>
              <a:t>21</a:t>
            </a:fld>
            <a:endParaRPr lang="en-US" sz="1200">
              <a:solidFill>
                <a:schemeClr val="tx1">
                  <a:tint val="75000"/>
                </a:schemeClr>
              </a:solidFill>
              <a:latin typeface="+mn-lt"/>
            </a:endParaRPr>
          </a:p>
        </p:txBody>
      </p:sp>
      <p:sp>
        <p:nvSpPr>
          <p:cNvPr id="7" name="TextBox 6"/>
          <p:cNvSpPr txBox="1"/>
          <p:nvPr/>
        </p:nvSpPr>
        <p:spPr>
          <a:xfrm>
            <a:off x="381000" y="1371600"/>
            <a:ext cx="8534400" cy="3232150"/>
          </a:xfrm>
          <a:prstGeom prst="rect">
            <a:avLst/>
          </a:prstGeom>
          <a:noFill/>
        </p:spPr>
        <p:txBody>
          <a:bodyPr>
            <a:spAutoFit/>
          </a:bodyPr>
          <a:lstStyle/>
          <a:p>
            <a:pPr fontAlgn="auto">
              <a:spcBef>
                <a:spcPts val="0"/>
              </a:spcBef>
              <a:spcAft>
                <a:spcPts val="0"/>
              </a:spcAft>
              <a:defRPr/>
            </a:pPr>
            <a:r>
              <a:rPr lang="en-US" sz="2800" b="1" dirty="0">
                <a:solidFill>
                  <a:srgbClr val="0070C0"/>
                </a:solidFill>
                <a:latin typeface="+mn-lt"/>
              </a:rPr>
              <a:t>3.  </a:t>
            </a:r>
            <a:r>
              <a:rPr lang="en-US" sz="2800" b="1" dirty="0" err="1">
                <a:solidFill>
                  <a:srgbClr val="0070C0"/>
                </a:solidFill>
                <a:latin typeface="+mn-lt"/>
              </a:rPr>
              <a:t>TableLayout</a:t>
            </a:r>
            <a:endParaRPr lang="en-US" sz="2800" b="1" dirty="0">
              <a:solidFill>
                <a:srgbClr val="0070C0"/>
              </a:solidFill>
              <a:latin typeface="+mn-lt"/>
            </a:endParaRPr>
          </a:p>
          <a:p>
            <a:pPr fontAlgn="auto">
              <a:spcBef>
                <a:spcPts val="0"/>
              </a:spcBef>
              <a:spcAft>
                <a:spcPts val="0"/>
              </a:spcAft>
              <a:defRPr/>
            </a:pPr>
            <a:endParaRPr lang="en-US" dirty="0">
              <a:latin typeface="+mn-lt"/>
            </a:endParaRPr>
          </a:p>
          <a:p>
            <a:pPr marL="342900" indent="-342900" fontAlgn="auto">
              <a:spcBef>
                <a:spcPts val="0"/>
              </a:spcBef>
              <a:spcAft>
                <a:spcPts val="0"/>
              </a:spcAft>
              <a:buFont typeface="+mj-lt"/>
              <a:buAutoNum type="arabicPeriod"/>
              <a:defRPr/>
            </a:pPr>
            <a:r>
              <a:rPr lang="en-US" sz="2000" dirty="0" err="1">
                <a:latin typeface="+mn-lt"/>
              </a:rPr>
              <a:t>TableLayout</a:t>
            </a:r>
            <a:r>
              <a:rPr lang="en-US" sz="2000" dirty="0">
                <a:latin typeface="+mn-lt"/>
              </a:rPr>
              <a:t> positions its children into </a:t>
            </a:r>
            <a:r>
              <a:rPr lang="en-US" sz="2000" b="1" dirty="0">
                <a:solidFill>
                  <a:srgbClr val="C00000"/>
                </a:solidFill>
                <a:latin typeface="+mn-lt"/>
              </a:rPr>
              <a:t>rows</a:t>
            </a:r>
            <a:r>
              <a:rPr lang="en-US" sz="2000" dirty="0">
                <a:latin typeface="+mn-lt"/>
              </a:rPr>
              <a:t> and </a:t>
            </a:r>
            <a:r>
              <a:rPr lang="en-US" sz="2000" b="1" dirty="0">
                <a:solidFill>
                  <a:srgbClr val="C00000"/>
                </a:solidFill>
                <a:latin typeface="+mn-lt"/>
              </a:rPr>
              <a:t>columns</a:t>
            </a:r>
            <a:r>
              <a:rPr lang="en-US" sz="2000" dirty="0">
                <a:latin typeface="+mn-lt"/>
              </a:rPr>
              <a:t>. </a:t>
            </a:r>
          </a:p>
          <a:p>
            <a:pPr marL="342900" indent="-342900" fontAlgn="auto">
              <a:spcBef>
                <a:spcPts val="0"/>
              </a:spcBef>
              <a:spcAft>
                <a:spcPts val="0"/>
              </a:spcAft>
              <a:buFont typeface="+mj-lt"/>
              <a:buAutoNum type="arabicPeriod"/>
              <a:defRPr/>
            </a:pPr>
            <a:r>
              <a:rPr lang="en-US" sz="2000" dirty="0" err="1">
                <a:latin typeface="+mn-lt"/>
              </a:rPr>
              <a:t>TableLayout</a:t>
            </a:r>
            <a:r>
              <a:rPr lang="en-US" sz="2000" dirty="0">
                <a:latin typeface="+mn-lt"/>
              </a:rPr>
              <a:t> containers do not display border lines.</a:t>
            </a:r>
          </a:p>
          <a:p>
            <a:pPr marL="342900" indent="-342900" fontAlgn="auto">
              <a:spcBef>
                <a:spcPts val="0"/>
              </a:spcBef>
              <a:spcAft>
                <a:spcPts val="0"/>
              </a:spcAft>
              <a:buFont typeface="+mj-lt"/>
              <a:buAutoNum type="arabicPeriod"/>
              <a:defRPr/>
            </a:pPr>
            <a:r>
              <a:rPr lang="en-US" sz="2000" dirty="0">
                <a:latin typeface="+mn-lt"/>
              </a:rPr>
              <a:t>The table will have </a:t>
            </a:r>
            <a:r>
              <a:rPr lang="en-US" sz="2000" i="1" dirty="0">
                <a:latin typeface="+mn-lt"/>
              </a:rPr>
              <a:t>as many columns as the row with the most cells</a:t>
            </a:r>
            <a:r>
              <a:rPr lang="en-US" sz="2000" dirty="0">
                <a:latin typeface="+mn-lt"/>
              </a:rPr>
              <a:t>. </a:t>
            </a:r>
          </a:p>
          <a:p>
            <a:pPr marL="342900" indent="-342900" fontAlgn="auto">
              <a:spcBef>
                <a:spcPts val="0"/>
              </a:spcBef>
              <a:spcAft>
                <a:spcPts val="0"/>
              </a:spcAft>
              <a:buFont typeface="+mj-lt"/>
              <a:buAutoNum type="arabicPeriod"/>
              <a:defRPr/>
            </a:pPr>
            <a:r>
              <a:rPr lang="en-US" sz="2000" dirty="0">
                <a:latin typeface="+mn-lt"/>
              </a:rPr>
              <a:t>A cell could be empty, but </a:t>
            </a:r>
            <a:r>
              <a:rPr lang="en-US" sz="2000" i="1" dirty="0">
                <a:latin typeface="+mn-lt"/>
              </a:rPr>
              <a:t>cannot span columns</a:t>
            </a:r>
            <a:r>
              <a:rPr lang="en-US" sz="2000" dirty="0">
                <a:latin typeface="+mn-lt"/>
              </a:rPr>
              <a:t>, as they can in HTML.</a:t>
            </a:r>
          </a:p>
          <a:p>
            <a:pPr marL="342900" indent="-342900" fontAlgn="auto">
              <a:spcBef>
                <a:spcPts val="0"/>
              </a:spcBef>
              <a:spcAft>
                <a:spcPts val="0"/>
              </a:spcAft>
              <a:buFont typeface="+mj-lt"/>
              <a:buAutoNum type="arabicPeriod"/>
              <a:defRPr/>
            </a:pPr>
            <a:r>
              <a:rPr lang="en-US" sz="2000" dirty="0">
                <a:latin typeface="+mn-lt"/>
              </a:rPr>
              <a:t>A </a:t>
            </a:r>
            <a:r>
              <a:rPr lang="en-US" sz="2000" i="1" dirty="0" err="1">
                <a:solidFill>
                  <a:srgbClr val="C00000"/>
                </a:solidFill>
                <a:latin typeface="+mn-lt"/>
              </a:rPr>
              <a:t>TableRow</a:t>
            </a:r>
            <a:r>
              <a:rPr lang="en-US" sz="2000" dirty="0">
                <a:latin typeface="+mn-lt"/>
              </a:rPr>
              <a:t>  object defines a single row in the table.</a:t>
            </a:r>
          </a:p>
          <a:p>
            <a:pPr marL="342900" indent="-342900" fontAlgn="auto">
              <a:spcBef>
                <a:spcPts val="0"/>
              </a:spcBef>
              <a:spcAft>
                <a:spcPts val="0"/>
              </a:spcAft>
              <a:buFont typeface="+mj-lt"/>
              <a:buAutoNum type="arabicPeriod"/>
              <a:defRPr/>
            </a:pPr>
            <a:r>
              <a:rPr lang="en-US" sz="2000" dirty="0">
                <a:latin typeface="+mn-lt"/>
              </a:rPr>
              <a:t>A row has zero or more cells, each cell is defined by any kind of other View. </a:t>
            </a:r>
          </a:p>
          <a:p>
            <a:pPr marL="342900" indent="-342900" fontAlgn="auto">
              <a:spcBef>
                <a:spcPts val="0"/>
              </a:spcBef>
              <a:spcAft>
                <a:spcPts val="0"/>
              </a:spcAft>
              <a:buFont typeface="+mj-lt"/>
              <a:buAutoNum type="arabicPeriod"/>
              <a:defRPr/>
            </a:pPr>
            <a:r>
              <a:rPr lang="en-US" sz="2000" dirty="0">
                <a:latin typeface="+mn-lt"/>
              </a:rPr>
              <a:t>A cell may also be a </a:t>
            </a:r>
            <a:r>
              <a:rPr lang="en-US" sz="2000" dirty="0" err="1">
                <a:latin typeface="+mn-lt"/>
              </a:rPr>
              <a:t>ViewGroup</a:t>
            </a:r>
            <a:r>
              <a:rPr lang="en-US" sz="2000" dirty="0">
                <a:latin typeface="+mn-lt"/>
              </a:rPr>
              <a:t> object.</a:t>
            </a:r>
          </a:p>
          <a:p>
            <a:pPr fontAlgn="auto">
              <a:spcBef>
                <a:spcPts val="0"/>
              </a:spcBef>
              <a:spcAft>
                <a:spcPts val="0"/>
              </a:spcAft>
              <a:defRPr/>
            </a:pPr>
            <a:endParaRPr lang="en-US" dirty="0">
              <a:latin typeface="+mn-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F99D71E-331E-470E-A4E5-038A5F9570B1}" type="slidenum">
              <a:rPr lang="en-US"/>
              <a:pPr>
                <a:defRPr/>
              </a:pPr>
              <a:t>22</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Common Layouts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36867"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3686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2495AAAB-9405-4989-B619-B5ECA21A1CE9}" type="slidenum">
              <a:rPr lang="en-US" sz="1200">
                <a:solidFill>
                  <a:schemeClr val="tx1">
                    <a:tint val="75000"/>
                  </a:schemeClr>
                </a:solidFill>
                <a:latin typeface="+mn-lt"/>
              </a:rPr>
              <a:pPr algn="r" fontAlgn="auto">
                <a:spcBef>
                  <a:spcPts val="0"/>
                </a:spcBef>
                <a:spcAft>
                  <a:spcPts val="0"/>
                </a:spcAft>
                <a:defRPr/>
              </a:pPr>
              <a:t>22</a:t>
            </a:fld>
            <a:endParaRPr lang="en-US" sz="1200">
              <a:solidFill>
                <a:schemeClr val="tx1">
                  <a:tint val="75000"/>
                </a:schemeClr>
              </a:solidFill>
              <a:latin typeface="+mn-lt"/>
            </a:endParaRPr>
          </a:p>
        </p:txBody>
      </p:sp>
      <p:sp>
        <p:nvSpPr>
          <p:cNvPr id="11" name="Rectangle 10"/>
          <p:cNvSpPr/>
          <p:nvPr/>
        </p:nvSpPr>
        <p:spPr>
          <a:xfrm>
            <a:off x="152400" y="1447800"/>
            <a:ext cx="8915400" cy="5262563"/>
          </a:xfrm>
          <a:prstGeom prst="rect">
            <a:avLst/>
          </a:prstGeom>
          <a:solidFill>
            <a:schemeClr val="bg1">
              <a:lumMod val="95000"/>
            </a:schemeClr>
          </a:solidFill>
          <a:ln>
            <a:solidFill>
              <a:schemeClr val="accent1"/>
            </a:solidFill>
          </a:ln>
        </p:spPr>
        <p:txBody>
          <a:bodyPr>
            <a:spAutoFit/>
          </a:bodyPr>
          <a:lstStyle/>
          <a:p>
            <a:pPr fontAlgn="auto">
              <a:spcBef>
                <a:spcPts val="0"/>
              </a:spcBef>
              <a:spcAft>
                <a:spcPts val="0"/>
              </a:spcAft>
              <a:defRPr/>
            </a:pPr>
            <a:r>
              <a:rPr lang="en-US" sz="1600" dirty="0">
                <a:latin typeface="+mn-lt"/>
                <a:cs typeface="Courier New" pitchFamily="49" charset="0"/>
              </a:rPr>
              <a:t>&lt;?xml version="1.0" encoding="utf-8"?&gt; </a:t>
            </a:r>
          </a:p>
          <a:p>
            <a:pPr fontAlgn="auto">
              <a:spcBef>
                <a:spcPts val="0"/>
              </a:spcBef>
              <a:spcAft>
                <a:spcPts val="0"/>
              </a:spcAft>
              <a:defRPr/>
            </a:pPr>
            <a:r>
              <a:rPr lang="en-US" sz="1600" dirty="0">
                <a:latin typeface="+mn-lt"/>
                <a:cs typeface="Courier New" pitchFamily="49" charset="0"/>
              </a:rPr>
              <a:t>&lt;</a:t>
            </a:r>
            <a:r>
              <a:rPr lang="en-US" sz="1600" dirty="0" err="1">
                <a:latin typeface="+mn-lt"/>
                <a:cs typeface="Courier New" pitchFamily="49" charset="0"/>
              </a:rPr>
              <a:t>TableLayout</a:t>
            </a:r>
            <a:r>
              <a:rPr lang="en-US" sz="1600" dirty="0">
                <a:latin typeface="+mn-lt"/>
                <a:cs typeface="Courier New" pitchFamily="49" charset="0"/>
              </a:rPr>
              <a:t> </a:t>
            </a:r>
          </a:p>
          <a:p>
            <a:pPr fontAlgn="auto">
              <a:spcBef>
                <a:spcPts val="0"/>
              </a:spcBef>
              <a:spcAft>
                <a:spcPts val="0"/>
              </a:spcAft>
              <a:defRPr/>
            </a:pPr>
            <a:r>
              <a:rPr lang="en-US" sz="1600" dirty="0">
                <a:latin typeface="+mn-lt"/>
                <a:cs typeface="Courier New" pitchFamily="49" charset="0"/>
              </a:rPr>
              <a:t>   </a:t>
            </a:r>
            <a:r>
              <a:rPr lang="en-US" sz="1600" dirty="0" err="1">
                <a:latin typeface="+mn-lt"/>
                <a:cs typeface="Courier New" pitchFamily="49" charset="0"/>
              </a:rPr>
              <a:t>xmlns:android</a:t>
            </a:r>
            <a:r>
              <a:rPr lang="en-US" sz="1600" dirty="0">
                <a:latin typeface="+mn-lt"/>
                <a:cs typeface="Courier New" pitchFamily="49" charset="0"/>
              </a:rPr>
              <a:t>="http://schemas.android.com/apk/res/android"</a:t>
            </a:r>
          </a:p>
          <a:p>
            <a:pPr fontAlgn="auto">
              <a:spcBef>
                <a:spcPts val="0"/>
              </a:spcBef>
              <a:spcAft>
                <a:spcPts val="0"/>
              </a:spcAft>
              <a:defRPr/>
            </a:pPr>
            <a:r>
              <a:rPr lang="en-US" sz="1600" dirty="0">
                <a:latin typeface="+mn-lt"/>
                <a:cs typeface="Courier New" pitchFamily="49" charset="0"/>
              </a:rPr>
              <a:t>   </a:t>
            </a:r>
            <a:r>
              <a:rPr lang="en-US" sz="1600" dirty="0" err="1">
                <a:latin typeface="+mn-lt"/>
                <a:cs typeface="Courier New" pitchFamily="49" charset="0"/>
              </a:rPr>
              <a:t>android:layout_width</a:t>
            </a:r>
            <a:r>
              <a:rPr lang="en-US" sz="1600" dirty="0">
                <a:latin typeface="+mn-lt"/>
                <a:cs typeface="Courier New" pitchFamily="49" charset="0"/>
              </a:rPr>
              <a:t>="</a:t>
            </a:r>
            <a:r>
              <a:rPr lang="en-US" sz="1600" dirty="0" err="1">
                <a:latin typeface="+mn-lt"/>
                <a:cs typeface="Courier New" pitchFamily="49" charset="0"/>
              </a:rPr>
              <a:t>fill_parent</a:t>
            </a:r>
            <a:r>
              <a:rPr lang="en-US" sz="1600" dirty="0">
                <a:latin typeface="+mn-lt"/>
                <a:cs typeface="Courier New" pitchFamily="49" charset="0"/>
              </a:rPr>
              <a:t>" </a:t>
            </a:r>
          </a:p>
          <a:p>
            <a:pPr fontAlgn="auto">
              <a:spcBef>
                <a:spcPts val="0"/>
              </a:spcBef>
              <a:spcAft>
                <a:spcPts val="0"/>
              </a:spcAft>
              <a:defRPr/>
            </a:pPr>
            <a:r>
              <a:rPr lang="en-US" sz="1600" dirty="0">
                <a:latin typeface="+mn-lt"/>
                <a:cs typeface="Courier New" pitchFamily="49" charset="0"/>
              </a:rPr>
              <a:t>   </a:t>
            </a:r>
            <a:r>
              <a:rPr lang="en-US" sz="1600" dirty="0" err="1">
                <a:latin typeface="+mn-lt"/>
                <a:cs typeface="Courier New" pitchFamily="49" charset="0"/>
              </a:rPr>
              <a:t>android:layout_height</a:t>
            </a:r>
            <a:r>
              <a:rPr lang="en-US" sz="1600" dirty="0">
                <a:latin typeface="+mn-lt"/>
                <a:cs typeface="Courier New" pitchFamily="49" charset="0"/>
              </a:rPr>
              <a:t>="</a:t>
            </a:r>
            <a:r>
              <a:rPr lang="en-US" sz="1600" dirty="0" err="1">
                <a:latin typeface="+mn-lt"/>
                <a:cs typeface="Courier New" pitchFamily="49" charset="0"/>
              </a:rPr>
              <a:t>fill_parent</a:t>
            </a:r>
            <a:r>
              <a:rPr lang="en-US" sz="1600" dirty="0">
                <a:latin typeface="+mn-lt"/>
                <a:cs typeface="Courier New" pitchFamily="49" charset="0"/>
              </a:rPr>
              <a:t>" </a:t>
            </a:r>
          </a:p>
          <a:p>
            <a:pPr fontAlgn="auto">
              <a:spcBef>
                <a:spcPts val="0"/>
              </a:spcBef>
              <a:spcAft>
                <a:spcPts val="0"/>
              </a:spcAft>
              <a:defRPr/>
            </a:pPr>
            <a:r>
              <a:rPr lang="en-US" sz="1600" dirty="0">
                <a:latin typeface="+mn-lt"/>
                <a:cs typeface="Courier New" pitchFamily="49" charset="0"/>
              </a:rPr>
              <a:t>   </a:t>
            </a:r>
            <a:r>
              <a:rPr lang="en-US" sz="1600" dirty="0" err="1">
                <a:latin typeface="+mn-lt"/>
                <a:cs typeface="Courier New" pitchFamily="49" charset="0"/>
              </a:rPr>
              <a:t>android:stretchColumns</a:t>
            </a:r>
            <a:r>
              <a:rPr lang="en-US" sz="1600" dirty="0">
                <a:latin typeface="+mn-lt"/>
                <a:cs typeface="Courier New" pitchFamily="49" charset="0"/>
              </a:rPr>
              <a:t>="*"&gt; </a:t>
            </a:r>
          </a:p>
          <a:p>
            <a:pPr lvl="1" fontAlgn="auto">
              <a:spcBef>
                <a:spcPts val="0"/>
              </a:spcBef>
              <a:spcAft>
                <a:spcPts val="0"/>
              </a:spcAft>
              <a:defRPr/>
            </a:pPr>
            <a:r>
              <a:rPr lang="en-US" sz="1600" dirty="0">
                <a:latin typeface="+mn-lt"/>
                <a:cs typeface="Courier New" pitchFamily="49" charset="0"/>
              </a:rPr>
              <a:t>&lt;</a:t>
            </a:r>
            <a:r>
              <a:rPr lang="en-US" sz="1600" dirty="0" err="1">
                <a:latin typeface="+mn-lt"/>
                <a:cs typeface="Courier New" pitchFamily="49" charset="0"/>
              </a:rPr>
              <a:t>TableRow</a:t>
            </a:r>
            <a:r>
              <a:rPr lang="en-US" sz="1600" dirty="0">
                <a:latin typeface="+mn-lt"/>
                <a:cs typeface="Courier New" pitchFamily="49" charset="0"/>
              </a:rPr>
              <a:t>&gt; </a:t>
            </a:r>
          </a:p>
          <a:p>
            <a:pPr lvl="1" fontAlgn="auto">
              <a:spcBef>
                <a:spcPts val="0"/>
              </a:spcBef>
              <a:spcAft>
                <a:spcPts val="0"/>
              </a:spcAft>
              <a:defRPr/>
            </a:pPr>
            <a:r>
              <a:rPr lang="en-US" sz="1600" dirty="0">
                <a:latin typeface="+mn-lt"/>
                <a:cs typeface="Courier New" pitchFamily="49" charset="0"/>
              </a:rPr>
              <a:t>	&lt;</a:t>
            </a:r>
            <a:r>
              <a:rPr lang="en-US" sz="1600" dirty="0" err="1">
                <a:latin typeface="+mn-lt"/>
                <a:cs typeface="Courier New" pitchFamily="49" charset="0"/>
              </a:rPr>
              <a:t>TextView</a:t>
            </a:r>
            <a:r>
              <a:rPr lang="en-US" sz="1600" dirty="0">
                <a:latin typeface="+mn-lt"/>
                <a:cs typeface="Courier New" pitchFamily="49" charset="0"/>
              </a:rPr>
              <a:t> </a:t>
            </a:r>
            <a:r>
              <a:rPr lang="en-US" sz="1600" dirty="0" err="1">
                <a:latin typeface="+mn-lt"/>
                <a:cs typeface="Courier New" pitchFamily="49" charset="0"/>
              </a:rPr>
              <a:t>android:text</a:t>
            </a:r>
            <a:r>
              <a:rPr lang="en-US" sz="1600" dirty="0">
                <a:latin typeface="+mn-lt"/>
                <a:cs typeface="Courier New" pitchFamily="49" charset="0"/>
              </a:rPr>
              <a:t>="Open…" </a:t>
            </a:r>
          </a:p>
          <a:p>
            <a:pPr lvl="1" fontAlgn="auto">
              <a:spcBef>
                <a:spcPts val="0"/>
              </a:spcBef>
              <a:spcAft>
                <a:spcPts val="0"/>
              </a:spcAft>
              <a:defRPr/>
            </a:pPr>
            <a:r>
              <a:rPr lang="en-US" sz="1600" dirty="0">
                <a:latin typeface="+mn-lt"/>
                <a:cs typeface="Courier New" pitchFamily="49" charset="0"/>
              </a:rPr>
              <a:t>	      </a:t>
            </a:r>
            <a:r>
              <a:rPr lang="en-US" sz="1600" dirty="0" err="1">
                <a:latin typeface="+mn-lt"/>
                <a:cs typeface="Courier New" pitchFamily="49" charset="0"/>
              </a:rPr>
              <a:t>android:padding</a:t>
            </a:r>
            <a:r>
              <a:rPr lang="en-US" sz="1600" dirty="0">
                <a:latin typeface="+mn-lt"/>
                <a:cs typeface="Courier New" pitchFamily="49" charset="0"/>
              </a:rPr>
              <a:t>="3dip" /&gt; </a:t>
            </a:r>
          </a:p>
          <a:p>
            <a:pPr lvl="1" fontAlgn="auto">
              <a:spcBef>
                <a:spcPts val="0"/>
              </a:spcBef>
              <a:spcAft>
                <a:spcPts val="0"/>
              </a:spcAft>
              <a:defRPr/>
            </a:pPr>
            <a:r>
              <a:rPr lang="en-US" sz="1600" dirty="0">
                <a:latin typeface="+mn-lt"/>
                <a:cs typeface="Courier New" pitchFamily="49" charset="0"/>
              </a:rPr>
              <a:t>	&lt;</a:t>
            </a:r>
            <a:r>
              <a:rPr lang="en-US" sz="1600" dirty="0" err="1">
                <a:latin typeface="+mn-lt"/>
                <a:cs typeface="Courier New" pitchFamily="49" charset="0"/>
              </a:rPr>
              <a:t>TextView</a:t>
            </a:r>
            <a:r>
              <a:rPr lang="en-US" sz="1600" dirty="0">
                <a:latin typeface="+mn-lt"/>
                <a:cs typeface="Courier New" pitchFamily="49" charset="0"/>
              </a:rPr>
              <a:t> </a:t>
            </a:r>
            <a:r>
              <a:rPr lang="en-US" sz="1600" dirty="0" err="1">
                <a:latin typeface="+mn-lt"/>
                <a:cs typeface="Courier New" pitchFamily="49" charset="0"/>
              </a:rPr>
              <a:t>android:text</a:t>
            </a:r>
            <a:r>
              <a:rPr lang="en-US" sz="1600" dirty="0">
                <a:latin typeface="+mn-lt"/>
                <a:cs typeface="Courier New" pitchFamily="49" charset="0"/>
              </a:rPr>
              <a:t>="Ctrl-O" 	</a:t>
            </a:r>
          </a:p>
          <a:p>
            <a:pPr lvl="1" fontAlgn="auto">
              <a:spcBef>
                <a:spcPts val="0"/>
              </a:spcBef>
              <a:spcAft>
                <a:spcPts val="0"/>
              </a:spcAft>
              <a:defRPr/>
            </a:pPr>
            <a:r>
              <a:rPr lang="en-US" sz="1600" dirty="0">
                <a:latin typeface="+mn-lt"/>
                <a:cs typeface="Courier New" pitchFamily="49" charset="0"/>
              </a:rPr>
              <a:t>                </a:t>
            </a:r>
            <a:r>
              <a:rPr lang="en-US" sz="1600" dirty="0" err="1">
                <a:latin typeface="+mn-lt"/>
                <a:cs typeface="Courier New" pitchFamily="49" charset="0"/>
              </a:rPr>
              <a:t>android:gravity</a:t>
            </a:r>
            <a:r>
              <a:rPr lang="en-US" sz="1600" dirty="0">
                <a:latin typeface="+mn-lt"/>
                <a:cs typeface="Courier New" pitchFamily="49" charset="0"/>
              </a:rPr>
              <a:t>="right" </a:t>
            </a:r>
          </a:p>
          <a:p>
            <a:pPr lvl="1" fontAlgn="auto">
              <a:spcBef>
                <a:spcPts val="0"/>
              </a:spcBef>
              <a:spcAft>
                <a:spcPts val="0"/>
              </a:spcAft>
              <a:defRPr/>
            </a:pPr>
            <a:r>
              <a:rPr lang="en-US" sz="1600" dirty="0">
                <a:latin typeface="+mn-lt"/>
                <a:cs typeface="Courier New" pitchFamily="49" charset="0"/>
              </a:rPr>
              <a:t>	      </a:t>
            </a:r>
            <a:r>
              <a:rPr lang="en-US" sz="1600" dirty="0" err="1">
                <a:latin typeface="+mn-lt"/>
                <a:cs typeface="Courier New" pitchFamily="49" charset="0"/>
              </a:rPr>
              <a:t>android:padding</a:t>
            </a:r>
            <a:r>
              <a:rPr lang="en-US" sz="1600" dirty="0">
                <a:latin typeface="+mn-lt"/>
                <a:cs typeface="Courier New" pitchFamily="49" charset="0"/>
              </a:rPr>
              <a:t>="3dip" /&gt; </a:t>
            </a:r>
          </a:p>
          <a:p>
            <a:pPr lvl="1" fontAlgn="auto">
              <a:spcBef>
                <a:spcPts val="0"/>
              </a:spcBef>
              <a:spcAft>
                <a:spcPts val="0"/>
              </a:spcAft>
              <a:defRPr/>
            </a:pPr>
            <a:r>
              <a:rPr lang="en-US" sz="1600" dirty="0">
                <a:latin typeface="+mn-lt"/>
                <a:cs typeface="Courier New" pitchFamily="49" charset="0"/>
              </a:rPr>
              <a:t>&lt;/</a:t>
            </a:r>
            <a:r>
              <a:rPr lang="en-US" sz="1600" dirty="0" err="1">
                <a:latin typeface="+mn-lt"/>
                <a:cs typeface="Courier New" pitchFamily="49" charset="0"/>
              </a:rPr>
              <a:t>TableRow</a:t>
            </a:r>
            <a:r>
              <a:rPr lang="en-US" sz="1600" dirty="0">
                <a:latin typeface="+mn-lt"/>
                <a:cs typeface="Courier New" pitchFamily="49" charset="0"/>
              </a:rPr>
              <a:t>&gt; </a:t>
            </a:r>
          </a:p>
          <a:p>
            <a:pPr lvl="1" fontAlgn="auto">
              <a:spcBef>
                <a:spcPts val="0"/>
              </a:spcBef>
              <a:spcAft>
                <a:spcPts val="0"/>
              </a:spcAft>
              <a:defRPr/>
            </a:pPr>
            <a:r>
              <a:rPr lang="en-US" sz="1600" dirty="0">
                <a:latin typeface="+mn-lt"/>
                <a:cs typeface="Courier New" pitchFamily="49" charset="0"/>
              </a:rPr>
              <a:t>&lt;</a:t>
            </a:r>
            <a:r>
              <a:rPr lang="en-US" sz="1600" dirty="0" err="1">
                <a:latin typeface="+mn-lt"/>
                <a:cs typeface="Courier New" pitchFamily="49" charset="0"/>
              </a:rPr>
              <a:t>TableRow</a:t>
            </a:r>
            <a:r>
              <a:rPr lang="en-US" sz="1600" dirty="0">
                <a:latin typeface="+mn-lt"/>
                <a:cs typeface="Courier New" pitchFamily="49" charset="0"/>
              </a:rPr>
              <a:t>&gt; </a:t>
            </a:r>
          </a:p>
          <a:p>
            <a:pPr lvl="1" fontAlgn="auto">
              <a:spcBef>
                <a:spcPts val="0"/>
              </a:spcBef>
              <a:spcAft>
                <a:spcPts val="0"/>
              </a:spcAft>
              <a:defRPr/>
            </a:pPr>
            <a:r>
              <a:rPr lang="en-US" sz="1600" dirty="0">
                <a:latin typeface="+mn-lt"/>
                <a:cs typeface="Courier New" pitchFamily="49" charset="0"/>
              </a:rPr>
              <a:t>	&lt;</a:t>
            </a:r>
            <a:r>
              <a:rPr lang="en-US" sz="1600" dirty="0" err="1">
                <a:latin typeface="+mn-lt"/>
                <a:cs typeface="Courier New" pitchFamily="49" charset="0"/>
              </a:rPr>
              <a:t>TextView</a:t>
            </a:r>
            <a:r>
              <a:rPr lang="en-US" sz="1600" dirty="0">
                <a:latin typeface="+mn-lt"/>
                <a:cs typeface="Courier New" pitchFamily="49" charset="0"/>
              </a:rPr>
              <a:t> </a:t>
            </a:r>
            <a:r>
              <a:rPr lang="en-US" sz="1600" dirty="0" err="1">
                <a:latin typeface="+mn-lt"/>
                <a:cs typeface="Courier New" pitchFamily="49" charset="0"/>
              </a:rPr>
              <a:t>android:text</a:t>
            </a:r>
            <a:r>
              <a:rPr lang="en-US" sz="1600" dirty="0">
                <a:latin typeface="+mn-lt"/>
                <a:cs typeface="Courier New" pitchFamily="49" charset="0"/>
              </a:rPr>
              <a:t>="Save As…" </a:t>
            </a:r>
          </a:p>
          <a:p>
            <a:pPr lvl="1" fontAlgn="auto">
              <a:spcBef>
                <a:spcPts val="0"/>
              </a:spcBef>
              <a:spcAft>
                <a:spcPts val="0"/>
              </a:spcAft>
              <a:defRPr/>
            </a:pPr>
            <a:r>
              <a:rPr lang="en-US" sz="1600" dirty="0">
                <a:latin typeface="+mn-lt"/>
                <a:cs typeface="Courier New" pitchFamily="49" charset="0"/>
              </a:rPr>
              <a:t>	     </a:t>
            </a:r>
            <a:r>
              <a:rPr lang="en-US" sz="1600" dirty="0" err="1">
                <a:latin typeface="+mn-lt"/>
                <a:cs typeface="Courier New" pitchFamily="49" charset="0"/>
              </a:rPr>
              <a:t>android:padding</a:t>
            </a:r>
            <a:r>
              <a:rPr lang="en-US" sz="1600" dirty="0">
                <a:latin typeface="+mn-lt"/>
                <a:cs typeface="Courier New" pitchFamily="49" charset="0"/>
              </a:rPr>
              <a:t>="3dip" /&gt; </a:t>
            </a:r>
          </a:p>
          <a:p>
            <a:pPr lvl="1" fontAlgn="auto">
              <a:spcBef>
                <a:spcPts val="0"/>
              </a:spcBef>
              <a:spcAft>
                <a:spcPts val="0"/>
              </a:spcAft>
              <a:defRPr/>
            </a:pPr>
            <a:r>
              <a:rPr lang="en-US" sz="1600" dirty="0">
                <a:latin typeface="+mn-lt"/>
                <a:cs typeface="Courier New" pitchFamily="49" charset="0"/>
              </a:rPr>
              <a:t>	&lt;</a:t>
            </a:r>
            <a:r>
              <a:rPr lang="en-US" sz="1600" dirty="0" err="1">
                <a:latin typeface="+mn-lt"/>
                <a:cs typeface="Courier New" pitchFamily="49" charset="0"/>
              </a:rPr>
              <a:t>TextView</a:t>
            </a:r>
            <a:r>
              <a:rPr lang="en-US" sz="1600" dirty="0">
                <a:latin typeface="+mn-lt"/>
                <a:cs typeface="Courier New" pitchFamily="49" charset="0"/>
              </a:rPr>
              <a:t> 	</a:t>
            </a:r>
            <a:r>
              <a:rPr lang="en-US" sz="1600" dirty="0" err="1">
                <a:latin typeface="+mn-lt"/>
                <a:cs typeface="Courier New" pitchFamily="49" charset="0"/>
              </a:rPr>
              <a:t>android:text</a:t>
            </a:r>
            <a:r>
              <a:rPr lang="en-US" sz="1600" dirty="0">
                <a:latin typeface="+mn-lt"/>
                <a:cs typeface="Courier New" pitchFamily="49" charset="0"/>
              </a:rPr>
              <a:t>="Ctrl-Shift-S" </a:t>
            </a:r>
          </a:p>
          <a:p>
            <a:pPr lvl="1" fontAlgn="auto">
              <a:spcBef>
                <a:spcPts val="0"/>
              </a:spcBef>
              <a:spcAft>
                <a:spcPts val="0"/>
              </a:spcAft>
              <a:defRPr/>
            </a:pPr>
            <a:r>
              <a:rPr lang="en-US" sz="1600" dirty="0">
                <a:latin typeface="+mn-lt"/>
                <a:cs typeface="Courier New" pitchFamily="49" charset="0"/>
              </a:rPr>
              <a:t>	      </a:t>
            </a:r>
            <a:r>
              <a:rPr lang="en-US" sz="1600" dirty="0" err="1">
                <a:latin typeface="+mn-lt"/>
                <a:cs typeface="Courier New" pitchFamily="49" charset="0"/>
              </a:rPr>
              <a:t>android:gravity</a:t>
            </a:r>
            <a:r>
              <a:rPr lang="en-US" sz="1600" dirty="0">
                <a:latin typeface="+mn-lt"/>
                <a:cs typeface="Courier New" pitchFamily="49" charset="0"/>
              </a:rPr>
              <a:t>="right" </a:t>
            </a:r>
          </a:p>
          <a:p>
            <a:pPr lvl="1" fontAlgn="auto">
              <a:spcBef>
                <a:spcPts val="0"/>
              </a:spcBef>
              <a:spcAft>
                <a:spcPts val="0"/>
              </a:spcAft>
              <a:defRPr/>
            </a:pPr>
            <a:r>
              <a:rPr lang="en-US" sz="1600" dirty="0">
                <a:latin typeface="+mn-lt"/>
                <a:cs typeface="Courier New" pitchFamily="49" charset="0"/>
              </a:rPr>
              <a:t>	      </a:t>
            </a:r>
            <a:r>
              <a:rPr lang="en-US" sz="1600" dirty="0" err="1">
                <a:latin typeface="+mn-lt"/>
                <a:cs typeface="Courier New" pitchFamily="49" charset="0"/>
              </a:rPr>
              <a:t>android:padding</a:t>
            </a:r>
            <a:r>
              <a:rPr lang="en-US" sz="1600" dirty="0">
                <a:latin typeface="+mn-lt"/>
                <a:cs typeface="Courier New" pitchFamily="49" charset="0"/>
              </a:rPr>
              <a:t>="3dip" /&gt; </a:t>
            </a:r>
          </a:p>
          <a:p>
            <a:pPr lvl="1" fontAlgn="auto">
              <a:spcBef>
                <a:spcPts val="0"/>
              </a:spcBef>
              <a:spcAft>
                <a:spcPts val="0"/>
              </a:spcAft>
              <a:defRPr/>
            </a:pPr>
            <a:r>
              <a:rPr lang="en-US" sz="1600" dirty="0">
                <a:latin typeface="+mn-lt"/>
                <a:cs typeface="Courier New" pitchFamily="49" charset="0"/>
              </a:rPr>
              <a:t>&lt;/</a:t>
            </a:r>
            <a:r>
              <a:rPr lang="en-US" sz="1600" dirty="0" err="1">
                <a:latin typeface="+mn-lt"/>
                <a:cs typeface="Courier New" pitchFamily="49" charset="0"/>
              </a:rPr>
              <a:t>TableRow</a:t>
            </a:r>
            <a:r>
              <a:rPr lang="en-US" sz="1600" dirty="0">
                <a:latin typeface="+mn-lt"/>
                <a:cs typeface="Courier New" pitchFamily="49" charset="0"/>
              </a:rPr>
              <a:t>&gt; </a:t>
            </a:r>
          </a:p>
          <a:p>
            <a:pPr fontAlgn="auto">
              <a:spcBef>
                <a:spcPts val="0"/>
              </a:spcBef>
              <a:spcAft>
                <a:spcPts val="0"/>
              </a:spcAft>
              <a:defRPr/>
            </a:pPr>
            <a:r>
              <a:rPr lang="en-US" sz="1600" dirty="0">
                <a:latin typeface="+mn-lt"/>
                <a:cs typeface="Courier New" pitchFamily="49" charset="0"/>
              </a:rPr>
              <a:t>&lt;/</a:t>
            </a:r>
            <a:r>
              <a:rPr lang="en-US" sz="1600" dirty="0" err="1">
                <a:latin typeface="+mn-lt"/>
                <a:cs typeface="Courier New" pitchFamily="49" charset="0"/>
              </a:rPr>
              <a:t>TableLayout</a:t>
            </a:r>
            <a:r>
              <a:rPr lang="en-US" sz="1600" dirty="0">
                <a:latin typeface="+mn-lt"/>
                <a:cs typeface="Courier New" pitchFamily="49" charset="0"/>
              </a:rPr>
              <a:t>&gt; </a:t>
            </a:r>
          </a:p>
        </p:txBody>
      </p:sp>
      <p:pic>
        <p:nvPicPr>
          <p:cNvPr id="36871" name="Picture 2" descr="http://developer.android.com/images/table_layout.png"/>
          <p:cNvPicPr>
            <a:picLocks noChangeAspect="1" noChangeArrowheads="1"/>
          </p:cNvPicPr>
          <p:nvPr/>
        </p:nvPicPr>
        <p:blipFill>
          <a:blip r:embed="rId3"/>
          <a:srcRect/>
          <a:stretch>
            <a:fillRect/>
          </a:stretch>
        </p:blipFill>
        <p:spPr bwMode="auto">
          <a:xfrm>
            <a:off x="4592638" y="3886200"/>
            <a:ext cx="4340225" cy="2590800"/>
          </a:xfrm>
          <a:prstGeom prst="rect">
            <a:avLst/>
          </a:prstGeom>
          <a:noFill/>
          <a:ln w="9525">
            <a:noFill/>
            <a:miter lim="800000"/>
            <a:headEnd/>
            <a:tailEnd/>
          </a:ln>
        </p:spPr>
      </p:pic>
      <p:sp>
        <p:nvSpPr>
          <p:cNvPr id="36872" name="TextBox 11"/>
          <p:cNvSpPr txBox="1">
            <a:spLocks noChangeArrowheads="1"/>
          </p:cNvSpPr>
          <p:nvPr/>
        </p:nvSpPr>
        <p:spPr bwMode="auto">
          <a:xfrm>
            <a:off x="5791200" y="1524000"/>
            <a:ext cx="3200400" cy="2032000"/>
          </a:xfrm>
          <a:prstGeom prst="rect">
            <a:avLst/>
          </a:prstGeom>
          <a:solidFill>
            <a:srgbClr val="FFC000"/>
          </a:solidFill>
          <a:ln w="9525">
            <a:noFill/>
            <a:miter lim="800000"/>
            <a:headEnd/>
            <a:tailEnd/>
          </a:ln>
        </p:spPr>
        <p:txBody>
          <a:bodyPr>
            <a:spAutoFit/>
          </a:bodyPr>
          <a:lstStyle/>
          <a:p>
            <a:r>
              <a:rPr lang="en-US" b="1">
                <a:latin typeface="Calibri" pitchFamily="34" charset="0"/>
              </a:rPr>
              <a:t>TableLayout Example</a:t>
            </a:r>
          </a:p>
          <a:p>
            <a:r>
              <a:rPr lang="en-US">
                <a:latin typeface="Calibri" pitchFamily="34" charset="0"/>
              </a:rPr>
              <a:t>The following sample layout has two rows and two cells in each. The accompanying screenshot shows the result, with cell borders displayed as dotted lines (</a:t>
            </a:r>
            <a:r>
              <a:rPr lang="en-US" i="1">
                <a:latin typeface="Calibri" pitchFamily="34" charset="0"/>
              </a:rPr>
              <a:t>added for visual effect</a:t>
            </a:r>
            <a:r>
              <a:rPr lang="en-US">
                <a:latin typeface="Calibri" pitchFamily="34"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2823792-E9E8-45A2-8B71-0EF2517B2AAB}" type="slidenum">
              <a:rPr lang="en-US"/>
              <a:pPr>
                <a:defRPr/>
              </a:pPr>
              <a:t>23</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Common Layouts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pic>
        <p:nvPicPr>
          <p:cNvPr id="37891"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9B6D2679-20F1-4AD4-900B-837F516D97BB}" type="slidenum">
              <a:rPr lang="en-US" sz="1200">
                <a:solidFill>
                  <a:schemeClr val="tx1">
                    <a:tint val="75000"/>
                  </a:schemeClr>
                </a:solidFill>
                <a:latin typeface="+mn-lt"/>
              </a:rPr>
              <a:pPr algn="r" fontAlgn="auto">
                <a:spcBef>
                  <a:spcPts val="0"/>
                </a:spcBef>
                <a:spcAft>
                  <a:spcPts val="0"/>
                </a:spcAft>
                <a:defRPr/>
              </a:pPr>
              <a:t>23</a:t>
            </a:fld>
            <a:endParaRPr lang="en-US" sz="1200">
              <a:solidFill>
                <a:schemeClr val="tx1">
                  <a:tint val="75000"/>
                </a:schemeClr>
              </a:solidFill>
              <a:latin typeface="+mn-lt"/>
            </a:endParaRPr>
          </a:p>
        </p:txBody>
      </p:sp>
      <p:sp>
        <p:nvSpPr>
          <p:cNvPr id="7" name="TextBox 6"/>
          <p:cNvSpPr txBox="1"/>
          <p:nvPr/>
        </p:nvSpPr>
        <p:spPr>
          <a:xfrm>
            <a:off x="381000" y="1371600"/>
            <a:ext cx="8534400" cy="5108575"/>
          </a:xfrm>
          <a:prstGeom prst="rect">
            <a:avLst/>
          </a:prstGeom>
          <a:noFill/>
        </p:spPr>
        <p:txBody>
          <a:bodyPr>
            <a:spAutoFit/>
          </a:bodyPr>
          <a:lstStyle/>
          <a:p>
            <a:pPr fontAlgn="auto">
              <a:spcBef>
                <a:spcPts val="0"/>
              </a:spcBef>
              <a:spcAft>
                <a:spcPts val="0"/>
              </a:spcAft>
              <a:defRPr/>
            </a:pPr>
            <a:r>
              <a:rPr lang="en-US" sz="2800" b="1" dirty="0">
                <a:solidFill>
                  <a:srgbClr val="0070C0"/>
                </a:solidFill>
                <a:latin typeface="+mn-lt"/>
              </a:rPr>
              <a:t>4.  </a:t>
            </a:r>
            <a:r>
              <a:rPr lang="en-US" sz="2800" b="1" dirty="0" err="1">
                <a:solidFill>
                  <a:srgbClr val="0070C0"/>
                </a:solidFill>
                <a:latin typeface="+mn-lt"/>
              </a:rPr>
              <a:t>RelativeLayout</a:t>
            </a:r>
            <a:endParaRPr lang="en-US" sz="2800" b="1" dirty="0">
              <a:solidFill>
                <a:srgbClr val="0070C0"/>
              </a:solidFill>
              <a:latin typeface="+mn-lt"/>
            </a:endParaRPr>
          </a:p>
          <a:p>
            <a:pPr fontAlgn="auto">
              <a:spcBef>
                <a:spcPts val="0"/>
              </a:spcBef>
              <a:spcAft>
                <a:spcPts val="0"/>
              </a:spcAft>
              <a:defRPr/>
            </a:pPr>
            <a:endParaRPr lang="en-US" dirty="0">
              <a:latin typeface="+mn-lt"/>
            </a:endParaRPr>
          </a:p>
          <a:p>
            <a:pPr marL="457200" indent="-457200" fontAlgn="auto">
              <a:spcBef>
                <a:spcPts val="0"/>
              </a:spcBef>
              <a:spcAft>
                <a:spcPts val="0"/>
              </a:spcAft>
              <a:buFont typeface="+mj-lt"/>
              <a:buAutoNum type="arabicPeriod"/>
              <a:defRPr/>
            </a:pPr>
            <a:r>
              <a:rPr lang="en-US" sz="2000" dirty="0" err="1">
                <a:latin typeface="+mn-lt"/>
              </a:rPr>
              <a:t>RelativeLayout</a:t>
            </a:r>
            <a:r>
              <a:rPr lang="en-US" sz="2000" dirty="0">
                <a:latin typeface="+mn-lt"/>
              </a:rPr>
              <a:t> lets child views specify their </a:t>
            </a:r>
            <a:r>
              <a:rPr lang="en-US" sz="2000" i="1" dirty="0">
                <a:latin typeface="+mn-lt"/>
              </a:rPr>
              <a:t>position relative to the parent view or to each other</a:t>
            </a:r>
            <a:r>
              <a:rPr lang="en-US" sz="2000" dirty="0">
                <a:latin typeface="+mn-lt"/>
              </a:rPr>
              <a:t> (specified by ID). </a:t>
            </a:r>
          </a:p>
          <a:p>
            <a:pPr marL="457200" indent="-457200" fontAlgn="auto">
              <a:spcBef>
                <a:spcPts val="0"/>
              </a:spcBef>
              <a:spcAft>
                <a:spcPts val="0"/>
              </a:spcAft>
              <a:buFont typeface="+mj-lt"/>
              <a:buAutoNum type="arabicPeriod"/>
              <a:defRPr/>
            </a:pPr>
            <a:endParaRPr lang="en-US" sz="2000" dirty="0">
              <a:latin typeface="+mn-lt"/>
            </a:endParaRPr>
          </a:p>
          <a:p>
            <a:pPr marL="457200" indent="-457200" fontAlgn="auto">
              <a:spcBef>
                <a:spcPts val="0"/>
              </a:spcBef>
              <a:spcAft>
                <a:spcPts val="0"/>
              </a:spcAft>
              <a:buFont typeface="+mj-lt"/>
              <a:buAutoNum type="arabicPeriod"/>
              <a:defRPr/>
            </a:pPr>
            <a:r>
              <a:rPr lang="en-US" sz="2000" dirty="0">
                <a:latin typeface="+mn-lt"/>
              </a:rPr>
              <a:t>You can align two elements by </a:t>
            </a:r>
            <a:r>
              <a:rPr lang="en-US" sz="2000" i="1" dirty="0">
                <a:latin typeface="+mn-lt"/>
              </a:rPr>
              <a:t>right border</a:t>
            </a:r>
            <a:r>
              <a:rPr lang="en-US" sz="2000" dirty="0">
                <a:latin typeface="+mn-lt"/>
              </a:rPr>
              <a:t>, or make one </a:t>
            </a:r>
            <a:r>
              <a:rPr lang="en-US" sz="2000" i="1" dirty="0">
                <a:latin typeface="+mn-lt"/>
              </a:rPr>
              <a:t>below</a:t>
            </a:r>
            <a:r>
              <a:rPr lang="en-US" sz="2000" dirty="0">
                <a:latin typeface="+mn-lt"/>
              </a:rPr>
              <a:t> another, </a:t>
            </a:r>
            <a:r>
              <a:rPr lang="en-US" sz="2000" i="1" dirty="0">
                <a:latin typeface="+mn-lt"/>
              </a:rPr>
              <a:t>centered</a:t>
            </a:r>
            <a:r>
              <a:rPr lang="en-US" sz="2000" dirty="0">
                <a:latin typeface="+mn-lt"/>
              </a:rPr>
              <a:t> in the screen, </a:t>
            </a:r>
            <a:r>
              <a:rPr lang="en-US" sz="2000" i="1" dirty="0">
                <a:latin typeface="+mn-lt"/>
              </a:rPr>
              <a:t>centered left</a:t>
            </a:r>
            <a:r>
              <a:rPr lang="en-US" sz="2000" dirty="0">
                <a:latin typeface="+mn-lt"/>
              </a:rPr>
              <a:t>, and so on. </a:t>
            </a:r>
          </a:p>
          <a:p>
            <a:pPr marL="457200" indent="-457200" fontAlgn="auto">
              <a:spcBef>
                <a:spcPts val="0"/>
              </a:spcBef>
              <a:spcAft>
                <a:spcPts val="0"/>
              </a:spcAft>
              <a:buFont typeface="+mj-lt"/>
              <a:buAutoNum type="arabicPeriod"/>
              <a:defRPr/>
            </a:pPr>
            <a:endParaRPr lang="en-US" sz="2000" dirty="0">
              <a:latin typeface="+mn-lt"/>
            </a:endParaRPr>
          </a:p>
          <a:p>
            <a:pPr marL="457200" indent="-457200" fontAlgn="auto">
              <a:spcBef>
                <a:spcPts val="0"/>
              </a:spcBef>
              <a:spcAft>
                <a:spcPts val="0"/>
              </a:spcAft>
              <a:buFont typeface="+mj-lt"/>
              <a:buAutoNum type="arabicPeriod"/>
              <a:defRPr/>
            </a:pPr>
            <a:r>
              <a:rPr lang="en-US" sz="2000" dirty="0">
                <a:latin typeface="+mn-lt"/>
              </a:rPr>
              <a:t>Elements are </a:t>
            </a:r>
            <a:r>
              <a:rPr lang="en-US" sz="2000" i="1" dirty="0">
                <a:latin typeface="+mn-lt"/>
              </a:rPr>
              <a:t>rendered in the order given</a:t>
            </a:r>
            <a:r>
              <a:rPr lang="en-US" sz="2000" dirty="0">
                <a:latin typeface="+mn-lt"/>
              </a:rPr>
              <a:t>, so if the first element is centered in the screen, other elements aligning themselves to that element will be aligned relative to screen center. </a:t>
            </a:r>
          </a:p>
          <a:p>
            <a:pPr marL="457200" indent="-457200" fontAlgn="auto">
              <a:spcBef>
                <a:spcPts val="0"/>
              </a:spcBef>
              <a:spcAft>
                <a:spcPts val="0"/>
              </a:spcAft>
              <a:buFont typeface="+mj-lt"/>
              <a:buAutoNum type="arabicPeriod"/>
              <a:defRPr/>
            </a:pPr>
            <a:endParaRPr lang="en-US" sz="2000" dirty="0">
              <a:latin typeface="+mn-lt"/>
            </a:endParaRPr>
          </a:p>
          <a:p>
            <a:pPr marL="457200" indent="-457200" fontAlgn="auto">
              <a:spcBef>
                <a:spcPts val="0"/>
              </a:spcBef>
              <a:spcAft>
                <a:spcPts val="0"/>
              </a:spcAft>
              <a:buFont typeface="+mj-lt"/>
              <a:buAutoNum type="arabicPeriod"/>
              <a:defRPr/>
            </a:pPr>
            <a:r>
              <a:rPr lang="en-US" sz="2000" dirty="0">
                <a:latin typeface="+mn-lt"/>
              </a:rPr>
              <a:t>Also, because of this ordering, if using XML to specify this layout, the element that you will reference (in order to position other view objects) must be listed in the XML file before you refer to it from the other views via its reference ID. </a:t>
            </a:r>
            <a:endParaRPr lang="en-US" dirty="0">
              <a:latin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9600" y="5151438"/>
            <a:ext cx="8305800" cy="1477962"/>
          </a:xfrm>
          <a:prstGeom prst="rect">
            <a:avLst/>
          </a:prstGeom>
          <a:solidFill>
            <a:schemeClr val="accent5">
              <a:lumMod val="20000"/>
              <a:lumOff val="80000"/>
            </a:schemeClr>
          </a:solidFill>
        </p:spPr>
        <p:txBody>
          <a:bodyPr>
            <a:spAutoFit/>
          </a:bodyPr>
          <a:lstStyle/>
          <a:p>
            <a:pPr fontAlgn="auto">
              <a:spcBef>
                <a:spcPts val="0"/>
              </a:spcBef>
              <a:spcAft>
                <a:spcPts val="0"/>
              </a:spcAft>
              <a:defRPr/>
            </a:pPr>
            <a:r>
              <a:rPr lang="en-US" dirty="0">
                <a:latin typeface="+mn-lt"/>
              </a:rPr>
              <a:t>For example, assigning the parameter </a:t>
            </a:r>
          </a:p>
          <a:p>
            <a:pPr fontAlgn="auto">
              <a:spcBef>
                <a:spcPts val="0"/>
              </a:spcBef>
              <a:spcAft>
                <a:spcPts val="0"/>
              </a:spcAft>
              <a:defRPr/>
            </a:pPr>
            <a:endParaRPr lang="en-US" b="1" dirty="0">
              <a:latin typeface="+mn-lt"/>
            </a:endParaRPr>
          </a:p>
          <a:p>
            <a:pPr fontAlgn="auto">
              <a:spcBef>
                <a:spcPts val="0"/>
              </a:spcBef>
              <a:spcAft>
                <a:spcPts val="0"/>
              </a:spcAft>
              <a:defRPr/>
            </a:pPr>
            <a:r>
              <a:rPr lang="en-US" b="1" dirty="0">
                <a:latin typeface="+mn-lt"/>
              </a:rPr>
              <a:t>	</a:t>
            </a:r>
            <a:r>
              <a:rPr lang="en-US" b="1" dirty="0" err="1">
                <a:latin typeface="+mn-lt"/>
              </a:rPr>
              <a:t>android:layout_toLeftOf</a:t>
            </a:r>
            <a:r>
              <a:rPr lang="en-US" b="1" dirty="0">
                <a:latin typeface="+mn-lt"/>
              </a:rPr>
              <a:t>=“@+id/</a:t>
            </a:r>
            <a:r>
              <a:rPr lang="en-US" b="1" dirty="0" err="1">
                <a:latin typeface="+mn-lt"/>
              </a:rPr>
              <a:t>my_button</a:t>
            </a:r>
            <a:r>
              <a:rPr lang="en-US" b="1" dirty="0">
                <a:latin typeface="+mn-lt"/>
              </a:rPr>
              <a:t>"</a:t>
            </a:r>
            <a:r>
              <a:rPr lang="en-US" dirty="0">
                <a:latin typeface="+mn-lt"/>
              </a:rPr>
              <a:t> </a:t>
            </a:r>
          </a:p>
          <a:p>
            <a:pPr fontAlgn="auto">
              <a:spcBef>
                <a:spcPts val="0"/>
              </a:spcBef>
              <a:spcAft>
                <a:spcPts val="0"/>
              </a:spcAft>
              <a:defRPr/>
            </a:pPr>
            <a:r>
              <a:rPr lang="en-US" dirty="0">
                <a:latin typeface="+mn-lt"/>
              </a:rPr>
              <a:t>to a </a:t>
            </a:r>
            <a:r>
              <a:rPr lang="en-US" dirty="0" err="1">
                <a:latin typeface="+mn-lt"/>
              </a:rPr>
              <a:t>TextView</a:t>
            </a:r>
            <a:r>
              <a:rPr lang="en-US" dirty="0">
                <a:latin typeface="+mn-lt"/>
              </a:rPr>
              <a:t> would place the </a:t>
            </a:r>
            <a:r>
              <a:rPr lang="en-US" dirty="0" err="1">
                <a:latin typeface="+mn-lt"/>
              </a:rPr>
              <a:t>TextView</a:t>
            </a:r>
            <a:r>
              <a:rPr lang="en-US" dirty="0">
                <a:latin typeface="+mn-lt"/>
              </a:rPr>
              <a:t> to the left of the View with the ID </a:t>
            </a:r>
            <a:r>
              <a:rPr lang="en-US" i="1" dirty="0" err="1">
                <a:latin typeface="+mn-lt"/>
              </a:rPr>
              <a:t>my_button</a:t>
            </a:r>
            <a:r>
              <a:rPr lang="en-US" dirty="0">
                <a:latin typeface="+mn-lt"/>
              </a:rPr>
              <a:t> </a:t>
            </a:r>
          </a:p>
          <a:p>
            <a:pPr fontAlgn="auto">
              <a:spcBef>
                <a:spcPts val="0"/>
              </a:spcBef>
              <a:spcAft>
                <a:spcPts val="0"/>
              </a:spcAft>
              <a:defRPr/>
            </a:pPr>
            <a:endParaRPr lang="en-US" dirty="0">
              <a:latin typeface="+mn-lt"/>
            </a:endParaRPr>
          </a:p>
        </p:txBody>
      </p:sp>
      <p:sp>
        <p:nvSpPr>
          <p:cNvPr id="2" name="Slide Number Placeholder 1"/>
          <p:cNvSpPr>
            <a:spLocks noGrp="1"/>
          </p:cNvSpPr>
          <p:nvPr>
            <p:ph type="sldNum" sz="quarter" idx="12"/>
          </p:nvPr>
        </p:nvSpPr>
        <p:spPr/>
        <p:txBody>
          <a:bodyPr/>
          <a:lstStyle/>
          <a:p>
            <a:pPr>
              <a:defRPr/>
            </a:pPr>
            <a:fld id="{5B6B32E0-3D46-438A-9569-CD46572B2F0E}" type="slidenum">
              <a:rPr lang="en-US"/>
              <a:pPr>
                <a:defRPr/>
              </a:pPr>
              <a:t>24</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Common Layouts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pic>
        <p:nvPicPr>
          <p:cNvPr id="38916"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FF639211-1C0E-42B6-9BE0-B9CBAE17DFAA}" type="slidenum">
              <a:rPr lang="en-US" sz="1200">
                <a:solidFill>
                  <a:schemeClr val="tx1">
                    <a:tint val="75000"/>
                  </a:schemeClr>
                </a:solidFill>
                <a:latin typeface="+mn-lt"/>
              </a:rPr>
              <a:pPr algn="r" fontAlgn="auto">
                <a:spcBef>
                  <a:spcPts val="0"/>
                </a:spcBef>
                <a:spcAft>
                  <a:spcPts val="0"/>
                </a:spcAft>
                <a:defRPr/>
              </a:pPr>
              <a:t>24</a:t>
            </a:fld>
            <a:endParaRPr lang="en-US" sz="1200">
              <a:solidFill>
                <a:schemeClr val="tx1">
                  <a:tint val="75000"/>
                </a:schemeClr>
              </a:solidFill>
              <a:latin typeface="+mn-lt"/>
            </a:endParaRPr>
          </a:p>
        </p:txBody>
      </p:sp>
      <p:sp>
        <p:nvSpPr>
          <p:cNvPr id="7" name="TextBox 6"/>
          <p:cNvSpPr txBox="1"/>
          <p:nvPr/>
        </p:nvSpPr>
        <p:spPr>
          <a:xfrm>
            <a:off x="381000" y="1371600"/>
            <a:ext cx="8534400" cy="3970338"/>
          </a:xfrm>
          <a:prstGeom prst="rect">
            <a:avLst/>
          </a:prstGeom>
          <a:noFill/>
        </p:spPr>
        <p:txBody>
          <a:bodyPr>
            <a:spAutoFit/>
          </a:bodyPr>
          <a:lstStyle/>
          <a:p>
            <a:pPr fontAlgn="auto">
              <a:spcBef>
                <a:spcPts val="0"/>
              </a:spcBef>
              <a:spcAft>
                <a:spcPts val="0"/>
              </a:spcAft>
              <a:defRPr/>
            </a:pPr>
            <a:r>
              <a:rPr lang="en-US" sz="2800" b="1" dirty="0">
                <a:solidFill>
                  <a:srgbClr val="0070C0"/>
                </a:solidFill>
                <a:latin typeface="+mn-lt"/>
              </a:rPr>
              <a:t>4.  </a:t>
            </a:r>
            <a:r>
              <a:rPr lang="en-US" sz="2800" b="1" dirty="0" err="1">
                <a:solidFill>
                  <a:srgbClr val="0070C0"/>
                </a:solidFill>
                <a:latin typeface="+mn-lt"/>
              </a:rPr>
              <a:t>RelativeLayout</a:t>
            </a:r>
            <a:endParaRPr lang="en-US" sz="2800" b="1" dirty="0">
              <a:solidFill>
                <a:srgbClr val="0070C0"/>
              </a:solidFill>
              <a:latin typeface="+mn-lt"/>
            </a:endParaRPr>
          </a:p>
          <a:p>
            <a:pPr fontAlgn="auto">
              <a:spcBef>
                <a:spcPts val="0"/>
              </a:spcBef>
              <a:spcAft>
                <a:spcPts val="0"/>
              </a:spcAft>
              <a:defRPr/>
            </a:pPr>
            <a:endParaRPr lang="en-US" dirty="0">
              <a:latin typeface="+mn-lt"/>
            </a:endParaRPr>
          </a:p>
          <a:p>
            <a:pPr marL="457200" indent="-457200" fontAlgn="auto">
              <a:spcBef>
                <a:spcPts val="0"/>
              </a:spcBef>
              <a:spcAft>
                <a:spcPts val="0"/>
              </a:spcAft>
              <a:buFontTx/>
              <a:buAutoNum type="arabicPeriod" startAt="5"/>
              <a:defRPr/>
            </a:pPr>
            <a:r>
              <a:rPr lang="en-US" sz="2000" dirty="0">
                <a:latin typeface="+mn-lt"/>
              </a:rPr>
              <a:t>The defined </a:t>
            </a:r>
            <a:r>
              <a:rPr lang="en-US" sz="2000" dirty="0" err="1">
                <a:latin typeface="+mn-lt"/>
              </a:rPr>
              <a:t>RelativeLayout</a:t>
            </a:r>
            <a:r>
              <a:rPr lang="en-US" sz="2000" dirty="0">
                <a:latin typeface="+mn-lt"/>
              </a:rPr>
              <a:t> parameters are (</a:t>
            </a:r>
            <a:r>
              <a:rPr lang="en-US" sz="2000" dirty="0" err="1">
                <a:solidFill>
                  <a:srgbClr val="C00000"/>
                </a:solidFill>
                <a:latin typeface="+mn-lt"/>
              </a:rPr>
              <a:t>android:layout</a:t>
            </a:r>
            <a:r>
              <a:rPr lang="en-US" sz="2000" dirty="0">
                <a:solidFill>
                  <a:srgbClr val="C00000"/>
                </a:solidFill>
                <a:latin typeface="+mn-lt"/>
              </a:rPr>
              <a:t>_...</a:t>
            </a:r>
            <a:r>
              <a:rPr lang="en-US" sz="2000" dirty="0">
                <a:latin typeface="+mn-lt"/>
              </a:rPr>
              <a:t>)  : </a:t>
            </a:r>
          </a:p>
          <a:p>
            <a:pPr marL="457200" indent="-457200" fontAlgn="auto">
              <a:spcBef>
                <a:spcPts val="0"/>
              </a:spcBef>
              <a:spcAft>
                <a:spcPts val="0"/>
              </a:spcAft>
              <a:buFontTx/>
              <a:buAutoNum type="arabicPeriod" startAt="5"/>
              <a:defRPr/>
            </a:pPr>
            <a:endParaRPr lang="en-US" sz="2000" dirty="0">
              <a:latin typeface="+mn-lt"/>
            </a:endParaRPr>
          </a:p>
          <a:p>
            <a:pPr marL="914400" lvl="1" indent="-457200" fontAlgn="auto">
              <a:spcBef>
                <a:spcPts val="0"/>
              </a:spcBef>
              <a:spcAft>
                <a:spcPts val="0"/>
              </a:spcAft>
              <a:buFont typeface="Arial" pitchFamily="34" charset="0"/>
              <a:buChar char="•"/>
              <a:defRPr/>
            </a:pPr>
            <a:r>
              <a:rPr lang="en-US" sz="2000" dirty="0">
                <a:latin typeface="+mn-lt"/>
              </a:rPr>
              <a:t>width, 			height, </a:t>
            </a:r>
          </a:p>
          <a:p>
            <a:pPr marL="914400" lvl="1" indent="-457200" fontAlgn="auto">
              <a:spcBef>
                <a:spcPts val="0"/>
              </a:spcBef>
              <a:spcAft>
                <a:spcPts val="0"/>
              </a:spcAft>
              <a:buFont typeface="Arial" pitchFamily="34" charset="0"/>
              <a:buChar char="•"/>
              <a:defRPr/>
            </a:pPr>
            <a:r>
              <a:rPr lang="en-US" sz="2000" dirty="0">
                <a:latin typeface="+mn-lt"/>
              </a:rPr>
              <a:t>below, 			above</a:t>
            </a:r>
          </a:p>
          <a:p>
            <a:pPr marL="914400" lvl="1" indent="-457200" fontAlgn="auto">
              <a:spcBef>
                <a:spcPts val="0"/>
              </a:spcBef>
              <a:spcAft>
                <a:spcPts val="0"/>
              </a:spcAft>
              <a:buFont typeface="Arial" pitchFamily="34" charset="0"/>
              <a:buChar char="•"/>
              <a:defRPr/>
            </a:pPr>
            <a:r>
              <a:rPr lang="en-US" sz="2000" dirty="0" err="1">
                <a:latin typeface="+mn-lt"/>
              </a:rPr>
              <a:t>alignTop</a:t>
            </a:r>
            <a:r>
              <a:rPr lang="en-US" sz="2000" dirty="0">
                <a:latin typeface="+mn-lt"/>
              </a:rPr>
              <a:t>, 		</a:t>
            </a:r>
            <a:r>
              <a:rPr lang="en-US" sz="2000" dirty="0" err="1">
                <a:latin typeface="+mn-lt"/>
              </a:rPr>
              <a:t>alignParentTop</a:t>
            </a:r>
            <a:r>
              <a:rPr lang="en-US" sz="2000" dirty="0">
                <a:latin typeface="+mn-lt"/>
              </a:rPr>
              <a:t>, </a:t>
            </a:r>
          </a:p>
          <a:p>
            <a:pPr marL="914400" lvl="1" indent="-457200" fontAlgn="auto">
              <a:spcBef>
                <a:spcPts val="0"/>
              </a:spcBef>
              <a:spcAft>
                <a:spcPts val="0"/>
              </a:spcAft>
              <a:buFont typeface="Arial" pitchFamily="34" charset="0"/>
              <a:buChar char="•"/>
              <a:defRPr/>
            </a:pPr>
            <a:r>
              <a:rPr lang="en-US" sz="2000" dirty="0" err="1">
                <a:latin typeface="+mn-lt"/>
              </a:rPr>
              <a:t>alignBottom</a:t>
            </a:r>
            <a:r>
              <a:rPr lang="en-US" sz="2000" dirty="0">
                <a:latin typeface="+mn-lt"/>
              </a:rPr>
              <a:t>, 		</a:t>
            </a:r>
            <a:r>
              <a:rPr lang="en-US" sz="2000" dirty="0" err="1">
                <a:latin typeface="+mn-lt"/>
              </a:rPr>
              <a:t>alignParentBottom</a:t>
            </a:r>
            <a:endParaRPr lang="en-US" sz="2000" dirty="0">
              <a:latin typeface="+mn-lt"/>
            </a:endParaRPr>
          </a:p>
          <a:p>
            <a:pPr marL="914400" lvl="1" indent="-457200" fontAlgn="auto">
              <a:spcBef>
                <a:spcPts val="0"/>
              </a:spcBef>
              <a:spcAft>
                <a:spcPts val="0"/>
              </a:spcAft>
              <a:buFont typeface="Arial" pitchFamily="34" charset="0"/>
              <a:buChar char="•"/>
              <a:defRPr/>
            </a:pPr>
            <a:r>
              <a:rPr lang="en-US" sz="2000" dirty="0" err="1">
                <a:latin typeface="+mn-lt"/>
              </a:rPr>
              <a:t>toLeftOf</a:t>
            </a:r>
            <a:r>
              <a:rPr lang="en-US" sz="2000" dirty="0">
                <a:latin typeface="+mn-lt"/>
              </a:rPr>
              <a:t>, 		</a:t>
            </a:r>
            <a:r>
              <a:rPr lang="en-US" sz="2000" dirty="0" err="1">
                <a:latin typeface="+mn-lt"/>
              </a:rPr>
              <a:t>toRightOf</a:t>
            </a:r>
            <a:endParaRPr lang="en-US" sz="2000" dirty="0">
              <a:latin typeface="+mn-lt"/>
            </a:endParaRPr>
          </a:p>
          <a:p>
            <a:pPr marL="914400" lvl="1" indent="-457200" fontAlgn="auto">
              <a:spcBef>
                <a:spcPts val="0"/>
              </a:spcBef>
              <a:spcAft>
                <a:spcPts val="0"/>
              </a:spcAft>
              <a:buFont typeface="Arial" pitchFamily="34" charset="0"/>
              <a:buChar char="•"/>
              <a:defRPr/>
            </a:pPr>
            <a:endParaRPr lang="en-US" sz="800" dirty="0">
              <a:latin typeface="+mn-lt"/>
            </a:endParaRPr>
          </a:p>
          <a:p>
            <a:pPr marL="914400" lvl="1" indent="-457200" fontAlgn="auto">
              <a:spcBef>
                <a:spcPts val="0"/>
              </a:spcBef>
              <a:spcAft>
                <a:spcPts val="0"/>
              </a:spcAft>
              <a:buFont typeface="Arial" pitchFamily="34" charset="0"/>
              <a:buChar char="•"/>
              <a:defRPr/>
            </a:pPr>
            <a:r>
              <a:rPr lang="en-US" sz="2000" dirty="0">
                <a:latin typeface="+mn-lt"/>
              </a:rPr>
              <a:t>padding [</a:t>
            </a:r>
            <a:r>
              <a:rPr lang="en-US" sz="2000" dirty="0" err="1">
                <a:latin typeface="+mn-lt"/>
              </a:rPr>
              <a:t>Bottom|Left|Right|Top</a:t>
            </a:r>
            <a:r>
              <a:rPr lang="en-US" sz="2000" dirty="0">
                <a:latin typeface="+mn-lt"/>
              </a:rPr>
              <a:t>], and </a:t>
            </a:r>
          </a:p>
          <a:p>
            <a:pPr marL="914400" lvl="1" indent="-457200" fontAlgn="auto">
              <a:spcBef>
                <a:spcPts val="0"/>
              </a:spcBef>
              <a:spcAft>
                <a:spcPts val="0"/>
              </a:spcAft>
              <a:buFont typeface="Arial" pitchFamily="34" charset="0"/>
              <a:buChar char="•"/>
              <a:defRPr/>
            </a:pPr>
            <a:r>
              <a:rPr lang="en-US" sz="2000" dirty="0">
                <a:latin typeface="+mn-lt"/>
              </a:rPr>
              <a:t>margin  [</a:t>
            </a:r>
            <a:r>
              <a:rPr lang="en-US" sz="2000" dirty="0" err="1">
                <a:latin typeface="+mn-lt"/>
              </a:rPr>
              <a:t>Bottom|Left|Right|Top</a:t>
            </a:r>
            <a:r>
              <a:rPr lang="en-US" sz="2000" dirty="0">
                <a:latin typeface="+mn-lt"/>
              </a:rPr>
              <a:t>]. </a:t>
            </a:r>
          </a:p>
          <a:p>
            <a:pPr marL="914400" lvl="1" indent="-457200" fontAlgn="auto">
              <a:spcBef>
                <a:spcPts val="0"/>
              </a:spcBef>
              <a:spcAft>
                <a:spcPts val="0"/>
              </a:spcAft>
              <a:buFont typeface="Arial" pitchFamily="34" charset="0"/>
              <a:buChar char="•"/>
              <a:defRPr/>
            </a:pPr>
            <a:endParaRPr lang="en-US" dirty="0">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983429C-D235-48E3-B3C3-2CFA6CB83953}" type="slidenum">
              <a:rPr lang="en-US"/>
              <a:pPr>
                <a:defRPr/>
              </a:pPr>
              <a:t>25</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Common Layouts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40963"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4096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66D69A1-81BF-44D9-ACA8-8AF56D549875}" type="slidenum">
              <a:rPr lang="en-US" sz="1200">
                <a:solidFill>
                  <a:schemeClr val="tx1">
                    <a:tint val="75000"/>
                  </a:schemeClr>
                </a:solidFill>
                <a:latin typeface="+mn-lt"/>
              </a:rPr>
              <a:pPr algn="r" fontAlgn="auto">
                <a:spcBef>
                  <a:spcPts val="0"/>
                </a:spcBef>
                <a:spcAft>
                  <a:spcPts val="0"/>
                </a:spcAft>
                <a:defRPr/>
              </a:pPr>
              <a:t>25</a:t>
            </a:fld>
            <a:endParaRPr lang="en-US" sz="1200">
              <a:solidFill>
                <a:schemeClr val="tx1">
                  <a:tint val="75000"/>
                </a:schemeClr>
              </a:solidFill>
              <a:latin typeface="+mn-lt"/>
            </a:endParaRPr>
          </a:p>
        </p:txBody>
      </p:sp>
      <p:sp>
        <p:nvSpPr>
          <p:cNvPr id="8" name="TextBox 7"/>
          <p:cNvSpPr txBox="1"/>
          <p:nvPr/>
        </p:nvSpPr>
        <p:spPr>
          <a:xfrm>
            <a:off x="152400" y="1295400"/>
            <a:ext cx="6858000" cy="4246563"/>
          </a:xfrm>
          <a:prstGeom prst="rect">
            <a:avLst/>
          </a:prstGeom>
          <a:solidFill>
            <a:schemeClr val="bg1">
              <a:lumMod val="95000"/>
            </a:schemeClr>
          </a:solidFill>
          <a:ln>
            <a:solidFill>
              <a:schemeClr val="accent1"/>
            </a:solidFill>
          </a:ln>
        </p:spPr>
        <p:txBody>
          <a:bodyPr>
            <a:spAutoFit/>
          </a:bodyPr>
          <a:lstStyle/>
          <a:p>
            <a:pPr fontAlgn="auto">
              <a:spcBef>
                <a:spcPts val="0"/>
              </a:spcBef>
              <a:spcAft>
                <a:spcPts val="0"/>
              </a:spcAft>
              <a:defRPr/>
            </a:pPr>
            <a:r>
              <a:rPr lang="en-US" sz="1400" dirty="0">
                <a:latin typeface="+mn-lt"/>
              </a:rPr>
              <a:t>&lt;?xml version="1.0" encoding="utf-8"?&gt;</a:t>
            </a:r>
          </a:p>
          <a:p>
            <a:pPr fontAlgn="auto">
              <a:spcBef>
                <a:spcPts val="0"/>
              </a:spcBef>
              <a:spcAft>
                <a:spcPts val="0"/>
              </a:spcAft>
              <a:defRPr/>
            </a:pPr>
            <a:r>
              <a:rPr lang="en-US" sz="1400" dirty="0">
                <a:latin typeface="+mn-lt"/>
              </a:rPr>
              <a:t>&lt;</a:t>
            </a:r>
            <a:r>
              <a:rPr lang="en-US" sz="1400" dirty="0" err="1">
                <a:latin typeface="+mn-lt"/>
              </a:rPr>
              <a:t>RelativeLayout</a:t>
            </a:r>
            <a:r>
              <a:rPr lang="en-US" sz="1400" dirty="0">
                <a:latin typeface="+mn-lt"/>
              </a:rPr>
              <a:t>  </a:t>
            </a:r>
          </a:p>
          <a:p>
            <a:pPr fontAlgn="auto">
              <a:spcBef>
                <a:spcPts val="0"/>
              </a:spcBef>
              <a:spcAft>
                <a:spcPts val="0"/>
              </a:spcAft>
              <a:defRPr/>
            </a:pPr>
            <a:r>
              <a:rPr lang="en-US" sz="1400" dirty="0">
                <a:latin typeface="+mn-lt"/>
              </a:rPr>
              <a:t>                </a:t>
            </a:r>
            <a:r>
              <a:rPr lang="en-US" sz="1400" dirty="0" err="1">
                <a:latin typeface="+mn-lt"/>
              </a:rPr>
              <a:t>xmlns:android</a:t>
            </a:r>
            <a:r>
              <a:rPr lang="en-US" sz="1400" dirty="0">
                <a:latin typeface="+mn-lt"/>
              </a:rPr>
              <a:t>="http://schemas.android.com/apk/res/android"</a:t>
            </a:r>
          </a:p>
          <a:p>
            <a:pPr fontAlgn="auto">
              <a:spcBef>
                <a:spcPts val="0"/>
              </a:spcBef>
              <a:spcAft>
                <a:spcPts val="0"/>
              </a:spcAft>
              <a:defRPr/>
            </a:pPr>
            <a:r>
              <a:rPr lang="en-US" sz="1400" dirty="0">
                <a:latin typeface="+mn-lt"/>
              </a:rPr>
              <a:t>                </a:t>
            </a:r>
            <a:r>
              <a:rPr lang="en-US" sz="1400" dirty="0" err="1">
                <a:latin typeface="+mn-lt"/>
              </a:rPr>
              <a:t>android:layout_width</a:t>
            </a:r>
            <a:r>
              <a:rPr lang="en-US" sz="1400" dirty="0">
                <a:latin typeface="+mn-lt"/>
              </a:rPr>
              <a:t>="</a:t>
            </a:r>
            <a:r>
              <a:rPr lang="en-US" sz="1400" dirty="0" err="1">
                <a:latin typeface="+mn-lt"/>
              </a:rPr>
              <a:t>fill_parent</a:t>
            </a:r>
            <a:r>
              <a:rPr lang="en-US" sz="1400" dirty="0">
                <a:latin typeface="+mn-lt"/>
              </a:rPr>
              <a:t>" </a:t>
            </a:r>
          </a:p>
          <a:p>
            <a:pPr fontAlgn="auto">
              <a:spcBef>
                <a:spcPts val="0"/>
              </a:spcBef>
              <a:spcAft>
                <a:spcPts val="0"/>
              </a:spcAft>
              <a:defRPr/>
            </a:pPr>
            <a:r>
              <a:rPr lang="en-US" sz="1400" dirty="0">
                <a:latin typeface="+mn-lt"/>
              </a:rPr>
              <a:t>                </a:t>
            </a:r>
            <a:r>
              <a:rPr lang="en-US" sz="1400" dirty="0" err="1">
                <a:latin typeface="+mn-lt"/>
              </a:rPr>
              <a:t>android:layout_height</a:t>
            </a:r>
            <a:r>
              <a:rPr lang="en-US" sz="1400" dirty="0">
                <a:latin typeface="+mn-lt"/>
              </a:rPr>
              <a:t>="</a:t>
            </a:r>
            <a:r>
              <a:rPr lang="en-US" sz="1400" dirty="0" err="1">
                <a:latin typeface="+mn-lt"/>
              </a:rPr>
              <a:t>wrap_content</a:t>
            </a:r>
            <a:r>
              <a:rPr lang="en-US" sz="1400" dirty="0">
                <a:latin typeface="+mn-lt"/>
              </a:rPr>
              <a:t>"</a:t>
            </a:r>
          </a:p>
          <a:p>
            <a:pPr fontAlgn="auto">
              <a:spcBef>
                <a:spcPts val="0"/>
              </a:spcBef>
              <a:spcAft>
                <a:spcPts val="0"/>
              </a:spcAft>
              <a:defRPr/>
            </a:pPr>
            <a:r>
              <a:rPr lang="en-US" sz="1400" dirty="0">
                <a:latin typeface="+mn-lt"/>
              </a:rPr>
              <a:t>                </a:t>
            </a:r>
            <a:r>
              <a:rPr lang="en-US" sz="1400" dirty="0" err="1">
                <a:latin typeface="+mn-lt"/>
              </a:rPr>
              <a:t>android:background</a:t>
            </a:r>
            <a:r>
              <a:rPr lang="en-US" sz="1400" dirty="0">
                <a:latin typeface="+mn-lt"/>
              </a:rPr>
              <a:t>="#ff0000ff"</a:t>
            </a:r>
          </a:p>
          <a:p>
            <a:pPr fontAlgn="auto">
              <a:spcBef>
                <a:spcPts val="0"/>
              </a:spcBef>
              <a:spcAft>
                <a:spcPts val="0"/>
              </a:spcAft>
              <a:defRPr/>
            </a:pPr>
            <a:r>
              <a:rPr lang="en-US" sz="1400" dirty="0">
                <a:latin typeface="+mn-lt"/>
              </a:rPr>
              <a:t>                </a:t>
            </a:r>
            <a:r>
              <a:rPr lang="en-US" sz="1400" dirty="0" err="1">
                <a:latin typeface="+mn-lt"/>
              </a:rPr>
              <a:t>android:padding</a:t>
            </a:r>
            <a:r>
              <a:rPr lang="en-US" sz="1400" dirty="0">
                <a:latin typeface="+mn-lt"/>
              </a:rPr>
              <a:t>="10px" &gt;</a:t>
            </a:r>
          </a:p>
          <a:p>
            <a:pPr fontAlgn="auto">
              <a:spcBef>
                <a:spcPts val="0"/>
              </a:spcBef>
              <a:spcAft>
                <a:spcPts val="0"/>
              </a:spcAft>
              <a:defRPr/>
            </a:pPr>
            <a:endParaRPr lang="en-US" sz="1400" dirty="0">
              <a:latin typeface="+mn-lt"/>
            </a:endParaRPr>
          </a:p>
          <a:p>
            <a:pPr fontAlgn="auto">
              <a:spcBef>
                <a:spcPts val="0"/>
              </a:spcBef>
              <a:spcAft>
                <a:spcPts val="0"/>
              </a:spcAft>
              <a:defRPr/>
            </a:pPr>
            <a:r>
              <a:rPr lang="en-US" sz="1400" dirty="0">
                <a:latin typeface="+mn-lt"/>
              </a:rPr>
              <a:t>    &lt;</a:t>
            </a:r>
            <a:r>
              <a:rPr lang="en-US" sz="1400" dirty="0" err="1">
                <a:latin typeface="+mn-lt"/>
              </a:rPr>
              <a:t>TextView</a:t>
            </a:r>
            <a:r>
              <a:rPr lang="en-US" sz="1400" dirty="0">
                <a:latin typeface="+mn-lt"/>
              </a:rPr>
              <a:t> </a:t>
            </a:r>
            <a:r>
              <a:rPr lang="en-US" sz="1400" dirty="0" err="1">
                <a:latin typeface="+mn-lt"/>
              </a:rPr>
              <a:t>android:id</a:t>
            </a:r>
            <a:r>
              <a:rPr lang="en-US" sz="1400" dirty="0">
                <a:latin typeface="+mn-lt"/>
              </a:rPr>
              <a:t>="@+id/label" </a:t>
            </a:r>
          </a:p>
          <a:p>
            <a:pPr fontAlgn="auto">
              <a:spcBef>
                <a:spcPts val="0"/>
              </a:spcBef>
              <a:spcAft>
                <a:spcPts val="0"/>
              </a:spcAft>
              <a:defRPr/>
            </a:pPr>
            <a:r>
              <a:rPr lang="en-US" sz="1400" dirty="0">
                <a:latin typeface="+mn-lt"/>
              </a:rPr>
              <a:t>              </a:t>
            </a:r>
            <a:r>
              <a:rPr lang="en-US" sz="1400" dirty="0" err="1">
                <a:latin typeface="+mn-lt"/>
              </a:rPr>
              <a:t>android:layout_width</a:t>
            </a:r>
            <a:r>
              <a:rPr lang="en-US" sz="1400" dirty="0">
                <a:latin typeface="+mn-lt"/>
              </a:rPr>
              <a:t>="</a:t>
            </a:r>
            <a:r>
              <a:rPr lang="en-US" sz="1400" dirty="0" err="1">
                <a:latin typeface="+mn-lt"/>
              </a:rPr>
              <a:t>fill_parent</a:t>
            </a:r>
            <a:r>
              <a:rPr lang="en-US" sz="1400" dirty="0">
                <a:latin typeface="+mn-lt"/>
              </a:rPr>
              <a:t>" </a:t>
            </a:r>
          </a:p>
          <a:p>
            <a:pPr fontAlgn="auto">
              <a:spcBef>
                <a:spcPts val="0"/>
              </a:spcBef>
              <a:spcAft>
                <a:spcPts val="0"/>
              </a:spcAft>
              <a:defRPr/>
            </a:pPr>
            <a:r>
              <a:rPr lang="en-US" sz="1400" dirty="0">
                <a:latin typeface="+mn-lt"/>
              </a:rPr>
              <a:t>              </a:t>
            </a:r>
            <a:r>
              <a:rPr lang="en-US" sz="1400" dirty="0" err="1">
                <a:latin typeface="+mn-lt"/>
              </a:rPr>
              <a:t>android:layout_height</a:t>
            </a:r>
            <a:r>
              <a:rPr lang="en-US" sz="1400" dirty="0">
                <a:latin typeface="+mn-lt"/>
              </a:rPr>
              <a:t>="</a:t>
            </a:r>
            <a:r>
              <a:rPr lang="en-US" sz="1400" dirty="0" err="1">
                <a:latin typeface="+mn-lt"/>
              </a:rPr>
              <a:t>wrap_content</a:t>
            </a:r>
            <a:r>
              <a:rPr lang="en-US" sz="1400" dirty="0">
                <a:latin typeface="+mn-lt"/>
              </a:rPr>
              <a:t>" </a:t>
            </a:r>
          </a:p>
          <a:p>
            <a:pPr fontAlgn="auto">
              <a:spcBef>
                <a:spcPts val="0"/>
              </a:spcBef>
              <a:spcAft>
                <a:spcPts val="0"/>
              </a:spcAft>
              <a:defRPr/>
            </a:pPr>
            <a:r>
              <a:rPr lang="en-US" sz="1400" dirty="0">
                <a:latin typeface="+mn-lt"/>
              </a:rPr>
              <a:t>              </a:t>
            </a:r>
            <a:r>
              <a:rPr lang="en-US" sz="1400" dirty="0" err="1">
                <a:latin typeface="+mn-lt"/>
              </a:rPr>
              <a:t>android:background</a:t>
            </a:r>
            <a:r>
              <a:rPr lang="en-US" sz="1400" dirty="0">
                <a:latin typeface="+mn-lt"/>
              </a:rPr>
              <a:t>=</a:t>
            </a:r>
            <a:r>
              <a:rPr lang="en-US" sz="1400" i="1" dirty="0">
                <a:latin typeface="+mn-lt"/>
              </a:rPr>
              <a:t>"#ffff0077"</a:t>
            </a:r>
            <a:endParaRPr lang="en-US" sz="1400" dirty="0">
              <a:latin typeface="+mn-lt"/>
            </a:endParaRPr>
          </a:p>
          <a:p>
            <a:pPr fontAlgn="auto">
              <a:spcBef>
                <a:spcPts val="0"/>
              </a:spcBef>
              <a:spcAft>
                <a:spcPts val="0"/>
              </a:spcAft>
              <a:defRPr/>
            </a:pPr>
            <a:r>
              <a:rPr lang="en-US" sz="1400" dirty="0">
                <a:latin typeface="+mn-lt"/>
              </a:rPr>
              <a:t>              </a:t>
            </a:r>
            <a:r>
              <a:rPr lang="en-US" sz="1400" dirty="0" err="1">
                <a:latin typeface="+mn-lt"/>
              </a:rPr>
              <a:t>android:text</a:t>
            </a:r>
            <a:r>
              <a:rPr lang="en-US" sz="1400" dirty="0">
                <a:latin typeface="+mn-lt"/>
              </a:rPr>
              <a:t>="Type here:" /&gt;</a:t>
            </a:r>
          </a:p>
          <a:p>
            <a:pPr fontAlgn="auto">
              <a:spcBef>
                <a:spcPts val="0"/>
              </a:spcBef>
              <a:spcAft>
                <a:spcPts val="0"/>
              </a:spcAft>
              <a:defRPr/>
            </a:pPr>
            <a:endParaRPr lang="en-US" sz="1400" dirty="0">
              <a:latin typeface="+mn-lt"/>
            </a:endParaRPr>
          </a:p>
          <a:p>
            <a:pPr fontAlgn="auto">
              <a:spcBef>
                <a:spcPts val="0"/>
              </a:spcBef>
              <a:spcAft>
                <a:spcPts val="0"/>
              </a:spcAft>
              <a:defRPr/>
            </a:pPr>
            <a:r>
              <a:rPr lang="en-US" sz="1400" dirty="0">
                <a:latin typeface="+mn-lt"/>
              </a:rPr>
              <a:t>    &lt;</a:t>
            </a:r>
            <a:r>
              <a:rPr lang="en-US" sz="1400" dirty="0" err="1">
                <a:latin typeface="+mn-lt"/>
              </a:rPr>
              <a:t>EditText</a:t>
            </a:r>
            <a:r>
              <a:rPr lang="en-US" sz="1400" dirty="0">
                <a:latin typeface="+mn-lt"/>
              </a:rPr>
              <a:t> </a:t>
            </a:r>
            <a:r>
              <a:rPr lang="en-US" sz="1400" dirty="0" err="1">
                <a:latin typeface="+mn-lt"/>
              </a:rPr>
              <a:t>android:id</a:t>
            </a:r>
            <a:r>
              <a:rPr lang="en-US" sz="1400" dirty="0">
                <a:latin typeface="+mn-lt"/>
              </a:rPr>
              <a:t>="@+id/entry" </a:t>
            </a:r>
          </a:p>
          <a:p>
            <a:pPr fontAlgn="auto">
              <a:spcBef>
                <a:spcPts val="0"/>
              </a:spcBef>
              <a:spcAft>
                <a:spcPts val="0"/>
              </a:spcAft>
              <a:defRPr/>
            </a:pPr>
            <a:r>
              <a:rPr lang="en-US" sz="1400" dirty="0">
                <a:latin typeface="+mn-lt"/>
              </a:rPr>
              <a:t>              </a:t>
            </a:r>
            <a:r>
              <a:rPr lang="en-US" sz="1400" dirty="0" err="1">
                <a:latin typeface="+mn-lt"/>
              </a:rPr>
              <a:t>android:layout_width</a:t>
            </a:r>
            <a:r>
              <a:rPr lang="en-US" sz="1400" dirty="0">
                <a:latin typeface="+mn-lt"/>
              </a:rPr>
              <a:t>="</a:t>
            </a:r>
            <a:r>
              <a:rPr lang="en-US" sz="1400" dirty="0" err="1">
                <a:latin typeface="+mn-lt"/>
              </a:rPr>
              <a:t>fill_parent</a:t>
            </a:r>
            <a:r>
              <a:rPr lang="en-US" sz="1400" dirty="0">
                <a:latin typeface="+mn-lt"/>
              </a:rPr>
              <a:t>" </a:t>
            </a:r>
          </a:p>
          <a:p>
            <a:pPr fontAlgn="auto">
              <a:spcBef>
                <a:spcPts val="0"/>
              </a:spcBef>
              <a:spcAft>
                <a:spcPts val="0"/>
              </a:spcAft>
              <a:defRPr/>
            </a:pPr>
            <a:r>
              <a:rPr lang="en-US" sz="1400" dirty="0">
                <a:latin typeface="+mn-lt"/>
              </a:rPr>
              <a:t>              </a:t>
            </a:r>
            <a:r>
              <a:rPr lang="en-US" sz="1400" dirty="0" err="1">
                <a:latin typeface="+mn-lt"/>
              </a:rPr>
              <a:t>android:layout_height</a:t>
            </a:r>
            <a:r>
              <a:rPr lang="en-US" sz="1400" dirty="0">
                <a:latin typeface="+mn-lt"/>
              </a:rPr>
              <a:t>="</a:t>
            </a:r>
            <a:r>
              <a:rPr lang="en-US" sz="1400" dirty="0" err="1">
                <a:latin typeface="+mn-lt"/>
              </a:rPr>
              <a:t>wrap_content</a:t>
            </a:r>
            <a:r>
              <a:rPr lang="en-US" sz="1400" dirty="0">
                <a:latin typeface="+mn-lt"/>
              </a:rPr>
              <a:t>" </a:t>
            </a:r>
          </a:p>
          <a:p>
            <a:pPr fontAlgn="auto">
              <a:spcBef>
                <a:spcPts val="0"/>
              </a:spcBef>
              <a:spcAft>
                <a:spcPts val="0"/>
              </a:spcAft>
              <a:defRPr/>
            </a:pPr>
            <a:r>
              <a:rPr lang="en-US" sz="1400" b="1" dirty="0">
                <a:latin typeface="+mn-lt"/>
              </a:rPr>
              <a:t>              </a:t>
            </a:r>
            <a:r>
              <a:rPr lang="en-US" sz="1400" b="1" dirty="0" err="1">
                <a:latin typeface="+mn-lt"/>
              </a:rPr>
              <a:t>android:layout_below</a:t>
            </a:r>
            <a:r>
              <a:rPr lang="en-US" sz="1400" b="1" dirty="0">
                <a:latin typeface="+mn-lt"/>
              </a:rPr>
              <a:t>="@+id/label" </a:t>
            </a:r>
            <a:r>
              <a:rPr lang="en-US" sz="1400" dirty="0">
                <a:latin typeface="+mn-lt"/>
              </a:rPr>
              <a:t>/&gt;</a:t>
            </a:r>
          </a:p>
          <a:p>
            <a:pPr fontAlgn="auto">
              <a:spcBef>
                <a:spcPts val="0"/>
              </a:spcBef>
              <a:spcAft>
                <a:spcPts val="0"/>
              </a:spcAft>
              <a:defRPr/>
            </a:pPr>
            <a:r>
              <a:rPr lang="en-US" sz="1400" dirty="0">
                <a:latin typeface="+mn-lt"/>
              </a:rPr>
              <a:t>  </a:t>
            </a:r>
          </a:p>
        </p:txBody>
      </p:sp>
      <p:sp>
        <p:nvSpPr>
          <p:cNvPr id="7" name="TextBox 6"/>
          <p:cNvSpPr txBox="1"/>
          <p:nvPr/>
        </p:nvSpPr>
        <p:spPr>
          <a:xfrm>
            <a:off x="5257800" y="1981200"/>
            <a:ext cx="3886200" cy="2338388"/>
          </a:xfrm>
          <a:prstGeom prst="rect">
            <a:avLst/>
          </a:prstGeom>
          <a:solidFill>
            <a:srgbClr val="FFC000"/>
          </a:solidFill>
        </p:spPr>
        <p:txBody>
          <a:bodyPr>
            <a:spAutoFit/>
          </a:bodyPr>
          <a:lstStyle/>
          <a:p>
            <a:pPr fontAlgn="auto">
              <a:spcBef>
                <a:spcPts val="0"/>
              </a:spcBef>
              <a:spcAft>
                <a:spcPts val="0"/>
              </a:spcAft>
              <a:defRPr/>
            </a:pPr>
            <a:r>
              <a:rPr lang="en-US" sz="2800" b="1" dirty="0" err="1">
                <a:solidFill>
                  <a:srgbClr val="0070C0"/>
                </a:solidFill>
                <a:latin typeface="+mn-lt"/>
              </a:rPr>
              <a:t>RelativeLayout</a:t>
            </a:r>
            <a:r>
              <a:rPr lang="en-US" sz="2800" b="1" dirty="0">
                <a:solidFill>
                  <a:srgbClr val="0070C0"/>
                </a:solidFill>
                <a:latin typeface="+mn-lt"/>
              </a:rPr>
              <a:t> Example</a:t>
            </a:r>
          </a:p>
          <a:p>
            <a:pPr fontAlgn="auto">
              <a:spcBef>
                <a:spcPts val="0"/>
              </a:spcBef>
              <a:spcAft>
                <a:spcPts val="0"/>
              </a:spcAft>
              <a:defRPr/>
            </a:pPr>
            <a:endParaRPr lang="en-US" dirty="0">
              <a:latin typeface="+mn-lt"/>
            </a:endParaRPr>
          </a:p>
          <a:p>
            <a:pPr marL="457200" indent="-457200" fontAlgn="auto">
              <a:spcBef>
                <a:spcPts val="0"/>
              </a:spcBef>
              <a:spcAft>
                <a:spcPts val="0"/>
              </a:spcAft>
              <a:defRPr/>
            </a:pPr>
            <a:r>
              <a:rPr lang="en-US" sz="2000" dirty="0">
                <a:latin typeface="+mn-lt"/>
              </a:rPr>
              <a:t>	</a:t>
            </a:r>
            <a:r>
              <a:rPr lang="en-US" sz="1600" dirty="0">
                <a:latin typeface="+mn-lt"/>
              </a:rPr>
              <a:t>The example below shows an XML file and the resulting screen in the UI. Note that the attributes that refer to relative elements (e.g., </a:t>
            </a:r>
            <a:r>
              <a:rPr lang="en-US" sz="1600" i="1" dirty="0" err="1">
                <a:latin typeface="+mn-lt"/>
              </a:rPr>
              <a:t>layout_toLeft</a:t>
            </a:r>
            <a:r>
              <a:rPr lang="en-US" sz="1600" dirty="0">
                <a:latin typeface="+mn-lt"/>
              </a:rPr>
              <a:t>) refer to the ID using the syntax of a relative resource</a:t>
            </a:r>
            <a:r>
              <a:rPr lang="en-US" sz="1600" b="1" dirty="0">
                <a:latin typeface="+mn-lt"/>
              </a:rPr>
              <a:t> (</a:t>
            </a:r>
            <a:r>
              <a:rPr lang="en-US" sz="1600" b="1" i="1" dirty="0">
                <a:latin typeface="+mn-lt"/>
              </a:rPr>
              <a:t>@+id/id</a:t>
            </a:r>
            <a:r>
              <a:rPr lang="en-US" sz="1600" b="1" dirty="0">
                <a:latin typeface="+mn-lt"/>
              </a:rPr>
              <a:t>)</a:t>
            </a:r>
            <a:r>
              <a:rPr lang="en-US" sz="1600" dirty="0">
                <a:latin typeface="+mn-lt"/>
              </a:rPr>
              <a:t>. </a:t>
            </a:r>
          </a:p>
        </p:txBody>
      </p:sp>
      <p:sp>
        <p:nvSpPr>
          <p:cNvPr id="10" name="Right Arrow 9"/>
          <p:cNvSpPr/>
          <p:nvPr/>
        </p:nvSpPr>
        <p:spPr>
          <a:xfrm>
            <a:off x="228600" y="5867400"/>
            <a:ext cx="2362200" cy="609600"/>
          </a:xfrm>
          <a:prstGeom prst="rightArrow">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i="1" dirty="0"/>
              <a:t>Continue next page</a:t>
            </a:r>
          </a:p>
        </p:txBody>
      </p:sp>
      <p:pic>
        <p:nvPicPr>
          <p:cNvPr id="40969" name="Picture 1"/>
          <p:cNvPicPr>
            <a:picLocks noChangeAspect="1" noChangeArrowheads="1"/>
          </p:cNvPicPr>
          <p:nvPr/>
        </p:nvPicPr>
        <p:blipFill>
          <a:blip r:embed="rId3"/>
          <a:srcRect/>
          <a:stretch>
            <a:fillRect/>
          </a:stretch>
        </p:blipFill>
        <p:spPr bwMode="auto">
          <a:xfrm>
            <a:off x="4343400" y="4343400"/>
            <a:ext cx="3810000" cy="2286000"/>
          </a:xfrm>
          <a:prstGeom prst="rect">
            <a:avLst/>
          </a:prstGeom>
          <a:noFill/>
          <a:ln w="3175">
            <a:solidFill>
              <a:schemeClr val="tx1"/>
            </a:solid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22AD400-CFFF-4BE7-BA92-2D18DB5ABF87}" type="slidenum">
              <a:rPr lang="en-US"/>
              <a:pPr>
                <a:defRPr/>
              </a:pPr>
              <a:t>26</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Common Layouts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41987"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4198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2F1AB143-161C-4858-A711-A25108911BC5}" type="slidenum">
              <a:rPr lang="en-US" sz="1200">
                <a:solidFill>
                  <a:schemeClr val="tx1">
                    <a:tint val="75000"/>
                  </a:schemeClr>
                </a:solidFill>
                <a:latin typeface="+mn-lt"/>
              </a:rPr>
              <a:pPr algn="r" fontAlgn="auto">
                <a:spcBef>
                  <a:spcPts val="0"/>
                </a:spcBef>
                <a:spcAft>
                  <a:spcPts val="0"/>
                </a:spcAft>
                <a:defRPr/>
              </a:pPr>
              <a:t>26</a:t>
            </a:fld>
            <a:endParaRPr lang="en-US" sz="1200">
              <a:solidFill>
                <a:schemeClr val="tx1">
                  <a:tint val="75000"/>
                </a:schemeClr>
              </a:solidFill>
              <a:latin typeface="+mn-lt"/>
            </a:endParaRPr>
          </a:p>
        </p:txBody>
      </p:sp>
      <p:sp>
        <p:nvSpPr>
          <p:cNvPr id="8" name="TextBox 7"/>
          <p:cNvSpPr txBox="1"/>
          <p:nvPr/>
        </p:nvSpPr>
        <p:spPr>
          <a:xfrm>
            <a:off x="152400" y="1295400"/>
            <a:ext cx="6858000" cy="4186238"/>
          </a:xfrm>
          <a:prstGeom prst="rect">
            <a:avLst/>
          </a:prstGeom>
          <a:solidFill>
            <a:schemeClr val="bg1">
              <a:lumMod val="95000"/>
            </a:schemeClr>
          </a:solidFill>
          <a:ln>
            <a:solidFill>
              <a:schemeClr val="accent1"/>
            </a:solidFill>
          </a:ln>
        </p:spPr>
        <p:txBody>
          <a:bodyPr>
            <a:spAutoFit/>
          </a:bodyPr>
          <a:lstStyle/>
          <a:p>
            <a:pPr fontAlgn="auto">
              <a:spcBef>
                <a:spcPts val="0"/>
              </a:spcBef>
              <a:spcAft>
                <a:spcPts val="0"/>
              </a:spcAft>
              <a:defRPr/>
            </a:pPr>
            <a:r>
              <a:rPr lang="en-US" sz="1400" dirty="0">
                <a:latin typeface="+mn-lt"/>
              </a:rPr>
              <a:t>  </a:t>
            </a:r>
          </a:p>
          <a:p>
            <a:pPr fontAlgn="auto">
              <a:spcBef>
                <a:spcPts val="0"/>
              </a:spcBef>
              <a:spcAft>
                <a:spcPts val="0"/>
              </a:spcAft>
              <a:defRPr/>
            </a:pPr>
            <a:r>
              <a:rPr lang="en-US" sz="1400" dirty="0">
                <a:latin typeface="+mn-lt"/>
              </a:rPr>
              <a:t>    &lt;Button </a:t>
            </a:r>
          </a:p>
          <a:p>
            <a:pPr fontAlgn="auto">
              <a:spcBef>
                <a:spcPts val="0"/>
              </a:spcBef>
              <a:spcAft>
                <a:spcPts val="0"/>
              </a:spcAft>
              <a:defRPr/>
            </a:pPr>
            <a:r>
              <a:rPr lang="en-US" sz="1400" dirty="0">
                <a:latin typeface="+mn-lt"/>
              </a:rPr>
              <a:t>            </a:t>
            </a:r>
            <a:r>
              <a:rPr lang="en-US" sz="1400" dirty="0" err="1">
                <a:latin typeface="+mn-lt"/>
              </a:rPr>
              <a:t>android:id</a:t>
            </a:r>
            <a:r>
              <a:rPr lang="en-US" sz="1400" dirty="0">
                <a:latin typeface="+mn-lt"/>
              </a:rPr>
              <a:t>="@+id/ok" </a:t>
            </a:r>
          </a:p>
          <a:p>
            <a:pPr fontAlgn="auto">
              <a:spcBef>
                <a:spcPts val="0"/>
              </a:spcBef>
              <a:spcAft>
                <a:spcPts val="0"/>
              </a:spcAft>
              <a:defRPr/>
            </a:pPr>
            <a:r>
              <a:rPr lang="en-US" sz="1400" dirty="0">
                <a:latin typeface="+mn-lt"/>
              </a:rPr>
              <a:t>            </a:t>
            </a:r>
            <a:r>
              <a:rPr lang="en-US" sz="1400" dirty="0" err="1">
                <a:latin typeface="+mn-lt"/>
              </a:rPr>
              <a:t>android:layout_width</a:t>
            </a:r>
            <a:r>
              <a:rPr lang="en-US" sz="1400" dirty="0">
                <a:latin typeface="+mn-lt"/>
              </a:rPr>
              <a:t>="</a:t>
            </a:r>
            <a:r>
              <a:rPr lang="en-US" sz="1400" dirty="0" err="1">
                <a:latin typeface="+mn-lt"/>
              </a:rPr>
              <a:t>wrap_content</a:t>
            </a:r>
            <a:r>
              <a:rPr lang="en-US" sz="1400" dirty="0">
                <a:latin typeface="+mn-lt"/>
              </a:rPr>
              <a:t>" </a:t>
            </a:r>
          </a:p>
          <a:p>
            <a:pPr fontAlgn="auto">
              <a:spcBef>
                <a:spcPts val="0"/>
              </a:spcBef>
              <a:spcAft>
                <a:spcPts val="0"/>
              </a:spcAft>
              <a:defRPr/>
            </a:pPr>
            <a:r>
              <a:rPr lang="en-US" sz="1400" dirty="0">
                <a:latin typeface="+mn-lt"/>
              </a:rPr>
              <a:t>            </a:t>
            </a:r>
            <a:r>
              <a:rPr lang="en-US" sz="1400" dirty="0" err="1">
                <a:latin typeface="+mn-lt"/>
              </a:rPr>
              <a:t>android:layout_height</a:t>
            </a:r>
            <a:r>
              <a:rPr lang="en-US" sz="1400" dirty="0">
                <a:latin typeface="+mn-lt"/>
              </a:rPr>
              <a:t>="</a:t>
            </a:r>
            <a:r>
              <a:rPr lang="en-US" sz="1400" dirty="0" err="1">
                <a:latin typeface="+mn-lt"/>
              </a:rPr>
              <a:t>wrap_content</a:t>
            </a:r>
            <a:r>
              <a:rPr lang="en-US" sz="1400" dirty="0">
                <a:latin typeface="+mn-lt"/>
              </a:rPr>
              <a:t>" </a:t>
            </a:r>
          </a:p>
          <a:p>
            <a:pPr fontAlgn="auto">
              <a:spcBef>
                <a:spcPts val="0"/>
              </a:spcBef>
              <a:spcAft>
                <a:spcPts val="0"/>
              </a:spcAft>
              <a:defRPr/>
            </a:pPr>
            <a:r>
              <a:rPr lang="en-US" sz="1400" b="1" dirty="0">
                <a:latin typeface="+mn-lt"/>
              </a:rPr>
              <a:t>            </a:t>
            </a:r>
            <a:r>
              <a:rPr lang="en-US" sz="1400" b="1" dirty="0" err="1">
                <a:latin typeface="+mn-lt"/>
              </a:rPr>
              <a:t>android:layout_below</a:t>
            </a:r>
            <a:r>
              <a:rPr lang="en-US" sz="1400" b="1" dirty="0">
                <a:latin typeface="+mn-lt"/>
              </a:rPr>
              <a:t>="@+id/entry"</a:t>
            </a:r>
          </a:p>
          <a:p>
            <a:pPr fontAlgn="auto">
              <a:spcBef>
                <a:spcPts val="0"/>
              </a:spcBef>
              <a:spcAft>
                <a:spcPts val="0"/>
              </a:spcAft>
              <a:defRPr/>
            </a:pPr>
            <a:r>
              <a:rPr lang="en-US" sz="1400" dirty="0">
                <a:latin typeface="+mn-lt"/>
              </a:rPr>
              <a:t>            </a:t>
            </a:r>
            <a:r>
              <a:rPr lang="en-US" sz="1400" b="1" dirty="0" err="1">
                <a:latin typeface="+mn-lt"/>
              </a:rPr>
              <a:t>android:layout_alignParentRight</a:t>
            </a:r>
            <a:r>
              <a:rPr lang="en-US" sz="1400" b="1" dirty="0">
                <a:latin typeface="+mn-lt"/>
              </a:rPr>
              <a:t>="true"</a:t>
            </a:r>
          </a:p>
          <a:p>
            <a:pPr fontAlgn="auto">
              <a:spcBef>
                <a:spcPts val="0"/>
              </a:spcBef>
              <a:spcAft>
                <a:spcPts val="0"/>
              </a:spcAft>
              <a:defRPr/>
            </a:pPr>
            <a:r>
              <a:rPr lang="en-US" sz="1400" dirty="0">
                <a:latin typeface="+mn-lt"/>
              </a:rPr>
              <a:t>            </a:t>
            </a:r>
            <a:r>
              <a:rPr lang="en-US" sz="1400" dirty="0" err="1">
                <a:latin typeface="+mn-lt"/>
              </a:rPr>
              <a:t>android:layout_marginLeft</a:t>
            </a:r>
            <a:r>
              <a:rPr lang="en-US" sz="1400" dirty="0">
                <a:latin typeface="+mn-lt"/>
              </a:rPr>
              <a:t>="10px"</a:t>
            </a:r>
          </a:p>
          <a:p>
            <a:pPr fontAlgn="auto">
              <a:spcBef>
                <a:spcPts val="0"/>
              </a:spcBef>
              <a:spcAft>
                <a:spcPts val="0"/>
              </a:spcAft>
              <a:defRPr/>
            </a:pPr>
            <a:r>
              <a:rPr lang="en-US" sz="1400" dirty="0">
                <a:latin typeface="+mn-lt"/>
              </a:rPr>
              <a:t>            </a:t>
            </a:r>
            <a:r>
              <a:rPr lang="en-US" sz="1400" dirty="0" err="1">
                <a:latin typeface="+mn-lt"/>
              </a:rPr>
              <a:t>android:text</a:t>
            </a:r>
            <a:r>
              <a:rPr lang="en-US" sz="1400" dirty="0">
                <a:latin typeface="+mn-lt"/>
              </a:rPr>
              <a:t>="OK" /&gt;</a:t>
            </a:r>
          </a:p>
          <a:p>
            <a:pPr fontAlgn="auto">
              <a:spcBef>
                <a:spcPts val="0"/>
              </a:spcBef>
              <a:spcAft>
                <a:spcPts val="0"/>
              </a:spcAft>
              <a:defRPr/>
            </a:pPr>
            <a:endParaRPr lang="en-US" sz="1400" dirty="0">
              <a:latin typeface="+mn-lt"/>
            </a:endParaRPr>
          </a:p>
          <a:p>
            <a:pPr fontAlgn="auto">
              <a:spcBef>
                <a:spcPts val="0"/>
              </a:spcBef>
              <a:spcAft>
                <a:spcPts val="0"/>
              </a:spcAft>
              <a:defRPr/>
            </a:pPr>
            <a:r>
              <a:rPr lang="en-US" sz="1400" dirty="0">
                <a:latin typeface="+mn-lt"/>
              </a:rPr>
              <a:t>    &lt;Button  </a:t>
            </a:r>
          </a:p>
          <a:p>
            <a:pPr fontAlgn="auto">
              <a:spcBef>
                <a:spcPts val="0"/>
              </a:spcBef>
              <a:spcAft>
                <a:spcPts val="0"/>
              </a:spcAft>
              <a:defRPr/>
            </a:pPr>
            <a:r>
              <a:rPr lang="en-US" sz="1400" dirty="0">
                <a:latin typeface="+mn-lt"/>
              </a:rPr>
              <a:t>            </a:t>
            </a:r>
            <a:r>
              <a:rPr lang="en-US" sz="1400" dirty="0" err="1">
                <a:latin typeface="+mn-lt"/>
              </a:rPr>
              <a:t>android:text</a:t>
            </a:r>
            <a:r>
              <a:rPr lang="en-US" sz="1400" dirty="0">
                <a:latin typeface="+mn-lt"/>
              </a:rPr>
              <a:t>="Cancel" </a:t>
            </a:r>
          </a:p>
          <a:p>
            <a:pPr fontAlgn="auto">
              <a:spcBef>
                <a:spcPts val="0"/>
              </a:spcBef>
              <a:spcAft>
                <a:spcPts val="0"/>
              </a:spcAft>
              <a:defRPr/>
            </a:pPr>
            <a:r>
              <a:rPr lang="en-US" sz="1400" dirty="0">
                <a:latin typeface="+mn-lt"/>
              </a:rPr>
              <a:t>            </a:t>
            </a:r>
            <a:r>
              <a:rPr lang="en-US" sz="1400" dirty="0" err="1">
                <a:latin typeface="+mn-lt"/>
              </a:rPr>
              <a:t>android:layout_width</a:t>
            </a:r>
            <a:r>
              <a:rPr lang="en-US" sz="1400" dirty="0">
                <a:latin typeface="+mn-lt"/>
              </a:rPr>
              <a:t>="</a:t>
            </a:r>
            <a:r>
              <a:rPr lang="en-US" sz="1400" dirty="0" err="1">
                <a:latin typeface="+mn-lt"/>
              </a:rPr>
              <a:t>wrap_content</a:t>
            </a:r>
            <a:r>
              <a:rPr lang="en-US" sz="1400" dirty="0">
                <a:latin typeface="+mn-lt"/>
              </a:rPr>
              <a:t>" </a:t>
            </a:r>
          </a:p>
          <a:p>
            <a:pPr fontAlgn="auto">
              <a:spcBef>
                <a:spcPts val="0"/>
              </a:spcBef>
              <a:spcAft>
                <a:spcPts val="0"/>
              </a:spcAft>
              <a:defRPr/>
            </a:pPr>
            <a:r>
              <a:rPr lang="en-US" sz="1400" dirty="0">
                <a:latin typeface="+mn-lt"/>
              </a:rPr>
              <a:t>            </a:t>
            </a:r>
            <a:r>
              <a:rPr lang="en-US" sz="1400" dirty="0" err="1">
                <a:latin typeface="+mn-lt"/>
              </a:rPr>
              <a:t>android:layout_height</a:t>
            </a:r>
            <a:r>
              <a:rPr lang="en-US" sz="1400" dirty="0">
                <a:latin typeface="+mn-lt"/>
              </a:rPr>
              <a:t>="</a:t>
            </a:r>
            <a:r>
              <a:rPr lang="en-US" sz="1400" dirty="0" err="1">
                <a:latin typeface="+mn-lt"/>
              </a:rPr>
              <a:t>wrap_content</a:t>
            </a:r>
            <a:r>
              <a:rPr lang="en-US" sz="1400" dirty="0">
                <a:latin typeface="+mn-lt"/>
              </a:rPr>
              <a:t>"</a:t>
            </a:r>
          </a:p>
          <a:p>
            <a:pPr fontAlgn="auto">
              <a:spcBef>
                <a:spcPts val="0"/>
              </a:spcBef>
              <a:spcAft>
                <a:spcPts val="0"/>
              </a:spcAft>
              <a:defRPr/>
            </a:pPr>
            <a:r>
              <a:rPr lang="en-US" sz="1400" b="1" dirty="0">
                <a:latin typeface="+mn-lt"/>
              </a:rPr>
              <a:t>            </a:t>
            </a:r>
            <a:r>
              <a:rPr lang="en-US" sz="1400" b="1" dirty="0" err="1">
                <a:latin typeface="+mn-lt"/>
              </a:rPr>
              <a:t>android:layout_toLeftOf</a:t>
            </a:r>
            <a:r>
              <a:rPr lang="en-US" sz="1400" b="1" dirty="0">
                <a:latin typeface="+mn-lt"/>
              </a:rPr>
              <a:t>="@+id/ok"</a:t>
            </a:r>
          </a:p>
          <a:p>
            <a:pPr fontAlgn="auto">
              <a:spcBef>
                <a:spcPts val="0"/>
              </a:spcBef>
              <a:spcAft>
                <a:spcPts val="0"/>
              </a:spcAft>
              <a:defRPr/>
            </a:pPr>
            <a:r>
              <a:rPr lang="en-US" sz="1400" b="1" dirty="0">
                <a:latin typeface="+mn-lt"/>
              </a:rPr>
              <a:t>            </a:t>
            </a:r>
            <a:r>
              <a:rPr lang="en-US" sz="1400" b="1" dirty="0" err="1">
                <a:latin typeface="+mn-lt"/>
              </a:rPr>
              <a:t>android:layout_alignTop</a:t>
            </a:r>
            <a:r>
              <a:rPr lang="en-US" sz="1400" b="1" dirty="0">
                <a:latin typeface="+mn-lt"/>
              </a:rPr>
              <a:t>="@+id/ok“  /</a:t>
            </a:r>
            <a:r>
              <a:rPr lang="en-US" sz="1400" dirty="0">
                <a:latin typeface="+mn-lt"/>
              </a:rPr>
              <a:t>&gt;</a:t>
            </a:r>
          </a:p>
          <a:p>
            <a:pPr fontAlgn="auto">
              <a:spcBef>
                <a:spcPts val="0"/>
              </a:spcBef>
              <a:spcAft>
                <a:spcPts val="0"/>
              </a:spcAft>
              <a:defRPr/>
            </a:pPr>
            <a:endParaRPr lang="en-US" sz="1400" dirty="0">
              <a:latin typeface="+mn-lt"/>
            </a:endParaRPr>
          </a:p>
          <a:p>
            <a:pPr fontAlgn="auto">
              <a:spcBef>
                <a:spcPts val="0"/>
              </a:spcBef>
              <a:spcAft>
                <a:spcPts val="0"/>
              </a:spcAft>
              <a:defRPr/>
            </a:pPr>
            <a:r>
              <a:rPr lang="en-US" sz="1400" dirty="0">
                <a:latin typeface="+mn-lt"/>
              </a:rPr>
              <a:t>&lt;/</a:t>
            </a:r>
            <a:r>
              <a:rPr lang="en-US" sz="1400" dirty="0" err="1">
                <a:latin typeface="+mn-lt"/>
              </a:rPr>
              <a:t>RelativeLayout</a:t>
            </a:r>
            <a:r>
              <a:rPr lang="en-US" sz="1400" dirty="0">
                <a:latin typeface="+mn-lt"/>
              </a:rPr>
              <a:t>&gt;</a:t>
            </a:r>
          </a:p>
          <a:p>
            <a:pPr fontAlgn="auto">
              <a:spcBef>
                <a:spcPts val="0"/>
              </a:spcBef>
              <a:spcAft>
                <a:spcPts val="0"/>
              </a:spcAft>
              <a:defRPr/>
            </a:pPr>
            <a:endParaRPr lang="en-US" sz="1400" dirty="0">
              <a:latin typeface="+mn-lt"/>
            </a:endParaRPr>
          </a:p>
        </p:txBody>
      </p:sp>
      <p:sp>
        <p:nvSpPr>
          <p:cNvPr id="7" name="TextBox 6"/>
          <p:cNvSpPr txBox="1"/>
          <p:nvPr/>
        </p:nvSpPr>
        <p:spPr>
          <a:xfrm>
            <a:off x="5257800" y="1981200"/>
            <a:ext cx="3886200" cy="800100"/>
          </a:xfrm>
          <a:prstGeom prst="rect">
            <a:avLst/>
          </a:prstGeom>
          <a:solidFill>
            <a:srgbClr val="FFC000"/>
          </a:solidFill>
        </p:spPr>
        <p:txBody>
          <a:bodyPr>
            <a:spAutoFit/>
          </a:bodyPr>
          <a:lstStyle/>
          <a:p>
            <a:pPr fontAlgn="auto">
              <a:spcBef>
                <a:spcPts val="0"/>
              </a:spcBef>
              <a:spcAft>
                <a:spcPts val="0"/>
              </a:spcAft>
              <a:defRPr/>
            </a:pPr>
            <a:r>
              <a:rPr lang="en-US" sz="2800" b="1" dirty="0" err="1">
                <a:solidFill>
                  <a:srgbClr val="0070C0"/>
                </a:solidFill>
                <a:latin typeface="+mn-lt"/>
              </a:rPr>
              <a:t>RelativeLayout</a:t>
            </a:r>
            <a:r>
              <a:rPr lang="en-US" sz="2800" b="1" dirty="0">
                <a:solidFill>
                  <a:srgbClr val="0070C0"/>
                </a:solidFill>
                <a:latin typeface="+mn-lt"/>
              </a:rPr>
              <a:t> Example</a:t>
            </a:r>
          </a:p>
          <a:p>
            <a:pPr marL="457200" indent="-457200" fontAlgn="auto">
              <a:spcBef>
                <a:spcPts val="0"/>
              </a:spcBef>
              <a:spcAft>
                <a:spcPts val="0"/>
              </a:spcAft>
              <a:defRPr/>
            </a:pPr>
            <a:r>
              <a:rPr lang="en-US" i="1" dirty="0">
                <a:latin typeface="+mn-lt"/>
              </a:rPr>
              <a:t>Cont.</a:t>
            </a:r>
            <a:endParaRPr lang="en-US" sz="1400" i="1" dirty="0">
              <a:latin typeface="+mn-lt"/>
            </a:endParaRPr>
          </a:p>
        </p:txBody>
      </p:sp>
      <p:pic>
        <p:nvPicPr>
          <p:cNvPr id="41992" name="Picture 1"/>
          <p:cNvPicPr>
            <a:picLocks noChangeAspect="1" noChangeArrowheads="1"/>
          </p:cNvPicPr>
          <p:nvPr/>
        </p:nvPicPr>
        <p:blipFill>
          <a:blip r:embed="rId3"/>
          <a:srcRect/>
          <a:stretch>
            <a:fillRect/>
          </a:stretch>
        </p:blipFill>
        <p:spPr bwMode="auto">
          <a:xfrm>
            <a:off x="4648200" y="3200400"/>
            <a:ext cx="4064000" cy="2438400"/>
          </a:xfrm>
          <a:prstGeom prst="rect">
            <a:avLst/>
          </a:prstGeom>
          <a:noFill/>
          <a:ln w="3175">
            <a:solidFill>
              <a:schemeClr val="tx1"/>
            </a:solid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7191C68-899D-49E1-ACA4-2D3B69451543}" type="slidenum">
              <a:rPr lang="en-US"/>
              <a:pPr>
                <a:defRPr/>
              </a:pPr>
              <a:t>27</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A Detailed List of Widgets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44035"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4403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64C9830-78A1-4B48-BAB7-4EA1C7A94788}" type="slidenum">
              <a:rPr lang="en-US" sz="1200">
                <a:solidFill>
                  <a:schemeClr val="tx1">
                    <a:tint val="75000"/>
                  </a:schemeClr>
                </a:solidFill>
                <a:latin typeface="+mn-lt"/>
              </a:rPr>
              <a:pPr algn="r" fontAlgn="auto">
                <a:spcBef>
                  <a:spcPts val="0"/>
                </a:spcBef>
                <a:spcAft>
                  <a:spcPts val="0"/>
                </a:spcAft>
                <a:defRPr/>
              </a:pPr>
              <a:t>27</a:t>
            </a:fld>
            <a:endParaRPr lang="en-US" sz="1200">
              <a:solidFill>
                <a:schemeClr val="tx1">
                  <a:tint val="75000"/>
                </a:schemeClr>
              </a:solidFill>
              <a:latin typeface="+mn-lt"/>
            </a:endParaRPr>
          </a:p>
        </p:txBody>
      </p:sp>
      <p:sp>
        <p:nvSpPr>
          <p:cNvPr id="44038" name="TextBox 6"/>
          <p:cNvSpPr txBox="1">
            <a:spLocks noChangeArrowheads="1"/>
          </p:cNvSpPr>
          <p:nvPr/>
        </p:nvSpPr>
        <p:spPr bwMode="auto">
          <a:xfrm>
            <a:off x="533400" y="1676400"/>
            <a:ext cx="8077200" cy="369888"/>
          </a:xfrm>
          <a:prstGeom prst="rect">
            <a:avLst/>
          </a:prstGeom>
          <a:noFill/>
          <a:ln w="9525">
            <a:noFill/>
            <a:miter lim="800000"/>
            <a:headEnd/>
            <a:tailEnd/>
          </a:ln>
        </p:spPr>
        <p:txBody>
          <a:bodyPr>
            <a:spAutoFit/>
          </a:bodyPr>
          <a:lstStyle/>
          <a:p>
            <a:endParaRPr lang="en-US">
              <a:latin typeface="Calibri" pitchFamily="34" charset="0"/>
            </a:endParaRPr>
          </a:p>
        </p:txBody>
      </p:sp>
      <p:sp>
        <p:nvSpPr>
          <p:cNvPr id="44039" name="TextBox 9"/>
          <p:cNvSpPr txBox="1">
            <a:spLocks noChangeArrowheads="1"/>
          </p:cNvSpPr>
          <p:nvPr/>
        </p:nvSpPr>
        <p:spPr bwMode="auto">
          <a:xfrm>
            <a:off x="685800" y="1676400"/>
            <a:ext cx="8153400" cy="923925"/>
          </a:xfrm>
          <a:prstGeom prst="rect">
            <a:avLst/>
          </a:prstGeom>
          <a:noFill/>
          <a:ln w="9525">
            <a:noFill/>
            <a:miter lim="800000"/>
            <a:headEnd/>
            <a:tailEnd/>
          </a:ln>
        </p:spPr>
        <p:txBody>
          <a:bodyPr>
            <a:spAutoFit/>
          </a:bodyPr>
          <a:lstStyle/>
          <a:p>
            <a:r>
              <a:rPr lang="en-US">
                <a:latin typeface="Calibri" pitchFamily="34" charset="0"/>
              </a:rPr>
              <a:t>For a detailed list consult:</a:t>
            </a:r>
          </a:p>
          <a:p>
            <a:endParaRPr lang="en-US">
              <a:latin typeface="Calibri" pitchFamily="34" charset="0"/>
            </a:endParaRPr>
          </a:p>
          <a:p>
            <a:r>
              <a:rPr lang="en-US">
                <a:latin typeface="Calibri" pitchFamily="34" charset="0"/>
              </a:rPr>
              <a:t>http://developer.android.com/reference/android/widget/package-summary.html</a:t>
            </a:r>
          </a:p>
        </p:txBody>
      </p:sp>
      <p:sp>
        <p:nvSpPr>
          <p:cNvPr id="9" name="TextBox 8"/>
          <p:cNvSpPr txBox="1"/>
          <p:nvPr/>
        </p:nvSpPr>
        <p:spPr>
          <a:xfrm>
            <a:off x="762000" y="2743201"/>
            <a:ext cx="8382000" cy="3277820"/>
          </a:xfrm>
          <a:prstGeom prst="rect">
            <a:avLst/>
          </a:prstGeom>
          <a:noFill/>
        </p:spPr>
        <p:txBody>
          <a:bodyPr numCol="4">
            <a:spAutoFit/>
          </a:bodyPr>
          <a:lstStyle/>
          <a:p>
            <a:pPr fontAlgn="auto">
              <a:spcBef>
                <a:spcPts val="0"/>
              </a:spcBef>
              <a:spcAft>
                <a:spcPts val="0"/>
              </a:spcAft>
              <a:defRPr/>
            </a:pPr>
            <a:r>
              <a:rPr lang="en-US" sz="900" noProof="1">
                <a:solidFill>
                  <a:srgbClr val="C00000"/>
                </a:solidFill>
                <a:latin typeface="+mn-lt"/>
              </a:rPr>
              <a:t>AbsListView</a:t>
            </a:r>
          </a:p>
          <a:p>
            <a:pPr fontAlgn="auto">
              <a:spcBef>
                <a:spcPts val="0"/>
              </a:spcBef>
              <a:spcAft>
                <a:spcPts val="0"/>
              </a:spcAft>
              <a:defRPr/>
            </a:pPr>
            <a:r>
              <a:rPr lang="en-US" sz="900" noProof="1">
                <a:solidFill>
                  <a:srgbClr val="C00000"/>
                </a:solidFill>
                <a:latin typeface="+mn-lt"/>
              </a:rPr>
              <a:t>AbsListView.LayoutParams</a:t>
            </a:r>
          </a:p>
          <a:p>
            <a:pPr fontAlgn="auto">
              <a:spcBef>
                <a:spcPts val="0"/>
              </a:spcBef>
              <a:spcAft>
                <a:spcPts val="0"/>
              </a:spcAft>
              <a:defRPr/>
            </a:pPr>
            <a:r>
              <a:rPr lang="en-US" sz="900" noProof="1">
                <a:solidFill>
                  <a:srgbClr val="C00000"/>
                </a:solidFill>
                <a:latin typeface="+mn-lt"/>
              </a:rPr>
              <a:t>AbsoluteLayout</a:t>
            </a:r>
          </a:p>
          <a:p>
            <a:pPr fontAlgn="auto">
              <a:spcBef>
                <a:spcPts val="0"/>
              </a:spcBef>
              <a:spcAft>
                <a:spcPts val="0"/>
              </a:spcAft>
              <a:defRPr/>
            </a:pPr>
            <a:r>
              <a:rPr lang="en-US" sz="900" noProof="1">
                <a:solidFill>
                  <a:srgbClr val="C00000"/>
                </a:solidFill>
                <a:latin typeface="+mn-lt"/>
              </a:rPr>
              <a:t>AbsoluteLayout.LayoutParams</a:t>
            </a:r>
          </a:p>
          <a:p>
            <a:pPr fontAlgn="auto">
              <a:spcBef>
                <a:spcPts val="0"/>
              </a:spcBef>
              <a:spcAft>
                <a:spcPts val="0"/>
              </a:spcAft>
              <a:defRPr/>
            </a:pPr>
            <a:r>
              <a:rPr lang="en-US" sz="900" noProof="1">
                <a:solidFill>
                  <a:srgbClr val="C00000"/>
                </a:solidFill>
                <a:latin typeface="+mn-lt"/>
              </a:rPr>
              <a:t>AbsSeekBar</a:t>
            </a:r>
          </a:p>
          <a:p>
            <a:pPr fontAlgn="auto">
              <a:spcBef>
                <a:spcPts val="0"/>
              </a:spcBef>
              <a:spcAft>
                <a:spcPts val="0"/>
              </a:spcAft>
              <a:defRPr/>
            </a:pPr>
            <a:r>
              <a:rPr lang="en-US" sz="900" noProof="1">
                <a:solidFill>
                  <a:srgbClr val="C00000"/>
                </a:solidFill>
                <a:latin typeface="+mn-lt"/>
              </a:rPr>
              <a:t>AbsSpinner</a:t>
            </a:r>
          </a:p>
          <a:p>
            <a:pPr fontAlgn="auto">
              <a:spcBef>
                <a:spcPts val="0"/>
              </a:spcBef>
              <a:spcAft>
                <a:spcPts val="0"/>
              </a:spcAft>
              <a:defRPr/>
            </a:pPr>
            <a:r>
              <a:rPr lang="en-US" sz="900" noProof="1">
                <a:solidFill>
                  <a:srgbClr val="C00000"/>
                </a:solidFill>
                <a:latin typeface="+mn-lt"/>
              </a:rPr>
              <a:t>AdapterView&lt;T extends Adapter&gt;</a:t>
            </a:r>
          </a:p>
          <a:p>
            <a:pPr fontAlgn="auto">
              <a:spcBef>
                <a:spcPts val="0"/>
              </a:spcBef>
              <a:spcAft>
                <a:spcPts val="0"/>
              </a:spcAft>
              <a:defRPr/>
            </a:pPr>
            <a:r>
              <a:rPr lang="en-US" sz="900" noProof="1">
                <a:solidFill>
                  <a:srgbClr val="C00000"/>
                </a:solidFill>
                <a:latin typeface="+mn-lt"/>
              </a:rPr>
              <a:t>AdapterContextMenuInfo</a:t>
            </a:r>
          </a:p>
          <a:p>
            <a:pPr fontAlgn="auto">
              <a:spcBef>
                <a:spcPts val="0"/>
              </a:spcBef>
              <a:spcAft>
                <a:spcPts val="0"/>
              </a:spcAft>
              <a:defRPr/>
            </a:pPr>
            <a:r>
              <a:rPr lang="en-US" sz="900" noProof="1">
                <a:solidFill>
                  <a:srgbClr val="C00000"/>
                </a:solidFill>
                <a:latin typeface="+mn-lt"/>
              </a:rPr>
              <a:t>AlphabetIndexer</a:t>
            </a:r>
          </a:p>
          <a:p>
            <a:pPr fontAlgn="auto">
              <a:spcBef>
                <a:spcPts val="0"/>
              </a:spcBef>
              <a:spcAft>
                <a:spcPts val="0"/>
              </a:spcAft>
              <a:defRPr/>
            </a:pPr>
            <a:r>
              <a:rPr lang="en-US" sz="900" noProof="1">
                <a:solidFill>
                  <a:srgbClr val="C00000"/>
                </a:solidFill>
                <a:latin typeface="+mn-lt"/>
              </a:rPr>
              <a:t>AnalogClock</a:t>
            </a:r>
          </a:p>
          <a:p>
            <a:pPr fontAlgn="auto">
              <a:spcBef>
                <a:spcPts val="0"/>
              </a:spcBef>
              <a:spcAft>
                <a:spcPts val="0"/>
              </a:spcAft>
              <a:defRPr/>
            </a:pPr>
            <a:r>
              <a:rPr lang="en-US" sz="900" noProof="1">
                <a:solidFill>
                  <a:srgbClr val="C00000"/>
                </a:solidFill>
                <a:latin typeface="+mn-lt"/>
              </a:rPr>
              <a:t>ArrayAdapter&lt;T&gt;</a:t>
            </a:r>
          </a:p>
          <a:p>
            <a:pPr fontAlgn="auto">
              <a:spcBef>
                <a:spcPts val="0"/>
              </a:spcBef>
              <a:spcAft>
                <a:spcPts val="0"/>
              </a:spcAft>
              <a:defRPr/>
            </a:pPr>
            <a:r>
              <a:rPr lang="en-US" sz="900" noProof="1">
                <a:solidFill>
                  <a:srgbClr val="C00000"/>
                </a:solidFill>
                <a:latin typeface="+mn-lt"/>
              </a:rPr>
              <a:t>AutoCompleteTextView</a:t>
            </a:r>
          </a:p>
          <a:p>
            <a:pPr fontAlgn="auto">
              <a:spcBef>
                <a:spcPts val="0"/>
              </a:spcBef>
              <a:spcAft>
                <a:spcPts val="0"/>
              </a:spcAft>
              <a:defRPr/>
            </a:pPr>
            <a:r>
              <a:rPr lang="en-US" sz="900" noProof="1">
                <a:solidFill>
                  <a:srgbClr val="C00000"/>
                </a:solidFill>
                <a:latin typeface="+mn-lt"/>
              </a:rPr>
              <a:t>BaseAdapter</a:t>
            </a:r>
          </a:p>
          <a:p>
            <a:pPr fontAlgn="auto">
              <a:spcBef>
                <a:spcPts val="0"/>
              </a:spcBef>
              <a:spcAft>
                <a:spcPts val="0"/>
              </a:spcAft>
              <a:defRPr/>
            </a:pPr>
            <a:r>
              <a:rPr lang="en-US" sz="900" noProof="1">
                <a:solidFill>
                  <a:srgbClr val="C00000"/>
                </a:solidFill>
                <a:latin typeface="+mn-lt"/>
              </a:rPr>
              <a:t>BaseExpandableListAdapter</a:t>
            </a:r>
          </a:p>
          <a:p>
            <a:pPr fontAlgn="auto">
              <a:spcBef>
                <a:spcPts val="0"/>
              </a:spcBef>
              <a:spcAft>
                <a:spcPts val="0"/>
              </a:spcAft>
              <a:defRPr/>
            </a:pPr>
            <a:r>
              <a:rPr lang="en-US" sz="900" noProof="1">
                <a:solidFill>
                  <a:srgbClr val="C00000"/>
                </a:solidFill>
                <a:latin typeface="+mn-lt"/>
              </a:rPr>
              <a:t>Button</a:t>
            </a:r>
          </a:p>
          <a:p>
            <a:pPr fontAlgn="auto">
              <a:spcBef>
                <a:spcPts val="0"/>
              </a:spcBef>
              <a:spcAft>
                <a:spcPts val="0"/>
              </a:spcAft>
              <a:defRPr/>
            </a:pPr>
            <a:r>
              <a:rPr lang="en-US" sz="900" noProof="1">
                <a:solidFill>
                  <a:srgbClr val="C00000"/>
                </a:solidFill>
                <a:latin typeface="+mn-lt"/>
              </a:rPr>
              <a:t>CheckBox</a:t>
            </a:r>
          </a:p>
          <a:p>
            <a:pPr fontAlgn="auto">
              <a:spcBef>
                <a:spcPts val="0"/>
              </a:spcBef>
              <a:spcAft>
                <a:spcPts val="0"/>
              </a:spcAft>
              <a:defRPr/>
            </a:pPr>
            <a:r>
              <a:rPr lang="en-US" sz="900" noProof="1">
                <a:solidFill>
                  <a:srgbClr val="C00000"/>
                </a:solidFill>
                <a:latin typeface="+mn-lt"/>
              </a:rPr>
              <a:t>CheckedTextView</a:t>
            </a:r>
          </a:p>
          <a:p>
            <a:pPr fontAlgn="auto">
              <a:spcBef>
                <a:spcPts val="0"/>
              </a:spcBef>
              <a:spcAft>
                <a:spcPts val="0"/>
              </a:spcAft>
              <a:defRPr/>
            </a:pPr>
            <a:r>
              <a:rPr lang="en-US" sz="900" noProof="1">
                <a:solidFill>
                  <a:srgbClr val="C00000"/>
                </a:solidFill>
                <a:latin typeface="+mn-lt"/>
              </a:rPr>
              <a:t>Chronometer</a:t>
            </a:r>
          </a:p>
          <a:p>
            <a:pPr fontAlgn="auto">
              <a:spcBef>
                <a:spcPts val="0"/>
              </a:spcBef>
              <a:spcAft>
                <a:spcPts val="0"/>
              </a:spcAft>
              <a:defRPr/>
            </a:pPr>
            <a:r>
              <a:rPr lang="en-US" sz="900" noProof="1">
                <a:solidFill>
                  <a:srgbClr val="C00000"/>
                </a:solidFill>
                <a:latin typeface="+mn-lt"/>
              </a:rPr>
              <a:t>CompoundButton</a:t>
            </a:r>
          </a:p>
          <a:p>
            <a:pPr fontAlgn="auto">
              <a:spcBef>
                <a:spcPts val="0"/>
              </a:spcBef>
              <a:spcAft>
                <a:spcPts val="0"/>
              </a:spcAft>
              <a:defRPr/>
            </a:pPr>
            <a:r>
              <a:rPr lang="en-US" sz="900" noProof="1">
                <a:solidFill>
                  <a:srgbClr val="C00000"/>
                </a:solidFill>
                <a:latin typeface="+mn-lt"/>
              </a:rPr>
              <a:t>CursorAdapter</a:t>
            </a:r>
          </a:p>
          <a:p>
            <a:pPr fontAlgn="auto">
              <a:spcBef>
                <a:spcPts val="0"/>
              </a:spcBef>
              <a:spcAft>
                <a:spcPts val="0"/>
              </a:spcAft>
              <a:defRPr/>
            </a:pPr>
            <a:r>
              <a:rPr lang="en-US" sz="900" noProof="1">
                <a:solidFill>
                  <a:srgbClr val="C00000"/>
                </a:solidFill>
                <a:latin typeface="+mn-lt"/>
              </a:rPr>
              <a:t>CursorTreeAdapter</a:t>
            </a:r>
          </a:p>
          <a:p>
            <a:pPr fontAlgn="auto">
              <a:spcBef>
                <a:spcPts val="0"/>
              </a:spcBef>
              <a:spcAft>
                <a:spcPts val="0"/>
              </a:spcAft>
              <a:defRPr/>
            </a:pPr>
            <a:r>
              <a:rPr lang="en-US" sz="900" noProof="1">
                <a:solidFill>
                  <a:srgbClr val="C00000"/>
                </a:solidFill>
                <a:latin typeface="+mn-lt"/>
              </a:rPr>
              <a:t>DatePicker</a:t>
            </a:r>
          </a:p>
          <a:p>
            <a:pPr fontAlgn="auto">
              <a:spcBef>
                <a:spcPts val="0"/>
              </a:spcBef>
              <a:spcAft>
                <a:spcPts val="0"/>
              </a:spcAft>
              <a:defRPr/>
            </a:pPr>
            <a:r>
              <a:rPr lang="en-US" sz="900" noProof="1">
                <a:solidFill>
                  <a:srgbClr val="C00000"/>
                </a:solidFill>
                <a:latin typeface="+mn-lt"/>
              </a:rPr>
              <a:t>DialerFilter</a:t>
            </a:r>
          </a:p>
          <a:p>
            <a:pPr fontAlgn="auto">
              <a:spcBef>
                <a:spcPts val="0"/>
              </a:spcBef>
              <a:spcAft>
                <a:spcPts val="0"/>
              </a:spcAft>
              <a:defRPr/>
            </a:pPr>
            <a:r>
              <a:rPr lang="en-US" sz="900" noProof="1">
                <a:solidFill>
                  <a:srgbClr val="C00000"/>
                </a:solidFill>
                <a:latin typeface="+mn-lt"/>
              </a:rPr>
              <a:t>DigitalClock</a:t>
            </a:r>
          </a:p>
          <a:p>
            <a:pPr fontAlgn="auto">
              <a:spcBef>
                <a:spcPts val="0"/>
              </a:spcBef>
              <a:spcAft>
                <a:spcPts val="0"/>
              </a:spcAft>
              <a:defRPr/>
            </a:pPr>
            <a:r>
              <a:rPr lang="en-US" sz="900" noProof="1">
                <a:solidFill>
                  <a:srgbClr val="C00000"/>
                </a:solidFill>
                <a:latin typeface="+mn-lt"/>
              </a:rPr>
              <a:t>EditText</a:t>
            </a:r>
          </a:p>
          <a:p>
            <a:pPr fontAlgn="auto">
              <a:spcBef>
                <a:spcPts val="0"/>
              </a:spcBef>
              <a:spcAft>
                <a:spcPts val="0"/>
              </a:spcAft>
              <a:defRPr/>
            </a:pPr>
            <a:r>
              <a:rPr lang="en-US" sz="900" noProof="1">
                <a:solidFill>
                  <a:srgbClr val="C00000"/>
                </a:solidFill>
                <a:latin typeface="+mn-lt"/>
              </a:rPr>
              <a:t>ExpandableListView</a:t>
            </a:r>
          </a:p>
          <a:p>
            <a:pPr fontAlgn="auto">
              <a:spcBef>
                <a:spcPts val="0"/>
              </a:spcBef>
              <a:spcAft>
                <a:spcPts val="0"/>
              </a:spcAft>
              <a:defRPr/>
            </a:pPr>
            <a:r>
              <a:rPr lang="en-US" sz="900" noProof="1">
                <a:solidFill>
                  <a:srgbClr val="C00000"/>
                </a:solidFill>
                <a:latin typeface="+mn-lt"/>
              </a:rPr>
              <a:t>ExpandableListContextMenuInfo</a:t>
            </a:r>
          </a:p>
          <a:p>
            <a:pPr fontAlgn="auto">
              <a:spcBef>
                <a:spcPts val="0"/>
              </a:spcBef>
              <a:spcAft>
                <a:spcPts val="0"/>
              </a:spcAft>
              <a:defRPr/>
            </a:pPr>
            <a:r>
              <a:rPr lang="en-US" sz="900" noProof="1">
                <a:solidFill>
                  <a:srgbClr val="C00000"/>
                </a:solidFill>
                <a:latin typeface="+mn-lt"/>
              </a:rPr>
              <a:t>Filter</a:t>
            </a:r>
          </a:p>
          <a:p>
            <a:pPr fontAlgn="auto">
              <a:spcBef>
                <a:spcPts val="0"/>
              </a:spcBef>
              <a:spcAft>
                <a:spcPts val="0"/>
              </a:spcAft>
              <a:defRPr/>
            </a:pPr>
            <a:r>
              <a:rPr lang="en-US" sz="900" noProof="1">
                <a:solidFill>
                  <a:srgbClr val="C00000"/>
                </a:solidFill>
                <a:latin typeface="+mn-lt"/>
              </a:rPr>
              <a:t>Filter.FilterResults</a:t>
            </a:r>
          </a:p>
          <a:p>
            <a:pPr fontAlgn="auto">
              <a:spcBef>
                <a:spcPts val="0"/>
              </a:spcBef>
              <a:spcAft>
                <a:spcPts val="0"/>
              </a:spcAft>
              <a:defRPr/>
            </a:pPr>
            <a:r>
              <a:rPr lang="en-US" sz="900" noProof="1">
                <a:solidFill>
                  <a:srgbClr val="C00000"/>
                </a:solidFill>
                <a:latin typeface="+mn-lt"/>
              </a:rPr>
              <a:t>FrameLayout</a:t>
            </a:r>
          </a:p>
          <a:p>
            <a:pPr fontAlgn="auto">
              <a:spcBef>
                <a:spcPts val="0"/>
              </a:spcBef>
              <a:spcAft>
                <a:spcPts val="0"/>
              </a:spcAft>
              <a:defRPr/>
            </a:pPr>
            <a:r>
              <a:rPr lang="en-US" sz="900" noProof="1">
                <a:solidFill>
                  <a:srgbClr val="C00000"/>
                </a:solidFill>
                <a:latin typeface="+mn-lt"/>
              </a:rPr>
              <a:t>FrameLayout.LayoutParams</a:t>
            </a:r>
          </a:p>
          <a:p>
            <a:pPr fontAlgn="auto">
              <a:spcBef>
                <a:spcPts val="0"/>
              </a:spcBef>
              <a:spcAft>
                <a:spcPts val="0"/>
              </a:spcAft>
              <a:defRPr/>
            </a:pPr>
            <a:r>
              <a:rPr lang="en-US" sz="900" noProof="1">
                <a:solidFill>
                  <a:srgbClr val="C00000"/>
                </a:solidFill>
                <a:latin typeface="+mn-lt"/>
              </a:rPr>
              <a:t>Gallery</a:t>
            </a:r>
          </a:p>
          <a:p>
            <a:pPr fontAlgn="auto">
              <a:spcBef>
                <a:spcPts val="0"/>
              </a:spcBef>
              <a:spcAft>
                <a:spcPts val="0"/>
              </a:spcAft>
              <a:defRPr/>
            </a:pPr>
            <a:r>
              <a:rPr lang="en-US" sz="900" noProof="1">
                <a:solidFill>
                  <a:srgbClr val="C00000"/>
                </a:solidFill>
                <a:latin typeface="+mn-lt"/>
              </a:rPr>
              <a:t>Gallery.LayoutParams</a:t>
            </a:r>
          </a:p>
          <a:p>
            <a:pPr fontAlgn="auto">
              <a:spcBef>
                <a:spcPts val="0"/>
              </a:spcBef>
              <a:spcAft>
                <a:spcPts val="0"/>
              </a:spcAft>
              <a:defRPr/>
            </a:pPr>
            <a:r>
              <a:rPr lang="en-US" sz="900" noProof="1">
                <a:solidFill>
                  <a:srgbClr val="C00000"/>
                </a:solidFill>
                <a:latin typeface="+mn-lt"/>
              </a:rPr>
              <a:t>GridView</a:t>
            </a:r>
          </a:p>
          <a:p>
            <a:pPr fontAlgn="auto">
              <a:spcBef>
                <a:spcPts val="0"/>
              </a:spcBef>
              <a:spcAft>
                <a:spcPts val="0"/>
              </a:spcAft>
              <a:defRPr/>
            </a:pPr>
            <a:r>
              <a:rPr lang="en-US" sz="900" noProof="1">
                <a:solidFill>
                  <a:srgbClr val="C00000"/>
                </a:solidFill>
                <a:latin typeface="+mn-lt"/>
              </a:rPr>
              <a:t>HeaderViewListAdapter</a:t>
            </a:r>
          </a:p>
          <a:p>
            <a:pPr fontAlgn="auto">
              <a:spcBef>
                <a:spcPts val="0"/>
              </a:spcBef>
              <a:spcAft>
                <a:spcPts val="0"/>
              </a:spcAft>
              <a:defRPr/>
            </a:pPr>
            <a:r>
              <a:rPr lang="en-US" sz="900" noProof="1">
                <a:solidFill>
                  <a:srgbClr val="C00000"/>
                </a:solidFill>
                <a:latin typeface="+mn-lt"/>
              </a:rPr>
              <a:t>HorizontalScrollView</a:t>
            </a:r>
          </a:p>
          <a:p>
            <a:pPr fontAlgn="auto">
              <a:spcBef>
                <a:spcPts val="0"/>
              </a:spcBef>
              <a:spcAft>
                <a:spcPts val="0"/>
              </a:spcAft>
              <a:defRPr/>
            </a:pPr>
            <a:r>
              <a:rPr lang="en-US" sz="900" noProof="1">
                <a:solidFill>
                  <a:srgbClr val="C00000"/>
                </a:solidFill>
                <a:latin typeface="+mn-lt"/>
              </a:rPr>
              <a:t>ImageButton</a:t>
            </a:r>
          </a:p>
          <a:p>
            <a:pPr fontAlgn="auto">
              <a:spcBef>
                <a:spcPts val="0"/>
              </a:spcBef>
              <a:spcAft>
                <a:spcPts val="0"/>
              </a:spcAft>
              <a:defRPr/>
            </a:pPr>
            <a:r>
              <a:rPr lang="en-US" sz="900" noProof="1">
                <a:solidFill>
                  <a:srgbClr val="C00000"/>
                </a:solidFill>
                <a:latin typeface="+mn-lt"/>
              </a:rPr>
              <a:t>ImageSwitcher</a:t>
            </a:r>
          </a:p>
          <a:p>
            <a:pPr fontAlgn="auto">
              <a:spcBef>
                <a:spcPts val="0"/>
              </a:spcBef>
              <a:spcAft>
                <a:spcPts val="0"/>
              </a:spcAft>
              <a:defRPr/>
            </a:pPr>
            <a:r>
              <a:rPr lang="en-US" sz="900" noProof="1">
                <a:solidFill>
                  <a:srgbClr val="C00000"/>
                </a:solidFill>
                <a:latin typeface="+mn-lt"/>
              </a:rPr>
              <a:t>ImageView</a:t>
            </a:r>
          </a:p>
          <a:p>
            <a:pPr fontAlgn="auto">
              <a:spcBef>
                <a:spcPts val="0"/>
              </a:spcBef>
              <a:spcAft>
                <a:spcPts val="0"/>
              </a:spcAft>
              <a:defRPr/>
            </a:pPr>
            <a:r>
              <a:rPr lang="en-US" sz="900" noProof="1">
                <a:solidFill>
                  <a:srgbClr val="C00000"/>
                </a:solidFill>
                <a:latin typeface="+mn-lt"/>
              </a:rPr>
              <a:t>LinearLayout</a:t>
            </a:r>
          </a:p>
          <a:p>
            <a:pPr fontAlgn="auto">
              <a:spcBef>
                <a:spcPts val="0"/>
              </a:spcBef>
              <a:spcAft>
                <a:spcPts val="0"/>
              </a:spcAft>
              <a:defRPr/>
            </a:pPr>
            <a:r>
              <a:rPr lang="en-US" sz="900" noProof="1">
                <a:solidFill>
                  <a:srgbClr val="C00000"/>
                </a:solidFill>
                <a:latin typeface="+mn-lt"/>
              </a:rPr>
              <a:t>LinearLayout.LayoutParams</a:t>
            </a:r>
          </a:p>
          <a:p>
            <a:pPr fontAlgn="auto">
              <a:spcBef>
                <a:spcPts val="0"/>
              </a:spcBef>
              <a:spcAft>
                <a:spcPts val="0"/>
              </a:spcAft>
              <a:defRPr/>
            </a:pPr>
            <a:r>
              <a:rPr lang="en-US" sz="900" noProof="1">
                <a:solidFill>
                  <a:srgbClr val="C00000"/>
                </a:solidFill>
                <a:latin typeface="+mn-lt"/>
              </a:rPr>
              <a:t>ListView</a:t>
            </a:r>
          </a:p>
          <a:p>
            <a:pPr fontAlgn="auto">
              <a:spcBef>
                <a:spcPts val="0"/>
              </a:spcBef>
              <a:spcAft>
                <a:spcPts val="0"/>
              </a:spcAft>
              <a:defRPr/>
            </a:pPr>
            <a:r>
              <a:rPr lang="en-US" sz="900" noProof="1">
                <a:solidFill>
                  <a:srgbClr val="C00000"/>
                </a:solidFill>
                <a:latin typeface="+mn-lt"/>
              </a:rPr>
              <a:t>ListView.FixedViewInfo</a:t>
            </a:r>
          </a:p>
          <a:p>
            <a:pPr fontAlgn="auto">
              <a:spcBef>
                <a:spcPts val="0"/>
              </a:spcBef>
              <a:spcAft>
                <a:spcPts val="0"/>
              </a:spcAft>
              <a:defRPr/>
            </a:pPr>
            <a:r>
              <a:rPr lang="en-US" sz="900" noProof="1">
                <a:solidFill>
                  <a:srgbClr val="C00000"/>
                </a:solidFill>
                <a:latin typeface="+mn-lt"/>
              </a:rPr>
              <a:t>MediaController</a:t>
            </a:r>
          </a:p>
          <a:p>
            <a:pPr fontAlgn="auto">
              <a:spcBef>
                <a:spcPts val="0"/>
              </a:spcBef>
              <a:spcAft>
                <a:spcPts val="0"/>
              </a:spcAft>
              <a:defRPr/>
            </a:pPr>
            <a:r>
              <a:rPr lang="en-US" sz="900" noProof="1">
                <a:solidFill>
                  <a:srgbClr val="C00000"/>
                </a:solidFill>
                <a:latin typeface="+mn-lt"/>
              </a:rPr>
              <a:t>MultiAutoCompleteTextView</a:t>
            </a:r>
          </a:p>
          <a:p>
            <a:pPr fontAlgn="auto">
              <a:spcBef>
                <a:spcPts val="0"/>
              </a:spcBef>
              <a:spcAft>
                <a:spcPts val="0"/>
              </a:spcAft>
              <a:defRPr/>
            </a:pPr>
            <a:r>
              <a:rPr lang="en-US" sz="900" noProof="1">
                <a:solidFill>
                  <a:srgbClr val="C00000"/>
                </a:solidFill>
                <a:latin typeface="+mn-lt"/>
              </a:rPr>
              <a:t>CommaTokenizer</a:t>
            </a:r>
          </a:p>
          <a:p>
            <a:pPr fontAlgn="auto">
              <a:spcBef>
                <a:spcPts val="0"/>
              </a:spcBef>
              <a:spcAft>
                <a:spcPts val="0"/>
              </a:spcAft>
              <a:defRPr/>
            </a:pPr>
            <a:r>
              <a:rPr lang="en-US" sz="900" noProof="1">
                <a:solidFill>
                  <a:srgbClr val="C00000"/>
                </a:solidFill>
                <a:latin typeface="+mn-lt"/>
              </a:rPr>
              <a:t>PopupWindow</a:t>
            </a:r>
          </a:p>
          <a:p>
            <a:pPr fontAlgn="auto">
              <a:spcBef>
                <a:spcPts val="0"/>
              </a:spcBef>
              <a:spcAft>
                <a:spcPts val="0"/>
              </a:spcAft>
              <a:defRPr/>
            </a:pPr>
            <a:r>
              <a:rPr lang="en-US" sz="900" noProof="1">
                <a:solidFill>
                  <a:srgbClr val="C00000"/>
                </a:solidFill>
                <a:latin typeface="+mn-lt"/>
              </a:rPr>
              <a:t>ProgressBar</a:t>
            </a:r>
          </a:p>
          <a:p>
            <a:pPr fontAlgn="auto">
              <a:spcBef>
                <a:spcPts val="0"/>
              </a:spcBef>
              <a:spcAft>
                <a:spcPts val="0"/>
              </a:spcAft>
              <a:defRPr/>
            </a:pPr>
            <a:r>
              <a:rPr lang="en-US" sz="900" noProof="1">
                <a:solidFill>
                  <a:srgbClr val="C00000"/>
                </a:solidFill>
                <a:latin typeface="+mn-lt"/>
              </a:rPr>
              <a:t>RadioButton</a:t>
            </a:r>
          </a:p>
          <a:p>
            <a:pPr fontAlgn="auto">
              <a:spcBef>
                <a:spcPts val="0"/>
              </a:spcBef>
              <a:spcAft>
                <a:spcPts val="0"/>
              </a:spcAft>
              <a:defRPr/>
            </a:pPr>
            <a:r>
              <a:rPr lang="en-US" sz="900" noProof="1">
                <a:solidFill>
                  <a:srgbClr val="C00000"/>
                </a:solidFill>
                <a:latin typeface="+mn-lt"/>
              </a:rPr>
              <a:t>RadioGroup</a:t>
            </a:r>
          </a:p>
          <a:p>
            <a:pPr fontAlgn="auto">
              <a:spcBef>
                <a:spcPts val="0"/>
              </a:spcBef>
              <a:spcAft>
                <a:spcPts val="0"/>
              </a:spcAft>
              <a:defRPr/>
            </a:pPr>
            <a:r>
              <a:rPr lang="en-US" sz="900" noProof="1">
                <a:solidFill>
                  <a:srgbClr val="C00000"/>
                </a:solidFill>
                <a:latin typeface="+mn-lt"/>
              </a:rPr>
              <a:t>RadioGroup.LayoutParams</a:t>
            </a:r>
          </a:p>
          <a:p>
            <a:pPr fontAlgn="auto">
              <a:spcBef>
                <a:spcPts val="0"/>
              </a:spcBef>
              <a:spcAft>
                <a:spcPts val="0"/>
              </a:spcAft>
              <a:defRPr/>
            </a:pPr>
            <a:r>
              <a:rPr lang="en-US" sz="900" noProof="1">
                <a:solidFill>
                  <a:srgbClr val="C00000"/>
                </a:solidFill>
                <a:latin typeface="+mn-lt"/>
              </a:rPr>
              <a:t>RatingBar</a:t>
            </a:r>
          </a:p>
          <a:p>
            <a:pPr fontAlgn="auto">
              <a:spcBef>
                <a:spcPts val="0"/>
              </a:spcBef>
              <a:spcAft>
                <a:spcPts val="0"/>
              </a:spcAft>
              <a:defRPr/>
            </a:pPr>
            <a:r>
              <a:rPr lang="en-US" sz="900" noProof="1">
                <a:solidFill>
                  <a:srgbClr val="C00000"/>
                </a:solidFill>
                <a:latin typeface="+mn-lt"/>
              </a:rPr>
              <a:t>RelativeLayout</a:t>
            </a:r>
          </a:p>
          <a:p>
            <a:pPr fontAlgn="auto">
              <a:spcBef>
                <a:spcPts val="0"/>
              </a:spcBef>
              <a:spcAft>
                <a:spcPts val="0"/>
              </a:spcAft>
              <a:defRPr/>
            </a:pPr>
            <a:r>
              <a:rPr lang="en-US" sz="900" noProof="1">
                <a:solidFill>
                  <a:srgbClr val="C00000"/>
                </a:solidFill>
                <a:latin typeface="+mn-lt"/>
              </a:rPr>
              <a:t>RelativeLayout.LayoutParams</a:t>
            </a:r>
          </a:p>
          <a:p>
            <a:pPr fontAlgn="auto">
              <a:spcBef>
                <a:spcPts val="0"/>
              </a:spcBef>
              <a:spcAft>
                <a:spcPts val="0"/>
              </a:spcAft>
              <a:defRPr/>
            </a:pPr>
            <a:r>
              <a:rPr lang="en-US" sz="900" noProof="1">
                <a:solidFill>
                  <a:srgbClr val="C00000"/>
                </a:solidFill>
                <a:latin typeface="+mn-lt"/>
              </a:rPr>
              <a:t>RemoteViews</a:t>
            </a:r>
          </a:p>
          <a:p>
            <a:pPr fontAlgn="auto">
              <a:spcBef>
                <a:spcPts val="0"/>
              </a:spcBef>
              <a:spcAft>
                <a:spcPts val="0"/>
              </a:spcAft>
              <a:defRPr/>
            </a:pPr>
            <a:r>
              <a:rPr lang="en-US" sz="900" noProof="1">
                <a:solidFill>
                  <a:srgbClr val="C00000"/>
                </a:solidFill>
                <a:latin typeface="+mn-lt"/>
              </a:rPr>
              <a:t>ResourceCursorAdapter</a:t>
            </a:r>
          </a:p>
          <a:p>
            <a:pPr fontAlgn="auto">
              <a:spcBef>
                <a:spcPts val="0"/>
              </a:spcBef>
              <a:spcAft>
                <a:spcPts val="0"/>
              </a:spcAft>
              <a:defRPr/>
            </a:pPr>
            <a:r>
              <a:rPr lang="en-US" sz="900" noProof="1">
                <a:solidFill>
                  <a:srgbClr val="C00000"/>
                </a:solidFill>
                <a:latin typeface="+mn-lt"/>
              </a:rPr>
              <a:t>ResourceCursorTreeAdapter</a:t>
            </a:r>
          </a:p>
          <a:p>
            <a:pPr fontAlgn="auto">
              <a:spcBef>
                <a:spcPts val="0"/>
              </a:spcBef>
              <a:spcAft>
                <a:spcPts val="0"/>
              </a:spcAft>
              <a:defRPr/>
            </a:pPr>
            <a:r>
              <a:rPr lang="en-US" sz="900" noProof="1">
                <a:solidFill>
                  <a:srgbClr val="C00000"/>
                </a:solidFill>
                <a:latin typeface="+mn-lt"/>
              </a:rPr>
              <a:t>Scroller</a:t>
            </a:r>
          </a:p>
          <a:p>
            <a:pPr fontAlgn="auto">
              <a:spcBef>
                <a:spcPts val="0"/>
              </a:spcBef>
              <a:spcAft>
                <a:spcPts val="0"/>
              </a:spcAft>
              <a:defRPr/>
            </a:pPr>
            <a:r>
              <a:rPr lang="en-US" sz="900" noProof="1">
                <a:solidFill>
                  <a:srgbClr val="C00000"/>
                </a:solidFill>
                <a:latin typeface="+mn-lt"/>
              </a:rPr>
              <a:t>ScrollView</a:t>
            </a:r>
          </a:p>
          <a:p>
            <a:pPr fontAlgn="auto">
              <a:spcBef>
                <a:spcPts val="0"/>
              </a:spcBef>
              <a:spcAft>
                <a:spcPts val="0"/>
              </a:spcAft>
              <a:defRPr/>
            </a:pPr>
            <a:r>
              <a:rPr lang="en-US" sz="900" noProof="1">
                <a:solidFill>
                  <a:srgbClr val="C00000"/>
                </a:solidFill>
                <a:latin typeface="+mn-lt"/>
              </a:rPr>
              <a:t>SeekBar</a:t>
            </a:r>
          </a:p>
          <a:p>
            <a:pPr fontAlgn="auto">
              <a:spcBef>
                <a:spcPts val="0"/>
              </a:spcBef>
              <a:spcAft>
                <a:spcPts val="0"/>
              </a:spcAft>
              <a:defRPr/>
            </a:pPr>
            <a:r>
              <a:rPr lang="en-US" sz="900" noProof="1">
                <a:solidFill>
                  <a:srgbClr val="C00000"/>
                </a:solidFill>
                <a:latin typeface="+mn-lt"/>
              </a:rPr>
              <a:t>SimpleAdapter</a:t>
            </a:r>
          </a:p>
          <a:p>
            <a:pPr fontAlgn="auto">
              <a:spcBef>
                <a:spcPts val="0"/>
              </a:spcBef>
              <a:spcAft>
                <a:spcPts val="0"/>
              </a:spcAft>
              <a:defRPr/>
            </a:pPr>
            <a:r>
              <a:rPr lang="en-US" sz="900" noProof="1">
                <a:solidFill>
                  <a:srgbClr val="C00000"/>
                </a:solidFill>
                <a:latin typeface="+mn-lt"/>
              </a:rPr>
              <a:t>SimpleCursorAdapter</a:t>
            </a:r>
          </a:p>
          <a:p>
            <a:pPr fontAlgn="auto">
              <a:spcBef>
                <a:spcPts val="0"/>
              </a:spcBef>
              <a:spcAft>
                <a:spcPts val="0"/>
              </a:spcAft>
              <a:defRPr/>
            </a:pPr>
            <a:r>
              <a:rPr lang="en-US" sz="900" noProof="1">
                <a:solidFill>
                  <a:srgbClr val="C00000"/>
                </a:solidFill>
                <a:latin typeface="+mn-lt"/>
              </a:rPr>
              <a:t>SimpleCursorTreeAdapter</a:t>
            </a:r>
          </a:p>
          <a:p>
            <a:pPr fontAlgn="auto">
              <a:spcBef>
                <a:spcPts val="0"/>
              </a:spcBef>
              <a:spcAft>
                <a:spcPts val="0"/>
              </a:spcAft>
              <a:defRPr/>
            </a:pPr>
            <a:r>
              <a:rPr lang="en-US" sz="900" noProof="1">
                <a:solidFill>
                  <a:srgbClr val="C00000"/>
                </a:solidFill>
                <a:latin typeface="+mn-lt"/>
              </a:rPr>
              <a:t>SimpleExpandableListAdapter</a:t>
            </a:r>
          </a:p>
          <a:p>
            <a:pPr fontAlgn="auto">
              <a:spcBef>
                <a:spcPts val="0"/>
              </a:spcBef>
              <a:spcAft>
                <a:spcPts val="0"/>
              </a:spcAft>
              <a:defRPr/>
            </a:pPr>
            <a:r>
              <a:rPr lang="en-US" sz="900" noProof="1">
                <a:solidFill>
                  <a:srgbClr val="C00000"/>
                </a:solidFill>
                <a:latin typeface="+mn-lt"/>
              </a:rPr>
              <a:t>SlidingDrawer</a:t>
            </a:r>
          </a:p>
          <a:p>
            <a:pPr fontAlgn="auto">
              <a:spcBef>
                <a:spcPts val="0"/>
              </a:spcBef>
              <a:spcAft>
                <a:spcPts val="0"/>
              </a:spcAft>
              <a:defRPr/>
            </a:pPr>
            <a:r>
              <a:rPr lang="en-US" sz="900" noProof="1">
                <a:solidFill>
                  <a:srgbClr val="C00000"/>
                </a:solidFill>
                <a:latin typeface="+mn-lt"/>
              </a:rPr>
              <a:t>Spinner</a:t>
            </a:r>
          </a:p>
          <a:p>
            <a:pPr fontAlgn="auto">
              <a:spcBef>
                <a:spcPts val="0"/>
              </a:spcBef>
              <a:spcAft>
                <a:spcPts val="0"/>
              </a:spcAft>
              <a:defRPr/>
            </a:pPr>
            <a:r>
              <a:rPr lang="en-US" sz="900" noProof="1">
                <a:solidFill>
                  <a:srgbClr val="C00000"/>
                </a:solidFill>
                <a:latin typeface="+mn-lt"/>
              </a:rPr>
              <a:t>TabHost</a:t>
            </a:r>
          </a:p>
          <a:p>
            <a:pPr fontAlgn="auto">
              <a:spcBef>
                <a:spcPts val="0"/>
              </a:spcBef>
              <a:spcAft>
                <a:spcPts val="0"/>
              </a:spcAft>
              <a:defRPr/>
            </a:pPr>
            <a:r>
              <a:rPr lang="en-US" sz="900" noProof="1">
                <a:solidFill>
                  <a:srgbClr val="C00000"/>
                </a:solidFill>
                <a:latin typeface="+mn-lt"/>
              </a:rPr>
              <a:t>TabHost.TabSpec</a:t>
            </a:r>
          </a:p>
          <a:p>
            <a:pPr fontAlgn="auto">
              <a:spcBef>
                <a:spcPts val="0"/>
              </a:spcBef>
              <a:spcAft>
                <a:spcPts val="0"/>
              </a:spcAft>
              <a:defRPr/>
            </a:pPr>
            <a:r>
              <a:rPr lang="en-US" sz="900" noProof="1">
                <a:solidFill>
                  <a:srgbClr val="C00000"/>
                </a:solidFill>
                <a:latin typeface="+mn-lt"/>
              </a:rPr>
              <a:t>TableLayout</a:t>
            </a:r>
          </a:p>
          <a:p>
            <a:pPr fontAlgn="auto">
              <a:spcBef>
                <a:spcPts val="0"/>
              </a:spcBef>
              <a:spcAft>
                <a:spcPts val="0"/>
              </a:spcAft>
              <a:defRPr/>
            </a:pPr>
            <a:r>
              <a:rPr lang="en-US" sz="900" noProof="1">
                <a:solidFill>
                  <a:srgbClr val="C00000"/>
                </a:solidFill>
                <a:latin typeface="+mn-lt"/>
              </a:rPr>
              <a:t>TableLayout.LayoutParams</a:t>
            </a:r>
          </a:p>
          <a:p>
            <a:pPr fontAlgn="auto">
              <a:spcBef>
                <a:spcPts val="0"/>
              </a:spcBef>
              <a:spcAft>
                <a:spcPts val="0"/>
              </a:spcAft>
              <a:defRPr/>
            </a:pPr>
            <a:r>
              <a:rPr lang="en-US" sz="900" noProof="1">
                <a:solidFill>
                  <a:srgbClr val="C00000"/>
                </a:solidFill>
                <a:latin typeface="+mn-lt"/>
              </a:rPr>
              <a:t>TableRow</a:t>
            </a:r>
          </a:p>
          <a:p>
            <a:pPr fontAlgn="auto">
              <a:spcBef>
                <a:spcPts val="0"/>
              </a:spcBef>
              <a:spcAft>
                <a:spcPts val="0"/>
              </a:spcAft>
              <a:defRPr/>
            </a:pPr>
            <a:r>
              <a:rPr lang="en-US" sz="900" noProof="1">
                <a:solidFill>
                  <a:srgbClr val="C00000"/>
                </a:solidFill>
                <a:latin typeface="+mn-lt"/>
              </a:rPr>
              <a:t>TableRow.LayoutParams</a:t>
            </a:r>
          </a:p>
          <a:p>
            <a:pPr fontAlgn="auto">
              <a:spcBef>
                <a:spcPts val="0"/>
              </a:spcBef>
              <a:spcAft>
                <a:spcPts val="0"/>
              </a:spcAft>
              <a:defRPr/>
            </a:pPr>
            <a:r>
              <a:rPr lang="en-US" sz="900" noProof="1">
                <a:solidFill>
                  <a:srgbClr val="C00000"/>
                </a:solidFill>
                <a:latin typeface="+mn-lt"/>
              </a:rPr>
              <a:t>TabWidget</a:t>
            </a:r>
          </a:p>
          <a:p>
            <a:pPr fontAlgn="auto">
              <a:spcBef>
                <a:spcPts val="0"/>
              </a:spcBef>
              <a:spcAft>
                <a:spcPts val="0"/>
              </a:spcAft>
              <a:defRPr/>
            </a:pPr>
            <a:r>
              <a:rPr lang="en-US" sz="900" noProof="1">
                <a:solidFill>
                  <a:srgbClr val="C00000"/>
                </a:solidFill>
                <a:latin typeface="+mn-lt"/>
              </a:rPr>
              <a:t>TextSwitcher</a:t>
            </a:r>
          </a:p>
          <a:p>
            <a:pPr fontAlgn="auto">
              <a:spcBef>
                <a:spcPts val="0"/>
              </a:spcBef>
              <a:spcAft>
                <a:spcPts val="0"/>
              </a:spcAft>
              <a:defRPr/>
            </a:pPr>
            <a:r>
              <a:rPr lang="en-US" sz="900" noProof="1">
                <a:solidFill>
                  <a:srgbClr val="C00000"/>
                </a:solidFill>
                <a:latin typeface="+mn-lt"/>
              </a:rPr>
              <a:t>TextView</a:t>
            </a:r>
          </a:p>
          <a:p>
            <a:pPr fontAlgn="auto">
              <a:spcBef>
                <a:spcPts val="0"/>
              </a:spcBef>
              <a:spcAft>
                <a:spcPts val="0"/>
              </a:spcAft>
              <a:defRPr/>
            </a:pPr>
            <a:r>
              <a:rPr lang="en-US" sz="900" noProof="1">
                <a:solidFill>
                  <a:srgbClr val="C00000"/>
                </a:solidFill>
                <a:latin typeface="+mn-lt"/>
              </a:rPr>
              <a:t>TextView.SavedState</a:t>
            </a:r>
          </a:p>
          <a:p>
            <a:pPr fontAlgn="auto">
              <a:spcBef>
                <a:spcPts val="0"/>
              </a:spcBef>
              <a:spcAft>
                <a:spcPts val="0"/>
              </a:spcAft>
              <a:defRPr/>
            </a:pPr>
            <a:r>
              <a:rPr lang="en-US" sz="900" noProof="1">
                <a:solidFill>
                  <a:srgbClr val="C00000"/>
                </a:solidFill>
                <a:latin typeface="+mn-lt"/>
              </a:rPr>
              <a:t>TimePicker</a:t>
            </a:r>
          </a:p>
          <a:p>
            <a:pPr fontAlgn="auto">
              <a:spcBef>
                <a:spcPts val="0"/>
              </a:spcBef>
              <a:spcAft>
                <a:spcPts val="0"/>
              </a:spcAft>
              <a:defRPr/>
            </a:pPr>
            <a:r>
              <a:rPr lang="en-US" sz="900" noProof="1">
                <a:solidFill>
                  <a:srgbClr val="C00000"/>
                </a:solidFill>
                <a:latin typeface="+mn-lt"/>
              </a:rPr>
              <a:t>Toast</a:t>
            </a:r>
          </a:p>
          <a:p>
            <a:pPr fontAlgn="auto">
              <a:spcBef>
                <a:spcPts val="0"/>
              </a:spcBef>
              <a:spcAft>
                <a:spcPts val="0"/>
              </a:spcAft>
              <a:defRPr/>
            </a:pPr>
            <a:r>
              <a:rPr lang="en-US" sz="900" noProof="1">
                <a:solidFill>
                  <a:srgbClr val="C00000"/>
                </a:solidFill>
                <a:latin typeface="+mn-lt"/>
              </a:rPr>
              <a:t>ToggleButton</a:t>
            </a:r>
          </a:p>
          <a:p>
            <a:pPr fontAlgn="auto">
              <a:spcBef>
                <a:spcPts val="0"/>
              </a:spcBef>
              <a:spcAft>
                <a:spcPts val="0"/>
              </a:spcAft>
              <a:defRPr/>
            </a:pPr>
            <a:r>
              <a:rPr lang="en-US" sz="900" noProof="1">
                <a:solidFill>
                  <a:srgbClr val="C00000"/>
                </a:solidFill>
                <a:latin typeface="+mn-lt"/>
              </a:rPr>
              <a:t>TwoLineListItem</a:t>
            </a:r>
          </a:p>
          <a:p>
            <a:pPr fontAlgn="auto">
              <a:spcBef>
                <a:spcPts val="0"/>
              </a:spcBef>
              <a:spcAft>
                <a:spcPts val="0"/>
              </a:spcAft>
              <a:defRPr/>
            </a:pPr>
            <a:r>
              <a:rPr lang="en-US" sz="900" noProof="1">
                <a:solidFill>
                  <a:srgbClr val="C00000"/>
                </a:solidFill>
                <a:latin typeface="+mn-lt"/>
              </a:rPr>
              <a:t>VideoView</a:t>
            </a:r>
          </a:p>
          <a:p>
            <a:pPr fontAlgn="auto">
              <a:spcBef>
                <a:spcPts val="0"/>
              </a:spcBef>
              <a:spcAft>
                <a:spcPts val="0"/>
              </a:spcAft>
              <a:defRPr/>
            </a:pPr>
            <a:r>
              <a:rPr lang="en-US" sz="900" noProof="1">
                <a:solidFill>
                  <a:srgbClr val="C00000"/>
                </a:solidFill>
                <a:latin typeface="+mn-lt"/>
              </a:rPr>
              <a:t>ViewAnimator</a:t>
            </a:r>
          </a:p>
          <a:p>
            <a:pPr fontAlgn="auto">
              <a:spcBef>
                <a:spcPts val="0"/>
              </a:spcBef>
              <a:spcAft>
                <a:spcPts val="0"/>
              </a:spcAft>
              <a:defRPr/>
            </a:pPr>
            <a:r>
              <a:rPr lang="en-US" sz="900" noProof="1">
                <a:solidFill>
                  <a:srgbClr val="C00000"/>
                </a:solidFill>
                <a:latin typeface="+mn-lt"/>
              </a:rPr>
              <a:t>ViewFlipper</a:t>
            </a:r>
          </a:p>
          <a:p>
            <a:pPr fontAlgn="auto">
              <a:spcBef>
                <a:spcPts val="0"/>
              </a:spcBef>
              <a:spcAft>
                <a:spcPts val="0"/>
              </a:spcAft>
              <a:defRPr/>
            </a:pPr>
            <a:r>
              <a:rPr lang="en-US" sz="900" noProof="1">
                <a:solidFill>
                  <a:srgbClr val="C00000"/>
                </a:solidFill>
                <a:latin typeface="+mn-lt"/>
              </a:rPr>
              <a:t>ViewSwitcher</a:t>
            </a:r>
          </a:p>
          <a:p>
            <a:pPr fontAlgn="auto">
              <a:spcBef>
                <a:spcPts val="0"/>
              </a:spcBef>
              <a:spcAft>
                <a:spcPts val="0"/>
              </a:spcAft>
              <a:defRPr/>
            </a:pPr>
            <a:r>
              <a:rPr lang="en-US" sz="900" noProof="1">
                <a:solidFill>
                  <a:srgbClr val="C00000"/>
                </a:solidFill>
                <a:latin typeface="+mn-lt"/>
              </a:rPr>
              <a:t>ZoomButton</a:t>
            </a:r>
          </a:p>
          <a:p>
            <a:pPr fontAlgn="auto">
              <a:spcBef>
                <a:spcPts val="0"/>
              </a:spcBef>
              <a:spcAft>
                <a:spcPts val="0"/>
              </a:spcAft>
              <a:defRPr/>
            </a:pPr>
            <a:r>
              <a:rPr lang="en-US" sz="900" noProof="1">
                <a:solidFill>
                  <a:srgbClr val="C00000"/>
                </a:solidFill>
                <a:latin typeface="+mn-lt"/>
              </a:rPr>
              <a:t>ZoomControls</a:t>
            </a:r>
          </a:p>
          <a:p>
            <a:pPr fontAlgn="auto">
              <a:spcBef>
                <a:spcPts val="0"/>
              </a:spcBef>
              <a:spcAft>
                <a:spcPts val="0"/>
              </a:spcAft>
              <a:defRPr/>
            </a:pPr>
            <a:endParaRPr lang="en-US" sz="900" dirty="0">
              <a:solidFill>
                <a:srgbClr val="C00000"/>
              </a:solidFill>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2FD8C59-38DD-451D-8696-8D5AD34F37E8}" type="slidenum">
              <a:rPr lang="en-US"/>
              <a:pPr>
                <a:defRPr/>
              </a:pPr>
              <a:t>28</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fontAlgn="auto">
              <a:spcAft>
                <a:spcPts val="0"/>
              </a:spcAft>
              <a:defRPr/>
            </a:pPr>
            <a:r>
              <a:rPr lang="en-US" sz="5900" b="1" dirty="0">
                <a:solidFill>
                  <a:schemeClr val="tx2">
                    <a:lumMod val="60000"/>
                    <a:lumOff val="40000"/>
                  </a:schemeClr>
                </a:solidFill>
                <a:latin typeface="+mn-lt"/>
              </a:rPr>
              <a:t>Attaching Layouts to Java Code</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45059"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45060"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600EDFCD-6D1E-4B5F-84F9-65CFACDA6D3E}" type="slidenum">
              <a:rPr lang="en-US" sz="1200">
                <a:solidFill>
                  <a:schemeClr val="tx1">
                    <a:tint val="75000"/>
                  </a:schemeClr>
                </a:solidFill>
                <a:latin typeface="+mn-lt"/>
              </a:rPr>
              <a:pPr algn="r" fontAlgn="auto">
                <a:spcBef>
                  <a:spcPts val="0"/>
                </a:spcBef>
                <a:spcAft>
                  <a:spcPts val="0"/>
                </a:spcAft>
                <a:defRPr/>
              </a:pPr>
              <a:t>28</a:t>
            </a:fld>
            <a:endParaRPr lang="en-US" sz="1200">
              <a:solidFill>
                <a:schemeClr val="tx1">
                  <a:tint val="75000"/>
                </a:schemeClr>
              </a:solidFill>
              <a:latin typeface="+mn-lt"/>
            </a:endParaRPr>
          </a:p>
        </p:txBody>
      </p:sp>
      <p:sp>
        <p:nvSpPr>
          <p:cNvPr id="45062" name="TextBox 6"/>
          <p:cNvSpPr txBox="1">
            <a:spLocks noChangeArrowheads="1"/>
          </p:cNvSpPr>
          <p:nvPr/>
        </p:nvSpPr>
        <p:spPr bwMode="auto">
          <a:xfrm>
            <a:off x="685800" y="1828800"/>
            <a:ext cx="7924800" cy="1006475"/>
          </a:xfrm>
          <a:prstGeom prst="rect">
            <a:avLst/>
          </a:prstGeom>
          <a:noFill/>
          <a:ln w="9525">
            <a:noFill/>
            <a:miter lim="800000"/>
            <a:headEnd/>
            <a:tailEnd/>
          </a:ln>
        </p:spPr>
        <p:txBody>
          <a:bodyPr>
            <a:spAutoFit/>
          </a:bodyPr>
          <a:lstStyle/>
          <a:p>
            <a:r>
              <a:rPr lang="en-US" sz="2000" b="1">
                <a:latin typeface="Calibri" pitchFamily="34" charset="0"/>
              </a:rPr>
              <a:t>PLUMBING.  </a:t>
            </a:r>
            <a:r>
              <a:rPr lang="en-US" sz="2000">
                <a:latin typeface="Calibri" pitchFamily="34" charset="0"/>
              </a:rPr>
              <a:t>Ta phải ‘nối’ các phần từ XML với các đối tượng tương đương trong activity. Nhờ đó, ta có thể thao tác với UI từ mã chương trình.</a:t>
            </a:r>
          </a:p>
          <a:p>
            <a:endParaRPr lang="en-US" sz="2000">
              <a:latin typeface="Calibri" pitchFamily="34" charset="0"/>
            </a:endParaRPr>
          </a:p>
        </p:txBody>
      </p:sp>
      <p:pic>
        <p:nvPicPr>
          <p:cNvPr id="45063" name="Picture 3" descr="C:\Documents and Settings\Administrator\Local Settings\Temporary Internet Files\Content.IE5\JY795S7C\MC900311294[1].wmf"/>
          <p:cNvPicPr>
            <a:picLocks noChangeAspect="1" noChangeArrowheads="1"/>
          </p:cNvPicPr>
          <p:nvPr/>
        </p:nvPicPr>
        <p:blipFill>
          <a:blip r:embed="rId3"/>
          <a:srcRect/>
          <a:stretch>
            <a:fillRect/>
          </a:stretch>
        </p:blipFill>
        <p:spPr bwMode="auto">
          <a:xfrm>
            <a:off x="2667000" y="2667000"/>
            <a:ext cx="3195638" cy="3360738"/>
          </a:xfrm>
          <a:prstGeom prst="rect">
            <a:avLst/>
          </a:prstGeom>
          <a:noFill/>
          <a:ln w="9525">
            <a:noFill/>
            <a:miter lim="800000"/>
            <a:headEnd/>
            <a:tailEnd/>
          </a:ln>
        </p:spPr>
      </p:pic>
      <p:sp>
        <p:nvSpPr>
          <p:cNvPr id="11" name="TextBox 10"/>
          <p:cNvSpPr txBox="1"/>
          <p:nvPr/>
        </p:nvSpPr>
        <p:spPr>
          <a:xfrm>
            <a:off x="990600" y="2590800"/>
            <a:ext cx="1600200" cy="1754188"/>
          </a:xfrm>
          <a:prstGeom prst="rect">
            <a:avLst/>
          </a:prstGeom>
          <a:solidFill>
            <a:schemeClr val="accent6">
              <a:lumMod val="20000"/>
              <a:lumOff val="80000"/>
            </a:schemeClr>
          </a:solidFill>
          <a:ln>
            <a:solidFill>
              <a:schemeClr val="accent2"/>
            </a:solidFill>
          </a:ln>
        </p:spPr>
        <p:txBody>
          <a:bodyPr>
            <a:spAutoFit/>
          </a:bodyPr>
          <a:lstStyle/>
          <a:p>
            <a:pPr fontAlgn="auto">
              <a:spcBef>
                <a:spcPts val="0"/>
              </a:spcBef>
              <a:spcAft>
                <a:spcPts val="0"/>
              </a:spcAft>
              <a:defRPr/>
            </a:pPr>
            <a:r>
              <a:rPr lang="en-US" b="1" dirty="0">
                <a:latin typeface="+mn-lt"/>
              </a:rPr>
              <a:t>XLM Layout</a:t>
            </a:r>
          </a:p>
          <a:p>
            <a:pPr fontAlgn="auto">
              <a:spcBef>
                <a:spcPts val="0"/>
              </a:spcBef>
              <a:spcAft>
                <a:spcPts val="0"/>
              </a:spcAft>
              <a:defRPr/>
            </a:pPr>
            <a:r>
              <a:rPr lang="en-US" b="1" dirty="0">
                <a:latin typeface="+mn-lt"/>
              </a:rPr>
              <a:t>&lt;xml….</a:t>
            </a:r>
          </a:p>
          <a:p>
            <a:pPr fontAlgn="auto">
              <a:spcBef>
                <a:spcPts val="0"/>
              </a:spcBef>
              <a:spcAft>
                <a:spcPts val="0"/>
              </a:spcAft>
              <a:defRPr/>
            </a:pPr>
            <a:r>
              <a:rPr lang="en-US" b="1" dirty="0">
                <a:latin typeface="+mn-lt"/>
              </a:rPr>
              <a:t>. . . </a:t>
            </a:r>
          </a:p>
          <a:p>
            <a:pPr fontAlgn="auto">
              <a:spcBef>
                <a:spcPts val="0"/>
              </a:spcBef>
              <a:spcAft>
                <a:spcPts val="0"/>
              </a:spcAft>
              <a:defRPr/>
            </a:pPr>
            <a:r>
              <a:rPr lang="en-US" b="1" dirty="0">
                <a:latin typeface="+mn-lt"/>
              </a:rPr>
              <a:t>. . .</a:t>
            </a:r>
          </a:p>
          <a:p>
            <a:pPr fontAlgn="auto">
              <a:spcBef>
                <a:spcPts val="0"/>
              </a:spcBef>
              <a:spcAft>
                <a:spcPts val="0"/>
              </a:spcAft>
              <a:defRPr/>
            </a:pPr>
            <a:r>
              <a:rPr lang="en-US" b="1" dirty="0">
                <a:latin typeface="+mn-lt"/>
              </a:rPr>
              <a:t>&lt;/xml&gt;</a:t>
            </a:r>
          </a:p>
          <a:p>
            <a:pPr fontAlgn="auto">
              <a:spcBef>
                <a:spcPts val="0"/>
              </a:spcBef>
              <a:spcAft>
                <a:spcPts val="0"/>
              </a:spcAft>
              <a:defRPr/>
            </a:pPr>
            <a:endParaRPr lang="en-US" dirty="0">
              <a:latin typeface="+mn-lt"/>
            </a:endParaRPr>
          </a:p>
        </p:txBody>
      </p:sp>
      <p:sp>
        <p:nvSpPr>
          <p:cNvPr id="45065" name="TextBox 11"/>
          <p:cNvSpPr txBox="1">
            <a:spLocks noChangeArrowheads="1"/>
          </p:cNvSpPr>
          <p:nvPr/>
        </p:nvSpPr>
        <p:spPr bwMode="auto">
          <a:xfrm>
            <a:off x="6019800" y="4724400"/>
            <a:ext cx="1600200" cy="1749425"/>
          </a:xfrm>
          <a:prstGeom prst="rect">
            <a:avLst/>
          </a:prstGeom>
          <a:solidFill>
            <a:srgbClr val="FFC000"/>
          </a:solidFill>
          <a:ln w="9525">
            <a:solidFill>
              <a:schemeClr val="accent2"/>
            </a:solidFill>
            <a:miter lim="800000"/>
            <a:headEnd/>
            <a:tailEnd/>
          </a:ln>
        </p:spPr>
        <p:txBody>
          <a:bodyPr>
            <a:spAutoFit/>
          </a:bodyPr>
          <a:lstStyle/>
          <a:p>
            <a:r>
              <a:rPr lang="en-US" b="1">
                <a:latin typeface="Calibri" pitchFamily="34" charset="0"/>
              </a:rPr>
              <a:t>JAVA code</a:t>
            </a:r>
          </a:p>
          <a:p>
            <a:r>
              <a:rPr lang="en-US" b="1">
                <a:latin typeface="Calibri" pitchFamily="34" charset="0"/>
              </a:rPr>
              <a:t>public class ….</a:t>
            </a:r>
          </a:p>
          <a:p>
            <a:r>
              <a:rPr lang="en-US" b="1">
                <a:latin typeface="Calibri" pitchFamily="34" charset="0"/>
              </a:rPr>
              <a:t>{</a:t>
            </a:r>
          </a:p>
          <a:p>
            <a:r>
              <a:rPr lang="en-US" b="1">
                <a:latin typeface="Calibri" pitchFamily="34" charset="0"/>
              </a:rPr>
              <a:t>. . . </a:t>
            </a:r>
          </a:p>
          <a:p>
            <a:r>
              <a:rPr lang="en-US" b="1">
                <a:latin typeface="Calibri" pitchFamily="34" charset="0"/>
              </a:rPr>
              <a:t>. . .</a:t>
            </a:r>
          </a:p>
          <a:p>
            <a:r>
              <a:rPr lang="en-US" b="1">
                <a:latin typeface="Calibri" pitchFamily="34" charset="0"/>
              </a:rPr>
              <a:t>}</a:t>
            </a:r>
            <a:endParaRPr lang="en-US">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38B07E4-FCBB-44EA-810E-8C855E960C8D}" type="slidenum">
              <a:rPr lang="en-US"/>
              <a:pPr>
                <a:defRPr/>
              </a:pPr>
              <a:t>29</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fontAlgn="auto">
              <a:spcAft>
                <a:spcPts val="0"/>
              </a:spcAft>
              <a:defRPr/>
            </a:pPr>
            <a:r>
              <a:rPr lang="en-US" sz="5900" b="1" dirty="0">
                <a:solidFill>
                  <a:schemeClr val="tx2">
                    <a:lumMod val="60000"/>
                    <a:lumOff val="40000"/>
                  </a:schemeClr>
                </a:solidFill>
                <a:latin typeface="+mn-lt"/>
              </a:rPr>
              <a:t>Attaching Layouts to Java Code</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46083"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4608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43FF97C8-88BA-4831-A7E7-8D01409BB55E}" type="slidenum">
              <a:rPr lang="en-US" sz="1200">
                <a:solidFill>
                  <a:schemeClr val="tx1">
                    <a:tint val="75000"/>
                  </a:schemeClr>
                </a:solidFill>
                <a:latin typeface="+mn-lt"/>
              </a:rPr>
              <a:pPr algn="r" fontAlgn="auto">
                <a:spcBef>
                  <a:spcPts val="0"/>
                </a:spcBef>
                <a:spcAft>
                  <a:spcPts val="0"/>
                </a:spcAft>
                <a:defRPr/>
              </a:pPr>
              <a:t>29</a:t>
            </a:fld>
            <a:endParaRPr lang="en-US" sz="1200">
              <a:solidFill>
                <a:schemeClr val="tx1">
                  <a:tint val="75000"/>
                </a:schemeClr>
              </a:solidFill>
              <a:latin typeface="+mn-lt"/>
            </a:endParaRPr>
          </a:p>
        </p:txBody>
      </p:sp>
      <p:sp>
        <p:nvSpPr>
          <p:cNvPr id="46086" name="TextBox 6"/>
          <p:cNvSpPr txBox="1">
            <a:spLocks noChangeArrowheads="1"/>
          </p:cNvSpPr>
          <p:nvPr/>
        </p:nvSpPr>
        <p:spPr bwMode="auto">
          <a:xfrm>
            <a:off x="381000" y="1981200"/>
            <a:ext cx="7924800" cy="3870325"/>
          </a:xfrm>
          <a:prstGeom prst="rect">
            <a:avLst/>
          </a:prstGeom>
          <a:noFill/>
          <a:ln w="9525">
            <a:noFill/>
            <a:miter lim="800000"/>
            <a:headEnd/>
            <a:tailEnd/>
          </a:ln>
        </p:spPr>
        <p:txBody>
          <a:bodyPr>
            <a:spAutoFit/>
          </a:bodyPr>
          <a:lstStyle/>
          <a:p>
            <a:r>
              <a:rPr lang="en-US" sz="2000">
                <a:latin typeface="Calibri" pitchFamily="34" charset="0"/>
              </a:rPr>
              <a:t>Giả sử UI đã được tạo tại </a:t>
            </a:r>
            <a:r>
              <a:rPr lang="en-US" sz="2000" b="1" i="1">
                <a:solidFill>
                  <a:srgbClr val="C00000"/>
                </a:solidFill>
                <a:latin typeface="Calibri" pitchFamily="34" charset="0"/>
              </a:rPr>
              <a:t>res/layout/main.xml</a:t>
            </a:r>
            <a:r>
              <a:rPr lang="en-US" sz="2000">
                <a:latin typeface="Calibri" pitchFamily="34" charset="0"/>
              </a:rPr>
              <a:t>. Ứng dụng có thể gọi layout này bằng lệnh</a:t>
            </a:r>
          </a:p>
          <a:p>
            <a:endParaRPr lang="en-US" sz="2000">
              <a:latin typeface="Calibri" pitchFamily="34" charset="0"/>
            </a:endParaRPr>
          </a:p>
          <a:p>
            <a:r>
              <a:rPr lang="en-US" sz="2400" b="1">
                <a:latin typeface="Courier New" pitchFamily="49" charset="0"/>
              </a:rPr>
              <a:t>setContentView(R.layout.</a:t>
            </a:r>
            <a:r>
              <a:rPr lang="en-US" sz="2400" b="1" i="1">
                <a:solidFill>
                  <a:schemeClr val="hlink"/>
                </a:solidFill>
                <a:latin typeface="Courier New" pitchFamily="49" charset="0"/>
              </a:rPr>
              <a:t>main</a:t>
            </a:r>
            <a:r>
              <a:rPr lang="en-US" sz="2400" b="1">
                <a:latin typeface="Courier New" pitchFamily="49" charset="0"/>
              </a:rPr>
              <a:t>);</a:t>
            </a:r>
          </a:p>
          <a:p>
            <a:endParaRPr lang="en-US" sz="2400" b="1">
              <a:latin typeface="Courier New" pitchFamily="49" charset="0"/>
            </a:endParaRPr>
          </a:p>
          <a:p>
            <a:r>
              <a:rPr lang="en-US" sz="2000">
                <a:latin typeface="Calibri" pitchFamily="34" charset="0"/>
              </a:rPr>
              <a:t>Có thể truy nhập các widget, chẳng hạn </a:t>
            </a:r>
            <a:r>
              <a:rPr lang="en-US" sz="2000" b="1" i="1">
                <a:solidFill>
                  <a:srgbClr val="C00000"/>
                </a:solidFill>
                <a:latin typeface="Calibri" pitchFamily="34" charset="0"/>
              </a:rPr>
              <a:t>myButton</a:t>
            </a:r>
            <a:r>
              <a:rPr lang="en-US" sz="2000">
                <a:latin typeface="Calibri" pitchFamily="34" charset="0"/>
              </a:rPr>
              <a:t>, bằng lệnh </a:t>
            </a:r>
            <a:r>
              <a:rPr lang="en-US" sz="2000" i="1">
                <a:solidFill>
                  <a:srgbClr val="0060A8"/>
                </a:solidFill>
                <a:latin typeface="Calibri" pitchFamily="34" charset="0"/>
              </a:rPr>
              <a:t>findViewByID(…)</a:t>
            </a:r>
            <a:r>
              <a:rPr lang="en-US" sz="2000">
                <a:latin typeface="Calibri" pitchFamily="34" charset="0"/>
              </a:rPr>
              <a:t> như sau</a:t>
            </a:r>
          </a:p>
          <a:p>
            <a:endParaRPr lang="en-US" sz="2000">
              <a:latin typeface="Calibri" pitchFamily="34" charset="0"/>
            </a:endParaRPr>
          </a:p>
          <a:p>
            <a:r>
              <a:rPr lang="en-US" sz="2000" b="1">
                <a:latin typeface="Courier New" pitchFamily="49" charset="0"/>
              </a:rPr>
              <a:t>Button </a:t>
            </a:r>
            <a:r>
              <a:rPr lang="en-US" sz="2000" b="1">
                <a:solidFill>
                  <a:schemeClr val="hlink"/>
                </a:solidFill>
                <a:latin typeface="Courier New" pitchFamily="49" charset="0"/>
              </a:rPr>
              <a:t>btn</a:t>
            </a:r>
            <a:r>
              <a:rPr lang="en-US" sz="2000" b="1">
                <a:latin typeface="Courier New" pitchFamily="49" charset="0"/>
              </a:rPr>
              <a:t> = (Button) findViewByID(R.id.</a:t>
            </a:r>
            <a:r>
              <a:rPr lang="en-US" sz="2000" b="1" i="1">
                <a:solidFill>
                  <a:schemeClr val="hlink"/>
                </a:solidFill>
                <a:latin typeface="Courier New" pitchFamily="49" charset="0"/>
              </a:rPr>
              <a:t>myButton</a:t>
            </a:r>
            <a:r>
              <a:rPr lang="en-US" sz="2000" b="1">
                <a:latin typeface="Courier New" pitchFamily="49" charset="0"/>
              </a:rPr>
              <a:t>);</a:t>
            </a:r>
          </a:p>
          <a:p>
            <a:endParaRPr lang="en-US" sz="2000" b="1">
              <a:latin typeface="Courier New" pitchFamily="49" charset="0"/>
            </a:endParaRPr>
          </a:p>
          <a:p>
            <a:r>
              <a:rPr lang="en-US" sz="2000">
                <a:latin typeface="Calibri" pitchFamily="34" charset="0"/>
              </a:rPr>
              <a:t>Trong đó, </a:t>
            </a:r>
            <a:r>
              <a:rPr lang="en-US" sz="2000" b="1">
                <a:latin typeface="Calibri" pitchFamily="34" charset="0"/>
              </a:rPr>
              <a:t>R</a:t>
            </a:r>
            <a:r>
              <a:rPr lang="en-US" sz="2000">
                <a:latin typeface="Calibri" pitchFamily="34" charset="0"/>
              </a:rPr>
              <a:t> là một lớp được sinh tự động để theo dõi các tài nguyên của ứng dụng. Cụ thể, </a:t>
            </a:r>
            <a:r>
              <a:rPr lang="en-US" sz="2000" b="1">
                <a:solidFill>
                  <a:srgbClr val="C00000"/>
                </a:solidFill>
                <a:latin typeface="Calibri" pitchFamily="34" charset="0"/>
              </a:rPr>
              <a:t>R.id...</a:t>
            </a:r>
            <a:r>
              <a:rPr lang="en-US" sz="2000">
                <a:latin typeface="Calibri" pitchFamily="34" charset="0"/>
              </a:rPr>
              <a:t> là các widget được định nghĩa trong layout XML.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F45B42D-B100-49BF-AE02-375AE342F5A1}" type="slidenum">
              <a:rPr lang="en-US"/>
              <a:pPr>
                <a:defRPr/>
              </a:pPr>
              <a:t>3</a:t>
            </a:fld>
            <a:endParaRPr lang="en-US"/>
          </a:p>
        </p:txBody>
      </p:sp>
      <p:sp>
        <p:nvSpPr>
          <p:cNvPr id="17410" name="Title 1"/>
          <p:cNvSpPr txBox="1">
            <a:spLocks/>
          </p:cNvSpPr>
          <p:nvPr/>
        </p:nvSpPr>
        <p:spPr bwMode="auto">
          <a:xfrm>
            <a:off x="457200" y="274638"/>
            <a:ext cx="8229600" cy="1096962"/>
          </a:xfrm>
          <a:prstGeom prst="rect">
            <a:avLst/>
          </a:prstGeom>
          <a:noFill/>
          <a:ln w="9525">
            <a:noFill/>
            <a:miter lim="800000"/>
            <a:headEnd/>
            <a:tailEnd/>
          </a:ln>
        </p:spPr>
        <p:txBody>
          <a:bodyPr/>
          <a:lstStyle/>
          <a:p>
            <a:pPr algn="ctr">
              <a:lnSpc>
                <a:spcPct val="80000"/>
              </a:lnSpc>
            </a:pPr>
            <a:endParaRPr lang="en-US" sz="3000">
              <a:solidFill>
                <a:srgbClr val="558ED5"/>
              </a:solidFill>
              <a:latin typeface="Calibri" pitchFamily="34" charset="0"/>
            </a:endParaRPr>
          </a:p>
          <a:p>
            <a:pPr>
              <a:lnSpc>
                <a:spcPct val="80000"/>
              </a:lnSpc>
            </a:pPr>
            <a:r>
              <a:rPr lang="en-US" sz="1100">
                <a:solidFill>
                  <a:srgbClr val="558ED5"/>
                </a:solidFill>
                <a:latin typeface="Calibri" pitchFamily="34" charset="0"/>
              </a:rPr>
              <a:t>4. Android – UI - User Interfaces</a:t>
            </a:r>
          </a:p>
          <a:p>
            <a:pPr algn="ctr">
              <a:lnSpc>
                <a:spcPct val="80000"/>
              </a:lnSpc>
            </a:pPr>
            <a:r>
              <a:rPr lang="en-US" sz="4000">
                <a:solidFill>
                  <a:srgbClr val="558ED5"/>
                </a:solidFill>
                <a:latin typeface="Calibri" pitchFamily="34" charset="0"/>
              </a:rPr>
              <a:t>Sử dụng View</a:t>
            </a:r>
            <a:endParaRPr lang="en-US" sz="3000">
              <a:solidFill>
                <a:srgbClr val="558ED5"/>
              </a:solidFill>
              <a:latin typeface="Calibri" pitchFamily="34" charset="0"/>
            </a:endParaRPr>
          </a:p>
        </p:txBody>
      </p:sp>
      <p:pic>
        <p:nvPicPr>
          <p:cNvPr id="17411"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ED15A066-504C-44A7-B849-8B18E3203778}" type="slidenum">
              <a:rPr lang="en-US" sz="1200">
                <a:solidFill>
                  <a:schemeClr val="tx1">
                    <a:tint val="75000"/>
                  </a:schemeClr>
                </a:solidFill>
                <a:latin typeface="+mn-lt"/>
              </a:rPr>
              <a:pPr algn="r" fontAlgn="auto">
                <a:spcBef>
                  <a:spcPts val="0"/>
                </a:spcBef>
                <a:spcAft>
                  <a:spcPts val="0"/>
                </a:spcAft>
                <a:defRPr/>
              </a:pPr>
              <a:t>3</a:t>
            </a:fld>
            <a:endParaRPr lang="en-US" sz="1200">
              <a:solidFill>
                <a:schemeClr val="tx1">
                  <a:tint val="75000"/>
                </a:schemeClr>
              </a:solidFill>
              <a:latin typeface="+mn-lt"/>
            </a:endParaRPr>
          </a:p>
        </p:txBody>
      </p:sp>
      <p:sp>
        <p:nvSpPr>
          <p:cNvPr id="17413" name="TextBox 15"/>
          <p:cNvSpPr txBox="1">
            <a:spLocks noChangeArrowheads="1"/>
          </p:cNvSpPr>
          <p:nvPr/>
        </p:nvSpPr>
        <p:spPr bwMode="auto">
          <a:xfrm>
            <a:off x="685800" y="1676400"/>
            <a:ext cx="7772400" cy="4541838"/>
          </a:xfrm>
          <a:prstGeom prst="rect">
            <a:avLst/>
          </a:prstGeom>
          <a:noFill/>
          <a:ln w="9525">
            <a:noFill/>
            <a:miter lim="800000"/>
            <a:headEnd/>
            <a:tailEnd/>
          </a:ln>
        </p:spPr>
        <p:txBody>
          <a:bodyPr>
            <a:spAutoFit/>
          </a:bodyPr>
          <a:lstStyle/>
          <a:p>
            <a:r>
              <a:rPr lang="en-US" sz="2400" b="1" i="1">
                <a:solidFill>
                  <a:srgbClr val="0070C0"/>
                </a:solidFill>
                <a:latin typeface="Calibri" pitchFamily="34" charset="0"/>
              </a:rPr>
              <a:t>Tất cả các view trong một cửa sổ được tổ chức trong một cấu trúc cây. </a:t>
            </a:r>
          </a:p>
          <a:p>
            <a:endParaRPr lang="en-US" sz="900">
              <a:latin typeface="Calibri" pitchFamily="34" charset="0"/>
            </a:endParaRPr>
          </a:p>
          <a:p>
            <a:r>
              <a:rPr lang="en-US" sz="2000">
                <a:latin typeface="Calibri" pitchFamily="34" charset="0"/>
              </a:rPr>
              <a:t>Ta có thể bổ sung các view từ mã nguồn hoặc định nghĩa cấu trúc cây của các view trong một hoặc vài file layout XML. </a:t>
            </a:r>
          </a:p>
          <a:p>
            <a:endParaRPr lang="en-US" sz="900">
              <a:latin typeface="Calibri" pitchFamily="34" charset="0"/>
            </a:endParaRPr>
          </a:p>
          <a:p>
            <a:r>
              <a:rPr lang="en-US" sz="2000">
                <a:latin typeface="Calibri" pitchFamily="34" charset="0"/>
              </a:rPr>
              <a:t>Sau khi đã tạo một cây view, có một số thao tác có thể cần thực hiện: </a:t>
            </a:r>
          </a:p>
          <a:p>
            <a:endParaRPr lang="en-US" sz="2000">
              <a:latin typeface="Calibri" pitchFamily="34" charset="0"/>
            </a:endParaRPr>
          </a:p>
          <a:p>
            <a:pPr marL="914400" lvl="1" indent="-457200">
              <a:buFont typeface="Calibri" pitchFamily="34" charset="0"/>
              <a:buAutoNum type="arabicPeriod"/>
            </a:pPr>
            <a:r>
              <a:rPr lang="en-US" b="1">
                <a:latin typeface="Calibri" pitchFamily="34" charset="0"/>
              </a:rPr>
              <a:t>Set properties:</a:t>
            </a:r>
            <a:r>
              <a:rPr lang="en-US">
                <a:latin typeface="Calibri" pitchFamily="34" charset="0"/>
              </a:rPr>
              <a:t> ví dụ gán sẵn dòng text trong một </a:t>
            </a:r>
            <a:r>
              <a:rPr lang="en-US" i="1">
                <a:latin typeface="Calibri" pitchFamily="34" charset="0"/>
              </a:rPr>
              <a:t>TextView</a:t>
            </a:r>
            <a:r>
              <a:rPr lang="en-US">
                <a:latin typeface="Calibri" pitchFamily="34" charset="0"/>
              </a:rPr>
              <a:t>. Các property biết từ trước có thể được đặt sẵn trong các file layout XML.</a:t>
            </a:r>
          </a:p>
          <a:p>
            <a:pPr marL="914400" lvl="1" indent="-457200">
              <a:buFont typeface="Calibri" pitchFamily="34" charset="0"/>
              <a:buAutoNum type="arabicPeriod"/>
            </a:pPr>
            <a:r>
              <a:rPr lang="en-US" b="1">
                <a:latin typeface="Calibri" pitchFamily="34" charset="0"/>
              </a:rPr>
              <a:t>Set focus:</a:t>
            </a:r>
            <a:r>
              <a:rPr lang="en-US">
                <a:latin typeface="Calibri" pitchFamily="34" charset="0"/>
              </a:rPr>
              <a:t> cơ chế di chuyển focus để đáp ứng input của người dùng. Để yêu cầu focus cho một view cụ thể, gọi hàm </a:t>
            </a:r>
            <a:r>
              <a:rPr lang="en-US" i="1">
                <a:latin typeface="Calibri" pitchFamily="34" charset="0"/>
              </a:rPr>
              <a:t>requestFocus().</a:t>
            </a:r>
          </a:p>
          <a:p>
            <a:pPr marL="914400" lvl="1" indent="-457200">
              <a:buFont typeface="Calibri" pitchFamily="34" charset="0"/>
              <a:buAutoNum type="arabicPeriod"/>
            </a:pPr>
            <a:r>
              <a:rPr lang="en-US" b="1">
                <a:latin typeface="Calibri" pitchFamily="34" charset="0"/>
              </a:rPr>
              <a:t>Set up listeners:</a:t>
            </a:r>
            <a:r>
              <a:rPr lang="en-US">
                <a:latin typeface="Calibri" pitchFamily="34" charset="0"/>
              </a:rPr>
              <a:t> View cho phép đặt các listener, các listener này được gọi khi có sự kiện xảy ra đối với view. Ví dụ, một Button dùng một listener để nghe sự kiện button được click.</a:t>
            </a:r>
          </a:p>
          <a:p>
            <a:pPr marL="914400" lvl="1" indent="-457200">
              <a:buFont typeface="Calibri" pitchFamily="34" charset="0"/>
              <a:buAutoNum type="arabicPeriod"/>
            </a:pPr>
            <a:r>
              <a:rPr lang="en-US" b="1">
                <a:latin typeface="Calibri" pitchFamily="34" charset="0"/>
              </a:rPr>
              <a:t>Set visibility:</a:t>
            </a:r>
            <a:r>
              <a:rPr lang="en-US">
                <a:latin typeface="Calibri" pitchFamily="34" charset="0"/>
              </a:rPr>
              <a:t> Ta có thể che hoặc hiện view bằng </a:t>
            </a:r>
            <a:r>
              <a:rPr lang="en-US" i="1">
                <a:latin typeface="Calibri" pitchFamily="34" charset="0"/>
              </a:rPr>
              <a:t>setVisibility(int)</a:t>
            </a:r>
            <a:r>
              <a:rPr lang="en-US">
                <a:latin typeface="Calibri" pitchFamily="34" charset="0"/>
              </a:rPr>
              <a:t>.</a:t>
            </a:r>
            <a:r>
              <a:rPr lang="en-US" sz="2000">
                <a:latin typeface="Calibri" pitchFamily="34" charset="0"/>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C791573-0D27-4EB5-91C6-1AEF65D6ADFC}" type="slidenum">
              <a:rPr lang="en-US"/>
              <a:pPr>
                <a:defRPr/>
              </a:pPr>
              <a:t>30</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fontAlgn="auto">
              <a:spcAft>
                <a:spcPts val="0"/>
              </a:spcAft>
              <a:defRPr/>
            </a:pPr>
            <a:r>
              <a:rPr lang="en-US" sz="5900" b="1" dirty="0">
                <a:solidFill>
                  <a:schemeClr val="tx2">
                    <a:lumMod val="60000"/>
                    <a:lumOff val="40000"/>
                  </a:schemeClr>
                </a:solidFill>
                <a:latin typeface="+mn-lt"/>
              </a:rPr>
              <a:t>Attaching Layouts to Java Code</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47107"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4710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9A2C06B-16A1-405A-A0B8-436A09B3AF84}" type="slidenum">
              <a:rPr lang="en-US" sz="1200">
                <a:solidFill>
                  <a:schemeClr val="tx1">
                    <a:tint val="75000"/>
                  </a:schemeClr>
                </a:solidFill>
                <a:latin typeface="+mn-lt"/>
              </a:rPr>
              <a:pPr algn="r" fontAlgn="auto">
                <a:spcBef>
                  <a:spcPts val="0"/>
                </a:spcBef>
                <a:spcAft>
                  <a:spcPts val="0"/>
                </a:spcAft>
                <a:defRPr/>
              </a:pPr>
              <a:t>30</a:t>
            </a:fld>
            <a:endParaRPr lang="en-US" sz="1200">
              <a:solidFill>
                <a:schemeClr val="tx1">
                  <a:tint val="75000"/>
                </a:schemeClr>
              </a:solidFill>
              <a:latin typeface="+mn-lt"/>
            </a:endParaRPr>
          </a:p>
        </p:txBody>
      </p:sp>
      <p:sp>
        <p:nvSpPr>
          <p:cNvPr id="47110" name="TextBox 6"/>
          <p:cNvSpPr txBox="1">
            <a:spLocks noChangeArrowheads="1"/>
          </p:cNvSpPr>
          <p:nvPr/>
        </p:nvSpPr>
        <p:spPr bwMode="auto">
          <a:xfrm>
            <a:off x="685800" y="1828800"/>
            <a:ext cx="7467600" cy="1616075"/>
          </a:xfrm>
          <a:prstGeom prst="rect">
            <a:avLst/>
          </a:prstGeom>
          <a:noFill/>
          <a:ln w="9525">
            <a:noFill/>
            <a:miter lim="800000"/>
            <a:headEnd/>
            <a:tailEnd/>
          </a:ln>
        </p:spPr>
        <p:txBody>
          <a:bodyPr>
            <a:spAutoFit/>
          </a:bodyPr>
          <a:lstStyle/>
          <a:p>
            <a:r>
              <a:rPr lang="en-US" sz="2000" b="1">
                <a:latin typeface="Calibri" pitchFamily="34" charset="0"/>
              </a:rPr>
              <a:t>Gắn Listener cho Widget (event handling)</a:t>
            </a:r>
          </a:p>
          <a:p>
            <a:endParaRPr lang="en-US" sz="2000">
              <a:latin typeface="Calibri" pitchFamily="34" charset="0"/>
            </a:endParaRPr>
          </a:p>
          <a:p>
            <a:r>
              <a:rPr lang="en-US" sz="2000">
                <a:latin typeface="Calibri" pitchFamily="34" charset="0"/>
              </a:rPr>
              <a:t>Button trong ví dụ của ta có thể dùng được sau khi gắn một listener cho sự kiện click: </a:t>
            </a:r>
          </a:p>
          <a:p>
            <a:endParaRPr lang="en-US" sz="2000">
              <a:latin typeface="Calibri" pitchFamily="34" charset="0"/>
            </a:endParaRPr>
          </a:p>
        </p:txBody>
      </p:sp>
      <p:sp>
        <p:nvSpPr>
          <p:cNvPr id="8" name="TextBox 7"/>
          <p:cNvSpPr txBox="1"/>
          <p:nvPr/>
        </p:nvSpPr>
        <p:spPr>
          <a:xfrm>
            <a:off x="762000" y="3352800"/>
            <a:ext cx="7543800" cy="2862263"/>
          </a:xfrm>
          <a:prstGeom prst="rect">
            <a:avLst/>
          </a:prstGeom>
          <a:solidFill>
            <a:schemeClr val="accent1">
              <a:lumMod val="20000"/>
              <a:lumOff val="80000"/>
            </a:schemeClr>
          </a:solidFill>
          <a:ln>
            <a:solidFill>
              <a:schemeClr val="accent1"/>
            </a:solidFill>
          </a:ln>
        </p:spPr>
        <p:txBody>
          <a:bodyPr>
            <a:spAutoFit/>
          </a:bodyPr>
          <a:lstStyle/>
          <a:p>
            <a:pPr fontAlgn="auto">
              <a:spcBef>
                <a:spcPts val="0"/>
              </a:spcBef>
              <a:spcAft>
                <a:spcPts val="0"/>
              </a:spcAft>
              <a:defRPr/>
            </a:pPr>
            <a:r>
              <a:rPr lang="en-US" dirty="0" err="1">
                <a:solidFill>
                  <a:srgbClr val="0000C0"/>
                </a:solidFill>
                <a:latin typeface="Courier New"/>
              </a:rPr>
              <a:t>btn</a:t>
            </a:r>
            <a:r>
              <a:rPr lang="en-US" dirty="0" err="1">
                <a:solidFill>
                  <a:srgbClr val="000000"/>
                </a:solidFill>
                <a:latin typeface="Courier New"/>
              </a:rPr>
              <a:t>.setOnClickListener</a:t>
            </a:r>
            <a:r>
              <a:rPr lang="en-US" dirty="0">
                <a:solidFill>
                  <a:srgbClr val="000000"/>
                </a:solidFill>
                <a:latin typeface="Courier New"/>
              </a:rPr>
              <a:t>(</a:t>
            </a:r>
            <a:r>
              <a:rPr lang="en-US" b="1" dirty="0">
                <a:solidFill>
                  <a:srgbClr val="7F0055"/>
                </a:solidFill>
                <a:latin typeface="Courier New"/>
              </a:rPr>
              <a:t>new</a:t>
            </a:r>
            <a:r>
              <a:rPr lang="en-US" b="1" dirty="0">
                <a:solidFill>
                  <a:srgbClr val="000000"/>
                </a:solidFill>
                <a:latin typeface="Courier New"/>
              </a:rPr>
              <a:t> </a:t>
            </a:r>
            <a:r>
              <a:rPr lang="en-US" b="1" dirty="0" err="1">
                <a:solidFill>
                  <a:srgbClr val="000000"/>
                </a:solidFill>
                <a:latin typeface="Courier New"/>
              </a:rPr>
              <a:t>OnClickListener</a:t>
            </a:r>
            <a:r>
              <a:rPr lang="en-US" b="1" dirty="0">
                <a:solidFill>
                  <a:srgbClr val="000000"/>
                </a:solidFill>
                <a:latin typeface="Courier New"/>
              </a:rPr>
              <a:t>() {</a:t>
            </a:r>
          </a:p>
          <a:p>
            <a:pPr fontAlgn="auto">
              <a:spcBef>
                <a:spcPts val="0"/>
              </a:spcBef>
              <a:spcAft>
                <a:spcPts val="0"/>
              </a:spcAft>
              <a:defRPr/>
            </a:pPr>
            <a:r>
              <a:rPr lang="en-US" dirty="0">
                <a:solidFill>
                  <a:srgbClr val="646464"/>
                </a:solidFill>
                <a:latin typeface="Courier New"/>
              </a:rPr>
              <a:t>   @Override</a:t>
            </a:r>
          </a:p>
          <a:p>
            <a:pPr fontAlgn="auto">
              <a:spcBef>
                <a:spcPts val="0"/>
              </a:spcBef>
              <a:spcAft>
                <a:spcPts val="0"/>
              </a:spcAft>
              <a:defRPr/>
            </a:pPr>
            <a:r>
              <a:rPr lang="en-US" b="1" dirty="0">
                <a:solidFill>
                  <a:srgbClr val="7F0055"/>
                </a:solidFill>
                <a:latin typeface="Courier New"/>
              </a:rPr>
              <a:t>   public</a:t>
            </a:r>
            <a:r>
              <a:rPr lang="en-US" b="1" dirty="0">
                <a:solidFill>
                  <a:srgbClr val="000000"/>
                </a:solidFill>
                <a:latin typeface="Courier New"/>
              </a:rPr>
              <a:t> </a:t>
            </a:r>
            <a:r>
              <a:rPr lang="en-US" b="1" dirty="0">
                <a:solidFill>
                  <a:srgbClr val="7F0055"/>
                </a:solidFill>
                <a:latin typeface="Courier New"/>
              </a:rPr>
              <a:t>void</a:t>
            </a:r>
            <a:r>
              <a:rPr lang="en-US" b="1" dirty="0">
                <a:solidFill>
                  <a:srgbClr val="000000"/>
                </a:solidFill>
                <a:latin typeface="Courier New"/>
              </a:rPr>
              <a:t> </a:t>
            </a:r>
            <a:r>
              <a:rPr lang="en-US" b="1" dirty="0" err="1">
                <a:solidFill>
                  <a:srgbClr val="000000"/>
                </a:solidFill>
                <a:latin typeface="Courier New"/>
              </a:rPr>
              <a:t>onClick</a:t>
            </a:r>
            <a:r>
              <a:rPr lang="en-US" b="1" dirty="0">
                <a:solidFill>
                  <a:srgbClr val="000000"/>
                </a:solidFill>
                <a:latin typeface="Courier New"/>
              </a:rPr>
              <a:t>(View v) {</a:t>
            </a:r>
          </a:p>
          <a:p>
            <a:pPr fontAlgn="auto">
              <a:spcBef>
                <a:spcPts val="0"/>
              </a:spcBef>
              <a:spcAft>
                <a:spcPts val="0"/>
              </a:spcAft>
              <a:defRPr/>
            </a:pPr>
            <a:r>
              <a:rPr lang="en-US" dirty="0">
                <a:solidFill>
                  <a:srgbClr val="000000"/>
                </a:solidFill>
                <a:latin typeface="Courier New"/>
              </a:rPr>
              <a:t>      </a:t>
            </a:r>
            <a:r>
              <a:rPr lang="en-US" dirty="0" err="1">
                <a:solidFill>
                  <a:srgbClr val="000000"/>
                </a:solidFill>
                <a:latin typeface="Courier New"/>
              </a:rPr>
              <a:t>updateTime</a:t>
            </a:r>
            <a:r>
              <a:rPr lang="en-US" dirty="0">
                <a:solidFill>
                  <a:srgbClr val="000000"/>
                </a:solidFill>
                <a:latin typeface="Courier New"/>
              </a:rPr>
              <a:t>();</a:t>
            </a:r>
          </a:p>
          <a:p>
            <a:pPr fontAlgn="auto">
              <a:spcBef>
                <a:spcPts val="0"/>
              </a:spcBef>
              <a:spcAft>
                <a:spcPts val="0"/>
              </a:spcAft>
              <a:defRPr/>
            </a:pPr>
            <a:r>
              <a:rPr lang="en-US" dirty="0">
                <a:solidFill>
                  <a:srgbClr val="000000"/>
                </a:solidFill>
                <a:latin typeface="Courier New"/>
              </a:rPr>
              <a:t>   }</a:t>
            </a:r>
          </a:p>
          <a:p>
            <a:pPr fontAlgn="auto">
              <a:spcBef>
                <a:spcPts val="0"/>
              </a:spcBef>
              <a:spcAft>
                <a:spcPts val="0"/>
              </a:spcAft>
              <a:defRPr/>
            </a:pPr>
            <a:r>
              <a:rPr lang="en-US" dirty="0">
                <a:solidFill>
                  <a:srgbClr val="000000"/>
                </a:solidFill>
                <a:latin typeface="Courier New"/>
              </a:rPr>
              <a:t>});</a:t>
            </a:r>
          </a:p>
          <a:p>
            <a:pPr fontAlgn="auto">
              <a:spcBef>
                <a:spcPts val="0"/>
              </a:spcBef>
              <a:spcAft>
                <a:spcPts val="0"/>
              </a:spcAft>
              <a:defRPr/>
            </a:pPr>
            <a:endParaRPr lang="en-US" dirty="0">
              <a:solidFill>
                <a:srgbClr val="000000"/>
              </a:solidFill>
              <a:latin typeface="Courier New"/>
            </a:endParaRPr>
          </a:p>
          <a:p>
            <a:pPr fontAlgn="auto">
              <a:spcBef>
                <a:spcPts val="0"/>
              </a:spcBef>
              <a:spcAft>
                <a:spcPts val="0"/>
              </a:spcAft>
              <a:defRPr/>
            </a:pPr>
            <a:r>
              <a:rPr lang="en-US" b="1" dirty="0">
                <a:solidFill>
                  <a:srgbClr val="7F0055"/>
                </a:solidFill>
                <a:latin typeface="Courier New"/>
              </a:rPr>
              <a:t>private</a:t>
            </a:r>
            <a:r>
              <a:rPr lang="en-US" b="1" dirty="0">
                <a:solidFill>
                  <a:srgbClr val="000000"/>
                </a:solidFill>
                <a:latin typeface="Courier New"/>
              </a:rPr>
              <a:t> </a:t>
            </a:r>
            <a:r>
              <a:rPr lang="en-US" b="1" dirty="0">
                <a:solidFill>
                  <a:srgbClr val="7F0055"/>
                </a:solidFill>
                <a:latin typeface="Courier New"/>
              </a:rPr>
              <a:t>void</a:t>
            </a:r>
            <a:r>
              <a:rPr lang="en-US" b="1" dirty="0">
                <a:solidFill>
                  <a:srgbClr val="000000"/>
                </a:solidFill>
                <a:latin typeface="Courier New"/>
              </a:rPr>
              <a:t> </a:t>
            </a:r>
            <a:r>
              <a:rPr lang="en-US" b="1" dirty="0" err="1">
                <a:solidFill>
                  <a:srgbClr val="000000"/>
                </a:solidFill>
                <a:latin typeface="Courier New"/>
              </a:rPr>
              <a:t>updateTime</a:t>
            </a:r>
            <a:r>
              <a:rPr lang="en-US" b="1" dirty="0">
                <a:solidFill>
                  <a:srgbClr val="000000"/>
                </a:solidFill>
                <a:latin typeface="Courier New"/>
              </a:rPr>
              <a:t>() {</a:t>
            </a:r>
          </a:p>
          <a:p>
            <a:pPr fontAlgn="auto">
              <a:spcBef>
                <a:spcPts val="0"/>
              </a:spcBef>
              <a:spcAft>
                <a:spcPts val="0"/>
              </a:spcAft>
              <a:defRPr/>
            </a:pPr>
            <a:r>
              <a:rPr lang="en-US" dirty="0">
                <a:solidFill>
                  <a:srgbClr val="0000C0"/>
                </a:solidFill>
                <a:latin typeface="Courier New"/>
              </a:rPr>
              <a:t>   </a:t>
            </a:r>
            <a:r>
              <a:rPr lang="en-US" dirty="0" err="1">
                <a:solidFill>
                  <a:srgbClr val="0000C0"/>
                </a:solidFill>
                <a:latin typeface="Courier New"/>
              </a:rPr>
              <a:t>btn</a:t>
            </a:r>
            <a:r>
              <a:rPr lang="en-US" dirty="0" err="1">
                <a:solidFill>
                  <a:srgbClr val="000000"/>
                </a:solidFill>
                <a:latin typeface="Courier New"/>
              </a:rPr>
              <a:t>.setText</a:t>
            </a:r>
            <a:r>
              <a:rPr lang="en-US" dirty="0">
                <a:solidFill>
                  <a:srgbClr val="000000"/>
                </a:solidFill>
                <a:latin typeface="Courier New"/>
              </a:rPr>
              <a:t>(</a:t>
            </a:r>
            <a:r>
              <a:rPr lang="en-US" b="1" dirty="0">
                <a:solidFill>
                  <a:srgbClr val="7F0055"/>
                </a:solidFill>
                <a:latin typeface="Courier New"/>
              </a:rPr>
              <a:t>new</a:t>
            </a:r>
            <a:r>
              <a:rPr lang="en-US" b="1" dirty="0">
                <a:solidFill>
                  <a:srgbClr val="000000"/>
                </a:solidFill>
                <a:latin typeface="Courier New"/>
              </a:rPr>
              <a:t> Date().</a:t>
            </a:r>
            <a:r>
              <a:rPr lang="en-US" b="1" dirty="0" err="1">
                <a:solidFill>
                  <a:srgbClr val="000000"/>
                </a:solidFill>
                <a:latin typeface="Courier New"/>
              </a:rPr>
              <a:t>toString</a:t>
            </a:r>
            <a:r>
              <a:rPr lang="en-US" b="1" dirty="0">
                <a:solidFill>
                  <a:srgbClr val="000000"/>
                </a:solidFill>
                <a:latin typeface="Courier New"/>
              </a:rPr>
              <a:t>());</a:t>
            </a:r>
          </a:p>
          <a:p>
            <a:pPr fontAlgn="auto">
              <a:spcBef>
                <a:spcPts val="0"/>
              </a:spcBef>
              <a:spcAft>
                <a:spcPts val="0"/>
              </a:spcAft>
              <a:defRPr/>
            </a:pPr>
            <a:r>
              <a:rPr lang="en-US" dirty="0">
                <a:solidFill>
                  <a:srgbClr val="000000"/>
                </a:solidFill>
                <a:latin typeface="Courier New"/>
              </a:rPr>
              <a:t>}</a:t>
            </a:r>
            <a:endParaRPr lang="en-US" dirty="0">
              <a:latin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D1B20F7-320B-497F-B2BB-59A8E491AE5E}" type="slidenum">
              <a:rPr lang="en-US"/>
              <a:pPr>
                <a:defRPr/>
              </a:pPr>
              <a:t>31</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Labels</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48131"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48132"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65FF12F0-319A-454C-BC33-8B366315DEA4}" type="slidenum">
              <a:rPr lang="en-US" sz="1200">
                <a:solidFill>
                  <a:schemeClr val="tx1">
                    <a:tint val="75000"/>
                  </a:schemeClr>
                </a:solidFill>
                <a:latin typeface="+mn-lt"/>
              </a:rPr>
              <a:pPr algn="r" fontAlgn="auto">
                <a:spcBef>
                  <a:spcPts val="0"/>
                </a:spcBef>
                <a:spcAft>
                  <a:spcPts val="0"/>
                </a:spcAft>
                <a:defRPr/>
              </a:pPr>
              <a:t>31</a:t>
            </a:fld>
            <a:endParaRPr lang="en-US" sz="1200">
              <a:solidFill>
                <a:schemeClr val="tx1">
                  <a:tint val="75000"/>
                </a:schemeClr>
              </a:solidFill>
              <a:latin typeface="+mn-lt"/>
            </a:endParaRPr>
          </a:p>
        </p:txBody>
      </p:sp>
      <p:sp>
        <p:nvSpPr>
          <p:cNvPr id="48134" name="TextBox 6"/>
          <p:cNvSpPr txBox="1">
            <a:spLocks noChangeArrowheads="1"/>
          </p:cNvSpPr>
          <p:nvPr/>
        </p:nvSpPr>
        <p:spPr bwMode="auto">
          <a:xfrm>
            <a:off x="4114800" y="1752600"/>
            <a:ext cx="4572000" cy="3140075"/>
          </a:xfrm>
          <a:prstGeom prst="rect">
            <a:avLst/>
          </a:prstGeom>
          <a:noFill/>
          <a:ln w="9525">
            <a:noFill/>
            <a:miter lim="800000"/>
            <a:headEnd/>
            <a:tailEnd/>
          </a:ln>
        </p:spPr>
        <p:txBody>
          <a:bodyPr>
            <a:spAutoFit/>
          </a:bodyPr>
          <a:lstStyle/>
          <a:p>
            <a:pPr marL="457200" indent="-457200">
              <a:buFont typeface="Arial" charset="0"/>
              <a:buChar char="•"/>
            </a:pPr>
            <a:r>
              <a:rPr lang="en-US" sz="2200">
                <a:latin typeface="Calibri" pitchFamily="34" charset="0"/>
              </a:rPr>
              <a:t>A label is called in android a </a:t>
            </a:r>
            <a:r>
              <a:rPr lang="en-US" sz="2200" b="1">
                <a:solidFill>
                  <a:srgbClr val="C00000"/>
                </a:solidFill>
                <a:latin typeface="Calibri" pitchFamily="34" charset="0"/>
              </a:rPr>
              <a:t>TextView</a:t>
            </a:r>
            <a:r>
              <a:rPr lang="en-US" sz="2200">
                <a:latin typeface="Calibri" pitchFamily="34" charset="0"/>
              </a:rPr>
              <a:t>.</a:t>
            </a:r>
          </a:p>
          <a:p>
            <a:pPr marL="457200" indent="-457200">
              <a:buFont typeface="Arial" charset="0"/>
              <a:buChar char="•"/>
            </a:pPr>
            <a:endParaRPr lang="en-US" sz="2200">
              <a:latin typeface="Calibri" pitchFamily="34" charset="0"/>
            </a:endParaRPr>
          </a:p>
          <a:p>
            <a:pPr marL="457200" indent="-457200">
              <a:buFont typeface="Arial" charset="0"/>
              <a:buChar char="•"/>
            </a:pPr>
            <a:r>
              <a:rPr lang="en-US" sz="2200">
                <a:latin typeface="Calibri" pitchFamily="34" charset="0"/>
              </a:rPr>
              <a:t>TextViews are typically used to display a caption. </a:t>
            </a:r>
          </a:p>
          <a:p>
            <a:pPr marL="457200" indent="-457200">
              <a:buFont typeface="Arial" charset="0"/>
              <a:buChar char="•"/>
            </a:pPr>
            <a:endParaRPr lang="en-US" sz="2200">
              <a:latin typeface="Calibri" pitchFamily="34" charset="0"/>
            </a:endParaRPr>
          </a:p>
          <a:p>
            <a:pPr marL="457200" indent="-457200">
              <a:buFont typeface="Arial" charset="0"/>
              <a:buChar char="•"/>
            </a:pPr>
            <a:r>
              <a:rPr lang="en-US" sz="2200">
                <a:latin typeface="Calibri" pitchFamily="34" charset="0"/>
              </a:rPr>
              <a:t>TextViews are </a:t>
            </a:r>
            <a:r>
              <a:rPr lang="en-US" sz="2200" i="1">
                <a:latin typeface="Calibri" pitchFamily="34" charset="0"/>
              </a:rPr>
              <a:t>not</a:t>
            </a:r>
            <a:r>
              <a:rPr lang="en-US" sz="2200">
                <a:latin typeface="Calibri" pitchFamily="34" charset="0"/>
              </a:rPr>
              <a:t> editable, therefore they take no input.</a:t>
            </a:r>
          </a:p>
          <a:p>
            <a:pPr marL="457200" indent="-457200">
              <a:buFont typeface="Arial" charset="0"/>
              <a:buChar char="•"/>
            </a:pPr>
            <a:endParaRPr lang="en-US" sz="2200">
              <a:latin typeface="Calibri" pitchFamily="34" charset="0"/>
            </a:endParaRPr>
          </a:p>
        </p:txBody>
      </p:sp>
      <p:pic>
        <p:nvPicPr>
          <p:cNvPr id="48135" name="Picture 2"/>
          <p:cNvPicPr>
            <a:picLocks noChangeAspect="1" noChangeArrowheads="1"/>
          </p:cNvPicPr>
          <p:nvPr/>
        </p:nvPicPr>
        <p:blipFill>
          <a:blip r:embed="rId3"/>
          <a:srcRect/>
          <a:stretch>
            <a:fillRect/>
          </a:stretch>
        </p:blipFill>
        <p:spPr bwMode="auto">
          <a:xfrm>
            <a:off x="304800" y="1371600"/>
            <a:ext cx="3505200" cy="5273675"/>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B8BB94D-114F-480D-BA7B-4DC93DAE0FEC}" type="slidenum">
              <a:rPr lang="en-US"/>
              <a:pPr>
                <a:defRPr/>
              </a:pPr>
              <a:t>32</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Labels</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49155"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4915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8B45847-DAA3-491A-BC9A-496BD258AABB}" type="slidenum">
              <a:rPr lang="en-US" sz="1200">
                <a:solidFill>
                  <a:schemeClr val="tx1">
                    <a:tint val="75000"/>
                  </a:schemeClr>
                </a:solidFill>
                <a:latin typeface="+mn-lt"/>
              </a:rPr>
              <a:pPr algn="r" fontAlgn="auto">
                <a:spcBef>
                  <a:spcPts val="0"/>
                </a:spcBef>
                <a:spcAft>
                  <a:spcPts val="0"/>
                </a:spcAft>
                <a:defRPr/>
              </a:pPr>
              <a:t>32</a:t>
            </a:fld>
            <a:endParaRPr lang="en-US" sz="1200">
              <a:solidFill>
                <a:schemeClr val="tx1">
                  <a:tint val="75000"/>
                </a:schemeClr>
              </a:solidFill>
              <a:latin typeface="+mn-lt"/>
            </a:endParaRPr>
          </a:p>
        </p:txBody>
      </p:sp>
      <p:sp>
        <p:nvSpPr>
          <p:cNvPr id="7" name="TextBox 6"/>
          <p:cNvSpPr txBox="1"/>
          <p:nvPr/>
        </p:nvSpPr>
        <p:spPr>
          <a:xfrm>
            <a:off x="228600" y="1306513"/>
            <a:ext cx="7391400" cy="4673600"/>
          </a:xfrm>
          <a:prstGeom prst="rect">
            <a:avLst/>
          </a:prstGeom>
          <a:solidFill>
            <a:schemeClr val="bg1">
              <a:lumMod val="95000"/>
            </a:schemeClr>
          </a:solidFill>
          <a:ln>
            <a:solidFill>
              <a:schemeClr val="accent1"/>
            </a:solidFill>
          </a:ln>
        </p:spPr>
        <p:txBody>
          <a:bodyPr>
            <a:spAutoFit/>
          </a:bodyPr>
          <a:lstStyle/>
          <a:p>
            <a:r>
              <a:rPr lang="en-US" sz="1500">
                <a:solidFill>
                  <a:srgbClr val="008080"/>
                </a:solidFill>
                <a:latin typeface="Courier New" pitchFamily="49" charset="0"/>
                <a:cs typeface="Courier New" pitchFamily="49" charset="0"/>
              </a:rPr>
              <a:t>&lt;?</a:t>
            </a:r>
            <a:r>
              <a:rPr lang="en-US" sz="1500">
                <a:solidFill>
                  <a:srgbClr val="3F7F7F"/>
                </a:solidFill>
                <a:latin typeface="Courier New" pitchFamily="49" charset="0"/>
                <a:cs typeface="Courier New" pitchFamily="49" charset="0"/>
              </a:rPr>
              <a:t>xml</a:t>
            </a:r>
            <a:r>
              <a:rPr lang="en-US" sz="1500">
                <a:latin typeface="Courier New" pitchFamily="49" charset="0"/>
                <a:cs typeface="Courier New" pitchFamily="49" charset="0"/>
              </a:rPr>
              <a:t> </a:t>
            </a:r>
            <a:r>
              <a:rPr lang="en-US" sz="1500">
                <a:solidFill>
                  <a:srgbClr val="7F007F"/>
                </a:solidFill>
                <a:latin typeface="Courier New" pitchFamily="49" charset="0"/>
                <a:cs typeface="Courier New" pitchFamily="49" charset="0"/>
              </a:rPr>
              <a:t>version</a:t>
            </a:r>
            <a:r>
              <a:rPr lang="en-US" sz="1500">
                <a:solidFill>
                  <a:srgbClr val="000000"/>
                </a:solidFill>
                <a:latin typeface="Courier New" pitchFamily="49" charset="0"/>
                <a:cs typeface="Courier New" pitchFamily="49" charset="0"/>
              </a:rPr>
              <a:t>=</a:t>
            </a:r>
            <a:r>
              <a:rPr lang="en-US" sz="1500" i="1">
                <a:solidFill>
                  <a:srgbClr val="2A00FF"/>
                </a:solidFill>
                <a:latin typeface="Courier New" pitchFamily="49" charset="0"/>
                <a:cs typeface="Courier New" pitchFamily="49" charset="0"/>
              </a:rPr>
              <a:t>"1.0"</a:t>
            </a:r>
            <a:r>
              <a:rPr lang="en-US" sz="1500">
                <a:latin typeface="Courier New" pitchFamily="49" charset="0"/>
                <a:cs typeface="Courier New" pitchFamily="49" charset="0"/>
              </a:rPr>
              <a:t> </a:t>
            </a:r>
            <a:r>
              <a:rPr lang="en-US" sz="1500">
                <a:solidFill>
                  <a:srgbClr val="7F007F"/>
                </a:solidFill>
                <a:latin typeface="Courier New" pitchFamily="49" charset="0"/>
                <a:cs typeface="Courier New" pitchFamily="49" charset="0"/>
              </a:rPr>
              <a:t>encoding</a:t>
            </a:r>
            <a:r>
              <a:rPr lang="en-US" sz="1500">
                <a:solidFill>
                  <a:srgbClr val="000000"/>
                </a:solidFill>
                <a:latin typeface="Courier New" pitchFamily="49" charset="0"/>
                <a:cs typeface="Courier New" pitchFamily="49" charset="0"/>
              </a:rPr>
              <a:t>=</a:t>
            </a:r>
            <a:r>
              <a:rPr lang="en-US" sz="1500" i="1">
                <a:solidFill>
                  <a:srgbClr val="2A00FF"/>
                </a:solidFill>
                <a:latin typeface="Courier New" pitchFamily="49" charset="0"/>
                <a:cs typeface="Courier New" pitchFamily="49" charset="0"/>
              </a:rPr>
              <a:t>"utf-8"</a:t>
            </a:r>
            <a:r>
              <a:rPr lang="en-US" sz="1500">
                <a:solidFill>
                  <a:srgbClr val="008080"/>
                </a:solidFill>
                <a:latin typeface="Courier New" pitchFamily="49" charset="0"/>
                <a:cs typeface="Courier New" pitchFamily="49" charset="0"/>
              </a:rPr>
              <a:t>?&gt;</a:t>
            </a:r>
            <a:endParaRPr lang="en-US" sz="1500">
              <a:latin typeface="Courier New" pitchFamily="49" charset="0"/>
              <a:cs typeface="Courier New" pitchFamily="49" charset="0"/>
            </a:endParaRPr>
          </a:p>
          <a:p>
            <a:r>
              <a:rPr lang="en-US" sz="1500">
                <a:solidFill>
                  <a:srgbClr val="008080"/>
                </a:solidFill>
                <a:latin typeface="Courier New" pitchFamily="49" charset="0"/>
                <a:cs typeface="Courier New" pitchFamily="49" charset="0"/>
              </a:rPr>
              <a:t>&lt;</a:t>
            </a:r>
            <a:r>
              <a:rPr lang="en-US" sz="1500">
                <a:solidFill>
                  <a:srgbClr val="3F7F7F"/>
                </a:solidFill>
                <a:latin typeface="Courier New" pitchFamily="49" charset="0"/>
                <a:cs typeface="Courier New" pitchFamily="49" charset="0"/>
              </a:rPr>
              <a:t>LinearLayout</a:t>
            </a:r>
            <a:endParaRPr lang="en-US" sz="1500">
              <a:latin typeface="Courier New" pitchFamily="49" charset="0"/>
              <a:cs typeface="Courier New" pitchFamily="49" charset="0"/>
            </a:endParaRPr>
          </a:p>
          <a:p>
            <a:r>
              <a:rPr lang="en-US" sz="1500">
                <a:solidFill>
                  <a:srgbClr val="7F007F"/>
                </a:solidFill>
                <a:latin typeface="Courier New" pitchFamily="49" charset="0"/>
                <a:cs typeface="Courier New" pitchFamily="49" charset="0"/>
              </a:rPr>
              <a:t>android:id</a:t>
            </a:r>
            <a:r>
              <a:rPr lang="en-US" sz="1500">
                <a:solidFill>
                  <a:srgbClr val="000000"/>
                </a:solidFill>
                <a:latin typeface="Courier New" pitchFamily="49" charset="0"/>
                <a:cs typeface="Courier New" pitchFamily="49" charset="0"/>
              </a:rPr>
              <a:t>=</a:t>
            </a:r>
            <a:r>
              <a:rPr lang="en-US" sz="1500" i="1">
                <a:solidFill>
                  <a:srgbClr val="2A00FF"/>
                </a:solidFill>
                <a:latin typeface="Courier New" pitchFamily="49" charset="0"/>
                <a:cs typeface="Courier New" pitchFamily="49" charset="0"/>
              </a:rPr>
              <a:t>"@+id/myLinearLayout"</a:t>
            </a:r>
            <a:endParaRPr lang="en-US" sz="1500">
              <a:latin typeface="Courier New" pitchFamily="49" charset="0"/>
              <a:cs typeface="Courier New" pitchFamily="49" charset="0"/>
            </a:endParaRPr>
          </a:p>
          <a:p>
            <a:r>
              <a:rPr lang="en-US" sz="1500">
                <a:solidFill>
                  <a:srgbClr val="7F007F"/>
                </a:solidFill>
                <a:latin typeface="Courier New" pitchFamily="49" charset="0"/>
                <a:cs typeface="Courier New" pitchFamily="49" charset="0"/>
              </a:rPr>
              <a:t>android:layout_width</a:t>
            </a:r>
            <a:r>
              <a:rPr lang="en-US" sz="1500">
                <a:solidFill>
                  <a:srgbClr val="000000"/>
                </a:solidFill>
                <a:latin typeface="Courier New" pitchFamily="49" charset="0"/>
                <a:cs typeface="Courier New" pitchFamily="49" charset="0"/>
              </a:rPr>
              <a:t>=</a:t>
            </a:r>
            <a:r>
              <a:rPr lang="en-US" sz="1500" i="1">
                <a:solidFill>
                  <a:srgbClr val="2A00FF"/>
                </a:solidFill>
                <a:latin typeface="Courier New" pitchFamily="49" charset="0"/>
                <a:cs typeface="Courier New" pitchFamily="49" charset="0"/>
              </a:rPr>
              <a:t>"fill_parent"</a:t>
            </a:r>
            <a:r>
              <a:rPr lang="en-US" sz="1500">
                <a:latin typeface="Courier New" pitchFamily="49" charset="0"/>
                <a:cs typeface="Courier New" pitchFamily="49" charset="0"/>
              </a:rPr>
              <a:t>   </a:t>
            </a:r>
            <a:r>
              <a:rPr lang="en-US" sz="1500">
                <a:solidFill>
                  <a:srgbClr val="7F007F"/>
                </a:solidFill>
                <a:latin typeface="Courier New" pitchFamily="49" charset="0"/>
                <a:cs typeface="Courier New" pitchFamily="49" charset="0"/>
              </a:rPr>
              <a:t>android:layout_height</a:t>
            </a:r>
            <a:r>
              <a:rPr lang="en-US" sz="1500">
                <a:solidFill>
                  <a:srgbClr val="000000"/>
                </a:solidFill>
                <a:latin typeface="Courier New" pitchFamily="49" charset="0"/>
                <a:cs typeface="Courier New" pitchFamily="49" charset="0"/>
              </a:rPr>
              <a:t>=</a:t>
            </a:r>
            <a:r>
              <a:rPr lang="en-US" sz="1500" i="1">
                <a:solidFill>
                  <a:srgbClr val="2A00FF"/>
                </a:solidFill>
                <a:latin typeface="Courier New" pitchFamily="49" charset="0"/>
                <a:cs typeface="Courier New" pitchFamily="49" charset="0"/>
              </a:rPr>
              <a:t>"fill_parent"</a:t>
            </a:r>
            <a:endParaRPr lang="en-US" sz="1500">
              <a:latin typeface="Courier New" pitchFamily="49" charset="0"/>
              <a:cs typeface="Courier New" pitchFamily="49" charset="0"/>
            </a:endParaRPr>
          </a:p>
          <a:p>
            <a:r>
              <a:rPr lang="en-US" sz="1500">
                <a:solidFill>
                  <a:srgbClr val="7F007F"/>
                </a:solidFill>
                <a:latin typeface="Courier New" pitchFamily="49" charset="0"/>
                <a:cs typeface="Courier New" pitchFamily="49" charset="0"/>
              </a:rPr>
              <a:t>xmlns:android</a:t>
            </a:r>
            <a:r>
              <a:rPr lang="en-US" sz="1500">
                <a:solidFill>
                  <a:srgbClr val="000000"/>
                </a:solidFill>
                <a:latin typeface="Courier New" pitchFamily="49" charset="0"/>
                <a:cs typeface="Courier New" pitchFamily="49" charset="0"/>
              </a:rPr>
              <a:t>=</a:t>
            </a:r>
            <a:r>
              <a:rPr lang="en-US" sz="1500" i="1">
                <a:solidFill>
                  <a:srgbClr val="2A00FF"/>
                </a:solidFill>
                <a:latin typeface="Courier New" pitchFamily="49" charset="0"/>
                <a:cs typeface="Courier New" pitchFamily="49" charset="0"/>
              </a:rPr>
              <a:t>"http://schemas.android.com/apk/res/android"</a:t>
            </a:r>
            <a:endParaRPr lang="en-US" sz="1500">
              <a:latin typeface="Courier New" pitchFamily="49" charset="0"/>
              <a:cs typeface="Courier New" pitchFamily="49" charset="0"/>
            </a:endParaRPr>
          </a:p>
          <a:p>
            <a:r>
              <a:rPr lang="en-US" sz="1500">
                <a:solidFill>
                  <a:srgbClr val="008080"/>
                </a:solidFill>
                <a:latin typeface="Courier New" pitchFamily="49" charset="0"/>
                <a:cs typeface="Courier New" pitchFamily="49" charset="0"/>
              </a:rPr>
              <a:t>&gt;</a:t>
            </a:r>
            <a:endParaRPr lang="en-US" sz="1500">
              <a:latin typeface="Courier New" pitchFamily="49" charset="0"/>
              <a:cs typeface="Courier New" pitchFamily="49" charset="0"/>
            </a:endParaRPr>
          </a:p>
          <a:p>
            <a:pPr lvl="1"/>
            <a:r>
              <a:rPr lang="en-US" sz="1500">
                <a:solidFill>
                  <a:srgbClr val="008080"/>
                </a:solidFill>
                <a:latin typeface="Courier New" pitchFamily="49" charset="0"/>
                <a:cs typeface="Courier New" pitchFamily="49" charset="0"/>
              </a:rPr>
              <a:t>&lt;</a:t>
            </a:r>
            <a:r>
              <a:rPr lang="en-US" sz="1500">
                <a:solidFill>
                  <a:srgbClr val="3F7F7F"/>
                </a:solidFill>
                <a:latin typeface="Courier New" pitchFamily="49" charset="0"/>
                <a:cs typeface="Courier New" pitchFamily="49" charset="0"/>
              </a:rPr>
              <a:t>TextView</a:t>
            </a:r>
            <a:endParaRPr lang="en-US" sz="1500">
              <a:latin typeface="Courier New" pitchFamily="49" charset="0"/>
              <a:cs typeface="Courier New" pitchFamily="49" charset="0"/>
            </a:endParaRPr>
          </a:p>
          <a:p>
            <a:pPr lvl="1"/>
            <a:r>
              <a:rPr lang="en-US" sz="1500">
                <a:solidFill>
                  <a:srgbClr val="7F007F"/>
                </a:solidFill>
                <a:latin typeface="Courier New" pitchFamily="49" charset="0"/>
                <a:cs typeface="Courier New" pitchFamily="49" charset="0"/>
              </a:rPr>
              <a:t>android:id</a:t>
            </a:r>
            <a:r>
              <a:rPr lang="en-US" sz="1500">
                <a:solidFill>
                  <a:srgbClr val="000000"/>
                </a:solidFill>
                <a:latin typeface="Courier New" pitchFamily="49" charset="0"/>
                <a:cs typeface="Courier New" pitchFamily="49" charset="0"/>
              </a:rPr>
              <a:t>=</a:t>
            </a:r>
            <a:r>
              <a:rPr lang="en-US" sz="1500" i="1">
                <a:solidFill>
                  <a:srgbClr val="2A00FF"/>
                </a:solidFill>
                <a:latin typeface="Courier New" pitchFamily="49" charset="0"/>
                <a:cs typeface="Courier New" pitchFamily="49" charset="0"/>
              </a:rPr>
              <a:t>"@+id/myTextView1"</a:t>
            </a:r>
            <a:endParaRPr lang="en-US" sz="1500">
              <a:latin typeface="Courier New" pitchFamily="49" charset="0"/>
              <a:cs typeface="Courier New" pitchFamily="49" charset="0"/>
            </a:endParaRPr>
          </a:p>
          <a:p>
            <a:pPr lvl="1"/>
            <a:r>
              <a:rPr lang="en-US" sz="1500">
                <a:solidFill>
                  <a:srgbClr val="7F007F"/>
                </a:solidFill>
                <a:latin typeface="Courier New" pitchFamily="49" charset="0"/>
                <a:cs typeface="Courier New" pitchFamily="49" charset="0"/>
              </a:rPr>
              <a:t>android:layout_width</a:t>
            </a:r>
            <a:r>
              <a:rPr lang="en-US" sz="1500">
                <a:solidFill>
                  <a:srgbClr val="000000"/>
                </a:solidFill>
                <a:latin typeface="Courier New" pitchFamily="49" charset="0"/>
                <a:cs typeface="Courier New" pitchFamily="49" charset="0"/>
              </a:rPr>
              <a:t>=</a:t>
            </a:r>
            <a:r>
              <a:rPr lang="en-US" sz="1500" i="1">
                <a:solidFill>
                  <a:srgbClr val="2A00FF"/>
                </a:solidFill>
                <a:latin typeface="Courier New" pitchFamily="49" charset="0"/>
                <a:cs typeface="Courier New" pitchFamily="49" charset="0"/>
              </a:rPr>
              <a:t>"wrap_content"</a:t>
            </a:r>
            <a:endParaRPr lang="en-US" sz="1500">
              <a:latin typeface="Courier New" pitchFamily="49" charset="0"/>
              <a:cs typeface="Courier New" pitchFamily="49" charset="0"/>
            </a:endParaRPr>
          </a:p>
          <a:p>
            <a:pPr lvl="1"/>
            <a:r>
              <a:rPr lang="en-US" sz="1500">
                <a:solidFill>
                  <a:srgbClr val="7F007F"/>
                </a:solidFill>
                <a:latin typeface="Courier New" pitchFamily="49" charset="0"/>
                <a:cs typeface="Courier New" pitchFamily="49" charset="0"/>
              </a:rPr>
              <a:t>android:layout_height</a:t>
            </a:r>
            <a:r>
              <a:rPr lang="en-US" sz="1500">
                <a:solidFill>
                  <a:srgbClr val="000000"/>
                </a:solidFill>
                <a:latin typeface="Courier New" pitchFamily="49" charset="0"/>
                <a:cs typeface="Courier New" pitchFamily="49" charset="0"/>
              </a:rPr>
              <a:t>=</a:t>
            </a:r>
            <a:r>
              <a:rPr lang="en-US" sz="1500" i="1">
                <a:solidFill>
                  <a:srgbClr val="2A00FF"/>
                </a:solidFill>
                <a:latin typeface="Courier New" pitchFamily="49" charset="0"/>
                <a:cs typeface="Courier New" pitchFamily="49" charset="0"/>
              </a:rPr>
              <a:t>"wrap_content"</a:t>
            </a:r>
            <a:endParaRPr lang="en-US" sz="1500">
              <a:latin typeface="Courier New" pitchFamily="49" charset="0"/>
              <a:cs typeface="Courier New" pitchFamily="49" charset="0"/>
            </a:endParaRPr>
          </a:p>
          <a:p>
            <a:pPr lvl="1"/>
            <a:r>
              <a:rPr lang="en-US" sz="1500">
                <a:solidFill>
                  <a:srgbClr val="7F007F"/>
                </a:solidFill>
                <a:latin typeface="Courier New" pitchFamily="49" charset="0"/>
                <a:cs typeface="Courier New" pitchFamily="49" charset="0"/>
              </a:rPr>
              <a:t>android:background</a:t>
            </a:r>
            <a:r>
              <a:rPr lang="en-US" sz="1500">
                <a:solidFill>
                  <a:srgbClr val="000000"/>
                </a:solidFill>
                <a:latin typeface="Courier New" pitchFamily="49" charset="0"/>
                <a:cs typeface="Courier New" pitchFamily="49" charset="0"/>
              </a:rPr>
              <a:t>=</a:t>
            </a:r>
            <a:r>
              <a:rPr lang="en-US" sz="1500" i="1">
                <a:solidFill>
                  <a:srgbClr val="2A00FF"/>
                </a:solidFill>
                <a:latin typeface="Courier New" pitchFamily="49" charset="0"/>
                <a:cs typeface="Courier New" pitchFamily="49" charset="0"/>
              </a:rPr>
              <a:t>"#ff0000ff"</a:t>
            </a:r>
            <a:endParaRPr lang="en-US" sz="1500">
              <a:latin typeface="Courier New" pitchFamily="49" charset="0"/>
              <a:cs typeface="Courier New" pitchFamily="49" charset="0"/>
            </a:endParaRPr>
          </a:p>
          <a:p>
            <a:pPr lvl="1"/>
            <a:r>
              <a:rPr lang="en-US" sz="1500">
                <a:solidFill>
                  <a:srgbClr val="7F007F"/>
                </a:solidFill>
                <a:latin typeface="Courier New" pitchFamily="49" charset="0"/>
                <a:cs typeface="Courier New" pitchFamily="49" charset="0"/>
              </a:rPr>
              <a:t>android:padding</a:t>
            </a:r>
            <a:r>
              <a:rPr lang="en-US" sz="1500">
                <a:solidFill>
                  <a:srgbClr val="000000"/>
                </a:solidFill>
                <a:latin typeface="Courier New" pitchFamily="49" charset="0"/>
                <a:cs typeface="Courier New" pitchFamily="49" charset="0"/>
              </a:rPr>
              <a:t>=</a:t>
            </a:r>
            <a:r>
              <a:rPr lang="en-US" sz="1500" i="1">
                <a:solidFill>
                  <a:srgbClr val="2A00FF"/>
                </a:solidFill>
                <a:latin typeface="Courier New" pitchFamily="49" charset="0"/>
                <a:cs typeface="Courier New" pitchFamily="49" charset="0"/>
              </a:rPr>
              <a:t>"3dp"</a:t>
            </a:r>
            <a:endParaRPr lang="en-US" sz="1500">
              <a:latin typeface="Courier New" pitchFamily="49" charset="0"/>
              <a:cs typeface="Courier New" pitchFamily="49" charset="0"/>
            </a:endParaRPr>
          </a:p>
          <a:p>
            <a:pPr lvl="1"/>
            <a:r>
              <a:rPr lang="en-US" sz="1500">
                <a:solidFill>
                  <a:srgbClr val="7F007F"/>
                </a:solidFill>
                <a:latin typeface="Courier New" pitchFamily="49" charset="0"/>
                <a:cs typeface="Courier New" pitchFamily="49" charset="0"/>
              </a:rPr>
              <a:t>android:text</a:t>
            </a:r>
            <a:r>
              <a:rPr lang="en-US" sz="1500">
                <a:solidFill>
                  <a:srgbClr val="000000"/>
                </a:solidFill>
                <a:latin typeface="Courier New" pitchFamily="49" charset="0"/>
                <a:cs typeface="Courier New" pitchFamily="49" charset="0"/>
              </a:rPr>
              <a:t>=</a:t>
            </a:r>
            <a:r>
              <a:rPr lang="en-US" sz="1500" i="1">
                <a:solidFill>
                  <a:srgbClr val="2A00FF"/>
                </a:solidFill>
                <a:latin typeface="Courier New" pitchFamily="49" charset="0"/>
                <a:cs typeface="Courier New" pitchFamily="49" charset="0"/>
              </a:rPr>
              <a:t>"Enter User Name"</a:t>
            </a:r>
            <a:endParaRPr lang="en-US" sz="1500">
              <a:latin typeface="Courier New" pitchFamily="49" charset="0"/>
              <a:cs typeface="Courier New" pitchFamily="49" charset="0"/>
            </a:endParaRPr>
          </a:p>
          <a:p>
            <a:pPr lvl="1"/>
            <a:r>
              <a:rPr lang="en-US" sz="1500">
                <a:solidFill>
                  <a:srgbClr val="7F007F"/>
                </a:solidFill>
                <a:latin typeface="Courier New" pitchFamily="49" charset="0"/>
                <a:cs typeface="Courier New" pitchFamily="49" charset="0"/>
              </a:rPr>
              <a:t>android:textSize</a:t>
            </a:r>
            <a:r>
              <a:rPr lang="en-US" sz="1500">
                <a:solidFill>
                  <a:srgbClr val="000000"/>
                </a:solidFill>
                <a:latin typeface="Courier New" pitchFamily="49" charset="0"/>
                <a:cs typeface="Courier New" pitchFamily="49" charset="0"/>
              </a:rPr>
              <a:t>=</a:t>
            </a:r>
            <a:r>
              <a:rPr lang="en-US" sz="1500" i="1">
                <a:solidFill>
                  <a:srgbClr val="2A00FF"/>
                </a:solidFill>
                <a:latin typeface="Courier New" pitchFamily="49" charset="0"/>
                <a:cs typeface="Courier New" pitchFamily="49" charset="0"/>
              </a:rPr>
              <a:t>"16sp"</a:t>
            </a:r>
            <a:endParaRPr lang="en-US" sz="1500">
              <a:latin typeface="Courier New" pitchFamily="49" charset="0"/>
              <a:cs typeface="Courier New" pitchFamily="49" charset="0"/>
            </a:endParaRPr>
          </a:p>
          <a:p>
            <a:pPr lvl="1"/>
            <a:r>
              <a:rPr lang="en-US" sz="1500">
                <a:solidFill>
                  <a:srgbClr val="7F007F"/>
                </a:solidFill>
                <a:latin typeface="Courier New" pitchFamily="49" charset="0"/>
                <a:cs typeface="Courier New" pitchFamily="49" charset="0"/>
              </a:rPr>
              <a:t>android:textStyle</a:t>
            </a:r>
            <a:r>
              <a:rPr lang="en-US" sz="1500">
                <a:solidFill>
                  <a:srgbClr val="000000"/>
                </a:solidFill>
                <a:latin typeface="Courier New" pitchFamily="49" charset="0"/>
                <a:cs typeface="Courier New" pitchFamily="49" charset="0"/>
              </a:rPr>
              <a:t>=</a:t>
            </a:r>
            <a:r>
              <a:rPr lang="en-US" sz="1500" i="1">
                <a:solidFill>
                  <a:srgbClr val="2A00FF"/>
                </a:solidFill>
                <a:latin typeface="Courier New" pitchFamily="49" charset="0"/>
                <a:cs typeface="Courier New" pitchFamily="49" charset="0"/>
              </a:rPr>
              <a:t>"bold"</a:t>
            </a:r>
            <a:endParaRPr lang="en-US" sz="1500">
              <a:latin typeface="Courier New" pitchFamily="49" charset="0"/>
              <a:cs typeface="Courier New" pitchFamily="49" charset="0"/>
            </a:endParaRPr>
          </a:p>
          <a:p>
            <a:pPr lvl="1"/>
            <a:r>
              <a:rPr lang="en-US" sz="1500">
                <a:solidFill>
                  <a:srgbClr val="7F007F"/>
                </a:solidFill>
                <a:latin typeface="Courier New" pitchFamily="49" charset="0"/>
                <a:cs typeface="Courier New" pitchFamily="49" charset="0"/>
              </a:rPr>
              <a:t>android:gravity</a:t>
            </a:r>
            <a:r>
              <a:rPr lang="en-US" sz="1500">
                <a:solidFill>
                  <a:srgbClr val="000000"/>
                </a:solidFill>
                <a:latin typeface="Courier New" pitchFamily="49" charset="0"/>
                <a:cs typeface="Courier New" pitchFamily="49" charset="0"/>
              </a:rPr>
              <a:t>=</a:t>
            </a:r>
            <a:r>
              <a:rPr lang="en-US" sz="1500" i="1">
                <a:solidFill>
                  <a:srgbClr val="2A00FF"/>
                </a:solidFill>
                <a:latin typeface="Courier New" pitchFamily="49" charset="0"/>
                <a:cs typeface="Courier New" pitchFamily="49" charset="0"/>
              </a:rPr>
              <a:t>"center"</a:t>
            </a:r>
            <a:r>
              <a:rPr lang="en-US" sz="1500">
                <a:solidFill>
                  <a:srgbClr val="008080"/>
                </a:solidFill>
                <a:latin typeface="Courier New" pitchFamily="49" charset="0"/>
                <a:cs typeface="Courier New" pitchFamily="49" charset="0"/>
              </a:rPr>
              <a:t>&gt;</a:t>
            </a:r>
            <a:endParaRPr lang="en-US" sz="1500">
              <a:latin typeface="Courier New" pitchFamily="49" charset="0"/>
              <a:cs typeface="Courier New" pitchFamily="49" charset="0"/>
            </a:endParaRPr>
          </a:p>
          <a:p>
            <a:pPr lvl="1"/>
            <a:r>
              <a:rPr lang="en-US" sz="1500">
                <a:solidFill>
                  <a:srgbClr val="008080"/>
                </a:solidFill>
                <a:latin typeface="Courier New" pitchFamily="49" charset="0"/>
                <a:cs typeface="Courier New" pitchFamily="49" charset="0"/>
              </a:rPr>
              <a:t>&lt;/</a:t>
            </a:r>
            <a:r>
              <a:rPr lang="en-US" sz="1500">
                <a:solidFill>
                  <a:srgbClr val="3F7F7F"/>
                </a:solidFill>
                <a:latin typeface="Courier New" pitchFamily="49" charset="0"/>
                <a:cs typeface="Courier New" pitchFamily="49" charset="0"/>
              </a:rPr>
              <a:t>TextView</a:t>
            </a:r>
            <a:r>
              <a:rPr lang="en-US" sz="1500">
                <a:solidFill>
                  <a:srgbClr val="008080"/>
                </a:solidFill>
                <a:latin typeface="Courier New" pitchFamily="49" charset="0"/>
                <a:cs typeface="Courier New" pitchFamily="49" charset="0"/>
              </a:rPr>
              <a:t>&gt;</a:t>
            </a:r>
            <a:endParaRPr lang="en-US" sz="1500">
              <a:latin typeface="Courier New" pitchFamily="49" charset="0"/>
              <a:cs typeface="Courier New" pitchFamily="49" charset="0"/>
            </a:endParaRPr>
          </a:p>
          <a:p>
            <a:endParaRPr lang="en-US" sz="1500">
              <a:latin typeface="Courier New" pitchFamily="49" charset="0"/>
              <a:cs typeface="Courier New" pitchFamily="49" charset="0"/>
            </a:endParaRPr>
          </a:p>
          <a:p>
            <a:r>
              <a:rPr lang="en-US" sz="1500">
                <a:solidFill>
                  <a:srgbClr val="008080"/>
                </a:solidFill>
                <a:latin typeface="Courier New" pitchFamily="49" charset="0"/>
                <a:cs typeface="Courier New" pitchFamily="49" charset="0"/>
              </a:rPr>
              <a:t>&lt;/</a:t>
            </a:r>
            <a:r>
              <a:rPr lang="en-US" sz="1500">
                <a:solidFill>
                  <a:srgbClr val="3F7F7F"/>
                </a:solidFill>
                <a:latin typeface="Courier New" pitchFamily="49" charset="0"/>
                <a:cs typeface="Courier New" pitchFamily="49" charset="0"/>
              </a:rPr>
              <a:t>LinearLayout</a:t>
            </a:r>
            <a:r>
              <a:rPr lang="en-US" sz="1500">
                <a:solidFill>
                  <a:srgbClr val="008080"/>
                </a:solidFill>
                <a:latin typeface="Courier New" pitchFamily="49" charset="0"/>
                <a:cs typeface="Courier New" pitchFamily="49" charset="0"/>
              </a:rPr>
              <a:t>&gt;</a:t>
            </a:r>
          </a:p>
        </p:txBody>
      </p:sp>
      <p:pic>
        <p:nvPicPr>
          <p:cNvPr id="49159" name="Picture 2"/>
          <p:cNvPicPr>
            <a:picLocks noChangeAspect="1" noChangeArrowheads="1"/>
          </p:cNvPicPr>
          <p:nvPr/>
        </p:nvPicPr>
        <p:blipFill>
          <a:blip r:embed="rId3"/>
          <a:srcRect/>
          <a:stretch>
            <a:fillRect/>
          </a:stretch>
        </p:blipFill>
        <p:spPr bwMode="auto">
          <a:xfrm>
            <a:off x="5867400" y="3048000"/>
            <a:ext cx="2133600" cy="3209925"/>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1F9AE05-3986-4478-B70F-8B4D3A06F7B4}" type="slidenum">
              <a:rPr lang="en-US"/>
              <a:pPr>
                <a:defRPr/>
              </a:pPr>
              <a:t>33</a:t>
            </a:fld>
            <a:endParaRPr lang="en-US"/>
          </a:p>
        </p:txBody>
      </p:sp>
      <p:sp>
        <p:nvSpPr>
          <p:cNvPr id="3" name="Title 1"/>
          <p:cNvSpPr txBox="1">
            <a:spLocks/>
          </p:cNvSpPr>
          <p:nvPr/>
        </p:nvSpPr>
        <p:spPr>
          <a:xfrm>
            <a:off x="457200" y="274638"/>
            <a:ext cx="8229600" cy="1096962"/>
          </a:xfrm>
          <a:prstGeom prst="rect">
            <a:avLst/>
          </a:prstGeom>
        </p:spPr>
        <p:txBody>
          <a:bodyPr>
            <a:normAutofit fontScale="52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fontAlgn="auto">
              <a:spcAft>
                <a:spcPts val="0"/>
              </a:spcAft>
              <a:defRPr/>
            </a:pPr>
            <a:r>
              <a:rPr lang="en-US" sz="5900" b="1" dirty="0">
                <a:solidFill>
                  <a:schemeClr val="tx2">
                    <a:lumMod val="60000"/>
                    <a:lumOff val="40000"/>
                  </a:schemeClr>
                </a:solidFill>
                <a:latin typeface="+mn-lt"/>
              </a:rPr>
              <a:t>Basic Widgets: Labels/</a:t>
            </a:r>
            <a:r>
              <a:rPr lang="en-US" sz="5900" b="1" dirty="0" err="1">
                <a:solidFill>
                  <a:schemeClr val="tx2">
                    <a:lumMod val="60000"/>
                    <a:lumOff val="40000"/>
                  </a:schemeClr>
                </a:solidFill>
                <a:latin typeface="+mn-lt"/>
              </a:rPr>
              <a:t>TextViews</a:t>
            </a:r>
            <a:endParaRPr lang="en-US" sz="5900" b="1" dirty="0">
              <a:solidFill>
                <a:schemeClr val="tx2">
                  <a:lumMod val="60000"/>
                  <a:lumOff val="40000"/>
                </a:schemeClr>
              </a:solidFill>
              <a:latin typeface="+mn-lt"/>
            </a:endParaRPr>
          </a:p>
          <a:p>
            <a:pPr fontAlgn="auto">
              <a:spcAft>
                <a:spcPts val="0"/>
              </a:spcAft>
              <a:defRPr/>
            </a:pPr>
            <a:r>
              <a:rPr lang="en-US" sz="3200" dirty="0">
                <a:latin typeface="+mn-lt"/>
              </a:rPr>
              <a:t>http://developer.android.com/reference/android/widget/TextView.html</a:t>
            </a:r>
          </a:p>
          <a:p>
            <a:pPr fontAlgn="auto">
              <a:spcAft>
                <a:spcPts val="0"/>
              </a:spcAft>
              <a:defRPr/>
            </a:pP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50179"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50180"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CFDF26AA-1ECB-4117-84B4-FAEFDE9F5146}" type="slidenum">
              <a:rPr lang="en-US" sz="1200">
                <a:solidFill>
                  <a:schemeClr val="tx1">
                    <a:tint val="75000"/>
                  </a:schemeClr>
                </a:solidFill>
                <a:latin typeface="+mn-lt"/>
              </a:rPr>
              <a:pPr algn="r" fontAlgn="auto">
                <a:spcBef>
                  <a:spcPts val="0"/>
                </a:spcBef>
                <a:spcAft>
                  <a:spcPts val="0"/>
                </a:spcAft>
                <a:defRPr/>
              </a:pPr>
              <a:t>33</a:t>
            </a:fld>
            <a:endParaRPr lang="en-US" sz="1200">
              <a:solidFill>
                <a:schemeClr val="tx1">
                  <a:tint val="75000"/>
                </a:schemeClr>
              </a:solidFill>
              <a:latin typeface="+mn-lt"/>
            </a:endParaRPr>
          </a:p>
        </p:txBody>
      </p:sp>
      <p:graphicFrame>
        <p:nvGraphicFramePr>
          <p:cNvPr id="50260" name="Group 84"/>
          <p:cNvGraphicFramePr>
            <a:graphicFrameLocks noGrp="1"/>
          </p:cNvGraphicFramePr>
          <p:nvPr/>
        </p:nvGraphicFramePr>
        <p:xfrm>
          <a:off x="152400" y="1703388"/>
          <a:ext cx="8763000" cy="4922837"/>
        </p:xfrm>
        <a:graphic>
          <a:graphicData uri="http://schemas.openxmlformats.org/drawingml/2006/table">
            <a:tbl>
              <a:tblPr/>
              <a:tblGrid>
                <a:gridCol w="1768475"/>
                <a:gridCol w="2573338"/>
                <a:gridCol w="4421187"/>
              </a:tblGrid>
              <a:tr h="144463">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900" b="1" i="1" u="none" strike="noStrike" cap="none" normalizeH="0" baseline="0" smtClean="0">
                          <a:ln>
                            <a:noFill/>
                          </a:ln>
                          <a:solidFill>
                            <a:srgbClr val="333333"/>
                          </a:solidFill>
                          <a:effectLst/>
                          <a:latin typeface="Arial" charset="0"/>
                          <a:cs typeface="Times New Roman" pitchFamily="18" charset="0"/>
                        </a:rPr>
                        <a:t>Attribute Name</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900" b="1" i="1" u="none" strike="noStrike" cap="none" normalizeH="0" baseline="0" smtClean="0">
                          <a:ln>
                            <a:noFill/>
                          </a:ln>
                          <a:solidFill>
                            <a:srgbClr val="333333"/>
                          </a:solidFill>
                          <a:effectLst/>
                          <a:latin typeface="Arial" charset="0"/>
                          <a:cs typeface="Times New Roman" pitchFamily="18" charset="0"/>
                        </a:rPr>
                        <a:t>Related Method</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900" b="1" i="1" u="none" strike="noStrike" cap="none" normalizeH="0" baseline="0" smtClean="0">
                          <a:ln>
                            <a:noFill/>
                          </a:ln>
                          <a:solidFill>
                            <a:srgbClr val="333333"/>
                          </a:solidFill>
                          <a:effectLst/>
                          <a:latin typeface="Arial" charset="0"/>
                          <a:cs typeface="Times New Roman" pitchFamily="18" charset="0"/>
                        </a:rPr>
                        <a:t>Description</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r>
              <a:tr h="201613">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android:autoLink</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setAutoLinkMask(int)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Controls whether links such as urls and email addresses are automatically found and converted to clickable links.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android:autoText</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setKeyListener(KeyListener)</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If set, specifies that this TextView has a textual input method and automatically corrects some common spelling errors.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android:bufferType</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setText(CharSequence,TextView.BufferType)</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Determines the minimum type that getText() will return.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android:capitalize</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setKeyListener(KeyListener)</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If set, specifies that this TextView has a textual input method and should automatically capitalize what the user types.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android:cursorVisible</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setCursorVisible(boolean)</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Makes the cursor visible (the default) or invisible Must be a boolean value, either "</a:t>
                      </a:r>
                      <a:r>
                        <a:rPr kumimoji="0" lang="en-US" sz="900" b="0" i="0" u="none" strike="noStrike" cap="none" normalizeH="0" baseline="0" smtClean="0">
                          <a:ln>
                            <a:noFill/>
                          </a:ln>
                          <a:solidFill>
                            <a:srgbClr val="007000"/>
                          </a:solidFill>
                          <a:effectLst/>
                          <a:latin typeface="Courier New" pitchFamily="49" charset="0"/>
                          <a:cs typeface="Times New Roman" pitchFamily="18" charset="0"/>
                        </a:rPr>
                        <a:t>true</a:t>
                      </a:r>
                      <a:r>
                        <a:rPr kumimoji="0" lang="en-US" sz="900" b="0" i="0" u="none" strike="noStrike" cap="none" normalizeH="0" baseline="0" smtClean="0">
                          <a:ln>
                            <a:noFill/>
                          </a:ln>
                          <a:solidFill>
                            <a:srgbClr val="333333"/>
                          </a:solidFill>
                          <a:effectLst/>
                          <a:latin typeface="Arial" charset="0"/>
                          <a:cs typeface="Times New Roman" pitchFamily="18" charset="0"/>
                        </a:rPr>
                        <a:t>" or "</a:t>
                      </a:r>
                      <a:r>
                        <a:rPr kumimoji="0" lang="en-US" sz="900" b="0" i="0" u="none" strike="noStrike" cap="none" normalizeH="0" baseline="0" smtClean="0">
                          <a:ln>
                            <a:noFill/>
                          </a:ln>
                          <a:solidFill>
                            <a:srgbClr val="007000"/>
                          </a:solidFill>
                          <a:effectLst/>
                          <a:latin typeface="Courier New" pitchFamily="49" charset="0"/>
                          <a:cs typeface="Times New Roman" pitchFamily="18" charset="0"/>
                        </a:rPr>
                        <a:t>false</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900" b="0" i="0" u="none" strike="noStrike" cap="none" normalizeH="0" baseline="0" smtClean="0">
                        <a:ln>
                          <a:noFill/>
                        </a:ln>
                        <a:solidFill>
                          <a:schemeClr val="tx1"/>
                        </a:solidFill>
                        <a:effectLst/>
                        <a:latin typeface="Calibri" pitchFamily="34" charset="0"/>
                        <a:cs typeface="Calibri" pitchFamily="34"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android:digits</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setKeyListener(KeyListener)</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If set, specifies that this TextView has a numeric input method and that these specific characters are the ones that it will accept.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android:drawableBottom</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setCompoundDrawablesWithIntrinsicBounds(Drawable,Drawable,Drawable,Drawable)</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The drawable to be drawn below the text.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android:drawableLeft</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setCompoundDrawablesWithIntrinsicBounds(Drawable,Drawable,Drawable,Drawable)</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The drawable to be drawn to the left of the text.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android:drawablePadding</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setCompoundDrawablePadding(int)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The padding between the drawables and the text.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android:drawableRight</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setCompoundDrawablesWithIntrinsicBounds(Drawable,Drawable,Drawable,Drawable)</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The drawable to be drawn to the right of the text.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android:drawableTop</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setCompoundDrawablesWithIntrinsicBounds(Drawable,Drawable,Drawable,Drawable)</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The drawable to be drawn above the text.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81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android:editable</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tx1"/>
                        </a:solidFill>
                        <a:effectLst/>
                        <a:latin typeface="Calibri" pitchFamily="34"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If set, specifies that this TextView has an input method.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android:editorExtras</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setInputExtras(int)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Reference to an </a:t>
                      </a:r>
                      <a:r>
                        <a:rPr kumimoji="0" lang="en-US" sz="900" b="0" i="0" u="none" strike="noStrike" cap="none" normalizeH="0" baseline="0" smtClean="0">
                          <a:ln>
                            <a:noFill/>
                          </a:ln>
                          <a:solidFill>
                            <a:srgbClr val="006699"/>
                          </a:solidFill>
                          <a:effectLst/>
                          <a:latin typeface="Arial" charset="0"/>
                          <a:cs typeface="Times New Roman" pitchFamily="18" charset="0"/>
                        </a:rPr>
                        <a:t>&lt;input-extras&gt;</a:t>
                      </a:r>
                      <a:r>
                        <a:rPr kumimoji="0" lang="en-US" sz="900" b="0" i="0" u="none" strike="noStrike" cap="none" normalizeH="0" baseline="0" smtClean="0">
                          <a:ln>
                            <a:noFill/>
                          </a:ln>
                          <a:solidFill>
                            <a:srgbClr val="333333"/>
                          </a:solidFill>
                          <a:effectLst/>
                          <a:latin typeface="Arial" charset="0"/>
                          <a:cs typeface="Times New Roman" pitchFamily="18" charset="0"/>
                        </a:rPr>
                        <a:t> XML resource containing additional data to supply to an input method, which is private to the implementation of the input method.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android:ellipsize</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setEllipsize(TextUtils.TruncateAt)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If set, causes words that are longer than the view is wide to be ellipsized instead of broken in the middle.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android:ems</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setEms(int)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Makes the TextView be exactly this many ems wide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ts val="1563"/>
                        </a:lnSpc>
                        <a:spcBef>
                          <a:spcPct val="0"/>
                        </a:spcBef>
                        <a:spcAft>
                          <a:spcPts val="120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Must be an integer value, such as "</a:t>
                      </a:r>
                      <a:r>
                        <a:rPr kumimoji="0" lang="en-US" sz="900" b="0" i="0" u="none" strike="noStrike" cap="none" normalizeH="0" baseline="0" smtClean="0">
                          <a:ln>
                            <a:noFill/>
                          </a:ln>
                          <a:solidFill>
                            <a:srgbClr val="007000"/>
                          </a:solidFill>
                          <a:effectLst/>
                          <a:latin typeface="Courier New" pitchFamily="49" charset="0"/>
                          <a:cs typeface="Times New Roman" pitchFamily="18" charset="0"/>
                        </a:rPr>
                        <a:t>100</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900" b="0" i="0" u="none" strike="noStrike" cap="none" normalizeH="0" baseline="0" smtClean="0">
                        <a:ln>
                          <a:noFill/>
                        </a:ln>
                        <a:solidFill>
                          <a:schemeClr val="tx1"/>
                        </a:solidFill>
                        <a:effectLst/>
                        <a:latin typeface="Calibri" pitchFamily="34" charset="0"/>
                        <a:cs typeface="Calibri" pitchFamily="34"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android:freezesText</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setFreezesText(boolean)</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If set, the text view will include its current complete text inside of its frozen icicle in addition to meta-data such as the current cursor position. </a:t>
                      </a:r>
                      <a:endParaRPr kumimoji="0" lang="en-US" sz="9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6303" marR="5630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7CEEEF6-7305-4847-B861-58FF1B3B0BBE}" type="slidenum">
              <a:rPr lang="en-US"/>
              <a:pPr>
                <a:defRPr/>
              </a:pPr>
              <a:t>34</a:t>
            </a:fld>
            <a:endParaRPr lang="en-US"/>
          </a:p>
        </p:txBody>
      </p:sp>
      <p:sp>
        <p:nvSpPr>
          <p:cNvPr id="3" name="Title 1"/>
          <p:cNvSpPr txBox="1">
            <a:spLocks/>
          </p:cNvSpPr>
          <p:nvPr/>
        </p:nvSpPr>
        <p:spPr>
          <a:xfrm>
            <a:off x="457200" y="274638"/>
            <a:ext cx="8229600" cy="1096962"/>
          </a:xfrm>
          <a:prstGeom prst="rect">
            <a:avLst/>
          </a:prstGeom>
        </p:spPr>
        <p:txBody>
          <a:bodyPr>
            <a:normAutofit fontScale="52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fontAlgn="auto">
              <a:spcAft>
                <a:spcPts val="0"/>
              </a:spcAft>
              <a:defRPr/>
            </a:pPr>
            <a:r>
              <a:rPr lang="en-US" sz="5900" b="1" dirty="0">
                <a:solidFill>
                  <a:schemeClr val="tx2">
                    <a:lumMod val="60000"/>
                    <a:lumOff val="40000"/>
                  </a:schemeClr>
                </a:solidFill>
                <a:latin typeface="+mn-lt"/>
              </a:rPr>
              <a:t>Basic Widgets: Labels/</a:t>
            </a:r>
            <a:r>
              <a:rPr lang="en-US" sz="5900" b="1" dirty="0" err="1">
                <a:solidFill>
                  <a:schemeClr val="tx2">
                    <a:lumMod val="60000"/>
                    <a:lumOff val="40000"/>
                  </a:schemeClr>
                </a:solidFill>
                <a:latin typeface="+mn-lt"/>
              </a:rPr>
              <a:t>TextViews</a:t>
            </a:r>
            <a:r>
              <a:rPr lang="en-US" sz="5900" b="1" dirty="0">
                <a:solidFill>
                  <a:schemeClr val="tx2">
                    <a:lumMod val="60000"/>
                    <a:lumOff val="40000"/>
                  </a:schemeClr>
                </a:solidFill>
                <a:latin typeface="+mn-lt"/>
              </a:rPr>
              <a:t> </a:t>
            </a:r>
            <a:r>
              <a:rPr lang="en-US" sz="3400" b="1" i="1" dirty="0">
                <a:solidFill>
                  <a:schemeClr val="tx2">
                    <a:lumMod val="60000"/>
                    <a:lumOff val="40000"/>
                  </a:schemeClr>
                </a:solidFill>
                <a:latin typeface="+mn-lt"/>
              </a:rPr>
              <a:t>cont.</a:t>
            </a:r>
            <a:endParaRPr lang="en-US" sz="5900" b="1" dirty="0">
              <a:solidFill>
                <a:schemeClr val="tx2">
                  <a:lumMod val="60000"/>
                  <a:lumOff val="40000"/>
                </a:schemeClr>
              </a:solidFill>
              <a:latin typeface="+mn-lt"/>
            </a:endParaRPr>
          </a:p>
          <a:p>
            <a:pPr fontAlgn="auto">
              <a:spcAft>
                <a:spcPts val="0"/>
              </a:spcAft>
              <a:defRPr/>
            </a:pPr>
            <a:r>
              <a:rPr lang="en-US" sz="3200" dirty="0">
                <a:latin typeface="+mn-lt"/>
              </a:rPr>
              <a:t>http://developer.android.com/reference/android/widget/TextView.html</a:t>
            </a:r>
          </a:p>
          <a:p>
            <a:pPr fontAlgn="auto">
              <a:spcAft>
                <a:spcPts val="0"/>
              </a:spcAft>
              <a:defRPr/>
            </a:pP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51203"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5120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95F879F9-7C27-4F0F-9322-B8D6878AA52B}" type="slidenum">
              <a:rPr lang="en-US" sz="1200">
                <a:solidFill>
                  <a:schemeClr val="tx1">
                    <a:tint val="75000"/>
                  </a:schemeClr>
                </a:solidFill>
                <a:latin typeface="+mn-lt"/>
              </a:rPr>
              <a:pPr algn="r" fontAlgn="auto">
                <a:spcBef>
                  <a:spcPts val="0"/>
                </a:spcBef>
                <a:spcAft>
                  <a:spcPts val="0"/>
                </a:spcAft>
                <a:defRPr/>
              </a:pPr>
              <a:t>34</a:t>
            </a:fld>
            <a:endParaRPr lang="en-US" sz="1200">
              <a:solidFill>
                <a:schemeClr val="tx1">
                  <a:tint val="75000"/>
                </a:schemeClr>
              </a:solidFill>
              <a:latin typeface="+mn-lt"/>
            </a:endParaRPr>
          </a:p>
        </p:txBody>
      </p:sp>
      <p:graphicFrame>
        <p:nvGraphicFramePr>
          <p:cNvPr id="51291" name="Group 91"/>
          <p:cNvGraphicFramePr>
            <a:graphicFrameLocks noGrp="1"/>
          </p:cNvGraphicFramePr>
          <p:nvPr/>
        </p:nvGraphicFramePr>
        <p:xfrm>
          <a:off x="152400" y="1371600"/>
          <a:ext cx="8686800" cy="5343525"/>
        </p:xfrm>
        <a:graphic>
          <a:graphicData uri="http://schemas.openxmlformats.org/drawingml/2006/table">
            <a:tbl>
              <a:tblPr/>
              <a:tblGrid>
                <a:gridCol w="1752600"/>
                <a:gridCol w="2209800"/>
                <a:gridCol w="4724400"/>
              </a:tblGrid>
              <a:tr h="195263">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1200" b="1" i="1" u="none" strike="noStrike" cap="none" normalizeH="0" baseline="0" smtClean="0">
                          <a:ln>
                            <a:noFill/>
                          </a:ln>
                          <a:solidFill>
                            <a:srgbClr val="333333"/>
                          </a:solidFill>
                          <a:effectLst/>
                          <a:latin typeface="Arial" charset="0"/>
                          <a:cs typeface="Times New Roman" pitchFamily="18" charset="0"/>
                        </a:rPr>
                        <a:t>Attribute Name</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1200" b="1" i="1" u="none" strike="noStrike" cap="none" normalizeH="0" baseline="0" smtClean="0">
                          <a:ln>
                            <a:noFill/>
                          </a:ln>
                          <a:solidFill>
                            <a:srgbClr val="333333"/>
                          </a:solidFill>
                          <a:effectLst/>
                          <a:latin typeface="Arial" charset="0"/>
                          <a:cs typeface="Times New Roman" pitchFamily="18" charset="0"/>
                        </a:rPr>
                        <a:t>Related Method</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1200" b="1" i="1" u="none" strike="noStrike" cap="none" normalizeH="0" baseline="0" smtClean="0">
                          <a:ln>
                            <a:noFill/>
                          </a:ln>
                          <a:solidFill>
                            <a:srgbClr val="333333"/>
                          </a:solidFill>
                          <a:effectLst/>
                          <a:latin typeface="Arial" charset="0"/>
                          <a:cs typeface="Times New Roman" pitchFamily="18" charset="0"/>
                        </a:rPr>
                        <a:t>Description</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r>
              <a:tr h="2984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android:gravity</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setGravity(int)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Specifies how to align the text by the view's x and/or y axis when the text is smaller than the view.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android:height</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setHeight(int)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Makes the TextView be exactly this many pixels tall.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android:hint</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setHint(int)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Hint text to display when the text is empty.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android:imeActionId</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setImeActionLabel(CharSequence,int)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Supply a value for </a:t>
                      </a:r>
                      <a:r>
                        <a:rPr kumimoji="0" lang="en-US" sz="900" b="0" i="0" u="none" strike="noStrike" cap="none" normalizeH="0" baseline="0" smtClean="0">
                          <a:ln>
                            <a:noFill/>
                          </a:ln>
                          <a:solidFill>
                            <a:srgbClr val="006699"/>
                          </a:solidFill>
                          <a:effectLst/>
                          <a:latin typeface="Arial" charset="0"/>
                          <a:cs typeface="Times New Roman" pitchFamily="18" charset="0"/>
                        </a:rPr>
                        <a:t>EditorInfo.actionId</a:t>
                      </a:r>
                      <a:r>
                        <a:rPr kumimoji="0" lang="en-US" sz="900" b="0" i="0" u="none" strike="noStrike" cap="none" normalizeH="0" baseline="0" smtClean="0">
                          <a:ln>
                            <a:noFill/>
                          </a:ln>
                          <a:solidFill>
                            <a:srgbClr val="333333"/>
                          </a:solidFill>
                          <a:effectLst/>
                          <a:latin typeface="Arial" charset="0"/>
                          <a:cs typeface="Times New Roman" pitchFamily="18" charset="0"/>
                        </a:rPr>
                        <a:t> used when an input method is connected to the text view.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android:imeActionLabel</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setImeActionLabel(CharSequence,int)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Supply a value for </a:t>
                      </a:r>
                      <a:r>
                        <a:rPr kumimoji="0" lang="en-US" sz="900" b="0" i="0" u="none" strike="noStrike" cap="none" normalizeH="0" baseline="0" smtClean="0">
                          <a:ln>
                            <a:noFill/>
                          </a:ln>
                          <a:solidFill>
                            <a:srgbClr val="006699"/>
                          </a:solidFill>
                          <a:effectLst/>
                          <a:latin typeface="Arial" charset="0"/>
                          <a:cs typeface="Times New Roman" pitchFamily="18" charset="0"/>
                        </a:rPr>
                        <a:t>EditorInfo.actionLabel</a:t>
                      </a:r>
                      <a:r>
                        <a:rPr kumimoji="0" lang="en-US" sz="900" b="0" i="0" u="none" strike="noStrike" cap="none" normalizeH="0" baseline="0" smtClean="0">
                          <a:ln>
                            <a:noFill/>
                          </a:ln>
                          <a:solidFill>
                            <a:srgbClr val="333333"/>
                          </a:solidFill>
                          <a:effectLst/>
                          <a:latin typeface="Arial" charset="0"/>
                          <a:cs typeface="Times New Roman" pitchFamily="18" charset="0"/>
                        </a:rPr>
                        <a:t> used when an input method is connected to the text view.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android:imeOptions</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setImeOptions(int)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Additional features you can enable in an IME associated with an editor, to improve the integration with your application.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android:includeFontPadding</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setIncludeFontPadding(boolean)</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Leave enough room for ascenders and descenders instead of using the font ascent and descent strictly.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android:inputMethod</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setKeyListener(KeyListener)</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If set, specifies that this TextView should use the specified input method (specified by fully-qualified class name).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android:inputType</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setRawInputType(int)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The type of data being placed in a text field, used to help an input method decide how to let the user enter text.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android:lineSpacingExtra</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setLineSpacing(float,float)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Extra spacing between lines of text.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android:lineSpacingMultiplier</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setLineSpacing(float,float)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Extra spacing between lines of text, as a multiplier.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android:lines</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setLines(int)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Makes the TextView be exactly this many lines tall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ts val="1563"/>
                        </a:lnSpc>
                        <a:spcBef>
                          <a:spcPct val="0"/>
                        </a:spcBef>
                        <a:spcAft>
                          <a:spcPts val="120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Must be an integer value, such as "</a:t>
                      </a:r>
                      <a:r>
                        <a:rPr kumimoji="0" lang="en-US" sz="1200" b="0" i="0" u="none" strike="noStrike" cap="none" normalizeH="0" baseline="0" smtClean="0">
                          <a:ln>
                            <a:noFill/>
                          </a:ln>
                          <a:solidFill>
                            <a:srgbClr val="007000"/>
                          </a:solidFill>
                          <a:effectLst/>
                          <a:latin typeface="Courier New" pitchFamily="49" charset="0"/>
                          <a:cs typeface="Times New Roman" pitchFamily="18" charset="0"/>
                        </a:rPr>
                        <a:t>100</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cs typeface="Calibri" pitchFamily="34"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android:linksClickable</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setLinksClickable(boolean)</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If set to false, keeps the movement method from being set to the link movement method even if autoLink causes links to be found.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android:marqueeRepeatLimit</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setMarqueeRepeatLimit(int)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The number of times to repeat the marquee animation.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android:maxEms</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setMaxEms(int)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Makes the TextView be at most this many ems wide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ts val="1563"/>
                        </a:lnSpc>
                        <a:spcBef>
                          <a:spcPct val="0"/>
                        </a:spcBef>
                        <a:spcAft>
                          <a:spcPts val="120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Must be an integer value, such as "</a:t>
                      </a:r>
                      <a:r>
                        <a:rPr kumimoji="0" lang="en-US" sz="1200" b="0" i="0" u="none" strike="noStrike" cap="none" normalizeH="0" baseline="0" smtClean="0">
                          <a:ln>
                            <a:noFill/>
                          </a:ln>
                          <a:solidFill>
                            <a:srgbClr val="007000"/>
                          </a:solidFill>
                          <a:effectLst/>
                          <a:latin typeface="Courier New" pitchFamily="49" charset="0"/>
                          <a:cs typeface="Times New Roman" pitchFamily="18" charset="0"/>
                        </a:rPr>
                        <a:t>100</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cs typeface="Calibri" pitchFamily="34"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26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android:maxHeight</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setMaxHeight(int)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Makes the TextView be at most this many pixels tall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ts val="1563"/>
                        </a:lnSpc>
                        <a:spcBef>
                          <a:spcPct val="0"/>
                        </a:spcBef>
                        <a:spcAft>
                          <a:spcPts val="120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Must be a dimension value, which is a floating point number appended with a unit such as "</a:t>
                      </a:r>
                      <a:r>
                        <a:rPr kumimoji="0" lang="en-US" sz="1200" b="0" i="0" u="none" strike="noStrike" cap="none" normalizeH="0" baseline="0" smtClean="0">
                          <a:ln>
                            <a:noFill/>
                          </a:ln>
                          <a:solidFill>
                            <a:srgbClr val="007000"/>
                          </a:solidFill>
                          <a:effectLst/>
                          <a:latin typeface="Courier New" pitchFamily="49" charset="0"/>
                          <a:cs typeface="Times New Roman" pitchFamily="18" charset="0"/>
                        </a:rPr>
                        <a:t>14.5sp</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cs typeface="Calibri" pitchFamily="34"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763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android:maxLength</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setFilters(InputFilter)</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Set an input filter to constrain the text length to the specified number.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android:maxLines</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setMaxLines(int)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Makes the TextView be at most this many lines tall </a:t>
                      </a:r>
                      <a:endParaRPr kumimoji="0" lang="en-US" sz="13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ts val="1563"/>
                        </a:lnSpc>
                        <a:spcBef>
                          <a:spcPct val="0"/>
                        </a:spcBef>
                        <a:spcAft>
                          <a:spcPts val="120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Must be an integer value, such as "</a:t>
                      </a:r>
                      <a:r>
                        <a:rPr kumimoji="0" lang="en-US" sz="1200" b="0" i="0" u="none" strike="noStrike" cap="none" normalizeH="0" baseline="0" smtClean="0">
                          <a:ln>
                            <a:noFill/>
                          </a:ln>
                          <a:solidFill>
                            <a:srgbClr val="007000"/>
                          </a:solidFill>
                          <a:effectLst/>
                          <a:latin typeface="Courier New" pitchFamily="49" charset="0"/>
                          <a:cs typeface="Times New Roman" pitchFamily="18" charset="0"/>
                        </a:rPr>
                        <a:t>100</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300" b="0" i="0" u="none" strike="noStrike" cap="none" normalizeH="0" baseline="0" smtClean="0">
                        <a:ln>
                          <a:noFill/>
                        </a:ln>
                        <a:solidFill>
                          <a:schemeClr val="tx1"/>
                        </a:solidFill>
                        <a:effectLst/>
                        <a:latin typeface="Calibri" pitchFamily="34" charset="0"/>
                        <a:cs typeface="Calibri" pitchFamily="34" charset="0"/>
                      </a:endParaRPr>
                    </a:p>
                  </a:txBody>
                  <a:tcPr marL="63618" marR="63618"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C82CDF1-B342-4E24-8D90-EE1C7FE21189}" type="slidenum">
              <a:rPr lang="en-US"/>
              <a:pPr>
                <a:defRPr/>
              </a:pPr>
              <a:t>35</a:t>
            </a:fld>
            <a:endParaRPr lang="en-US"/>
          </a:p>
        </p:txBody>
      </p:sp>
      <p:sp>
        <p:nvSpPr>
          <p:cNvPr id="3" name="Title 1"/>
          <p:cNvSpPr txBox="1">
            <a:spLocks/>
          </p:cNvSpPr>
          <p:nvPr/>
        </p:nvSpPr>
        <p:spPr>
          <a:xfrm>
            <a:off x="457200" y="274638"/>
            <a:ext cx="8229600" cy="1096962"/>
          </a:xfrm>
          <a:prstGeom prst="rect">
            <a:avLst/>
          </a:prstGeom>
        </p:spPr>
        <p:txBody>
          <a:bodyPr>
            <a:normAutofit fontScale="52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fontAlgn="auto">
              <a:spcAft>
                <a:spcPts val="0"/>
              </a:spcAft>
              <a:defRPr/>
            </a:pPr>
            <a:r>
              <a:rPr lang="en-US" sz="5900" b="1" dirty="0">
                <a:solidFill>
                  <a:schemeClr val="tx2">
                    <a:lumMod val="60000"/>
                    <a:lumOff val="40000"/>
                  </a:schemeClr>
                </a:solidFill>
                <a:latin typeface="+mn-lt"/>
              </a:rPr>
              <a:t>Basic Widgets: Labels/</a:t>
            </a:r>
            <a:r>
              <a:rPr lang="en-US" sz="5900" b="1" dirty="0" err="1">
                <a:solidFill>
                  <a:schemeClr val="tx2">
                    <a:lumMod val="60000"/>
                    <a:lumOff val="40000"/>
                  </a:schemeClr>
                </a:solidFill>
                <a:latin typeface="+mn-lt"/>
              </a:rPr>
              <a:t>TextViews</a:t>
            </a:r>
            <a:r>
              <a:rPr lang="en-US" sz="5900" b="1" dirty="0">
                <a:solidFill>
                  <a:schemeClr val="tx2">
                    <a:lumMod val="60000"/>
                    <a:lumOff val="40000"/>
                  </a:schemeClr>
                </a:solidFill>
                <a:latin typeface="+mn-lt"/>
              </a:rPr>
              <a:t> </a:t>
            </a:r>
            <a:r>
              <a:rPr lang="en-US" sz="3400" b="1" i="1" dirty="0">
                <a:solidFill>
                  <a:schemeClr val="tx2">
                    <a:lumMod val="60000"/>
                    <a:lumOff val="40000"/>
                  </a:schemeClr>
                </a:solidFill>
                <a:latin typeface="+mn-lt"/>
              </a:rPr>
              <a:t>cont.</a:t>
            </a:r>
            <a:endParaRPr lang="en-US" sz="5900" b="1" dirty="0">
              <a:solidFill>
                <a:schemeClr val="tx2">
                  <a:lumMod val="60000"/>
                  <a:lumOff val="40000"/>
                </a:schemeClr>
              </a:solidFill>
              <a:latin typeface="+mn-lt"/>
            </a:endParaRPr>
          </a:p>
          <a:p>
            <a:pPr fontAlgn="auto">
              <a:spcAft>
                <a:spcPts val="0"/>
              </a:spcAft>
              <a:defRPr/>
            </a:pPr>
            <a:r>
              <a:rPr lang="en-US" sz="3200" dirty="0">
                <a:latin typeface="+mn-lt"/>
              </a:rPr>
              <a:t>http://developer.android.com/reference/android/widget/TextView.html</a:t>
            </a:r>
          </a:p>
          <a:p>
            <a:pPr fontAlgn="auto">
              <a:spcAft>
                <a:spcPts val="0"/>
              </a:spcAft>
              <a:defRPr/>
            </a:pP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52227"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5222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26267FE6-9C6C-4127-9769-0CCA2A1B3958}" type="slidenum">
              <a:rPr lang="en-US" sz="1200">
                <a:solidFill>
                  <a:schemeClr val="tx1">
                    <a:tint val="75000"/>
                  </a:schemeClr>
                </a:solidFill>
                <a:latin typeface="+mn-lt"/>
              </a:rPr>
              <a:pPr algn="r" fontAlgn="auto">
                <a:spcBef>
                  <a:spcPts val="0"/>
                </a:spcBef>
                <a:spcAft>
                  <a:spcPts val="0"/>
                </a:spcAft>
                <a:defRPr/>
              </a:pPr>
              <a:t>35</a:t>
            </a:fld>
            <a:endParaRPr lang="en-US" sz="1200">
              <a:solidFill>
                <a:schemeClr val="tx1">
                  <a:tint val="75000"/>
                </a:schemeClr>
              </a:solidFill>
              <a:latin typeface="+mn-lt"/>
            </a:endParaRPr>
          </a:p>
        </p:txBody>
      </p:sp>
      <p:graphicFrame>
        <p:nvGraphicFramePr>
          <p:cNvPr id="52304" name="Group 80"/>
          <p:cNvGraphicFramePr>
            <a:graphicFrameLocks noGrp="1"/>
          </p:cNvGraphicFramePr>
          <p:nvPr/>
        </p:nvGraphicFramePr>
        <p:xfrm>
          <a:off x="304800" y="1584325"/>
          <a:ext cx="8610600" cy="4994275"/>
        </p:xfrm>
        <a:graphic>
          <a:graphicData uri="http://schemas.openxmlformats.org/drawingml/2006/table">
            <a:tbl>
              <a:tblPr/>
              <a:tblGrid>
                <a:gridCol w="1676400"/>
                <a:gridCol w="2663825"/>
                <a:gridCol w="4270375"/>
              </a:tblGrid>
              <a:tr h="150813">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1200" b="1" i="1" u="none" strike="noStrike" cap="none" normalizeH="0" baseline="0" smtClean="0">
                          <a:ln>
                            <a:noFill/>
                          </a:ln>
                          <a:solidFill>
                            <a:srgbClr val="333333"/>
                          </a:solidFill>
                          <a:effectLst/>
                          <a:latin typeface="Arial" charset="0"/>
                          <a:cs typeface="Times New Roman" pitchFamily="18" charset="0"/>
                        </a:rPr>
                        <a:t>Attribute Name</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1200" b="1" i="1" u="none" strike="noStrike" cap="none" normalizeH="0" baseline="0" smtClean="0">
                          <a:ln>
                            <a:noFill/>
                          </a:ln>
                          <a:solidFill>
                            <a:srgbClr val="333333"/>
                          </a:solidFill>
                          <a:effectLst/>
                          <a:latin typeface="Arial" charset="0"/>
                          <a:cs typeface="Times New Roman" pitchFamily="18" charset="0"/>
                        </a:rPr>
                        <a:t>Related Method</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1200" b="1" i="1" u="none" strike="noStrike" cap="none" normalizeH="0" baseline="0" smtClean="0">
                          <a:ln>
                            <a:noFill/>
                          </a:ln>
                          <a:solidFill>
                            <a:srgbClr val="333333"/>
                          </a:solidFill>
                          <a:effectLst/>
                          <a:latin typeface="Arial" charset="0"/>
                          <a:cs typeface="Times New Roman" pitchFamily="18" charset="0"/>
                        </a:rPr>
                        <a:t>Description</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r>
              <a:tr h="45243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android:maxWidth</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setMaxWidth(int)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Makes the TextView be at most this many pixels wide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ts val="1563"/>
                        </a:lnSpc>
                        <a:spcBef>
                          <a:spcPct val="0"/>
                        </a:spcBef>
                        <a:spcAft>
                          <a:spcPts val="120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Must be a dimension value, which is a floating point number appended with a unit such as "</a:t>
                      </a:r>
                      <a:r>
                        <a:rPr kumimoji="0" lang="en-US" sz="1200" b="0" i="0" u="none" strike="noStrike" cap="none" normalizeH="0" baseline="0" smtClean="0">
                          <a:ln>
                            <a:noFill/>
                          </a:ln>
                          <a:solidFill>
                            <a:srgbClr val="007000"/>
                          </a:solidFill>
                          <a:effectLst/>
                          <a:latin typeface="Courier New" pitchFamily="49" charset="0"/>
                          <a:cs typeface="Times New Roman" pitchFamily="18" charset="0"/>
                        </a:rPr>
                        <a:t>14.5sp</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cs typeface="Calibri" pitchFamily="34"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android:minEms</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setMinEms(int)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Makes the TextView be at least this many ems wide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ts val="1563"/>
                        </a:lnSpc>
                        <a:spcBef>
                          <a:spcPct val="0"/>
                        </a:spcBef>
                        <a:spcAft>
                          <a:spcPts val="120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Must be an integer value, such as "</a:t>
                      </a:r>
                      <a:r>
                        <a:rPr kumimoji="0" lang="en-US" sz="1200" b="0" i="0" u="none" strike="noStrike" cap="none" normalizeH="0" baseline="0" smtClean="0">
                          <a:ln>
                            <a:noFill/>
                          </a:ln>
                          <a:solidFill>
                            <a:srgbClr val="007000"/>
                          </a:solidFill>
                          <a:effectLst/>
                          <a:latin typeface="Courier New" pitchFamily="49" charset="0"/>
                          <a:cs typeface="Times New Roman" pitchFamily="18" charset="0"/>
                        </a:rPr>
                        <a:t>100</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cs typeface="Calibri" pitchFamily="34"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android:minHeight</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setMinHeight(int)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Makes the TextView be at least this many pixels tall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ts val="1563"/>
                        </a:lnSpc>
                        <a:spcBef>
                          <a:spcPct val="0"/>
                        </a:spcBef>
                        <a:spcAft>
                          <a:spcPts val="120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Must be a dimension value, which is a floating point number appended with a unit such as "</a:t>
                      </a:r>
                      <a:r>
                        <a:rPr kumimoji="0" lang="en-US" sz="1200" b="0" i="0" u="none" strike="noStrike" cap="none" normalizeH="0" baseline="0" smtClean="0">
                          <a:ln>
                            <a:noFill/>
                          </a:ln>
                          <a:solidFill>
                            <a:srgbClr val="007000"/>
                          </a:solidFill>
                          <a:effectLst/>
                          <a:latin typeface="Courier New" pitchFamily="49" charset="0"/>
                          <a:cs typeface="Times New Roman" pitchFamily="18" charset="0"/>
                        </a:rPr>
                        <a:t>14.5sp</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cs typeface="Calibri" pitchFamily="34"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android:minLines</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setMinLines(int)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Makes the TextView be at least this many lines tall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ts val="1563"/>
                        </a:lnSpc>
                        <a:spcBef>
                          <a:spcPct val="0"/>
                        </a:spcBef>
                        <a:spcAft>
                          <a:spcPts val="120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Must be an integer value, such as "</a:t>
                      </a:r>
                      <a:r>
                        <a:rPr kumimoji="0" lang="en-US" sz="1200" b="0" i="0" u="none" strike="noStrike" cap="none" normalizeH="0" baseline="0" smtClean="0">
                          <a:ln>
                            <a:noFill/>
                          </a:ln>
                          <a:solidFill>
                            <a:srgbClr val="007000"/>
                          </a:solidFill>
                          <a:effectLst/>
                          <a:latin typeface="Courier New" pitchFamily="49" charset="0"/>
                          <a:cs typeface="Times New Roman" pitchFamily="18" charset="0"/>
                        </a:rPr>
                        <a:t>100</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cs typeface="Calibri" pitchFamily="34"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android:minWidth</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setMinWidth(int)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Makes the TextView be at least this many pixels wide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ts val="1563"/>
                        </a:lnSpc>
                        <a:spcBef>
                          <a:spcPct val="0"/>
                        </a:spcBef>
                        <a:spcAft>
                          <a:spcPts val="120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Must be a dimension value, which is a floating point number appended with a unit such as "</a:t>
                      </a:r>
                      <a:r>
                        <a:rPr kumimoji="0" lang="en-US" sz="1200" b="0" i="0" u="none" strike="noStrike" cap="none" normalizeH="0" baseline="0" smtClean="0">
                          <a:ln>
                            <a:noFill/>
                          </a:ln>
                          <a:solidFill>
                            <a:srgbClr val="007000"/>
                          </a:solidFill>
                          <a:effectLst/>
                          <a:latin typeface="Courier New" pitchFamily="49" charset="0"/>
                          <a:cs typeface="Times New Roman" pitchFamily="18" charset="0"/>
                        </a:rPr>
                        <a:t>14.5sp</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cs typeface="Calibri" pitchFamily="34"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477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android:numeric</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setKeyListener(KeyListener)</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If set, specifies that this TextView has a numeric input method.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android:password</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setTransformationMethod(TransformationMethod)</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Whether the characters of the field are displayed as password dots instead of themselves.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477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android:phoneNumber</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setKeyListener(KeyListener)</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If set, specifies that this TextView has a phone number input method.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android:privateImeOptions</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setPrivateImeOptions(String)</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An addition content type description to supply to the input method attached to the text view, which is private to the implementation of the input method.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android:scrollHorizontally</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setHorizontallyScrolling(boolean)</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Whether the text is allowed to be wider than the view (and therefore can be scrolled horizontally).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android:selectAllOnFocus</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setSelectAllOnFocus(boolean)</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If the text is selectable, select it all when the view takes focus instead of moving the cursor to the start or end.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android:shadowColor</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setShadowLayer(float,float,float,int)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Place a shadow of the specified color behind the text.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android:shadowDx</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setShadowLayer(float,float,float,int)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Horizontal offset of the shadow.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android:shadowDy</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setShadowLayer(float,float,float,int)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Vertical offset of the shadow.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android:shadowRadius</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006699"/>
                          </a:solidFill>
                          <a:effectLst/>
                          <a:latin typeface="Arial" charset="0"/>
                          <a:cs typeface="Times New Roman" pitchFamily="18" charset="0"/>
                        </a:rPr>
                        <a:t>setShadowLayer(float,float,float,int)</a:t>
                      </a:r>
                      <a:r>
                        <a:rPr kumimoji="0" lang="en-US" sz="900" b="0" i="0" u="none" strike="noStrike" cap="none" normalizeH="0" baseline="0" smtClean="0">
                          <a:ln>
                            <a:noFill/>
                          </a:ln>
                          <a:solidFill>
                            <a:srgbClr val="333333"/>
                          </a:solidFill>
                          <a:effectLst/>
                          <a:latin typeface="Arial" charset="0"/>
                          <a:cs typeface="Times New Roman" pitchFamily="18" charset="0"/>
                        </a:rPr>
                        <a:t>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Arial" charset="0"/>
                          <a:cs typeface="Times New Roman" pitchFamily="18" charset="0"/>
                        </a:rPr>
                        <a:t>Radius of the shadow. </a:t>
                      </a:r>
                      <a:endParaRPr kumimoji="0" lang="en-US" sz="12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58735" marR="587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348F1F0-FE6C-49E0-8198-65C1336DC703}" type="slidenum">
              <a:rPr lang="en-US"/>
              <a:pPr>
                <a:defRPr/>
              </a:pPr>
              <a:t>36</a:t>
            </a:fld>
            <a:endParaRPr lang="en-US"/>
          </a:p>
        </p:txBody>
      </p:sp>
      <p:sp>
        <p:nvSpPr>
          <p:cNvPr id="3" name="Title 1"/>
          <p:cNvSpPr txBox="1">
            <a:spLocks/>
          </p:cNvSpPr>
          <p:nvPr/>
        </p:nvSpPr>
        <p:spPr>
          <a:xfrm>
            <a:off x="457200" y="274638"/>
            <a:ext cx="8229600" cy="1096962"/>
          </a:xfrm>
          <a:prstGeom prst="rect">
            <a:avLst/>
          </a:prstGeom>
        </p:spPr>
        <p:txBody>
          <a:bodyPr>
            <a:normAutofit fontScale="52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fontAlgn="auto">
              <a:spcAft>
                <a:spcPts val="0"/>
              </a:spcAft>
              <a:defRPr/>
            </a:pPr>
            <a:r>
              <a:rPr lang="en-US" sz="5900" b="1" dirty="0">
                <a:solidFill>
                  <a:schemeClr val="tx2">
                    <a:lumMod val="60000"/>
                    <a:lumOff val="40000"/>
                  </a:schemeClr>
                </a:solidFill>
                <a:latin typeface="+mn-lt"/>
              </a:rPr>
              <a:t>Basic Widgets: Labels/</a:t>
            </a:r>
            <a:r>
              <a:rPr lang="en-US" sz="5900" b="1" dirty="0" err="1">
                <a:solidFill>
                  <a:schemeClr val="tx2">
                    <a:lumMod val="60000"/>
                    <a:lumOff val="40000"/>
                  </a:schemeClr>
                </a:solidFill>
                <a:latin typeface="+mn-lt"/>
              </a:rPr>
              <a:t>TextViews</a:t>
            </a:r>
            <a:r>
              <a:rPr lang="en-US" sz="5900" b="1" dirty="0">
                <a:solidFill>
                  <a:schemeClr val="tx2">
                    <a:lumMod val="60000"/>
                    <a:lumOff val="40000"/>
                  </a:schemeClr>
                </a:solidFill>
                <a:latin typeface="+mn-lt"/>
              </a:rPr>
              <a:t> </a:t>
            </a:r>
            <a:r>
              <a:rPr lang="en-US" sz="3400" b="1" i="1" dirty="0">
                <a:solidFill>
                  <a:schemeClr val="tx2">
                    <a:lumMod val="60000"/>
                    <a:lumOff val="40000"/>
                  </a:schemeClr>
                </a:solidFill>
                <a:latin typeface="+mn-lt"/>
              </a:rPr>
              <a:t>cont.</a:t>
            </a:r>
            <a:endParaRPr lang="en-US" sz="5900" b="1" dirty="0">
              <a:solidFill>
                <a:schemeClr val="tx2">
                  <a:lumMod val="60000"/>
                  <a:lumOff val="40000"/>
                </a:schemeClr>
              </a:solidFill>
              <a:latin typeface="+mn-lt"/>
            </a:endParaRPr>
          </a:p>
          <a:p>
            <a:pPr fontAlgn="auto">
              <a:spcAft>
                <a:spcPts val="0"/>
              </a:spcAft>
              <a:defRPr/>
            </a:pPr>
            <a:r>
              <a:rPr lang="en-US" sz="3200" dirty="0">
                <a:latin typeface="+mn-lt"/>
              </a:rPr>
              <a:t>http://developer.android.com/reference/android/widget/TextView.html</a:t>
            </a:r>
          </a:p>
          <a:p>
            <a:pPr fontAlgn="auto">
              <a:spcAft>
                <a:spcPts val="0"/>
              </a:spcAft>
              <a:defRPr/>
            </a:pP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53251"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53252"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E155016A-D0AC-420B-94C2-63F804C33EC3}" type="slidenum">
              <a:rPr lang="en-US" sz="1200">
                <a:solidFill>
                  <a:schemeClr val="tx1">
                    <a:tint val="75000"/>
                  </a:schemeClr>
                </a:solidFill>
                <a:latin typeface="+mn-lt"/>
              </a:rPr>
              <a:pPr algn="r" fontAlgn="auto">
                <a:spcBef>
                  <a:spcPts val="0"/>
                </a:spcBef>
                <a:spcAft>
                  <a:spcPts val="0"/>
                </a:spcAft>
                <a:defRPr/>
              </a:pPr>
              <a:t>36</a:t>
            </a:fld>
            <a:endParaRPr lang="en-US" sz="1200">
              <a:solidFill>
                <a:schemeClr val="tx1">
                  <a:tint val="75000"/>
                </a:schemeClr>
              </a:solidFill>
              <a:latin typeface="+mn-lt"/>
            </a:endParaRPr>
          </a:p>
        </p:txBody>
      </p:sp>
      <p:graphicFrame>
        <p:nvGraphicFramePr>
          <p:cNvPr id="53310" name="Group 62"/>
          <p:cNvGraphicFramePr>
            <a:graphicFrameLocks noGrp="1"/>
          </p:cNvGraphicFramePr>
          <p:nvPr/>
        </p:nvGraphicFramePr>
        <p:xfrm>
          <a:off x="609600" y="1905000"/>
          <a:ext cx="8001000" cy="2713038"/>
        </p:xfrm>
        <a:graphic>
          <a:graphicData uri="http://schemas.openxmlformats.org/drawingml/2006/table">
            <a:tbl>
              <a:tblPr/>
              <a:tblGrid>
                <a:gridCol w="1957388"/>
                <a:gridCol w="1968500"/>
                <a:gridCol w="4075112"/>
              </a:tblGrid>
              <a:tr h="0">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1400" b="1" i="1" u="none" strike="noStrike" cap="none" normalizeH="0" baseline="0" smtClean="0">
                          <a:ln>
                            <a:noFill/>
                          </a:ln>
                          <a:solidFill>
                            <a:srgbClr val="333333"/>
                          </a:solidFill>
                          <a:effectLst/>
                          <a:latin typeface="Arial" charset="0"/>
                          <a:cs typeface="Times New Roman" pitchFamily="18" charset="0"/>
                        </a:rPr>
                        <a:t>Attribute Name</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1400" b="1" i="1" u="none" strike="noStrike" cap="none" normalizeH="0" baseline="0" smtClean="0">
                          <a:ln>
                            <a:noFill/>
                          </a:ln>
                          <a:solidFill>
                            <a:srgbClr val="333333"/>
                          </a:solidFill>
                          <a:effectLst/>
                          <a:latin typeface="Arial" charset="0"/>
                          <a:cs typeface="Times New Roman" pitchFamily="18" charset="0"/>
                        </a:rPr>
                        <a:t>Related Method</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c>
                  <a:txBody>
                    <a:bodyPr/>
                    <a:lstStyle/>
                    <a:p>
                      <a:pPr marL="0" marR="0" lvl="0" indent="0" algn="l" defTabSz="914400" rtl="0" eaLnBrk="1" fontAlgn="base" latinLnBrk="0" hangingPunct="1">
                        <a:lnSpc>
                          <a:spcPct val="115000"/>
                        </a:lnSpc>
                        <a:spcBef>
                          <a:spcPts val="600"/>
                        </a:spcBef>
                        <a:spcAft>
                          <a:spcPts val="1200"/>
                        </a:spcAft>
                        <a:buClrTx/>
                        <a:buSzTx/>
                        <a:buFontTx/>
                        <a:buNone/>
                        <a:tabLst/>
                      </a:pPr>
                      <a:r>
                        <a:rPr kumimoji="0" lang="en-US" sz="1400" b="1" i="1" u="none" strike="noStrike" cap="none" normalizeH="0" baseline="0" smtClean="0">
                          <a:ln>
                            <a:noFill/>
                          </a:ln>
                          <a:solidFill>
                            <a:srgbClr val="333333"/>
                          </a:solidFill>
                          <a:effectLst/>
                          <a:latin typeface="Arial" charset="0"/>
                          <a:cs typeface="Times New Roman" pitchFamily="18" charset="0"/>
                        </a:rPr>
                        <a:t>Description</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AEEF3"/>
                    </a:solidFill>
                  </a:tcPr>
                </a:tc>
              </a:tr>
              <a:tr h="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android:singleLine</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setTransformationMethod(TransformationMethod)</a:t>
                      </a:r>
                      <a:r>
                        <a:rPr kumimoji="0" lang="en-US" sz="1000" b="0" i="0" u="none" strike="noStrike" cap="none" normalizeH="0" baseline="0" smtClean="0">
                          <a:ln>
                            <a:noFill/>
                          </a:ln>
                          <a:solidFill>
                            <a:srgbClr val="333333"/>
                          </a:solidFill>
                          <a:effectLst/>
                          <a:latin typeface="Arial" charset="0"/>
                          <a:cs typeface="Times New Roman" pitchFamily="18" charset="0"/>
                        </a:rPr>
                        <a:t>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333333"/>
                          </a:solidFill>
                          <a:effectLst/>
                          <a:latin typeface="Arial" charset="0"/>
                          <a:cs typeface="Times New Roman" pitchFamily="18" charset="0"/>
                        </a:rPr>
                        <a:t>Constrains the text to a single horizontally scrolling line instead of letting it wrap onto multiple lines, and advances focus instead of inserting a newline when you press the enter key.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android:text</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setText(CharSequence)</a:t>
                      </a:r>
                      <a:r>
                        <a:rPr kumimoji="0" lang="en-US" sz="1000" b="0" i="0" u="none" strike="noStrike" cap="none" normalizeH="0" baseline="0" smtClean="0">
                          <a:ln>
                            <a:noFill/>
                          </a:ln>
                          <a:solidFill>
                            <a:srgbClr val="333333"/>
                          </a:solidFill>
                          <a:effectLst/>
                          <a:latin typeface="Arial" charset="0"/>
                          <a:cs typeface="Times New Roman" pitchFamily="18" charset="0"/>
                        </a:rPr>
                        <a:t>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333333"/>
                          </a:solidFill>
                          <a:effectLst/>
                          <a:latin typeface="Arial" charset="0"/>
                          <a:cs typeface="Times New Roman" pitchFamily="18" charset="0"/>
                        </a:rPr>
                        <a:t>Text to display.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android:textColor</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setTextColor(ColorStateList)</a:t>
                      </a:r>
                      <a:r>
                        <a:rPr kumimoji="0" lang="en-US" sz="1000" b="0" i="0" u="none" strike="noStrike" cap="none" normalizeH="0" baseline="0" smtClean="0">
                          <a:ln>
                            <a:noFill/>
                          </a:ln>
                          <a:solidFill>
                            <a:srgbClr val="333333"/>
                          </a:solidFill>
                          <a:effectLst/>
                          <a:latin typeface="Arial" charset="0"/>
                          <a:cs typeface="Times New Roman" pitchFamily="18" charset="0"/>
                        </a:rPr>
                        <a:t>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333333"/>
                          </a:solidFill>
                          <a:effectLst/>
                          <a:latin typeface="Arial" charset="0"/>
                          <a:cs typeface="Times New Roman" pitchFamily="18" charset="0"/>
                        </a:rPr>
                        <a:t>Text color.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android:textColorHighlight</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setHighlightColor(int)</a:t>
                      </a:r>
                      <a:r>
                        <a:rPr kumimoji="0" lang="en-US" sz="1000" b="0" i="0" u="none" strike="noStrike" cap="none" normalizeH="0" baseline="0" smtClean="0">
                          <a:ln>
                            <a:noFill/>
                          </a:ln>
                          <a:solidFill>
                            <a:srgbClr val="333333"/>
                          </a:solidFill>
                          <a:effectLst/>
                          <a:latin typeface="Arial" charset="0"/>
                          <a:cs typeface="Times New Roman" pitchFamily="18" charset="0"/>
                        </a:rPr>
                        <a:t>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333333"/>
                          </a:solidFill>
                          <a:effectLst/>
                          <a:latin typeface="Arial" charset="0"/>
                          <a:cs typeface="Times New Roman" pitchFamily="18" charset="0"/>
                        </a:rPr>
                        <a:t>Color of the text selection highlight.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android:textColorHint</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setHintTextColor(int)</a:t>
                      </a:r>
                      <a:r>
                        <a:rPr kumimoji="0" lang="en-US" sz="1000" b="0" i="0" u="none" strike="noStrike" cap="none" normalizeH="0" baseline="0" smtClean="0">
                          <a:ln>
                            <a:noFill/>
                          </a:ln>
                          <a:solidFill>
                            <a:srgbClr val="333333"/>
                          </a:solidFill>
                          <a:effectLst/>
                          <a:latin typeface="Arial" charset="0"/>
                          <a:cs typeface="Times New Roman" pitchFamily="18" charset="0"/>
                        </a:rPr>
                        <a:t>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333333"/>
                          </a:solidFill>
                          <a:effectLst/>
                          <a:latin typeface="Arial" charset="0"/>
                          <a:cs typeface="Times New Roman" pitchFamily="18" charset="0"/>
                        </a:rPr>
                        <a:t>Color of the hint text.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android:textColorLink</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setLinkTextColor(int)</a:t>
                      </a:r>
                      <a:r>
                        <a:rPr kumimoji="0" lang="en-US" sz="1000" b="0" i="0" u="none" strike="noStrike" cap="none" normalizeH="0" baseline="0" smtClean="0">
                          <a:ln>
                            <a:noFill/>
                          </a:ln>
                          <a:solidFill>
                            <a:srgbClr val="333333"/>
                          </a:solidFill>
                          <a:effectLst/>
                          <a:latin typeface="Arial" charset="0"/>
                          <a:cs typeface="Times New Roman" pitchFamily="18" charset="0"/>
                        </a:rPr>
                        <a:t>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333333"/>
                          </a:solidFill>
                          <a:effectLst/>
                          <a:latin typeface="Arial" charset="0"/>
                          <a:cs typeface="Times New Roman" pitchFamily="18" charset="0"/>
                        </a:rPr>
                        <a:t>Text color for links.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android:textScaleX</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setTextScaleX(float)</a:t>
                      </a:r>
                      <a:r>
                        <a:rPr kumimoji="0" lang="en-US" sz="1000" b="0" i="0" u="none" strike="noStrike" cap="none" normalizeH="0" baseline="0" smtClean="0">
                          <a:ln>
                            <a:noFill/>
                          </a:ln>
                          <a:solidFill>
                            <a:srgbClr val="333333"/>
                          </a:solidFill>
                          <a:effectLst/>
                          <a:latin typeface="Arial" charset="0"/>
                          <a:cs typeface="Times New Roman" pitchFamily="18" charset="0"/>
                        </a:rPr>
                        <a:t>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333333"/>
                          </a:solidFill>
                          <a:effectLst/>
                          <a:latin typeface="Arial" charset="0"/>
                          <a:cs typeface="Times New Roman" pitchFamily="18" charset="0"/>
                        </a:rPr>
                        <a:t>Sets the horizontal scaling factor for the text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ts val="1563"/>
                        </a:lnSpc>
                        <a:spcBef>
                          <a:spcPct val="0"/>
                        </a:spcBef>
                        <a:spcAft>
                          <a:spcPts val="1200"/>
                        </a:spcAft>
                        <a:buClrTx/>
                        <a:buSzTx/>
                        <a:buFontTx/>
                        <a:buNone/>
                        <a:tabLst/>
                      </a:pPr>
                      <a:r>
                        <a:rPr kumimoji="0" lang="en-US" sz="1000" b="0" i="0" u="none" strike="noStrike" cap="none" normalizeH="0" baseline="0" smtClean="0">
                          <a:ln>
                            <a:noFill/>
                          </a:ln>
                          <a:solidFill>
                            <a:srgbClr val="333333"/>
                          </a:solidFill>
                          <a:effectLst/>
                          <a:latin typeface="Arial" charset="0"/>
                          <a:cs typeface="Times New Roman" pitchFamily="18" charset="0"/>
                        </a:rPr>
                        <a:t>Must be a floating point value, such as "</a:t>
                      </a:r>
                      <a:r>
                        <a:rPr kumimoji="0" lang="en-US" sz="1400" b="0" i="0" u="none" strike="noStrike" cap="none" normalizeH="0" baseline="0" smtClean="0">
                          <a:ln>
                            <a:noFill/>
                          </a:ln>
                          <a:solidFill>
                            <a:srgbClr val="007000"/>
                          </a:solidFill>
                          <a:effectLst/>
                          <a:latin typeface="Courier New" pitchFamily="49" charset="0"/>
                          <a:cs typeface="Times New Roman" pitchFamily="18" charset="0"/>
                        </a:rPr>
                        <a:t>1.2</a:t>
                      </a:r>
                      <a:r>
                        <a:rPr kumimoji="0" lang="en-US" sz="1000" b="0" i="0" u="none" strike="noStrike" cap="none" normalizeH="0" baseline="0" smtClean="0">
                          <a:ln>
                            <a:noFill/>
                          </a:ln>
                          <a:solidFill>
                            <a:srgbClr val="333333"/>
                          </a:solidFill>
                          <a:effectLst/>
                          <a:latin typeface="Arial" charset="0"/>
                          <a:cs typeface="Times New Roman" pitchFamily="18" charset="0"/>
                        </a:rPr>
                        <a:t>". </a:t>
                      </a:r>
                      <a:endParaRPr kumimoji="0" lang="en-US" sz="1600" b="0" i="0" u="none" strike="noStrike" cap="none" normalizeH="0" baseline="0" smtClean="0">
                        <a:ln>
                          <a:noFill/>
                        </a:ln>
                        <a:solidFill>
                          <a:schemeClr val="tx1"/>
                        </a:solidFill>
                        <a:effectLst/>
                        <a:latin typeface="Calibri" pitchFamily="34" charset="0"/>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android:textSize</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setTextSize(float)</a:t>
                      </a:r>
                      <a:r>
                        <a:rPr kumimoji="0" lang="en-US" sz="1000" b="0" i="0" u="none" strike="noStrike" cap="none" normalizeH="0" baseline="0" smtClean="0">
                          <a:ln>
                            <a:noFill/>
                          </a:ln>
                          <a:solidFill>
                            <a:srgbClr val="333333"/>
                          </a:solidFill>
                          <a:effectLst/>
                          <a:latin typeface="Arial" charset="0"/>
                          <a:cs typeface="Times New Roman" pitchFamily="18" charset="0"/>
                        </a:rPr>
                        <a:t>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333333"/>
                          </a:solidFill>
                          <a:effectLst/>
                          <a:latin typeface="Arial" charset="0"/>
                          <a:cs typeface="Times New Roman" pitchFamily="18" charset="0"/>
                        </a:rPr>
                        <a:t>Size of the text.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android:textStyle</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setTypeface(Typeface)</a:t>
                      </a:r>
                      <a:r>
                        <a:rPr kumimoji="0" lang="en-US" sz="1000" b="0" i="0" u="none" strike="noStrike" cap="none" normalizeH="0" baseline="0" smtClean="0">
                          <a:ln>
                            <a:noFill/>
                          </a:ln>
                          <a:solidFill>
                            <a:srgbClr val="333333"/>
                          </a:solidFill>
                          <a:effectLst/>
                          <a:latin typeface="Arial" charset="0"/>
                          <a:cs typeface="Times New Roman" pitchFamily="18" charset="0"/>
                        </a:rPr>
                        <a:t>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333333"/>
                          </a:solidFill>
                          <a:effectLst/>
                          <a:latin typeface="Arial" charset="0"/>
                          <a:cs typeface="Times New Roman" pitchFamily="18" charset="0"/>
                        </a:rPr>
                        <a:t>Style (bold, italic, bolditalic) for the text.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android:typeface</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setTypeface(Typeface)</a:t>
                      </a:r>
                      <a:r>
                        <a:rPr kumimoji="0" lang="en-US" sz="1000" b="0" i="0" u="none" strike="noStrike" cap="none" normalizeH="0" baseline="0" smtClean="0">
                          <a:ln>
                            <a:noFill/>
                          </a:ln>
                          <a:solidFill>
                            <a:srgbClr val="333333"/>
                          </a:solidFill>
                          <a:effectLst/>
                          <a:latin typeface="Arial" charset="0"/>
                          <a:cs typeface="Times New Roman" pitchFamily="18" charset="0"/>
                        </a:rPr>
                        <a:t>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333333"/>
                          </a:solidFill>
                          <a:effectLst/>
                          <a:latin typeface="Arial" charset="0"/>
                          <a:cs typeface="Times New Roman" pitchFamily="18" charset="0"/>
                        </a:rPr>
                        <a:t>Typeface (normal, sans, serif, monospace) for the text.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android:width</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006699"/>
                          </a:solidFill>
                          <a:effectLst/>
                          <a:latin typeface="Arial" charset="0"/>
                          <a:cs typeface="Times New Roman" pitchFamily="18" charset="0"/>
                        </a:rPr>
                        <a:t>setWidth(int)</a:t>
                      </a:r>
                      <a:r>
                        <a:rPr kumimoji="0" lang="en-US" sz="1000" b="0" i="0" u="none" strike="noStrike" cap="none" normalizeH="0" baseline="0" smtClean="0">
                          <a:ln>
                            <a:noFill/>
                          </a:ln>
                          <a:solidFill>
                            <a:srgbClr val="333333"/>
                          </a:solidFill>
                          <a:effectLst/>
                          <a:latin typeface="Arial" charset="0"/>
                          <a:cs typeface="Times New Roman" pitchFamily="18" charset="0"/>
                        </a:rPr>
                        <a:t>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000" b="0" i="0" u="none" strike="noStrike" cap="none" normalizeH="0" baseline="0" smtClean="0">
                          <a:ln>
                            <a:noFill/>
                          </a:ln>
                          <a:solidFill>
                            <a:srgbClr val="333333"/>
                          </a:solidFill>
                          <a:effectLst/>
                          <a:latin typeface="Arial" charset="0"/>
                          <a:cs typeface="Times New Roman" pitchFamily="18" charset="0"/>
                        </a:rPr>
                        <a:t>Makes the TextView be exactly this many pixels wide. </a:t>
                      </a:r>
                      <a:endPar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AC8F2CD-AC9B-4D2F-9BE4-3D525555080C}" type="slidenum">
              <a:rPr lang="en-US"/>
              <a:pPr>
                <a:defRPr/>
              </a:pPr>
              <a:t>37</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Buttons</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pic>
        <p:nvPicPr>
          <p:cNvPr id="54275"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2FF257F-2607-4812-A110-53861BE037C0}" type="slidenum">
              <a:rPr lang="en-US" sz="1200">
                <a:solidFill>
                  <a:schemeClr val="tx1">
                    <a:tint val="75000"/>
                  </a:schemeClr>
                </a:solidFill>
                <a:latin typeface="+mn-lt"/>
              </a:rPr>
              <a:pPr algn="r" fontAlgn="auto">
                <a:spcBef>
                  <a:spcPts val="0"/>
                </a:spcBef>
                <a:spcAft>
                  <a:spcPts val="0"/>
                </a:spcAft>
                <a:defRPr/>
              </a:pPr>
              <a:t>37</a:t>
            </a:fld>
            <a:endParaRPr lang="en-US" sz="1200">
              <a:solidFill>
                <a:schemeClr val="tx1">
                  <a:tint val="75000"/>
                </a:schemeClr>
              </a:solidFill>
              <a:latin typeface="+mn-lt"/>
            </a:endParaRPr>
          </a:p>
        </p:txBody>
      </p:sp>
      <p:sp>
        <p:nvSpPr>
          <p:cNvPr id="12" name="TextBox 11"/>
          <p:cNvSpPr txBox="1"/>
          <p:nvPr/>
        </p:nvSpPr>
        <p:spPr>
          <a:xfrm>
            <a:off x="533400" y="2895600"/>
            <a:ext cx="5715000" cy="3632200"/>
          </a:xfrm>
          <a:prstGeom prst="rect">
            <a:avLst/>
          </a:prstGeom>
          <a:solidFill>
            <a:schemeClr val="bg1">
              <a:lumMod val="95000"/>
            </a:schemeClr>
          </a:solidFill>
          <a:ln>
            <a:solidFill>
              <a:schemeClr val="accent1"/>
            </a:solidFill>
          </a:ln>
        </p:spPr>
        <p:txBody>
          <a:bodyPr>
            <a:spAutoFit/>
          </a:bodyPr>
          <a:lstStyle/>
          <a:p>
            <a:pPr fontAlgn="auto">
              <a:spcBef>
                <a:spcPts val="0"/>
              </a:spcBef>
              <a:spcAft>
                <a:spcPts val="0"/>
              </a:spcAft>
              <a:defRPr/>
            </a:pPr>
            <a:r>
              <a:rPr lang="en-US" b="1" dirty="0">
                <a:solidFill>
                  <a:srgbClr val="C00000"/>
                </a:solidFill>
                <a:latin typeface="Courier New" pitchFamily="49" charset="0"/>
                <a:cs typeface="Courier New" pitchFamily="49" charset="0"/>
              </a:rPr>
              <a:t>...</a:t>
            </a:r>
          </a:p>
          <a:p>
            <a:pPr fontAlgn="auto">
              <a:spcBef>
                <a:spcPts val="0"/>
              </a:spcBef>
              <a:spcAft>
                <a:spcPts val="0"/>
              </a:spcAft>
              <a:defRPr/>
            </a:pPr>
            <a:r>
              <a:rPr lang="en-US" sz="1600" dirty="0">
                <a:solidFill>
                  <a:srgbClr val="008080"/>
                </a:solidFill>
                <a:latin typeface="Courier New"/>
              </a:rPr>
              <a:t>&lt;</a:t>
            </a:r>
            <a:r>
              <a:rPr lang="en-US" sz="1600" dirty="0">
                <a:solidFill>
                  <a:srgbClr val="3F7F7F"/>
                </a:solidFill>
                <a:latin typeface="Courier New"/>
              </a:rPr>
              <a:t>Button</a:t>
            </a:r>
          </a:p>
          <a:p>
            <a:pPr fontAlgn="auto">
              <a:spcBef>
                <a:spcPts val="0"/>
              </a:spcBef>
              <a:spcAft>
                <a:spcPts val="0"/>
              </a:spcAft>
              <a:defRPr/>
            </a:pPr>
            <a:r>
              <a:rPr lang="en-US" sz="1600" dirty="0" err="1">
                <a:solidFill>
                  <a:srgbClr val="7F007F"/>
                </a:solidFill>
                <a:latin typeface="Courier New"/>
              </a:rPr>
              <a:t>android:id</a:t>
            </a:r>
            <a:r>
              <a:rPr lang="en-US" sz="1600" dirty="0">
                <a:solidFill>
                  <a:srgbClr val="000000"/>
                </a:solidFill>
                <a:latin typeface="Courier New"/>
              </a:rPr>
              <a:t>=</a:t>
            </a:r>
            <a:r>
              <a:rPr lang="en-US" sz="1600" i="1" dirty="0">
                <a:solidFill>
                  <a:srgbClr val="2A00FF"/>
                </a:solidFill>
                <a:latin typeface="Courier New"/>
              </a:rPr>
              <a:t>"@+id/</a:t>
            </a:r>
            <a:r>
              <a:rPr lang="en-US" sz="1600" i="1" dirty="0" err="1">
                <a:solidFill>
                  <a:srgbClr val="2A00FF"/>
                </a:solidFill>
                <a:latin typeface="Courier New"/>
              </a:rPr>
              <a:t>btnExitApp</a:t>
            </a:r>
            <a:r>
              <a:rPr lang="en-US" sz="1600" i="1" dirty="0">
                <a:solidFill>
                  <a:srgbClr val="2A00FF"/>
                </a:solidFill>
                <a:latin typeface="Courier New"/>
              </a:rPr>
              <a:t>"</a:t>
            </a:r>
          </a:p>
          <a:p>
            <a:pPr fontAlgn="auto">
              <a:spcBef>
                <a:spcPts val="0"/>
              </a:spcBef>
              <a:spcAft>
                <a:spcPts val="0"/>
              </a:spcAft>
              <a:defRPr/>
            </a:pPr>
            <a:r>
              <a:rPr lang="en-US" sz="1600" dirty="0" err="1">
                <a:solidFill>
                  <a:srgbClr val="7F007F"/>
                </a:solidFill>
                <a:latin typeface="Courier New"/>
              </a:rPr>
              <a:t>android:layout_width</a:t>
            </a:r>
            <a:r>
              <a:rPr lang="en-US" sz="1600" dirty="0">
                <a:solidFill>
                  <a:srgbClr val="000000"/>
                </a:solidFill>
                <a:latin typeface="Courier New"/>
              </a:rPr>
              <a:t>=</a:t>
            </a:r>
            <a:r>
              <a:rPr lang="en-US" sz="1600" i="1" dirty="0">
                <a:solidFill>
                  <a:srgbClr val="2A00FF"/>
                </a:solidFill>
                <a:latin typeface="Courier New"/>
              </a:rPr>
              <a:t>"</a:t>
            </a:r>
            <a:r>
              <a:rPr lang="en-US" sz="1600" i="1" dirty="0" err="1">
                <a:solidFill>
                  <a:srgbClr val="2A00FF"/>
                </a:solidFill>
                <a:latin typeface="Courier New"/>
              </a:rPr>
              <a:t>wrap_content</a:t>
            </a:r>
            <a:r>
              <a:rPr lang="en-US" sz="1600" i="1" dirty="0">
                <a:solidFill>
                  <a:srgbClr val="2A00FF"/>
                </a:solidFill>
                <a:latin typeface="Courier New"/>
              </a:rPr>
              <a:t>"</a:t>
            </a:r>
          </a:p>
          <a:p>
            <a:pPr fontAlgn="auto">
              <a:spcBef>
                <a:spcPts val="0"/>
              </a:spcBef>
              <a:spcAft>
                <a:spcPts val="0"/>
              </a:spcAft>
              <a:defRPr/>
            </a:pPr>
            <a:r>
              <a:rPr lang="en-US" sz="1600" dirty="0" err="1">
                <a:solidFill>
                  <a:srgbClr val="7F007F"/>
                </a:solidFill>
                <a:latin typeface="Courier New"/>
              </a:rPr>
              <a:t>android:layout_height</a:t>
            </a:r>
            <a:r>
              <a:rPr lang="en-US" sz="1600" dirty="0">
                <a:solidFill>
                  <a:srgbClr val="000000"/>
                </a:solidFill>
                <a:latin typeface="Courier New"/>
              </a:rPr>
              <a:t>=</a:t>
            </a:r>
            <a:r>
              <a:rPr lang="en-US" sz="1600" i="1" dirty="0">
                <a:solidFill>
                  <a:srgbClr val="2A00FF"/>
                </a:solidFill>
                <a:latin typeface="Courier New"/>
              </a:rPr>
              <a:t>"</a:t>
            </a:r>
            <a:r>
              <a:rPr lang="en-US" sz="1600" i="1" dirty="0" err="1">
                <a:solidFill>
                  <a:srgbClr val="2A00FF"/>
                </a:solidFill>
                <a:latin typeface="Courier New"/>
              </a:rPr>
              <a:t>wrap_content</a:t>
            </a:r>
            <a:r>
              <a:rPr lang="en-US" sz="1600" i="1" dirty="0">
                <a:solidFill>
                  <a:srgbClr val="2A00FF"/>
                </a:solidFill>
                <a:latin typeface="Courier New"/>
              </a:rPr>
              <a:t>"</a:t>
            </a:r>
          </a:p>
          <a:p>
            <a:pPr fontAlgn="auto">
              <a:spcBef>
                <a:spcPts val="0"/>
              </a:spcBef>
              <a:spcAft>
                <a:spcPts val="0"/>
              </a:spcAft>
              <a:defRPr/>
            </a:pPr>
            <a:r>
              <a:rPr lang="en-US" sz="1600" dirty="0" err="1">
                <a:solidFill>
                  <a:srgbClr val="7F007F"/>
                </a:solidFill>
                <a:latin typeface="Courier New"/>
              </a:rPr>
              <a:t>android:padding</a:t>
            </a:r>
            <a:r>
              <a:rPr lang="en-US" sz="1600" dirty="0">
                <a:solidFill>
                  <a:srgbClr val="000000"/>
                </a:solidFill>
                <a:latin typeface="Courier New"/>
              </a:rPr>
              <a:t>=</a:t>
            </a:r>
            <a:r>
              <a:rPr lang="en-US" sz="1600" i="1" dirty="0">
                <a:solidFill>
                  <a:srgbClr val="2A00FF"/>
                </a:solidFill>
                <a:latin typeface="Courier New"/>
              </a:rPr>
              <a:t>"10px"</a:t>
            </a:r>
          </a:p>
          <a:p>
            <a:pPr fontAlgn="auto">
              <a:spcBef>
                <a:spcPts val="0"/>
              </a:spcBef>
              <a:spcAft>
                <a:spcPts val="0"/>
              </a:spcAft>
              <a:defRPr/>
            </a:pPr>
            <a:r>
              <a:rPr lang="en-US" sz="1600" dirty="0" err="1">
                <a:solidFill>
                  <a:srgbClr val="7F007F"/>
                </a:solidFill>
                <a:latin typeface="Courier New"/>
              </a:rPr>
              <a:t>android:layout_marginLeft</a:t>
            </a:r>
            <a:r>
              <a:rPr lang="en-US" sz="1600" dirty="0">
                <a:solidFill>
                  <a:srgbClr val="000000"/>
                </a:solidFill>
                <a:latin typeface="Courier New"/>
              </a:rPr>
              <a:t>=</a:t>
            </a:r>
            <a:r>
              <a:rPr lang="en-US" sz="1600" i="1" dirty="0">
                <a:solidFill>
                  <a:srgbClr val="2A00FF"/>
                </a:solidFill>
                <a:latin typeface="Courier New"/>
              </a:rPr>
              <a:t>"5px"</a:t>
            </a:r>
          </a:p>
          <a:p>
            <a:pPr fontAlgn="auto">
              <a:spcBef>
                <a:spcPts val="0"/>
              </a:spcBef>
              <a:spcAft>
                <a:spcPts val="0"/>
              </a:spcAft>
              <a:defRPr/>
            </a:pPr>
            <a:r>
              <a:rPr lang="en-US" sz="1600" dirty="0" err="1">
                <a:solidFill>
                  <a:srgbClr val="7F007F"/>
                </a:solidFill>
                <a:latin typeface="Courier New"/>
              </a:rPr>
              <a:t>android:text</a:t>
            </a:r>
            <a:r>
              <a:rPr lang="en-US" sz="1600" dirty="0">
                <a:solidFill>
                  <a:srgbClr val="000000"/>
                </a:solidFill>
                <a:latin typeface="Courier New"/>
              </a:rPr>
              <a:t>=</a:t>
            </a:r>
            <a:r>
              <a:rPr lang="en-US" sz="1600" i="1" dirty="0">
                <a:solidFill>
                  <a:srgbClr val="2A00FF"/>
                </a:solidFill>
                <a:latin typeface="Courier New"/>
              </a:rPr>
              <a:t>"Exit Application"</a:t>
            </a:r>
          </a:p>
          <a:p>
            <a:pPr fontAlgn="auto">
              <a:spcBef>
                <a:spcPts val="0"/>
              </a:spcBef>
              <a:spcAft>
                <a:spcPts val="0"/>
              </a:spcAft>
              <a:defRPr/>
            </a:pPr>
            <a:r>
              <a:rPr lang="en-US" sz="1600" dirty="0" err="1">
                <a:solidFill>
                  <a:srgbClr val="7F007F"/>
                </a:solidFill>
                <a:latin typeface="Courier New"/>
              </a:rPr>
              <a:t>android:textSize</a:t>
            </a:r>
            <a:r>
              <a:rPr lang="en-US" sz="1600" dirty="0">
                <a:solidFill>
                  <a:srgbClr val="000000"/>
                </a:solidFill>
                <a:latin typeface="Courier New"/>
              </a:rPr>
              <a:t>=</a:t>
            </a:r>
            <a:r>
              <a:rPr lang="en-US" sz="1600" i="1" dirty="0">
                <a:solidFill>
                  <a:srgbClr val="2A00FF"/>
                </a:solidFill>
                <a:latin typeface="Courier New"/>
              </a:rPr>
              <a:t>"16sp"</a:t>
            </a:r>
          </a:p>
          <a:p>
            <a:pPr fontAlgn="auto">
              <a:spcBef>
                <a:spcPts val="0"/>
              </a:spcBef>
              <a:spcAft>
                <a:spcPts val="0"/>
              </a:spcAft>
              <a:defRPr/>
            </a:pPr>
            <a:r>
              <a:rPr lang="en-US" sz="1600" dirty="0" err="1">
                <a:solidFill>
                  <a:srgbClr val="7F007F"/>
                </a:solidFill>
                <a:latin typeface="Courier New"/>
              </a:rPr>
              <a:t>android:textStyle</a:t>
            </a:r>
            <a:r>
              <a:rPr lang="en-US" sz="1600" dirty="0">
                <a:solidFill>
                  <a:srgbClr val="000000"/>
                </a:solidFill>
                <a:latin typeface="Courier New"/>
              </a:rPr>
              <a:t>=</a:t>
            </a:r>
            <a:r>
              <a:rPr lang="en-US" sz="1600" i="1" dirty="0">
                <a:solidFill>
                  <a:srgbClr val="2A00FF"/>
                </a:solidFill>
                <a:latin typeface="Courier New"/>
              </a:rPr>
              <a:t>"bold"</a:t>
            </a:r>
          </a:p>
          <a:p>
            <a:pPr fontAlgn="auto">
              <a:spcBef>
                <a:spcPts val="0"/>
              </a:spcBef>
              <a:spcAft>
                <a:spcPts val="0"/>
              </a:spcAft>
              <a:defRPr/>
            </a:pPr>
            <a:r>
              <a:rPr lang="en-US" sz="1600" dirty="0" err="1">
                <a:solidFill>
                  <a:srgbClr val="7F007F"/>
                </a:solidFill>
                <a:latin typeface="Courier New"/>
              </a:rPr>
              <a:t>android:gravity</a:t>
            </a:r>
            <a:r>
              <a:rPr lang="en-US" sz="1600" dirty="0">
                <a:solidFill>
                  <a:srgbClr val="000000"/>
                </a:solidFill>
                <a:latin typeface="Courier New"/>
              </a:rPr>
              <a:t>=</a:t>
            </a:r>
            <a:r>
              <a:rPr lang="en-US" sz="1600" i="1" dirty="0">
                <a:solidFill>
                  <a:srgbClr val="2A00FF"/>
                </a:solidFill>
                <a:latin typeface="Courier New"/>
              </a:rPr>
              <a:t>"center"</a:t>
            </a:r>
          </a:p>
          <a:p>
            <a:pPr fontAlgn="auto">
              <a:spcBef>
                <a:spcPts val="0"/>
              </a:spcBef>
              <a:spcAft>
                <a:spcPts val="0"/>
              </a:spcAft>
              <a:defRPr/>
            </a:pPr>
            <a:r>
              <a:rPr lang="en-US" sz="1600" dirty="0" err="1">
                <a:solidFill>
                  <a:srgbClr val="7F007F"/>
                </a:solidFill>
                <a:latin typeface="Courier New"/>
              </a:rPr>
              <a:t>android:layout_gravity</a:t>
            </a:r>
            <a:r>
              <a:rPr lang="en-US" sz="1600" dirty="0">
                <a:solidFill>
                  <a:srgbClr val="000000"/>
                </a:solidFill>
                <a:latin typeface="Courier New"/>
              </a:rPr>
              <a:t>=</a:t>
            </a:r>
            <a:r>
              <a:rPr lang="en-US" sz="1600" i="1" dirty="0">
                <a:solidFill>
                  <a:srgbClr val="2A00FF"/>
                </a:solidFill>
                <a:latin typeface="Courier New"/>
              </a:rPr>
              <a:t>"</a:t>
            </a:r>
            <a:r>
              <a:rPr lang="en-US" sz="1600" i="1" dirty="0" err="1">
                <a:solidFill>
                  <a:srgbClr val="2A00FF"/>
                </a:solidFill>
                <a:latin typeface="Courier New"/>
              </a:rPr>
              <a:t>center_horizontal</a:t>
            </a:r>
            <a:r>
              <a:rPr lang="en-US" sz="1600" i="1" dirty="0">
                <a:solidFill>
                  <a:srgbClr val="2A00FF"/>
                </a:solidFill>
                <a:latin typeface="Courier New"/>
              </a:rPr>
              <a:t>"</a:t>
            </a:r>
          </a:p>
          <a:p>
            <a:pPr fontAlgn="auto">
              <a:spcBef>
                <a:spcPts val="0"/>
              </a:spcBef>
              <a:spcAft>
                <a:spcPts val="0"/>
              </a:spcAft>
              <a:defRPr/>
            </a:pPr>
            <a:r>
              <a:rPr lang="en-US" sz="1600" dirty="0">
                <a:solidFill>
                  <a:srgbClr val="008080"/>
                </a:solidFill>
                <a:latin typeface="Courier New"/>
              </a:rPr>
              <a:t>&gt;</a:t>
            </a:r>
          </a:p>
          <a:p>
            <a:pPr fontAlgn="auto">
              <a:spcBef>
                <a:spcPts val="0"/>
              </a:spcBef>
              <a:spcAft>
                <a:spcPts val="0"/>
              </a:spcAft>
              <a:defRPr/>
            </a:pPr>
            <a:r>
              <a:rPr lang="en-US" sz="1600" dirty="0">
                <a:solidFill>
                  <a:srgbClr val="008080"/>
                </a:solidFill>
                <a:latin typeface="Courier New"/>
              </a:rPr>
              <a:t>&lt;/</a:t>
            </a:r>
            <a:r>
              <a:rPr lang="en-US" sz="1600" dirty="0">
                <a:solidFill>
                  <a:srgbClr val="3F7F7F"/>
                </a:solidFill>
                <a:latin typeface="Courier New"/>
              </a:rPr>
              <a:t>Button</a:t>
            </a:r>
            <a:r>
              <a:rPr lang="en-US" sz="1600" dirty="0">
                <a:solidFill>
                  <a:srgbClr val="008080"/>
                </a:solidFill>
                <a:latin typeface="Courier New"/>
              </a:rPr>
              <a:t>&gt;</a:t>
            </a:r>
          </a:p>
        </p:txBody>
      </p:sp>
      <p:pic>
        <p:nvPicPr>
          <p:cNvPr id="54278" name="Picture 4"/>
          <p:cNvPicPr>
            <a:picLocks noChangeAspect="1" noChangeArrowheads="1"/>
          </p:cNvPicPr>
          <p:nvPr/>
        </p:nvPicPr>
        <p:blipFill>
          <a:blip r:embed="rId3"/>
          <a:srcRect/>
          <a:stretch>
            <a:fillRect/>
          </a:stretch>
        </p:blipFill>
        <p:spPr bwMode="auto">
          <a:xfrm>
            <a:off x="5791200" y="3657600"/>
            <a:ext cx="2819400" cy="1293813"/>
          </a:xfrm>
          <a:prstGeom prst="rect">
            <a:avLst/>
          </a:prstGeom>
          <a:noFill/>
          <a:ln w="9525">
            <a:solidFill>
              <a:schemeClr val="accent1"/>
            </a:solidFill>
            <a:miter lim="800000"/>
            <a:headEnd/>
            <a:tailEnd/>
          </a:ln>
        </p:spPr>
      </p:pic>
      <p:sp>
        <p:nvSpPr>
          <p:cNvPr id="54279" name="TextBox 12"/>
          <p:cNvSpPr txBox="1">
            <a:spLocks noChangeArrowheads="1"/>
          </p:cNvSpPr>
          <p:nvPr/>
        </p:nvSpPr>
        <p:spPr bwMode="auto">
          <a:xfrm>
            <a:off x="457200" y="1524000"/>
            <a:ext cx="7924800" cy="1323975"/>
          </a:xfrm>
          <a:prstGeom prst="rect">
            <a:avLst/>
          </a:prstGeom>
          <a:noFill/>
          <a:ln w="9525">
            <a:noFill/>
            <a:miter lim="800000"/>
            <a:headEnd/>
            <a:tailEnd/>
          </a:ln>
        </p:spPr>
        <p:txBody>
          <a:bodyPr>
            <a:spAutoFit/>
          </a:bodyPr>
          <a:lstStyle/>
          <a:p>
            <a:pPr marL="457200" indent="-457200">
              <a:buFont typeface="Arial" charset="0"/>
              <a:buChar char="•"/>
            </a:pPr>
            <a:r>
              <a:rPr lang="en-US" sz="2000">
                <a:latin typeface="Calibri" pitchFamily="34" charset="0"/>
              </a:rPr>
              <a:t>A </a:t>
            </a:r>
            <a:r>
              <a:rPr lang="en-US" sz="2000" b="1">
                <a:latin typeface="Calibri" pitchFamily="34" charset="0"/>
              </a:rPr>
              <a:t>Button</a:t>
            </a:r>
            <a:r>
              <a:rPr lang="en-US" sz="2000">
                <a:latin typeface="Calibri" pitchFamily="34" charset="0"/>
              </a:rPr>
              <a:t> widget allows the simulation of a clicking action on a GUI.</a:t>
            </a:r>
          </a:p>
          <a:p>
            <a:pPr marL="457200" indent="-457200">
              <a:buFont typeface="Arial" charset="0"/>
              <a:buChar char="•"/>
            </a:pPr>
            <a:endParaRPr lang="en-US" sz="2000">
              <a:latin typeface="Calibri" pitchFamily="34" charset="0"/>
            </a:endParaRPr>
          </a:p>
          <a:p>
            <a:pPr marL="457200" indent="-457200">
              <a:buFont typeface="Arial" charset="0"/>
              <a:buChar char="•"/>
            </a:pPr>
            <a:r>
              <a:rPr lang="en-US" sz="2000">
                <a:latin typeface="Calibri" pitchFamily="34" charset="0"/>
              </a:rPr>
              <a:t>Button is a subclass of TextView. Therefore formatting  a Button’s face is similar to the setting of a TextView.</a:t>
            </a:r>
            <a:endParaRPr lang="en-US" sz="200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C9383CD-D152-4354-82E0-91561EB558D8}" type="slidenum">
              <a:rPr lang="en-US"/>
              <a:pPr>
                <a:defRPr/>
              </a:pPr>
              <a:t>38</a:t>
            </a:fld>
            <a:endParaRPr lang="en-US"/>
          </a:p>
        </p:txBody>
      </p:sp>
      <p:sp>
        <p:nvSpPr>
          <p:cNvPr id="55298" name="TextBox 2"/>
          <p:cNvSpPr txBox="1">
            <a:spLocks noChangeArrowheads="1"/>
          </p:cNvSpPr>
          <p:nvPr/>
        </p:nvSpPr>
        <p:spPr bwMode="auto">
          <a:xfrm>
            <a:off x="762000" y="838200"/>
            <a:ext cx="7315200" cy="4913313"/>
          </a:xfrm>
          <a:prstGeom prst="rect">
            <a:avLst/>
          </a:prstGeom>
          <a:noFill/>
          <a:ln w="9525">
            <a:noFill/>
            <a:miter lim="800000"/>
            <a:headEnd/>
            <a:tailEnd/>
          </a:ln>
        </p:spPr>
        <p:txBody>
          <a:bodyPr>
            <a:spAutoFit/>
          </a:bodyPr>
          <a:lstStyle/>
          <a:p>
            <a:r>
              <a:rPr lang="en-US" sz="2800" b="1">
                <a:solidFill>
                  <a:srgbClr val="7F7F7F"/>
                </a:solidFill>
                <a:latin typeface="Calibri" pitchFamily="34" charset="0"/>
              </a:rPr>
              <a:t>Bài tập!</a:t>
            </a:r>
          </a:p>
          <a:p>
            <a:endParaRPr lang="en-US">
              <a:latin typeface="Calibri" pitchFamily="34" charset="0"/>
            </a:endParaRPr>
          </a:p>
          <a:p>
            <a:endParaRPr lang="en-US">
              <a:latin typeface="Calibri" pitchFamily="34" charset="0"/>
            </a:endParaRPr>
          </a:p>
          <a:p>
            <a:r>
              <a:rPr lang="en-US">
                <a:latin typeface="Calibri" pitchFamily="34" charset="0"/>
              </a:rPr>
              <a:t>Cài đặt một trong các project sau </a:t>
            </a:r>
          </a:p>
          <a:p>
            <a:r>
              <a:rPr lang="en-US">
                <a:latin typeface="Calibri" pitchFamily="34" charset="0"/>
              </a:rPr>
              <a:t>bằng các text box đơn giản </a:t>
            </a:r>
          </a:p>
          <a:p>
            <a:r>
              <a:rPr lang="en-US">
                <a:latin typeface="Calibri" pitchFamily="34" charset="0"/>
              </a:rPr>
              <a:t>(EditText, TextView) </a:t>
            </a:r>
          </a:p>
          <a:p>
            <a:r>
              <a:rPr lang="en-US">
                <a:latin typeface="Calibri" pitchFamily="34" charset="0"/>
              </a:rPr>
              <a:t>và các Button:</a:t>
            </a:r>
          </a:p>
          <a:p>
            <a:endParaRPr lang="en-US">
              <a:latin typeface="Calibri" pitchFamily="34" charset="0"/>
            </a:endParaRPr>
          </a:p>
          <a:p>
            <a:pPr>
              <a:buFontTx/>
              <a:buAutoNum type="arabicPeriod"/>
            </a:pPr>
            <a:r>
              <a:rPr lang="en-US">
                <a:latin typeface="Calibri" pitchFamily="34" charset="0"/>
              </a:rPr>
              <a:t>Tính lãi suất gửi tiền tiết kiệm (tiền gốc, lãi suất, thời hạn -&gt; lãi)</a:t>
            </a:r>
          </a:p>
          <a:p>
            <a:pPr>
              <a:buFontTx/>
              <a:buAutoNum type="arabicPeriod"/>
            </a:pPr>
            <a:r>
              <a:rPr lang="en-US">
                <a:latin typeface="Calibri" pitchFamily="34" charset="0"/>
              </a:rPr>
              <a:t>Tính điểm tổng kết môn học Lập trình nhúng từ 3 điểm thành phần</a:t>
            </a:r>
          </a:p>
          <a:p>
            <a:pPr>
              <a:buFontTx/>
              <a:buAutoNum type="arabicPeriod"/>
            </a:pPr>
            <a:r>
              <a:rPr lang="en-US">
                <a:latin typeface="Calibri" pitchFamily="34" charset="0"/>
              </a:rPr>
              <a:t>Simple Flashlight (các nút bấm để đổi màu màn hình)</a:t>
            </a:r>
          </a:p>
          <a:p>
            <a:endParaRPr lang="en-US">
              <a:latin typeface="Calibri" pitchFamily="34" charset="0"/>
            </a:endParaRPr>
          </a:p>
          <a:p>
            <a:r>
              <a:rPr lang="en-US">
                <a:latin typeface="Calibri" pitchFamily="34" charset="0"/>
              </a:rPr>
              <a:t>Chú ý: Activity label và tên project bắt đầu bằng username bitbucket. Tự thiết kế bố cục các view trên màn hình giao diện. </a:t>
            </a:r>
          </a:p>
          <a:p>
            <a:r>
              <a:rPr lang="en-US">
                <a:latin typeface="Calibri" pitchFamily="34" charset="0"/>
              </a:rPr>
              <a:t>Nộp: toàn bộ mã nguồn + một vài trang màn hình tiêu biểu.</a:t>
            </a:r>
          </a:p>
          <a:p>
            <a:r>
              <a:rPr lang="en-US">
                <a:latin typeface="Calibri" pitchFamily="34" charset="0"/>
              </a:rPr>
              <a:t>Hạn nộp: trước giờ thực hành tuần sau.</a:t>
            </a:r>
          </a:p>
          <a:p>
            <a:pPr>
              <a:buFontTx/>
              <a:buAutoNum type="arabicPeriod"/>
            </a:pPr>
            <a:endParaRPr lang="en-US">
              <a:latin typeface="Calibri" pitchFamily="34" charset="0"/>
            </a:endParaRPr>
          </a:p>
        </p:txBody>
      </p:sp>
      <p:pic>
        <p:nvPicPr>
          <p:cNvPr id="55299" name="Picture 1" descr="C:\Documents and Settings\Administrator\Local Settings\Temporary Internet Files\Content.IE5\XPF541LO\MC900332718[1].wmf"/>
          <p:cNvPicPr>
            <a:picLocks noChangeAspect="1" noChangeArrowheads="1"/>
          </p:cNvPicPr>
          <p:nvPr/>
        </p:nvPicPr>
        <p:blipFill>
          <a:blip r:embed="rId2"/>
          <a:srcRect/>
          <a:stretch>
            <a:fillRect/>
          </a:stretch>
        </p:blipFill>
        <p:spPr bwMode="auto">
          <a:xfrm>
            <a:off x="6029325" y="304800"/>
            <a:ext cx="2646363"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CCB929D-8B71-4EFA-8C51-3052B98B300E}" type="slidenum">
              <a:rPr lang="en-US"/>
              <a:pPr>
                <a:defRPr/>
              </a:pPr>
              <a:t>39</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Images</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pic>
        <p:nvPicPr>
          <p:cNvPr id="56323"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E3FAC3C8-C3BB-4136-AF33-1FAA2C47536A}" type="slidenum">
              <a:rPr lang="en-US" sz="1200">
                <a:solidFill>
                  <a:schemeClr val="tx1">
                    <a:tint val="75000"/>
                  </a:schemeClr>
                </a:solidFill>
                <a:latin typeface="+mn-lt"/>
              </a:rPr>
              <a:pPr algn="r" fontAlgn="auto">
                <a:spcBef>
                  <a:spcPts val="0"/>
                </a:spcBef>
                <a:spcAft>
                  <a:spcPts val="0"/>
                </a:spcAft>
                <a:defRPr/>
              </a:pPr>
              <a:t>39</a:t>
            </a:fld>
            <a:endParaRPr lang="en-US" sz="1200">
              <a:solidFill>
                <a:schemeClr val="tx1">
                  <a:tint val="75000"/>
                </a:schemeClr>
              </a:solidFill>
              <a:latin typeface="+mn-lt"/>
            </a:endParaRPr>
          </a:p>
        </p:txBody>
      </p:sp>
      <p:sp>
        <p:nvSpPr>
          <p:cNvPr id="56325" name="TextBox 12"/>
          <p:cNvSpPr txBox="1">
            <a:spLocks noChangeArrowheads="1"/>
          </p:cNvSpPr>
          <p:nvPr/>
        </p:nvSpPr>
        <p:spPr bwMode="auto">
          <a:xfrm>
            <a:off x="457200" y="1524000"/>
            <a:ext cx="8229600" cy="3786188"/>
          </a:xfrm>
          <a:prstGeom prst="rect">
            <a:avLst/>
          </a:prstGeom>
          <a:noFill/>
          <a:ln w="9525">
            <a:noFill/>
            <a:miter lim="800000"/>
            <a:headEnd/>
            <a:tailEnd/>
          </a:ln>
        </p:spPr>
        <p:txBody>
          <a:bodyPr>
            <a:spAutoFit/>
          </a:bodyPr>
          <a:lstStyle/>
          <a:p>
            <a:pPr marL="457200" indent="-457200">
              <a:buFont typeface="Arial" charset="0"/>
              <a:buChar char="•"/>
            </a:pPr>
            <a:r>
              <a:rPr lang="en-US" sz="2200" b="1">
                <a:latin typeface="Calibri" pitchFamily="34" charset="0"/>
              </a:rPr>
              <a:t>ImageView</a:t>
            </a:r>
            <a:r>
              <a:rPr lang="en-US" sz="2200">
                <a:latin typeface="Calibri" pitchFamily="34" charset="0"/>
              </a:rPr>
              <a:t> and </a:t>
            </a:r>
            <a:r>
              <a:rPr lang="en-US" sz="2200" b="1">
                <a:latin typeface="Calibri" pitchFamily="34" charset="0"/>
              </a:rPr>
              <a:t>ImageButton  </a:t>
            </a:r>
            <a:r>
              <a:rPr lang="en-US" sz="2200">
                <a:latin typeface="Calibri" pitchFamily="34" charset="0"/>
              </a:rPr>
              <a:t>are two Android widgets that allow embedding of images in your applications.</a:t>
            </a:r>
          </a:p>
          <a:p>
            <a:pPr marL="457200" indent="-457200">
              <a:buFont typeface="Arial" charset="0"/>
              <a:buChar char="•"/>
            </a:pPr>
            <a:endParaRPr lang="en-US" sz="800">
              <a:latin typeface="Calibri" pitchFamily="34" charset="0"/>
            </a:endParaRPr>
          </a:p>
          <a:p>
            <a:pPr marL="457200" indent="-457200">
              <a:buFont typeface="Arial" charset="0"/>
              <a:buChar char="•"/>
            </a:pPr>
            <a:r>
              <a:rPr lang="en-US" sz="2200">
                <a:latin typeface="Calibri" pitchFamily="34" charset="0"/>
              </a:rPr>
              <a:t>Both are </a:t>
            </a:r>
            <a:r>
              <a:rPr lang="en-US" sz="2200" i="1">
                <a:latin typeface="Calibri" pitchFamily="34" charset="0"/>
              </a:rPr>
              <a:t>image-based widgets </a:t>
            </a:r>
            <a:r>
              <a:rPr lang="en-US" sz="2200">
                <a:latin typeface="Calibri" pitchFamily="34" charset="0"/>
              </a:rPr>
              <a:t>analogue to </a:t>
            </a:r>
            <a:r>
              <a:rPr lang="en-US" sz="2200" i="1">
                <a:latin typeface="Calibri" pitchFamily="34" charset="0"/>
              </a:rPr>
              <a:t>TextView</a:t>
            </a:r>
            <a:r>
              <a:rPr lang="en-US" sz="2200">
                <a:latin typeface="Calibri" pitchFamily="34" charset="0"/>
              </a:rPr>
              <a:t> and </a:t>
            </a:r>
            <a:r>
              <a:rPr lang="en-US" sz="2200" i="1">
                <a:latin typeface="Calibri" pitchFamily="34" charset="0"/>
              </a:rPr>
              <a:t>Button</a:t>
            </a:r>
            <a:r>
              <a:rPr lang="en-US" sz="2200">
                <a:latin typeface="Calibri" pitchFamily="34" charset="0"/>
              </a:rPr>
              <a:t>, respectively.</a:t>
            </a:r>
          </a:p>
          <a:p>
            <a:pPr marL="457200" indent="-457200">
              <a:buFont typeface="Arial" charset="0"/>
              <a:buChar char="•"/>
            </a:pPr>
            <a:endParaRPr lang="en-US" sz="800">
              <a:latin typeface="Calibri" pitchFamily="34" charset="0"/>
            </a:endParaRPr>
          </a:p>
          <a:p>
            <a:pPr marL="457200" indent="-457200">
              <a:buFont typeface="Arial" charset="0"/>
              <a:buChar char="•"/>
            </a:pPr>
            <a:r>
              <a:rPr lang="en-US" sz="2200">
                <a:latin typeface="Calibri" pitchFamily="34" charset="0"/>
              </a:rPr>
              <a:t>Each widget takes an  </a:t>
            </a:r>
            <a:r>
              <a:rPr lang="en-US" sz="2400" b="1">
                <a:solidFill>
                  <a:srgbClr val="C00000"/>
                </a:solidFill>
                <a:latin typeface="Calibri" pitchFamily="34" charset="0"/>
              </a:rPr>
              <a:t>android:src </a:t>
            </a:r>
            <a:r>
              <a:rPr lang="en-US" sz="2200">
                <a:latin typeface="Calibri" pitchFamily="34" charset="0"/>
              </a:rPr>
              <a:t> or </a:t>
            </a:r>
            <a:r>
              <a:rPr lang="en-US" sz="2400" b="1">
                <a:solidFill>
                  <a:srgbClr val="C00000"/>
                </a:solidFill>
                <a:latin typeface="Calibri" pitchFamily="34" charset="0"/>
              </a:rPr>
              <a:t>android:background </a:t>
            </a:r>
            <a:r>
              <a:rPr lang="en-US" sz="2400">
                <a:latin typeface="Calibri" pitchFamily="34" charset="0"/>
              </a:rPr>
              <a:t> </a:t>
            </a:r>
            <a:r>
              <a:rPr lang="en-US" sz="2200">
                <a:latin typeface="Calibri" pitchFamily="34" charset="0"/>
              </a:rPr>
              <a:t>attribute (in an XML layout) to specify what picture to use. </a:t>
            </a:r>
          </a:p>
          <a:p>
            <a:pPr marL="457200" indent="-457200">
              <a:buFont typeface="Arial" charset="0"/>
              <a:buChar char="•"/>
            </a:pPr>
            <a:endParaRPr lang="en-US" sz="800">
              <a:latin typeface="Calibri" pitchFamily="34" charset="0"/>
            </a:endParaRPr>
          </a:p>
          <a:p>
            <a:pPr marL="457200" indent="-457200">
              <a:buFont typeface="Arial" charset="0"/>
              <a:buChar char="•"/>
            </a:pPr>
            <a:r>
              <a:rPr lang="en-US" sz="2200">
                <a:latin typeface="Calibri" pitchFamily="34" charset="0"/>
              </a:rPr>
              <a:t>Pictures are usually reference a </a:t>
            </a:r>
            <a:r>
              <a:rPr lang="en-US" sz="2200" i="1">
                <a:latin typeface="Calibri" pitchFamily="34" charset="0"/>
              </a:rPr>
              <a:t>drawable</a:t>
            </a:r>
            <a:r>
              <a:rPr lang="en-US" sz="2200">
                <a:latin typeface="Calibri" pitchFamily="34" charset="0"/>
              </a:rPr>
              <a:t> resource.</a:t>
            </a:r>
          </a:p>
          <a:p>
            <a:pPr marL="457200" indent="-457200">
              <a:buFont typeface="Arial" charset="0"/>
              <a:buChar char="•"/>
            </a:pPr>
            <a:endParaRPr lang="en-US" sz="800">
              <a:latin typeface="Calibri" pitchFamily="34" charset="0"/>
            </a:endParaRPr>
          </a:p>
          <a:p>
            <a:pPr marL="457200" indent="-457200">
              <a:buFont typeface="Arial" charset="0"/>
              <a:buChar char="•"/>
            </a:pPr>
            <a:endParaRPr lang="en-US" sz="800">
              <a:latin typeface="Calibri" pitchFamily="34" charset="0"/>
            </a:endParaRPr>
          </a:p>
          <a:p>
            <a:pPr marL="457200" indent="-457200">
              <a:buFont typeface="Arial" charset="0"/>
              <a:buChar char="•"/>
            </a:pPr>
            <a:r>
              <a:rPr lang="en-US" sz="2200" b="1">
                <a:latin typeface="Calibri" pitchFamily="34" charset="0"/>
              </a:rPr>
              <a:t>ImageButton</a:t>
            </a:r>
            <a:r>
              <a:rPr lang="en-US" sz="2200">
                <a:latin typeface="Calibri" pitchFamily="34" charset="0"/>
              </a:rPr>
              <a:t>, is a subclass of ImageView. It adds the standard </a:t>
            </a:r>
            <a:r>
              <a:rPr lang="en-US" sz="2200" i="1">
                <a:latin typeface="Calibri" pitchFamily="34" charset="0"/>
              </a:rPr>
              <a:t>Button</a:t>
            </a:r>
            <a:r>
              <a:rPr lang="en-US" sz="2200">
                <a:latin typeface="Calibri" pitchFamily="34" charset="0"/>
              </a:rPr>
              <a:t> behavior for responding to </a:t>
            </a:r>
            <a:r>
              <a:rPr lang="en-US" sz="2200" i="1">
                <a:latin typeface="Calibri" pitchFamily="34" charset="0"/>
              </a:rPr>
              <a:t>click</a:t>
            </a:r>
            <a:r>
              <a:rPr lang="en-US" sz="2200">
                <a:latin typeface="Calibri" pitchFamily="34" charset="0"/>
              </a:rPr>
              <a:t> events.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FBD9B5C-06F8-4B87-850D-A6E17BFCD145}" type="slidenum">
              <a:rPr lang="en-US"/>
              <a:pPr>
                <a:defRPr/>
              </a:pPr>
              <a:t>4</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fontAlgn="auto">
              <a:spcAft>
                <a:spcPts val="0"/>
              </a:spcAft>
              <a:defRPr/>
            </a:pPr>
            <a:r>
              <a:rPr lang="en-US" sz="5900" dirty="0">
                <a:solidFill>
                  <a:schemeClr val="tx2">
                    <a:lumMod val="60000"/>
                    <a:lumOff val="40000"/>
                  </a:schemeClr>
                </a:solidFill>
                <a:latin typeface="+mn-lt"/>
              </a:rPr>
              <a:t>A brief sample of UI components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pic>
        <p:nvPicPr>
          <p:cNvPr id="18435"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98E2651-C529-4E86-91EC-915C4288C4C8}" type="slidenum">
              <a:rPr lang="en-US" sz="1200">
                <a:solidFill>
                  <a:schemeClr val="tx1">
                    <a:tint val="75000"/>
                  </a:schemeClr>
                </a:solidFill>
                <a:latin typeface="+mn-lt"/>
              </a:rPr>
              <a:pPr algn="r" fontAlgn="auto">
                <a:spcBef>
                  <a:spcPts val="0"/>
                </a:spcBef>
                <a:spcAft>
                  <a:spcPts val="0"/>
                </a:spcAft>
                <a:defRPr/>
              </a:pPr>
              <a:t>4</a:t>
            </a:fld>
            <a:endParaRPr lang="en-US" sz="1200">
              <a:solidFill>
                <a:schemeClr val="tx1">
                  <a:tint val="75000"/>
                </a:schemeClr>
              </a:solidFill>
              <a:latin typeface="+mn-lt"/>
            </a:endParaRPr>
          </a:p>
        </p:txBody>
      </p:sp>
      <p:pic>
        <p:nvPicPr>
          <p:cNvPr id="18437" name="Picture 5"/>
          <p:cNvPicPr>
            <a:picLocks noChangeAspect="1" noChangeArrowheads="1"/>
          </p:cNvPicPr>
          <p:nvPr/>
        </p:nvPicPr>
        <p:blipFill>
          <a:blip r:embed="rId3"/>
          <a:srcRect/>
          <a:stretch>
            <a:fillRect/>
          </a:stretch>
        </p:blipFill>
        <p:spPr bwMode="auto">
          <a:xfrm>
            <a:off x="609600" y="1828800"/>
            <a:ext cx="1978025" cy="2819400"/>
          </a:xfrm>
          <a:prstGeom prst="rect">
            <a:avLst/>
          </a:prstGeom>
          <a:noFill/>
          <a:ln w="9525">
            <a:noFill/>
            <a:miter lim="800000"/>
            <a:headEnd/>
            <a:tailEnd/>
          </a:ln>
        </p:spPr>
      </p:pic>
      <p:sp>
        <p:nvSpPr>
          <p:cNvPr id="18438" name="TextBox 12"/>
          <p:cNvSpPr txBox="1">
            <a:spLocks noChangeArrowheads="1"/>
          </p:cNvSpPr>
          <p:nvPr/>
        </p:nvSpPr>
        <p:spPr bwMode="auto">
          <a:xfrm>
            <a:off x="533400" y="4800600"/>
            <a:ext cx="2209800" cy="1354138"/>
          </a:xfrm>
          <a:prstGeom prst="rect">
            <a:avLst/>
          </a:prstGeom>
          <a:noFill/>
          <a:ln w="9525">
            <a:noFill/>
            <a:miter lim="800000"/>
            <a:headEnd/>
            <a:tailEnd/>
          </a:ln>
        </p:spPr>
        <p:txBody>
          <a:bodyPr>
            <a:spAutoFit/>
          </a:bodyPr>
          <a:lstStyle/>
          <a:p>
            <a:r>
              <a:rPr lang="en-US" b="1">
                <a:latin typeface="Calibri" pitchFamily="34" charset="0"/>
              </a:rPr>
              <a:t>Linear Layout</a:t>
            </a:r>
          </a:p>
          <a:p>
            <a:r>
              <a:rPr lang="en-US" sz="1600">
                <a:latin typeface="Calibri" pitchFamily="34" charset="0"/>
              </a:rPr>
              <a:t>A LinearLayout is a GroupView that will lay child View elements vertically or horizontally.</a:t>
            </a:r>
          </a:p>
        </p:txBody>
      </p:sp>
      <p:pic>
        <p:nvPicPr>
          <p:cNvPr id="18439" name="Picture 6"/>
          <p:cNvPicPr>
            <a:picLocks noChangeAspect="1" noChangeArrowheads="1"/>
          </p:cNvPicPr>
          <p:nvPr/>
        </p:nvPicPr>
        <p:blipFill>
          <a:blip r:embed="rId4"/>
          <a:srcRect/>
          <a:stretch>
            <a:fillRect/>
          </a:stretch>
        </p:blipFill>
        <p:spPr bwMode="auto">
          <a:xfrm>
            <a:off x="3352800" y="1828800"/>
            <a:ext cx="1981200" cy="2813050"/>
          </a:xfrm>
          <a:prstGeom prst="rect">
            <a:avLst/>
          </a:prstGeom>
          <a:noFill/>
          <a:ln w="9525">
            <a:noFill/>
            <a:miter lim="800000"/>
            <a:headEnd/>
            <a:tailEnd/>
          </a:ln>
        </p:spPr>
      </p:pic>
      <p:sp>
        <p:nvSpPr>
          <p:cNvPr id="18440" name="TextBox 14"/>
          <p:cNvSpPr txBox="1">
            <a:spLocks noChangeArrowheads="1"/>
          </p:cNvSpPr>
          <p:nvPr/>
        </p:nvSpPr>
        <p:spPr bwMode="auto">
          <a:xfrm>
            <a:off x="3276600" y="4800600"/>
            <a:ext cx="2895600" cy="1354138"/>
          </a:xfrm>
          <a:prstGeom prst="rect">
            <a:avLst/>
          </a:prstGeom>
          <a:noFill/>
          <a:ln w="9525">
            <a:noFill/>
            <a:miter lim="800000"/>
            <a:headEnd/>
            <a:tailEnd/>
          </a:ln>
        </p:spPr>
        <p:txBody>
          <a:bodyPr>
            <a:spAutoFit/>
          </a:bodyPr>
          <a:lstStyle/>
          <a:p>
            <a:r>
              <a:rPr lang="en-US" b="1">
                <a:latin typeface="Calibri" pitchFamily="34" charset="0"/>
              </a:rPr>
              <a:t>Relative Layout</a:t>
            </a:r>
          </a:p>
          <a:p>
            <a:r>
              <a:rPr lang="en-US" sz="1600">
                <a:latin typeface="Calibri" pitchFamily="34" charset="0"/>
              </a:rPr>
              <a:t>A RelativeLayout is a ViewGroup that allows you to layout child elements in positions relative to the parent or siblings elements.</a:t>
            </a:r>
          </a:p>
        </p:txBody>
      </p:sp>
      <p:sp>
        <p:nvSpPr>
          <p:cNvPr id="18441" name="TextBox 15"/>
          <p:cNvSpPr txBox="1">
            <a:spLocks noChangeArrowheads="1"/>
          </p:cNvSpPr>
          <p:nvPr/>
        </p:nvSpPr>
        <p:spPr bwMode="auto">
          <a:xfrm>
            <a:off x="6400800" y="4800600"/>
            <a:ext cx="2514600" cy="1354138"/>
          </a:xfrm>
          <a:prstGeom prst="rect">
            <a:avLst/>
          </a:prstGeom>
          <a:noFill/>
          <a:ln w="9525">
            <a:noFill/>
            <a:miter lim="800000"/>
            <a:headEnd/>
            <a:tailEnd/>
          </a:ln>
        </p:spPr>
        <p:txBody>
          <a:bodyPr>
            <a:spAutoFit/>
          </a:bodyPr>
          <a:lstStyle/>
          <a:p>
            <a:r>
              <a:rPr lang="en-US" b="1">
                <a:latin typeface="Calibri" pitchFamily="34" charset="0"/>
              </a:rPr>
              <a:t>Table Layout</a:t>
            </a:r>
            <a:r>
              <a:rPr lang="en-US">
                <a:latin typeface="Calibri" pitchFamily="34" charset="0"/>
              </a:rPr>
              <a:t>  </a:t>
            </a:r>
          </a:p>
          <a:p>
            <a:r>
              <a:rPr lang="en-US" sz="1600">
                <a:latin typeface="Calibri" pitchFamily="34" charset="0"/>
              </a:rPr>
              <a:t>A TableLayout is a ViewGroup that will lay child View elements into rows and columns.</a:t>
            </a:r>
          </a:p>
        </p:txBody>
      </p:sp>
      <p:pic>
        <p:nvPicPr>
          <p:cNvPr id="18442" name="Picture 9"/>
          <p:cNvPicPr>
            <a:picLocks noChangeAspect="1" noChangeArrowheads="1"/>
          </p:cNvPicPr>
          <p:nvPr/>
        </p:nvPicPr>
        <p:blipFill>
          <a:blip r:embed="rId5"/>
          <a:srcRect/>
          <a:stretch>
            <a:fillRect/>
          </a:stretch>
        </p:blipFill>
        <p:spPr bwMode="auto">
          <a:xfrm>
            <a:off x="6477000" y="1835150"/>
            <a:ext cx="1981200" cy="2813050"/>
          </a:xfrm>
          <a:prstGeom prst="rect">
            <a:avLst/>
          </a:prstGeom>
          <a:noFill/>
          <a:ln w="9525">
            <a:noFill/>
            <a:miter lim="800000"/>
            <a:headEnd/>
            <a:tailEnd/>
          </a:ln>
        </p:spPr>
      </p:pic>
      <p:sp>
        <p:nvSpPr>
          <p:cNvPr id="18443" name="TextBox 18"/>
          <p:cNvSpPr txBox="1">
            <a:spLocks noChangeArrowheads="1"/>
          </p:cNvSpPr>
          <p:nvPr/>
        </p:nvSpPr>
        <p:spPr bwMode="auto">
          <a:xfrm>
            <a:off x="609600" y="1371600"/>
            <a:ext cx="3048000" cy="369888"/>
          </a:xfrm>
          <a:prstGeom prst="rect">
            <a:avLst/>
          </a:prstGeom>
          <a:noFill/>
          <a:ln w="9525">
            <a:noFill/>
            <a:miter lim="800000"/>
            <a:headEnd/>
            <a:tailEnd/>
          </a:ln>
        </p:spPr>
        <p:txBody>
          <a:bodyPr>
            <a:spAutoFit/>
          </a:bodyPr>
          <a:lstStyle/>
          <a:p>
            <a:r>
              <a:rPr lang="en-US" b="1">
                <a:solidFill>
                  <a:srgbClr val="C00000"/>
                </a:solidFill>
                <a:latin typeface="Calibri" pitchFamily="34" charset="0"/>
              </a:rPr>
              <a:t>Layouts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21A099C-0207-4E1B-BC2D-80E164F85B65}" type="slidenum">
              <a:rPr lang="en-US"/>
              <a:pPr>
                <a:defRPr/>
              </a:pPr>
              <a:t>40</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Images</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pic>
        <p:nvPicPr>
          <p:cNvPr id="57347"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9DA6B659-935D-41D0-966C-F003EB92C9DC}" type="slidenum">
              <a:rPr lang="en-US" sz="1200">
                <a:solidFill>
                  <a:schemeClr val="tx1">
                    <a:tint val="75000"/>
                  </a:schemeClr>
                </a:solidFill>
                <a:latin typeface="+mn-lt"/>
              </a:rPr>
              <a:pPr algn="r" fontAlgn="auto">
                <a:spcBef>
                  <a:spcPts val="0"/>
                </a:spcBef>
                <a:spcAft>
                  <a:spcPts val="0"/>
                </a:spcAft>
                <a:defRPr/>
              </a:pPr>
              <a:t>40</a:t>
            </a:fld>
            <a:endParaRPr lang="en-US" sz="1200">
              <a:solidFill>
                <a:schemeClr val="tx1">
                  <a:tint val="75000"/>
                </a:schemeClr>
              </a:solidFill>
              <a:latin typeface="+mn-lt"/>
            </a:endParaRPr>
          </a:p>
        </p:txBody>
      </p:sp>
      <p:sp>
        <p:nvSpPr>
          <p:cNvPr id="12" name="TextBox 11"/>
          <p:cNvSpPr txBox="1"/>
          <p:nvPr/>
        </p:nvSpPr>
        <p:spPr>
          <a:xfrm>
            <a:off x="228600" y="1350963"/>
            <a:ext cx="6096000" cy="4800600"/>
          </a:xfrm>
          <a:prstGeom prst="rect">
            <a:avLst/>
          </a:prstGeom>
          <a:solidFill>
            <a:schemeClr val="bg1">
              <a:lumMod val="95000"/>
            </a:schemeClr>
          </a:solidFill>
          <a:ln>
            <a:solidFill>
              <a:schemeClr val="accent1"/>
            </a:solidFill>
          </a:ln>
        </p:spPr>
        <p:txBody>
          <a:bodyPr>
            <a:spAutoFit/>
          </a:bodyPr>
          <a:lstStyle/>
          <a:p>
            <a:pPr fontAlgn="auto">
              <a:spcBef>
                <a:spcPts val="0"/>
              </a:spcBef>
              <a:spcAft>
                <a:spcPts val="0"/>
              </a:spcAft>
              <a:defRPr/>
            </a:pPr>
            <a:r>
              <a:rPr lang="en-US" b="1" dirty="0">
                <a:solidFill>
                  <a:srgbClr val="C00000"/>
                </a:solidFill>
                <a:latin typeface="Courier New" pitchFamily="49" charset="0"/>
                <a:cs typeface="Courier New" pitchFamily="49" charset="0"/>
              </a:rPr>
              <a:t>...</a:t>
            </a:r>
          </a:p>
          <a:p>
            <a:pPr fontAlgn="auto">
              <a:spcBef>
                <a:spcPts val="0"/>
              </a:spcBef>
              <a:spcAft>
                <a:spcPts val="0"/>
              </a:spcAft>
              <a:defRPr/>
            </a:pPr>
            <a:r>
              <a:rPr lang="en-US" dirty="0">
                <a:latin typeface="+mn-lt"/>
              </a:rPr>
              <a:t>&lt;</a:t>
            </a:r>
            <a:r>
              <a:rPr lang="en-US" dirty="0" err="1">
                <a:latin typeface="+mn-lt"/>
              </a:rPr>
              <a:t>ImageButton</a:t>
            </a:r>
            <a:endParaRPr lang="en-US" dirty="0">
              <a:latin typeface="+mn-lt"/>
            </a:endParaRPr>
          </a:p>
          <a:p>
            <a:pPr fontAlgn="auto">
              <a:spcBef>
                <a:spcPts val="0"/>
              </a:spcBef>
              <a:spcAft>
                <a:spcPts val="0"/>
              </a:spcAft>
              <a:defRPr/>
            </a:pPr>
            <a:r>
              <a:rPr lang="en-US" dirty="0">
                <a:latin typeface="+mn-lt"/>
              </a:rPr>
              <a:t>  </a:t>
            </a:r>
            <a:r>
              <a:rPr lang="en-US" dirty="0" err="1">
                <a:latin typeface="+mn-lt"/>
              </a:rPr>
              <a:t>android:id</a:t>
            </a:r>
            <a:r>
              <a:rPr lang="en-US" dirty="0">
                <a:latin typeface="+mn-lt"/>
              </a:rPr>
              <a:t>=</a:t>
            </a:r>
            <a:r>
              <a:rPr lang="en-US" i="1" dirty="0">
                <a:latin typeface="+mn-lt"/>
              </a:rPr>
              <a:t>"@+id/myImageBtn1"</a:t>
            </a:r>
          </a:p>
          <a:p>
            <a:pPr fontAlgn="auto">
              <a:spcBef>
                <a:spcPts val="0"/>
              </a:spcBef>
              <a:spcAft>
                <a:spcPts val="0"/>
              </a:spcAft>
              <a:defRPr/>
            </a:pPr>
            <a:r>
              <a:rPr lang="en-US" dirty="0">
                <a:latin typeface="+mn-lt"/>
              </a:rPr>
              <a:t>  </a:t>
            </a:r>
            <a:r>
              <a:rPr lang="en-US" dirty="0" err="1">
                <a:latin typeface="+mn-lt"/>
              </a:rPr>
              <a:t>android:src</a:t>
            </a:r>
            <a:r>
              <a:rPr lang="en-US" dirty="0">
                <a:latin typeface="+mn-lt"/>
              </a:rPr>
              <a:t>=</a:t>
            </a:r>
            <a:r>
              <a:rPr lang="en-US" i="1" dirty="0">
                <a:latin typeface="+mn-lt"/>
              </a:rPr>
              <a:t>"@</a:t>
            </a:r>
            <a:r>
              <a:rPr lang="en-US" i="1" dirty="0" err="1">
                <a:latin typeface="+mn-lt"/>
              </a:rPr>
              <a:t>drawable</a:t>
            </a:r>
            <a:r>
              <a:rPr lang="en-US" i="1" dirty="0">
                <a:latin typeface="+mn-lt"/>
              </a:rPr>
              <a:t>/icon"</a:t>
            </a:r>
          </a:p>
          <a:p>
            <a:pPr fontAlgn="auto">
              <a:spcBef>
                <a:spcPts val="0"/>
              </a:spcBef>
              <a:spcAft>
                <a:spcPts val="0"/>
              </a:spcAft>
              <a:defRPr/>
            </a:pPr>
            <a:r>
              <a:rPr lang="en-US" dirty="0">
                <a:latin typeface="+mn-lt"/>
              </a:rPr>
              <a:t>  </a:t>
            </a:r>
            <a:r>
              <a:rPr lang="en-US" dirty="0" err="1">
                <a:latin typeface="+mn-lt"/>
              </a:rPr>
              <a:t>android:layout_width</a:t>
            </a:r>
            <a:r>
              <a:rPr lang="en-US" dirty="0">
                <a:latin typeface="+mn-lt"/>
              </a:rPr>
              <a:t>=</a:t>
            </a:r>
            <a:r>
              <a:rPr lang="en-US" i="1" dirty="0">
                <a:latin typeface="+mn-lt"/>
              </a:rPr>
              <a:t>"</a:t>
            </a:r>
            <a:r>
              <a:rPr lang="en-US" i="1" dirty="0" err="1">
                <a:latin typeface="+mn-lt"/>
              </a:rPr>
              <a:t>wrap_content</a:t>
            </a:r>
            <a:r>
              <a:rPr lang="en-US" i="1" dirty="0">
                <a:latin typeface="+mn-lt"/>
              </a:rPr>
              <a:t>" </a:t>
            </a:r>
          </a:p>
          <a:p>
            <a:pPr fontAlgn="auto">
              <a:spcBef>
                <a:spcPts val="0"/>
              </a:spcBef>
              <a:spcAft>
                <a:spcPts val="0"/>
              </a:spcAft>
              <a:defRPr/>
            </a:pPr>
            <a:r>
              <a:rPr lang="en-US" dirty="0">
                <a:latin typeface="+mn-lt"/>
              </a:rPr>
              <a:t>  </a:t>
            </a:r>
            <a:r>
              <a:rPr lang="en-US" dirty="0" err="1">
                <a:latin typeface="+mn-lt"/>
              </a:rPr>
              <a:t>android:layout_height</a:t>
            </a:r>
            <a:r>
              <a:rPr lang="en-US" dirty="0">
                <a:latin typeface="+mn-lt"/>
              </a:rPr>
              <a:t>=</a:t>
            </a:r>
            <a:r>
              <a:rPr lang="en-US" i="1" dirty="0">
                <a:latin typeface="+mn-lt"/>
              </a:rPr>
              <a:t>"</a:t>
            </a:r>
            <a:r>
              <a:rPr lang="en-US" i="1" dirty="0" err="1">
                <a:latin typeface="+mn-lt"/>
              </a:rPr>
              <a:t>wrap_content</a:t>
            </a:r>
            <a:r>
              <a:rPr lang="en-US" i="1" dirty="0">
                <a:latin typeface="+mn-lt"/>
              </a:rPr>
              <a:t>" </a:t>
            </a:r>
          </a:p>
          <a:p>
            <a:pPr fontAlgn="auto">
              <a:spcBef>
                <a:spcPts val="0"/>
              </a:spcBef>
              <a:spcAft>
                <a:spcPts val="0"/>
              </a:spcAft>
              <a:defRPr/>
            </a:pPr>
            <a:r>
              <a:rPr lang="en-US" dirty="0">
                <a:latin typeface="+mn-lt"/>
              </a:rPr>
              <a:t>&gt;</a:t>
            </a:r>
          </a:p>
          <a:p>
            <a:pPr fontAlgn="auto">
              <a:spcBef>
                <a:spcPts val="0"/>
              </a:spcBef>
              <a:spcAft>
                <a:spcPts val="0"/>
              </a:spcAft>
              <a:defRPr/>
            </a:pPr>
            <a:r>
              <a:rPr lang="en-US" dirty="0">
                <a:latin typeface="+mn-lt"/>
              </a:rPr>
              <a:t>&lt;/</a:t>
            </a:r>
            <a:r>
              <a:rPr lang="en-US" dirty="0" err="1">
                <a:latin typeface="+mn-lt"/>
              </a:rPr>
              <a:t>ImageButton</a:t>
            </a:r>
            <a:r>
              <a:rPr lang="en-US" dirty="0">
                <a:latin typeface="+mn-lt"/>
              </a:rPr>
              <a:t>&gt;</a:t>
            </a:r>
          </a:p>
          <a:p>
            <a:pPr fontAlgn="auto">
              <a:spcBef>
                <a:spcPts val="0"/>
              </a:spcBef>
              <a:spcAft>
                <a:spcPts val="0"/>
              </a:spcAft>
              <a:defRPr/>
            </a:pPr>
            <a:r>
              <a:rPr lang="en-US" dirty="0">
                <a:latin typeface="+mn-lt"/>
              </a:rPr>
              <a:t>&lt;</a:t>
            </a:r>
            <a:r>
              <a:rPr lang="en-US" dirty="0" err="1">
                <a:latin typeface="+mn-lt"/>
              </a:rPr>
              <a:t>ImageView</a:t>
            </a:r>
            <a:endParaRPr lang="en-US" dirty="0">
              <a:latin typeface="+mn-lt"/>
            </a:endParaRPr>
          </a:p>
          <a:p>
            <a:pPr fontAlgn="auto">
              <a:spcBef>
                <a:spcPts val="0"/>
              </a:spcBef>
              <a:spcAft>
                <a:spcPts val="0"/>
              </a:spcAft>
              <a:defRPr/>
            </a:pPr>
            <a:r>
              <a:rPr lang="en-US" dirty="0">
                <a:latin typeface="+mn-lt"/>
              </a:rPr>
              <a:t>  </a:t>
            </a:r>
            <a:r>
              <a:rPr lang="en-US" dirty="0" err="1">
                <a:latin typeface="+mn-lt"/>
              </a:rPr>
              <a:t>android:id</a:t>
            </a:r>
            <a:r>
              <a:rPr lang="en-US" dirty="0">
                <a:latin typeface="+mn-lt"/>
              </a:rPr>
              <a:t>=</a:t>
            </a:r>
            <a:r>
              <a:rPr lang="en-US" i="1" dirty="0">
                <a:latin typeface="+mn-lt"/>
              </a:rPr>
              <a:t>"@+id/myImageView1"</a:t>
            </a:r>
          </a:p>
          <a:p>
            <a:pPr fontAlgn="auto">
              <a:spcBef>
                <a:spcPts val="0"/>
              </a:spcBef>
              <a:spcAft>
                <a:spcPts val="0"/>
              </a:spcAft>
              <a:defRPr/>
            </a:pPr>
            <a:r>
              <a:rPr lang="en-US" dirty="0">
                <a:latin typeface="+mn-lt"/>
              </a:rPr>
              <a:t>  </a:t>
            </a:r>
            <a:r>
              <a:rPr lang="en-US" dirty="0" err="1">
                <a:latin typeface="+mn-lt"/>
              </a:rPr>
              <a:t>android:src</a:t>
            </a:r>
            <a:r>
              <a:rPr lang="en-US" dirty="0">
                <a:latin typeface="+mn-lt"/>
              </a:rPr>
              <a:t>=</a:t>
            </a:r>
            <a:r>
              <a:rPr lang="en-US" i="1" dirty="0">
                <a:latin typeface="+mn-lt"/>
              </a:rPr>
              <a:t>"@</a:t>
            </a:r>
            <a:r>
              <a:rPr lang="en-US" i="1" dirty="0" err="1">
                <a:latin typeface="+mn-lt"/>
              </a:rPr>
              <a:t>drawable</a:t>
            </a:r>
            <a:r>
              <a:rPr lang="en-US" i="1" dirty="0">
                <a:latin typeface="+mn-lt"/>
              </a:rPr>
              <a:t>/</a:t>
            </a:r>
            <a:r>
              <a:rPr lang="en-US" i="1" dirty="0" err="1">
                <a:latin typeface="+mn-lt"/>
              </a:rPr>
              <a:t>microsoft_sunset</a:t>
            </a:r>
            <a:r>
              <a:rPr lang="en-US" i="1" dirty="0">
                <a:latin typeface="+mn-lt"/>
              </a:rPr>
              <a:t>"</a:t>
            </a:r>
          </a:p>
          <a:p>
            <a:pPr fontAlgn="auto">
              <a:spcBef>
                <a:spcPts val="0"/>
              </a:spcBef>
              <a:spcAft>
                <a:spcPts val="0"/>
              </a:spcAft>
              <a:defRPr/>
            </a:pPr>
            <a:r>
              <a:rPr lang="en-US" dirty="0">
                <a:latin typeface="+mn-lt"/>
              </a:rPr>
              <a:t>  </a:t>
            </a:r>
            <a:r>
              <a:rPr lang="en-US" dirty="0" err="1">
                <a:latin typeface="+mn-lt"/>
              </a:rPr>
              <a:t>android:layout_width</a:t>
            </a:r>
            <a:r>
              <a:rPr lang="en-US" dirty="0">
                <a:latin typeface="+mn-lt"/>
              </a:rPr>
              <a:t>=</a:t>
            </a:r>
            <a:r>
              <a:rPr lang="en-US" i="1" dirty="0">
                <a:latin typeface="+mn-lt"/>
              </a:rPr>
              <a:t>"150px" </a:t>
            </a:r>
          </a:p>
          <a:p>
            <a:pPr fontAlgn="auto">
              <a:spcBef>
                <a:spcPts val="0"/>
              </a:spcBef>
              <a:spcAft>
                <a:spcPts val="0"/>
              </a:spcAft>
              <a:defRPr/>
            </a:pPr>
            <a:r>
              <a:rPr lang="en-US" dirty="0">
                <a:latin typeface="+mn-lt"/>
              </a:rPr>
              <a:t>  </a:t>
            </a:r>
            <a:r>
              <a:rPr lang="en-US" dirty="0" err="1">
                <a:latin typeface="+mn-lt"/>
              </a:rPr>
              <a:t>android:layout_height</a:t>
            </a:r>
            <a:r>
              <a:rPr lang="en-US" dirty="0">
                <a:latin typeface="+mn-lt"/>
              </a:rPr>
              <a:t>=</a:t>
            </a:r>
            <a:r>
              <a:rPr lang="en-US" i="1" dirty="0">
                <a:latin typeface="+mn-lt"/>
              </a:rPr>
              <a:t>"120px" </a:t>
            </a:r>
          </a:p>
          <a:p>
            <a:pPr fontAlgn="auto">
              <a:spcBef>
                <a:spcPts val="0"/>
              </a:spcBef>
              <a:spcAft>
                <a:spcPts val="0"/>
              </a:spcAft>
              <a:defRPr/>
            </a:pPr>
            <a:r>
              <a:rPr lang="en-US" i="1" dirty="0">
                <a:latin typeface="+mn-lt"/>
              </a:rPr>
              <a:t>  </a:t>
            </a:r>
            <a:r>
              <a:rPr lang="en-US" dirty="0" err="1">
                <a:latin typeface="+mn-lt"/>
              </a:rPr>
              <a:t>android:scaleType</a:t>
            </a:r>
            <a:r>
              <a:rPr lang="en-US" dirty="0">
                <a:latin typeface="+mn-lt"/>
              </a:rPr>
              <a:t>=</a:t>
            </a:r>
            <a:r>
              <a:rPr lang="en-US" i="1" dirty="0">
                <a:latin typeface="+mn-lt"/>
              </a:rPr>
              <a:t>"</a:t>
            </a:r>
            <a:r>
              <a:rPr lang="en-US" i="1" dirty="0" err="1">
                <a:latin typeface="+mn-lt"/>
              </a:rPr>
              <a:t>fitXY</a:t>
            </a:r>
            <a:r>
              <a:rPr lang="en-US" i="1" dirty="0">
                <a:latin typeface="+mn-lt"/>
              </a:rPr>
              <a:t>"</a:t>
            </a:r>
          </a:p>
          <a:p>
            <a:pPr fontAlgn="auto">
              <a:spcBef>
                <a:spcPts val="0"/>
              </a:spcBef>
              <a:spcAft>
                <a:spcPts val="0"/>
              </a:spcAft>
              <a:defRPr/>
            </a:pPr>
            <a:r>
              <a:rPr lang="en-US" dirty="0">
                <a:latin typeface="+mn-lt"/>
              </a:rPr>
              <a:t>&gt;</a:t>
            </a:r>
          </a:p>
          <a:p>
            <a:pPr fontAlgn="auto">
              <a:spcBef>
                <a:spcPts val="0"/>
              </a:spcBef>
              <a:spcAft>
                <a:spcPts val="0"/>
              </a:spcAft>
              <a:defRPr/>
            </a:pPr>
            <a:r>
              <a:rPr lang="en-US" dirty="0">
                <a:latin typeface="+mn-lt"/>
              </a:rPr>
              <a:t>&lt;/</a:t>
            </a:r>
            <a:r>
              <a:rPr lang="en-US" dirty="0" err="1">
                <a:latin typeface="+mn-lt"/>
              </a:rPr>
              <a:t>ImageView</a:t>
            </a:r>
            <a:r>
              <a:rPr lang="en-US" dirty="0">
                <a:latin typeface="+mn-lt"/>
              </a:rPr>
              <a:t>&gt;</a:t>
            </a:r>
          </a:p>
          <a:p>
            <a:pPr fontAlgn="auto">
              <a:spcBef>
                <a:spcPts val="0"/>
              </a:spcBef>
              <a:spcAft>
                <a:spcPts val="0"/>
              </a:spcAft>
              <a:defRPr/>
            </a:pPr>
            <a:endParaRPr lang="en-US" b="1" dirty="0">
              <a:solidFill>
                <a:srgbClr val="C00000"/>
              </a:solidFill>
              <a:latin typeface="Courier New" pitchFamily="49" charset="0"/>
              <a:cs typeface="Courier New" pitchFamily="49" charset="0"/>
            </a:endParaRPr>
          </a:p>
        </p:txBody>
      </p:sp>
      <p:pic>
        <p:nvPicPr>
          <p:cNvPr id="57350" name="Picture 1"/>
          <p:cNvPicPr>
            <a:picLocks noChangeAspect="1" noChangeArrowheads="1"/>
          </p:cNvPicPr>
          <p:nvPr/>
        </p:nvPicPr>
        <p:blipFill>
          <a:blip r:embed="rId3"/>
          <a:srcRect/>
          <a:stretch>
            <a:fillRect/>
          </a:stretch>
        </p:blipFill>
        <p:spPr bwMode="auto">
          <a:xfrm>
            <a:off x="4648200" y="2286000"/>
            <a:ext cx="40386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CD7FFDF-08ED-400E-9234-73BE62A5B6D8}" type="slidenum">
              <a:rPr lang="en-US"/>
              <a:pPr>
                <a:defRPr/>
              </a:pPr>
              <a:t>41</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a:t>
            </a:r>
            <a:r>
              <a:rPr lang="en-US" sz="5900" b="1" dirty="0" err="1">
                <a:solidFill>
                  <a:schemeClr val="tx2">
                    <a:lumMod val="60000"/>
                    <a:lumOff val="40000"/>
                  </a:schemeClr>
                </a:solidFill>
                <a:latin typeface="+mn-lt"/>
              </a:rPr>
              <a:t>EditText</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pic>
        <p:nvPicPr>
          <p:cNvPr id="58371"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DEC7E141-52E2-4684-9E83-9A0C255ADB39}" type="slidenum">
              <a:rPr lang="en-US" sz="1200">
                <a:solidFill>
                  <a:schemeClr val="tx1">
                    <a:tint val="75000"/>
                  </a:schemeClr>
                </a:solidFill>
                <a:latin typeface="+mn-lt"/>
              </a:rPr>
              <a:pPr algn="r" fontAlgn="auto">
                <a:spcBef>
                  <a:spcPts val="0"/>
                </a:spcBef>
                <a:spcAft>
                  <a:spcPts val="0"/>
                </a:spcAft>
                <a:defRPr/>
              </a:pPr>
              <a:t>41</a:t>
            </a:fld>
            <a:endParaRPr lang="en-US" sz="1200">
              <a:solidFill>
                <a:schemeClr val="tx1">
                  <a:tint val="75000"/>
                </a:schemeClr>
              </a:solidFill>
              <a:latin typeface="+mn-lt"/>
            </a:endParaRPr>
          </a:p>
        </p:txBody>
      </p:sp>
      <p:sp>
        <p:nvSpPr>
          <p:cNvPr id="7" name="TextBox 6"/>
          <p:cNvSpPr txBox="1"/>
          <p:nvPr/>
        </p:nvSpPr>
        <p:spPr>
          <a:xfrm>
            <a:off x="685800" y="1828800"/>
            <a:ext cx="4267200" cy="3816350"/>
          </a:xfrm>
          <a:prstGeom prst="rect">
            <a:avLst/>
          </a:prstGeom>
          <a:noFill/>
        </p:spPr>
        <p:txBody>
          <a:bodyPr>
            <a:spAutoFit/>
          </a:bodyPr>
          <a:lstStyle/>
          <a:p>
            <a:pPr marL="457200" indent="-457200" fontAlgn="auto">
              <a:spcBef>
                <a:spcPts val="0"/>
              </a:spcBef>
              <a:spcAft>
                <a:spcPts val="0"/>
              </a:spcAft>
              <a:buFont typeface="Arial" pitchFamily="34" charset="0"/>
              <a:buChar char="•"/>
              <a:defRPr/>
            </a:pPr>
            <a:r>
              <a:rPr lang="en-US" sz="2200" dirty="0">
                <a:latin typeface="+mn-lt"/>
              </a:rPr>
              <a:t>The </a:t>
            </a:r>
            <a:r>
              <a:rPr lang="en-US" sz="2200" b="1" dirty="0" err="1">
                <a:latin typeface="+mn-lt"/>
              </a:rPr>
              <a:t>EditText</a:t>
            </a:r>
            <a:r>
              <a:rPr lang="en-US" sz="2200" dirty="0">
                <a:latin typeface="+mn-lt"/>
              </a:rPr>
              <a:t> (or </a:t>
            </a:r>
            <a:r>
              <a:rPr lang="en-US" sz="2200" i="1" dirty="0" err="1">
                <a:latin typeface="+mn-lt"/>
              </a:rPr>
              <a:t>textBox</a:t>
            </a:r>
            <a:r>
              <a:rPr lang="en-US" sz="2200" dirty="0">
                <a:latin typeface="+mn-lt"/>
              </a:rPr>
              <a:t>) widget is an extension of </a:t>
            </a:r>
            <a:r>
              <a:rPr lang="en-US" sz="2200" i="1" dirty="0" err="1">
                <a:latin typeface="+mn-lt"/>
              </a:rPr>
              <a:t>TextView</a:t>
            </a:r>
            <a:r>
              <a:rPr lang="en-US" sz="2200" dirty="0">
                <a:latin typeface="+mn-lt"/>
              </a:rPr>
              <a:t>  that allows updates. </a:t>
            </a:r>
          </a:p>
          <a:p>
            <a:pPr marL="457200" indent="-457200" fontAlgn="auto">
              <a:spcBef>
                <a:spcPts val="0"/>
              </a:spcBef>
              <a:spcAft>
                <a:spcPts val="0"/>
              </a:spcAft>
              <a:buFont typeface="Arial" pitchFamily="34" charset="0"/>
              <a:buChar char="•"/>
              <a:defRPr/>
            </a:pPr>
            <a:endParaRPr lang="en-US" sz="2200" dirty="0">
              <a:latin typeface="+mn-lt"/>
            </a:endParaRPr>
          </a:p>
          <a:p>
            <a:pPr marL="457200" indent="-457200" fontAlgn="auto">
              <a:spcBef>
                <a:spcPts val="0"/>
              </a:spcBef>
              <a:spcAft>
                <a:spcPts val="0"/>
              </a:spcAft>
              <a:buFont typeface="Arial" pitchFamily="34" charset="0"/>
              <a:buChar char="•"/>
              <a:defRPr/>
            </a:pPr>
            <a:r>
              <a:rPr lang="en-US" sz="2200" dirty="0">
                <a:latin typeface="+mn-lt"/>
              </a:rPr>
              <a:t>The control configures itself to be </a:t>
            </a:r>
            <a:r>
              <a:rPr lang="en-US" sz="2200" i="1" dirty="0">
                <a:latin typeface="+mn-lt"/>
              </a:rPr>
              <a:t>editable.</a:t>
            </a:r>
          </a:p>
          <a:p>
            <a:pPr fontAlgn="auto">
              <a:spcBef>
                <a:spcPts val="0"/>
              </a:spcBef>
              <a:spcAft>
                <a:spcPts val="0"/>
              </a:spcAft>
              <a:defRPr/>
            </a:pPr>
            <a:endParaRPr lang="en-US" sz="2200" i="1" dirty="0">
              <a:latin typeface="+mn-lt"/>
            </a:endParaRPr>
          </a:p>
          <a:p>
            <a:pPr marL="457200" indent="-457200" fontAlgn="auto">
              <a:spcBef>
                <a:spcPts val="0"/>
              </a:spcBef>
              <a:spcAft>
                <a:spcPts val="0"/>
              </a:spcAft>
              <a:buFont typeface="Arial" pitchFamily="34" charset="0"/>
              <a:buChar char="•"/>
              <a:defRPr/>
            </a:pPr>
            <a:r>
              <a:rPr lang="en-US" sz="2200" dirty="0">
                <a:latin typeface="+mn-lt"/>
              </a:rPr>
              <a:t>Important Java methods are: </a:t>
            </a:r>
          </a:p>
          <a:p>
            <a:pPr marL="457200" indent="-457200" fontAlgn="auto">
              <a:spcBef>
                <a:spcPts val="0"/>
              </a:spcBef>
              <a:spcAft>
                <a:spcPts val="0"/>
              </a:spcAft>
              <a:defRPr/>
            </a:pPr>
            <a:r>
              <a:rPr lang="en-US" sz="2200" i="1" dirty="0">
                <a:solidFill>
                  <a:srgbClr val="C00000"/>
                </a:solidFill>
                <a:latin typeface="+mn-lt"/>
              </a:rPr>
              <a:t>	</a:t>
            </a:r>
            <a:r>
              <a:rPr lang="en-US" sz="2200" dirty="0" err="1">
                <a:solidFill>
                  <a:srgbClr val="C00000"/>
                </a:solidFill>
                <a:latin typeface="+mn-lt"/>
              </a:rPr>
              <a:t>txtBox.setText</a:t>
            </a:r>
            <a:r>
              <a:rPr lang="en-US" sz="2200" dirty="0">
                <a:solidFill>
                  <a:srgbClr val="C00000"/>
                </a:solidFill>
                <a:latin typeface="+mn-lt"/>
              </a:rPr>
              <a:t>(“</a:t>
            </a:r>
            <a:r>
              <a:rPr lang="en-US" sz="2200" dirty="0" err="1">
                <a:solidFill>
                  <a:srgbClr val="C00000"/>
                </a:solidFill>
                <a:latin typeface="+mn-lt"/>
              </a:rPr>
              <a:t>someValue</a:t>
            </a:r>
            <a:r>
              <a:rPr lang="en-US" sz="2200" dirty="0">
                <a:solidFill>
                  <a:srgbClr val="C00000"/>
                </a:solidFill>
                <a:latin typeface="+mn-lt"/>
              </a:rPr>
              <a:t>”) </a:t>
            </a:r>
            <a:r>
              <a:rPr lang="en-US" sz="2200" dirty="0">
                <a:latin typeface="+mn-lt"/>
              </a:rPr>
              <a:t>and </a:t>
            </a:r>
          </a:p>
          <a:p>
            <a:pPr marL="457200" indent="-457200" fontAlgn="auto">
              <a:spcBef>
                <a:spcPts val="0"/>
              </a:spcBef>
              <a:spcAft>
                <a:spcPts val="0"/>
              </a:spcAft>
              <a:defRPr/>
            </a:pPr>
            <a:r>
              <a:rPr lang="en-US" sz="2200" i="1" dirty="0">
                <a:solidFill>
                  <a:srgbClr val="C00000"/>
                </a:solidFill>
                <a:latin typeface="+mn-lt"/>
              </a:rPr>
              <a:t>	</a:t>
            </a:r>
            <a:r>
              <a:rPr lang="en-US" sz="2200" dirty="0" err="1">
                <a:solidFill>
                  <a:srgbClr val="C00000"/>
                </a:solidFill>
                <a:latin typeface="+mn-lt"/>
              </a:rPr>
              <a:t>txtBox.getText</a:t>
            </a:r>
            <a:r>
              <a:rPr lang="en-US" sz="2200" dirty="0">
                <a:solidFill>
                  <a:srgbClr val="C00000"/>
                </a:solidFill>
                <a:latin typeface="+mn-lt"/>
              </a:rPr>
              <a:t>().</a:t>
            </a:r>
            <a:r>
              <a:rPr lang="en-US" sz="2200" dirty="0" err="1">
                <a:solidFill>
                  <a:srgbClr val="C00000"/>
                </a:solidFill>
                <a:latin typeface="+mn-lt"/>
              </a:rPr>
              <a:t>toString</a:t>
            </a:r>
            <a:r>
              <a:rPr lang="en-US" sz="2200" dirty="0">
                <a:solidFill>
                  <a:srgbClr val="C00000"/>
                </a:solidFill>
                <a:latin typeface="+mn-lt"/>
              </a:rPr>
              <a:t>()</a:t>
            </a:r>
            <a:endParaRPr lang="en-US" sz="2000" dirty="0">
              <a:latin typeface="+mn-lt"/>
            </a:endParaRPr>
          </a:p>
        </p:txBody>
      </p:sp>
      <p:sp>
        <p:nvSpPr>
          <p:cNvPr id="10" name="Right Arrow 9"/>
          <p:cNvSpPr/>
          <p:nvPr/>
        </p:nvSpPr>
        <p:spPr>
          <a:xfrm>
            <a:off x="4800600" y="24384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8375" name="Picture 10" descr="device.png"/>
          <p:cNvPicPr>
            <a:picLocks noChangeAspect="1"/>
          </p:cNvPicPr>
          <p:nvPr/>
        </p:nvPicPr>
        <p:blipFill>
          <a:blip r:embed="rId3"/>
          <a:srcRect/>
          <a:stretch>
            <a:fillRect/>
          </a:stretch>
        </p:blipFill>
        <p:spPr bwMode="auto">
          <a:xfrm>
            <a:off x="5562600" y="1600200"/>
            <a:ext cx="3048000" cy="45720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58DFA0C-513F-4CBE-AE21-51FA2C4F0FFF}" type="slidenum">
              <a:rPr lang="en-US"/>
              <a:pPr>
                <a:defRPr/>
              </a:pPr>
              <a:t>42</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a:t>
            </a:r>
            <a:r>
              <a:rPr lang="en-US" sz="5900" b="1" dirty="0" err="1">
                <a:solidFill>
                  <a:schemeClr val="tx2">
                    <a:lumMod val="60000"/>
                    <a:lumOff val="40000"/>
                  </a:schemeClr>
                </a:solidFill>
                <a:latin typeface="+mn-lt"/>
              </a:rPr>
              <a:t>EditText</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59395"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5939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AA552728-0AA7-4C16-89C9-31A546FA0C53}" type="slidenum">
              <a:rPr lang="en-US" sz="1200">
                <a:solidFill>
                  <a:schemeClr val="tx1">
                    <a:tint val="75000"/>
                  </a:schemeClr>
                </a:solidFill>
                <a:latin typeface="+mn-lt"/>
              </a:rPr>
              <a:pPr algn="r" fontAlgn="auto">
                <a:spcBef>
                  <a:spcPts val="0"/>
                </a:spcBef>
                <a:spcAft>
                  <a:spcPts val="0"/>
                </a:spcAft>
                <a:defRPr/>
              </a:pPr>
              <a:t>42</a:t>
            </a:fld>
            <a:endParaRPr lang="en-US" sz="1200">
              <a:solidFill>
                <a:schemeClr val="tx1">
                  <a:tint val="75000"/>
                </a:schemeClr>
              </a:solidFill>
              <a:latin typeface="+mn-lt"/>
            </a:endParaRPr>
          </a:p>
        </p:txBody>
      </p:sp>
      <p:sp>
        <p:nvSpPr>
          <p:cNvPr id="59398" name="TextBox 6"/>
          <p:cNvSpPr txBox="1">
            <a:spLocks noChangeArrowheads="1"/>
          </p:cNvSpPr>
          <p:nvPr/>
        </p:nvSpPr>
        <p:spPr bwMode="auto">
          <a:xfrm>
            <a:off x="685800" y="1828800"/>
            <a:ext cx="7696200" cy="3416300"/>
          </a:xfrm>
          <a:prstGeom prst="rect">
            <a:avLst/>
          </a:prstGeom>
          <a:noFill/>
          <a:ln w="9525">
            <a:noFill/>
            <a:miter lim="800000"/>
            <a:headEnd/>
            <a:tailEnd/>
          </a:ln>
        </p:spPr>
        <p:txBody>
          <a:bodyPr>
            <a:spAutoFit/>
          </a:bodyPr>
          <a:lstStyle/>
          <a:p>
            <a:r>
              <a:rPr lang="en-US" sz="2000">
                <a:latin typeface="Calibri" pitchFamily="34" charset="0"/>
              </a:rPr>
              <a:t>In addition to the standard TextView properties EditText has many others features such as: </a:t>
            </a:r>
          </a:p>
          <a:p>
            <a:endParaRPr lang="en-US" sz="1600">
              <a:latin typeface="Calibri" pitchFamily="34" charset="0"/>
            </a:endParaRPr>
          </a:p>
          <a:p>
            <a:r>
              <a:rPr lang="en-US" sz="1600">
                <a:latin typeface="Calibri" pitchFamily="34" charset="0"/>
              </a:rPr>
              <a:t>• </a:t>
            </a:r>
            <a:r>
              <a:rPr lang="en-US" sz="1600" b="1">
                <a:solidFill>
                  <a:srgbClr val="C00000"/>
                </a:solidFill>
                <a:latin typeface="Calibri" pitchFamily="34" charset="0"/>
              </a:rPr>
              <a:t>android:autoText</a:t>
            </a:r>
            <a:r>
              <a:rPr lang="en-US" sz="1600">
                <a:latin typeface="Calibri" pitchFamily="34" charset="0"/>
              </a:rPr>
              <a:t>,  	(true/false) provides automatic spelling assistance</a:t>
            </a:r>
          </a:p>
          <a:p>
            <a:r>
              <a:rPr lang="en-US" sz="1600">
                <a:latin typeface="Calibri" pitchFamily="34" charset="0"/>
              </a:rPr>
              <a:t>•</a:t>
            </a:r>
            <a:r>
              <a:rPr lang="en-US" sz="1600" b="1">
                <a:solidFill>
                  <a:srgbClr val="C00000"/>
                </a:solidFill>
                <a:latin typeface="Calibri" pitchFamily="34" charset="0"/>
              </a:rPr>
              <a:t> android:capitalize</a:t>
            </a:r>
            <a:r>
              <a:rPr lang="en-US" sz="1600">
                <a:latin typeface="Calibri" pitchFamily="34" charset="0"/>
              </a:rPr>
              <a:t>,  	(</a:t>
            </a:r>
            <a:r>
              <a:rPr lang="en-US" sz="1600" i="1">
                <a:latin typeface="Calibri" pitchFamily="34" charset="0"/>
              </a:rPr>
              <a:t>words/sentences</a:t>
            </a:r>
            <a:r>
              <a:rPr lang="en-US" sz="1600">
                <a:latin typeface="Calibri" pitchFamily="34" charset="0"/>
              </a:rPr>
              <a:t>) automatic capitalization</a:t>
            </a:r>
          </a:p>
          <a:p>
            <a:r>
              <a:rPr lang="en-US" sz="1600">
                <a:latin typeface="Calibri" pitchFamily="34" charset="0"/>
              </a:rPr>
              <a:t>• </a:t>
            </a:r>
            <a:r>
              <a:rPr lang="en-US" sz="1600" b="1">
                <a:solidFill>
                  <a:srgbClr val="C00000"/>
                </a:solidFill>
                <a:latin typeface="Calibri" pitchFamily="34" charset="0"/>
              </a:rPr>
              <a:t>android:digits</a:t>
            </a:r>
            <a:r>
              <a:rPr lang="en-US" sz="1600">
                <a:latin typeface="Calibri" pitchFamily="34" charset="0"/>
              </a:rPr>
              <a:t>,  	to configure the field to accept only certain digits</a:t>
            </a:r>
          </a:p>
          <a:p>
            <a:r>
              <a:rPr lang="en-US" sz="1600">
                <a:latin typeface="Calibri" pitchFamily="34" charset="0"/>
              </a:rPr>
              <a:t>• </a:t>
            </a:r>
            <a:r>
              <a:rPr lang="en-US" sz="1600" b="1">
                <a:solidFill>
                  <a:srgbClr val="C00000"/>
                </a:solidFill>
                <a:latin typeface="Calibri" pitchFamily="34" charset="0"/>
              </a:rPr>
              <a:t>android:singleLine</a:t>
            </a:r>
            <a:r>
              <a:rPr lang="en-US" sz="1600">
                <a:latin typeface="Calibri" pitchFamily="34" charset="0"/>
              </a:rPr>
              <a:t>, 	is the field for single-line / multiple-line input</a:t>
            </a:r>
          </a:p>
          <a:p>
            <a:r>
              <a:rPr lang="en-US" sz="1600">
                <a:latin typeface="Calibri" pitchFamily="34" charset="0"/>
              </a:rPr>
              <a:t>• </a:t>
            </a:r>
            <a:r>
              <a:rPr lang="en-US" sz="1600" b="1">
                <a:solidFill>
                  <a:srgbClr val="C00000"/>
                </a:solidFill>
                <a:latin typeface="Calibri" pitchFamily="34" charset="0"/>
              </a:rPr>
              <a:t>android:password</a:t>
            </a:r>
            <a:r>
              <a:rPr lang="en-US" sz="1600">
                <a:latin typeface="Calibri" pitchFamily="34" charset="0"/>
              </a:rPr>
              <a:t>, 	(</a:t>
            </a:r>
            <a:r>
              <a:rPr lang="en-US" sz="1600" i="1">
                <a:latin typeface="Calibri" pitchFamily="34" charset="0"/>
              </a:rPr>
              <a:t>true/false</a:t>
            </a:r>
            <a:r>
              <a:rPr lang="en-US" sz="1600">
                <a:latin typeface="Calibri" pitchFamily="34" charset="0"/>
              </a:rPr>
              <a:t>) controls field’s visibility</a:t>
            </a:r>
          </a:p>
          <a:p>
            <a:r>
              <a:rPr lang="en-US" sz="1600">
                <a:latin typeface="Calibri" pitchFamily="34" charset="0"/>
              </a:rPr>
              <a:t>• </a:t>
            </a:r>
            <a:r>
              <a:rPr lang="en-US" sz="1600" b="1">
                <a:solidFill>
                  <a:srgbClr val="C00000"/>
                </a:solidFill>
                <a:latin typeface="Calibri" pitchFamily="34" charset="0"/>
              </a:rPr>
              <a:t>android:numeric</a:t>
            </a:r>
            <a:r>
              <a:rPr lang="en-US" sz="1600">
                <a:latin typeface="Calibri" pitchFamily="34" charset="0"/>
              </a:rPr>
              <a:t>, 	(</a:t>
            </a:r>
            <a:r>
              <a:rPr lang="en-US" sz="1600" i="1">
                <a:latin typeface="Calibri" pitchFamily="34" charset="0"/>
              </a:rPr>
              <a:t>integer, decimal, signed</a:t>
            </a:r>
            <a:r>
              <a:rPr lang="en-US" sz="1600">
                <a:latin typeface="Calibri" pitchFamily="34" charset="0"/>
              </a:rPr>
              <a:t>) controls numeric format</a:t>
            </a:r>
          </a:p>
          <a:p>
            <a:r>
              <a:rPr lang="en-US" sz="1600">
                <a:latin typeface="Calibri" pitchFamily="34" charset="0"/>
              </a:rPr>
              <a:t>• </a:t>
            </a:r>
            <a:r>
              <a:rPr lang="en-US" sz="1600" b="1">
                <a:solidFill>
                  <a:srgbClr val="C00000"/>
                </a:solidFill>
                <a:latin typeface="Calibri" pitchFamily="34" charset="0"/>
              </a:rPr>
              <a:t>android:phonenumber</a:t>
            </a:r>
            <a:r>
              <a:rPr lang="en-US" sz="1600">
                <a:latin typeface="Calibri" pitchFamily="34" charset="0"/>
              </a:rPr>
              <a:t>, (true/false) Formatting phone numbers</a:t>
            </a:r>
          </a:p>
          <a:p>
            <a:endParaRPr lang="en-US" sz="2000">
              <a:latin typeface="Calibri" pitchFamily="34" charset="0"/>
            </a:endParaRPr>
          </a:p>
          <a:p>
            <a:endParaRPr lang="en-US" sz="2000">
              <a:latin typeface="Calibri"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91CBD91-673C-42A8-84BF-5A3F5514F742}" type="slidenum">
              <a:rPr lang="en-US"/>
              <a:pPr>
                <a:defRPr/>
              </a:pPr>
              <a:t>43</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a:t>
            </a:r>
            <a:r>
              <a:rPr lang="en-US" sz="5900" b="1" dirty="0" err="1">
                <a:solidFill>
                  <a:schemeClr val="tx2">
                    <a:lumMod val="60000"/>
                    <a:lumOff val="40000"/>
                  </a:schemeClr>
                </a:solidFill>
                <a:latin typeface="+mn-lt"/>
              </a:rPr>
              <a:t>EditViews</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pic>
        <p:nvPicPr>
          <p:cNvPr id="60419"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B78D29E-3006-477A-9F11-909A39BB55FB}" type="slidenum">
              <a:rPr lang="en-US" sz="1200">
                <a:solidFill>
                  <a:schemeClr val="tx1">
                    <a:tint val="75000"/>
                  </a:schemeClr>
                </a:solidFill>
                <a:latin typeface="+mn-lt"/>
              </a:rPr>
              <a:pPr algn="r" fontAlgn="auto">
                <a:spcBef>
                  <a:spcPts val="0"/>
                </a:spcBef>
                <a:spcAft>
                  <a:spcPts val="0"/>
                </a:spcAft>
                <a:defRPr/>
              </a:pPr>
              <a:t>43</a:t>
            </a:fld>
            <a:endParaRPr lang="en-US" sz="1200">
              <a:solidFill>
                <a:schemeClr val="tx1">
                  <a:tint val="75000"/>
                </a:schemeClr>
              </a:solidFill>
              <a:latin typeface="+mn-lt"/>
            </a:endParaRPr>
          </a:p>
        </p:txBody>
      </p:sp>
      <p:sp>
        <p:nvSpPr>
          <p:cNvPr id="7" name="TextBox 6"/>
          <p:cNvSpPr txBox="1"/>
          <p:nvPr/>
        </p:nvSpPr>
        <p:spPr>
          <a:xfrm>
            <a:off x="685800" y="1752600"/>
            <a:ext cx="7467600" cy="4400550"/>
          </a:xfrm>
          <a:prstGeom prst="rect">
            <a:avLst/>
          </a:prstGeom>
          <a:solidFill>
            <a:schemeClr val="bg1">
              <a:lumMod val="95000"/>
            </a:schemeClr>
          </a:solidFill>
          <a:ln>
            <a:solidFill>
              <a:schemeClr val="accent1"/>
            </a:solidFill>
          </a:ln>
        </p:spPr>
        <p:txBody>
          <a:bodyPr>
            <a:spAutoFit/>
          </a:bodyPr>
          <a:lstStyle/>
          <a:p>
            <a:pPr fontAlgn="auto">
              <a:spcBef>
                <a:spcPts val="0"/>
              </a:spcBef>
              <a:spcAft>
                <a:spcPts val="0"/>
              </a:spcAft>
              <a:defRPr/>
            </a:pPr>
            <a:r>
              <a:rPr lang="en-US" sz="2000" b="1" dirty="0">
                <a:latin typeface="+mn-lt"/>
              </a:rPr>
              <a:t>Example</a:t>
            </a:r>
          </a:p>
          <a:p>
            <a:pPr fontAlgn="auto">
              <a:spcBef>
                <a:spcPts val="0"/>
              </a:spcBef>
              <a:spcAft>
                <a:spcPts val="0"/>
              </a:spcAft>
              <a:defRPr/>
            </a:pPr>
            <a:endParaRPr lang="en-US" sz="2000" b="1" dirty="0">
              <a:solidFill>
                <a:srgbClr val="C00000"/>
              </a:solidFill>
              <a:latin typeface="Courier New" pitchFamily="49" charset="0"/>
              <a:cs typeface="Courier New" pitchFamily="49" charset="0"/>
            </a:endParaRPr>
          </a:p>
          <a:p>
            <a:pPr fontAlgn="auto">
              <a:spcBef>
                <a:spcPts val="0"/>
              </a:spcBef>
              <a:spcAft>
                <a:spcPts val="0"/>
              </a:spcAft>
              <a:defRPr/>
            </a:pPr>
            <a:r>
              <a:rPr lang="en-US" sz="2000" b="1" dirty="0">
                <a:solidFill>
                  <a:srgbClr val="C00000"/>
                </a:solidFill>
                <a:latin typeface="Courier New" pitchFamily="49" charset="0"/>
                <a:cs typeface="Courier New" pitchFamily="49" charset="0"/>
              </a:rPr>
              <a:t>...</a:t>
            </a:r>
          </a:p>
          <a:p>
            <a:pPr fontAlgn="auto">
              <a:spcBef>
                <a:spcPts val="0"/>
              </a:spcBef>
              <a:spcAft>
                <a:spcPts val="0"/>
              </a:spcAft>
              <a:defRPr/>
            </a:pPr>
            <a:r>
              <a:rPr lang="en-US" sz="2000" b="1" dirty="0">
                <a:solidFill>
                  <a:srgbClr val="C00000"/>
                </a:solidFill>
                <a:latin typeface="Courier New" pitchFamily="49" charset="0"/>
                <a:cs typeface="Courier New" pitchFamily="49" charset="0"/>
              </a:rPr>
              <a:t>&lt;</a:t>
            </a:r>
            <a:r>
              <a:rPr lang="en-US" sz="2000" b="1" dirty="0" err="1">
                <a:solidFill>
                  <a:srgbClr val="C00000"/>
                </a:solidFill>
                <a:latin typeface="Courier New" pitchFamily="49" charset="0"/>
                <a:cs typeface="Courier New" pitchFamily="49" charset="0"/>
              </a:rPr>
              <a:t>EditText</a:t>
            </a:r>
            <a:endParaRPr lang="en-US" sz="2000" b="1" dirty="0">
              <a:solidFill>
                <a:srgbClr val="C00000"/>
              </a:solidFill>
              <a:latin typeface="Courier New" pitchFamily="49" charset="0"/>
              <a:cs typeface="Courier New" pitchFamily="49" charset="0"/>
            </a:endParaRPr>
          </a:p>
          <a:p>
            <a:pPr lvl="1" fontAlgn="auto">
              <a:spcBef>
                <a:spcPts val="0"/>
              </a:spcBef>
              <a:spcAft>
                <a:spcPts val="0"/>
              </a:spcAft>
              <a:defRPr/>
            </a:pPr>
            <a:r>
              <a:rPr lang="en-US" sz="2000" b="1" dirty="0" err="1">
                <a:latin typeface="Courier New" pitchFamily="49" charset="0"/>
                <a:cs typeface="Courier New" pitchFamily="49" charset="0"/>
              </a:rPr>
              <a:t>android:id</a:t>
            </a:r>
            <a:r>
              <a:rPr lang="en-US" sz="2000" b="1" dirty="0">
                <a:latin typeface="Courier New" pitchFamily="49" charset="0"/>
                <a:cs typeface="Courier New" pitchFamily="49" charset="0"/>
              </a:rPr>
              <a:t>=</a:t>
            </a:r>
            <a:r>
              <a:rPr lang="en-US" sz="2000" b="1" i="1" dirty="0">
                <a:latin typeface="Courier New" pitchFamily="49" charset="0"/>
                <a:cs typeface="Courier New" pitchFamily="49" charset="0"/>
              </a:rPr>
              <a:t>"@+id/</a:t>
            </a:r>
            <a:r>
              <a:rPr lang="en-US" sz="2000" b="1" i="1" dirty="0" err="1">
                <a:latin typeface="Courier New" pitchFamily="49" charset="0"/>
                <a:cs typeface="Courier New" pitchFamily="49" charset="0"/>
              </a:rPr>
              <a:t>txtUserName</a:t>
            </a:r>
            <a:r>
              <a:rPr lang="en-US" sz="2000" b="1" i="1" dirty="0">
                <a:latin typeface="Courier New" pitchFamily="49" charset="0"/>
                <a:cs typeface="Courier New" pitchFamily="49" charset="0"/>
              </a:rPr>
              <a:t>"</a:t>
            </a:r>
          </a:p>
          <a:p>
            <a:pPr lvl="1" fontAlgn="auto">
              <a:spcBef>
                <a:spcPts val="0"/>
              </a:spcBef>
              <a:spcAft>
                <a:spcPts val="0"/>
              </a:spcAft>
              <a:defRPr/>
            </a:pPr>
            <a:r>
              <a:rPr lang="en-US" sz="2000" b="1" dirty="0" err="1">
                <a:latin typeface="Courier New" pitchFamily="49" charset="0"/>
                <a:cs typeface="Courier New" pitchFamily="49" charset="0"/>
              </a:rPr>
              <a:t>android:layout_width</a:t>
            </a:r>
            <a:r>
              <a:rPr lang="en-US" sz="2000" b="1" dirty="0">
                <a:latin typeface="Courier New" pitchFamily="49" charset="0"/>
                <a:cs typeface="Courier New" pitchFamily="49" charset="0"/>
              </a:rPr>
              <a:t>=</a:t>
            </a:r>
            <a:r>
              <a:rPr lang="en-US" sz="2000" b="1" i="1" dirty="0">
                <a:latin typeface="Courier New" pitchFamily="49" charset="0"/>
                <a:cs typeface="Courier New" pitchFamily="49" charset="0"/>
              </a:rPr>
              <a:t>"</a:t>
            </a:r>
            <a:r>
              <a:rPr lang="en-US" sz="2000" b="1" i="1" dirty="0" err="1">
                <a:latin typeface="Courier New" pitchFamily="49" charset="0"/>
                <a:cs typeface="Courier New" pitchFamily="49" charset="0"/>
              </a:rPr>
              <a:t>fill_parent</a:t>
            </a:r>
            <a:r>
              <a:rPr lang="en-US" sz="2000" b="1" i="1" dirty="0">
                <a:latin typeface="Courier New" pitchFamily="49" charset="0"/>
                <a:cs typeface="Courier New" pitchFamily="49" charset="0"/>
              </a:rPr>
              <a:t>"</a:t>
            </a:r>
          </a:p>
          <a:p>
            <a:pPr lvl="1" fontAlgn="auto">
              <a:spcBef>
                <a:spcPts val="0"/>
              </a:spcBef>
              <a:spcAft>
                <a:spcPts val="0"/>
              </a:spcAft>
              <a:defRPr/>
            </a:pPr>
            <a:r>
              <a:rPr lang="en-US" sz="2000" b="1" dirty="0" err="1">
                <a:latin typeface="Courier New" pitchFamily="49" charset="0"/>
                <a:cs typeface="Courier New" pitchFamily="49" charset="0"/>
              </a:rPr>
              <a:t>android:layout_height</a:t>
            </a:r>
            <a:r>
              <a:rPr lang="en-US" sz="2000" b="1" dirty="0">
                <a:latin typeface="Courier New" pitchFamily="49" charset="0"/>
                <a:cs typeface="Courier New" pitchFamily="49" charset="0"/>
              </a:rPr>
              <a:t>=</a:t>
            </a:r>
            <a:r>
              <a:rPr lang="en-US" sz="2000" b="1" i="1" dirty="0">
                <a:latin typeface="Courier New" pitchFamily="49" charset="0"/>
                <a:cs typeface="Courier New" pitchFamily="49" charset="0"/>
              </a:rPr>
              <a:t>"</a:t>
            </a:r>
            <a:r>
              <a:rPr lang="en-US" sz="2000" b="1" i="1" dirty="0" err="1">
                <a:latin typeface="Courier New" pitchFamily="49" charset="0"/>
                <a:cs typeface="Courier New" pitchFamily="49" charset="0"/>
              </a:rPr>
              <a:t>wrap_content</a:t>
            </a:r>
            <a:r>
              <a:rPr lang="en-US" sz="2000" b="1" i="1" dirty="0">
                <a:latin typeface="Courier New" pitchFamily="49" charset="0"/>
                <a:cs typeface="Courier New" pitchFamily="49" charset="0"/>
              </a:rPr>
              <a:t>"</a:t>
            </a:r>
          </a:p>
          <a:p>
            <a:pPr lvl="1" fontAlgn="auto">
              <a:spcBef>
                <a:spcPts val="0"/>
              </a:spcBef>
              <a:spcAft>
                <a:spcPts val="0"/>
              </a:spcAft>
              <a:defRPr/>
            </a:pPr>
            <a:r>
              <a:rPr lang="en-US" sz="2000" b="1" dirty="0" err="1">
                <a:latin typeface="Courier New" pitchFamily="49" charset="0"/>
                <a:cs typeface="Courier New" pitchFamily="49" charset="0"/>
              </a:rPr>
              <a:t>android:textSize</a:t>
            </a:r>
            <a:r>
              <a:rPr lang="en-US" sz="2000" b="1" dirty="0">
                <a:latin typeface="Courier New" pitchFamily="49" charset="0"/>
                <a:cs typeface="Courier New" pitchFamily="49" charset="0"/>
              </a:rPr>
              <a:t>=</a:t>
            </a:r>
            <a:r>
              <a:rPr lang="en-US" sz="2000" b="1" i="1" dirty="0">
                <a:latin typeface="Courier New" pitchFamily="49" charset="0"/>
                <a:cs typeface="Courier New" pitchFamily="49" charset="0"/>
              </a:rPr>
              <a:t>"18sp"</a:t>
            </a:r>
          </a:p>
          <a:p>
            <a:pPr lvl="1" fontAlgn="auto">
              <a:spcBef>
                <a:spcPts val="0"/>
              </a:spcBef>
              <a:spcAft>
                <a:spcPts val="0"/>
              </a:spcAft>
              <a:defRPr/>
            </a:pPr>
            <a:r>
              <a:rPr lang="en-US" sz="2000" b="1" dirty="0" err="1">
                <a:latin typeface="Courier New" pitchFamily="49" charset="0"/>
                <a:cs typeface="Courier New" pitchFamily="49" charset="0"/>
              </a:rPr>
              <a:t>android:autoText</a:t>
            </a:r>
            <a:r>
              <a:rPr lang="en-US" sz="2000" b="1" dirty="0">
                <a:latin typeface="Courier New" pitchFamily="49" charset="0"/>
                <a:cs typeface="Courier New" pitchFamily="49" charset="0"/>
              </a:rPr>
              <a:t>=</a:t>
            </a:r>
            <a:r>
              <a:rPr lang="en-US" sz="2000" b="1" i="1" dirty="0">
                <a:latin typeface="Courier New" pitchFamily="49" charset="0"/>
                <a:cs typeface="Courier New" pitchFamily="49" charset="0"/>
              </a:rPr>
              <a:t>"true"</a:t>
            </a:r>
          </a:p>
          <a:p>
            <a:pPr lvl="1" fontAlgn="auto">
              <a:spcBef>
                <a:spcPts val="0"/>
              </a:spcBef>
              <a:spcAft>
                <a:spcPts val="0"/>
              </a:spcAft>
              <a:defRPr/>
            </a:pPr>
            <a:r>
              <a:rPr lang="en-US" sz="2000" b="1" dirty="0" err="1">
                <a:latin typeface="Courier New" pitchFamily="49" charset="0"/>
                <a:cs typeface="Courier New" pitchFamily="49" charset="0"/>
              </a:rPr>
              <a:t>android:capitalize</a:t>
            </a:r>
            <a:r>
              <a:rPr lang="en-US" sz="2000" b="1" dirty="0">
                <a:latin typeface="Courier New" pitchFamily="49" charset="0"/>
                <a:cs typeface="Courier New" pitchFamily="49" charset="0"/>
              </a:rPr>
              <a:t>=</a:t>
            </a:r>
            <a:r>
              <a:rPr lang="en-US" sz="2000" b="1" i="1" dirty="0">
                <a:latin typeface="Courier New" pitchFamily="49" charset="0"/>
                <a:cs typeface="Courier New" pitchFamily="49" charset="0"/>
              </a:rPr>
              <a:t>"words" </a:t>
            </a:r>
          </a:p>
          <a:p>
            <a:pPr lvl="1" fontAlgn="auto">
              <a:spcBef>
                <a:spcPts val="0"/>
              </a:spcBef>
              <a:spcAft>
                <a:spcPts val="0"/>
              </a:spcAft>
              <a:defRPr/>
            </a:pPr>
            <a:r>
              <a:rPr lang="en-US" sz="2000" b="1" dirty="0" err="1">
                <a:latin typeface="Courier New" pitchFamily="49" charset="0"/>
                <a:cs typeface="Courier New" pitchFamily="49" charset="0"/>
              </a:rPr>
              <a:t>android:hint</a:t>
            </a:r>
            <a:r>
              <a:rPr lang="en-US" sz="2000" b="1" dirty="0">
                <a:latin typeface="Courier New" pitchFamily="49" charset="0"/>
                <a:cs typeface="Courier New" pitchFamily="49" charset="0"/>
              </a:rPr>
              <a:t>="First Last Name" </a:t>
            </a:r>
          </a:p>
          <a:p>
            <a:pPr fontAlgn="auto">
              <a:spcBef>
                <a:spcPts val="0"/>
              </a:spcBef>
              <a:spcAft>
                <a:spcPts val="0"/>
              </a:spcAft>
              <a:defRPr/>
            </a:pPr>
            <a:r>
              <a:rPr lang="en-US" sz="2000" b="1" dirty="0">
                <a:solidFill>
                  <a:srgbClr val="C00000"/>
                </a:solidFill>
                <a:latin typeface="Courier New" pitchFamily="49" charset="0"/>
                <a:cs typeface="Courier New" pitchFamily="49" charset="0"/>
              </a:rPr>
              <a:t>&gt;</a:t>
            </a:r>
          </a:p>
          <a:p>
            <a:pPr fontAlgn="auto">
              <a:spcBef>
                <a:spcPts val="0"/>
              </a:spcBef>
              <a:spcAft>
                <a:spcPts val="0"/>
              </a:spcAft>
              <a:defRPr/>
            </a:pPr>
            <a:r>
              <a:rPr lang="en-US" sz="2000" b="1" dirty="0">
                <a:solidFill>
                  <a:srgbClr val="C00000"/>
                </a:solidFill>
                <a:latin typeface="Courier New" pitchFamily="49" charset="0"/>
                <a:cs typeface="Courier New" pitchFamily="49" charset="0"/>
              </a:rPr>
              <a:t>&lt;/</a:t>
            </a:r>
            <a:r>
              <a:rPr lang="en-US" sz="2000" b="1" dirty="0" err="1">
                <a:solidFill>
                  <a:srgbClr val="C00000"/>
                </a:solidFill>
                <a:latin typeface="Courier New" pitchFamily="49" charset="0"/>
                <a:cs typeface="Courier New" pitchFamily="49" charset="0"/>
              </a:rPr>
              <a:t>EditText</a:t>
            </a:r>
            <a:r>
              <a:rPr lang="en-US" sz="2000" b="1" dirty="0">
                <a:solidFill>
                  <a:srgbClr val="C00000"/>
                </a:solidFill>
                <a:latin typeface="Courier New" pitchFamily="49" charset="0"/>
                <a:cs typeface="Courier New" pitchFamily="49" charset="0"/>
              </a:rPr>
              <a:t>&gt;</a:t>
            </a:r>
          </a:p>
          <a:p>
            <a:pPr fontAlgn="auto">
              <a:spcBef>
                <a:spcPts val="0"/>
              </a:spcBef>
              <a:spcAft>
                <a:spcPts val="0"/>
              </a:spcAft>
              <a:defRPr/>
            </a:pPr>
            <a:r>
              <a:rPr lang="en-US" sz="2000" b="1" dirty="0">
                <a:solidFill>
                  <a:srgbClr val="C00000"/>
                </a:solidFill>
                <a:latin typeface="Courier New" pitchFamily="49" charset="0"/>
                <a:cs typeface="Courier New" pitchFamily="49" charset="0"/>
              </a:rPr>
              <a:t>...</a:t>
            </a:r>
          </a:p>
        </p:txBody>
      </p:sp>
      <p:sp>
        <p:nvSpPr>
          <p:cNvPr id="9" name="Right Arrow 8"/>
          <p:cNvSpPr/>
          <p:nvPr/>
        </p:nvSpPr>
        <p:spPr>
          <a:xfrm>
            <a:off x="3124200" y="2362200"/>
            <a:ext cx="2895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Upper case words</a:t>
            </a:r>
          </a:p>
        </p:txBody>
      </p:sp>
      <p:pic>
        <p:nvPicPr>
          <p:cNvPr id="60423" name="Picture 2"/>
          <p:cNvPicPr>
            <a:picLocks noChangeAspect="1" noChangeArrowheads="1"/>
          </p:cNvPicPr>
          <p:nvPr/>
        </p:nvPicPr>
        <p:blipFill>
          <a:blip r:embed="rId3"/>
          <a:srcRect/>
          <a:stretch>
            <a:fillRect/>
          </a:stretch>
        </p:blipFill>
        <p:spPr bwMode="auto">
          <a:xfrm>
            <a:off x="6172200" y="1524000"/>
            <a:ext cx="2730500" cy="1676400"/>
          </a:xfrm>
          <a:prstGeom prst="rect">
            <a:avLst/>
          </a:prstGeom>
          <a:noFill/>
          <a:ln w="9525">
            <a:noFill/>
            <a:miter lim="800000"/>
            <a:headEnd/>
            <a:tailEnd/>
          </a:ln>
        </p:spPr>
      </p:pic>
      <p:sp>
        <p:nvSpPr>
          <p:cNvPr id="12" name="Left Arrow 11"/>
          <p:cNvSpPr/>
          <p:nvPr/>
        </p:nvSpPr>
        <p:spPr>
          <a:xfrm>
            <a:off x="5105400" y="3810000"/>
            <a:ext cx="3429000" cy="990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t>Enter   “</a:t>
            </a:r>
            <a:r>
              <a:rPr lang="en-US" dirty="0" err="1"/>
              <a:t>teh</a:t>
            </a:r>
            <a:r>
              <a:rPr lang="en-US" dirty="0"/>
              <a:t>”   </a:t>
            </a:r>
          </a:p>
          <a:p>
            <a:pPr fontAlgn="auto">
              <a:spcBef>
                <a:spcPts val="0"/>
              </a:spcBef>
              <a:spcAft>
                <a:spcPts val="0"/>
              </a:spcAft>
              <a:defRPr/>
            </a:pPr>
            <a:r>
              <a:rPr lang="en-US" dirty="0"/>
              <a:t>It will be changed to: “The”</a:t>
            </a:r>
          </a:p>
        </p:txBody>
      </p:sp>
      <p:sp>
        <p:nvSpPr>
          <p:cNvPr id="11" name="Left Arrow 10"/>
          <p:cNvSpPr/>
          <p:nvPr/>
        </p:nvSpPr>
        <p:spPr>
          <a:xfrm>
            <a:off x="5943600" y="4648200"/>
            <a:ext cx="30480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Suggestion (grey)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8B44DC7-1923-4CE5-A5D9-C6CBA3C0CE4F}" type="slidenum">
              <a:rPr lang="en-US"/>
              <a:pPr>
                <a:defRPr/>
              </a:pPr>
              <a:t>44</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Example 1</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1443"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6144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5BFB4D7-2770-4492-899A-B7611BFDD09D}" type="slidenum">
              <a:rPr lang="en-US" sz="1200">
                <a:solidFill>
                  <a:schemeClr val="tx1">
                    <a:tint val="75000"/>
                  </a:schemeClr>
                </a:solidFill>
                <a:latin typeface="+mn-lt"/>
              </a:rPr>
              <a:pPr algn="r" fontAlgn="auto">
                <a:spcBef>
                  <a:spcPts val="0"/>
                </a:spcBef>
                <a:spcAft>
                  <a:spcPts val="0"/>
                </a:spcAft>
                <a:defRPr/>
              </a:pPr>
              <a:t>44</a:t>
            </a:fld>
            <a:endParaRPr lang="en-US" sz="1200">
              <a:solidFill>
                <a:schemeClr val="tx1">
                  <a:tint val="75000"/>
                </a:schemeClr>
              </a:solidFill>
              <a:latin typeface="+mn-lt"/>
            </a:endParaRPr>
          </a:p>
        </p:txBody>
      </p:sp>
      <p:sp>
        <p:nvSpPr>
          <p:cNvPr id="61446" name="TextBox 6"/>
          <p:cNvSpPr txBox="1">
            <a:spLocks noChangeArrowheads="1"/>
          </p:cNvSpPr>
          <p:nvPr/>
        </p:nvSpPr>
        <p:spPr bwMode="auto">
          <a:xfrm>
            <a:off x="685800" y="1676400"/>
            <a:ext cx="7467600" cy="1446213"/>
          </a:xfrm>
          <a:prstGeom prst="rect">
            <a:avLst/>
          </a:prstGeom>
          <a:noFill/>
          <a:ln w="9525">
            <a:noFill/>
            <a:miter lim="800000"/>
            <a:headEnd/>
            <a:tailEnd/>
          </a:ln>
        </p:spPr>
        <p:txBody>
          <a:bodyPr>
            <a:spAutoFit/>
          </a:bodyPr>
          <a:lstStyle/>
          <a:p>
            <a:r>
              <a:rPr lang="en-US" sz="2200">
                <a:latin typeface="Calibri" pitchFamily="34" charset="0"/>
              </a:rPr>
              <a:t>In this little example we will use an </a:t>
            </a:r>
            <a:r>
              <a:rPr lang="en-US" sz="2200" b="1">
                <a:latin typeface="Calibri" pitchFamily="34" charset="0"/>
              </a:rPr>
              <a:t>AbsoluteLayout</a:t>
            </a:r>
            <a:r>
              <a:rPr lang="en-US" sz="2200">
                <a:latin typeface="Calibri" pitchFamily="34" charset="0"/>
              </a:rPr>
              <a:t> holding a label( </a:t>
            </a:r>
            <a:r>
              <a:rPr lang="en-US" sz="2200" b="1">
                <a:latin typeface="Calibri" pitchFamily="34" charset="0"/>
              </a:rPr>
              <a:t>TexView</a:t>
            </a:r>
            <a:r>
              <a:rPr lang="en-US" sz="2200">
                <a:latin typeface="Calibri" pitchFamily="34" charset="0"/>
              </a:rPr>
              <a:t>), a textBox (</a:t>
            </a:r>
            <a:r>
              <a:rPr lang="en-US" sz="2200" b="1">
                <a:latin typeface="Calibri" pitchFamily="34" charset="0"/>
              </a:rPr>
              <a:t>EditText</a:t>
            </a:r>
            <a:r>
              <a:rPr lang="en-US" sz="2200">
                <a:latin typeface="Calibri" pitchFamily="34" charset="0"/>
              </a:rPr>
              <a:t>), and a </a:t>
            </a:r>
            <a:r>
              <a:rPr lang="en-US" sz="2200" b="1">
                <a:latin typeface="Calibri" pitchFamily="34" charset="0"/>
              </a:rPr>
              <a:t>Button</a:t>
            </a:r>
            <a:r>
              <a:rPr lang="en-US" sz="2200">
                <a:latin typeface="Calibri" pitchFamily="34" charset="0"/>
              </a:rPr>
              <a:t>. </a:t>
            </a:r>
          </a:p>
          <a:p>
            <a:r>
              <a:rPr lang="en-US" sz="2200">
                <a:latin typeface="Calibri" pitchFamily="34" charset="0"/>
              </a:rPr>
              <a:t>We will use the view as a sort of simplified login screen.</a:t>
            </a:r>
          </a:p>
          <a:p>
            <a:endParaRPr lang="en-US" sz="2200">
              <a:latin typeface="Calibri" pitchFamily="34" charset="0"/>
            </a:endParaRPr>
          </a:p>
        </p:txBody>
      </p:sp>
      <p:pic>
        <p:nvPicPr>
          <p:cNvPr id="61447" name="Picture 7" descr="device.png"/>
          <p:cNvPicPr>
            <a:picLocks noChangeAspect="1"/>
          </p:cNvPicPr>
          <p:nvPr/>
        </p:nvPicPr>
        <p:blipFill>
          <a:blip r:embed="rId3"/>
          <a:srcRect/>
          <a:stretch>
            <a:fillRect/>
          </a:stretch>
        </p:blipFill>
        <p:spPr bwMode="auto">
          <a:xfrm>
            <a:off x="5715000" y="2819400"/>
            <a:ext cx="2514600" cy="3771900"/>
          </a:xfrm>
          <a:prstGeom prst="rect">
            <a:avLst/>
          </a:prstGeom>
          <a:noFill/>
          <a:ln w="9525">
            <a:solidFill>
              <a:schemeClr val="accent1"/>
            </a:solidFill>
            <a:miter lim="800000"/>
            <a:headEnd/>
            <a:tailEnd/>
          </a:ln>
        </p:spPr>
      </p:pic>
      <p:pic>
        <p:nvPicPr>
          <p:cNvPr id="61448" name="Picture 8" descr="device1.png"/>
          <p:cNvPicPr>
            <a:picLocks noChangeAspect="1"/>
          </p:cNvPicPr>
          <p:nvPr/>
        </p:nvPicPr>
        <p:blipFill>
          <a:blip r:embed="rId4"/>
          <a:srcRect/>
          <a:stretch>
            <a:fillRect/>
          </a:stretch>
        </p:blipFill>
        <p:spPr bwMode="auto">
          <a:xfrm>
            <a:off x="3048000" y="2819400"/>
            <a:ext cx="2514600" cy="3771900"/>
          </a:xfrm>
          <a:prstGeom prst="rect">
            <a:avLst/>
          </a:prstGeom>
          <a:noFill/>
          <a:ln w="9525">
            <a:solidFill>
              <a:schemeClr val="accent1"/>
            </a:solidFill>
            <a:miter lim="800000"/>
            <a:headEnd/>
            <a:tailEnd/>
          </a:ln>
        </p:spPr>
      </p:pic>
      <p:pic>
        <p:nvPicPr>
          <p:cNvPr id="61449" name="Picture 9" descr="device.png"/>
          <p:cNvPicPr>
            <a:picLocks noChangeAspect="1"/>
          </p:cNvPicPr>
          <p:nvPr/>
        </p:nvPicPr>
        <p:blipFill>
          <a:blip r:embed="rId5"/>
          <a:srcRect/>
          <a:stretch>
            <a:fillRect/>
          </a:stretch>
        </p:blipFill>
        <p:spPr bwMode="auto">
          <a:xfrm>
            <a:off x="381000" y="2819400"/>
            <a:ext cx="2514600" cy="3771900"/>
          </a:xfrm>
          <a:prstGeom prst="rect">
            <a:avLst/>
          </a:prstGeom>
          <a:noFill/>
          <a:ln w="9525">
            <a:solidFill>
              <a:schemeClr val="accent1"/>
            </a:solidFill>
            <a:miter lim="800000"/>
            <a:headEnd/>
            <a:tailEnd/>
          </a:ln>
        </p:spPr>
      </p:pic>
      <p:sp>
        <p:nvSpPr>
          <p:cNvPr id="11" name="Line Callout 2 10"/>
          <p:cNvSpPr/>
          <p:nvPr/>
        </p:nvSpPr>
        <p:spPr>
          <a:xfrm>
            <a:off x="2057400" y="4267200"/>
            <a:ext cx="609600" cy="304800"/>
          </a:xfrm>
          <a:prstGeom prst="borderCallout2">
            <a:avLst>
              <a:gd name="adj1" fmla="val 18750"/>
              <a:gd name="adj2" fmla="val -8333"/>
              <a:gd name="adj3" fmla="val 16095"/>
              <a:gd name="adj4" fmla="val -43216"/>
              <a:gd name="adj5" fmla="val -187500"/>
              <a:gd name="adj6" fmla="val -9578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t>Hint</a:t>
            </a:r>
          </a:p>
        </p:txBody>
      </p:sp>
      <p:sp>
        <p:nvSpPr>
          <p:cNvPr id="12" name="Line Callout 2 11"/>
          <p:cNvSpPr/>
          <p:nvPr/>
        </p:nvSpPr>
        <p:spPr>
          <a:xfrm>
            <a:off x="4572000" y="4343400"/>
            <a:ext cx="838200" cy="457200"/>
          </a:xfrm>
          <a:prstGeom prst="borderCallout2">
            <a:avLst>
              <a:gd name="adj1" fmla="val 18750"/>
              <a:gd name="adj2" fmla="val -8333"/>
              <a:gd name="adj3" fmla="val 21405"/>
              <a:gd name="adj4" fmla="val -25839"/>
              <a:gd name="adj5" fmla="val -137943"/>
              <a:gd name="adj6" fmla="val -7116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t>Capitals &amp; spelling</a:t>
            </a:r>
          </a:p>
        </p:txBody>
      </p:sp>
      <p:sp>
        <p:nvSpPr>
          <p:cNvPr id="13" name="Line Callout 2 12"/>
          <p:cNvSpPr/>
          <p:nvPr/>
        </p:nvSpPr>
        <p:spPr>
          <a:xfrm>
            <a:off x="7162800" y="5105400"/>
            <a:ext cx="914400" cy="457200"/>
          </a:xfrm>
          <a:prstGeom prst="borderCallout2">
            <a:avLst>
              <a:gd name="adj1" fmla="val 18750"/>
              <a:gd name="adj2" fmla="val -8333"/>
              <a:gd name="adj3" fmla="val 16095"/>
              <a:gd name="adj4" fmla="val -43216"/>
              <a:gd name="adj5" fmla="val 116040"/>
              <a:gd name="adj6" fmla="val -794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t>A brief message box</a:t>
            </a:r>
          </a:p>
        </p:txBody>
      </p:sp>
      <p:sp>
        <p:nvSpPr>
          <p:cNvPr id="14" name="Line Callout 2 13"/>
          <p:cNvSpPr/>
          <p:nvPr/>
        </p:nvSpPr>
        <p:spPr>
          <a:xfrm>
            <a:off x="7467600" y="4191000"/>
            <a:ext cx="609600" cy="381000"/>
          </a:xfrm>
          <a:prstGeom prst="borderCallout2">
            <a:avLst>
              <a:gd name="adj1" fmla="val 18750"/>
              <a:gd name="adj2" fmla="val -8333"/>
              <a:gd name="adj3" fmla="val 16095"/>
              <a:gd name="adj4" fmla="val -43216"/>
              <a:gd name="adj5" fmla="val -202899"/>
              <a:gd name="adj6" fmla="val -10772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t>Setting text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502EC6F-8D0E-415C-8527-315B5870E8B6}" type="slidenum">
              <a:rPr lang="en-US"/>
              <a:pPr>
                <a:defRPr/>
              </a:pPr>
              <a:t>45</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Example 1</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3082"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3083" name="Picture 2"/>
          <p:cNvPicPr>
            <a:picLocks noChangeAspect="1" noChangeArrowheads="1"/>
          </p:cNvPicPr>
          <p:nvPr/>
        </p:nvPicPr>
        <p:blipFill>
          <a:blip r:embed="rId4"/>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C6A4F2FD-DDE2-47E8-901F-77E28B83A8BB}" type="slidenum">
              <a:rPr lang="en-US" sz="1200">
                <a:solidFill>
                  <a:schemeClr val="tx1">
                    <a:tint val="75000"/>
                  </a:schemeClr>
                </a:solidFill>
                <a:latin typeface="+mn-lt"/>
              </a:rPr>
              <a:pPr algn="r" fontAlgn="auto">
                <a:spcBef>
                  <a:spcPts val="0"/>
                </a:spcBef>
                <a:spcAft>
                  <a:spcPts val="0"/>
                </a:spcAft>
                <a:defRPr/>
              </a:pPr>
              <a:t>45</a:t>
            </a:fld>
            <a:endParaRPr lang="en-US" sz="1200">
              <a:solidFill>
                <a:schemeClr val="tx1">
                  <a:tint val="75000"/>
                </a:schemeClr>
              </a:solidFill>
              <a:latin typeface="+mn-lt"/>
            </a:endParaRPr>
          </a:p>
        </p:txBody>
      </p:sp>
      <p:sp>
        <p:nvSpPr>
          <p:cNvPr id="3085" name="TextBox 6"/>
          <p:cNvSpPr txBox="1">
            <a:spLocks noChangeArrowheads="1"/>
          </p:cNvSpPr>
          <p:nvPr/>
        </p:nvSpPr>
        <p:spPr bwMode="auto">
          <a:xfrm>
            <a:off x="685800" y="1676400"/>
            <a:ext cx="7467600" cy="769938"/>
          </a:xfrm>
          <a:prstGeom prst="rect">
            <a:avLst/>
          </a:prstGeom>
          <a:noFill/>
          <a:ln w="9525">
            <a:noFill/>
            <a:miter lim="800000"/>
            <a:headEnd/>
            <a:tailEnd/>
          </a:ln>
        </p:spPr>
        <p:txBody>
          <a:bodyPr>
            <a:spAutoFit/>
          </a:bodyPr>
          <a:lstStyle/>
          <a:p>
            <a:r>
              <a:rPr lang="en-US" sz="2200">
                <a:latin typeface="Calibri" pitchFamily="34" charset="0"/>
              </a:rPr>
              <a:t>Application’s Layout: main.xml</a:t>
            </a:r>
          </a:p>
          <a:p>
            <a:endParaRPr lang="en-US" sz="2200">
              <a:latin typeface="Calibri" pitchFamily="34" charset="0"/>
            </a:endParaRPr>
          </a:p>
        </p:txBody>
      </p:sp>
      <p:graphicFrame>
        <p:nvGraphicFramePr>
          <p:cNvPr id="3079" name="Object 7"/>
          <p:cNvGraphicFramePr>
            <a:graphicFrameLocks noChangeAspect="1"/>
          </p:cNvGraphicFramePr>
          <p:nvPr/>
        </p:nvGraphicFramePr>
        <p:xfrm>
          <a:off x="388938" y="1747838"/>
          <a:ext cx="8326437" cy="3479800"/>
        </p:xfrm>
        <a:graphic>
          <a:graphicData uri="http://schemas.openxmlformats.org/presentationml/2006/ole">
            <p:oleObj spid="_x0000_s3079" name="Document" r:id="rId5" imgW="8374581" imgH="3511593" progId="">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7C5926F-849F-42C2-A299-081235D53E81}" type="slidenum">
              <a:rPr lang="en-US"/>
              <a:pPr>
                <a:defRPr/>
              </a:pPr>
              <a:t>46</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Example 1</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pic>
        <p:nvPicPr>
          <p:cNvPr id="65539"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4F5C2117-4BBC-4D24-A356-E086727D72FD}" type="slidenum">
              <a:rPr lang="en-US" sz="1200">
                <a:solidFill>
                  <a:schemeClr val="tx1">
                    <a:tint val="75000"/>
                  </a:schemeClr>
                </a:solidFill>
                <a:latin typeface="+mn-lt"/>
              </a:rPr>
              <a:pPr algn="r" fontAlgn="auto">
                <a:spcBef>
                  <a:spcPts val="0"/>
                </a:spcBef>
                <a:spcAft>
                  <a:spcPts val="0"/>
                </a:spcAft>
                <a:defRPr/>
              </a:pPr>
              <a:t>46</a:t>
            </a:fld>
            <a:endParaRPr lang="en-US" sz="1200">
              <a:solidFill>
                <a:schemeClr val="tx1">
                  <a:tint val="75000"/>
                </a:schemeClr>
              </a:solidFill>
              <a:latin typeface="+mn-lt"/>
            </a:endParaRPr>
          </a:p>
        </p:txBody>
      </p:sp>
      <p:sp>
        <p:nvSpPr>
          <p:cNvPr id="65541" name="TextBox 6"/>
          <p:cNvSpPr txBox="1">
            <a:spLocks noChangeArrowheads="1"/>
          </p:cNvSpPr>
          <p:nvPr/>
        </p:nvSpPr>
        <p:spPr bwMode="auto">
          <a:xfrm>
            <a:off x="685800" y="1371600"/>
            <a:ext cx="7467600" cy="769938"/>
          </a:xfrm>
          <a:prstGeom prst="rect">
            <a:avLst/>
          </a:prstGeom>
          <a:noFill/>
          <a:ln w="9525">
            <a:noFill/>
            <a:miter lim="800000"/>
            <a:headEnd/>
            <a:tailEnd/>
          </a:ln>
        </p:spPr>
        <p:txBody>
          <a:bodyPr>
            <a:spAutoFit/>
          </a:bodyPr>
          <a:lstStyle/>
          <a:p>
            <a:r>
              <a:rPr lang="en-US" sz="2200">
                <a:latin typeface="Calibri" pitchFamily="34" charset="0"/>
              </a:rPr>
              <a:t>Android’s Application  </a:t>
            </a:r>
            <a:r>
              <a:rPr lang="en-US" sz="1100">
                <a:latin typeface="Calibri" pitchFamily="34" charset="0"/>
              </a:rPr>
              <a:t>(1 of 2)</a:t>
            </a:r>
            <a:endParaRPr lang="en-US" sz="2200">
              <a:latin typeface="Calibri" pitchFamily="34" charset="0"/>
            </a:endParaRPr>
          </a:p>
          <a:p>
            <a:endParaRPr lang="en-US" sz="2200">
              <a:latin typeface="Calibri" pitchFamily="34" charset="0"/>
            </a:endParaRPr>
          </a:p>
        </p:txBody>
      </p:sp>
      <p:sp>
        <p:nvSpPr>
          <p:cNvPr id="8" name="TextBox 7"/>
          <p:cNvSpPr txBox="1"/>
          <p:nvPr/>
        </p:nvSpPr>
        <p:spPr>
          <a:xfrm>
            <a:off x="457200" y="1752600"/>
            <a:ext cx="8382000" cy="4953000"/>
          </a:xfrm>
          <a:prstGeom prst="rect">
            <a:avLst/>
          </a:prstGeom>
          <a:solidFill>
            <a:schemeClr val="bg1">
              <a:lumMod val="95000"/>
            </a:schemeClr>
          </a:solidFill>
          <a:ln>
            <a:solidFill>
              <a:schemeClr val="bg1">
                <a:lumMod val="75000"/>
              </a:schemeClr>
            </a:solidFill>
          </a:ln>
        </p:spPr>
        <p:txBody>
          <a:bodyPr>
            <a:spAutoFit/>
          </a:bodyPr>
          <a:lstStyle/>
          <a:p>
            <a:pPr fontAlgn="auto">
              <a:spcBef>
                <a:spcPts val="0"/>
              </a:spcBef>
              <a:spcAft>
                <a:spcPts val="0"/>
              </a:spcAft>
              <a:defRPr/>
            </a:pPr>
            <a:r>
              <a:rPr lang="en-US" sz="1200" b="1" dirty="0">
                <a:solidFill>
                  <a:srgbClr val="7F0055"/>
                </a:solidFill>
                <a:latin typeface="Courier New"/>
              </a:rPr>
              <a:t>package</a:t>
            </a:r>
            <a:r>
              <a:rPr lang="en-US" sz="1200" b="1" dirty="0">
                <a:solidFill>
                  <a:srgbClr val="000000"/>
                </a:solidFill>
                <a:latin typeface="Courier New"/>
              </a:rPr>
              <a:t> cis493.gui;</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android.app.Activity</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android.os.Bundle</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android.view.View</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android.view.View.OnClickListener</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android.widget.Button</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android.widget.EditText</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android.widget.TextView</a:t>
            </a:r>
            <a:r>
              <a:rPr lang="en-US" sz="1200" b="1" dirty="0">
                <a:solidFill>
                  <a:srgbClr val="000000"/>
                </a:solidFill>
                <a:latin typeface="Courier New"/>
              </a:rPr>
              <a:t>;</a:t>
            </a:r>
          </a:p>
          <a:p>
            <a:pPr fontAlgn="auto">
              <a:spcBef>
                <a:spcPts val="0"/>
              </a:spcBef>
              <a:spcAft>
                <a:spcPts val="0"/>
              </a:spcAft>
              <a:defRPr/>
            </a:pPr>
            <a:r>
              <a:rPr lang="en-US" sz="1200" b="1" dirty="0">
                <a:solidFill>
                  <a:srgbClr val="7F0055"/>
                </a:solidFill>
                <a:latin typeface="Courier New"/>
              </a:rPr>
              <a:t>import</a:t>
            </a:r>
            <a:r>
              <a:rPr lang="en-US" sz="1200" b="1" dirty="0">
                <a:solidFill>
                  <a:srgbClr val="000000"/>
                </a:solidFill>
                <a:latin typeface="Courier New"/>
              </a:rPr>
              <a:t> </a:t>
            </a:r>
            <a:r>
              <a:rPr lang="en-US" sz="1200" b="1" dirty="0" err="1">
                <a:solidFill>
                  <a:srgbClr val="000000"/>
                </a:solidFill>
                <a:latin typeface="Courier New"/>
              </a:rPr>
              <a:t>android.widget.Toast</a:t>
            </a:r>
            <a:r>
              <a:rPr lang="en-US" sz="1200" b="1" dirty="0">
                <a:solidFill>
                  <a:srgbClr val="000000"/>
                </a:solidFill>
                <a:latin typeface="Courier New"/>
              </a:rPr>
              <a:t>;</a:t>
            </a:r>
          </a:p>
          <a:p>
            <a:pPr fontAlgn="auto">
              <a:spcBef>
                <a:spcPts val="0"/>
              </a:spcBef>
              <a:spcAft>
                <a:spcPts val="0"/>
              </a:spcAft>
              <a:defRPr/>
            </a:pPr>
            <a:r>
              <a:rPr lang="en-US" sz="1200" dirty="0">
                <a:solidFill>
                  <a:srgbClr val="3F7F5F"/>
                </a:solidFill>
                <a:latin typeface="Courier New"/>
              </a:rPr>
              <a:t>////////////////////////////////////////////////////////////////////////</a:t>
            </a:r>
            <a:endParaRPr lang="en-US" sz="1200" dirty="0">
              <a:solidFill>
                <a:srgbClr val="000000"/>
              </a:solidFill>
              <a:latin typeface="Courier New"/>
            </a:endParaRPr>
          </a:p>
          <a:p>
            <a:pPr fontAlgn="auto">
              <a:spcBef>
                <a:spcPts val="0"/>
              </a:spcBef>
              <a:spcAft>
                <a:spcPts val="0"/>
              </a:spcAft>
              <a:defRPr/>
            </a:pPr>
            <a:r>
              <a:rPr lang="en-US" sz="1200" dirty="0">
                <a:solidFill>
                  <a:srgbClr val="3F7F5F"/>
                </a:solidFill>
                <a:latin typeface="Courier New"/>
              </a:rPr>
              <a:t>// "LOGIN" - a gentle introduction to UI controls</a:t>
            </a:r>
            <a:endParaRPr lang="en-US" sz="1200" dirty="0">
              <a:solidFill>
                <a:srgbClr val="000000"/>
              </a:solidFill>
              <a:latin typeface="Courier New"/>
            </a:endParaRPr>
          </a:p>
          <a:p>
            <a:pPr fontAlgn="auto">
              <a:spcBef>
                <a:spcPts val="0"/>
              </a:spcBef>
              <a:spcAft>
                <a:spcPts val="0"/>
              </a:spcAft>
              <a:defRPr/>
            </a:pPr>
            <a:endParaRPr lang="en-US" sz="1200" dirty="0">
              <a:solidFill>
                <a:srgbClr val="000000"/>
              </a:solidFill>
              <a:latin typeface="Courier New"/>
            </a:endParaRPr>
          </a:p>
          <a:p>
            <a:pPr fontAlgn="auto">
              <a:spcBef>
                <a:spcPts val="0"/>
              </a:spcBef>
              <a:spcAft>
                <a:spcPts val="0"/>
              </a:spcAft>
              <a:defRPr/>
            </a:pPr>
            <a:r>
              <a:rPr lang="en-US" sz="1200" b="1" dirty="0">
                <a:solidFill>
                  <a:srgbClr val="7F0055"/>
                </a:solidFill>
                <a:latin typeface="Courier New"/>
              </a:rPr>
              <a:t>public</a:t>
            </a:r>
            <a:r>
              <a:rPr lang="en-US" sz="1200" b="1" dirty="0">
                <a:solidFill>
                  <a:srgbClr val="000000"/>
                </a:solidFill>
                <a:latin typeface="Courier New"/>
              </a:rPr>
              <a:t> </a:t>
            </a:r>
            <a:r>
              <a:rPr lang="en-US" sz="1200" b="1" dirty="0">
                <a:solidFill>
                  <a:srgbClr val="7F0055"/>
                </a:solidFill>
                <a:latin typeface="Courier New"/>
              </a:rPr>
              <a:t>class</a:t>
            </a:r>
            <a:r>
              <a:rPr lang="en-US" sz="1200" b="1" dirty="0">
                <a:solidFill>
                  <a:srgbClr val="000000"/>
                </a:solidFill>
                <a:latin typeface="Courier New"/>
              </a:rPr>
              <a:t> </a:t>
            </a:r>
            <a:r>
              <a:rPr lang="en-US" sz="1200" b="1" dirty="0" err="1">
                <a:solidFill>
                  <a:srgbClr val="000000"/>
                </a:solidFill>
                <a:latin typeface="Courier New"/>
              </a:rPr>
              <a:t>AndDemo</a:t>
            </a:r>
            <a:r>
              <a:rPr lang="en-US" sz="1200" b="1" dirty="0">
                <a:solidFill>
                  <a:srgbClr val="000000"/>
                </a:solidFill>
                <a:latin typeface="Courier New"/>
              </a:rPr>
              <a:t> </a:t>
            </a:r>
            <a:r>
              <a:rPr lang="en-US" sz="1200" b="1" dirty="0">
                <a:solidFill>
                  <a:srgbClr val="7F0055"/>
                </a:solidFill>
                <a:latin typeface="Courier New"/>
              </a:rPr>
              <a:t>extends</a:t>
            </a:r>
            <a:r>
              <a:rPr lang="en-US" sz="1200" b="1" dirty="0">
                <a:solidFill>
                  <a:srgbClr val="000000"/>
                </a:solidFill>
                <a:latin typeface="Courier New"/>
              </a:rPr>
              <a:t> Activity {</a:t>
            </a:r>
          </a:p>
          <a:p>
            <a:pPr fontAlgn="auto">
              <a:spcBef>
                <a:spcPts val="0"/>
              </a:spcBef>
              <a:spcAft>
                <a:spcPts val="0"/>
              </a:spcAft>
              <a:defRPr/>
            </a:pPr>
            <a:r>
              <a:rPr lang="en-US" sz="1200" dirty="0">
                <a:solidFill>
                  <a:srgbClr val="000000"/>
                </a:solidFill>
                <a:latin typeface="Courier New"/>
              </a:rPr>
              <a:t>    </a:t>
            </a:r>
            <a:r>
              <a:rPr lang="en-US" sz="1200" dirty="0" err="1">
                <a:solidFill>
                  <a:srgbClr val="000000"/>
                </a:solidFill>
                <a:latin typeface="Courier New"/>
              </a:rPr>
              <a:t>TextView</a:t>
            </a:r>
            <a:r>
              <a:rPr lang="en-US" sz="1200" dirty="0">
                <a:solidFill>
                  <a:srgbClr val="000000"/>
                </a:solidFill>
                <a:latin typeface="Courier New"/>
              </a:rPr>
              <a:t> </a:t>
            </a:r>
            <a:r>
              <a:rPr lang="en-US" sz="1200" dirty="0" err="1">
                <a:solidFill>
                  <a:srgbClr val="0000C0"/>
                </a:solidFill>
                <a:latin typeface="Courier New"/>
              </a:rPr>
              <a:t>labelUserName</a:t>
            </a:r>
            <a:r>
              <a:rPr lang="en-US" sz="1200" dirty="0">
                <a:solidFill>
                  <a:srgbClr val="000000"/>
                </a:solidFill>
                <a:latin typeface="Courier New"/>
              </a:rPr>
              <a:t>;</a:t>
            </a:r>
          </a:p>
          <a:p>
            <a:pPr fontAlgn="auto">
              <a:spcBef>
                <a:spcPts val="0"/>
              </a:spcBef>
              <a:spcAft>
                <a:spcPts val="0"/>
              </a:spcAft>
              <a:defRPr/>
            </a:pPr>
            <a:r>
              <a:rPr lang="en-US" sz="1200" dirty="0">
                <a:solidFill>
                  <a:srgbClr val="000000"/>
                </a:solidFill>
                <a:latin typeface="Courier New"/>
              </a:rPr>
              <a:t>    </a:t>
            </a:r>
            <a:r>
              <a:rPr lang="en-US" sz="1200" dirty="0" err="1">
                <a:solidFill>
                  <a:srgbClr val="000000"/>
                </a:solidFill>
                <a:latin typeface="Courier New"/>
              </a:rPr>
              <a:t>EditText</a:t>
            </a:r>
            <a:r>
              <a:rPr lang="en-US" sz="1200" dirty="0">
                <a:solidFill>
                  <a:srgbClr val="000000"/>
                </a:solidFill>
                <a:latin typeface="Courier New"/>
              </a:rPr>
              <a:t> </a:t>
            </a:r>
            <a:r>
              <a:rPr lang="en-US" sz="1200" dirty="0" err="1">
                <a:solidFill>
                  <a:srgbClr val="0000C0"/>
                </a:solidFill>
                <a:latin typeface="Courier New"/>
              </a:rPr>
              <a:t>txtUserName</a:t>
            </a:r>
            <a:r>
              <a:rPr lang="en-US" sz="1200" dirty="0">
                <a:solidFill>
                  <a:srgbClr val="000000"/>
                </a:solidFill>
                <a:latin typeface="Courier New"/>
              </a:rPr>
              <a:t>;</a:t>
            </a:r>
          </a:p>
          <a:p>
            <a:pPr fontAlgn="auto">
              <a:spcBef>
                <a:spcPts val="0"/>
              </a:spcBef>
              <a:spcAft>
                <a:spcPts val="0"/>
              </a:spcAft>
              <a:defRPr/>
            </a:pPr>
            <a:r>
              <a:rPr lang="en-US" sz="1200" dirty="0">
                <a:solidFill>
                  <a:srgbClr val="000000"/>
                </a:solidFill>
                <a:latin typeface="Courier New"/>
              </a:rPr>
              <a:t>    Button </a:t>
            </a:r>
            <a:r>
              <a:rPr lang="en-US" sz="1200" dirty="0" err="1">
                <a:solidFill>
                  <a:srgbClr val="0000C0"/>
                </a:solidFill>
                <a:latin typeface="Courier New"/>
              </a:rPr>
              <a:t>btnBegin</a:t>
            </a:r>
            <a:r>
              <a:rPr lang="en-US" sz="1200" dirty="0">
                <a:solidFill>
                  <a:srgbClr val="000000"/>
                </a:solidFill>
                <a:latin typeface="Courier New"/>
              </a:rPr>
              <a:t>;</a:t>
            </a:r>
          </a:p>
          <a:p>
            <a:pPr fontAlgn="auto">
              <a:spcBef>
                <a:spcPts val="0"/>
              </a:spcBef>
              <a:spcAft>
                <a:spcPts val="0"/>
              </a:spcAft>
              <a:defRPr/>
            </a:pPr>
            <a:endParaRPr lang="en-US" sz="1200" dirty="0">
              <a:solidFill>
                <a:srgbClr val="000000"/>
              </a:solidFill>
              <a:latin typeface="Courier New"/>
            </a:endParaRPr>
          </a:p>
          <a:p>
            <a:pPr fontAlgn="auto">
              <a:spcBef>
                <a:spcPts val="0"/>
              </a:spcBef>
              <a:spcAft>
                <a:spcPts val="0"/>
              </a:spcAft>
              <a:defRPr/>
            </a:pPr>
            <a:r>
              <a:rPr lang="en-US" sz="1200" dirty="0">
                <a:solidFill>
                  <a:srgbClr val="000000"/>
                </a:solidFill>
                <a:latin typeface="Courier New"/>
              </a:rPr>
              <a:t>    </a:t>
            </a:r>
            <a:r>
              <a:rPr lang="en-US" sz="1200" dirty="0">
                <a:solidFill>
                  <a:srgbClr val="646464"/>
                </a:solidFill>
                <a:latin typeface="Courier New"/>
              </a:rPr>
              <a:t>@Override</a:t>
            </a:r>
            <a:endParaRPr lang="en-US" sz="1200" dirty="0">
              <a:solidFill>
                <a:srgbClr val="000000"/>
              </a:solidFill>
              <a:latin typeface="Courier New"/>
            </a:endParaRPr>
          </a:p>
          <a:p>
            <a:pPr fontAlgn="auto">
              <a:spcBef>
                <a:spcPts val="0"/>
              </a:spcBef>
              <a:spcAft>
                <a:spcPts val="0"/>
              </a:spcAft>
              <a:defRPr/>
            </a:pPr>
            <a:r>
              <a:rPr lang="en-US" sz="1200" dirty="0">
                <a:solidFill>
                  <a:srgbClr val="000000"/>
                </a:solidFill>
                <a:latin typeface="Courier New"/>
              </a:rPr>
              <a:t>    </a:t>
            </a:r>
            <a:r>
              <a:rPr lang="en-US" sz="1200" b="1" dirty="0">
                <a:solidFill>
                  <a:srgbClr val="7F0055"/>
                </a:solidFill>
                <a:latin typeface="Courier New"/>
              </a:rPr>
              <a:t>public</a:t>
            </a:r>
            <a:r>
              <a:rPr lang="en-US" sz="1200" b="1" dirty="0">
                <a:solidFill>
                  <a:srgbClr val="000000"/>
                </a:solidFill>
                <a:latin typeface="Courier New"/>
              </a:rPr>
              <a:t> </a:t>
            </a:r>
            <a:r>
              <a:rPr lang="en-US" sz="1200" b="1" dirty="0">
                <a:solidFill>
                  <a:srgbClr val="7F0055"/>
                </a:solidFill>
                <a:latin typeface="Courier New"/>
              </a:rPr>
              <a:t>void</a:t>
            </a:r>
            <a:r>
              <a:rPr lang="en-US" sz="1200" b="1" dirty="0">
                <a:solidFill>
                  <a:srgbClr val="000000"/>
                </a:solidFill>
                <a:latin typeface="Courier New"/>
              </a:rPr>
              <a:t> </a:t>
            </a:r>
            <a:r>
              <a:rPr lang="en-US" sz="1200" b="1" dirty="0" err="1">
                <a:solidFill>
                  <a:srgbClr val="000000"/>
                </a:solidFill>
                <a:latin typeface="Courier New"/>
              </a:rPr>
              <a:t>onCreate</a:t>
            </a:r>
            <a:r>
              <a:rPr lang="en-US" sz="1200" b="1" dirty="0">
                <a:solidFill>
                  <a:srgbClr val="000000"/>
                </a:solidFill>
                <a:latin typeface="Courier New"/>
              </a:rPr>
              <a:t>(Bundle </a:t>
            </a:r>
            <a:r>
              <a:rPr lang="en-US" sz="1200" b="1" dirty="0" err="1">
                <a:solidFill>
                  <a:srgbClr val="000000"/>
                </a:solidFill>
                <a:latin typeface="Courier New"/>
              </a:rPr>
              <a:t>savedInstanceState</a:t>
            </a:r>
            <a:r>
              <a:rPr lang="en-US" sz="1200" b="1" dirty="0">
                <a:solidFill>
                  <a:srgbClr val="000000"/>
                </a:solidFill>
                <a:latin typeface="Courier New"/>
              </a:rPr>
              <a:t>) {</a:t>
            </a:r>
          </a:p>
          <a:p>
            <a:pPr fontAlgn="auto">
              <a:spcBef>
                <a:spcPts val="0"/>
              </a:spcBef>
              <a:spcAft>
                <a:spcPts val="0"/>
              </a:spcAft>
              <a:defRPr/>
            </a:pPr>
            <a:r>
              <a:rPr lang="en-US" sz="1200" dirty="0">
                <a:solidFill>
                  <a:srgbClr val="000000"/>
                </a:solidFill>
                <a:latin typeface="Courier New"/>
              </a:rPr>
              <a:t>        </a:t>
            </a:r>
            <a:r>
              <a:rPr lang="en-US" sz="1200" b="1" dirty="0" err="1">
                <a:solidFill>
                  <a:srgbClr val="7F0055"/>
                </a:solidFill>
                <a:latin typeface="Courier New"/>
              </a:rPr>
              <a:t>super</a:t>
            </a:r>
            <a:r>
              <a:rPr lang="en-US" sz="1200" b="1" dirty="0" err="1">
                <a:solidFill>
                  <a:srgbClr val="000000"/>
                </a:solidFill>
                <a:latin typeface="Courier New"/>
              </a:rPr>
              <a:t>.onCreate</a:t>
            </a:r>
            <a:r>
              <a:rPr lang="en-US" sz="1200" b="1" dirty="0">
                <a:solidFill>
                  <a:srgbClr val="000000"/>
                </a:solidFill>
                <a:latin typeface="Courier New"/>
              </a:rPr>
              <a:t>(</a:t>
            </a:r>
            <a:r>
              <a:rPr lang="en-US" sz="1200" b="1" dirty="0" err="1">
                <a:solidFill>
                  <a:srgbClr val="000000"/>
                </a:solidFill>
                <a:latin typeface="Courier New"/>
              </a:rPr>
              <a:t>savedInstanceState</a:t>
            </a:r>
            <a:r>
              <a:rPr lang="en-US" sz="1200" b="1" dirty="0">
                <a:solidFill>
                  <a:srgbClr val="000000"/>
                </a:solidFill>
                <a:latin typeface="Courier New"/>
              </a:rPr>
              <a:t>);</a:t>
            </a:r>
          </a:p>
          <a:p>
            <a:pPr fontAlgn="auto">
              <a:spcBef>
                <a:spcPts val="0"/>
              </a:spcBef>
              <a:spcAft>
                <a:spcPts val="0"/>
              </a:spcAft>
              <a:defRPr/>
            </a:pPr>
            <a:r>
              <a:rPr lang="en-US" sz="1200" dirty="0">
                <a:solidFill>
                  <a:srgbClr val="000000"/>
                </a:solidFill>
                <a:latin typeface="Courier New"/>
              </a:rPr>
              <a:t>        </a:t>
            </a:r>
            <a:r>
              <a:rPr lang="en-US" sz="1200" dirty="0" err="1">
                <a:solidFill>
                  <a:srgbClr val="000000"/>
                </a:solidFill>
                <a:latin typeface="Courier New"/>
              </a:rPr>
              <a:t>setContentView</a:t>
            </a:r>
            <a:r>
              <a:rPr lang="en-US" sz="1200" dirty="0">
                <a:solidFill>
                  <a:srgbClr val="000000"/>
                </a:solidFill>
                <a:latin typeface="Courier New"/>
              </a:rPr>
              <a:t>(</a:t>
            </a:r>
            <a:r>
              <a:rPr lang="en-US" sz="1200" dirty="0" err="1">
                <a:solidFill>
                  <a:srgbClr val="000000"/>
                </a:solidFill>
                <a:latin typeface="Courier New"/>
              </a:rPr>
              <a:t>R.layout.</a:t>
            </a:r>
            <a:r>
              <a:rPr lang="en-US" sz="1200" i="1" dirty="0" err="1">
                <a:solidFill>
                  <a:srgbClr val="0000C0"/>
                </a:solidFill>
                <a:latin typeface="Courier New"/>
              </a:rPr>
              <a:t>main</a:t>
            </a:r>
            <a:r>
              <a:rPr lang="en-US" sz="1200" i="1" dirty="0">
                <a:solidFill>
                  <a:srgbClr val="000000"/>
                </a:solidFill>
                <a:latin typeface="Courier New"/>
              </a:rPr>
              <a:t>);</a:t>
            </a:r>
          </a:p>
          <a:p>
            <a:pPr fontAlgn="auto">
              <a:spcBef>
                <a:spcPts val="0"/>
              </a:spcBef>
              <a:spcAft>
                <a:spcPts val="0"/>
              </a:spcAft>
              <a:defRPr/>
            </a:pPr>
            <a:endParaRPr lang="en-US" sz="1200" dirty="0">
              <a:solidFill>
                <a:srgbClr val="000000"/>
              </a:solidFill>
              <a:latin typeface="Courier New"/>
            </a:endParaRPr>
          </a:p>
          <a:p>
            <a:pPr fontAlgn="auto">
              <a:spcBef>
                <a:spcPts val="0"/>
              </a:spcBef>
              <a:spcAft>
                <a:spcPts val="0"/>
              </a:spcAft>
              <a:defRPr/>
            </a:pPr>
            <a:r>
              <a:rPr lang="en-US" sz="1200" dirty="0">
                <a:solidFill>
                  <a:srgbClr val="000000"/>
                </a:solidFill>
                <a:latin typeface="Courier New"/>
              </a:rPr>
              <a:t>        </a:t>
            </a:r>
            <a:r>
              <a:rPr lang="en-US" sz="1200" dirty="0">
                <a:solidFill>
                  <a:srgbClr val="3F7F5F"/>
                </a:solidFill>
                <a:latin typeface="Courier New"/>
              </a:rPr>
              <a:t>//binding the UI's controls defined in "main.xml" to Java code</a:t>
            </a:r>
            <a:endParaRPr lang="en-US" sz="1200" dirty="0">
              <a:solidFill>
                <a:srgbClr val="000000"/>
              </a:solidFill>
              <a:latin typeface="Courier New"/>
            </a:endParaRPr>
          </a:p>
          <a:p>
            <a:pPr fontAlgn="auto">
              <a:spcBef>
                <a:spcPts val="0"/>
              </a:spcBef>
              <a:spcAft>
                <a:spcPts val="0"/>
              </a:spcAft>
              <a:defRPr/>
            </a:pPr>
            <a:r>
              <a:rPr lang="en-US" sz="1200" dirty="0">
                <a:solidFill>
                  <a:srgbClr val="000000"/>
                </a:solidFill>
                <a:latin typeface="Courier New"/>
              </a:rPr>
              <a:t>        </a:t>
            </a:r>
            <a:r>
              <a:rPr lang="en-US" sz="1200" dirty="0" err="1">
                <a:solidFill>
                  <a:srgbClr val="0000C0"/>
                </a:solidFill>
                <a:latin typeface="Courier New"/>
              </a:rPr>
              <a:t>labelUserName</a:t>
            </a:r>
            <a:r>
              <a:rPr lang="en-US" sz="1200" dirty="0">
                <a:solidFill>
                  <a:srgbClr val="000000"/>
                </a:solidFill>
                <a:latin typeface="Courier New"/>
              </a:rPr>
              <a:t> = (</a:t>
            </a:r>
            <a:r>
              <a:rPr lang="en-US" sz="1200" dirty="0" err="1">
                <a:solidFill>
                  <a:srgbClr val="000000"/>
                </a:solidFill>
                <a:latin typeface="Courier New"/>
              </a:rPr>
              <a:t>TextView</a:t>
            </a:r>
            <a:r>
              <a:rPr lang="en-US" sz="1200" dirty="0">
                <a:solidFill>
                  <a:srgbClr val="000000"/>
                </a:solidFill>
                <a:latin typeface="Courier New"/>
              </a:rPr>
              <a:t>) </a:t>
            </a:r>
            <a:r>
              <a:rPr lang="en-US" sz="1200" dirty="0" err="1">
                <a:solidFill>
                  <a:srgbClr val="000000"/>
                </a:solidFill>
                <a:latin typeface="Courier New"/>
              </a:rPr>
              <a:t>findViewById</a:t>
            </a:r>
            <a:r>
              <a:rPr lang="en-US" sz="1200" dirty="0">
                <a:solidFill>
                  <a:srgbClr val="000000"/>
                </a:solidFill>
                <a:latin typeface="Courier New"/>
              </a:rPr>
              <a:t>(</a:t>
            </a:r>
            <a:r>
              <a:rPr lang="en-US" sz="1200" dirty="0" err="1">
                <a:solidFill>
                  <a:srgbClr val="000000"/>
                </a:solidFill>
                <a:latin typeface="Courier New"/>
              </a:rPr>
              <a:t>R.id.</a:t>
            </a:r>
            <a:r>
              <a:rPr lang="en-US" sz="1200" i="1" dirty="0" err="1">
                <a:solidFill>
                  <a:srgbClr val="0000C0"/>
                </a:solidFill>
                <a:latin typeface="Courier New"/>
              </a:rPr>
              <a:t>labelUserName</a:t>
            </a:r>
            <a:r>
              <a:rPr lang="en-US" sz="1200" i="1" dirty="0">
                <a:solidFill>
                  <a:srgbClr val="000000"/>
                </a:solidFill>
                <a:latin typeface="Courier New"/>
              </a:rPr>
              <a:t>);</a:t>
            </a:r>
          </a:p>
          <a:p>
            <a:pPr fontAlgn="auto">
              <a:spcBef>
                <a:spcPts val="0"/>
              </a:spcBef>
              <a:spcAft>
                <a:spcPts val="0"/>
              </a:spcAft>
              <a:defRPr/>
            </a:pPr>
            <a:r>
              <a:rPr lang="en-US" sz="1200" dirty="0">
                <a:solidFill>
                  <a:srgbClr val="000000"/>
                </a:solidFill>
                <a:latin typeface="Courier New"/>
              </a:rPr>
              <a:t>        </a:t>
            </a:r>
            <a:r>
              <a:rPr lang="en-US" sz="1200" dirty="0" err="1">
                <a:solidFill>
                  <a:srgbClr val="0000C0"/>
                </a:solidFill>
                <a:latin typeface="Courier New"/>
              </a:rPr>
              <a:t>txtUserName</a:t>
            </a:r>
            <a:r>
              <a:rPr lang="en-US" sz="1200" dirty="0">
                <a:solidFill>
                  <a:srgbClr val="000000"/>
                </a:solidFill>
                <a:latin typeface="Courier New"/>
              </a:rPr>
              <a:t> = (</a:t>
            </a:r>
            <a:r>
              <a:rPr lang="en-US" sz="1200" dirty="0" err="1">
                <a:solidFill>
                  <a:srgbClr val="000000"/>
                </a:solidFill>
                <a:latin typeface="Courier New"/>
              </a:rPr>
              <a:t>EditText</a:t>
            </a:r>
            <a:r>
              <a:rPr lang="en-US" sz="1200" dirty="0">
                <a:solidFill>
                  <a:srgbClr val="000000"/>
                </a:solidFill>
                <a:latin typeface="Courier New"/>
              </a:rPr>
              <a:t>) </a:t>
            </a:r>
            <a:r>
              <a:rPr lang="en-US" sz="1200" dirty="0" err="1">
                <a:solidFill>
                  <a:srgbClr val="000000"/>
                </a:solidFill>
                <a:latin typeface="Courier New"/>
              </a:rPr>
              <a:t>findViewById</a:t>
            </a:r>
            <a:r>
              <a:rPr lang="en-US" sz="1200" dirty="0">
                <a:solidFill>
                  <a:srgbClr val="000000"/>
                </a:solidFill>
                <a:latin typeface="Courier New"/>
              </a:rPr>
              <a:t>(</a:t>
            </a:r>
            <a:r>
              <a:rPr lang="en-US" sz="1200" dirty="0" err="1">
                <a:solidFill>
                  <a:srgbClr val="000000"/>
                </a:solidFill>
                <a:latin typeface="Courier New"/>
              </a:rPr>
              <a:t>R.id.</a:t>
            </a:r>
            <a:r>
              <a:rPr lang="en-US" sz="1200" i="1" dirty="0" err="1">
                <a:solidFill>
                  <a:srgbClr val="0000C0"/>
                </a:solidFill>
                <a:latin typeface="Courier New"/>
              </a:rPr>
              <a:t>txtUserName</a:t>
            </a:r>
            <a:r>
              <a:rPr lang="en-US" sz="1200" i="1" dirty="0">
                <a:solidFill>
                  <a:srgbClr val="000000"/>
                </a:solidFill>
                <a:latin typeface="Courier New"/>
              </a:rPr>
              <a:t>);        </a:t>
            </a:r>
          </a:p>
          <a:p>
            <a:pPr fontAlgn="auto">
              <a:spcBef>
                <a:spcPts val="0"/>
              </a:spcBef>
              <a:spcAft>
                <a:spcPts val="0"/>
              </a:spcAft>
              <a:defRPr/>
            </a:pPr>
            <a:r>
              <a:rPr lang="en-US" sz="1200" dirty="0">
                <a:solidFill>
                  <a:srgbClr val="000000"/>
                </a:solidFill>
                <a:latin typeface="Courier New"/>
              </a:rPr>
              <a:t>        </a:t>
            </a:r>
            <a:r>
              <a:rPr lang="en-US" sz="1200" dirty="0" err="1">
                <a:solidFill>
                  <a:srgbClr val="0000C0"/>
                </a:solidFill>
                <a:latin typeface="Courier New"/>
              </a:rPr>
              <a:t>btnBegin</a:t>
            </a:r>
            <a:r>
              <a:rPr lang="en-US" sz="1200" dirty="0">
                <a:solidFill>
                  <a:srgbClr val="000000"/>
                </a:solidFill>
                <a:latin typeface="Courier New"/>
              </a:rPr>
              <a:t> = (Button) </a:t>
            </a:r>
            <a:r>
              <a:rPr lang="en-US" sz="1200" dirty="0" err="1">
                <a:solidFill>
                  <a:srgbClr val="000000"/>
                </a:solidFill>
                <a:latin typeface="Courier New"/>
              </a:rPr>
              <a:t>findViewById</a:t>
            </a:r>
            <a:r>
              <a:rPr lang="en-US" sz="1200" dirty="0">
                <a:solidFill>
                  <a:srgbClr val="000000"/>
                </a:solidFill>
                <a:latin typeface="Courier New"/>
              </a:rPr>
              <a:t>(</a:t>
            </a:r>
            <a:r>
              <a:rPr lang="en-US" sz="1200" dirty="0" err="1">
                <a:solidFill>
                  <a:srgbClr val="000000"/>
                </a:solidFill>
                <a:latin typeface="Courier New"/>
              </a:rPr>
              <a:t>R.id.</a:t>
            </a:r>
            <a:r>
              <a:rPr lang="en-US" sz="1200" i="1" dirty="0" err="1">
                <a:solidFill>
                  <a:srgbClr val="0000C0"/>
                </a:solidFill>
                <a:latin typeface="Courier New"/>
              </a:rPr>
              <a:t>btnBegin</a:t>
            </a:r>
            <a:r>
              <a:rPr lang="en-US" sz="1200" i="1" dirty="0">
                <a:solidFill>
                  <a:srgbClr val="000000"/>
                </a:solidFill>
                <a:latin typeface="Courier New"/>
              </a:rPr>
              <a:t>);</a:t>
            </a:r>
            <a:endParaRPr lang="en-US" sz="1200" dirty="0">
              <a:latin typeface="+mn-l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D67F251-286C-4F93-B145-5367B07020BF}" type="slidenum">
              <a:rPr lang="en-US"/>
              <a:pPr>
                <a:defRPr/>
              </a:pPr>
              <a:t>47</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Example 1</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pic>
        <p:nvPicPr>
          <p:cNvPr id="66563"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3C24C142-7A45-497F-8FB8-60A4F11D2FB6}" type="slidenum">
              <a:rPr lang="en-US" sz="1200">
                <a:solidFill>
                  <a:schemeClr val="tx1">
                    <a:tint val="75000"/>
                  </a:schemeClr>
                </a:solidFill>
                <a:latin typeface="+mn-lt"/>
              </a:rPr>
              <a:pPr algn="r" fontAlgn="auto">
                <a:spcBef>
                  <a:spcPts val="0"/>
                </a:spcBef>
                <a:spcAft>
                  <a:spcPts val="0"/>
                </a:spcAft>
                <a:defRPr/>
              </a:pPr>
              <a:t>47</a:t>
            </a:fld>
            <a:endParaRPr lang="en-US" sz="1200">
              <a:solidFill>
                <a:schemeClr val="tx1">
                  <a:tint val="75000"/>
                </a:schemeClr>
              </a:solidFill>
              <a:latin typeface="+mn-lt"/>
            </a:endParaRPr>
          </a:p>
        </p:txBody>
      </p:sp>
      <p:sp>
        <p:nvSpPr>
          <p:cNvPr id="66565" name="TextBox 6"/>
          <p:cNvSpPr txBox="1">
            <a:spLocks noChangeArrowheads="1"/>
          </p:cNvSpPr>
          <p:nvPr/>
        </p:nvSpPr>
        <p:spPr bwMode="auto">
          <a:xfrm>
            <a:off x="685800" y="1676400"/>
            <a:ext cx="7467600" cy="769938"/>
          </a:xfrm>
          <a:prstGeom prst="rect">
            <a:avLst/>
          </a:prstGeom>
          <a:noFill/>
          <a:ln w="9525">
            <a:noFill/>
            <a:miter lim="800000"/>
            <a:headEnd/>
            <a:tailEnd/>
          </a:ln>
        </p:spPr>
        <p:txBody>
          <a:bodyPr>
            <a:spAutoFit/>
          </a:bodyPr>
          <a:lstStyle/>
          <a:p>
            <a:r>
              <a:rPr lang="en-US" sz="2200">
                <a:latin typeface="Calibri" pitchFamily="34" charset="0"/>
              </a:rPr>
              <a:t>Android’s Application  </a:t>
            </a:r>
            <a:r>
              <a:rPr lang="en-US" sz="1100">
                <a:latin typeface="Calibri" pitchFamily="34" charset="0"/>
              </a:rPr>
              <a:t>(2 of 2)</a:t>
            </a:r>
            <a:endParaRPr lang="en-US" sz="2200">
              <a:latin typeface="Calibri" pitchFamily="34" charset="0"/>
            </a:endParaRPr>
          </a:p>
          <a:p>
            <a:endParaRPr lang="en-US" sz="2200">
              <a:latin typeface="Calibri" pitchFamily="34" charset="0"/>
            </a:endParaRPr>
          </a:p>
        </p:txBody>
      </p:sp>
      <p:sp>
        <p:nvSpPr>
          <p:cNvPr id="8" name="TextBox 7"/>
          <p:cNvSpPr txBox="1"/>
          <p:nvPr/>
        </p:nvSpPr>
        <p:spPr>
          <a:xfrm>
            <a:off x="457200" y="2057400"/>
            <a:ext cx="8305800" cy="4616450"/>
          </a:xfrm>
          <a:prstGeom prst="rect">
            <a:avLst/>
          </a:prstGeom>
          <a:solidFill>
            <a:schemeClr val="bg1">
              <a:lumMod val="95000"/>
            </a:schemeClr>
          </a:solidFill>
          <a:ln>
            <a:solidFill>
              <a:schemeClr val="bg1">
                <a:lumMod val="75000"/>
              </a:schemeClr>
            </a:solidFill>
          </a:ln>
        </p:spPr>
        <p:txBody>
          <a:bodyPr>
            <a:spAutoFit/>
          </a:bodyPr>
          <a:lstStyle/>
          <a:p>
            <a:pPr defTabSz="365760" fontAlgn="auto">
              <a:spcBef>
                <a:spcPts val="0"/>
              </a:spcBef>
              <a:spcAft>
                <a:spcPts val="0"/>
              </a:spcAft>
              <a:defRPr/>
            </a:pPr>
            <a:r>
              <a:rPr lang="en-US" sz="1400" dirty="0">
                <a:solidFill>
                  <a:srgbClr val="000000"/>
                </a:solidFill>
                <a:latin typeface="Courier New"/>
              </a:rPr>
              <a:t>       </a:t>
            </a:r>
            <a:r>
              <a:rPr lang="en-US" sz="1400" dirty="0">
                <a:solidFill>
                  <a:srgbClr val="3F7F5F"/>
                </a:solidFill>
                <a:latin typeface="Courier New"/>
              </a:rPr>
              <a:t>//LISTENER: wiring the button widget to events-&amp;-code</a:t>
            </a:r>
            <a:endParaRPr lang="en-US" sz="1400" dirty="0">
              <a:solidFill>
                <a:srgbClr val="000000"/>
              </a:solidFill>
              <a:latin typeface="Courier New"/>
            </a:endParaRPr>
          </a:p>
          <a:p>
            <a:pPr defTabSz="365760" fontAlgn="auto">
              <a:spcBef>
                <a:spcPts val="0"/>
              </a:spcBef>
              <a:spcAft>
                <a:spcPts val="0"/>
              </a:spcAft>
              <a:defRPr/>
            </a:pPr>
            <a:r>
              <a:rPr lang="en-US" sz="1400" dirty="0">
                <a:solidFill>
                  <a:srgbClr val="000000"/>
                </a:solidFill>
                <a:latin typeface="Courier New"/>
              </a:rPr>
              <a:t>       </a:t>
            </a:r>
            <a:r>
              <a:rPr lang="en-US" sz="1400" dirty="0" err="1">
                <a:solidFill>
                  <a:srgbClr val="0000C0"/>
                </a:solidFill>
                <a:latin typeface="Courier New"/>
              </a:rPr>
              <a:t>btnBegin</a:t>
            </a:r>
            <a:r>
              <a:rPr lang="en-US" sz="1400" dirty="0" err="1">
                <a:solidFill>
                  <a:srgbClr val="000000"/>
                </a:solidFill>
                <a:latin typeface="Courier New"/>
              </a:rPr>
              <a:t>.setOnClickListener</a:t>
            </a:r>
            <a:r>
              <a:rPr lang="en-US" sz="1400" dirty="0">
                <a:solidFill>
                  <a:srgbClr val="000000"/>
                </a:solidFill>
                <a:latin typeface="Courier New"/>
              </a:rPr>
              <a:t>(</a:t>
            </a:r>
            <a:r>
              <a:rPr lang="en-US" sz="1400" b="1" dirty="0">
                <a:solidFill>
                  <a:srgbClr val="7F0055"/>
                </a:solidFill>
                <a:latin typeface="Courier New"/>
              </a:rPr>
              <a:t>new</a:t>
            </a:r>
            <a:r>
              <a:rPr lang="en-US" sz="1400" b="1" dirty="0">
                <a:solidFill>
                  <a:srgbClr val="000000"/>
                </a:solidFill>
                <a:latin typeface="Courier New"/>
              </a:rPr>
              <a:t> </a:t>
            </a:r>
            <a:r>
              <a:rPr lang="en-US" sz="1400" b="1" dirty="0" err="1">
                <a:solidFill>
                  <a:srgbClr val="000000"/>
                </a:solidFill>
                <a:latin typeface="Courier New"/>
              </a:rPr>
              <a:t>OnClickListener</a:t>
            </a:r>
            <a:r>
              <a:rPr lang="en-US" sz="1400" b="1" dirty="0">
                <a:solidFill>
                  <a:srgbClr val="000000"/>
                </a:solidFill>
                <a:latin typeface="Courier New"/>
              </a:rPr>
              <a:t>() {</a:t>
            </a:r>
          </a:p>
          <a:p>
            <a:pPr defTabSz="365760" fontAlgn="auto">
              <a:spcBef>
                <a:spcPts val="0"/>
              </a:spcBef>
              <a:spcAft>
                <a:spcPts val="0"/>
              </a:spcAft>
              <a:defRPr/>
            </a:pPr>
            <a:r>
              <a:rPr lang="en-US" sz="1400" dirty="0">
                <a:solidFill>
                  <a:srgbClr val="000000"/>
                </a:solidFill>
                <a:latin typeface="Courier New"/>
              </a:rPr>
              <a:t>		</a:t>
            </a:r>
            <a:r>
              <a:rPr lang="en-US" sz="1400" dirty="0">
                <a:solidFill>
                  <a:srgbClr val="646464"/>
                </a:solidFill>
                <a:latin typeface="Courier New"/>
              </a:rPr>
              <a:t>@Override</a:t>
            </a:r>
            <a:endParaRPr lang="en-US" sz="1400" dirty="0">
              <a:solidFill>
                <a:srgbClr val="000000"/>
              </a:solidFill>
              <a:latin typeface="Courier New"/>
            </a:endParaRPr>
          </a:p>
          <a:p>
            <a:pPr defTabSz="365760" fontAlgn="auto">
              <a:spcBef>
                <a:spcPts val="0"/>
              </a:spcBef>
              <a:spcAft>
                <a:spcPts val="0"/>
              </a:spcAft>
              <a:defRPr/>
            </a:pPr>
            <a:r>
              <a:rPr lang="en-US" sz="1400" dirty="0">
                <a:solidFill>
                  <a:srgbClr val="000000"/>
                </a:solidFill>
                <a:latin typeface="Courier New"/>
              </a:rPr>
              <a:t>		</a:t>
            </a:r>
            <a:r>
              <a:rPr lang="en-US" sz="1400" b="1" dirty="0">
                <a:solidFill>
                  <a:srgbClr val="7F0055"/>
                </a:solidFill>
                <a:latin typeface="Courier New"/>
              </a:rPr>
              <a:t>public</a:t>
            </a:r>
            <a:r>
              <a:rPr lang="en-US" sz="1400" b="1" dirty="0">
                <a:solidFill>
                  <a:srgbClr val="000000"/>
                </a:solidFill>
                <a:latin typeface="Courier New"/>
              </a:rPr>
              <a:t> </a:t>
            </a:r>
            <a:r>
              <a:rPr lang="en-US" sz="1400" b="1" dirty="0">
                <a:solidFill>
                  <a:srgbClr val="7F0055"/>
                </a:solidFill>
                <a:latin typeface="Courier New"/>
              </a:rPr>
              <a:t>void</a:t>
            </a:r>
            <a:r>
              <a:rPr lang="en-US" sz="1400" b="1" dirty="0">
                <a:solidFill>
                  <a:srgbClr val="000000"/>
                </a:solidFill>
                <a:latin typeface="Courier New"/>
              </a:rPr>
              <a:t> </a:t>
            </a:r>
            <a:r>
              <a:rPr lang="en-US" sz="1400" b="1" dirty="0" err="1">
                <a:solidFill>
                  <a:srgbClr val="000000"/>
                </a:solidFill>
                <a:latin typeface="Courier New"/>
              </a:rPr>
              <a:t>onClick</a:t>
            </a:r>
            <a:r>
              <a:rPr lang="en-US" sz="1400" b="1" dirty="0">
                <a:solidFill>
                  <a:srgbClr val="000000"/>
                </a:solidFill>
                <a:latin typeface="Courier New"/>
              </a:rPr>
              <a:t>(View v) {</a:t>
            </a:r>
          </a:p>
          <a:p>
            <a:pPr defTabSz="365760" fontAlgn="auto">
              <a:spcBef>
                <a:spcPts val="0"/>
              </a:spcBef>
              <a:spcAft>
                <a:spcPts val="0"/>
              </a:spcAft>
              <a:defRPr/>
            </a:pPr>
            <a:r>
              <a:rPr lang="en-US" sz="1400" dirty="0">
                <a:solidFill>
                  <a:srgbClr val="000000"/>
                </a:solidFill>
                <a:latin typeface="Courier New"/>
              </a:rPr>
              <a:t>			String </a:t>
            </a:r>
            <a:r>
              <a:rPr lang="en-US" sz="1400" dirty="0" err="1">
                <a:solidFill>
                  <a:srgbClr val="000000"/>
                </a:solidFill>
                <a:latin typeface="Courier New"/>
              </a:rPr>
              <a:t>userName</a:t>
            </a:r>
            <a:r>
              <a:rPr lang="en-US" sz="1400" dirty="0">
                <a:solidFill>
                  <a:srgbClr val="000000"/>
                </a:solidFill>
                <a:latin typeface="Courier New"/>
              </a:rPr>
              <a:t> = </a:t>
            </a:r>
            <a:r>
              <a:rPr lang="en-US" sz="1400" dirty="0" err="1">
                <a:solidFill>
                  <a:srgbClr val="0000C0"/>
                </a:solidFill>
                <a:latin typeface="Courier New"/>
              </a:rPr>
              <a:t>txtUserName</a:t>
            </a:r>
            <a:r>
              <a:rPr lang="en-US" sz="1400" dirty="0" err="1">
                <a:solidFill>
                  <a:srgbClr val="000000"/>
                </a:solidFill>
                <a:latin typeface="Courier New"/>
              </a:rPr>
              <a:t>.getText</a:t>
            </a:r>
            <a:r>
              <a:rPr lang="en-US" sz="1400" dirty="0">
                <a:solidFill>
                  <a:srgbClr val="000000"/>
                </a:solidFill>
                <a:latin typeface="Courier New"/>
              </a:rPr>
              <a:t>().</a:t>
            </a:r>
            <a:r>
              <a:rPr lang="en-US" sz="1400" dirty="0" err="1">
                <a:solidFill>
                  <a:srgbClr val="000000"/>
                </a:solidFill>
                <a:latin typeface="Courier New"/>
              </a:rPr>
              <a:t>toString</a:t>
            </a:r>
            <a:r>
              <a:rPr lang="en-US" sz="1400" dirty="0">
                <a:solidFill>
                  <a:srgbClr val="000000"/>
                </a:solidFill>
                <a:latin typeface="Courier New"/>
              </a:rPr>
              <a:t>();</a:t>
            </a:r>
          </a:p>
          <a:p>
            <a:pPr defTabSz="365760" fontAlgn="auto">
              <a:spcBef>
                <a:spcPts val="0"/>
              </a:spcBef>
              <a:spcAft>
                <a:spcPts val="0"/>
              </a:spcAft>
              <a:defRPr/>
            </a:pPr>
            <a:r>
              <a:rPr lang="pt-BR" sz="1400" dirty="0">
                <a:solidFill>
                  <a:srgbClr val="000000"/>
                </a:solidFill>
                <a:latin typeface="Courier New"/>
              </a:rPr>
              <a:t>			</a:t>
            </a:r>
            <a:r>
              <a:rPr lang="pt-BR" sz="1400" b="1" dirty="0">
                <a:solidFill>
                  <a:srgbClr val="7F0055"/>
                </a:solidFill>
                <a:latin typeface="Courier New"/>
              </a:rPr>
              <a:t>if</a:t>
            </a:r>
            <a:r>
              <a:rPr lang="pt-BR" sz="1400" b="1" dirty="0">
                <a:solidFill>
                  <a:srgbClr val="000000"/>
                </a:solidFill>
                <a:latin typeface="Courier New"/>
              </a:rPr>
              <a:t> (userName.compareTo(</a:t>
            </a:r>
            <a:r>
              <a:rPr lang="pt-BR" sz="1400" b="1" dirty="0">
                <a:solidFill>
                  <a:srgbClr val="2A00FF"/>
                </a:solidFill>
                <a:latin typeface="Courier New"/>
              </a:rPr>
              <a:t>"Maria Macarena"</a:t>
            </a:r>
            <a:r>
              <a:rPr lang="pt-BR" sz="1400" b="1" dirty="0">
                <a:solidFill>
                  <a:srgbClr val="000000"/>
                </a:solidFill>
                <a:latin typeface="Courier New"/>
              </a:rPr>
              <a:t>)==0){</a:t>
            </a:r>
          </a:p>
          <a:p>
            <a:pPr defTabSz="365760" fontAlgn="auto">
              <a:spcBef>
                <a:spcPts val="0"/>
              </a:spcBef>
              <a:spcAft>
                <a:spcPts val="0"/>
              </a:spcAft>
              <a:defRPr/>
            </a:pPr>
            <a:r>
              <a:rPr lang="en-US" sz="1400" dirty="0">
                <a:solidFill>
                  <a:srgbClr val="000000"/>
                </a:solidFill>
                <a:latin typeface="Courier New"/>
              </a:rPr>
              <a:t>				</a:t>
            </a:r>
            <a:r>
              <a:rPr lang="en-US" sz="1400" dirty="0" err="1">
                <a:solidFill>
                  <a:srgbClr val="0000C0"/>
                </a:solidFill>
                <a:latin typeface="Courier New"/>
              </a:rPr>
              <a:t>labelUserName</a:t>
            </a:r>
            <a:r>
              <a:rPr lang="en-US" sz="1400" dirty="0" err="1">
                <a:solidFill>
                  <a:srgbClr val="000000"/>
                </a:solidFill>
                <a:latin typeface="Courier New"/>
              </a:rPr>
              <a:t>.setText</a:t>
            </a:r>
            <a:r>
              <a:rPr lang="en-US" sz="1400" dirty="0">
                <a:solidFill>
                  <a:srgbClr val="000000"/>
                </a:solidFill>
                <a:latin typeface="Courier New"/>
              </a:rPr>
              <a:t>(</a:t>
            </a:r>
            <a:r>
              <a:rPr lang="en-US" sz="1400" dirty="0">
                <a:solidFill>
                  <a:srgbClr val="2A00FF"/>
                </a:solidFill>
                <a:latin typeface="Courier New"/>
              </a:rPr>
              <a:t>"OK, please wait..."</a:t>
            </a:r>
            <a:r>
              <a:rPr lang="en-US" sz="1400" dirty="0">
                <a:solidFill>
                  <a:srgbClr val="000000"/>
                </a:solidFill>
                <a:latin typeface="Courier New"/>
              </a:rPr>
              <a:t>);</a:t>
            </a:r>
          </a:p>
          <a:p>
            <a:pPr defTabSz="365760" fontAlgn="auto">
              <a:spcBef>
                <a:spcPts val="0"/>
              </a:spcBef>
              <a:spcAft>
                <a:spcPts val="0"/>
              </a:spcAft>
              <a:defRPr/>
            </a:pPr>
            <a:r>
              <a:rPr lang="en-US" sz="1400" dirty="0">
                <a:solidFill>
                  <a:srgbClr val="000000"/>
                </a:solidFill>
                <a:latin typeface="Courier New"/>
              </a:rPr>
              <a:t>				</a:t>
            </a:r>
            <a:r>
              <a:rPr lang="en-US" sz="1400" dirty="0" err="1">
                <a:solidFill>
                  <a:srgbClr val="000000"/>
                </a:solidFill>
                <a:latin typeface="Courier New"/>
              </a:rPr>
              <a:t>Toast.</a:t>
            </a:r>
            <a:r>
              <a:rPr lang="en-US" sz="1400" i="1" dirty="0" err="1">
                <a:solidFill>
                  <a:srgbClr val="000000"/>
                </a:solidFill>
                <a:latin typeface="Courier New"/>
              </a:rPr>
              <a:t>makeText</a:t>
            </a:r>
            <a:r>
              <a:rPr lang="en-US" sz="1400" i="1" dirty="0">
                <a:solidFill>
                  <a:srgbClr val="000000"/>
                </a:solidFill>
                <a:latin typeface="Courier New"/>
              </a:rPr>
              <a:t>(</a:t>
            </a:r>
            <a:r>
              <a:rPr lang="en-US" sz="1400" i="1" dirty="0" err="1">
                <a:solidFill>
                  <a:srgbClr val="000000"/>
                </a:solidFill>
                <a:latin typeface="Courier New"/>
              </a:rPr>
              <a:t>getApplicationContext</a:t>
            </a:r>
            <a:r>
              <a:rPr lang="en-US" sz="1400" i="1" dirty="0">
                <a:solidFill>
                  <a:srgbClr val="000000"/>
                </a:solidFill>
                <a:latin typeface="Courier New"/>
              </a:rPr>
              <a:t>(), </a:t>
            </a:r>
          </a:p>
          <a:p>
            <a:pPr defTabSz="365760" fontAlgn="auto">
              <a:spcBef>
                <a:spcPts val="0"/>
              </a:spcBef>
              <a:spcAft>
                <a:spcPts val="0"/>
              </a:spcAft>
              <a:defRPr/>
            </a:pPr>
            <a:r>
              <a:rPr lang="en-US" sz="1400" dirty="0">
                <a:solidFill>
                  <a:srgbClr val="000000"/>
                </a:solidFill>
                <a:latin typeface="Courier New"/>
              </a:rPr>
              <a:t>						</a:t>
            </a:r>
            <a:r>
              <a:rPr lang="en-US" sz="1400" dirty="0">
                <a:solidFill>
                  <a:srgbClr val="2A00FF"/>
                </a:solidFill>
                <a:latin typeface="Courier New"/>
              </a:rPr>
              <a:t>"</a:t>
            </a:r>
            <a:r>
              <a:rPr lang="en-US" sz="1400" dirty="0" err="1">
                <a:solidFill>
                  <a:srgbClr val="2A00FF"/>
                </a:solidFill>
                <a:latin typeface="Courier New"/>
              </a:rPr>
              <a:t>Bienvenido</a:t>
            </a:r>
            <a:r>
              <a:rPr lang="en-US" sz="1400" dirty="0">
                <a:solidFill>
                  <a:srgbClr val="2A00FF"/>
                </a:solidFill>
                <a:latin typeface="Courier New"/>
              </a:rPr>
              <a:t> "</a:t>
            </a:r>
            <a:r>
              <a:rPr lang="en-US" sz="1400" dirty="0">
                <a:solidFill>
                  <a:srgbClr val="000000"/>
                </a:solidFill>
                <a:latin typeface="Courier New"/>
              </a:rPr>
              <a:t> + </a:t>
            </a:r>
            <a:r>
              <a:rPr lang="en-US" sz="1400" dirty="0" err="1">
                <a:solidFill>
                  <a:srgbClr val="000000"/>
                </a:solidFill>
                <a:latin typeface="Courier New"/>
              </a:rPr>
              <a:t>userName</a:t>
            </a:r>
            <a:r>
              <a:rPr lang="en-US" sz="1400" dirty="0">
                <a:solidFill>
                  <a:srgbClr val="000000"/>
                </a:solidFill>
                <a:latin typeface="Courier New"/>
              </a:rPr>
              <a:t>, </a:t>
            </a:r>
          </a:p>
          <a:p>
            <a:pPr defTabSz="365760" fontAlgn="auto">
              <a:spcBef>
                <a:spcPts val="0"/>
              </a:spcBef>
              <a:spcAft>
                <a:spcPts val="0"/>
              </a:spcAft>
              <a:defRPr/>
            </a:pPr>
            <a:r>
              <a:rPr lang="en-US" sz="1400" dirty="0">
                <a:solidFill>
                  <a:srgbClr val="000000"/>
                </a:solidFill>
                <a:latin typeface="Courier New"/>
              </a:rPr>
              <a:t>						</a:t>
            </a:r>
            <a:r>
              <a:rPr lang="en-US" sz="1400" dirty="0" err="1">
                <a:solidFill>
                  <a:srgbClr val="000000"/>
                </a:solidFill>
                <a:latin typeface="Courier New"/>
              </a:rPr>
              <a:t>Toast.</a:t>
            </a:r>
            <a:r>
              <a:rPr lang="en-US" sz="1400" i="1" dirty="0" err="1">
                <a:solidFill>
                  <a:srgbClr val="0000C0"/>
                </a:solidFill>
                <a:latin typeface="Courier New"/>
              </a:rPr>
              <a:t>LENGTH_SHORT</a:t>
            </a:r>
            <a:r>
              <a:rPr lang="en-US" sz="1400" i="1" dirty="0">
                <a:solidFill>
                  <a:srgbClr val="000000"/>
                </a:solidFill>
                <a:latin typeface="Courier New"/>
              </a:rPr>
              <a:t>).show();</a:t>
            </a:r>
          </a:p>
          <a:p>
            <a:pPr defTabSz="365760" fontAlgn="auto">
              <a:spcBef>
                <a:spcPts val="0"/>
              </a:spcBef>
              <a:spcAft>
                <a:spcPts val="0"/>
              </a:spcAft>
              <a:defRPr/>
            </a:pPr>
            <a:r>
              <a:rPr lang="en-US" sz="1400" dirty="0">
                <a:solidFill>
                  <a:srgbClr val="000000"/>
                </a:solidFill>
                <a:latin typeface="Courier New"/>
              </a:rPr>
              <a:t>			}</a:t>
            </a:r>
          </a:p>
          <a:p>
            <a:pPr defTabSz="365760" fontAlgn="auto">
              <a:spcBef>
                <a:spcPts val="0"/>
              </a:spcBef>
              <a:spcAft>
                <a:spcPts val="0"/>
              </a:spcAft>
              <a:defRPr/>
            </a:pPr>
            <a:r>
              <a:rPr lang="en-US" sz="1400" dirty="0">
                <a:solidFill>
                  <a:srgbClr val="000000"/>
                </a:solidFill>
                <a:latin typeface="Courier New"/>
              </a:rPr>
              <a:t>			</a:t>
            </a:r>
            <a:r>
              <a:rPr lang="en-US" sz="1400" dirty="0" err="1">
                <a:solidFill>
                  <a:srgbClr val="000000"/>
                </a:solidFill>
                <a:latin typeface="Courier New"/>
              </a:rPr>
              <a:t>Toast.</a:t>
            </a:r>
            <a:r>
              <a:rPr lang="en-US" sz="1400" i="1" dirty="0" err="1">
                <a:solidFill>
                  <a:srgbClr val="000000"/>
                </a:solidFill>
                <a:latin typeface="Courier New"/>
              </a:rPr>
              <a:t>makeText</a:t>
            </a:r>
            <a:r>
              <a:rPr lang="en-US" sz="1400" i="1" dirty="0">
                <a:solidFill>
                  <a:srgbClr val="000000"/>
                </a:solidFill>
                <a:latin typeface="Courier New"/>
              </a:rPr>
              <a:t>(</a:t>
            </a:r>
            <a:r>
              <a:rPr lang="en-US" sz="1400" i="1" dirty="0" err="1">
                <a:solidFill>
                  <a:srgbClr val="000000"/>
                </a:solidFill>
                <a:latin typeface="Courier New"/>
              </a:rPr>
              <a:t>getApplicationContext</a:t>
            </a:r>
            <a:r>
              <a:rPr lang="en-US" sz="1400" i="1" dirty="0">
                <a:solidFill>
                  <a:srgbClr val="000000"/>
                </a:solidFill>
                <a:latin typeface="Courier New"/>
              </a:rPr>
              <a:t>(), </a:t>
            </a:r>
          </a:p>
          <a:p>
            <a:pPr defTabSz="365760" fontAlgn="auto">
              <a:spcBef>
                <a:spcPts val="0"/>
              </a:spcBef>
              <a:spcAft>
                <a:spcPts val="0"/>
              </a:spcAft>
              <a:defRPr/>
            </a:pPr>
            <a:r>
              <a:rPr lang="en-US" sz="1400" dirty="0">
                <a:solidFill>
                  <a:srgbClr val="000000"/>
                </a:solidFill>
                <a:latin typeface="Courier New"/>
              </a:rPr>
              <a:t>					</a:t>
            </a:r>
            <a:r>
              <a:rPr lang="en-US" sz="1400" dirty="0">
                <a:solidFill>
                  <a:srgbClr val="2A00FF"/>
                </a:solidFill>
                <a:latin typeface="Courier New"/>
              </a:rPr>
              <a:t>"</a:t>
            </a:r>
            <a:r>
              <a:rPr lang="en-US" sz="1400" dirty="0" err="1">
                <a:solidFill>
                  <a:srgbClr val="2A00FF"/>
                </a:solidFill>
                <a:latin typeface="Courier New"/>
              </a:rPr>
              <a:t>Bienvenido</a:t>
            </a:r>
            <a:r>
              <a:rPr lang="en-US" sz="1400" dirty="0">
                <a:solidFill>
                  <a:srgbClr val="2A00FF"/>
                </a:solidFill>
                <a:latin typeface="Courier New"/>
              </a:rPr>
              <a:t> "</a:t>
            </a:r>
            <a:r>
              <a:rPr lang="en-US" sz="1400" dirty="0">
                <a:solidFill>
                  <a:srgbClr val="000000"/>
                </a:solidFill>
                <a:latin typeface="Courier New"/>
              </a:rPr>
              <a:t> + </a:t>
            </a:r>
            <a:r>
              <a:rPr lang="en-US" sz="1400" dirty="0" err="1">
                <a:solidFill>
                  <a:srgbClr val="000000"/>
                </a:solidFill>
                <a:latin typeface="Courier New"/>
              </a:rPr>
              <a:t>userName</a:t>
            </a:r>
            <a:r>
              <a:rPr lang="en-US" sz="1400" dirty="0">
                <a:solidFill>
                  <a:srgbClr val="000000"/>
                </a:solidFill>
                <a:latin typeface="Courier New"/>
              </a:rPr>
              <a:t>, </a:t>
            </a:r>
          </a:p>
          <a:p>
            <a:pPr defTabSz="365760" fontAlgn="auto">
              <a:spcBef>
                <a:spcPts val="0"/>
              </a:spcBef>
              <a:spcAft>
                <a:spcPts val="0"/>
              </a:spcAft>
              <a:defRPr/>
            </a:pPr>
            <a:r>
              <a:rPr lang="en-US" sz="1400" dirty="0">
                <a:solidFill>
                  <a:srgbClr val="000000"/>
                </a:solidFill>
                <a:latin typeface="Courier New"/>
              </a:rPr>
              <a:t>					</a:t>
            </a:r>
            <a:r>
              <a:rPr lang="en-US" sz="1400" dirty="0" err="1">
                <a:solidFill>
                  <a:srgbClr val="000000"/>
                </a:solidFill>
                <a:latin typeface="Courier New"/>
              </a:rPr>
              <a:t>Toast.</a:t>
            </a:r>
            <a:r>
              <a:rPr lang="en-US" sz="1400" i="1" dirty="0" err="1">
                <a:solidFill>
                  <a:srgbClr val="0000C0"/>
                </a:solidFill>
                <a:latin typeface="Courier New"/>
              </a:rPr>
              <a:t>LENGTH_SHORT</a:t>
            </a:r>
            <a:r>
              <a:rPr lang="en-US" sz="1400" i="1" dirty="0">
                <a:solidFill>
                  <a:srgbClr val="000000"/>
                </a:solidFill>
                <a:latin typeface="Courier New"/>
              </a:rPr>
              <a:t>).show();</a:t>
            </a:r>
          </a:p>
          <a:p>
            <a:pPr defTabSz="365760" fontAlgn="auto">
              <a:spcBef>
                <a:spcPts val="0"/>
              </a:spcBef>
              <a:spcAft>
                <a:spcPts val="0"/>
              </a:spcAft>
              <a:defRPr/>
            </a:pPr>
            <a:r>
              <a:rPr lang="en-US" sz="1400" dirty="0">
                <a:solidFill>
                  <a:srgbClr val="000000"/>
                </a:solidFill>
                <a:latin typeface="Courier New"/>
              </a:rPr>
              <a:t>		}</a:t>
            </a:r>
          </a:p>
          <a:p>
            <a:pPr defTabSz="365760" fontAlgn="auto">
              <a:spcBef>
                <a:spcPts val="0"/>
              </a:spcBef>
              <a:spcAft>
                <a:spcPts val="0"/>
              </a:spcAft>
              <a:defRPr/>
            </a:pPr>
            <a:r>
              <a:rPr lang="en-US" sz="1400" dirty="0">
                <a:solidFill>
                  <a:srgbClr val="000000"/>
                </a:solidFill>
                <a:latin typeface="Courier New"/>
              </a:rPr>
              <a:t>        	</a:t>
            </a:r>
          </a:p>
          <a:p>
            <a:pPr defTabSz="365760" fontAlgn="auto">
              <a:spcBef>
                <a:spcPts val="0"/>
              </a:spcBef>
              <a:spcAft>
                <a:spcPts val="0"/>
              </a:spcAft>
              <a:defRPr/>
            </a:pPr>
            <a:r>
              <a:rPr lang="en-US" sz="1400" dirty="0">
                <a:solidFill>
                  <a:srgbClr val="000000"/>
                </a:solidFill>
                <a:latin typeface="Courier New"/>
              </a:rPr>
              <a:t>        });</a:t>
            </a:r>
            <a:r>
              <a:rPr lang="en-US" sz="1400" dirty="0">
                <a:solidFill>
                  <a:srgbClr val="3F7F5F"/>
                </a:solidFill>
                <a:latin typeface="Courier New"/>
              </a:rPr>
              <a:t>// </a:t>
            </a:r>
            <a:r>
              <a:rPr lang="en-US" sz="1400" dirty="0" err="1">
                <a:solidFill>
                  <a:srgbClr val="3F7F5F"/>
                </a:solidFill>
                <a:latin typeface="Courier New"/>
              </a:rPr>
              <a:t>onClick</a:t>
            </a:r>
            <a:r>
              <a:rPr lang="en-US" sz="1400" dirty="0">
                <a:solidFill>
                  <a:srgbClr val="3F7F5F"/>
                </a:solidFill>
                <a:latin typeface="Courier New"/>
              </a:rPr>
              <a:t>        </a:t>
            </a:r>
          </a:p>
          <a:p>
            <a:pPr defTabSz="365760" fontAlgn="auto">
              <a:spcBef>
                <a:spcPts val="0"/>
              </a:spcBef>
              <a:spcAft>
                <a:spcPts val="0"/>
              </a:spcAft>
              <a:defRPr/>
            </a:pPr>
            <a:endParaRPr lang="en-US" sz="1400" dirty="0">
              <a:solidFill>
                <a:srgbClr val="000000"/>
              </a:solidFill>
              <a:latin typeface="Courier New"/>
            </a:endParaRPr>
          </a:p>
          <a:p>
            <a:pPr defTabSz="365760" fontAlgn="auto">
              <a:spcBef>
                <a:spcPts val="0"/>
              </a:spcBef>
              <a:spcAft>
                <a:spcPts val="0"/>
              </a:spcAft>
              <a:defRPr/>
            </a:pPr>
            <a:r>
              <a:rPr lang="en-US" sz="1400" dirty="0">
                <a:solidFill>
                  <a:srgbClr val="000000"/>
                </a:solidFill>
                <a:latin typeface="Courier New"/>
              </a:rPr>
              <a:t>    }</a:t>
            </a:r>
            <a:r>
              <a:rPr lang="en-US" sz="1400" dirty="0">
                <a:solidFill>
                  <a:srgbClr val="3F7F5F"/>
                </a:solidFill>
                <a:latin typeface="Courier New"/>
              </a:rPr>
              <a:t>//</a:t>
            </a:r>
            <a:r>
              <a:rPr lang="en-US" sz="1400" dirty="0" err="1">
                <a:solidFill>
                  <a:srgbClr val="3F7F5F"/>
                </a:solidFill>
                <a:latin typeface="Courier New"/>
              </a:rPr>
              <a:t>onCreate</a:t>
            </a:r>
            <a:endParaRPr lang="en-US" sz="1400" dirty="0">
              <a:solidFill>
                <a:srgbClr val="3F7F5F"/>
              </a:solidFill>
              <a:latin typeface="Courier New"/>
            </a:endParaRPr>
          </a:p>
          <a:p>
            <a:pPr defTabSz="365760" fontAlgn="auto">
              <a:spcBef>
                <a:spcPts val="0"/>
              </a:spcBef>
              <a:spcAft>
                <a:spcPts val="0"/>
              </a:spcAft>
              <a:defRPr/>
            </a:pPr>
            <a:r>
              <a:rPr lang="en-US" sz="1400" dirty="0">
                <a:solidFill>
                  <a:srgbClr val="000000"/>
                </a:solidFill>
                <a:latin typeface="Courier New"/>
              </a:rPr>
              <a:t>    </a:t>
            </a:r>
          </a:p>
          <a:p>
            <a:pPr defTabSz="365760" fontAlgn="auto">
              <a:spcBef>
                <a:spcPts val="0"/>
              </a:spcBef>
              <a:spcAft>
                <a:spcPts val="0"/>
              </a:spcAft>
              <a:defRPr/>
            </a:pPr>
            <a:r>
              <a:rPr lang="en-US" sz="1400" dirty="0">
                <a:solidFill>
                  <a:srgbClr val="000000"/>
                </a:solidFill>
                <a:latin typeface="Courier New"/>
              </a:rPr>
              <a:t>}</a:t>
            </a:r>
            <a:r>
              <a:rPr lang="en-US" sz="1400" dirty="0">
                <a:solidFill>
                  <a:srgbClr val="3F7F5F"/>
                </a:solidFill>
                <a:latin typeface="Courier New"/>
              </a:rPr>
              <a:t>//class</a:t>
            </a:r>
            <a:endParaRPr lang="en-US" sz="1400" dirty="0">
              <a:latin typeface="+mn-l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03686F4-9115-4473-98D5-46CFD5C96078}" type="slidenum">
              <a:rPr lang="en-US"/>
              <a:pPr>
                <a:defRPr/>
              </a:pPr>
              <a:t>48</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Example 1</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pic>
        <p:nvPicPr>
          <p:cNvPr id="2053"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17D611C3-F861-4EC9-B9E2-23D91359808B}" type="slidenum">
              <a:rPr lang="en-US" sz="1200">
                <a:solidFill>
                  <a:schemeClr val="tx1">
                    <a:tint val="75000"/>
                  </a:schemeClr>
                </a:solidFill>
                <a:latin typeface="+mn-lt"/>
              </a:rPr>
              <a:pPr algn="r" fontAlgn="auto">
                <a:spcBef>
                  <a:spcPts val="0"/>
                </a:spcBef>
                <a:spcAft>
                  <a:spcPts val="0"/>
                </a:spcAft>
                <a:defRPr/>
              </a:pPr>
              <a:t>48</a:t>
            </a:fld>
            <a:endParaRPr lang="en-US" sz="1200">
              <a:solidFill>
                <a:schemeClr val="tx1">
                  <a:tint val="75000"/>
                </a:schemeClr>
              </a:solidFill>
              <a:latin typeface="+mn-lt"/>
            </a:endParaRPr>
          </a:p>
        </p:txBody>
      </p:sp>
      <p:sp>
        <p:nvSpPr>
          <p:cNvPr id="2055" name="TextBox 6"/>
          <p:cNvSpPr txBox="1">
            <a:spLocks noChangeArrowheads="1"/>
          </p:cNvSpPr>
          <p:nvPr/>
        </p:nvSpPr>
        <p:spPr bwMode="auto">
          <a:xfrm>
            <a:off x="609600" y="1371600"/>
            <a:ext cx="8534400" cy="762000"/>
          </a:xfrm>
          <a:prstGeom prst="rect">
            <a:avLst/>
          </a:prstGeom>
          <a:noFill/>
          <a:ln w="9525">
            <a:noFill/>
            <a:miter lim="800000"/>
            <a:headEnd/>
            <a:tailEnd/>
          </a:ln>
        </p:spPr>
        <p:txBody>
          <a:bodyPr>
            <a:spAutoFit/>
          </a:bodyPr>
          <a:lstStyle/>
          <a:p>
            <a:r>
              <a:rPr lang="en-US" sz="2200" b="1">
                <a:latin typeface="Calibri" pitchFamily="34" charset="0"/>
              </a:rPr>
              <a:t>Note: </a:t>
            </a:r>
            <a:r>
              <a:rPr lang="en-US" sz="2200">
                <a:latin typeface="Calibri" pitchFamily="34" charset="0"/>
              </a:rPr>
              <a:t>Another way of defining a Listener for multiple button widgets</a:t>
            </a:r>
          </a:p>
          <a:p>
            <a:endParaRPr lang="en-US" sz="2200">
              <a:latin typeface="Calibri" pitchFamily="34" charset="0"/>
            </a:endParaRPr>
          </a:p>
        </p:txBody>
      </p:sp>
      <p:graphicFrame>
        <p:nvGraphicFramePr>
          <p:cNvPr id="2050" name="Object 2"/>
          <p:cNvGraphicFramePr>
            <a:graphicFrameLocks noChangeAspect="1"/>
          </p:cNvGraphicFramePr>
          <p:nvPr/>
        </p:nvGraphicFramePr>
        <p:xfrm>
          <a:off x="381000" y="1752600"/>
          <a:ext cx="7924800" cy="6383338"/>
        </p:xfrm>
        <a:graphic>
          <a:graphicData uri="http://schemas.openxmlformats.org/presentationml/2006/ole">
            <p:oleObj spid="_x0000_s2050" name="Document" r:id="rId4" imgW="8393897" imgH="5894790" progId="">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8078FB9-8325-443B-A044-B2F5C14CBB57}" type="slidenum">
              <a:rPr lang="en-US"/>
              <a:pPr>
                <a:defRPr/>
              </a:pPr>
              <a:t>49</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a:t>
            </a:r>
            <a:r>
              <a:rPr lang="en-US" sz="5900" b="1" dirty="0" err="1">
                <a:solidFill>
                  <a:schemeClr val="tx2">
                    <a:lumMod val="60000"/>
                    <a:lumOff val="40000"/>
                  </a:schemeClr>
                </a:solidFill>
                <a:latin typeface="+mn-lt"/>
              </a:rPr>
              <a:t>CheckBox</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9635"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6963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F4A910CB-376A-4BE9-878B-596BE7A02417}" type="slidenum">
              <a:rPr lang="en-US" sz="1200">
                <a:solidFill>
                  <a:schemeClr val="tx1">
                    <a:tint val="75000"/>
                  </a:schemeClr>
                </a:solidFill>
                <a:latin typeface="+mn-lt"/>
              </a:rPr>
              <a:pPr algn="r" fontAlgn="auto">
                <a:spcBef>
                  <a:spcPts val="0"/>
                </a:spcBef>
                <a:spcAft>
                  <a:spcPts val="0"/>
                </a:spcAft>
                <a:defRPr/>
              </a:pPr>
              <a:t>49</a:t>
            </a:fld>
            <a:endParaRPr lang="en-US" sz="1200">
              <a:solidFill>
                <a:schemeClr val="tx1">
                  <a:tint val="75000"/>
                </a:schemeClr>
              </a:solidFill>
              <a:latin typeface="+mn-lt"/>
            </a:endParaRPr>
          </a:p>
        </p:txBody>
      </p:sp>
      <p:sp>
        <p:nvSpPr>
          <p:cNvPr id="69638" name="TextBox 6"/>
          <p:cNvSpPr txBox="1">
            <a:spLocks noChangeArrowheads="1"/>
          </p:cNvSpPr>
          <p:nvPr/>
        </p:nvSpPr>
        <p:spPr bwMode="auto">
          <a:xfrm>
            <a:off x="685800" y="1828800"/>
            <a:ext cx="5105400" cy="1938338"/>
          </a:xfrm>
          <a:prstGeom prst="rect">
            <a:avLst/>
          </a:prstGeom>
          <a:noFill/>
          <a:ln w="9525">
            <a:noFill/>
            <a:miter lim="800000"/>
            <a:headEnd/>
            <a:tailEnd/>
          </a:ln>
        </p:spPr>
        <p:txBody>
          <a:bodyPr>
            <a:spAutoFit/>
          </a:bodyPr>
          <a:lstStyle/>
          <a:p>
            <a:r>
              <a:rPr lang="en-US" sz="2000">
                <a:latin typeface="Calibri" pitchFamily="34" charset="0"/>
              </a:rPr>
              <a:t>A checkbox is a specific type of two-states button that can be either </a:t>
            </a:r>
            <a:r>
              <a:rPr lang="en-US" sz="2000" i="1">
                <a:solidFill>
                  <a:srgbClr val="C00000"/>
                </a:solidFill>
                <a:latin typeface="Calibri" pitchFamily="34" charset="0"/>
              </a:rPr>
              <a:t>checked</a:t>
            </a:r>
            <a:r>
              <a:rPr lang="en-US" sz="2000">
                <a:latin typeface="Calibri" pitchFamily="34" charset="0"/>
              </a:rPr>
              <a:t> or </a:t>
            </a:r>
            <a:r>
              <a:rPr lang="en-US" sz="2000" i="1">
                <a:solidFill>
                  <a:srgbClr val="C00000"/>
                </a:solidFill>
                <a:latin typeface="Calibri" pitchFamily="34" charset="0"/>
              </a:rPr>
              <a:t>unchecked</a:t>
            </a:r>
            <a:r>
              <a:rPr lang="en-US" sz="2000">
                <a:latin typeface="Calibri" pitchFamily="34" charset="0"/>
              </a:rPr>
              <a:t>. </a:t>
            </a:r>
          </a:p>
          <a:p>
            <a:endParaRPr lang="en-US" sz="2000">
              <a:latin typeface="Calibri" pitchFamily="34" charset="0"/>
            </a:endParaRPr>
          </a:p>
          <a:p>
            <a:r>
              <a:rPr lang="en-US" sz="2000">
                <a:latin typeface="Calibri" pitchFamily="34" charset="0"/>
              </a:rPr>
              <a:t>A example usage of a checkbox inside your activity would be the following: </a:t>
            </a:r>
          </a:p>
        </p:txBody>
      </p:sp>
      <p:pic>
        <p:nvPicPr>
          <p:cNvPr id="69639" name="Picture 7" descr="device.png"/>
          <p:cNvPicPr>
            <a:picLocks noChangeAspect="1"/>
          </p:cNvPicPr>
          <p:nvPr/>
        </p:nvPicPr>
        <p:blipFill>
          <a:blip r:embed="rId3"/>
          <a:srcRect/>
          <a:stretch>
            <a:fillRect/>
          </a:stretch>
        </p:blipFill>
        <p:spPr bwMode="auto">
          <a:xfrm>
            <a:off x="5638800" y="1600200"/>
            <a:ext cx="3048000" cy="45720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FEDDD56-17F2-4549-966F-A9152CF47CED}" type="slidenum">
              <a:rPr lang="en-US"/>
              <a:pPr>
                <a:defRPr/>
              </a:pPr>
              <a:t>5</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fontAlgn="auto">
              <a:spcAft>
                <a:spcPts val="0"/>
              </a:spcAft>
              <a:defRPr/>
            </a:pPr>
            <a:r>
              <a:rPr lang="en-US" sz="5900" dirty="0">
                <a:solidFill>
                  <a:schemeClr val="tx2">
                    <a:lumMod val="60000"/>
                    <a:lumOff val="40000"/>
                  </a:schemeClr>
                </a:solidFill>
                <a:latin typeface="+mn-lt"/>
              </a:rPr>
              <a:t>A brief sample of UI components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pic>
        <p:nvPicPr>
          <p:cNvPr id="19459"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EEFE1721-D738-469A-833B-18332560ACE9}" type="slidenum">
              <a:rPr lang="en-US" sz="1200">
                <a:solidFill>
                  <a:schemeClr val="tx1">
                    <a:tint val="75000"/>
                  </a:schemeClr>
                </a:solidFill>
                <a:latin typeface="+mn-lt"/>
              </a:rPr>
              <a:pPr algn="r" fontAlgn="auto">
                <a:spcBef>
                  <a:spcPts val="0"/>
                </a:spcBef>
                <a:spcAft>
                  <a:spcPts val="0"/>
                </a:spcAft>
                <a:defRPr/>
              </a:pPr>
              <a:t>5</a:t>
            </a:fld>
            <a:endParaRPr lang="en-US" sz="1200">
              <a:solidFill>
                <a:schemeClr val="tx1">
                  <a:tint val="75000"/>
                </a:schemeClr>
              </a:solidFill>
              <a:latin typeface="+mn-lt"/>
            </a:endParaRPr>
          </a:p>
        </p:txBody>
      </p:sp>
      <p:sp>
        <p:nvSpPr>
          <p:cNvPr id="19461" name="TextBox 12"/>
          <p:cNvSpPr txBox="1">
            <a:spLocks noChangeArrowheads="1"/>
          </p:cNvSpPr>
          <p:nvPr/>
        </p:nvSpPr>
        <p:spPr bwMode="auto">
          <a:xfrm>
            <a:off x="381000" y="4724400"/>
            <a:ext cx="2209800" cy="1354138"/>
          </a:xfrm>
          <a:prstGeom prst="rect">
            <a:avLst/>
          </a:prstGeom>
          <a:noFill/>
          <a:ln w="9525">
            <a:noFill/>
            <a:miter lim="800000"/>
            <a:headEnd/>
            <a:tailEnd/>
          </a:ln>
        </p:spPr>
        <p:txBody>
          <a:bodyPr>
            <a:spAutoFit/>
          </a:bodyPr>
          <a:lstStyle/>
          <a:p>
            <a:r>
              <a:rPr lang="en-US" b="1">
                <a:latin typeface="Calibri" pitchFamily="34" charset="0"/>
              </a:rPr>
              <a:t>DatePicker</a:t>
            </a:r>
          </a:p>
          <a:p>
            <a:r>
              <a:rPr lang="en-US" sz="1600">
                <a:latin typeface="Calibri" pitchFamily="34" charset="0"/>
              </a:rPr>
              <a:t>A </a:t>
            </a:r>
            <a:r>
              <a:rPr lang="en-US" sz="1600" i="1">
                <a:latin typeface="Calibri" pitchFamily="34" charset="0"/>
              </a:rPr>
              <a:t>DatePicke</a:t>
            </a:r>
            <a:r>
              <a:rPr lang="en-US" sz="1600">
                <a:latin typeface="Calibri" pitchFamily="34" charset="0"/>
              </a:rPr>
              <a:t> is a widget that allows the user to select a month, day and year.</a:t>
            </a:r>
          </a:p>
        </p:txBody>
      </p:sp>
      <p:sp>
        <p:nvSpPr>
          <p:cNvPr id="19462" name="TextBox 14"/>
          <p:cNvSpPr txBox="1">
            <a:spLocks noChangeArrowheads="1"/>
          </p:cNvSpPr>
          <p:nvPr/>
        </p:nvSpPr>
        <p:spPr bwMode="auto">
          <a:xfrm>
            <a:off x="3048000" y="4724400"/>
            <a:ext cx="2438400" cy="1846263"/>
          </a:xfrm>
          <a:prstGeom prst="rect">
            <a:avLst/>
          </a:prstGeom>
          <a:noFill/>
          <a:ln w="9525">
            <a:noFill/>
            <a:miter lim="800000"/>
            <a:headEnd/>
            <a:tailEnd/>
          </a:ln>
        </p:spPr>
        <p:txBody>
          <a:bodyPr>
            <a:spAutoFit/>
          </a:bodyPr>
          <a:lstStyle/>
          <a:p>
            <a:r>
              <a:rPr lang="en-US" b="1">
                <a:latin typeface="Calibri" pitchFamily="34" charset="0"/>
              </a:rPr>
              <a:t>Form Controls</a:t>
            </a:r>
          </a:p>
          <a:p>
            <a:r>
              <a:rPr lang="en-US" sz="1600">
                <a:latin typeface="Calibri" pitchFamily="34" charset="0"/>
              </a:rPr>
              <a:t>Includes a variety of typical form widgets, like:  </a:t>
            </a:r>
          </a:p>
          <a:p>
            <a:r>
              <a:rPr lang="en-US" sz="1600" i="1">
                <a:latin typeface="Calibri" pitchFamily="34" charset="0"/>
              </a:rPr>
              <a:t>image buttons, </a:t>
            </a:r>
          </a:p>
          <a:p>
            <a:r>
              <a:rPr lang="en-US" sz="1600" i="1">
                <a:latin typeface="Calibri" pitchFamily="34" charset="0"/>
              </a:rPr>
              <a:t>text fields, </a:t>
            </a:r>
          </a:p>
          <a:p>
            <a:r>
              <a:rPr lang="en-US" sz="1600" i="1">
                <a:latin typeface="Calibri" pitchFamily="34" charset="0"/>
              </a:rPr>
              <a:t>checkboxes</a:t>
            </a:r>
            <a:r>
              <a:rPr lang="en-US" sz="1600">
                <a:latin typeface="Calibri" pitchFamily="34" charset="0"/>
              </a:rPr>
              <a:t> and </a:t>
            </a:r>
          </a:p>
          <a:p>
            <a:r>
              <a:rPr lang="en-US" sz="1600" i="1">
                <a:latin typeface="Calibri" pitchFamily="34" charset="0"/>
              </a:rPr>
              <a:t>radio buttons</a:t>
            </a:r>
            <a:r>
              <a:rPr lang="en-US" sz="1600">
                <a:latin typeface="Calibri" pitchFamily="34" charset="0"/>
              </a:rPr>
              <a:t>.</a:t>
            </a:r>
          </a:p>
        </p:txBody>
      </p:sp>
      <p:pic>
        <p:nvPicPr>
          <p:cNvPr id="19463" name="Picture 2"/>
          <p:cNvPicPr>
            <a:picLocks noChangeAspect="1" noChangeArrowheads="1"/>
          </p:cNvPicPr>
          <p:nvPr/>
        </p:nvPicPr>
        <p:blipFill>
          <a:blip r:embed="rId3"/>
          <a:srcRect/>
          <a:stretch>
            <a:fillRect/>
          </a:stretch>
        </p:blipFill>
        <p:spPr bwMode="auto">
          <a:xfrm>
            <a:off x="457200" y="1828800"/>
            <a:ext cx="1905000" cy="2705100"/>
          </a:xfrm>
          <a:prstGeom prst="rect">
            <a:avLst/>
          </a:prstGeom>
          <a:noFill/>
          <a:ln w="9525">
            <a:noFill/>
            <a:miter lim="800000"/>
            <a:headEnd/>
            <a:tailEnd/>
          </a:ln>
        </p:spPr>
      </p:pic>
      <p:pic>
        <p:nvPicPr>
          <p:cNvPr id="19464" name="Picture 4" descr="http://developer.android.com/guide/tutorials/views/images/hello-formstuff.png">
            <a:hlinkClick r:id="rId4"/>
          </p:cNvPr>
          <p:cNvPicPr>
            <a:picLocks noChangeAspect="1" noChangeArrowheads="1"/>
          </p:cNvPicPr>
          <p:nvPr/>
        </p:nvPicPr>
        <p:blipFill>
          <a:blip r:embed="rId5"/>
          <a:srcRect/>
          <a:stretch>
            <a:fillRect/>
          </a:stretch>
        </p:blipFill>
        <p:spPr bwMode="auto">
          <a:xfrm>
            <a:off x="3200400" y="1857375"/>
            <a:ext cx="1905000" cy="2714625"/>
          </a:xfrm>
          <a:prstGeom prst="rect">
            <a:avLst/>
          </a:prstGeom>
          <a:noFill/>
          <a:ln w="9525">
            <a:noFill/>
            <a:miter lim="800000"/>
            <a:headEnd/>
            <a:tailEnd/>
          </a:ln>
        </p:spPr>
      </p:pic>
      <p:pic>
        <p:nvPicPr>
          <p:cNvPr id="19465" name="Picture 6" descr="http://developer.android.com/guide/tutorials/views/images/hello-gallery.png">
            <a:hlinkClick r:id="rId6"/>
          </p:cNvPr>
          <p:cNvPicPr>
            <a:picLocks noChangeAspect="1" noChangeArrowheads="1"/>
          </p:cNvPicPr>
          <p:nvPr/>
        </p:nvPicPr>
        <p:blipFill>
          <a:blip r:embed="rId7"/>
          <a:srcRect/>
          <a:stretch>
            <a:fillRect/>
          </a:stretch>
        </p:blipFill>
        <p:spPr bwMode="auto">
          <a:xfrm>
            <a:off x="5334000" y="1857375"/>
            <a:ext cx="1905000" cy="2714625"/>
          </a:xfrm>
          <a:prstGeom prst="rect">
            <a:avLst/>
          </a:prstGeom>
          <a:noFill/>
          <a:ln w="9525">
            <a:noFill/>
            <a:miter lim="800000"/>
            <a:headEnd/>
            <a:tailEnd/>
          </a:ln>
        </p:spPr>
      </p:pic>
      <p:pic>
        <p:nvPicPr>
          <p:cNvPr id="19466" name="Picture 8" descr="http://developer.android.com/guide/tutorials/views/images/hello-tabwidget.png">
            <a:hlinkClick r:id="rId8"/>
          </p:cNvPr>
          <p:cNvPicPr>
            <a:picLocks noChangeAspect="1" noChangeArrowheads="1"/>
          </p:cNvPicPr>
          <p:nvPr/>
        </p:nvPicPr>
        <p:blipFill>
          <a:blip r:embed="rId9"/>
          <a:srcRect/>
          <a:stretch>
            <a:fillRect/>
          </a:stretch>
        </p:blipFill>
        <p:spPr bwMode="auto">
          <a:xfrm>
            <a:off x="5715000" y="2924175"/>
            <a:ext cx="1905000" cy="2714625"/>
          </a:xfrm>
          <a:prstGeom prst="rect">
            <a:avLst/>
          </a:prstGeom>
          <a:noFill/>
          <a:ln w="9525">
            <a:solidFill>
              <a:schemeClr val="accent1"/>
            </a:solidFill>
            <a:miter lim="800000"/>
            <a:headEnd/>
            <a:tailEnd/>
          </a:ln>
        </p:spPr>
      </p:pic>
      <p:pic>
        <p:nvPicPr>
          <p:cNvPr id="19467" name="Picture 10" descr="http://developer.android.com/guide/tutorials/views/images/hello-spinner.png">
            <a:hlinkClick r:id="rId10"/>
          </p:cNvPr>
          <p:cNvPicPr>
            <a:picLocks noChangeAspect="1" noChangeArrowheads="1"/>
          </p:cNvPicPr>
          <p:nvPr/>
        </p:nvPicPr>
        <p:blipFill>
          <a:blip r:embed="rId11"/>
          <a:srcRect/>
          <a:stretch>
            <a:fillRect/>
          </a:stretch>
        </p:blipFill>
        <p:spPr bwMode="auto">
          <a:xfrm>
            <a:off x="6172200" y="3762375"/>
            <a:ext cx="1905000" cy="2714625"/>
          </a:xfrm>
          <a:prstGeom prst="rect">
            <a:avLst/>
          </a:prstGeom>
          <a:noFill/>
          <a:ln w="9525">
            <a:solidFill>
              <a:schemeClr val="accent1"/>
            </a:solidFill>
            <a:miter lim="800000"/>
            <a:headEnd/>
            <a:tailEnd/>
          </a:ln>
        </p:spPr>
      </p:pic>
      <p:sp>
        <p:nvSpPr>
          <p:cNvPr id="19468" name="TextBox 15"/>
          <p:cNvSpPr txBox="1">
            <a:spLocks noChangeArrowheads="1"/>
          </p:cNvSpPr>
          <p:nvPr/>
        </p:nvSpPr>
        <p:spPr bwMode="auto">
          <a:xfrm>
            <a:off x="7391400" y="2085975"/>
            <a:ext cx="1752600" cy="1754188"/>
          </a:xfrm>
          <a:prstGeom prst="rect">
            <a:avLst/>
          </a:prstGeom>
          <a:noFill/>
          <a:ln w="9525">
            <a:noFill/>
            <a:miter lim="800000"/>
            <a:headEnd/>
            <a:tailEnd/>
          </a:ln>
        </p:spPr>
        <p:txBody>
          <a:bodyPr>
            <a:spAutoFit/>
          </a:bodyPr>
          <a:lstStyle/>
          <a:p>
            <a:r>
              <a:rPr lang="en-US" b="1">
                <a:latin typeface="Calibri" pitchFamily="34" charset="0"/>
              </a:rPr>
              <a:t>GalleryView</a:t>
            </a:r>
          </a:p>
          <a:p>
            <a:endParaRPr lang="en-US" b="1">
              <a:latin typeface="Calibri" pitchFamily="34" charset="0"/>
            </a:endParaRPr>
          </a:p>
          <a:p>
            <a:r>
              <a:rPr lang="en-US" b="1">
                <a:latin typeface="Calibri" pitchFamily="34" charset="0"/>
              </a:rPr>
              <a:t>     TabWidget</a:t>
            </a:r>
          </a:p>
          <a:p>
            <a:endParaRPr lang="en-US" b="1">
              <a:latin typeface="Calibri" pitchFamily="34" charset="0"/>
            </a:endParaRPr>
          </a:p>
          <a:p>
            <a:endParaRPr lang="en-US" b="1">
              <a:latin typeface="Calibri" pitchFamily="34" charset="0"/>
            </a:endParaRPr>
          </a:p>
          <a:p>
            <a:r>
              <a:rPr lang="en-US" b="1">
                <a:latin typeface="Calibri" pitchFamily="34" charset="0"/>
              </a:rPr>
              <a:t>             Spinner</a:t>
            </a:r>
            <a:endParaRPr lang="en-US" sz="1600">
              <a:latin typeface="Calibri" pitchFamily="34" charset="0"/>
            </a:endParaRPr>
          </a:p>
        </p:txBody>
      </p:sp>
      <p:sp>
        <p:nvSpPr>
          <p:cNvPr id="19469" name="TextBox 16"/>
          <p:cNvSpPr txBox="1">
            <a:spLocks noChangeArrowheads="1"/>
          </p:cNvSpPr>
          <p:nvPr/>
        </p:nvSpPr>
        <p:spPr bwMode="auto">
          <a:xfrm>
            <a:off x="457200" y="1371600"/>
            <a:ext cx="2133600" cy="381000"/>
          </a:xfrm>
          <a:prstGeom prst="rect">
            <a:avLst/>
          </a:prstGeom>
          <a:noFill/>
          <a:ln w="9525">
            <a:noFill/>
            <a:miter lim="800000"/>
            <a:headEnd/>
            <a:tailEnd/>
          </a:ln>
        </p:spPr>
        <p:txBody>
          <a:bodyPr>
            <a:spAutoFit/>
          </a:bodyPr>
          <a:lstStyle/>
          <a:p>
            <a:r>
              <a:rPr lang="en-US" b="1">
                <a:solidFill>
                  <a:srgbClr val="C00000"/>
                </a:solidFill>
                <a:latin typeface="Calibri" pitchFamily="34" charset="0"/>
              </a:rPr>
              <a:t>Widgets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54BDC2A-4E0E-4999-8D46-6EF7A6A497F0}" type="slidenum">
              <a:rPr lang="en-US"/>
              <a:pPr>
                <a:defRPr/>
              </a:pPr>
              <a:t>50</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Example 2: </a:t>
            </a:r>
            <a:r>
              <a:rPr lang="en-US" sz="5900" b="1" dirty="0" err="1">
                <a:solidFill>
                  <a:schemeClr val="tx2">
                    <a:lumMod val="60000"/>
                    <a:lumOff val="40000"/>
                  </a:schemeClr>
                </a:solidFill>
                <a:latin typeface="+mn-lt"/>
              </a:rPr>
              <a:t>CheckBox</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2470"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62471"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A84B0D5-EE1E-4636-A32A-05A7543B2E02}" type="slidenum">
              <a:rPr lang="en-US" sz="1200">
                <a:solidFill>
                  <a:schemeClr val="tx1">
                    <a:tint val="75000"/>
                  </a:schemeClr>
                </a:solidFill>
                <a:latin typeface="+mn-lt"/>
              </a:rPr>
              <a:pPr algn="r" fontAlgn="auto">
                <a:spcBef>
                  <a:spcPts val="0"/>
                </a:spcBef>
                <a:spcAft>
                  <a:spcPts val="0"/>
                </a:spcAft>
                <a:defRPr/>
              </a:pPr>
              <a:t>50</a:t>
            </a:fld>
            <a:endParaRPr lang="en-US" sz="1200">
              <a:solidFill>
                <a:schemeClr val="tx1">
                  <a:tint val="75000"/>
                </a:schemeClr>
              </a:solidFill>
              <a:latin typeface="+mn-lt"/>
            </a:endParaRPr>
          </a:p>
        </p:txBody>
      </p:sp>
      <p:sp>
        <p:nvSpPr>
          <p:cNvPr id="62473" name="TextBox 6"/>
          <p:cNvSpPr txBox="1">
            <a:spLocks noChangeArrowheads="1"/>
          </p:cNvSpPr>
          <p:nvPr/>
        </p:nvSpPr>
        <p:spPr bwMode="auto">
          <a:xfrm>
            <a:off x="304800" y="1828800"/>
            <a:ext cx="8077200" cy="400050"/>
          </a:xfrm>
          <a:prstGeom prst="rect">
            <a:avLst/>
          </a:prstGeom>
          <a:noFill/>
          <a:ln w="9525">
            <a:noFill/>
            <a:miter lim="800000"/>
            <a:headEnd/>
            <a:tailEnd/>
          </a:ln>
        </p:spPr>
        <p:txBody>
          <a:bodyPr>
            <a:spAutoFit/>
          </a:bodyPr>
          <a:lstStyle/>
          <a:p>
            <a:r>
              <a:rPr lang="en-US" sz="2000">
                <a:latin typeface="Calibri" pitchFamily="34" charset="0"/>
              </a:rPr>
              <a:t>Complete code for the checkBox demo </a:t>
            </a:r>
            <a:r>
              <a:rPr lang="en-US" sz="1200">
                <a:latin typeface="Calibri" pitchFamily="34" charset="0"/>
              </a:rPr>
              <a:t>(1 of 3)</a:t>
            </a:r>
          </a:p>
        </p:txBody>
      </p:sp>
      <p:graphicFrame>
        <p:nvGraphicFramePr>
          <p:cNvPr id="62467" name="Object 3"/>
          <p:cNvGraphicFramePr>
            <a:graphicFrameLocks noChangeAspect="1"/>
          </p:cNvGraphicFramePr>
          <p:nvPr/>
        </p:nvGraphicFramePr>
        <p:xfrm>
          <a:off x="304800" y="2362200"/>
          <a:ext cx="8366125" cy="4456113"/>
        </p:xfrm>
        <a:graphic>
          <a:graphicData uri="http://schemas.openxmlformats.org/presentationml/2006/ole">
            <p:oleObj spid="_x0000_s62467" name="Document" r:id="rId4" imgW="8385245" imgH="4450778" progId="">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08022CF-B3E4-47F4-8143-8E2C0F7C253C}" type="slidenum">
              <a:rPr lang="en-US"/>
              <a:pPr>
                <a:defRPr/>
              </a:pPr>
              <a:t>51</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Example 2: </a:t>
            </a:r>
            <a:r>
              <a:rPr lang="en-US" sz="5900" b="1" dirty="0" err="1">
                <a:solidFill>
                  <a:schemeClr val="tx2">
                    <a:lumMod val="60000"/>
                    <a:lumOff val="40000"/>
                  </a:schemeClr>
                </a:solidFill>
                <a:latin typeface="+mn-lt"/>
              </a:rPr>
              <a:t>CheckBox</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4518"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64519"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9344B92-153D-4FB2-92C9-F32E1B93880B}" type="slidenum">
              <a:rPr lang="en-US" sz="1200">
                <a:solidFill>
                  <a:schemeClr val="tx1">
                    <a:tint val="75000"/>
                  </a:schemeClr>
                </a:solidFill>
                <a:latin typeface="+mn-lt"/>
              </a:rPr>
              <a:pPr algn="r" fontAlgn="auto">
                <a:spcBef>
                  <a:spcPts val="0"/>
                </a:spcBef>
                <a:spcAft>
                  <a:spcPts val="0"/>
                </a:spcAft>
                <a:defRPr/>
              </a:pPr>
              <a:t>51</a:t>
            </a:fld>
            <a:endParaRPr lang="en-US" sz="1200">
              <a:solidFill>
                <a:schemeClr val="tx1">
                  <a:tint val="75000"/>
                </a:schemeClr>
              </a:solidFill>
              <a:latin typeface="+mn-lt"/>
            </a:endParaRPr>
          </a:p>
        </p:txBody>
      </p:sp>
      <p:sp>
        <p:nvSpPr>
          <p:cNvPr id="64521" name="TextBox 6"/>
          <p:cNvSpPr txBox="1">
            <a:spLocks noChangeArrowheads="1"/>
          </p:cNvSpPr>
          <p:nvPr/>
        </p:nvSpPr>
        <p:spPr bwMode="auto">
          <a:xfrm>
            <a:off x="381000" y="1447800"/>
            <a:ext cx="8077200" cy="400050"/>
          </a:xfrm>
          <a:prstGeom prst="rect">
            <a:avLst/>
          </a:prstGeom>
          <a:noFill/>
          <a:ln w="9525">
            <a:noFill/>
            <a:miter lim="800000"/>
            <a:headEnd/>
            <a:tailEnd/>
          </a:ln>
        </p:spPr>
        <p:txBody>
          <a:bodyPr>
            <a:spAutoFit/>
          </a:bodyPr>
          <a:lstStyle/>
          <a:p>
            <a:r>
              <a:rPr lang="en-US" sz="2000">
                <a:latin typeface="Calibri" pitchFamily="34" charset="0"/>
              </a:rPr>
              <a:t>Complete code for the checkBox demo </a:t>
            </a:r>
            <a:r>
              <a:rPr lang="en-US" sz="1200">
                <a:latin typeface="Calibri" pitchFamily="34" charset="0"/>
              </a:rPr>
              <a:t>(2 of 3)</a:t>
            </a:r>
          </a:p>
        </p:txBody>
      </p:sp>
      <p:graphicFrame>
        <p:nvGraphicFramePr>
          <p:cNvPr id="64515" name="Object 3"/>
          <p:cNvGraphicFramePr>
            <a:graphicFrameLocks noChangeAspect="1"/>
          </p:cNvGraphicFramePr>
          <p:nvPr/>
        </p:nvGraphicFramePr>
        <p:xfrm>
          <a:off x="385763" y="1982788"/>
          <a:ext cx="8328025" cy="3294062"/>
        </p:xfrm>
        <a:graphic>
          <a:graphicData uri="http://schemas.openxmlformats.org/presentationml/2006/ole">
            <p:oleObj spid="_x0000_s64515" name="Document" r:id="rId4" imgW="8393897" imgH="3324140" progId="">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15BF7E3-AC51-4184-B654-BC598F953AD8}" type="slidenum">
              <a:rPr lang="en-US"/>
              <a:pPr>
                <a:defRPr/>
              </a:pPr>
              <a:t>52</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Example 2: </a:t>
            </a:r>
            <a:r>
              <a:rPr lang="en-US" sz="5900" b="1" dirty="0" err="1">
                <a:solidFill>
                  <a:schemeClr val="tx2">
                    <a:lumMod val="60000"/>
                    <a:lumOff val="40000"/>
                  </a:schemeClr>
                </a:solidFill>
                <a:latin typeface="+mn-lt"/>
              </a:rPr>
              <a:t>CheckBox</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63493"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63494"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23C26507-F15E-4D21-BDDF-137A858AB816}" type="slidenum">
              <a:rPr lang="en-US" sz="1200">
                <a:solidFill>
                  <a:schemeClr val="tx1">
                    <a:tint val="75000"/>
                  </a:schemeClr>
                </a:solidFill>
                <a:latin typeface="+mn-lt"/>
              </a:rPr>
              <a:pPr algn="r" fontAlgn="auto">
                <a:spcBef>
                  <a:spcPts val="0"/>
                </a:spcBef>
                <a:spcAft>
                  <a:spcPts val="0"/>
                </a:spcAft>
                <a:defRPr/>
              </a:pPr>
              <a:t>52</a:t>
            </a:fld>
            <a:endParaRPr lang="en-US" sz="1200">
              <a:solidFill>
                <a:schemeClr val="tx1">
                  <a:tint val="75000"/>
                </a:schemeClr>
              </a:solidFill>
              <a:latin typeface="+mn-lt"/>
            </a:endParaRPr>
          </a:p>
        </p:txBody>
      </p:sp>
      <p:sp>
        <p:nvSpPr>
          <p:cNvPr id="63496" name="TextBox 6"/>
          <p:cNvSpPr txBox="1">
            <a:spLocks noChangeArrowheads="1"/>
          </p:cNvSpPr>
          <p:nvPr/>
        </p:nvSpPr>
        <p:spPr bwMode="auto">
          <a:xfrm>
            <a:off x="381000" y="1447800"/>
            <a:ext cx="8077200" cy="400050"/>
          </a:xfrm>
          <a:prstGeom prst="rect">
            <a:avLst/>
          </a:prstGeom>
          <a:noFill/>
          <a:ln w="9525">
            <a:noFill/>
            <a:miter lim="800000"/>
            <a:headEnd/>
            <a:tailEnd/>
          </a:ln>
        </p:spPr>
        <p:txBody>
          <a:bodyPr>
            <a:spAutoFit/>
          </a:bodyPr>
          <a:lstStyle/>
          <a:p>
            <a:r>
              <a:rPr lang="en-US" sz="2000">
                <a:latin typeface="Calibri" pitchFamily="34" charset="0"/>
              </a:rPr>
              <a:t>Complete code for the checkBox demo </a:t>
            </a:r>
            <a:r>
              <a:rPr lang="en-US" sz="1200">
                <a:latin typeface="Calibri" pitchFamily="34" charset="0"/>
              </a:rPr>
              <a:t>(1 of 2)</a:t>
            </a:r>
          </a:p>
        </p:txBody>
      </p:sp>
      <p:graphicFrame>
        <p:nvGraphicFramePr>
          <p:cNvPr id="63490" name="Object 2"/>
          <p:cNvGraphicFramePr>
            <a:graphicFrameLocks noChangeAspect="1"/>
          </p:cNvGraphicFramePr>
          <p:nvPr/>
        </p:nvGraphicFramePr>
        <p:xfrm>
          <a:off x="385763" y="2114550"/>
          <a:ext cx="8328025" cy="3813175"/>
        </p:xfrm>
        <a:graphic>
          <a:graphicData uri="http://schemas.openxmlformats.org/presentationml/2006/ole">
            <p:oleObj spid="_x0000_s63490" name="Document" r:id="rId4" imgW="8393897" imgH="3838342" progId="">
              <p:embed/>
            </p:oleObj>
          </a:graphicData>
        </a:graphic>
      </p:graphicFrame>
      <p:sp>
        <p:nvSpPr>
          <p:cNvPr id="9" name="Rectangle 8"/>
          <p:cNvSpPr/>
          <p:nvPr/>
        </p:nvSpPr>
        <p:spPr>
          <a:xfrm>
            <a:off x="1143000" y="2286000"/>
            <a:ext cx="4724400" cy="228600"/>
          </a:xfrm>
          <a:prstGeom prst="rect">
            <a:avLst/>
          </a:prstGeom>
          <a:solidFill>
            <a:srgbClr val="FFFF00">
              <a:alpha val="30000"/>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2"/>
          </p:nvPr>
        </p:nvSpPr>
        <p:spPr/>
        <p:txBody>
          <a:bodyPr/>
          <a:lstStyle/>
          <a:p>
            <a:pPr>
              <a:defRPr/>
            </a:pPr>
            <a:fld id="{BF61A0E5-C4F6-4E19-A367-42F38C4E6DE0}" type="slidenum">
              <a:rPr lang="en-US"/>
              <a:pPr>
                <a:defRPr/>
              </a:pPr>
              <a:t>53</a:t>
            </a:fld>
            <a:endParaRPr lang="en-US"/>
          </a:p>
        </p:txBody>
      </p:sp>
      <p:sp>
        <p:nvSpPr>
          <p:cNvPr id="1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a:t>
            </a:r>
            <a:r>
              <a:rPr lang="en-US" sz="5900" b="1" dirty="0" err="1">
                <a:solidFill>
                  <a:schemeClr val="tx2">
                    <a:lumMod val="60000"/>
                    <a:lumOff val="40000"/>
                  </a:schemeClr>
                </a:solidFill>
                <a:latin typeface="+mn-lt"/>
              </a:rPr>
              <a:t>RadioButtons</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75779"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75780"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1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8211C2F0-4FE4-415C-8982-1881FE224C4A}" type="slidenum">
              <a:rPr lang="en-US" sz="1200">
                <a:solidFill>
                  <a:schemeClr val="tx1">
                    <a:tint val="75000"/>
                  </a:schemeClr>
                </a:solidFill>
                <a:latin typeface="+mn-lt"/>
              </a:rPr>
              <a:pPr algn="r" fontAlgn="auto">
                <a:spcBef>
                  <a:spcPts val="0"/>
                </a:spcBef>
                <a:spcAft>
                  <a:spcPts val="0"/>
                </a:spcAft>
                <a:defRPr/>
              </a:pPr>
              <a:t>53</a:t>
            </a:fld>
            <a:endParaRPr lang="en-US" sz="1200">
              <a:solidFill>
                <a:schemeClr val="tx1">
                  <a:tint val="75000"/>
                </a:schemeClr>
              </a:solidFill>
              <a:latin typeface="+mn-lt"/>
            </a:endParaRPr>
          </a:p>
        </p:txBody>
      </p:sp>
      <p:sp>
        <p:nvSpPr>
          <p:cNvPr id="75782" name="TextBox 16"/>
          <p:cNvSpPr txBox="1">
            <a:spLocks noChangeArrowheads="1"/>
          </p:cNvSpPr>
          <p:nvPr/>
        </p:nvSpPr>
        <p:spPr bwMode="auto">
          <a:xfrm>
            <a:off x="685800" y="1828800"/>
            <a:ext cx="8077200" cy="4094163"/>
          </a:xfrm>
          <a:prstGeom prst="rect">
            <a:avLst/>
          </a:prstGeom>
          <a:noFill/>
          <a:ln w="9525">
            <a:noFill/>
            <a:miter lim="800000"/>
            <a:headEnd/>
            <a:tailEnd/>
          </a:ln>
        </p:spPr>
        <p:txBody>
          <a:bodyPr>
            <a:spAutoFit/>
          </a:bodyPr>
          <a:lstStyle/>
          <a:p>
            <a:pPr marL="457200" indent="-457200">
              <a:buFont typeface="Arial" charset="0"/>
              <a:buChar char="•"/>
            </a:pPr>
            <a:r>
              <a:rPr lang="en-US" sz="2000">
                <a:latin typeface="Calibri" pitchFamily="34" charset="0"/>
              </a:rPr>
              <a:t>A radio button is a two-states button that can be either </a:t>
            </a:r>
            <a:r>
              <a:rPr lang="en-US" sz="2000" i="1">
                <a:solidFill>
                  <a:srgbClr val="C00000"/>
                </a:solidFill>
                <a:latin typeface="Calibri" pitchFamily="34" charset="0"/>
              </a:rPr>
              <a:t>checked</a:t>
            </a:r>
            <a:r>
              <a:rPr lang="en-US" sz="2000">
                <a:latin typeface="Calibri" pitchFamily="34" charset="0"/>
              </a:rPr>
              <a:t> or </a:t>
            </a:r>
            <a:r>
              <a:rPr lang="en-US" sz="2000" i="1">
                <a:solidFill>
                  <a:srgbClr val="C00000"/>
                </a:solidFill>
                <a:latin typeface="Calibri" pitchFamily="34" charset="0"/>
              </a:rPr>
              <a:t>unchecked</a:t>
            </a:r>
            <a:r>
              <a:rPr lang="en-US" sz="2000">
                <a:latin typeface="Calibri" pitchFamily="34" charset="0"/>
              </a:rPr>
              <a:t>. </a:t>
            </a:r>
          </a:p>
          <a:p>
            <a:pPr marL="457200" indent="-457200">
              <a:buFont typeface="Arial" charset="0"/>
              <a:buChar char="•"/>
            </a:pPr>
            <a:r>
              <a:rPr lang="en-US" sz="2000">
                <a:latin typeface="Calibri" pitchFamily="34" charset="0"/>
              </a:rPr>
              <a:t>When the radio button is unchecked, the user can press or click it to check it. </a:t>
            </a:r>
          </a:p>
          <a:p>
            <a:pPr marL="457200" indent="-457200">
              <a:buFont typeface="Arial" charset="0"/>
              <a:buChar char="•"/>
            </a:pPr>
            <a:r>
              <a:rPr lang="en-US" sz="2000">
                <a:latin typeface="Calibri" pitchFamily="34" charset="0"/>
              </a:rPr>
              <a:t>Radio buttons are normally used together in a </a:t>
            </a:r>
            <a:r>
              <a:rPr lang="en-US" sz="2000" b="1">
                <a:latin typeface="Calibri" pitchFamily="34" charset="0"/>
              </a:rPr>
              <a:t>RadioGroup</a:t>
            </a:r>
            <a:r>
              <a:rPr lang="en-US" sz="2000">
                <a:latin typeface="Calibri" pitchFamily="34" charset="0"/>
              </a:rPr>
              <a:t>. </a:t>
            </a:r>
          </a:p>
          <a:p>
            <a:pPr marL="457200" indent="-457200">
              <a:buFont typeface="Arial" charset="0"/>
              <a:buChar char="•"/>
            </a:pPr>
            <a:endParaRPr lang="en-US" sz="2000">
              <a:latin typeface="Calibri" pitchFamily="34" charset="0"/>
            </a:endParaRPr>
          </a:p>
          <a:p>
            <a:pPr marL="457200" indent="-457200">
              <a:buFont typeface="Arial" charset="0"/>
              <a:buChar char="•"/>
            </a:pPr>
            <a:r>
              <a:rPr lang="en-US" sz="2000">
                <a:latin typeface="Calibri" pitchFamily="34" charset="0"/>
              </a:rPr>
              <a:t>When several radio buttons live inside a radio group, checking one radio button </a:t>
            </a:r>
            <a:r>
              <a:rPr lang="en-US" sz="2000" i="1">
                <a:solidFill>
                  <a:srgbClr val="C00000"/>
                </a:solidFill>
                <a:latin typeface="Calibri" pitchFamily="34" charset="0"/>
              </a:rPr>
              <a:t>unchecks</a:t>
            </a:r>
            <a:r>
              <a:rPr lang="en-US" sz="2000">
                <a:latin typeface="Calibri" pitchFamily="34" charset="0"/>
              </a:rPr>
              <a:t> all the others.</a:t>
            </a:r>
          </a:p>
          <a:p>
            <a:pPr marL="457200" indent="-457200">
              <a:buFont typeface="Arial" charset="0"/>
              <a:buChar char="•"/>
            </a:pPr>
            <a:r>
              <a:rPr lang="en-US" sz="2000">
                <a:latin typeface="Calibri" pitchFamily="34" charset="0"/>
              </a:rPr>
              <a:t>RadioButton inherits from … TextView. Hence, all the standard TextView properties for </a:t>
            </a:r>
            <a:r>
              <a:rPr lang="en-US" sz="2000" i="1">
                <a:latin typeface="Calibri" pitchFamily="34" charset="0"/>
              </a:rPr>
              <a:t>font face, style, color, </a:t>
            </a:r>
            <a:r>
              <a:rPr lang="en-US" sz="2000">
                <a:latin typeface="Calibri" pitchFamily="34" charset="0"/>
              </a:rPr>
              <a:t>etc. are available for controlling the look of radio buttons.</a:t>
            </a:r>
          </a:p>
          <a:p>
            <a:pPr marL="457200" indent="-457200">
              <a:buFont typeface="Arial" charset="0"/>
              <a:buChar char="•"/>
            </a:pPr>
            <a:r>
              <a:rPr lang="en-US" sz="2000">
                <a:latin typeface="Calibri" pitchFamily="34" charset="0"/>
              </a:rPr>
              <a:t>Similarly, you can call </a:t>
            </a:r>
            <a:r>
              <a:rPr lang="en-US" sz="2000" b="1" i="1">
                <a:solidFill>
                  <a:srgbClr val="0070C0"/>
                </a:solidFill>
                <a:latin typeface="Calibri" pitchFamily="34" charset="0"/>
              </a:rPr>
              <a:t>isChecked() </a:t>
            </a:r>
            <a:r>
              <a:rPr lang="en-US" sz="2000">
                <a:latin typeface="Calibri" pitchFamily="34" charset="0"/>
              </a:rPr>
              <a:t>on a RadioButton to see if it is selected, </a:t>
            </a:r>
            <a:r>
              <a:rPr lang="en-US" sz="2000" b="1">
                <a:solidFill>
                  <a:srgbClr val="0070C0"/>
                </a:solidFill>
                <a:latin typeface="Calibri" pitchFamily="34" charset="0"/>
              </a:rPr>
              <a:t>toggle() </a:t>
            </a:r>
            <a:r>
              <a:rPr lang="en-US" sz="2000">
                <a:latin typeface="Calibri" pitchFamily="34" charset="0"/>
              </a:rPr>
              <a:t>to select it, and so on, like you can with a CheckBox.</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2"/>
          </p:nvPr>
        </p:nvSpPr>
        <p:spPr/>
        <p:txBody>
          <a:bodyPr/>
          <a:lstStyle/>
          <a:p>
            <a:pPr>
              <a:defRPr/>
            </a:pPr>
            <a:fld id="{E032A90F-08A3-4DB1-B972-0BFC115AF085}" type="slidenum">
              <a:rPr lang="en-US"/>
              <a:pPr>
                <a:defRPr/>
              </a:pPr>
              <a:t>54</a:t>
            </a:fld>
            <a:endParaRPr lang="en-US"/>
          </a:p>
        </p:txBody>
      </p:sp>
      <p:sp>
        <p:nvSpPr>
          <p:cNvPr id="9"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a:t>
            </a:r>
            <a:r>
              <a:rPr lang="en-US" sz="5900" b="1" dirty="0" err="1">
                <a:solidFill>
                  <a:schemeClr val="tx2">
                    <a:lumMod val="60000"/>
                    <a:lumOff val="40000"/>
                  </a:schemeClr>
                </a:solidFill>
                <a:latin typeface="+mn-lt"/>
              </a:rPr>
              <a:t>RadioButtons</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76803"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7680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12"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4F7670E6-0AE7-4348-A1C0-1B9D2111280E}" type="slidenum">
              <a:rPr lang="en-US" sz="1200">
                <a:solidFill>
                  <a:schemeClr val="tx1">
                    <a:tint val="75000"/>
                  </a:schemeClr>
                </a:solidFill>
                <a:latin typeface="+mn-lt"/>
              </a:rPr>
              <a:pPr algn="r" fontAlgn="auto">
                <a:spcBef>
                  <a:spcPts val="0"/>
                </a:spcBef>
                <a:spcAft>
                  <a:spcPts val="0"/>
                </a:spcAft>
                <a:defRPr/>
              </a:pPr>
              <a:t>54</a:t>
            </a:fld>
            <a:endParaRPr lang="en-US" sz="1200">
              <a:solidFill>
                <a:schemeClr val="tx1">
                  <a:tint val="75000"/>
                </a:schemeClr>
              </a:solidFill>
              <a:latin typeface="+mn-lt"/>
            </a:endParaRPr>
          </a:p>
        </p:txBody>
      </p:sp>
      <p:sp>
        <p:nvSpPr>
          <p:cNvPr id="76806" name="TextBox 12"/>
          <p:cNvSpPr txBox="1">
            <a:spLocks noChangeArrowheads="1"/>
          </p:cNvSpPr>
          <p:nvPr/>
        </p:nvSpPr>
        <p:spPr bwMode="auto">
          <a:xfrm>
            <a:off x="685800" y="1371600"/>
            <a:ext cx="8077200" cy="1016000"/>
          </a:xfrm>
          <a:prstGeom prst="rect">
            <a:avLst/>
          </a:prstGeom>
          <a:noFill/>
          <a:ln w="9525">
            <a:noFill/>
            <a:miter lim="800000"/>
            <a:headEnd/>
            <a:tailEnd/>
          </a:ln>
        </p:spPr>
        <p:txBody>
          <a:bodyPr>
            <a:spAutoFit/>
          </a:bodyPr>
          <a:lstStyle/>
          <a:p>
            <a:pPr marL="457200" indent="-457200"/>
            <a:r>
              <a:rPr lang="en-US" sz="2000" b="1">
                <a:latin typeface="Calibri" pitchFamily="34" charset="0"/>
              </a:rPr>
              <a:t>Example</a:t>
            </a:r>
          </a:p>
          <a:p>
            <a:pPr marL="457200" indent="-457200"/>
            <a:r>
              <a:rPr lang="en-US" sz="2000">
                <a:latin typeface="Calibri" pitchFamily="34" charset="0"/>
              </a:rPr>
              <a:t>	We extend the previous example by adding a </a:t>
            </a:r>
            <a:r>
              <a:rPr lang="en-US" sz="2000" i="1">
                <a:latin typeface="Calibri" pitchFamily="34" charset="0"/>
              </a:rPr>
              <a:t>RadioGroup</a:t>
            </a:r>
            <a:r>
              <a:rPr lang="en-US" sz="2000">
                <a:latin typeface="Calibri" pitchFamily="34" charset="0"/>
              </a:rPr>
              <a:t> and three </a:t>
            </a:r>
            <a:r>
              <a:rPr lang="en-US" sz="2000" i="1">
                <a:latin typeface="Calibri" pitchFamily="34" charset="0"/>
              </a:rPr>
              <a:t>RadioButtons</a:t>
            </a:r>
            <a:r>
              <a:rPr lang="en-US" sz="2000">
                <a:latin typeface="Calibri" pitchFamily="34" charset="0"/>
              </a:rPr>
              <a:t>.  Only new XML and Java code is shown:</a:t>
            </a:r>
          </a:p>
        </p:txBody>
      </p:sp>
      <p:sp>
        <p:nvSpPr>
          <p:cNvPr id="14" name="TextBox 13"/>
          <p:cNvSpPr txBox="1"/>
          <p:nvPr/>
        </p:nvSpPr>
        <p:spPr>
          <a:xfrm>
            <a:off x="848116" y="2372950"/>
            <a:ext cx="7457032" cy="4408248"/>
          </a:xfrm>
          <a:prstGeom prst="rect">
            <a:avLst/>
          </a:prstGeom>
          <a:solidFill>
            <a:schemeClr val="bg1">
              <a:lumMod val="95000"/>
            </a:schemeClr>
          </a:solidFill>
          <a:ln>
            <a:solidFill>
              <a:schemeClr val="accent1"/>
            </a:solidFill>
          </a:ln>
        </p:spPr>
        <p:txBody>
          <a:bodyPr numCol="2">
            <a:spAutoFit/>
          </a:bodyPr>
          <a:lstStyle/>
          <a:p>
            <a:pPr fontAlgn="auto">
              <a:spcBef>
                <a:spcPts val="0"/>
              </a:spcBef>
              <a:spcAft>
                <a:spcPts val="0"/>
              </a:spcAft>
              <a:defRPr/>
            </a:pPr>
            <a:r>
              <a:rPr lang="en-US" sz="1000" dirty="0">
                <a:latin typeface="+mn-lt"/>
              </a:rPr>
              <a:t>&lt;?xml version=</a:t>
            </a:r>
            <a:r>
              <a:rPr lang="en-US" sz="1000" i="1" dirty="0">
                <a:latin typeface="+mn-lt"/>
              </a:rPr>
              <a:t>"1.0"</a:t>
            </a:r>
            <a:r>
              <a:rPr lang="en-US" sz="1000" dirty="0">
                <a:latin typeface="+mn-lt"/>
              </a:rPr>
              <a:t> encoding=</a:t>
            </a:r>
            <a:r>
              <a:rPr lang="en-US" sz="1000" i="1" dirty="0">
                <a:latin typeface="+mn-lt"/>
              </a:rPr>
              <a:t>"utf-8"</a:t>
            </a:r>
            <a:r>
              <a:rPr lang="en-US" sz="1000" dirty="0">
                <a:latin typeface="+mn-lt"/>
              </a:rPr>
              <a:t>?&gt;</a:t>
            </a:r>
          </a:p>
          <a:p>
            <a:pPr fontAlgn="auto">
              <a:spcBef>
                <a:spcPts val="0"/>
              </a:spcBef>
              <a:spcAft>
                <a:spcPts val="0"/>
              </a:spcAft>
              <a:defRPr/>
            </a:pPr>
            <a:r>
              <a:rPr lang="en-US" sz="1000" dirty="0">
                <a:latin typeface="+mn-lt"/>
              </a:rPr>
              <a:t>&lt;</a:t>
            </a:r>
            <a:r>
              <a:rPr lang="en-US" sz="1000" dirty="0" err="1">
                <a:latin typeface="+mn-lt"/>
              </a:rPr>
              <a:t>LinearLayout</a:t>
            </a:r>
            <a:endParaRPr lang="en-US" sz="1000" dirty="0">
              <a:latin typeface="+mn-lt"/>
            </a:endParaRPr>
          </a:p>
          <a:p>
            <a:pPr fontAlgn="auto">
              <a:spcBef>
                <a:spcPts val="0"/>
              </a:spcBef>
              <a:spcAft>
                <a:spcPts val="0"/>
              </a:spcAft>
              <a:defRPr/>
            </a:pPr>
            <a:r>
              <a:rPr lang="en-US" sz="1000" dirty="0" err="1">
                <a:latin typeface="+mn-lt"/>
              </a:rPr>
              <a:t>android:id</a:t>
            </a:r>
            <a:r>
              <a:rPr lang="en-US" sz="1000" dirty="0">
                <a:latin typeface="+mn-lt"/>
              </a:rPr>
              <a:t>=</a:t>
            </a:r>
            <a:r>
              <a:rPr lang="en-US" sz="1000" i="1" dirty="0">
                <a:latin typeface="+mn-lt"/>
              </a:rPr>
              <a:t>"@+id/</a:t>
            </a:r>
            <a:r>
              <a:rPr lang="en-US" sz="1000" i="1" dirty="0" err="1">
                <a:latin typeface="+mn-lt"/>
              </a:rPr>
              <a:t>myLinearLayout</a:t>
            </a:r>
            <a:r>
              <a:rPr lang="en-US" sz="1000" i="1" dirty="0">
                <a:latin typeface="+mn-lt"/>
              </a:rPr>
              <a:t>"</a:t>
            </a:r>
            <a:endParaRPr lang="en-US" sz="1000" dirty="0">
              <a:latin typeface="+mn-lt"/>
            </a:endParaRPr>
          </a:p>
          <a:p>
            <a:pPr fontAlgn="auto">
              <a:spcBef>
                <a:spcPts val="0"/>
              </a:spcBef>
              <a:spcAft>
                <a:spcPts val="0"/>
              </a:spcAft>
              <a:defRPr/>
            </a:pPr>
            <a:r>
              <a:rPr lang="en-US" sz="1000" dirty="0" err="1">
                <a:latin typeface="+mn-lt"/>
              </a:rPr>
              <a:t>android:layout_width</a:t>
            </a:r>
            <a:r>
              <a:rPr lang="en-US" sz="1000" dirty="0">
                <a:latin typeface="+mn-lt"/>
              </a:rPr>
              <a:t>=</a:t>
            </a:r>
            <a:r>
              <a:rPr lang="en-US" sz="1000" i="1" dirty="0">
                <a:latin typeface="+mn-lt"/>
              </a:rPr>
              <a:t>"</a:t>
            </a:r>
            <a:r>
              <a:rPr lang="en-US" sz="1000" i="1" dirty="0" err="1">
                <a:latin typeface="+mn-lt"/>
              </a:rPr>
              <a:t>fill_parent</a:t>
            </a:r>
            <a:r>
              <a:rPr lang="en-US" sz="1000" i="1" dirty="0">
                <a:latin typeface="+mn-lt"/>
              </a:rPr>
              <a:t>"</a:t>
            </a:r>
            <a:endParaRPr lang="en-US" sz="1000" dirty="0">
              <a:latin typeface="+mn-lt"/>
            </a:endParaRPr>
          </a:p>
          <a:p>
            <a:pPr fontAlgn="auto">
              <a:spcBef>
                <a:spcPts val="0"/>
              </a:spcBef>
              <a:spcAft>
                <a:spcPts val="0"/>
              </a:spcAft>
              <a:defRPr/>
            </a:pPr>
            <a:r>
              <a:rPr lang="en-US" sz="1000" dirty="0" err="1">
                <a:latin typeface="+mn-lt"/>
              </a:rPr>
              <a:t>android:layout_height</a:t>
            </a:r>
            <a:r>
              <a:rPr lang="en-US" sz="1000" dirty="0">
                <a:latin typeface="+mn-lt"/>
              </a:rPr>
              <a:t>=</a:t>
            </a:r>
            <a:r>
              <a:rPr lang="en-US" sz="1000" i="1" dirty="0">
                <a:latin typeface="+mn-lt"/>
              </a:rPr>
              <a:t>"</a:t>
            </a:r>
            <a:r>
              <a:rPr lang="en-US" sz="1000" i="1" dirty="0" err="1">
                <a:latin typeface="+mn-lt"/>
              </a:rPr>
              <a:t>fill_parent</a:t>
            </a:r>
            <a:r>
              <a:rPr lang="en-US" sz="1000" i="1" dirty="0">
                <a:latin typeface="+mn-lt"/>
              </a:rPr>
              <a:t>"</a:t>
            </a:r>
            <a:endParaRPr lang="en-US" sz="1000" dirty="0">
              <a:latin typeface="+mn-lt"/>
            </a:endParaRPr>
          </a:p>
          <a:p>
            <a:pPr fontAlgn="auto">
              <a:spcBef>
                <a:spcPts val="0"/>
              </a:spcBef>
              <a:spcAft>
                <a:spcPts val="0"/>
              </a:spcAft>
              <a:defRPr/>
            </a:pPr>
            <a:r>
              <a:rPr lang="en-US" sz="1000" dirty="0" err="1">
                <a:latin typeface="+mn-lt"/>
              </a:rPr>
              <a:t>android:orientation</a:t>
            </a:r>
            <a:r>
              <a:rPr lang="en-US" sz="1000" dirty="0">
                <a:latin typeface="+mn-lt"/>
              </a:rPr>
              <a:t>=</a:t>
            </a:r>
            <a:r>
              <a:rPr lang="en-US" sz="1000" i="1" dirty="0">
                <a:latin typeface="+mn-lt"/>
              </a:rPr>
              <a:t>"vertical"</a:t>
            </a:r>
            <a:endParaRPr lang="en-US" sz="1000" dirty="0">
              <a:latin typeface="+mn-lt"/>
            </a:endParaRPr>
          </a:p>
          <a:p>
            <a:pPr fontAlgn="auto">
              <a:spcBef>
                <a:spcPts val="0"/>
              </a:spcBef>
              <a:spcAft>
                <a:spcPts val="0"/>
              </a:spcAft>
              <a:defRPr/>
            </a:pPr>
            <a:r>
              <a:rPr lang="en-US" sz="1000" dirty="0" err="1">
                <a:latin typeface="+mn-lt"/>
              </a:rPr>
              <a:t>xmlns:android</a:t>
            </a:r>
            <a:r>
              <a:rPr lang="en-US" sz="1000" dirty="0">
                <a:latin typeface="+mn-lt"/>
              </a:rPr>
              <a:t>=</a:t>
            </a:r>
            <a:r>
              <a:rPr lang="en-US" sz="1000" i="1" dirty="0">
                <a:latin typeface="+mn-lt"/>
              </a:rPr>
              <a:t>"http://schemas.android.com/apk/res/android"</a:t>
            </a:r>
            <a:endParaRPr lang="en-US" sz="1000" dirty="0">
              <a:latin typeface="+mn-lt"/>
            </a:endParaRPr>
          </a:p>
          <a:p>
            <a:pPr fontAlgn="auto">
              <a:spcBef>
                <a:spcPts val="0"/>
              </a:spcBef>
              <a:spcAft>
                <a:spcPts val="0"/>
              </a:spcAft>
              <a:defRPr/>
            </a:pPr>
            <a:r>
              <a:rPr lang="en-US" sz="1000" dirty="0">
                <a:latin typeface="+mn-lt"/>
              </a:rPr>
              <a:t>&gt; </a:t>
            </a:r>
          </a:p>
          <a:p>
            <a:pPr fontAlgn="auto">
              <a:spcBef>
                <a:spcPts val="0"/>
              </a:spcBef>
              <a:spcAft>
                <a:spcPts val="0"/>
              </a:spcAft>
              <a:defRPr/>
            </a:pPr>
            <a:endParaRPr lang="en-US" sz="1000" dirty="0">
              <a:latin typeface="+mn-lt"/>
            </a:endParaRPr>
          </a:p>
          <a:p>
            <a:pPr fontAlgn="auto">
              <a:spcBef>
                <a:spcPts val="0"/>
              </a:spcBef>
              <a:spcAft>
                <a:spcPts val="0"/>
              </a:spcAft>
              <a:defRPr/>
            </a:pPr>
            <a:r>
              <a:rPr lang="en-US" sz="1000" b="1" dirty="0">
                <a:latin typeface="+mn-lt"/>
              </a:rPr>
              <a:t>&lt;</a:t>
            </a:r>
            <a:r>
              <a:rPr lang="en-US" sz="1000" b="1" dirty="0" err="1">
                <a:latin typeface="+mn-lt"/>
              </a:rPr>
              <a:t>RadioGroup</a:t>
            </a:r>
            <a:endParaRPr lang="en-US" sz="1000" b="1" dirty="0">
              <a:latin typeface="+mn-lt"/>
            </a:endParaRPr>
          </a:p>
          <a:p>
            <a:pPr fontAlgn="auto">
              <a:spcBef>
                <a:spcPts val="0"/>
              </a:spcBef>
              <a:spcAft>
                <a:spcPts val="0"/>
              </a:spcAft>
              <a:defRPr/>
            </a:pPr>
            <a:r>
              <a:rPr lang="en-US" sz="1000" b="1" dirty="0" err="1">
                <a:latin typeface="+mn-lt"/>
              </a:rPr>
              <a:t>android:id</a:t>
            </a:r>
            <a:r>
              <a:rPr lang="en-US" sz="1000" b="1" dirty="0">
                <a:latin typeface="+mn-lt"/>
              </a:rPr>
              <a:t>=</a:t>
            </a:r>
            <a:r>
              <a:rPr lang="en-US" sz="1000" b="1" i="1" dirty="0">
                <a:latin typeface="+mn-lt"/>
              </a:rPr>
              <a:t>"@+id/</a:t>
            </a:r>
            <a:r>
              <a:rPr lang="en-US" sz="1000" b="1" i="1" dirty="0" err="1">
                <a:latin typeface="+mn-lt"/>
              </a:rPr>
              <a:t>radGroupCoffeeType</a:t>
            </a:r>
            <a:r>
              <a:rPr lang="en-US" sz="1000" b="1" i="1" dirty="0">
                <a:latin typeface="+mn-lt"/>
              </a:rPr>
              <a:t>"</a:t>
            </a:r>
            <a:endParaRPr lang="en-US" sz="1000" b="1" dirty="0">
              <a:latin typeface="+mn-lt"/>
            </a:endParaRPr>
          </a:p>
          <a:p>
            <a:pPr fontAlgn="auto">
              <a:spcBef>
                <a:spcPts val="0"/>
              </a:spcBef>
              <a:spcAft>
                <a:spcPts val="0"/>
              </a:spcAft>
              <a:defRPr/>
            </a:pPr>
            <a:r>
              <a:rPr lang="en-US" sz="1000" dirty="0" err="1">
                <a:latin typeface="+mn-lt"/>
              </a:rPr>
              <a:t>android:layout_width</a:t>
            </a:r>
            <a:r>
              <a:rPr lang="en-US" sz="1000" dirty="0">
                <a:latin typeface="+mn-lt"/>
              </a:rPr>
              <a:t>=</a:t>
            </a:r>
            <a:r>
              <a:rPr lang="en-US" sz="1000" i="1" dirty="0">
                <a:latin typeface="+mn-lt"/>
              </a:rPr>
              <a:t>"</a:t>
            </a:r>
            <a:r>
              <a:rPr lang="en-US" sz="1000" i="1" dirty="0" err="1">
                <a:latin typeface="+mn-lt"/>
              </a:rPr>
              <a:t>fill_parent</a:t>
            </a:r>
            <a:r>
              <a:rPr lang="en-US" sz="1000" i="1" dirty="0">
                <a:latin typeface="+mn-lt"/>
              </a:rPr>
              <a:t>"</a:t>
            </a:r>
            <a:endParaRPr lang="en-US" sz="1000" dirty="0">
              <a:latin typeface="+mn-lt"/>
            </a:endParaRPr>
          </a:p>
          <a:p>
            <a:pPr fontAlgn="auto">
              <a:spcBef>
                <a:spcPts val="0"/>
              </a:spcBef>
              <a:spcAft>
                <a:spcPts val="0"/>
              </a:spcAft>
              <a:defRPr/>
            </a:pPr>
            <a:r>
              <a:rPr lang="en-US" sz="1000" dirty="0" err="1">
                <a:latin typeface="+mn-lt"/>
              </a:rPr>
              <a:t>android:layout_height</a:t>
            </a:r>
            <a:r>
              <a:rPr lang="en-US" sz="1000" dirty="0">
                <a:latin typeface="+mn-lt"/>
              </a:rPr>
              <a:t>=</a:t>
            </a:r>
            <a:r>
              <a:rPr lang="en-US" sz="1000" i="1" dirty="0">
                <a:latin typeface="+mn-lt"/>
              </a:rPr>
              <a:t>"</a:t>
            </a:r>
            <a:r>
              <a:rPr lang="en-US" sz="1000" i="1" dirty="0" err="1">
                <a:latin typeface="+mn-lt"/>
              </a:rPr>
              <a:t>wrap_content</a:t>
            </a:r>
            <a:r>
              <a:rPr lang="en-US" sz="1000" i="1" dirty="0">
                <a:latin typeface="+mn-lt"/>
              </a:rPr>
              <a:t>"</a:t>
            </a:r>
            <a:endParaRPr lang="en-US" sz="1000" dirty="0">
              <a:latin typeface="+mn-lt"/>
            </a:endParaRPr>
          </a:p>
          <a:p>
            <a:pPr fontAlgn="auto">
              <a:spcBef>
                <a:spcPts val="0"/>
              </a:spcBef>
              <a:spcAft>
                <a:spcPts val="0"/>
              </a:spcAft>
              <a:defRPr/>
            </a:pPr>
            <a:r>
              <a:rPr lang="en-US" sz="1000" dirty="0" err="1">
                <a:latin typeface="+mn-lt"/>
              </a:rPr>
              <a:t>android:orientation</a:t>
            </a:r>
            <a:r>
              <a:rPr lang="en-US" sz="1000" dirty="0">
                <a:latin typeface="+mn-lt"/>
              </a:rPr>
              <a:t>=</a:t>
            </a:r>
            <a:r>
              <a:rPr lang="en-US" sz="1000" i="1" dirty="0">
                <a:latin typeface="+mn-lt"/>
              </a:rPr>
              <a:t>"vertical"</a:t>
            </a:r>
            <a:endParaRPr lang="en-US" sz="1000" dirty="0">
              <a:latin typeface="+mn-lt"/>
            </a:endParaRPr>
          </a:p>
          <a:p>
            <a:pPr fontAlgn="auto">
              <a:spcBef>
                <a:spcPts val="0"/>
              </a:spcBef>
              <a:spcAft>
                <a:spcPts val="0"/>
              </a:spcAft>
              <a:defRPr/>
            </a:pPr>
            <a:r>
              <a:rPr lang="en-US" sz="1000" dirty="0">
                <a:latin typeface="+mn-lt"/>
              </a:rPr>
              <a:t>&gt; </a:t>
            </a:r>
          </a:p>
          <a:p>
            <a:pPr fontAlgn="auto">
              <a:spcBef>
                <a:spcPts val="0"/>
              </a:spcBef>
              <a:spcAft>
                <a:spcPts val="0"/>
              </a:spcAft>
              <a:defRPr/>
            </a:pPr>
            <a:r>
              <a:rPr lang="en-US" sz="1000" dirty="0">
                <a:latin typeface="+mn-lt"/>
              </a:rPr>
              <a:t>&lt;</a:t>
            </a:r>
            <a:r>
              <a:rPr lang="en-US" sz="1000" dirty="0" err="1">
                <a:latin typeface="+mn-lt"/>
              </a:rPr>
              <a:t>TextView</a:t>
            </a:r>
            <a:endParaRPr lang="en-US" sz="1000" dirty="0">
              <a:latin typeface="+mn-lt"/>
            </a:endParaRPr>
          </a:p>
          <a:p>
            <a:pPr fontAlgn="auto">
              <a:spcBef>
                <a:spcPts val="0"/>
              </a:spcBef>
              <a:spcAft>
                <a:spcPts val="0"/>
              </a:spcAft>
              <a:defRPr/>
            </a:pPr>
            <a:r>
              <a:rPr lang="en-US" sz="1000" dirty="0" err="1">
                <a:latin typeface="+mn-lt"/>
              </a:rPr>
              <a:t>android:id</a:t>
            </a:r>
            <a:r>
              <a:rPr lang="en-US" sz="1000" dirty="0">
                <a:latin typeface="+mn-lt"/>
              </a:rPr>
              <a:t>=</a:t>
            </a:r>
            <a:r>
              <a:rPr lang="en-US" sz="1000" i="1" dirty="0">
                <a:latin typeface="+mn-lt"/>
              </a:rPr>
              <a:t>"@+id/</a:t>
            </a:r>
            <a:r>
              <a:rPr lang="en-US" sz="1000" i="1" dirty="0" err="1">
                <a:latin typeface="+mn-lt"/>
              </a:rPr>
              <a:t>labelCoffeeType</a:t>
            </a:r>
            <a:r>
              <a:rPr lang="en-US" sz="1000" i="1" dirty="0">
                <a:latin typeface="+mn-lt"/>
              </a:rPr>
              <a:t>"</a:t>
            </a:r>
            <a:endParaRPr lang="en-US" sz="1000" dirty="0">
              <a:latin typeface="+mn-lt"/>
            </a:endParaRPr>
          </a:p>
          <a:p>
            <a:pPr fontAlgn="auto">
              <a:spcBef>
                <a:spcPts val="0"/>
              </a:spcBef>
              <a:spcAft>
                <a:spcPts val="0"/>
              </a:spcAft>
              <a:defRPr/>
            </a:pPr>
            <a:r>
              <a:rPr lang="en-US" sz="1000" dirty="0" err="1">
                <a:latin typeface="+mn-lt"/>
              </a:rPr>
              <a:t>android:layout_width</a:t>
            </a:r>
            <a:r>
              <a:rPr lang="en-US" sz="1000" dirty="0">
                <a:latin typeface="+mn-lt"/>
              </a:rPr>
              <a:t>=</a:t>
            </a:r>
            <a:r>
              <a:rPr lang="en-US" sz="1000" i="1" dirty="0">
                <a:latin typeface="+mn-lt"/>
              </a:rPr>
              <a:t>"</a:t>
            </a:r>
            <a:r>
              <a:rPr lang="en-US" sz="1000" i="1" dirty="0" err="1">
                <a:latin typeface="+mn-lt"/>
              </a:rPr>
              <a:t>fill_parent</a:t>
            </a:r>
            <a:r>
              <a:rPr lang="en-US" sz="1000" i="1" dirty="0">
                <a:latin typeface="+mn-lt"/>
              </a:rPr>
              <a:t>"</a:t>
            </a:r>
            <a:endParaRPr lang="en-US" sz="1000" dirty="0">
              <a:latin typeface="+mn-lt"/>
            </a:endParaRPr>
          </a:p>
          <a:p>
            <a:pPr fontAlgn="auto">
              <a:spcBef>
                <a:spcPts val="0"/>
              </a:spcBef>
              <a:spcAft>
                <a:spcPts val="0"/>
              </a:spcAft>
              <a:defRPr/>
            </a:pPr>
            <a:r>
              <a:rPr lang="en-US" sz="1000" dirty="0" err="1">
                <a:latin typeface="+mn-lt"/>
              </a:rPr>
              <a:t>android:layout_height</a:t>
            </a:r>
            <a:r>
              <a:rPr lang="en-US" sz="1000" dirty="0">
                <a:latin typeface="+mn-lt"/>
              </a:rPr>
              <a:t>=</a:t>
            </a:r>
            <a:r>
              <a:rPr lang="en-US" sz="1000" i="1" dirty="0">
                <a:latin typeface="+mn-lt"/>
              </a:rPr>
              <a:t>"</a:t>
            </a:r>
            <a:r>
              <a:rPr lang="en-US" sz="1000" i="1" dirty="0" err="1">
                <a:latin typeface="+mn-lt"/>
              </a:rPr>
              <a:t>wrap_content</a:t>
            </a:r>
            <a:r>
              <a:rPr lang="en-US" sz="1000" i="1" dirty="0">
                <a:latin typeface="+mn-lt"/>
              </a:rPr>
              <a:t>"</a:t>
            </a:r>
            <a:endParaRPr lang="en-US" sz="1000" dirty="0">
              <a:latin typeface="+mn-lt"/>
            </a:endParaRPr>
          </a:p>
          <a:p>
            <a:pPr fontAlgn="auto">
              <a:spcBef>
                <a:spcPts val="0"/>
              </a:spcBef>
              <a:spcAft>
                <a:spcPts val="0"/>
              </a:spcAft>
              <a:defRPr/>
            </a:pPr>
            <a:r>
              <a:rPr lang="en-US" sz="1000" dirty="0" err="1">
                <a:latin typeface="+mn-lt"/>
              </a:rPr>
              <a:t>android:background</a:t>
            </a:r>
            <a:r>
              <a:rPr lang="en-US" sz="1000" dirty="0">
                <a:latin typeface="+mn-lt"/>
              </a:rPr>
              <a:t>=</a:t>
            </a:r>
            <a:r>
              <a:rPr lang="en-US" sz="1000" i="1" dirty="0">
                <a:latin typeface="+mn-lt"/>
              </a:rPr>
              <a:t>"#ff993300"</a:t>
            </a:r>
            <a:endParaRPr lang="en-US" sz="1000" dirty="0">
              <a:latin typeface="+mn-lt"/>
            </a:endParaRPr>
          </a:p>
          <a:p>
            <a:pPr fontAlgn="auto">
              <a:spcBef>
                <a:spcPts val="0"/>
              </a:spcBef>
              <a:spcAft>
                <a:spcPts val="0"/>
              </a:spcAft>
              <a:defRPr/>
            </a:pPr>
            <a:r>
              <a:rPr lang="en-US" sz="1000" dirty="0" err="1">
                <a:latin typeface="+mn-lt"/>
              </a:rPr>
              <a:t>android:text</a:t>
            </a:r>
            <a:r>
              <a:rPr lang="en-US" sz="1000" dirty="0">
                <a:latin typeface="+mn-lt"/>
              </a:rPr>
              <a:t>=</a:t>
            </a:r>
            <a:r>
              <a:rPr lang="en-US" sz="1000" i="1" dirty="0">
                <a:latin typeface="+mn-lt"/>
              </a:rPr>
              <a:t>"What type of coffee?"</a:t>
            </a:r>
            <a:endParaRPr lang="en-US" sz="1000" dirty="0">
              <a:latin typeface="+mn-lt"/>
            </a:endParaRPr>
          </a:p>
          <a:p>
            <a:pPr fontAlgn="auto">
              <a:spcBef>
                <a:spcPts val="0"/>
              </a:spcBef>
              <a:spcAft>
                <a:spcPts val="0"/>
              </a:spcAft>
              <a:defRPr/>
            </a:pPr>
            <a:r>
              <a:rPr lang="en-US" sz="1000" dirty="0" err="1">
                <a:latin typeface="+mn-lt"/>
              </a:rPr>
              <a:t>android:textStyle</a:t>
            </a:r>
            <a:r>
              <a:rPr lang="en-US" sz="1000" dirty="0">
                <a:latin typeface="+mn-lt"/>
              </a:rPr>
              <a:t>=</a:t>
            </a:r>
            <a:r>
              <a:rPr lang="en-US" sz="1000" i="1" dirty="0">
                <a:latin typeface="+mn-lt"/>
              </a:rPr>
              <a:t>"bold"</a:t>
            </a:r>
            <a:endParaRPr lang="en-US" sz="1000" dirty="0">
              <a:latin typeface="+mn-lt"/>
            </a:endParaRPr>
          </a:p>
          <a:p>
            <a:pPr fontAlgn="auto">
              <a:spcBef>
                <a:spcPts val="0"/>
              </a:spcBef>
              <a:spcAft>
                <a:spcPts val="0"/>
              </a:spcAft>
              <a:defRPr/>
            </a:pPr>
            <a:r>
              <a:rPr lang="en-US" sz="1000" dirty="0">
                <a:latin typeface="+mn-lt"/>
              </a:rPr>
              <a:t>&gt; </a:t>
            </a:r>
          </a:p>
          <a:p>
            <a:pPr fontAlgn="auto">
              <a:spcBef>
                <a:spcPts val="0"/>
              </a:spcBef>
              <a:spcAft>
                <a:spcPts val="0"/>
              </a:spcAft>
              <a:defRPr/>
            </a:pPr>
            <a:r>
              <a:rPr lang="en-US" sz="1000" dirty="0">
                <a:latin typeface="+mn-lt"/>
              </a:rPr>
              <a:t>&lt;/</a:t>
            </a:r>
            <a:r>
              <a:rPr lang="en-US" sz="1000" dirty="0" err="1">
                <a:latin typeface="+mn-lt"/>
              </a:rPr>
              <a:t>TextView</a:t>
            </a:r>
            <a:r>
              <a:rPr lang="en-US" sz="1000" dirty="0">
                <a:latin typeface="+mn-lt"/>
              </a:rPr>
              <a:t>&gt;</a:t>
            </a:r>
          </a:p>
          <a:p>
            <a:pPr fontAlgn="auto">
              <a:spcBef>
                <a:spcPts val="0"/>
              </a:spcBef>
              <a:spcAft>
                <a:spcPts val="0"/>
              </a:spcAft>
              <a:defRPr/>
            </a:pPr>
            <a:endParaRPr lang="en-US" sz="1000" dirty="0">
              <a:latin typeface="+mn-lt"/>
            </a:endParaRPr>
          </a:p>
          <a:p>
            <a:pPr fontAlgn="auto">
              <a:spcBef>
                <a:spcPts val="0"/>
              </a:spcBef>
              <a:spcAft>
                <a:spcPts val="0"/>
              </a:spcAft>
              <a:defRPr/>
            </a:pPr>
            <a:endParaRPr lang="en-US" sz="1000" dirty="0">
              <a:latin typeface="+mn-lt"/>
            </a:endParaRPr>
          </a:p>
          <a:p>
            <a:pPr fontAlgn="auto">
              <a:spcBef>
                <a:spcPts val="0"/>
              </a:spcBef>
              <a:spcAft>
                <a:spcPts val="0"/>
              </a:spcAft>
              <a:defRPr/>
            </a:pPr>
            <a:endParaRPr lang="en-US" sz="1000" dirty="0">
              <a:latin typeface="+mn-lt"/>
            </a:endParaRPr>
          </a:p>
          <a:p>
            <a:pPr fontAlgn="auto">
              <a:spcBef>
                <a:spcPts val="0"/>
              </a:spcBef>
              <a:spcAft>
                <a:spcPts val="0"/>
              </a:spcAft>
              <a:defRPr/>
            </a:pPr>
            <a:r>
              <a:rPr lang="en-US" sz="1000" dirty="0">
                <a:latin typeface="+mn-lt"/>
              </a:rPr>
              <a:t>&lt;</a:t>
            </a:r>
            <a:r>
              <a:rPr lang="en-US" sz="1000" b="1" dirty="0" err="1">
                <a:latin typeface="+mn-lt"/>
              </a:rPr>
              <a:t>RadioButton</a:t>
            </a:r>
            <a:endParaRPr lang="en-US" sz="1000" b="1" dirty="0">
              <a:latin typeface="+mn-lt"/>
            </a:endParaRPr>
          </a:p>
          <a:p>
            <a:pPr fontAlgn="auto">
              <a:spcBef>
                <a:spcPts val="0"/>
              </a:spcBef>
              <a:spcAft>
                <a:spcPts val="0"/>
              </a:spcAft>
              <a:defRPr/>
            </a:pPr>
            <a:r>
              <a:rPr lang="en-US" sz="1000" b="1" dirty="0" err="1">
                <a:latin typeface="+mn-lt"/>
              </a:rPr>
              <a:t>android:id</a:t>
            </a:r>
            <a:r>
              <a:rPr lang="en-US" sz="1000" b="1" dirty="0">
                <a:latin typeface="+mn-lt"/>
              </a:rPr>
              <a:t>=</a:t>
            </a:r>
            <a:r>
              <a:rPr lang="en-US" sz="1000" b="1" i="1" dirty="0">
                <a:latin typeface="+mn-lt"/>
              </a:rPr>
              <a:t>"@+id/</a:t>
            </a:r>
            <a:r>
              <a:rPr lang="en-US" sz="1000" b="1" i="1" dirty="0" err="1">
                <a:latin typeface="+mn-lt"/>
              </a:rPr>
              <a:t>radDecaf</a:t>
            </a:r>
            <a:r>
              <a:rPr lang="en-US" sz="1000" b="1" i="1" dirty="0">
                <a:latin typeface="+mn-lt"/>
              </a:rPr>
              <a:t>"</a:t>
            </a:r>
            <a:endParaRPr lang="en-US" sz="1000" b="1" dirty="0">
              <a:latin typeface="+mn-lt"/>
            </a:endParaRPr>
          </a:p>
          <a:p>
            <a:pPr fontAlgn="auto">
              <a:spcBef>
                <a:spcPts val="0"/>
              </a:spcBef>
              <a:spcAft>
                <a:spcPts val="0"/>
              </a:spcAft>
              <a:defRPr/>
            </a:pPr>
            <a:r>
              <a:rPr lang="en-US" sz="1000" dirty="0" err="1">
                <a:latin typeface="+mn-lt"/>
              </a:rPr>
              <a:t>android:layout_width</a:t>
            </a:r>
            <a:r>
              <a:rPr lang="en-US" sz="1000" dirty="0">
                <a:latin typeface="+mn-lt"/>
              </a:rPr>
              <a:t>=</a:t>
            </a:r>
            <a:r>
              <a:rPr lang="en-US" sz="1000" i="1" dirty="0">
                <a:latin typeface="+mn-lt"/>
              </a:rPr>
              <a:t>"</a:t>
            </a:r>
            <a:r>
              <a:rPr lang="en-US" sz="1000" i="1" dirty="0" err="1">
                <a:latin typeface="+mn-lt"/>
              </a:rPr>
              <a:t>fill_parent</a:t>
            </a:r>
            <a:r>
              <a:rPr lang="en-US" sz="1000" i="1" dirty="0">
                <a:latin typeface="+mn-lt"/>
              </a:rPr>
              <a:t>"</a:t>
            </a:r>
            <a:endParaRPr lang="en-US" sz="1000" dirty="0">
              <a:latin typeface="+mn-lt"/>
            </a:endParaRPr>
          </a:p>
          <a:p>
            <a:pPr fontAlgn="auto">
              <a:spcBef>
                <a:spcPts val="0"/>
              </a:spcBef>
              <a:spcAft>
                <a:spcPts val="0"/>
              </a:spcAft>
              <a:defRPr/>
            </a:pPr>
            <a:r>
              <a:rPr lang="en-US" sz="1000" dirty="0" err="1">
                <a:latin typeface="+mn-lt"/>
              </a:rPr>
              <a:t>android:layout_height</a:t>
            </a:r>
            <a:r>
              <a:rPr lang="en-US" sz="1000" dirty="0">
                <a:latin typeface="+mn-lt"/>
              </a:rPr>
              <a:t>=</a:t>
            </a:r>
            <a:r>
              <a:rPr lang="en-US" sz="1000" i="1" dirty="0">
                <a:latin typeface="+mn-lt"/>
              </a:rPr>
              <a:t>"</a:t>
            </a:r>
            <a:r>
              <a:rPr lang="en-US" sz="1000" i="1" dirty="0" err="1">
                <a:latin typeface="+mn-lt"/>
              </a:rPr>
              <a:t>wrap_content</a:t>
            </a:r>
            <a:r>
              <a:rPr lang="en-US" sz="1000" i="1" dirty="0">
                <a:latin typeface="+mn-lt"/>
              </a:rPr>
              <a:t>"</a:t>
            </a:r>
            <a:endParaRPr lang="en-US" sz="1000" dirty="0">
              <a:latin typeface="+mn-lt"/>
            </a:endParaRPr>
          </a:p>
          <a:p>
            <a:pPr fontAlgn="auto">
              <a:spcBef>
                <a:spcPts val="0"/>
              </a:spcBef>
              <a:spcAft>
                <a:spcPts val="0"/>
              </a:spcAft>
              <a:defRPr/>
            </a:pPr>
            <a:r>
              <a:rPr lang="en-US" sz="1000" dirty="0" err="1">
                <a:latin typeface="+mn-lt"/>
              </a:rPr>
              <a:t>android:text</a:t>
            </a:r>
            <a:r>
              <a:rPr lang="en-US" sz="1000" dirty="0">
                <a:latin typeface="+mn-lt"/>
              </a:rPr>
              <a:t>=</a:t>
            </a:r>
            <a:r>
              <a:rPr lang="en-US" sz="1000" i="1" dirty="0">
                <a:latin typeface="+mn-lt"/>
              </a:rPr>
              <a:t>"Decaf"</a:t>
            </a:r>
            <a:endParaRPr lang="en-US" sz="1000" dirty="0">
              <a:latin typeface="+mn-lt"/>
            </a:endParaRPr>
          </a:p>
          <a:p>
            <a:pPr fontAlgn="auto">
              <a:spcBef>
                <a:spcPts val="0"/>
              </a:spcBef>
              <a:spcAft>
                <a:spcPts val="0"/>
              </a:spcAft>
              <a:defRPr/>
            </a:pPr>
            <a:r>
              <a:rPr lang="en-US" sz="1000" dirty="0">
                <a:latin typeface="+mn-lt"/>
              </a:rPr>
              <a:t>&gt; </a:t>
            </a:r>
          </a:p>
          <a:p>
            <a:pPr fontAlgn="auto">
              <a:spcBef>
                <a:spcPts val="0"/>
              </a:spcBef>
              <a:spcAft>
                <a:spcPts val="0"/>
              </a:spcAft>
              <a:defRPr/>
            </a:pPr>
            <a:r>
              <a:rPr lang="en-US" sz="1000" dirty="0">
                <a:latin typeface="+mn-lt"/>
              </a:rPr>
              <a:t>&lt;/</a:t>
            </a:r>
            <a:r>
              <a:rPr lang="en-US" sz="1000" dirty="0" err="1">
                <a:latin typeface="+mn-lt"/>
              </a:rPr>
              <a:t>RadioButton</a:t>
            </a:r>
            <a:r>
              <a:rPr lang="en-US" sz="1000" dirty="0">
                <a:latin typeface="+mn-lt"/>
              </a:rPr>
              <a:t>&gt;</a:t>
            </a:r>
          </a:p>
          <a:p>
            <a:pPr fontAlgn="auto">
              <a:spcBef>
                <a:spcPts val="0"/>
              </a:spcBef>
              <a:spcAft>
                <a:spcPts val="0"/>
              </a:spcAft>
              <a:defRPr/>
            </a:pPr>
            <a:r>
              <a:rPr lang="en-US" sz="1000" dirty="0">
                <a:latin typeface="+mn-lt"/>
              </a:rPr>
              <a:t>&lt;</a:t>
            </a:r>
            <a:r>
              <a:rPr lang="en-US" sz="1000" b="1" dirty="0" err="1">
                <a:latin typeface="+mn-lt"/>
              </a:rPr>
              <a:t>RadioButton</a:t>
            </a:r>
            <a:endParaRPr lang="en-US" sz="1000" b="1" dirty="0">
              <a:latin typeface="+mn-lt"/>
            </a:endParaRPr>
          </a:p>
          <a:p>
            <a:pPr fontAlgn="auto">
              <a:spcBef>
                <a:spcPts val="0"/>
              </a:spcBef>
              <a:spcAft>
                <a:spcPts val="0"/>
              </a:spcAft>
              <a:defRPr/>
            </a:pPr>
            <a:r>
              <a:rPr lang="en-US" sz="1000" b="1" dirty="0" err="1">
                <a:latin typeface="+mn-lt"/>
              </a:rPr>
              <a:t>android:id</a:t>
            </a:r>
            <a:r>
              <a:rPr lang="en-US" sz="1000" b="1" dirty="0">
                <a:latin typeface="+mn-lt"/>
              </a:rPr>
              <a:t>=</a:t>
            </a:r>
            <a:r>
              <a:rPr lang="en-US" sz="1000" b="1" i="1" dirty="0">
                <a:latin typeface="+mn-lt"/>
              </a:rPr>
              <a:t>"@+id/</a:t>
            </a:r>
            <a:r>
              <a:rPr lang="en-US" sz="1000" b="1" i="1" dirty="0" err="1">
                <a:latin typeface="+mn-lt"/>
              </a:rPr>
              <a:t>radExpresso</a:t>
            </a:r>
            <a:r>
              <a:rPr lang="en-US" sz="1000" b="1" i="1" dirty="0">
                <a:latin typeface="+mn-lt"/>
              </a:rPr>
              <a:t>"</a:t>
            </a:r>
            <a:endParaRPr lang="en-US" sz="1000" b="1" dirty="0">
              <a:latin typeface="+mn-lt"/>
            </a:endParaRPr>
          </a:p>
          <a:p>
            <a:pPr fontAlgn="auto">
              <a:spcBef>
                <a:spcPts val="0"/>
              </a:spcBef>
              <a:spcAft>
                <a:spcPts val="0"/>
              </a:spcAft>
              <a:defRPr/>
            </a:pPr>
            <a:r>
              <a:rPr lang="en-US" sz="1000" dirty="0" err="1">
                <a:latin typeface="+mn-lt"/>
              </a:rPr>
              <a:t>android:layout_width</a:t>
            </a:r>
            <a:r>
              <a:rPr lang="en-US" sz="1000" dirty="0">
                <a:latin typeface="+mn-lt"/>
              </a:rPr>
              <a:t>=</a:t>
            </a:r>
            <a:r>
              <a:rPr lang="en-US" sz="1000" i="1" dirty="0">
                <a:latin typeface="+mn-lt"/>
              </a:rPr>
              <a:t>"</a:t>
            </a:r>
            <a:r>
              <a:rPr lang="en-US" sz="1000" i="1" dirty="0" err="1">
                <a:latin typeface="+mn-lt"/>
              </a:rPr>
              <a:t>wrap_content</a:t>
            </a:r>
            <a:r>
              <a:rPr lang="en-US" sz="1000" i="1" dirty="0">
                <a:latin typeface="+mn-lt"/>
              </a:rPr>
              <a:t>"</a:t>
            </a:r>
            <a:endParaRPr lang="en-US" sz="1000" dirty="0">
              <a:latin typeface="+mn-lt"/>
            </a:endParaRPr>
          </a:p>
          <a:p>
            <a:pPr fontAlgn="auto">
              <a:spcBef>
                <a:spcPts val="0"/>
              </a:spcBef>
              <a:spcAft>
                <a:spcPts val="0"/>
              </a:spcAft>
              <a:defRPr/>
            </a:pPr>
            <a:r>
              <a:rPr lang="en-US" sz="1000" dirty="0" err="1">
                <a:latin typeface="+mn-lt"/>
              </a:rPr>
              <a:t>android:layout_height</a:t>
            </a:r>
            <a:r>
              <a:rPr lang="en-US" sz="1000" dirty="0">
                <a:latin typeface="+mn-lt"/>
              </a:rPr>
              <a:t>=</a:t>
            </a:r>
            <a:r>
              <a:rPr lang="en-US" sz="1000" i="1" dirty="0">
                <a:latin typeface="+mn-lt"/>
              </a:rPr>
              <a:t>"</a:t>
            </a:r>
            <a:r>
              <a:rPr lang="en-US" sz="1000" i="1" dirty="0" err="1">
                <a:latin typeface="+mn-lt"/>
              </a:rPr>
              <a:t>wrap_content</a:t>
            </a:r>
            <a:r>
              <a:rPr lang="en-US" sz="1000" i="1" dirty="0">
                <a:latin typeface="+mn-lt"/>
              </a:rPr>
              <a:t>"</a:t>
            </a:r>
            <a:endParaRPr lang="en-US" sz="1000" dirty="0">
              <a:latin typeface="+mn-lt"/>
            </a:endParaRPr>
          </a:p>
          <a:p>
            <a:pPr fontAlgn="auto">
              <a:spcBef>
                <a:spcPts val="0"/>
              </a:spcBef>
              <a:spcAft>
                <a:spcPts val="0"/>
              </a:spcAft>
              <a:defRPr/>
            </a:pPr>
            <a:r>
              <a:rPr lang="en-US" sz="1000" dirty="0" err="1">
                <a:latin typeface="+mn-lt"/>
              </a:rPr>
              <a:t>android:text</a:t>
            </a:r>
            <a:r>
              <a:rPr lang="en-US" sz="1000" dirty="0">
                <a:latin typeface="+mn-lt"/>
              </a:rPr>
              <a:t>=</a:t>
            </a:r>
            <a:r>
              <a:rPr lang="en-US" sz="1000" i="1" dirty="0">
                <a:latin typeface="+mn-lt"/>
              </a:rPr>
              <a:t>"</a:t>
            </a:r>
            <a:r>
              <a:rPr lang="en-US" sz="1000" i="1" dirty="0" err="1">
                <a:latin typeface="+mn-lt"/>
              </a:rPr>
              <a:t>Expresso</a:t>
            </a:r>
            <a:r>
              <a:rPr lang="en-US" sz="1000" i="1" dirty="0">
                <a:latin typeface="+mn-lt"/>
              </a:rPr>
              <a:t>"</a:t>
            </a:r>
            <a:endParaRPr lang="en-US" sz="1000" dirty="0">
              <a:latin typeface="+mn-lt"/>
            </a:endParaRPr>
          </a:p>
          <a:p>
            <a:pPr fontAlgn="auto">
              <a:spcBef>
                <a:spcPts val="0"/>
              </a:spcBef>
              <a:spcAft>
                <a:spcPts val="0"/>
              </a:spcAft>
              <a:defRPr/>
            </a:pPr>
            <a:r>
              <a:rPr lang="en-US" sz="1000" dirty="0">
                <a:latin typeface="+mn-lt"/>
              </a:rPr>
              <a:t>&gt; </a:t>
            </a:r>
          </a:p>
          <a:p>
            <a:pPr fontAlgn="auto">
              <a:spcBef>
                <a:spcPts val="0"/>
              </a:spcBef>
              <a:spcAft>
                <a:spcPts val="0"/>
              </a:spcAft>
              <a:defRPr/>
            </a:pPr>
            <a:r>
              <a:rPr lang="en-US" sz="1000" dirty="0">
                <a:latin typeface="+mn-lt"/>
              </a:rPr>
              <a:t>&lt;/</a:t>
            </a:r>
            <a:r>
              <a:rPr lang="en-US" sz="1000" dirty="0" err="1">
                <a:latin typeface="+mn-lt"/>
              </a:rPr>
              <a:t>RadioButton</a:t>
            </a:r>
            <a:r>
              <a:rPr lang="en-US" sz="1000" dirty="0">
                <a:latin typeface="+mn-lt"/>
              </a:rPr>
              <a:t>&gt;</a:t>
            </a:r>
          </a:p>
          <a:p>
            <a:pPr fontAlgn="auto">
              <a:spcBef>
                <a:spcPts val="0"/>
              </a:spcBef>
              <a:spcAft>
                <a:spcPts val="0"/>
              </a:spcAft>
              <a:defRPr/>
            </a:pPr>
            <a:r>
              <a:rPr lang="en-US" sz="1000" dirty="0">
                <a:latin typeface="+mn-lt"/>
              </a:rPr>
              <a:t>&lt;</a:t>
            </a:r>
            <a:r>
              <a:rPr lang="en-US" sz="1000" b="1" dirty="0" err="1">
                <a:latin typeface="+mn-lt"/>
              </a:rPr>
              <a:t>RadioButton</a:t>
            </a:r>
            <a:endParaRPr lang="en-US" sz="1000" b="1" dirty="0">
              <a:latin typeface="+mn-lt"/>
            </a:endParaRPr>
          </a:p>
          <a:p>
            <a:pPr fontAlgn="auto">
              <a:spcBef>
                <a:spcPts val="0"/>
              </a:spcBef>
              <a:spcAft>
                <a:spcPts val="0"/>
              </a:spcAft>
              <a:defRPr/>
            </a:pPr>
            <a:r>
              <a:rPr lang="en-US" sz="1000" b="1" dirty="0" err="1">
                <a:latin typeface="+mn-lt"/>
              </a:rPr>
              <a:t>android:id</a:t>
            </a:r>
            <a:r>
              <a:rPr lang="en-US" sz="1000" b="1" dirty="0">
                <a:latin typeface="+mn-lt"/>
              </a:rPr>
              <a:t>=</a:t>
            </a:r>
            <a:r>
              <a:rPr lang="en-US" sz="1000" b="1" i="1" dirty="0">
                <a:latin typeface="+mn-lt"/>
              </a:rPr>
              <a:t>"@+id/</a:t>
            </a:r>
            <a:r>
              <a:rPr lang="en-US" sz="1000" b="1" i="1" dirty="0" err="1">
                <a:latin typeface="+mn-lt"/>
              </a:rPr>
              <a:t>radColombian</a:t>
            </a:r>
            <a:r>
              <a:rPr lang="en-US" sz="1000" b="1" i="1" dirty="0">
                <a:latin typeface="+mn-lt"/>
              </a:rPr>
              <a:t>"</a:t>
            </a:r>
            <a:endParaRPr lang="en-US" sz="1000" b="1" dirty="0">
              <a:latin typeface="+mn-lt"/>
            </a:endParaRPr>
          </a:p>
          <a:p>
            <a:pPr fontAlgn="auto">
              <a:spcBef>
                <a:spcPts val="0"/>
              </a:spcBef>
              <a:spcAft>
                <a:spcPts val="0"/>
              </a:spcAft>
              <a:defRPr/>
            </a:pPr>
            <a:r>
              <a:rPr lang="en-US" sz="1000" dirty="0" err="1">
                <a:latin typeface="+mn-lt"/>
              </a:rPr>
              <a:t>android:layout_width</a:t>
            </a:r>
            <a:r>
              <a:rPr lang="en-US" sz="1000" dirty="0">
                <a:latin typeface="+mn-lt"/>
              </a:rPr>
              <a:t>=</a:t>
            </a:r>
            <a:r>
              <a:rPr lang="en-US" sz="1000" i="1" dirty="0">
                <a:latin typeface="+mn-lt"/>
              </a:rPr>
              <a:t>"</a:t>
            </a:r>
            <a:r>
              <a:rPr lang="en-US" sz="1000" i="1" dirty="0" err="1">
                <a:latin typeface="+mn-lt"/>
              </a:rPr>
              <a:t>wrap_content</a:t>
            </a:r>
            <a:r>
              <a:rPr lang="en-US" sz="1000" i="1" dirty="0">
                <a:latin typeface="+mn-lt"/>
              </a:rPr>
              <a:t>"</a:t>
            </a:r>
            <a:endParaRPr lang="en-US" sz="1000" dirty="0">
              <a:latin typeface="+mn-lt"/>
            </a:endParaRPr>
          </a:p>
          <a:p>
            <a:pPr fontAlgn="auto">
              <a:spcBef>
                <a:spcPts val="0"/>
              </a:spcBef>
              <a:spcAft>
                <a:spcPts val="0"/>
              </a:spcAft>
              <a:defRPr/>
            </a:pPr>
            <a:r>
              <a:rPr lang="en-US" sz="1000" dirty="0" err="1">
                <a:latin typeface="+mn-lt"/>
              </a:rPr>
              <a:t>android:layout_height</a:t>
            </a:r>
            <a:r>
              <a:rPr lang="en-US" sz="1000" dirty="0">
                <a:latin typeface="+mn-lt"/>
              </a:rPr>
              <a:t>=</a:t>
            </a:r>
            <a:r>
              <a:rPr lang="en-US" sz="1000" i="1" dirty="0">
                <a:latin typeface="+mn-lt"/>
              </a:rPr>
              <a:t>"</a:t>
            </a:r>
            <a:r>
              <a:rPr lang="en-US" sz="1000" i="1" dirty="0" err="1">
                <a:latin typeface="+mn-lt"/>
              </a:rPr>
              <a:t>wrap_content</a:t>
            </a:r>
            <a:r>
              <a:rPr lang="en-US" sz="1000" i="1" dirty="0">
                <a:latin typeface="+mn-lt"/>
              </a:rPr>
              <a:t>"</a:t>
            </a:r>
            <a:endParaRPr lang="en-US" sz="1000" dirty="0">
              <a:latin typeface="+mn-lt"/>
            </a:endParaRPr>
          </a:p>
          <a:p>
            <a:pPr fontAlgn="auto">
              <a:spcBef>
                <a:spcPts val="0"/>
              </a:spcBef>
              <a:spcAft>
                <a:spcPts val="0"/>
              </a:spcAft>
              <a:defRPr/>
            </a:pPr>
            <a:r>
              <a:rPr lang="en-US" sz="1000" dirty="0" err="1">
                <a:latin typeface="+mn-lt"/>
              </a:rPr>
              <a:t>android:text</a:t>
            </a:r>
            <a:r>
              <a:rPr lang="en-US" sz="1000" dirty="0">
                <a:latin typeface="+mn-lt"/>
              </a:rPr>
              <a:t>=</a:t>
            </a:r>
            <a:r>
              <a:rPr lang="en-US" sz="1000" i="1" dirty="0">
                <a:latin typeface="+mn-lt"/>
              </a:rPr>
              <a:t>"Colombian"</a:t>
            </a:r>
            <a:endParaRPr lang="en-US" sz="1000" dirty="0">
              <a:latin typeface="+mn-lt"/>
            </a:endParaRPr>
          </a:p>
          <a:p>
            <a:pPr fontAlgn="auto">
              <a:spcBef>
                <a:spcPts val="0"/>
              </a:spcBef>
              <a:spcAft>
                <a:spcPts val="0"/>
              </a:spcAft>
              <a:defRPr/>
            </a:pPr>
            <a:r>
              <a:rPr lang="en-US" sz="1000" dirty="0">
                <a:latin typeface="+mn-lt"/>
              </a:rPr>
              <a:t>&gt; </a:t>
            </a:r>
          </a:p>
          <a:p>
            <a:pPr fontAlgn="auto">
              <a:spcBef>
                <a:spcPts val="0"/>
              </a:spcBef>
              <a:spcAft>
                <a:spcPts val="0"/>
              </a:spcAft>
              <a:defRPr/>
            </a:pPr>
            <a:r>
              <a:rPr lang="en-US" sz="1000" dirty="0">
                <a:latin typeface="+mn-lt"/>
              </a:rPr>
              <a:t>&lt;/</a:t>
            </a:r>
            <a:r>
              <a:rPr lang="en-US" sz="1000" dirty="0" err="1">
                <a:latin typeface="+mn-lt"/>
              </a:rPr>
              <a:t>RadioButton</a:t>
            </a:r>
            <a:r>
              <a:rPr lang="en-US" sz="1000" dirty="0">
                <a:latin typeface="+mn-lt"/>
              </a:rPr>
              <a:t>&gt;</a:t>
            </a:r>
          </a:p>
          <a:p>
            <a:pPr fontAlgn="auto">
              <a:spcBef>
                <a:spcPts val="0"/>
              </a:spcBef>
              <a:spcAft>
                <a:spcPts val="0"/>
              </a:spcAft>
              <a:defRPr/>
            </a:pPr>
            <a:r>
              <a:rPr lang="en-US" sz="1000" dirty="0">
                <a:latin typeface="+mn-lt"/>
              </a:rPr>
              <a:t>&lt;/</a:t>
            </a:r>
            <a:r>
              <a:rPr lang="en-US" sz="1000" dirty="0" err="1">
                <a:latin typeface="+mn-lt"/>
              </a:rPr>
              <a:t>RadioGroup</a:t>
            </a:r>
            <a:r>
              <a:rPr lang="en-US" sz="1000" dirty="0">
                <a:latin typeface="+mn-lt"/>
              </a:rPr>
              <a:t>&gt;</a:t>
            </a:r>
          </a:p>
          <a:p>
            <a:pPr fontAlgn="auto">
              <a:spcBef>
                <a:spcPts val="0"/>
              </a:spcBef>
              <a:spcAft>
                <a:spcPts val="0"/>
              </a:spcAft>
              <a:defRPr/>
            </a:pPr>
            <a:r>
              <a:rPr lang="en-US" sz="1000" dirty="0">
                <a:latin typeface="+mn-lt"/>
              </a:rPr>
              <a:t> </a:t>
            </a:r>
          </a:p>
          <a:p>
            <a:pPr fontAlgn="auto">
              <a:spcBef>
                <a:spcPts val="0"/>
              </a:spcBef>
              <a:spcAft>
                <a:spcPts val="0"/>
              </a:spcAft>
              <a:defRPr/>
            </a:pPr>
            <a:r>
              <a:rPr lang="en-US" sz="1000" dirty="0">
                <a:latin typeface="+mn-lt"/>
              </a:rPr>
              <a:t>... </a:t>
            </a:r>
          </a:p>
          <a:p>
            <a:pPr fontAlgn="auto">
              <a:spcBef>
                <a:spcPts val="0"/>
              </a:spcBef>
              <a:spcAft>
                <a:spcPts val="0"/>
              </a:spcAft>
              <a:defRPr/>
            </a:pPr>
            <a:r>
              <a:rPr lang="en-US" sz="1000" dirty="0">
                <a:latin typeface="+mn-lt"/>
              </a:rPr>
              <a:t> </a:t>
            </a:r>
          </a:p>
          <a:p>
            <a:pPr fontAlgn="auto">
              <a:spcBef>
                <a:spcPts val="0"/>
              </a:spcBef>
              <a:spcAft>
                <a:spcPts val="0"/>
              </a:spcAft>
              <a:defRPr/>
            </a:pPr>
            <a:r>
              <a:rPr lang="en-US" sz="1000" dirty="0">
                <a:latin typeface="+mn-lt"/>
              </a:rPr>
              <a:t>&lt;/</a:t>
            </a:r>
            <a:r>
              <a:rPr lang="en-US" sz="1000" dirty="0" err="1">
                <a:latin typeface="+mn-lt"/>
              </a:rPr>
              <a:t>LinearLayout</a:t>
            </a:r>
            <a:r>
              <a:rPr lang="en-US" sz="1000" dirty="0">
                <a:latin typeface="+mn-lt"/>
              </a:rPr>
              <a:t>&gt;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E1FF360-7176-47E1-9838-67CDA77C0967}" type="slidenum">
              <a:rPr lang="en-US"/>
              <a:pPr>
                <a:defRPr/>
              </a:pPr>
              <a:t>55</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a:t>
            </a:r>
            <a:r>
              <a:rPr lang="en-US" sz="5900" b="1" dirty="0" err="1">
                <a:solidFill>
                  <a:schemeClr val="tx2">
                    <a:lumMod val="60000"/>
                    <a:lumOff val="40000"/>
                  </a:schemeClr>
                </a:solidFill>
                <a:latin typeface="+mn-lt"/>
              </a:rPr>
              <a:t>RadioButtons</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pic>
        <p:nvPicPr>
          <p:cNvPr id="77827"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3F1579E5-2C16-4890-A0BB-2DA697446537}" type="slidenum">
              <a:rPr lang="en-US" sz="1200">
                <a:solidFill>
                  <a:schemeClr val="tx1">
                    <a:tint val="75000"/>
                  </a:schemeClr>
                </a:solidFill>
                <a:latin typeface="+mn-lt"/>
              </a:rPr>
              <a:pPr algn="r" fontAlgn="auto">
                <a:spcBef>
                  <a:spcPts val="0"/>
                </a:spcBef>
                <a:spcAft>
                  <a:spcPts val="0"/>
                </a:spcAft>
                <a:defRPr/>
              </a:pPr>
              <a:t>55</a:t>
            </a:fld>
            <a:endParaRPr lang="en-US" sz="1200">
              <a:solidFill>
                <a:schemeClr val="tx1">
                  <a:tint val="75000"/>
                </a:schemeClr>
              </a:solidFill>
              <a:latin typeface="+mn-lt"/>
            </a:endParaRPr>
          </a:p>
        </p:txBody>
      </p:sp>
      <p:sp>
        <p:nvSpPr>
          <p:cNvPr id="77829" name="TextBox 6"/>
          <p:cNvSpPr txBox="1">
            <a:spLocks noChangeArrowheads="1"/>
          </p:cNvSpPr>
          <p:nvPr/>
        </p:nvSpPr>
        <p:spPr bwMode="auto">
          <a:xfrm>
            <a:off x="685800" y="1828800"/>
            <a:ext cx="8077200" cy="400050"/>
          </a:xfrm>
          <a:prstGeom prst="rect">
            <a:avLst/>
          </a:prstGeom>
          <a:noFill/>
          <a:ln w="9525">
            <a:noFill/>
            <a:miter lim="800000"/>
            <a:headEnd/>
            <a:tailEnd/>
          </a:ln>
        </p:spPr>
        <p:txBody>
          <a:bodyPr>
            <a:spAutoFit/>
          </a:bodyPr>
          <a:lstStyle/>
          <a:p>
            <a:pPr marL="457200" indent="-457200"/>
            <a:r>
              <a:rPr lang="en-US" sz="2000">
                <a:latin typeface="Calibri" pitchFamily="34" charset="0"/>
              </a:rPr>
              <a:t>Android Activity </a:t>
            </a:r>
            <a:r>
              <a:rPr lang="en-US" sz="1000">
                <a:latin typeface="Calibri" pitchFamily="34" charset="0"/>
              </a:rPr>
              <a:t>(1 of 3)</a:t>
            </a:r>
          </a:p>
        </p:txBody>
      </p:sp>
      <p:sp>
        <p:nvSpPr>
          <p:cNvPr id="8" name="TextBox 7"/>
          <p:cNvSpPr txBox="1"/>
          <p:nvPr/>
        </p:nvSpPr>
        <p:spPr>
          <a:xfrm>
            <a:off x="762000" y="2209800"/>
            <a:ext cx="7467600" cy="4400550"/>
          </a:xfrm>
          <a:prstGeom prst="rect">
            <a:avLst/>
          </a:prstGeom>
          <a:solidFill>
            <a:schemeClr val="bg1">
              <a:lumMod val="95000"/>
            </a:schemeClr>
          </a:solidFill>
          <a:ln>
            <a:solidFill>
              <a:schemeClr val="accent1"/>
            </a:solidFill>
          </a:ln>
        </p:spPr>
        <p:txBody>
          <a:bodyPr>
            <a:spAutoFit/>
          </a:bodyPr>
          <a:lstStyle/>
          <a:p>
            <a:pPr fontAlgn="auto">
              <a:spcBef>
                <a:spcPts val="0"/>
              </a:spcBef>
              <a:spcAft>
                <a:spcPts val="0"/>
              </a:spcAft>
              <a:defRPr/>
            </a:pPr>
            <a:r>
              <a:rPr lang="en-US" sz="1400" b="1" dirty="0">
                <a:solidFill>
                  <a:srgbClr val="7F0055"/>
                </a:solidFill>
                <a:latin typeface="Courier New"/>
              </a:rPr>
              <a:t>package</a:t>
            </a:r>
            <a:r>
              <a:rPr lang="en-US" sz="1400" b="1" dirty="0">
                <a:solidFill>
                  <a:srgbClr val="000000"/>
                </a:solidFill>
                <a:latin typeface="Courier New"/>
              </a:rPr>
              <a:t> cis493.demoui;</a:t>
            </a:r>
          </a:p>
          <a:p>
            <a:pPr fontAlgn="auto">
              <a:spcBef>
                <a:spcPts val="0"/>
              </a:spcBef>
              <a:spcAft>
                <a:spcPts val="0"/>
              </a:spcAft>
              <a:defRPr/>
            </a:pPr>
            <a:r>
              <a:rPr lang="en-US" sz="1400" dirty="0">
                <a:latin typeface="Courier New"/>
              </a:rPr>
              <a:t>// example using </a:t>
            </a:r>
            <a:r>
              <a:rPr lang="en-US" sz="1400" dirty="0" err="1">
                <a:latin typeface="Courier New"/>
              </a:rPr>
              <a:t>RadioButtons</a:t>
            </a:r>
            <a:endParaRPr lang="en-US" sz="1400" dirty="0">
              <a:latin typeface="Courier New"/>
            </a:endParaRP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android.app.Activity</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android.os.Bundle</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android.view.View</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android.view.View.OnClickListener</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android.widget.Button</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android.widget.CheckBox</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android.widget.RadioButton</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android.widget.RadioGroup</a:t>
            </a:r>
            <a:r>
              <a:rPr lang="en-US" sz="1400" b="1" dirty="0">
                <a:solidFill>
                  <a:srgbClr val="000000"/>
                </a:solidFill>
                <a:latin typeface="Courier New"/>
              </a:rPr>
              <a:t>;</a:t>
            </a:r>
          </a:p>
          <a:p>
            <a:pPr fontAlgn="auto">
              <a:spcBef>
                <a:spcPts val="0"/>
              </a:spcBef>
              <a:spcAft>
                <a:spcPts val="0"/>
              </a:spcAft>
              <a:defRPr/>
            </a:pPr>
            <a:r>
              <a:rPr lang="en-US" sz="1400" b="1" dirty="0">
                <a:solidFill>
                  <a:srgbClr val="7F0055"/>
                </a:solidFill>
                <a:latin typeface="Courier New"/>
              </a:rPr>
              <a:t>import</a:t>
            </a:r>
            <a:r>
              <a:rPr lang="en-US" sz="1400" b="1" dirty="0">
                <a:solidFill>
                  <a:srgbClr val="000000"/>
                </a:solidFill>
                <a:latin typeface="Courier New"/>
              </a:rPr>
              <a:t> </a:t>
            </a:r>
            <a:r>
              <a:rPr lang="en-US" sz="1400" b="1" dirty="0" err="1">
                <a:solidFill>
                  <a:srgbClr val="000000"/>
                </a:solidFill>
                <a:latin typeface="Courier New"/>
              </a:rPr>
              <a:t>android.widget.Toast</a:t>
            </a:r>
            <a:r>
              <a:rPr lang="en-US" sz="1400" b="1" dirty="0">
                <a:solidFill>
                  <a:srgbClr val="000000"/>
                </a:solidFill>
                <a:latin typeface="Courier New"/>
              </a:rPr>
              <a:t>;</a:t>
            </a:r>
          </a:p>
          <a:p>
            <a:pPr fontAlgn="auto">
              <a:spcBef>
                <a:spcPts val="0"/>
              </a:spcBef>
              <a:spcAft>
                <a:spcPts val="0"/>
              </a:spcAft>
              <a:defRPr/>
            </a:pPr>
            <a:endParaRPr lang="en-US" sz="1400" dirty="0">
              <a:latin typeface="Courier New"/>
            </a:endParaRPr>
          </a:p>
          <a:p>
            <a:pPr fontAlgn="auto">
              <a:spcBef>
                <a:spcPts val="0"/>
              </a:spcBef>
              <a:spcAft>
                <a:spcPts val="0"/>
              </a:spcAft>
              <a:defRPr/>
            </a:pPr>
            <a:r>
              <a:rPr lang="en-US" sz="1400" b="1" dirty="0">
                <a:solidFill>
                  <a:srgbClr val="7F0055"/>
                </a:solidFill>
                <a:latin typeface="Courier New"/>
              </a:rPr>
              <a:t>public</a:t>
            </a:r>
            <a:r>
              <a:rPr lang="en-US" sz="1400" b="1" dirty="0">
                <a:solidFill>
                  <a:srgbClr val="000000"/>
                </a:solidFill>
                <a:latin typeface="Courier New"/>
              </a:rPr>
              <a:t> </a:t>
            </a:r>
            <a:r>
              <a:rPr lang="en-US" sz="1400" b="1" dirty="0">
                <a:solidFill>
                  <a:srgbClr val="7F0055"/>
                </a:solidFill>
                <a:latin typeface="Courier New"/>
              </a:rPr>
              <a:t>class</a:t>
            </a:r>
            <a:r>
              <a:rPr lang="en-US" sz="1400" b="1" dirty="0">
                <a:solidFill>
                  <a:srgbClr val="000000"/>
                </a:solidFill>
                <a:latin typeface="Courier New"/>
              </a:rPr>
              <a:t> </a:t>
            </a:r>
            <a:r>
              <a:rPr lang="en-US" sz="1400" b="1" dirty="0" err="1">
                <a:solidFill>
                  <a:srgbClr val="000000"/>
                </a:solidFill>
                <a:latin typeface="Courier New"/>
              </a:rPr>
              <a:t>AndDemoUI</a:t>
            </a:r>
            <a:r>
              <a:rPr lang="en-US" sz="1400" b="1" dirty="0">
                <a:solidFill>
                  <a:srgbClr val="000000"/>
                </a:solidFill>
                <a:latin typeface="Courier New"/>
              </a:rPr>
              <a:t> </a:t>
            </a:r>
            <a:r>
              <a:rPr lang="en-US" sz="1400" b="1" dirty="0">
                <a:solidFill>
                  <a:srgbClr val="7F0055"/>
                </a:solidFill>
                <a:latin typeface="Courier New"/>
              </a:rPr>
              <a:t>extends</a:t>
            </a:r>
            <a:r>
              <a:rPr lang="en-US" sz="1400" b="1" dirty="0">
                <a:solidFill>
                  <a:srgbClr val="000000"/>
                </a:solidFill>
                <a:latin typeface="Courier New"/>
              </a:rPr>
              <a:t> Activity {</a:t>
            </a:r>
          </a:p>
          <a:p>
            <a:pPr fontAlgn="auto">
              <a:spcBef>
                <a:spcPts val="0"/>
              </a:spcBef>
              <a:spcAft>
                <a:spcPts val="0"/>
              </a:spcAft>
              <a:defRPr/>
            </a:pPr>
            <a:r>
              <a:rPr lang="en-US" sz="1400" dirty="0">
                <a:solidFill>
                  <a:srgbClr val="000000"/>
                </a:solidFill>
                <a:latin typeface="Courier New"/>
              </a:rPr>
              <a:t>    </a:t>
            </a:r>
            <a:r>
              <a:rPr lang="en-US" sz="1400" dirty="0" err="1">
                <a:solidFill>
                  <a:srgbClr val="000000"/>
                </a:solidFill>
                <a:latin typeface="Courier New"/>
              </a:rPr>
              <a:t>CheckBox</a:t>
            </a:r>
            <a:r>
              <a:rPr lang="en-US" sz="1400" dirty="0">
                <a:solidFill>
                  <a:srgbClr val="000000"/>
                </a:solidFill>
                <a:latin typeface="Courier New"/>
              </a:rPr>
              <a:t> </a:t>
            </a:r>
            <a:r>
              <a:rPr lang="en-US" sz="1400" dirty="0" err="1">
                <a:solidFill>
                  <a:srgbClr val="0000C0"/>
                </a:solidFill>
                <a:latin typeface="Courier New"/>
              </a:rPr>
              <a:t>chkCream</a:t>
            </a:r>
            <a:r>
              <a:rPr lang="en-US" sz="1400"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t>
            </a:r>
            <a:r>
              <a:rPr lang="en-US" sz="1400" dirty="0" err="1">
                <a:solidFill>
                  <a:srgbClr val="000000"/>
                </a:solidFill>
                <a:latin typeface="Courier New"/>
              </a:rPr>
              <a:t>CheckBox</a:t>
            </a:r>
            <a:r>
              <a:rPr lang="en-US" sz="1400" dirty="0">
                <a:solidFill>
                  <a:srgbClr val="000000"/>
                </a:solidFill>
                <a:latin typeface="Courier New"/>
              </a:rPr>
              <a:t> </a:t>
            </a:r>
            <a:r>
              <a:rPr lang="en-US" sz="1400" dirty="0" err="1">
                <a:solidFill>
                  <a:srgbClr val="0000C0"/>
                </a:solidFill>
                <a:latin typeface="Courier New"/>
              </a:rPr>
              <a:t>chkSugar</a:t>
            </a:r>
            <a:r>
              <a:rPr lang="en-US" sz="1400"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Button </a:t>
            </a:r>
            <a:r>
              <a:rPr lang="en-US" sz="1400" dirty="0" err="1">
                <a:solidFill>
                  <a:srgbClr val="0000C0"/>
                </a:solidFill>
                <a:latin typeface="Courier New"/>
              </a:rPr>
              <a:t>btnPay</a:t>
            </a:r>
            <a:r>
              <a:rPr lang="en-US" sz="1400"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t>
            </a:r>
            <a:r>
              <a:rPr lang="en-US" sz="1400" dirty="0" err="1">
                <a:solidFill>
                  <a:srgbClr val="000000"/>
                </a:solidFill>
                <a:latin typeface="Courier New"/>
              </a:rPr>
              <a:t>RadioGroup</a:t>
            </a:r>
            <a:r>
              <a:rPr lang="en-US" sz="1400" dirty="0">
                <a:solidFill>
                  <a:srgbClr val="000000"/>
                </a:solidFill>
                <a:latin typeface="Courier New"/>
              </a:rPr>
              <a:t> </a:t>
            </a:r>
            <a:r>
              <a:rPr lang="en-US" sz="1400" dirty="0" err="1">
                <a:solidFill>
                  <a:srgbClr val="0000C0"/>
                </a:solidFill>
                <a:latin typeface="Courier New"/>
              </a:rPr>
              <a:t>radCoffeeType</a:t>
            </a:r>
            <a:r>
              <a:rPr lang="en-US" sz="1400"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t>
            </a:r>
            <a:r>
              <a:rPr lang="en-US" sz="1400" dirty="0" err="1">
                <a:solidFill>
                  <a:srgbClr val="000000"/>
                </a:solidFill>
                <a:latin typeface="Courier New"/>
              </a:rPr>
              <a:t>RadioButton</a:t>
            </a:r>
            <a:r>
              <a:rPr lang="en-US" sz="1400" dirty="0">
                <a:solidFill>
                  <a:srgbClr val="000000"/>
                </a:solidFill>
                <a:latin typeface="Courier New"/>
              </a:rPr>
              <a:t> </a:t>
            </a:r>
            <a:r>
              <a:rPr lang="en-US" sz="1400" dirty="0" err="1">
                <a:solidFill>
                  <a:srgbClr val="0000C0"/>
                </a:solidFill>
                <a:latin typeface="Courier New"/>
              </a:rPr>
              <a:t>radDecaf</a:t>
            </a:r>
            <a:r>
              <a:rPr lang="en-US" sz="1400"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t>
            </a:r>
            <a:r>
              <a:rPr lang="en-US" sz="1400" dirty="0" err="1">
                <a:solidFill>
                  <a:srgbClr val="000000"/>
                </a:solidFill>
                <a:latin typeface="Courier New"/>
              </a:rPr>
              <a:t>RadioButton</a:t>
            </a:r>
            <a:r>
              <a:rPr lang="en-US" sz="1400" dirty="0">
                <a:solidFill>
                  <a:srgbClr val="000000"/>
                </a:solidFill>
                <a:latin typeface="Courier New"/>
              </a:rPr>
              <a:t> </a:t>
            </a:r>
            <a:r>
              <a:rPr lang="en-US" sz="1400" dirty="0" err="1">
                <a:solidFill>
                  <a:srgbClr val="0000C0"/>
                </a:solidFill>
                <a:latin typeface="Courier New"/>
              </a:rPr>
              <a:t>radExpresso</a:t>
            </a:r>
            <a:r>
              <a:rPr lang="en-US" sz="1400"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t>
            </a:r>
            <a:r>
              <a:rPr lang="en-US" sz="1400" dirty="0" err="1">
                <a:solidFill>
                  <a:srgbClr val="000000"/>
                </a:solidFill>
                <a:latin typeface="Courier New"/>
              </a:rPr>
              <a:t>RadioButton</a:t>
            </a:r>
            <a:r>
              <a:rPr lang="en-US" sz="1400" dirty="0">
                <a:solidFill>
                  <a:srgbClr val="000000"/>
                </a:solidFill>
                <a:latin typeface="Courier New"/>
              </a:rPr>
              <a:t> </a:t>
            </a:r>
            <a:r>
              <a:rPr lang="en-US" sz="1400" dirty="0" err="1">
                <a:solidFill>
                  <a:srgbClr val="0000C0"/>
                </a:solidFill>
                <a:latin typeface="Courier New"/>
              </a:rPr>
              <a:t>radColombian</a:t>
            </a:r>
            <a:r>
              <a:rPr lang="en-US" sz="1400" dirty="0">
                <a:solidFill>
                  <a:srgbClr val="000000"/>
                </a:solidFill>
                <a:latin typeface="Courier New"/>
              </a:rPr>
              <a: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2C8DC81-6361-4446-B1A6-60496680ED00}" type="slidenum">
              <a:rPr lang="en-US"/>
              <a:pPr>
                <a:defRPr/>
              </a:pPr>
              <a:t>56</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a:t>
            </a:r>
            <a:r>
              <a:rPr lang="en-US" sz="5900" b="1" dirty="0" err="1">
                <a:solidFill>
                  <a:schemeClr val="tx2">
                    <a:lumMod val="60000"/>
                    <a:lumOff val="40000"/>
                  </a:schemeClr>
                </a:solidFill>
                <a:latin typeface="+mn-lt"/>
              </a:rPr>
              <a:t>RadioButtons</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pic>
        <p:nvPicPr>
          <p:cNvPr id="78851"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860DCE75-09AA-484E-827E-32FA98121129}" type="slidenum">
              <a:rPr lang="en-US" sz="1200">
                <a:solidFill>
                  <a:schemeClr val="tx1">
                    <a:tint val="75000"/>
                  </a:schemeClr>
                </a:solidFill>
                <a:latin typeface="+mn-lt"/>
              </a:rPr>
              <a:pPr algn="r" fontAlgn="auto">
                <a:spcBef>
                  <a:spcPts val="0"/>
                </a:spcBef>
                <a:spcAft>
                  <a:spcPts val="0"/>
                </a:spcAft>
                <a:defRPr/>
              </a:pPr>
              <a:t>56</a:t>
            </a:fld>
            <a:endParaRPr lang="en-US" sz="1200">
              <a:solidFill>
                <a:schemeClr val="tx1">
                  <a:tint val="75000"/>
                </a:schemeClr>
              </a:solidFill>
              <a:latin typeface="+mn-lt"/>
            </a:endParaRPr>
          </a:p>
        </p:txBody>
      </p:sp>
      <p:sp>
        <p:nvSpPr>
          <p:cNvPr id="78853" name="TextBox 6"/>
          <p:cNvSpPr txBox="1">
            <a:spLocks noChangeArrowheads="1"/>
          </p:cNvSpPr>
          <p:nvPr/>
        </p:nvSpPr>
        <p:spPr bwMode="auto">
          <a:xfrm>
            <a:off x="685800" y="1828800"/>
            <a:ext cx="8077200" cy="400050"/>
          </a:xfrm>
          <a:prstGeom prst="rect">
            <a:avLst/>
          </a:prstGeom>
          <a:noFill/>
          <a:ln w="9525">
            <a:noFill/>
            <a:miter lim="800000"/>
            <a:headEnd/>
            <a:tailEnd/>
          </a:ln>
        </p:spPr>
        <p:txBody>
          <a:bodyPr>
            <a:spAutoFit/>
          </a:bodyPr>
          <a:lstStyle/>
          <a:p>
            <a:pPr marL="457200" indent="-457200"/>
            <a:r>
              <a:rPr lang="en-US" sz="2000">
                <a:latin typeface="Calibri" pitchFamily="34" charset="0"/>
              </a:rPr>
              <a:t>Android Activity </a:t>
            </a:r>
            <a:r>
              <a:rPr lang="en-US" sz="1000">
                <a:latin typeface="Calibri" pitchFamily="34" charset="0"/>
              </a:rPr>
              <a:t>(2 of 3)</a:t>
            </a:r>
          </a:p>
        </p:txBody>
      </p:sp>
      <p:sp>
        <p:nvSpPr>
          <p:cNvPr id="9" name="TextBox 8"/>
          <p:cNvSpPr txBox="1"/>
          <p:nvPr/>
        </p:nvSpPr>
        <p:spPr>
          <a:xfrm>
            <a:off x="762000" y="2362200"/>
            <a:ext cx="8229600" cy="3324225"/>
          </a:xfrm>
          <a:prstGeom prst="rect">
            <a:avLst/>
          </a:prstGeom>
          <a:solidFill>
            <a:schemeClr val="bg1">
              <a:lumMod val="95000"/>
            </a:schemeClr>
          </a:solidFill>
          <a:ln>
            <a:solidFill>
              <a:schemeClr val="accent1"/>
            </a:solidFill>
          </a:ln>
        </p:spPr>
        <p:txBody>
          <a:bodyPr>
            <a:spAutoFit/>
          </a:bodyPr>
          <a:lstStyle/>
          <a:p>
            <a:pPr fontAlgn="auto">
              <a:spcBef>
                <a:spcPts val="0"/>
              </a:spcBef>
              <a:spcAft>
                <a:spcPts val="0"/>
              </a:spcAft>
              <a:defRPr/>
            </a:pPr>
            <a:r>
              <a:rPr lang="en-US" sz="1400" dirty="0">
                <a:solidFill>
                  <a:srgbClr val="000000"/>
                </a:solidFill>
                <a:latin typeface="Courier New"/>
              </a:rPr>
              <a:t> </a:t>
            </a:r>
            <a:r>
              <a:rPr lang="en-US" sz="1400" dirty="0">
                <a:solidFill>
                  <a:srgbClr val="646464"/>
                </a:solidFill>
                <a:latin typeface="Courier New"/>
              </a:rPr>
              <a:t>@Override</a:t>
            </a:r>
          </a:p>
          <a:p>
            <a:pPr fontAlgn="auto">
              <a:spcBef>
                <a:spcPts val="0"/>
              </a:spcBef>
              <a:spcAft>
                <a:spcPts val="0"/>
              </a:spcAft>
              <a:defRPr/>
            </a:pPr>
            <a:r>
              <a:rPr lang="en-US" sz="1400" dirty="0">
                <a:solidFill>
                  <a:srgbClr val="000000"/>
                </a:solidFill>
                <a:latin typeface="Courier New"/>
              </a:rPr>
              <a:t>    </a:t>
            </a:r>
            <a:r>
              <a:rPr lang="en-US" sz="1400" b="1" dirty="0">
                <a:solidFill>
                  <a:srgbClr val="7F0055"/>
                </a:solidFill>
                <a:latin typeface="Courier New"/>
              </a:rPr>
              <a:t>public</a:t>
            </a:r>
            <a:r>
              <a:rPr lang="en-US" sz="1400" b="1" dirty="0">
                <a:solidFill>
                  <a:srgbClr val="000000"/>
                </a:solidFill>
                <a:latin typeface="Courier New"/>
              </a:rPr>
              <a:t> </a:t>
            </a:r>
            <a:r>
              <a:rPr lang="en-US" sz="1400" b="1" dirty="0">
                <a:solidFill>
                  <a:srgbClr val="7F0055"/>
                </a:solidFill>
                <a:latin typeface="Courier New"/>
              </a:rPr>
              <a:t>void</a:t>
            </a:r>
            <a:r>
              <a:rPr lang="en-US" sz="1400" b="1" dirty="0">
                <a:solidFill>
                  <a:srgbClr val="000000"/>
                </a:solidFill>
                <a:latin typeface="Courier New"/>
              </a:rPr>
              <a:t> </a:t>
            </a:r>
            <a:r>
              <a:rPr lang="en-US" sz="1400" b="1" dirty="0" err="1">
                <a:solidFill>
                  <a:srgbClr val="000000"/>
                </a:solidFill>
                <a:latin typeface="Courier New"/>
              </a:rPr>
              <a:t>onCreate</a:t>
            </a:r>
            <a:r>
              <a:rPr lang="en-US" sz="1400" b="1" dirty="0">
                <a:solidFill>
                  <a:srgbClr val="000000"/>
                </a:solidFill>
                <a:latin typeface="Courier New"/>
              </a:rPr>
              <a:t>(Bundle </a:t>
            </a:r>
            <a:r>
              <a:rPr lang="en-US" sz="1400" b="1" dirty="0" err="1">
                <a:solidFill>
                  <a:srgbClr val="000000"/>
                </a:solidFill>
                <a:latin typeface="Courier New"/>
              </a:rPr>
              <a:t>savedInstanceState</a:t>
            </a:r>
            <a:r>
              <a:rPr lang="en-US" sz="1400" b="1" dirty="0">
                <a:solidFill>
                  <a:srgbClr val="000000"/>
                </a:solidFill>
                <a:latin typeface="Courier New"/>
              </a:rPr>
              <a:t>) {</a:t>
            </a:r>
          </a:p>
          <a:p>
            <a:pPr fontAlgn="auto">
              <a:spcBef>
                <a:spcPts val="0"/>
              </a:spcBef>
              <a:spcAft>
                <a:spcPts val="0"/>
              </a:spcAft>
              <a:defRPr/>
            </a:pPr>
            <a:r>
              <a:rPr lang="en-US" sz="1400" dirty="0">
                <a:solidFill>
                  <a:srgbClr val="000000"/>
                </a:solidFill>
                <a:latin typeface="Courier New"/>
              </a:rPr>
              <a:t>        </a:t>
            </a:r>
            <a:r>
              <a:rPr lang="en-US" sz="1400" b="1" dirty="0" err="1">
                <a:solidFill>
                  <a:srgbClr val="7F0055"/>
                </a:solidFill>
                <a:latin typeface="Courier New"/>
              </a:rPr>
              <a:t>super</a:t>
            </a:r>
            <a:r>
              <a:rPr lang="en-US" sz="1400" b="1" dirty="0" err="1">
                <a:solidFill>
                  <a:srgbClr val="000000"/>
                </a:solidFill>
                <a:latin typeface="Courier New"/>
              </a:rPr>
              <a:t>.onCreate</a:t>
            </a:r>
            <a:r>
              <a:rPr lang="en-US" sz="1400" b="1" dirty="0">
                <a:solidFill>
                  <a:srgbClr val="000000"/>
                </a:solidFill>
                <a:latin typeface="Courier New"/>
              </a:rPr>
              <a:t>(</a:t>
            </a:r>
            <a:r>
              <a:rPr lang="en-US" sz="1400" b="1" dirty="0" err="1">
                <a:solidFill>
                  <a:srgbClr val="000000"/>
                </a:solidFill>
                <a:latin typeface="Courier New"/>
              </a:rPr>
              <a:t>savedInstanceState</a:t>
            </a:r>
            <a:r>
              <a:rPr lang="en-US" sz="1400" b="1"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t>
            </a:r>
            <a:r>
              <a:rPr lang="en-US" sz="1400" dirty="0" err="1">
                <a:solidFill>
                  <a:srgbClr val="000000"/>
                </a:solidFill>
                <a:latin typeface="Courier New"/>
              </a:rPr>
              <a:t>setContentView</a:t>
            </a:r>
            <a:r>
              <a:rPr lang="en-US" sz="1400" dirty="0">
                <a:solidFill>
                  <a:srgbClr val="000000"/>
                </a:solidFill>
                <a:latin typeface="Courier New"/>
              </a:rPr>
              <a:t>(</a:t>
            </a:r>
            <a:r>
              <a:rPr lang="en-US" sz="1400" dirty="0" err="1">
                <a:solidFill>
                  <a:srgbClr val="000000"/>
                </a:solidFill>
                <a:latin typeface="Courier New"/>
              </a:rPr>
              <a:t>R.layout.</a:t>
            </a:r>
            <a:r>
              <a:rPr lang="en-US" sz="1400" i="1" dirty="0" err="1">
                <a:solidFill>
                  <a:srgbClr val="0000C0"/>
                </a:solidFill>
                <a:latin typeface="Courier New"/>
              </a:rPr>
              <a:t>main</a:t>
            </a:r>
            <a:r>
              <a:rPr lang="en-US" sz="1400" i="1"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t>
            </a:r>
            <a:r>
              <a:rPr lang="en-US" sz="1400" dirty="0">
                <a:solidFill>
                  <a:srgbClr val="004000"/>
                </a:solidFill>
                <a:latin typeface="Courier New"/>
              </a:rPr>
              <a:t>//binding </a:t>
            </a:r>
            <a:r>
              <a:rPr lang="en-US" sz="1400" dirty="0" err="1">
                <a:solidFill>
                  <a:srgbClr val="004000"/>
                </a:solidFill>
                <a:latin typeface="Courier New"/>
              </a:rPr>
              <a:t>XMl</a:t>
            </a:r>
            <a:r>
              <a:rPr lang="en-US" sz="1400" dirty="0">
                <a:solidFill>
                  <a:srgbClr val="004000"/>
                </a:solidFill>
                <a:latin typeface="Courier New"/>
              </a:rPr>
              <a:t> controls to Java code</a:t>
            </a:r>
          </a:p>
          <a:p>
            <a:pPr fontAlgn="auto">
              <a:spcBef>
                <a:spcPts val="0"/>
              </a:spcBef>
              <a:spcAft>
                <a:spcPts val="0"/>
              </a:spcAft>
              <a:defRPr/>
            </a:pPr>
            <a:r>
              <a:rPr lang="en-US" sz="1400" dirty="0">
                <a:solidFill>
                  <a:srgbClr val="000000"/>
                </a:solidFill>
                <a:latin typeface="Courier New"/>
              </a:rPr>
              <a:t>        </a:t>
            </a:r>
            <a:r>
              <a:rPr lang="en-US" sz="1400" dirty="0" err="1">
                <a:solidFill>
                  <a:srgbClr val="0000C0"/>
                </a:solidFill>
                <a:latin typeface="Courier New"/>
              </a:rPr>
              <a:t>chkCream</a:t>
            </a:r>
            <a:r>
              <a:rPr lang="en-US" sz="1400" dirty="0">
                <a:solidFill>
                  <a:srgbClr val="000000"/>
                </a:solidFill>
                <a:latin typeface="Courier New"/>
              </a:rPr>
              <a:t> = (</a:t>
            </a:r>
            <a:r>
              <a:rPr lang="en-US" sz="1400" dirty="0" err="1">
                <a:solidFill>
                  <a:srgbClr val="000000"/>
                </a:solidFill>
                <a:latin typeface="Courier New"/>
              </a:rPr>
              <a:t>CheckBox</a:t>
            </a:r>
            <a:r>
              <a:rPr lang="en-US" sz="1400" dirty="0">
                <a:solidFill>
                  <a:srgbClr val="000000"/>
                </a:solidFill>
                <a:latin typeface="Courier New"/>
              </a:rPr>
              <a:t>)</a:t>
            </a:r>
            <a:r>
              <a:rPr lang="en-US" sz="1400" dirty="0" err="1">
                <a:solidFill>
                  <a:srgbClr val="000000"/>
                </a:solidFill>
                <a:latin typeface="Courier New"/>
              </a:rPr>
              <a:t>findViewById</a:t>
            </a:r>
            <a:r>
              <a:rPr lang="en-US" sz="1400" dirty="0">
                <a:solidFill>
                  <a:srgbClr val="000000"/>
                </a:solidFill>
                <a:latin typeface="Courier New"/>
              </a:rPr>
              <a:t>(</a:t>
            </a:r>
            <a:r>
              <a:rPr lang="en-US" sz="1400" dirty="0" err="1">
                <a:solidFill>
                  <a:srgbClr val="000000"/>
                </a:solidFill>
                <a:latin typeface="Courier New"/>
              </a:rPr>
              <a:t>R.id.</a:t>
            </a:r>
            <a:r>
              <a:rPr lang="en-US" sz="1400" i="1" dirty="0" err="1">
                <a:solidFill>
                  <a:srgbClr val="0000C0"/>
                </a:solidFill>
                <a:latin typeface="Courier New"/>
              </a:rPr>
              <a:t>chkCream</a:t>
            </a:r>
            <a:r>
              <a:rPr lang="en-US" sz="1400" i="1"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t>
            </a:r>
            <a:r>
              <a:rPr lang="en-US" sz="1400" dirty="0" err="1">
                <a:solidFill>
                  <a:srgbClr val="0000C0"/>
                </a:solidFill>
                <a:latin typeface="Courier New"/>
              </a:rPr>
              <a:t>chkSugar</a:t>
            </a:r>
            <a:r>
              <a:rPr lang="en-US" sz="1400" dirty="0">
                <a:solidFill>
                  <a:srgbClr val="000000"/>
                </a:solidFill>
                <a:latin typeface="Courier New"/>
              </a:rPr>
              <a:t> = (</a:t>
            </a:r>
            <a:r>
              <a:rPr lang="en-US" sz="1400" dirty="0" err="1">
                <a:solidFill>
                  <a:srgbClr val="000000"/>
                </a:solidFill>
                <a:latin typeface="Courier New"/>
              </a:rPr>
              <a:t>CheckBox</a:t>
            </a:r>
            <a:r>
              <a:rPr lang="en-US" sz="1400" dirty="0">
                <a:solidFill>
                  <a:srgbClr val="000000"/>
                </a:solidFill>
                <a:latin typeface="Courier New"/>
              </a:rPr>
              <a:t>)</a:t>
            </a:r>
            <a:r>
              <a:rPr lang="en-US" sz="1400" dirty="0" err="1">
                <a:solidFill>
                  <a:srgbClr val="000000"/>
                </a:solidFill>
                <a:latin typeface="Courier New"/>
              </a:rPr>
              <a:t>findViewById</a:t>
            </a:r>
            <a:r>
              <a:rPr lang="en-US" sz="1400" dirty="0">
                <a:solidFill>
                  <a:srgbClr val="000000"/>
                </a:solidFill>
                <a:latin typeface="Courier New"/>
              </a:rPr>
              <a:t>(</a:t>
            </a:r>
            <a:r>
              <a:rPr lang="en-US" sz="1400" dirty="0" err="1">
                <a:solidFill>
                  <a:srgbClr val="000000"/>
                </a:solidFill>
                <a:latin typeface="Courier New"/>
              </a:rPr>
              <a:t>R.id.</a:t>
            </a:r>
            <a:r>
              <a:rPr lang="en-US" sz="1400" i="1" dirty="0" err="1">
                <a:solidFill>
                  <a:srgbClr val="0000C0"/>
                </a:solidFill>
                <a:latin typeface="Courier New"/>
              </a:rPr>
              <a:t>chkSugar</a:t>
            </a:r>
            <a:r>
              <a:rPr lang="en-US" sz="1400" i="1"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t>
            </a:r>
            <a:r>
              <a:rPr lang="en-US" sz="1400" dirty="0" err="1">
                <a:solidFill>
                  <a:srgbClr val="0000C0"/>
                </a:solidFill>
                <a:latin typeface="Courier New"/>
              </a:rPr>
              <a:t>btnPay</a:t>
            </a:r>
            <a:r>
              <a:rPr lang="en-US" sz="1400" dirty="0">
                <a:solidFill>
                  <a:srgbClr val="000000"/>
                </a:solidFill>
                <a:latin typeface="Courier New"/>
              </a:rPr>
              <a:t> = (Button) </a:t>
            </a:r>
            <a:r>
              <a:rPr lang="en-US" sz="1400" dirty="0" err="1">
                <a:solidFill>
                  <a:srgbClr val="000000"/>
                </a:solidFill>
                <a:latin typeface="Courier New"/>
              </a:rPr>
              <a:t>findViewById</a:t>
            </a:r>
            <a:r>
              <a:rPr lang="en-US" sz="1400" dirty="0">
                <a:solidFill>
                  <a:srgbClr val="000000"/>
                </a:solidFill>
                <a:latin typeface="Courier New"/>
              </a:rPr>
              <a:t>(</a:t>
            </a:r>
            <a:r>
              <a:rPr lang="en-US" sz="1400" dirty="0" err="1">
                <a:solidFill>
                  <a:srgbClr val="000000"/>
                </a:solidFill>
                <a:latin typeface="Courier New"/>
              </a:rPr>
              <a:t>R.id.</a:t>
            </a:r>
            <a:r>
              <a:rPr lang="en-US" sz="1400" i="1" dirty="0" err="1">
                <a:solidFill>
                  <a:srgbClr val="0000C0"/>
                </a:solidFill>
                <a:latin typeface="Courier New"/>
              </a:rPr>
              <a:t>btnPay</a:t>
            </a:r>
            <a:r>
              <a:rPr lang="en-US" sz="1400" i="1" dirty="0">
                <a:solidFill>
                  <a:srgbClr val="000000"/>
                </a:solidFill>
                <a:latin typeface="Courier New"/>
              </a:rPr>
              <a:t>);</a:t>
            </a:r>
          </a:p>
          <a:p>
            <a:pPr fontAlgn="auto">
              <a:spcBef>
                <a:spcPts val="0"/>
              </a:spcBef>
              <a:spcAft>
                <a:spcPts val="0"/>
              </a:spcAft>
              <a:defRPr/>
            </a:pPr>
            <a:endParaRPr lang="en-US" sz="1400" i="1" dirty="0">
              <a:solidFill>
                <a:srgbClr val="000000"/>
              </a:solidFill>
              <a:latin typeface="Courier New"/>
            </a:endParaRPr>
          </a:p>
          <a:p>
            <a:pPr fontAlgn="auto">
              <a:spcBef>
                <a:spcPts val="0"/>
              </a:spcBef>
              <a:spcAft>
                <a:spcPts val="0"/>
              </a:spcAft>
              <a:defRPr/>
            </a:pPr>
            <a:r>
              <a:rPr lang="en-US" sz="1400" dirty="0">
                <a:solidFill>
                  <a:srgbClr val="000000"/>
                </a:solidFill>
                <a:latin typeface="Courier New"/>
              </a:rPr>
              <a:t>        </a:t>
            </a:r>
            <a:r>
              <a:rPr lang="en-US" sz="1400" dirty="0" err="1">
                <a:solidFill>
                  <a:srgbClr val="0000C0"/>
                </a:solidFill>
                <a:latin typeface="Courier New"/>
              </a:rPr>
              <a:t>radCoffeeType</a:t>
            </a:r>
            <a:r>
              <a:rPr lang="en-US" sz="1400" dirty="0">
                <a:solidFill>
                  <a:srgbClr val="000000"/>
                </a:solidFill>
                <a:latin typeface="Courier New"/>
              </a:rPr>
              <a:t> = (</a:t>
            </a:r>
            <a:r>
              <a:rPr lang="en-US" sz="1400" dirty="0" err="1">
                <a:solidFill>
                  <a:srgbClr val="000000"/>
                </a:solidFill>
                <a:latin typeface="Courier New"/>
              </a:rPr>
              <a:t>RadioGroup</a:t>
            </a:r>
            <a:r>
              <a:rPr lang="en-US" sz="1400" dirty="0">
                <a:solidFill>
                  <a:srgbClr val="000000"/>
                </a:solidFill>
                <a:latin typeface="Courier New"/>
              </a:rPr>
              <a:t>)</a:t>
            </a:r>
            <a:r>
              <a:rPr lang="en-US" sz="1400" dirty="0" err="1">
                <a:solidFill>
                  <a:srgbClr val="000000"/>
                </a:solidFill>
                <a:latin typeface="Courier New"/>
              </a:rPr>
              <a:t>findViewById</a:t>
            </a:r>
            <a:r>
              <a:rPr lang="en-US" sz="1400" dirty="0">
                <a:solidFill>
                  <a:srgbClr val="000000"/>
                </a:solidFill>
                <a:latin typeface="Courier New"/>
              </a:rPr>
              <a:t>(</a:t>
            </a:r>
            <a:r>
              <a:rPr lang="en-US" sz="1400" dirty="0" err="1">
                <a:solidFill>
                  <a:srgbClr val="000000"/>
                </a:solidFill>
                <a:latin typeface="Courier New"/>
              </a:rPr>
              <a:t>R.id.</a:t>
            </a:r>
            <a:r>
              <a:rPr lang="en-US" sz="1400" i="1" dirty="0" err="1">
                <a:solidFill>
                  <a:srgbClr val="0000C0"/>
                </a:solidFill>
                <a:latin typeface="Courier New"/>
              </a:rPr>
              <a:t>radGroupCoffeeType</a:t>
            </a:r>
            <a:r>
              <a:rPr lang="en-US" sz="1400" i="1"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t>
            </a:r>
            <a:r>
              <a:rPr lang="en-US" sz="1400" dirty="0" err="1">
                <a:solidFill>
                  <a:srgbClr val="0000C0"/>
                </a:solidFill>
                <a:latin typeface="Courier New"/>
              </a:rPr>
              <a:t>radDecaf</a:t>
            </a:r>
            <a:r>
              <a:rPr lang="en-US" sz="1400" dirty="0">
                <a:solidFill>
                  <a:srgbClr val="000000"/>
                </a:solidFill>
                <a:latin typeface="Courier New"/>
              </a:rPr>
              <a:t> = (</a:t>
            </a:r>
            <a:r>
              <a:rPr lang="en-US" sz="1400" dirty="0" err="1">
                <a:solidFill>
                  <a:srgbClr val="000000"/>
                </a:solidFill>
                <a:latin typeface="Courier New"/>
              </a:rPr>
              <a:t>RadioButton</a:t>
            </a:r>
            <a:r>
              <a:rPr lang="en-US" sz="1400" dirty="0">
                <a:solidFill>
                  <a:srgbClr val="000000"/>
                </a:solidFill>
                <a:latin typeface="Courier New"/>
              </a:rPr>
              <a:t>)</a:t>
            </a:r>
            <a:r>
              <a:rPr lang="en-US" sz="1400" dirty="0" err="1">
                <a:solidFill>
                  <a:srgbClr val="000000"/>
                </a:solidFill>
                <a:latin typeface="Courier New"/>
              </a:rPr>
              <a:t>findViewById</a:t>
            </a:r>
            <a:r>
              <a:rPr lang="en-US" sz="1400" dirty="0">
                <a:solidFill>
                  <a:srgbClr val="000000"/>
                </a:solidFill>
                <a:latin typeface="Courier New"/>
              </a:rPr>
              <a:t>(</a:t>
            </a:r>
            <a:r>
              <a:rPr lang="en-US" sz="1400" dirty="0" err="1">
                <a:solidFill>
                  <a:srgbClr val="000000"/>
                </a:solidFill>
                <a:latin typeface="Courier New"/>
              </a:rPr>
              <a:t>R.id.</a:t>
            </a:r>
            <a:r>
              <a:rPr lang="en-US" sz="1400" i="1" dirty="0" err="1">
                <a:solidFill>
                  <a:srgbClr val="0000C0"/>
                </a:solidFill>
                <a:latin typeface="Courier New"/>
              </a:rPr>
              <a:t>radDecaf</a:t>
            </a:r>
            <a:r>
              <a:rPr lang="en-US" sz="1400" i="1"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t>
            </a:r>
            <a:r>
              <a:rPr lang="en-US" sz="1400" dirty="0" err="1">
                <a:solidFill>
                  <a:srgbClr val="0000C0"/>
                </a:solidFill>
                <a:latin typeface="Courier New"/>
              </a:rPr>
              <a:t>radExpresso</a:t>
            </a:r>
            <a:r>
              <a:rPr lang="en-US" sz="1400" dirty="0">
                <a:solidFill>
                  <a:srgbClr val="000000"/>
                </a:solidFill>
                <a:latin typeface="Courier New"/>
              </a:rPr>
              <a:t> = (</a:t>
            </a:r>
            <a:r>
              <a:rPr lang="en-US" sz="1400" dirty="0" err="1">
                <a:solidFill>
                  <a:srgbClr val="000000"/>
                </a:solidFill>
                <a:latin typeface="Courier New"/>
              </a:rPr>
              <a:t>RadioButton</a:t>
            </a:r>
            <a:r>
              <a:rPr lang="en-US" sz="1400" dirty="0">
                <a:solidFill>
                  <a:srgbClr val="000000"/>
                </a:solidFill>
                <a:latin typeface="Courier New"/>
              </a:rPr>
              <a:t>)</a:t>
            </a:r>
            <a:r>
              <a:rPr lang="en-US" sz="1400" dirty="0" err="1">
                <a:solidFill>
                  <a:srgbClr val="000000"/>
                </a:solidFill>
                <a:latin typeface="Courier New"/>
              </a:rPr>
              <a:t>findViewById</a:t>
            </a:r>
            <a:r>
              <a:rPr lang="en-US" sz="1400" dirty="0">
                <a:solidFill>
                  <a:srgbClr val="000000"/>
                </a:solidFill>
                <a:latin typeface="Courier New"/>
              </a:rPr>
              <a:t>(</a:t>
            </a:r>
            <a:r>
              <a:rPr lang="en-US" sz="1400" dirty="0" err="1">
                <a:solidFill>
                  <a:srgbClr val="000000"/>
                </a:solidFill>
                <a:latin typeface="Courier New"/>
              </a:rPr>
              <a:t>R.id.</a:t>
            </a:r>
            <a:r>
              <a:rPr lang="en-US" sz="1400" i="1" dirty="0" err="1">
                <a:solidFill>
                  <a:srgbClr val="0000C0"/>
                </a:solidFill>
                <a:latin typeface="Courier New"/>
              </a:rPr>
              <a:t>radExpresso</a:t>
            </a:r>
            <a:r>
              <a:rPr lang="en-US" sz="1400" i="1"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t>
            </a:r>
            <a:r>
              <a:rPr lang="en-US" sz="1400" dirty="0" err="1">
                <a:solidFill>
                  <a:srgbClr val="0000C0"/>
                </a:solidFill>
                <a:latin typeface="Courier New"/>
              </a:rPr>
              <a:t>radColombian</a:t>
            </a:r>
            <a:r>
              <a:rPr lang="en-US" sz="1400" dirty="0">
                <a:solidFill>
                  <a:srgbClr val="000000"/>
                </a:solidFill>
                <a:latin typeface="Courier New"/>
              </a:rPr>
              <a:t> = (</a:t>
            </a:r>
            <a:r>
              <a:rPr lang="en-US" sz="1400" dirty="0" err="1">
                <a:solidFill>
                  <a:srgbClr val="000000"/>
                </a:solidFill>
                <a:latin typeface="Courier New"/>
              </a:rPr>
              <a:t>RadioButton</a:t>
            </a:r>
            <a:r>
              <a:rPr lang="en-US" sz="1400" dirty="0">
                <a:solidFill>
                  <a:srgbClr val="000000"/>
                </a:solidFill>
                <a:latin typeface="Courier New"/>
              </a:rPr>
              <a:t>)</a:t>
            </a:r>
            <a:r>
              <a:rPr lang="en-US" sz="1400" dirty="0" err="1">
                <a:solidFill>
                  <a:srgbClr val="000000"/>
                </a:solidFill>
                <a:latin typeface="Courier New"/>
              </a:rPr>
              <a:t>findViewById</a:t>
            </a:r>
            <a:r>
              <a:rPr lang="en-US" sz="1400" dirty="0">
                <a:solidFill>
                  <a:srgbClr val="000000"/>
                </a:solidFill>
                <a:latin typeface="Courier New"/>
              </a:rPr>
              <a:t>(</a:t>
            </a:r>
            <a:r>
              <a:rPr lang="en-US" sz="1400" dirty="0" err="1">
                <a:solidFill>
                  <a:srgbClr val="000000"/>
                </a:solidFill>
                <a:latin typeface="Courier New"/>
              </a:rPr>
              <a:t>R.id.</a:t>
            </a:r>
            <a:r>
              <a:rPr lang="en-US" sz="1400" i="1" dirty="0" err="1">
                <a:solidFill>
                  <a:srgbClr val="0000C0"/>
                </a:solidFill>
                <a:latin typeface="Courier New"/>
              </a:rPr>
              <a:t>radColombian</a:t>
            </a:r>
            <a:r>
              <a:rPr lang="en-US" sz="1400" i="1" dirty="0">
                <a:solidFill>
                  <a:srgbClr val="000000"/>
                </a:solidFill>
                <a:latin typeface="Courier New"/>
              </a:rPr>
              <a:t>);</a:t>
            </a:r>
          </a:p>
          <a:p>
            <a:pPr fontAlgn="auto">
              <a:spcBef>
                <a:spcPts val="0"/>
              </a:spcBef>
              <a:spcAft>
                <a:spcPts val="0"/>
              </a:spcAft>
              <a:defRPr/>
            </a:pPr>
            <a:r>
              <a:rPr lang="en-US" sz="1400" dirty="0">
                <a:solidFill>
                  <a:srgbClr val="000000"/>
                </a:solidFill>
                <a:latin typeface="Courier New"/>
              </a:rPr>
              <a:t>        </a:t>
            </a:r>
          </a:p>
          <a:p>
            <a:pPr fontAlgn="auto">
              <a:spcBef>
                <a:spcPts val="0"/>
              </a:spcBef>
              <a:spcAft>
                <a:spcPts val="0"/>
              </a:spcAft>
              <a:defRPr/>
            </a:pPr>
            <a:r>
              <a:rPr lang="en-US" sz="1400" dirty="0">
                <a:solidFill>
                  <a:srgbClr val="000000"/>
                </a:solidFill>
                <a:latin typeface="Courier New"/>
              </a:rPr>
              <a:t>        </a:t>
            </a:r>
            <a:endParaRPr lang="en-US" sz="1400" dirty="0">
              <a:latin typeface="+mn-lt"/>
            </a:endParaRPr>
          </a:p>
        </p:txBody>
      </p:sp>
      <p:sp>
        <p:nvSpPr>
          <p:cNvPr id="10" name="Rectangle 9"/>
          <p:cNvSpPr/>
          <p:nvPr/>
        </p:nvSpPr>
        <p:spPr>
          <a:xfrm>
            <a:off x="1295400" y="4191000"/>
            <a:ext cx="7543800" cy="1143000"/>
          </a:xfrm>
          <a:prstGeom prst="rect">
            <a:avLst/>
          </a:prstGeom>
          <a:solidFill>
            <a:srgbClr val="FFFF00">
              <a:alpha val="30000"/>
            </a:srgbClr>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0B805C7-FBA3-4522-9C5F-0D62B192EA2C}" type="slidenum">
              <a:rPr lang="en-US"/>
              <a:pPr>
                <a:defRPr/>
              </a:pPr>
              <a:t>57</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a:t>
            </a:r>
            <a:r>
              <a:rPr lang="en-US" sz="5900" b="1" dirty="0" err="1">
                <a:solidFill>
                  <a:schemeClr val="tx2">
                    <a:lumMod val="60000"/>
                    <a:lumOff val="40000"/>
                  </a:schemeClr>
                </a:solidFill>
                <a:latin typeface="+mn-lt"/>
              </a:rPr>
              <a:t>RadioButtons</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79875"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7987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3836F3C2-A21D-42D0-B0E5-D73106FCFF2C}" type="slidenum">
              <a:rPr lang="en-US" sz="1200">
                <a:solidFill>
                  <a:schemeClr val="tx1">
                    <a:tint val="75000"/>
                  </a:schemeClr>
                </a:solidFill>
                <a:latin typeface="+mn-lt"/>
              </a:rPr>
              <a:pPr algn="r" fontAlgn="auto">
                <a:spcBef>
                  <a:spcPts val="0"/>
                </a:spcBef>
                <a:spcAft>
                  <a:spcPts val="0"/>
                </a:spcAft>
                <a:defRPr/>
              </a:pPr>
              <a:t>57</a:t>
            </a:fld>
            <a:endParaRPr lang="en-US" sz="1200">
              <a:solidFill>
                <a:schemeClr val="tx1">
                  <a:tint val="75000"/>
                </a:schemeClr>
              </a:solidFill>
              <a:latin typeface="+mn-lt"/>
            </a:endParaRPr>
          </a:p>
        </p:txBody>
      </p:sp>
      <p:sp>
        <p:nvSpPr>
          <p:cNvPr id="9" name="TextBox 8"/>
          <p:cNvSpPr txBox="1"/>
          <p:nvPr/>
        </p:nvSpPr>
        <p:spPr>
          <a:xfrm>
            <a:off x="304800" y="1371600"/>
            <a:ext cx="8610600" cy="5257800"/>
          </a:xfrm>
          <a:prstGeom prst="rect">
            <a:avLst/>
          </a:prstGeom>
          <a:solidFill>
            <a:schemeClr val="bg1">
              <a:lumMod val="95000"/>
            </a:schemeClr>
          </a:solidFill>
          <a:ln>
            <a:solidFill>
              <a:schemeClr val="accent1"/>
            </a:solidFill>
          </a:ln>
        </p:spPr>
        <p:txBody>
          <a:bodyPr>
            <a:spAutoFit/>
          </a:bodyPr>
          <a:lstStyle/>
          <a:p>
            <a:pPr fontAlgn="auto">
              <a:spcBef>
                <a:spcPts val="0"/>
              </a:spcBef>
              <a:spcAft>
                <a:spcPts val="0"/>
              </a:spcAft>
              <a:defRPr/>
            </a:pPr>
            <a:r>
              <a:rPr lang="en-US" sz="1300" dirty="0">
                <a:solidFill>
                  <a:srgbClr val="000000"/>
                </a:solidFill>
                <a:latin typeface="Courier New"/>
              </a:rPr>
              <a:t>   </a:t>
            </a:r>
            <a:r>
              <a:rPr lang="en-US" sz="1300" dirty="0">
                <a:solidFill>
                  <a:srgbClr val="004000"/>
                </a:solidFill>
                <a:latin typeface="Courier New"/>
              </a:rPr>
              <a:t>//LISTENER: wiring button-events-&amp;-code</a:t>
            </a:r>
          </a:p>
          <a:p>
            <a:pPr fontAlgn="auto">
              <a:spcBef>
                <a:spcPts val="0"/>
              </a:spcBef>
              <a:spcAft>
                <a:spcPts val="0"/>
              </a:spcAft>
              <a:defRPr/>
            </a:pPr>
            <a:r>
              <a:rPr lang="en-US" sz="1300" dirty="0">
                <a:solidFill>
                  <a:srgbClr val="000000"/>
                </a:solidFill>
                <a:latin typeface="Courier New"/>
              </a:rPr>
              <a:t>   </a:t>
            </a:r>
            <a:r>
              <a:rPr lang="en-US" sz="1300" dirty="0" err="1">
                <a:solidFill>
                  <a:srgbClr val="0000C0"/>
                </a:solidFill>
                <a:latin typeface="Courier New"/>
              </a:rPr>
              <a:t>btnPay</a:t>
            </a:r>
            <a:r>
              <a:rPr lang="en-US" sz="1300" dirty="0" err="1">
                <a:solidFill>
                  <a:srgbClr val="000000"/>
                </a:solidFill>
                <a:latin typeface="Courier New"/>
              </a:rPr>
              <a:t>.setOnClickListener</a:t>
            </a:r>
            <a:r>
              <a:rPr lang="en-US" sz="1300" dirty="0">
                <a:solidFill>
                  <a:srgbClr val="000000"/>
                </a:solidFill>
                <a:latin typeface="Courier New"/>
              </a:rPr>
              <a:t>(</a:t>
            </a:r>
            <a:r>
              <a:rPr lang="en-US" sz="1300" b="1" dirty="0">
                <a:solidFill>
                  <a:srgbClr val="7F0055"/>
                </a:solidFill>
                <a:latin typeface="Courier New"/>
              </a:rPr>
              <a:t>new</a:t>
            </a:r>
            <a:r>
              <a:rPr lang="en-US" sz="1300" b="1" dirty="0">
                <a:solidFill>
                  <a:srgbClr val="000000"/>
                </a:solidFill>
                <a:latin typeface="Courier New"/>
              </a:rPr>
              <a:t> </a:t>
            </a:r>
            <a:r>
              <a:rPr lang="en-US" sz="1300" b="1" dirty="0" err="1">
                <a:solidFill>
                  <a:srgbClr val="000000"/>
                </a:solidFill>
                <a:latin typeface="Courier New"/>
              </a:rPr>
              <a:t>OnClickListener</a:t>
            </a:r>
            <a:r>
              <a:rPr lang="en-US" sz="1300" b="1" dirty="0">
                <a:solidFill>
                  <a:srgbClr val="000000"/>
                </a:solidFill>
                <a:latin typeface="Courier New"/>
              </a:rPr>
              <a:t>() {</a:t>
            </a:r>
          </a:p>
          <a:p>
            <a:pPr lvl="1" fontAlgn="auto">
              <a:spcBef>
                <a:spcPts val="0"/>
              </a:spcBef>
              <a:spcAft>
                <a:spcPts val="0"/>
              </a:spcAft>
              <a:defRPr/>
            </a:pPr>
            <a:r>
              <a:rPr lang="en-US" sz="1300" dirty="0">
                <a:solidFill>
                  <a:srgbClr val="646464"/>
                </a:solidFill>
                <a:latin typeface="Courier New"/>
              </a:rPr>
              <a:t>@Override</a:t>
            </a:r>
          </a:p>
          <a:p>
            <a:pPr lvl="1" fontAlgn="auto">
              <a:spcBef>
                <a:spcPts val="0"/>
              </a:spcBef>
              <a:spcAft>
                <a:spcPts val="0"/>
              </a:spcAft>
              <a:defRPr/>
            </a:pPr>
            <a:r>
              <a:rPr lang="en-US" sz="1300" b="1" dirty="0">
                <a:solidFill>
                  <a:srgbClr val="7F0055"/>
                </a:solidFill>
                <a:latin typeface="Courier New"/>
              </a:rPr>
              <a:t>public</a:t>
            </a:r>
            <a:r>
              <a:rPr lang="en-US" sz="1300" b="1" dirty="0">
                <a:solidFill>
                  <a:srgbClr val="000000"/>
                </a:solidFill>
                <a:latin typeface="Courier New"/>
              </a:rPr>
              <a:t> </a:t>
            </a:r>
            <a:r>
              <a:rPr lang="en-US" sz="1300" b="1" dirty="0">
                <a:solidFill>
                  <a:srgbClr val="7F0055"/>
                </a:solidFill>
                <a:latin typeface="Courier New"/>
              </a:rPr>
              <a:t>void</a:t>
            </a:r>
            <a:r>
              <a:rPr lang="en-US" sz="1300" b="1" dirty="0">
                <a:solidFill>
                  <a:srgbClr val="000000"/>
                </a:solidFill>
                <a:latin typeface="Courier New"/>
              </a:rPr>
              <a:t> </a:t>
            </a:r>
            <a:r>
              <a:rPr lang="en-US" sz="1300" b="1" dirty="0" err="1">
                <a:solidFill>
                  <a:srgbClr val="000000"/>
                </a:solidFill>
                <a:latin typeface="Courier New"/>
              </a:rPr>
              <a:t>onClick</a:t>
            </a:r>
            <a:r>
              <a:rPr lang="en-US" sz="1300" b="1" dirty="0">
                <a:solidFill>
                  <a:srgbClr val="000000"/>
                </a:solidFill>
                <a:latin typeface="Courier New"/>
              </a:rPr>
              <a:t>(View v) {</a:t>
            </a:r>
          </a:p>
          <a:p>
            <a:pPr lvl="1" fontAlgn="auto">
              <a:spcBef>
                <a:spcPts val="0"/>
              </a:spcBef>
              <a:spcAft>
                <a:spcPts val="0"/>
              </a:spcAft>
              <a:defRPr/>
            </a:pPr>
            <a:r>
              <a:rPr lang="en-US" sz="1300" dirty="0">
                <a:solidFill>
                  <a:srgbClr val="000000"/>
                </a:solidFill>
                <a:latin typeface="Courier New"/>
              </a:rPr>
              <a:t>   String </a:t>
            </a:r>
            <a:r>
              <a:rPr lang="en-US" sz="1300" dirty="0" err="1">
                <a:solidFill>
                  <a:srgbClr val="000000"/>
                </a:solidFill>
                <a:latin typeface="Courier New"/>
              </a:rPr>
              <a:t>msg</a:t>
            </a:r>
            <a:r>
              <a:rPr lang="en-US" sz="1300" dirty="0">
                <a:solidFill>
                  <a:srgbClr val="000000"/>
                </a:solidFill>
                <a:latin typeface="Courier New"/>
              </a:rPr>
              <a:t> = </a:t>
            </a:r>
            <a:r>
              <a:rPr lang="en-US" sz="1300" dirty="0">
                <a:solidFill>
                  <a:srgbClr val="2A00FF"/>
                </a:solidFill>
                <a:latin typeface="Courier New"/>
              </a:rPr>
              <a:t>"Coffee "</a:t>
            </a:r>
            <a:r>
              <a:rPr lang="en-US" sz="1300" dirty="0">
                <a:solidFill>
                  <a:srgbClr val="000000"/>
                </a:solidFill>
                <a:latin typeface="Courier New"/>
              </a:rPr>
              <a:t>;</a:t>
            </a:r>
          </a:p>
          <a:p>
            <a:pPr lvl="1" fontAlgn="auto">
              <a:spcBef>
                <a:spcPts val="0"/>
              </a:spcBef>
              <a:spcAft>
                <a:spcPts val="0"/>
              </a:spcAft>
              <a:defRPr/>
            </a:pPr>
            <a:r>
              <a:rPr lang="en-US" sz="1300" b="1" dirty="0">
                <a:solidFill>
                  <a:srgbClr val="7F0055"/>
                </a:solidFill>
                <a:latin typeface="Courier New"/>
              </a:rPr>
              <a:t>   if</a:t>
            </a:r>
            <a:r>
              <a:rPr lang="en-US" sz="1300" b="1" dirty="0">
                <a:solidFill>
                  <a:srgbClr val="000000"/>
                </a:solidFill>
                <a:latin typeface="Courier New"/>
              </a:rPr>
              <a:t> (</a:t>
            </a:r>
            <a:r>
              <a:rPr lang="en-US" sz="1300" b="1" dirty="0" err="1">
                <a:solidFill>
                  <a:srgbClr val="0000C0"/>
                </a:solidFill>
                <a:latin typeface="Courier New"/>
              </a:rPr>
              <a:t>chkCream</a:t>
            </a:r>
            <a:r>
              <a:rPr lang="en-US" sz="1300" b="1" dirty="0" err="1">
                <a:solidFill>
                  <a:srgbClr val="000000"/>
                </a:solidFill>
                <a:latin typeface="Courier New"/>
              </a:rPr>
              <a:t>.isChecked</a:t>
            </a:r>
            <a:r>
              <a:rPr lang="en-US" sz="1300" b="1" dirty="0">
                <a:solidFill>
                  <a:srgbClr val="000000"/>
                </a:solidFill>
                <a:latin typeface="Courier New"/>
              </a:rPr>
              <a:t>()) </a:t>
            </a:r>
          </a:p>
          <a:p>
            <a:pPr lvl="1" fontAlgn="auto">
              <a:spcBef>
                <a:spcPts val="0"/>
              </a:spcBef>
              <a:spcAft>
                <a:spcPts val="0"/>
              </a:spcAft>
              <a:defRPr/>
            </a:pPr>
            <a:r>
              <a:rPr lang="en-US" sz="1300" dirty="0">
                <a:solidFill>
                  <a:srgbClr val="000000"/>
                </a:solidFill>
                <a:latin typeface="Courier New"/>
              </a:rPr>
              <a:t>	</a:t>
            </a:r>
            <a:r>
              <a:rPr lang="en-US" sz="1300" dirty="0" err="1">
                <a:solidFill>
                  <a:srgbClr val="000000"/>
                </a:solidFill>
                <a:latin typeface="Courier New"/>
              </a:rPr>
              <a:t>msg</a:t>
            </a:r>
            <a:r>
              <a:rPr lang="en-US" sz="1300" dirty="0">
                <a:solidFill>
                  <a:srgbClr val="000000"/>
                </a:solidFill>
                <a:latin typeface="Courier New"/>
              </a:rPr>
              <a:t> += </a:t>
            </a:r>
            <a:r>
              <a:rPr lang="en-US" sz="1300" dirty="0">
                <a:solidFill>
                  <a:srgbClr val="2A00FF"/>
                </a:solidFill>
                <a:latin typeface="Courier New"/>
              </a:rPr>
              <a:t>" &amp; cream "</a:t>
            </a:r>
            <a:r>
              <a:rPr lang="en-US" sz="1300" dirty="0">
                <a:solidFill>
                  <a:srgbClr val="000000"/>
                </a:solidFill>
                <a:latin typeface="Courier New"/>
              </a:rPr>
              <a:t>;</a:t>
            </a:r>
          </a:p>
          <a:p>
            <a:pPr lvl="1" fontAlgn="auto">
              <a:spcBef>
                <a:spcPts val="0"/>
              </a:spcBef>
              <a:spcAft>
                <a:spcPts val="0"/>
              </a:spcAft>
              <a:defRPr/>
            </a:pPr>
            <a:endParaRPr lang="en-US" sz="1300" dirty="0">
              <a:solidFill>
                <a:srgbClr val="000000"/>
              </a:solidFill>
              <a:latin typeface="Courier New"/>
            </a:endParaRPr>
          </a:p>
          <a:p>
            <a:pPr lvl="1" fontAlgn="auto">
              <a:spcBef>
                <a:spcPts val="0"/>
              </a:spcBef>
              <a:spcAft>
                <a:spcPts val="0"/>
              </a:spcAft>
              <a:defRPr/>
            </a:pPr>
            <a:r>
              <a:rPr lang="en-US" sz="1300" b="1" dirty="0">
                <a:solidFill>
                  <a:srgbClr val="7F0055"/>
                </a:solidFill>
                <a:latin typeface="Courier New"/>
              </a:rPr>
              <a:t>   if</a:t>
            </a:r>
            <a:r>
              <a:rPr lang="en-US" sz="1300" b="1" dirty="0">
                <a:solidFill>
                  <a:srgbClr val="000000"/>
                </a:solidFill>
                <a:latin typeface="Courier New"/>
              </a:rPr>
              <a:t> (</a:t>
            </a:r>
            <a:r>
              <a:rPr lang="en-US" sz="1300" b="1" dirty="0" err="1">
                <a:solidFill>
                  <a:srgbClr val="0000C0"/>
                </a:solidFill>
                <a:latin typeface="Courier New"/>
              </a:rPr>
              <a:t>chkSugar</a:t>
            </a:r>
            <a:r>
              <a:rPr lang="en-US" sz="1300" b="1" dirty="0" err="1">
                <a:solidFill>
                  <a:srgbClr val="000000"/>
                </a:solidFill>
                <a:latin typeface="Courier New"/>
              </a:rPr>
              <a:t>.isChecked</a:t>
            </a:r>
            <a:r>
              <a:rPr lang="en-US" sz="1300" b="1" dirty="0">
                <a:solidFill>
                  <a:srgbClr val="000000"/>
                </a:solidFill>
                <a:latin typeface="Courier New"/>
              </a:rPr>
              <a:t>())</a:t>
            </a:r>
          </a:p>
          <a:p>
            <a:pPr lvl="1" fontAlgn="auto">
              <a:spcBef>
                <a:spcPts val="0"/>
              </a:spcBef>
              <a:spcAft>
                <a:spcPts val="0"/>
              </a:spcAft>
              <a:defRPr/>
            </a:pPr>
            <a:r>
              <a:rPr lang="en-US" sz="1300" dirty="0">
                <a:solidFill>
                  <a:srgbClr val="000000"/>
                </a:solidFill>
                <a:latin typeface="Courier New"/>
              </a:rPr>
              <a:t>	</a:t>
            </a:r>
            <a:r>
              <a:rPr lang="en-US" sz="1300" dirty="0" err="1">
                <a:solidFill>
                  <a:srgbClr val="000000"/>
                </a:solidFill>
                <a:latin typeface="Courier New"/>
              </a:rPr>
              <a:t>msg</a:t>
            </a:r>
            <a:r>
              <a:rPr lang="en-US" sz="1300" dirty="0">
                <a:solidFill>
                  <a:srgbClr val="000000"/>
                </a:solidFill>
                <a:latin typeface="Courier New"/>
              </a:rPr>
              <a:t> += </a:t>
            </a:r>
            <a:r>
              <a:rPr lang="en-US" sz="1300" dirty="0">
                <a:solidFill>
                  <a:srgbClr val="2A00FF"/>
                </a:solidFill>
                <a:latin typeface="Courier New"/>
              </a:rPr>
              <a:t>" &amp; Sugar"</a:t>
            </a:r>
            <a:r>
              <a:rPr lang="en-US" sz="1300" dirty="0">
                <a:solidFill>
                  <a:srgbClr val="000000"/>
                </a:solidFill>
                <a:latin typeface="Courier New"/>
              </a:rPr>
              <a:t>;</a:t>
            </a:r>
          </a:p>
          <a:p>
            <a:pPr lvl="1" fontAlgn="auto">
              <a:spcBef>
                <a:spcPts val="0"/>
              </a:spcBef>
              <a:spcAft>
                <a:spcPts val="0"/>
              </a:spcAft>
              <a:defRPr/>
            </a:pPr>
            <a:endParaRPr lang="en-US" sz="1300" dirty="0">
              <a:latin typeface="Courier New"/>
            </a:endParaRPr>
          </a:p>
          <a:p>
            <a:pPr lvl="1" fontAlgn="auto">
              <a:spcBef>
                <a:spcPts val="0"/>
              </a:spcBef>
              <a:spcAft>
                <a:spcPts val="0"/>
              </a:spcAft>
              <a:defRPr/>
            </a:pPr>
            <a:r>
              <a:rPr lang="en-US" sz="1300" dirty="0">
                <a:solidFill>
                  <a:srgbClr val="004000"/>
                </a:solidFill>
                <a:latin typeface="Courier New"/>
              </a:rPr>
              <a:t>   // get radio buttons ID number</a:t>
            </a:r>
          </a:p>
          <a:p>
            <a:pPr lvl="1" fontAlgn="auto">
              <a:spcBef>
                <a:spcPts val="0"/>
              </a:spcBef>
              <a:spcAft>
                <a:spcPts val="0"/>
              </a:spcAft>
              <a:defRPr/>
            </a:pPr>
            <a:r>
              <a:rPr lang="en-US" sz="1300" b="1" dirty="0">
                <a:solidFill>
                  <a:srgbClr val="7F0055"/>
                </a:solidFill>
                <a:latin typeface="Courier New"/>
              </a:rPr>
              <a:t>   </a:t>
            </a:r>
            <a:r>
              <a:rPr lang="en-US" sz="1300" b="1" dirty="0" err="1">
                <a:solidFill>
                  <a:srgbClr val="7F0055"/>
                </a:solidFill>
                <a:latin typeface="Courier New"/>
              </a:rPr>
              <a:t>int</a:t>
            </a:r>
            <a:r>
              <a:rPr lang="en-US" sz="1300" b="1" dirty="0">
                <a:solidFill>
                  <a:srgbClr val="000000"/>
                </a:solidFill>
                <a:latin typeface="Courier New"/>
              </a:rPr>
              <a:t> </a:t>
            </a:r>
            <a:r>
              <a:rPr lang="en-US" sz="1300" b="1" dirty="0" err="1">
                <a:solidFill>
                  <a:srgbClr val="000000"/>
                </a:solidFill>
                <a:latin typeface="Courier New"/>
              </a:rPr>
              <a:t>radioId</a:t>
            </a:r>
            <a:r>
              <a:rPr lang="en-US" sz="1300" b="1" dirty="0">
                <a:solidFill>
                  <a:srgbClr val="000000"/>
                </a:solidFill>
                <a:latin typeface="Courier New"/>
              </a:rPr>
              <a:t> = </a:t>
            </a:r>
            <a:r>
              <a:rPr lang="en-US" sz="1300" b="1" dirty="0" err="1">
                <a:solidFill>
                  <a:srgbClr val="0000C0"/>
                </a:solidFill>
                <a:latin typeface="Courier New"/>
              </a:rPr>
              <a:t>radCoffeeType</a:t>
            </a:r>
            <a:r>
              <a:rPr lang="en-US" sz="1300" b="1" dirty="0" err="1">
                <a:solidFill>
                  <a:srgbClr val="000000"/>
                </a:solidFill>
                <a:latin typeface="Courier New"/>
              </a:rPr>
              <a:t>.getCheckedRadioButtonId</a:t>
            </a:r>
            <a:r>
              <a:rPr lang="en-US" sz="1300" b="1" dirty="0">
                <a:solidFill>
                  <a:srgbClr val="000000"/>
                </a:solidFill>
                <a:latin typeface="Courier New"/>
              </a:rPr>
              <a:t>();</a:t>
            </a:r>
          </a:p>
          <a:p>
            <a:pPr lvl="1" fontAlgn="auto">
              <a:spcBef>
                <a:spcPts val="0"/>
              </a:spcBef>
              <a:spcAft>
                <a:spcPts val="0"/>
              </a:spcAft>
              <a:defRPr/>
            </a:pPr>
            <a:r>
              <a:rPr lang="en-US" sz="1300" dirty="0">
                <a:solidFill>
                  <a:srgbClr val="004000"/>
                </a:solidFill>
                <a:latin typeface="Courier New"/>
              </a:rPr>
              <a:t>   // compare </a:t>
            </a:r>
            <a:r>
              <a:rPr lang="en-US" sz="1300" dirty="0" err="1">
                <a:solidFill>
                  <a:srgbClr val="004000"/>
                </a:solidFill>
                <a:latin typeface="Courier New"/>
              </a:rPr>
              <a:t>selected's</a:t>
            </a:r>
            <a:r>
              <a:rPr lang="en-US" sz="1300" dirty="0">
                <a:solidFill>
                  <a:srgbClr val="004000"/>
                </a:solidFill>
                <a:latin typeface="Courier New"/>
              </a:rPr>
              <a:t> Id with individual </a:t>
            </a:r>
            <a:r>
              <a:rPr lang="en-US" sz="1300" dirty="0" err="1">
                <a:solidFill>
                  <a:srgbClr val="004000"/>
                </a:solidFill>
                <a:latin typeface="Courier New"/>
              </a:rPr>
              <a:t>RadioButtons</a:t>
            </a:r>
            <a:r>
              <a:rPr lang="en-US" sz="1300" dirty="0">
                <a:solidFill>
                  <a:srgbClr val="004000"/>
                </a:solidFill>
                <a:latin typeface="Courier New"/>
              </a:rPr>
              <a:t> ID</a:t>
            </a:r>
          </a:p>
          <a:p>
            <a:pPr lvl="1" fontAlgn="auto">
              <a:spcBef>
                <a:spcPts val="0"/>
              </a:spcBef>
              <a:spcAft>
                <a:spcPts val="0"/>
              </a:spcAft>
              <a:defRPr/>
            </a:pPr>
            <a:r>
              <a:rPr lang="en-US" sz="1300" b="1" dirty="0">
                <a:solidFill>
                  <a:srgbClr val="7F0055"/>
                </a:solidFill>
                <a:latin typeface="Courier New"/>
              </a:rPr>
              <a:t>   if</a:t>
            </a:r>
            <a:r>
              <a:rPr lang="en-US" sz="1300" b="1" dirty="0">
                <a:solidFill>
                  <a:srgbClr val="000000"/>
                </a:solidFill>
                <a:latin typeface="Courier New"/>
              </a:rPr>
              <a:t> (</a:t>
            </a:r>
            <a:r>
              <a:rPr lang="en-US" sz="1300" b="1" dirty="0" err="1">
                <a:solidFill>
                  <a:srgbClr val="0000C0"/>
                </a:solidFill>
                <a:latin typeface="Courier New"/>
              </a:rPr>
              <a:t>radColombian</a:t>
            </a:r>
            <a:r>
              <a:rPr lang="en-US" sz="1300" b="1" dirty="0" err="1">
                <a:solidFill>
                  <a:srgbClr val="000000"/>
                </a:solidFill>
                <a:latin typeface="Courier New"/>
              </a:rPr>
              <a:t>.getId</a:t>
            </a:r>
            <a:r>
              <a:rPr lang="en-US" sz="1300" b="1" dirty="0">
                <a:solidFill>
                  <a:srgbClr val="000000"/>
                </a:solidFill>
                <a:latin typeface="Courier New"/>
              </a:rPr>
              <a:t>()== </a:t>
            </a:r>
            <a:r>
              <a:rPr lang="en-US" sz="1300" b="1" dirty="0" err="1">
                <a:solidFill>
                  <a:srgbClr val="000000"/>
                </a:solidFill>
                <a:latin typeface="Courier New"/>
              </a:rPr>
              <a:t>radioId</a:t>
            </a:r>
            <a:r>
              <a:rPr lang="en-US" sz="1300" b="1" dirty="0">
                <a:solidFill>
                  <a:srgbClr val="000000"/>
                </a:solidFill>
                <a:latin typeface="Courier New"/>
              </a:rPr>
              <a:t>)</a:t>
            </a:r>
          </a:p>
          <a:p>
            <a:pPr lvl="1" fontAlgn="auto">
              <a:spcBef>
                <a:spcPts val="0"/>
              </a:spcBef>
              <a:spcAft>
                <a:spcPts val="0"/>
              </a:spcAft>
              <a:defRPr/>
            </a:pPr>
            <a:r>
              <a:rPr lang="en-US" sz="1300" dirty="0">
                <a:solidFill>
                  <a:srgbClr val="000000"/>
                </a:solidFill>
                <a:latin typeface="Courier New"/>
              </a:rPr>
              <a:t>       </a:t>
            </a:r>
            <a:r>
              <a:rPr lang="en-US" sz="1300" dirty="0" err="1">
                <a:solidFill>
                  <a:srgbClr val="000000"/>
                </a:solidFill>
                <a:latin typeface="Courier New"/>
              </a:rPr>
              <a:t>msg</a:t>
            </a:r>
            <a:r>
              <a:rPr lang="en-US" sz="1300" dirty="0">
                <a:solidFill>
                  <a:srgbClr val="000000"/>
                </a:solidFill>
                <a:latin typeface="Courier New"/>
              </a:rPr>
              <a:t> = </a:t>
            </a:r>
            <a:r>
              <a:rPr lang="en-US" sz="1300" dirty="0">
                <a:solidFill>
                  <a:srgbClr val="2A00FF"/>
                </a:solidFill>
                <a:latin typeface="Courier New"/>
              </a:rPr>
              <a:t>“Colombian " </a:t>
            </a:r>
            <a:r>
              <a:rPr lang="en-US" sz="1300" dirty="0">
                <a:solidFill>
                  <a:srgbClr val="000000"/>
                </a:solidFill>
                <a:latin typeface="Courier New"/>
              </a:rPr>
              <a:t>+ </a:t>
            </a:r>
            <a:r>
              <a:rPr lang="en-US" sz="1300" dirty="0" err="1">
                <a:solidFill>
                  <a:srgbClr val="000000"/>
                </a:solidFill>
                <a:latin typeface="Courier New"/>
              </a:rPr>
              <a:t>msg</a:t>
            </a:r>
            <a:r>
              <a:rPr lang="en-US" sz="1300" dirty="0">
                <a:solidFill>
                  <a:srgbClr val="000000"/>
                </a:solidFill>
                <a:latin typeface="Courier New"/>
              </a:rPr>
              <a:t>;</a:t>
            </a:r>
          </a:p>
          <a:p>
            <a:pPr lvl="1" fontAlgn="auto">
              <a:spcBef>
                <a:spcPts val="0"/>
              </a:spcBef>
              <a:spcAft>
                <a:spcPts val="0"/>
              </a:spcAft>
              <a:defRPr/>
            </a:pPr>
            <a:r>
              <a:rPr lang="en-US" sz="1300" dirty="0">
                <a:solidFill>
                  <a:srgbClr val="004000"/>
                </a:solidFill>
                <a:latin typeface="Courier New"/>
              </a:rPr>
              <a:t>   // similarly you may use .</a:t>
            </a:r>
            <a:r>
              <a:rPr lang="en-US" sz="1300" dirty="0" err="1">
                <a:solidFill>
                  <a:srgbClr val="004000"/>
                </a:solidFill>
                <a:latin typeface="Courier New"/>
              </a:rPr>
              <a:t>isChecked</a:t>
            </a:r>
            <a:r>
              <a:rPr lang="en-US" sz="1300" dirty="0">
                <a:solidFill>
                  <a:srgbClr val="004000"/>
                </a:solidFill>
                <a:latin typeface="Courier New"/>
              </a:rPr>
              <a:t>() on each </a:t>
            </a:r>
            <a:r>
              <a:rPr lang="en-US" sz="1300" dirty="0" err="1">
                <a:solidFill>
                  <a:srgbClr val="004000"/>
                </a:solidFill>
                <a:latin typeface="Courier New"/>
              </a:rPr>
              <a:t>RadioButton</a:t>
            </a:r>
            <a:r>
              <a:rPr lang="en-US" sz="1300" dirty="0">
                <a:solidFill>
                  <a:srgbClr val="004000"/>
                </a:solidFill>
                <a:latin typeface="Courier New"/>
              </a:rPr>
              <a:t> </a:t>
            </a:r>
          </a:p>
          <a:p>
            <a:pPr lvl="1" fontAlgn="auto">
              <a:spcBef>
                <a:spcPts val="0"/>
              </a:spcBef>
              <a:spcAft>
                <a:spcPts val="0"/>
              </a:spcAft>
              <a:defRPr/>
            </a:pPr>
            <a:r>
              <a:rPr lang="en-US" sz="1300" b="1" dirty="0">
                <a:solidFill>
                  <a:srgbClr val="7F0055"/>
                </a:solidFill>
                <a:latin typeface="Courier New"/>
              </a:rPr>
              <a:t>   if</a:t>
            </a:r>
            <a:r>
              <a:rPr lang="en-US" sz="1300" b="1" dirty="0">
                <a:solidFill>
                  <a:srgbClr val="000000"/>
                </a:solidFill>
                <a:latin typeface="Courier New"/>
              </a:rPr>
              <a:t> (</a:t>
            </a:r>
            <a:r>
              <a:rPr lang="en-US" sz="1300" b="1" dirty="0" err="1">
                <a:solidFill>
                  <a:srgbClr val="0000C0"/>
                </a:solidFill>
                <a:latin typeface="Courier New"/>
              </a:rPr>
              <a:t>radExpresso</a:t>
            </a:r>
            <a:r>
              <a:rPr lang="en-US" sz="1300" b="1" dirty="0" err="1">
                <a:solidFill>
                  <a:srgbClr val="000000"/>
                </a:solidFill>
                <a:latin typeface="Courier New"/>
              </a:rPr>
              <a:t>.isChecked</a:t>
            </a:r>
            <a:r>
              <a:rPr lang="en-US" sz="1300" b="1" dirty="0">
                <a:solidFill>
                  <a:srgbClr val="000000"/>
                </a:solidFill>
                <a:latin typeface="Courier New"/>
              </a:rPr>
              <a:t>())</a:t>
            </a:r>
          </a:p>
          <a:p>
            <a:pPr lvl="1" fontAlgn="auto">
              <a:spcBef>
                <a:spcPts val="0"/>
              </a:spcBef>
              <a:spcAft>
                <a:spcPts val="0"/>
              </a:spcAft>
              <a:defRPr/>
            </a:pPr>
            <a:r>
              <a:rPr lang="en-US" sz="1300" dirty="0">
                <a:solidFill>
                  <a:srgbClr val="000000"/>
                </a:solidFill>
                <a:latin typeface="Courier New"/>
              </a:rPr>
              <a:t>       </a:t>
            </a:r>
            <a:r>
              <a:rPr lang="en-US" sz="1300" dirty="0" err="1">
                <a:solidFill>
                  <a:srgbClr val="000000"/>
                </a:solidFill>
                <a:latin typeface="Courier New"/>
              </a:rPr>
              <a:t>msg</a:t>
            </a:r>
            <a:r>
              <a:rPr lang="en-US" sz="1300" dirty="0">
                <a:solidFill>
                  <a:srgbClr val="000000"/>
                </a:solidFill>
                <a:latin typeface="Courier New"/>
              </a:rPr>
              <a:t> = </a:t>
            </a:r>
            <a:r>
              <a:rPr lang="en-US" sz="1300" dirty="0">
                <a:solidFill>
                  <a:srgbClr val="2A00FF"/>
                </a:solidFill>
                <a:latin typeface="Courier New"/>
              </a:rPr>
              <a:t>"</a:t>
            </a:r>
            <a:r>
              <a:rPr lang="en-US" sz="1300" dirty="0" err="1">
                <a:solidFill>
                  <a:srgbClr val="2A00FF"/>
                </a:solidFill>
                <a:latin typeface="Courier New"/>
              </a:rPr>
              <a:t>Expresso</a:t>
            </a:r>
            <a:r>
              <a:rPr lang="en-US" sz="1300" dirty="0">
                <a:solidFill>
                  <a:srgbClr val="2A00FF"/>
                </a:solidFill>
                <a:latin typeface="Courier New"/>
              </a:rPr>
              <a:t> " </a:t>
            </a:r>
            <a:r>
              <a:rPr lang="en-US" sz="1300" dirty="0">
                <a:solidFill>
                  <a:srgbClr val="000000"/>
                </a:solidFill>
                <a:latin typeface="Courier New"/>
              </a:rPr>
              <a:t>+ </a:t>
            </a:r>
            <a:r>
              <a:rPr lang="en-US" sz="1300" dirty="0" err="1">
                <a:solidFill>
                  <a:srgbClr val="000000"/>
                </a:solidFill>
                <a:latin typeface="Courier New"/>
              </a:rPr>
              <a:t>msg</a:t>
            </a:r>
            <a:r>
              <a:rPr lang="en-US" sz="1300" dirty="0">
                <a:solidFill>
                  <a:srgbClr val="000000"/>
                </a:solidFill>
                <a:latin typeface="Courier New"/>
              </a:rPr>
              <a:t>;</a:t>
            </a:r>
          </a:p>
          <a:p>
            <a:pPr lvl="1" fontAlgn="auto">
              <a:spcBef>
                <a:spcPts val="0"/>
              </a:spcBef>
              <a:spcAft>
                <a:spcPts val="0"/>
              </a:spcAft>
              <a:defRPr/>
            </a:pPr>
            <a:endParaRPr lang="en-US" sz="1300" dirty="0">
              <a:latin typeface="Courier New"/>
            </a:endParaRPr>
          </a:p>
          <a:p>
            <a:pPr lvl="1" fontAlgn="auto">
              <a:spcBef>
                <a:spcPts val="0"/>
              </a:spcBef>
              <a:spcAft>
                <a:spcPts val="0"/>
              </a:spcAft>
              <a:defRPr/>
            </a:pPr>
            <a:r>
              <a:rPr lang="en-US" sz="1300" dirty="0">
                <a:solidFill>
                  <a:srgbClr val="000000"/>
                </a:solidFill>
                <a:latin typeface="Courier New"/>
              </a:rPr>
              <a:t>   </a:t>
            </a:r>
            <a:r>
              <a:rPr lang="en-US" sz="1300" dirty="0" err="1">
                <a:solidFill>
                  <a:srgbClr val="000000"/>
                </a:solidFill>
                <a:latin typeface="Courier New"/>
              </a:rPr>
              <a:t>Toast.</a:t>
            </a:r>
            <a:r>
              <a:rPr lang="en-US" sz="1300" i="1" dirty="0" err="1">
                <a:solidFill>
                  <a:srgbClr val="000000"/>
                </a:solidFill>
                <a:latin typeface="Courier New"/>
              </a:rPr>
              <a:t>makeText</a:t>
            </a:r>
            <a:r>
              <a:rPr lang="en-US" sz="1300" i="1" dirty="0">
                <a:solidFill>
                  <a:srgbClr val="000000"/>
                </a:solidFill>
                <a:latin typeface="Courier New"/>
              </a:rPr>
              <a:t>(</a:t>
            </a:r>
            <a:r>
              <a:rPr lang="en-US" sz="1300" i="1" dirty="0" err="1">
                <a:solidFill>
                  <a:srgbClr val="000000"/>
                </a:solidFill>
                <a:latin typeface="Courier New"/>
              </a:rPr>
              <a:t>getApplicationContext</a:t>
            </a:r>
            <a:r>
              <a:rPr lang="en-US" sz="1300" i="1" dirty="0">
                <a:solidFill>
                  <a:srgbClr val="000000"/>
                </a:solidFill>
                <a:latin typeface="Courier New"/>
              </a:rPr>
              <a:t>(), </a:t>
            </a:r>
            <a:r>
              <a:rPr lang="en-US" sz="1300" dirty="0" err="1">
                <a:solidFill>
                  <a:srgbClr val="000000"/>
                </a:solidFill>
                <a:latin typeface="Courier New"/>
              </a:rPr>
              <a:t>msg</a:t>
            </a:r>
            <a:r>
              <a:rPr lang="en-US" sz="1300" dirty="0">
                <a:solidFill>
                  <a:srgbClr val="000000"/>
                </a:solidFill>
                <a:latin typeface="Courier New"/>
              </a:rPr>
              <a:t>, </a:t>
            </a:r>
            <a:r>
              <a:rPr lang="en-US" sz="1300" dirty="0" err="1">
                <a:solidFill>
                  <a:srgbClr val="000000"/>
                </a:solidFill>
                <a:latin typeface="Courier New"/>
              </a:rPr>
              <a:t>Toast.</a:t>
            </a:r>
            <a:r>
              <a:rPr lang="en-US" sz="1300" i="1" dirty="0" err="1">
                <a:solidFill>
                  <a:srgbClr val="0000C0"/>
                </a:solidFill>
                <a:latin typeface="Courier New"/>
              </a:rPr>
              <a:t>LENGTH_SHORT</a:t>
            </a:r>
            <a:r>
              <a:rPr lang="en-US" sz="1300" i="1" dirty="0">
                <a:solidFill>
                  <a:srgbClr val="000000"/>
                </a:solidFill>
                <a:latin typeface="Courier New"/>
              </a:rPr>
              <a:t>).show();</a:t>
            </a:r>
          </a:p>
          <a:p>
            <a:pPr lvl="1" fontAlgn="auto">
              <a:spcBef>
                <a:spcPts val="0"/>
              </a:spcBef>
              <a:spcAft>
                <a:spcPts val="0"/>
              </a:spcAft>
              <a:defRPr/>
            </a:pPr>
            <a:r>
              <a:rPr lang="en-US" sz="1300" dirty="0">
                <a:solidFill>
                  <a:srgbClr val="004000"/>
                </a:solidFill>
                <a:latin typeface="Courier New"/>
              </a:rPr>
              <a:t>   // go now and compute cost...</a:t>
            </a:r>
          </a:p>
          <a:p>
            <a:pPr lvl="1" fontAlgn="auto">
              <a:spcBef>
                <a:spcPts val="0"/>
              </a:spcBef>
              <a:spcAft>
                <a:spcPts val="0"/>
              </a:spcAft>
              <a:defRPr/>
            </a:pPr>
            <a:r>
              <a:rPr lang="en-US" sz="1300" dirty="0">
                <a:solidFill>
                  <a:srgbClr val="000000"/>
                </a:solidFill>
                <a:latin typeface="Courier New"/>
              </a:rPr>
              <a:t>   }</a:t>
            </a:r>
            <a:r>
              <a:rPr lang="en-US" sz="1300" dirty="0">
                <a:solidFill>
                  <a:srgbClr val="004000"/>
                </a:solidFill>
                <a:latin typeface="Courier New"/>
              </a:rPr>
              <a:t>// </a:t>
            </a:r>
            <a:r>
              <a:rPr lang="en-US" sz="1300" dirty="0" err="1">
                <a:solidFill>
                  <a:srgbClr val="004000"/>
                </a:solidFill>
                <a:latin typeface="Courier New"/>
              </a:rPr>
              <a:t>onClick</a:t>
            </a:r>
            <a:r>
              <a:rPr lang="en-US" sz="1300" dirty="0">
                <a:solidFill>
                  <a:srgbClr val="000000"/>
                </a:solidFill>
                <a:latin typeface="Courier New"/>
              </a:rPr>
              <a:t>        </a:t>
            </a:r>
          </a:p>
          <a:p>
            <a:pPr lvl="1" fontAlgn="auto">
              <a:spcBef>
                <a:spcPts val="0"/>
              </a:spcBef>
              <a:spcAft>
                <a:spcPts val="0"/>
              </a:spcAft>
              <a:defRPr/>
            </a:pPr>
            <a:r>
              <a:rPr lang="en-US" sz="1300" dirty="0">
                <a:solidFill>
                  <a:srgbClr val="000000"/>
                </a:solidFill>
                <a:latin typeface="Courier New"/>
              </a:rPr>
              <a:t>   });</a:t>
            </a:r>
          </a:p>
          <a:p>
            <a:pPr fontAlgn="auto">
              <a:spcBef>
                <a:spcPts val="0"/>
              </a:spcBef>
              <a:spcAft>
                <a:spcPts val="0"/>
              </a:spcAft>
              <a:defRPr/>
            </a:pPr>
            <a:r>
              <a:rPr lang="en-US" sz="1300" dirty="0">
                <a:solidFill>
                  <a:srgbClr val="000000"/>
                </a:solidFill>
                <a:latin typeface="Courier New"/>
              </a:rPr>
              <a:t> }</a:t>
            </a:r>
            <a:r>
              <a:rPr lang="en-US" sz="1300" dirty="0">
                <a:solidFill>
                  <a:srgbClr val="004000"/>
                </a:solidFill>
                <a:latin typeface="Courier New"/>
              </a:rPr>
              <a:t>// </a:t>
            </a:r>
            <a:r>
              <a:rPr lang="en-US" sz="1300" dirty="0" err="1">
                <a:solidFill>
                  <a:srgbClr val="004000"/>
                </a:solidFill>
                <a:latin typeface="Courier New"/>
              </a:rPr>
              <a:t>onCreate</a:t>
            </a:r>
            <a:endParaRPr lang="en-US" sz="1300" dirty="0">
              <a:solidFill>
                <a:srgbClr val="004000"/>
              </a:solidFill>
              <a:latin typeface="Courier New"/>
            </a:endParaRPr>
          </a:p>
          <a:p>
            <a:pPr fontAlgn="auto">
              <a:spcBef>
                <a:spcPts val="0"/>
              </a:spcBef>
              <a:spcAft>
                <a:spcPts val="0"/>
              </a:spcAft>
              <a:defRPr/>
            </a:pPr>
            <a:r>
              <a:rPr lang="en-US" sz="1300" dirty="0">
                <a:solidFill>
                  <a:srgbClr val="000000"/>
                </a:solidFill>
                <a:latin typeface="Courier New"/>
              </a:rPr>
              <a:t>}</a:t>
            </a:r>
            <a:r>
              <a:rPr lang="en-US" sz="1300" dirty="0">
                <a:solidFill>
                  <a:srgbClr val="004000"/>
                </a:solidFill>
                <a:latin typeface="Courier New"/>
              </a:rPr>
              <a:t>// class</a:t>
            </a:r>
            <a:endParaRPr lang="en-US" sz="1300" dirty="0">
              <a:latin typeface="+mn-lt"/>
            </a:endParaRPr>
          </a:p>
        </p:txBody>
      </p:sp>
      <p:sp>
        <p:nvSpPr>
          <p:cNvPr id="10" name="Rectangle 9"/>
          <p:cNvSpPr/>
          <p:nvPr/>
        </p:nvSpPr>
        <p:spPr>
          <a:xfrm>
            <a:off x="457200" y="3505200"/>
            <a:ext cx="6934200" cy="1752600"/>
          </a:xfrm>
          <a:prstGeom prst="rect">
            <a:avLst/>
          </a:prstGeom>
          <a:solidFill>
            <a:srgbClr val="FFFF00">
              <a:alpha val="30000"/>
            </a:srgbClr>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D192A73-48E4-495E-9B2C-1C80D4E2B9D4}" type="slidenum">
              <a:rPr lang="en-US"/>
              <a:pPr>
                <a:defRPr/>
              </a:pPr>
              <a:t>58</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b="1" dirty="0">
                <a:solidFill>
                  <a:schemeClr val="tx2">
                    <a:lumMod val="60000"/>
                    <a:lumOff val="40000"/>
                  </a:schemeClr>
                </a:solidFill>
                <a:latin typeface="+mn-lt"/>
              </a:rPr>
              <a:t>Basic Widgets:  </a:t>
            </a:r>
            <a:r>
              <a:rPr lang="en-US" sz="5900" b="1" dirty="0" err="1">
                <a:solidFill>
                  <a:schemeClr val="tx2">
                    <a:lumMod val="60000"/>
                    <a:lumOff val="40000"/>
                  </a:schemeClr>
                </a:solidFill>
                <a:latin typeface="+mn-lt"/>
              </a:rPr>
              <a:t>RadioButtons</a:t>
            </a:r>
            <a:endParaRPr lang="en-US" sz="4400" b="1"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80899"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80900"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2E7C83DC-162B-4958-9D33-C8FEEB448BB9}" type="slidenum">
              <a:rPr lang="en-US" sz="1200">
                <a:solidFill>
                  <a:schemeClr val="tx1">
                    <a:tint val="75000"/>
                  </a:schemeClr>
                </a:solidFill>
                <a:latin typeface="+mn-lt"/>
              </a:rPr>
              <a:pPr algn="r" fontAlgn="auto">
                <a:spcBef>
                  <a:spcPts val="0"/>
                </a:spcBef>
                <a:spcAft>
                  <a:spcPts val="0"/>
                </a:spcAft>
                <a:defRPr/>
              </a:pPr>
              <a:t>58</a:t>
            </a:fld>
            <a:endParaRPr lang="en-US" sz="1200">
              <a:solidFill>
                <a:schemeClr val="tx1">
                  <a:tint val="75000"/>
                </a:schemeClr>
              </a:solidFill>
              <a:latin typeface="+mn-lt"/>
            </a:endParaRPr>
          </a:p>
        </p:txBody>
      </p:sp>
      <p:sp>
        <p:nvSpPr>
          <p:cNvPr id="7" name="TextBox 6"/>
          <p:cNvSpPr txBox="1"/>
          <p:nvPr/>
        </p:nvSpPr>
        <p:spPr>
          <a:xfrm>
            <a:off x="685800" y="1828800"/>
            <a:ext cx="2286000" cy="2092325"/>
          </a:xfrm>
          <a:prstGeom prst="rect">
            <a:avLst/>
          </a:prstGeom>
          <a:solidFill>
            <a:schemeClr val="bg1">
              <a:lumMod val="95000"/>
            </a:schemeClr>
          </a:solidFill>
        </p:spPr>
        <p:txBody>
          <a:bodyPr>
            <a:spAutoFit/>
          </a:bodyPr>
          <a:lstStyle/>
          <a:p>
            <a:pPr marL="457200" indent="-457200" fontAlgn="auto">
              <a:spcBef>
                <a:spcPts val="0"/>
              </a:spcBef>
              <a:spcAft>
                <a:spcPts val="0"/>
              </a:spcAft>
              <a:defRPr/>
            </a:pPr>
            <a:r>
              <a:rPr lang="en-US" sz="2000" b="1" dirty="0">
                <a:latin typeface="+mn-lt"/>
              </a:rPr>
              <a:t>Example</a:t>
            </a:r>
          </a:p>
          <a:p>
            <a:pPr marL="457200" indent="-457200" fontAlgn="auto">
              <a:spcBef>
                <a:spcPts val="0"/>
              </a:spcBef>
              <a:spcAft>
                <a:spcPts val="0"/>
              </a:spcAft>
              <a:defRPr/>
            </a:pPr>
            <a:endParaRPr lang="en-US" sz="2000" dirty="0">
              <a:latin typeface="+mn-lt"/>
            </a:endParaRPr>
          </a:p>
          <a:p>
            <a:pPr marL="457200" indent="-457200" fontAlgn="auto">
              <a:spcBef>
                <a:spcPts val="0"/>
              </a:spcBef>
              <a:spcAft>
                <a:spcPts val="0"/>
              </a:spcAft>
              <a:defRPr/>
            </a:pPr>
            <a:r>
              <a:rPr lang="en-US" dirty="0">
                <a:latin typeface="+mn-lt"/>
              </a:rPr>
              <a:t>	This UI uses </a:t>
            </a:r>
            <a:r>
              <a:rPr lang="en-US" i="1" dirty="0" err="1">
                <a:latin typeface="+mn-lt"/>
              </a:rPr>
              <a:t>RadioButtons</a:t>
            </a:r>
            <a:r>
              <a:rPr lang="en-US" dirty="0">
                <a:latin typeface="+mn-lt"/>
              </a:rPr>
              <a:t> and </a:t>
            </a:r>
          </a:p>
          <a:p>
            <a:pPr marL="457200" indent="-457200" fontAlgn="auto">
              <a:spcBef>
                <a:spcPts val="0"/>
              </a:spcBef>
              <a:spcAft>
                <a:spcPts val="0"/>
              </a:spcAft>
              <a:defRPr/>
            </a:pPr>
            <a:r>
              <a:rPr lang="en-US" dirty="0">
                <a:latin typeface="+mn-lt"/>
              </a:rPr>
              <a:t>	</a:t>
            </a:r>
            <a:r>
              <a:rPr lang="en-US" i="1" dirty="0" err="1">
                <a:latin typeface="+mn-lt"/>
              </a:rPr>
              <a:t>CheckBoxes</a:t>
            </a:r>
            <a:r>
              <a:rPr lang="en-US" dirty="0">
                <a:latin typeface="+mn-lt"/>
              </a:rPr>
              <a:t> </a:t>
            </a:r>
          </a:p>
          <a:p>
            <a:pPr marL="457200" indent="-457200" fontAlgn="auto">
              <a:spcBef>
                <a:spcPts val="0"/>
              </a:spcBef>
              <a:spcAft>
                <a:spcPts val="0"/>
              </a:spcAft>
              <a:defRPr/>
            </a:pPr>
            <a:r>
              <a:rPr lang="en-US" dirty="0">
                <a:latin typeface="+mn-lt"/>
              </a:rPr>
              <a:t>	to define choices</a:t>
            </a:r>
          </a:p>
        </p:txBody>
      </p:sp>
      <p:sp>
        <p:nvSpPr>
          <p:cNvPr id="9" name="Right Arrow 8"/>
          <p:cNvSpPr/>
          <p:nvPr/>
        </p:nvSpPr>
        <p:spPr>
          <a:xfrm>
            <a:off x="3200400" y="2590800"/>
            <a:ext cx="1524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err="1"/>
              <a:t>RadioGroup</a:t>
            </a:r>
            <a:endParaRPr lang="en-US" sz="1400" dirty="0"/>
          </a:p>
        </p:txBody>
      </p:sp>
      <p:sp>
        <p:nvSpPr>
          <p:cNvPr id="10" name="Left Brace 9"/>
          <p:cNvSpPr/>
          <p:nvPr/>
        </p:nvSpPr>
        <p:spPr>
          <a:xfrm>
            <a:off x="4800600" y="2362200"/>
            <a:ext cx="76200" cy="9906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1" name="Right Arrow 10"/>
          <p:cNvSpPr/>
          <p:nvPr/>
        </p:nvSpPr>
        <p:spPr>
          <a:xfrm>
            <a:off x="2971800" y="4267200"/>
            <a:ext cx="1981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Summary of choices</a:t>
            </a:r>
          </a:p>
        </p:txBody>
      </p:sp>
      <p:pic>
        <p:nvPicPr>
          <p:cNvPr id="80906" name="Picture 11" descr="device.png"/>
          <p:cNvPicPr>
            <a:picLocks noChangeAspect="1"/>
          </p:cNvPicPr>
          <p:nvPr/>
        </p:nvPicPr>
        <p:blipFill>
          <a:blip r:embed="rId3"/>
          <a:srcRect/>
          <a:stretch>
            <a:fillRect/>
          </a:stretch>
        </p:blipFill>
        <p:spPr bwMode="auto">
          <a:xfrm>
            <a:off x="5029200" y="1752600"/>
            <a:ext cx="24384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UI – Other Features</a:t>
            </a:r>
            <a:endParaRPr lang="en-US" dirty="0">
              <a:solidFill>
                <a:schemeClr val="tx2">
                  <a:lumMod val="60000"/>
                  <a:lumOff val="40000"/>
                </a:schemeClr>
              </a:solidFill>
            </a:endParaRPr>
          </a:p>
        </p:txBody>
      </p:sp>
      <p:pic>
        <p:nvPicPr>
          <p:cNvPr id="81922"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D9977729-6E45-4623-908B-97CE39A0CA06}" type="slidenum">
              <a:rPr lang="en-US"/>
              <a:pPr>
                <a:defRPr/>
              </a:pPr>
              <a:t>59</a:t>
            </a:fld>
            <a:endParaRPr lang="en-US"/>
          </a:p>
        </p:txBody>
      </p:sp>
      <p:sp>
        <p:nvSpPr>
          <p:cNvPr id="81924" name="TextBox 7"/>
          <p:cNvSpPr txBox="1">
            <a:spLocks noChangeArrowheads="1"/>
          </p:cNvSpPr>
          <p:nvPr/>
        </p:nvSpPr>
        <p:spPr bwMode="auto">
          <a:xfrm>
            <a:off x="533400" y="1981200"/>
            <a:ext cx="7924800" cy="4094163"/>
          </a:xfrm>
          <a:prstGeom prst="rect">
            <a:avLst/>
          </a:prstGeom>
          <a:noFill/>
          <a:ln w="9525">
            <a:noFill/>
            <a:miter lim="800000"/>
            <a:headEnd/>
            <a:tailEnd/>
          </a:ln>
        </p:spPr>
        <p:txBody>
          <a:bodyPr>
            <a:spAutoFit/>
          </a:bodyPr>
          <a:lstStyle/>
          <a:p>
            <a:r>
              <a:rPr lang="en-US" sz="2000">
                <a:latin typeface="Calibri" pitchFamily="34" charset="0"/>
              </a:rPr>
              <a:t>All </a:t>
            </a:r>
            <a:r>
              <a:rPr lang="en-US" sz="2000" i="1">
                <a:latin typeface="Calibri" pitchFamily="34" charset="0"/>
              </a:rPr>
              <a:t>widgets</a:t>
            </a:r>
            <a:r>
              <a:rPr lang="en-US" sz="2000">
                <a:latin typeface="Calibri" pitchFamily="34" charset="0"/>
              </a:rPr>
              <a:t> extend </a:t>
            </a:r>
            <a:r>
              <a:rPr lang="en-US" sz="2000" b="1">
                <a:latin typeface="Calibri" pitchFamily="34" charset="0"/>
              </a:rPr>
              <a:t>View</a:t>
            </a:r>
            <a:r>
              <a:rPr lang="en-US" sz="2000">
                <a:latin typeface="Calibri" pitchFamily="34" charset="0"/>
              </a:rPr>
              <a:t> therefore they acquire a number of useful View properties and methods including:</a:t>
            </a:r>
          </a:p>
          <a:p>
            <a:endParaRPr lang="en-US" sz="2000">
              <a:latin typeface="Calibri" pitchFamily="34" charset="0"/>
            </a:endParaRPr>
          </a:p>
          <a:p>
            <a:r>
              <a:rPr lang="en-US" sz="2000" b="1">
                <a:latin typeface="Calibri" pitchFamily="34" charset="0"/>
              </a:rPr>
              <a:t>XML Controls the focus sequence:</a:t>
            </a:r>
          </a:p>
          <a:p>
            <a:pPr lvl="1"/>
            <a:r>
              <a:rPr lang="en-US" sz="2000">
                <a:solidFill>
                  <a:srgbClr val="C00000"/>
                </a:solidFill>
                <a:latin typeface="Calibri" pitchFamily="34" charset="0"/>
              </a:rPr>
              <a:t>android:visibility</a:t>
            </a:r>
          </a:p>
          <a:p>
            <a:pPr lvl="1"/>
            <a:r>
              <a:rPr lang="en-US" sz="2000">
                <a:solidFill>
                  <a:srgbClr val="C00000"/>
                </a:solidFill>
                <a:latin typeface="Calibri" pitchFamily="34" charset="0"/>
              </a:rPr>
              <a:t>Android:background</a:t>
            </a:r>
          </a:p>
          <a:p>
            <a:pPr lvl="1"/>
            <a:endParaRPr lang="en-US" sz="2000">
              <a:solidFill>
                <a:srgbClr val="C00000"/>
              </a:solidFill>
              <a:latin typeface="Calibri" pitchFamily="34" charset="0"/>
            </a:endParaRPr>
          </a:p>
          <a:p>
            <a:r>
              <a:rPr lang="en-US" sz="2000" b="1">
                <a:latin typeface="Calibri" pitchFamily="34" charset="0"/>
              </a:rPr>
              <a:t>Java methods</a:t>
            </a:r>
          </a:p>
          <a:p>
            <a:pPr lvl="1"/>
            <a:r>
              <a:rPr lang="en-US" sz="2000">
                <a:solidFill>
                  <a:srgbClr val="C00000"/>
                </a:solidFill>
                <a:latin typeface="Calibri" pitchFamily="34" charset="0"/>
              </a:rPr>
              <a:t>myButton.requestFocus()</a:t>
            </a:r>
          </a:p>
          <a:p>
            <a:pPr lvl="1"/>
            <a:r>
              <a:rPr lang="en-US" sz="2000">
                <a:solidFill>
                  <a:srgbClr val="C00000"/>
                </a:solidFill>
                <a:latin typeface="Calibri" pitchFamily="34" charset="0"/>
              </a:rPr>
              <a:t>myTextBox.isFocused()</a:t>
            </a:r>
          </a:p>
          <a:p>
            <a:pPr lvl="1"/>
            <a:r>
              <a:rPr lang="en-US" sz="2000">
                <a:solidFill>
                  <a:srgbClr val="C00000"/>
                </a:solidFill>
                <a:latin typeface="Calibri" pitchFamily="34" charset="0"/>
              </a:rPr>
              <a:t>myWidget.setEnabled()</a:t>
            </a:r>
          </a:p>
          <a:p>
            <a:pPr lvl="1"/>
            <a:r>
              <a:rPr lang="en-US" sz="2000">
                <a:solidFill>
                  <a:srgbClr val="C00000"/>
                </a:solidFill>
                <a:latin typeface="Calibri" pitchFamily="34" charset="0"/>
              </a:rPr>
              <a:t>myWidget.isEnabled()</a:t>
            </a:r>
            <a:endParaRPr lang="en-US" sz="2000">
              <a:latin typeface="Calibri" pitchFamily="34" charset="0"/>
            </a:endParaRPr>
          </a:p>
          <a:p>
            <a:endParaRPr lang="en-US" sz="200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AE91049-3D7F-46E5-A983-4C6933D1B4BE}" type="slidenum">
              <a:rPr lang="en-US"/>
              <a:pPr>
                <a:defRPr/>
              </a:pPr>
              <a:t>6</a:t>
            </a:fld>
            <a:endParaRPr lang="en-US" dirty="0"/>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fontAlgn="auto">
              <a:spcAft>
                <a:spcPts val="0"/>
              </a:spcAft>
              <a:defRPr/>
            </a:pPr>
            <a:r>
              <a:rPr lang="en-US" sz="5900" dirty="0">
                <a:solidFill>
                  <a:schemeClr val="tx2">
                    <a:lumMod val="60000"/>
                    <a:lumOff val="40000"/>
                  </a:schemeClr>
                </a:solidFill>
                <a:latin typeface="+mn-lt"/>
              </a:rPr>
              <a:t>A brief sample of UI components</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pic>
        <p:nvPicPr>
          <p:cNvPr id="20483"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E76642D-73FF-4A77-B4B4-3C2D5ECAF0B5}" type="slidenum">
              <a:rPr lang="en-US" sz="1200">
                <a:solidFill>
                  <a:schemeClr val="tx1">
                    <a:tint val="75000"/>
                  </a:schemeClr>
                </a:solidFill>
                <a:latin typeface="+mn-lt"/>
              </a:rPr>
              <a:pPr algn="r" fontAlgn="auto">
                <a:spcBef>
                  <a:spcPts val="0"/>
                </a:spcBef>
                <a:spcAft>
                  <a:spcPts val="0"/>
                </a:spcAft>
                <a:defRPr/>
              </a:pPr>
              <a:t>6</a:t>
            </a:fld>
            <a:endParaRPr lang="en-US" sz="1200">
              <a:solidFill>
                <a:schemeClr val="tx1">
                  <a:tint val="75000"/>
                </a:schemeClr>
              </a:solidFill>
              <a:latin typeface="+mn-lt"/>
            </a:endParaRPr>
          </a:p>
        </p:txBody>
      </p:sp>
      <p:sp>
        <p:nvSpPr>
          <p:cNvPr id="20485" name="TextBox 12"/>
          <p:cNvSpPr txBox="1">
            <a:spLocks noChangeArrowheads="1"/>
          </p:cNvSpPr>
          <p:nvPr/>
        </p:nvSpPr>
        <p:spPr bwMode="auto">
          <a:xfrm>
            <a:off x="228600" y="4724400"/>
            <a:ext cx="2514600" cy="1846263"/>
          </a:xfrm>
          <a:prstGeom prst="rect">
            <a:avLst/>
          </a:prstGeom>
          <a:noFill/>
          <a:ln w="9525">
            <a:noFill/>
            <a:miter lim="800000"/>
            <a:headEnd/>
            <a:tailEnd/>
          </a:ln>
        </p:spPr>
        <p:txBody>
          <a:bodyPr>
            <a:spAutoFit/>
          </a:bodyPr>
          <a:lstStyle/>
          <a:p>
            <a:r>
              <a:rPr lang="en-US" b="1">
                <a:latin typeface="Calibri" pitchFamily="34" charset="0"/>
              </a:rPr>
              <a:t>AutoCompleteTextView</a:t>
            </a:r>
          </a:p>
          <a:p>
            <a:r>
              <a:rPr lang="en-US" sz="1600">
                <a:latin typeface="Calibri" pitchFamily="34" charset="0"/>
              </a:rPr>
              <a:t>It is a version of the </a:t>
            </a:r>
            <a:r>
              <a:rPr lang="en-US" sz="1600" i="1">
                <a:latin typeface="Calibri" pitchFamily="34" charset="0"/>
              </a:rPr>
              <a:t>EditText</a:t>
            </a:r>
            <a:r>
              <a:rPr lang="en-US" sz="1600">
                <a:latin typeface="Calibri" pitchFamily="34" charset="0"/>
              </a:rPr>
              <a:t> widget that will provide auto-complete suggestions as the user types. The suggestions are extracted from a collection of strings.</a:t>
            </a:r>
          </a:p>
        </p:txBody>
      </p:sp>
      <p:sp>
        <p:nvSpPr>
          <p:cNvPr id="20486" name="TextBox 14"/>
          <p:cNvSpPr txBox="1">
            <a:spLocks noChangeArrowheads="1"/>
          </p:cNvSpPr>
          <p:nvPr/>
        </p:nvSpPr>
        <p:spPr bwMode="auto">
          <a:xfrm>
            <a:off x="3048000" y="4724400"/>
            <a:ext cx="2667000" cy="1354138"/>
          </a:xfrm>
          <a:prstGeom prst="rect">
            <a:avLst/>
          </a:prstGeom>
          <a:noFill/>
          <a:ln w="9525">
            <a:noFill/>
            <a:miter lim="800000"/>
            <a:headEnd/>
            <a:tailEnd/>
          </a:ln>
        </p:spPr>
        <p:txBody>
          <a:bodyPr>
            <a:spAutoFit/>
          </a:bodyPr>
          <a:lstStyle/>
          <a:p>
            <a:r>
              <a:rPr lang="en-US" b="1">
                <a:latin typeface="Calibri" pitchFamily="34" charset="0"/>
              </a:rPr>
              <a:t>ListView</a:t>
            </a:r>
          </a:p>
          <a:p>
            <a:r>
              <a:rPr lang="en-US" sz="1600">
                <a:latin typeface="Calibri" pitchFamily="34" charset="0"/>
              </a:rPr>
              <a:t>A </a:t>
            </a:r>
            <a:r>
              <a:rPr lang="en-US" sz="1600" i="1">
                <a:latin typeface="Calibri" pitchFamily="34" charset="0"/>
              </a:rPr>
              <a:t>ListView </a:t>
            </a:r>
            <a:r>
              <a:rPr lang="en-US" sz="1600">
                <a:latin typeface="Calibri" pitchFamily="34" charset="0"/>
              </a:rPr>
              <a:t>is a View that shows items in a vertically scrolling list. The items are acquired from a </a:t>
            </a:r>
            <a:r>
              <a:rPr lang="en-US" sz="1600" i="1">
                <a:latin typeface="Calibri" pitchFamily="34" charset="0"/>
              </a:rPr>
              <a:t>ListAdapter</a:t>
            </a:r>
            <a:r>
              <a:rPr lang="en-US" sz="1600">
                <a:latin typeface="Calibri" pitchFamily="34" charset="0"/>
              </a:rPr>
              <a:t>.</a:t>
            </a:r>
          </a:p>
        </p:txBody>
      </p:sp>
      <p:sp>
        <p:nvSpPr>
          <p:cNvPr id="20487" name="TextBox 15"/>
          <p:cNvSpPr txBox="1">
            <a:spLocks noChangeArrowheads="1"/>
          </p:cNvSpPr>
          <p:nvPr/>
        </p:nvSpPr>
        <p:spPr bwMode="auto">
          <a:xfrm>
            <a:off x="7467600" y="1524000"/>
            <a:ext cx="1371600" cy="369888"/>
          </a:xfrm>
          <a:prstGeom prst="rect">
            <a:avLst/>
          </a:prstGeom>
          <a:noFill/>
          <a:ln w="9525">
            <a:noFill/>
            <a:miter lim="800000"/>
            <a:headEnd/>
            <a:tailEnd/>
          </a:ln>
        </p:spPr>
        <p:txBody>
          <a:bodyPr>
            <a:spAutoFit/>
          </a:bodyPr>
          <a:lstStyle/>
          <a:p>
            <a:r>
              <a:rPr lang="en-US" b="1">
                <a:latin typeface="Calibri" pitchFamily="34" charset="0"/>
              </a:rPr>
              <a:t> WebView</a:t>
            </a:r>
          </a:p>
        </p:txBody>
      </p:sp>
      <p:pic>
        <p:nvPicPr>
          <p:cNvPr id="20488" name="Picture 2" descr="http://developer.android.com/guide/tutorials/views/images/hello-autocomplete.png">
            <a:hlinkClick r:id="rId3"/>
          </p:cNvPr>
          <p:cNvPicPr>
            <a:picLocks noChangeAspect="1" noChangeArrowheads="1"/>
          </p:cNvPicPr>
          <p:nvPr/>
        </p:nvPicPr>
        <p:blipFill>
          <a:blip r:embed="rId4"/>
          <a:srcRect/>
          <a:stretch>
            <a:fillRect/>
          </a:stretch>
        </p:blipFill>
        <p:spPr bwMode="auto">
          <a:xfrm>
            <a:off x="304800" y="1828800"/>
            <a:ext cx="1905000" cy="2714625"/>
          </a:xfrm>
          <a:prstGeom prst="rect">
            <a:avLst/>
          </a:prstGeom>
          <a:noFill/>
          <a:ln w="9525">
            <a:noFill/>
            <a:miter lim="800000"/>
            <a:headEnd/>
            <a:tailEnd/>
          </a:ln>
        </p:spPr>
      </p:pic>
      <p:pic>
        <p:nvPicPr>
          <p:cNvPr id="20489" name="Picture 4" descr="http://developer.android.com/guide/tutorials/views/images/hello-listview.png">
            <a:hlinkClick r:id="rId5"/>
          </p:cNvPr>
          <p:cNvPicPr>
            <a:picLocks noChangeAspect="1" noChangeArrowheads="1"/>
          </p:cNvPicPr>
          <p:nvPr/>
        </p:nvPicPr>
        <p:blipFill>
          <a:blip r:embed="rId6"/>
          <a:srcRect/>
          <a:stretch>
            <a:fillRect/>
          </a:stretch>
        </p:blipFill>
        <p:spPr bwMode="auto">
          <a:xfrm>
            <a:off x="3124200" y="1828800"/>
            <a:ext cx="1905000" cy="2714625"/>
          </a:xfrm>
          <a:prstGeom prst="rect">
            <a:avLst/>
          </a:prstGeom>
          <a:noFill/>
          <a:ln w="9525">
            <a:noFill/>
            <a:miter lim="800000"/>
            <a:headEnd/>
            <a:tailEnd/>
          </a:ln>
        </p:spPr>
      </p:pic>
      <p:pic>
        <p:nvPicPr>
          <p:cNvPr id="20490" name="Picture 6" descr="http://developer.android.com/guide/tutorials/views/images/hello-webview.png">
            <a:hlinkClick r:id="rId7"/>
          </p:cNvPr>
          <p:cNvPicPr>
            <a:picLocks noChangeAspect="1" noChangeArrowheads="1"/>
          </p:cNvPicPr>
          <p:nvPr/>
        </p:nvPicPr>
        <p:blipFill>
          <a:blip r:embed="rId8"/>
          <a:srcRect/>
          <a:stretch>
            <a:fillRect/>
          </a:stretch>
        </p:blipFill>
        <p:spPr bwMode="auto">
          <a:xfrm>
            <a:off x="5562600" y="1828800"/>
            <a:ext cx="1905000" cy="2714625"/>
          </a:xfrm>
          <a:prstGeom prst="rect">
            <a:avLst/>
          </a:prstGeom>
          <a:noFill/>
          <a:ln w="9525">
            <a:solidFill>
              <a:schemeClr val="accent1"/>
            </a:solidFill>
            <a:miter lim="800000"/>
            <a:headEnd/>
            <a:tailEnd/>
          </a:ln>
        </p:spPr>
      </p:pic>
      <p:pic>
        <p:nvPicPr>
          <p:cNvPr id="20491" name="Picture 8" descr="http://developer.android.com/guide/tutorials/views/images/hello-mapview.png">
            <a:hlinkClick r:id="rId9"/>
          </p:cNvPr>
          <p:cNvPicPr>
            <a:picLocks noChangeAspect="1" noChangeArrowheads="1"/>
          </p:cNvPicPr>
          <p:nvPr/>
        </p:nvPicPr>
        <p:blipFill>
          <a:blip r:embed="rId10"/>
          <a:srcRect/>
          <a:stretch>
            <a:fillRect/>
          </a:stretch>
        </p:blipFill>
        <p:spPr bwMode="auto">
          <a:xfrm>
            <a:off x="6172200" y="3962400"/>
            <a:ext cx="1905000" cy="2714625"/>
          </a:xfrm>
          <a:prstGeom prst="rect">
            <a:avLst/>
          </a:prstGeom>
          <a:noFill/>
          <a:ln w="9525">
            <a:noFill/>
            <a:miter lim="800000"/>
            <a:headEnd/>
            <a:tailEnd/>
          </a:ln>
        </p:spPr>
      </p:pic>
      <p:sp>
        <p:nvSpPr>
          <p:cNvPr id="20492" name="TextBox 17"/>
          <p:cNvSpPr txBox="1">
            <a:spLocks noChangeArrowheads="1"/>
          </p:cNvSpPr>
          <p:nvPr/>
        </p:nvSpPr>
        <p:spPr bwMode="auto">
          <a:xfrm>
            <a:off x="7543800" y="3505200"/>
            <a:ext cx="1371600" cy="369888"/>
          </a:xfrm>
          <a:prstGeom prst="rect">
            <a:avLst/>
          </a:prstGeom>
          <a:noFill/>
          <a:ln w="9525">
            <a:noFill/>
            <a:miter lim="800000"/>
            <a:headEnd/>
            <a:tailEnd/>
          </a:ln>
        </p:spPr>
        <p:txBody>
          <a:bodyPr>
            <a:spAutoFit/>
          </a:bodyPr>
          <a:lstStyle/>
          <a:p>
            <a:r>
              <a:rPr lang="en-US" b="1">
                <a:latin typeface="Calibri" pitchFamily="34" charset="0"/>
              </a:rPr>
              <a:t>MapView</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UI - User Interfaces</a:t>
            </a:r>
            <a:endParaRPr lang="en-US" dirty="0">
              <a:solidFill>
                <a:schemeClr val="tx2">
                  <a:lumMod val="60000"/>
                  <a:lumOff val="40000"/>
                </a:schemeClr>
              </a:solidFill>
            </a:endParaRPr>
          </a:p>
        </p:txBody>
      </p:sp>
      <p:pic>
        <p:nvPicPr>
          <p:cNvPr id="8294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0FD8D00E-4EEA-4317-BB78-B7E2F88FEB03}" type="slidenum">
              <a:rPr lang="en-US"/>
              <a:pPr>
                <a:defRPr/>
              </a:pPr>
              <a:t>60</a:t>
            </a:fld>
            <a:endParaRPr lang="en-US"/>
          </a:p>
        </p:txBody>
      </p:sp>
      <p:sp>
        <p:nvSpPr>
          <p:cNvPr id="82948" name="TextBox 7"/>
          <p:cNvSpPr txBox="1">
            <a:spLocks noChangeArrowheads="1"/>
          </p:cNvSpPr>
          <p:nvPr/>
        </p:nvSpPr>
        <p:spPr bwMode="auto">
          <a:xfrm>
            <a:off x="533400" y="1981200"/>
            <a:ext cx="7924800" cy="769938"/>
          </a:xfrm>
          <a:prstGeom prst="rect">
            <a:avLst/>
          </a:prstGeom>
          <a:noFill/>
          <a:ln w="9525">
            <a:noFill/>
            <a:miter lim="800000"/>
            <a:headEnd/>
            <a:tailEnd/>
          </a:ln>
        </p:spPr>
        <p:txBody>
          <a:bodyPr>
            <a:spAutoFit/>
          </a:bodyPr>
          <a:lstStyle/>
          <a:p>
            <a:pPr algn="ctr"/>
            <a:r>
              <a:rPr lang="en-US" sz="4400" b="1">
                <a:solidFill>
                  <a:srgbClr val="FF0000"/>
                </a:solidFill>
                <a:latin typeface="Calibri" pitchFamily="34" charset="0"/>
              </a:rPr>
              <a:t>Questions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UI - User Interfaces</a:t>
            </a:r>
            <a:endParaRPr lang="en-US" dirty="0">
              <a:solidFill>
                <a:schemeClr val="tx2">
                  <a:lumMod val="60000"/>
                  <a:lumOff val="40000"/>
                </a:schemeClr>
              </a:solidFill>
            </a:endParaRPr>
          </a:p>
        </p:txBody>
      </p:sp>
      <p:pic>
        <p:nvPicPr>
          <p:cNvPr id="83970"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2B279522-4471-4E91-8D37-27C642387F10}" type="slidenum">
              <a:rPr lang="en-US"/>
              <a:pPr>
                <a:defRPr/>
              </a:pPr>
              <a:t>61</a:t>
            </a:fld>
            <a:endParaRPr lang="en-US"/>
          </a:p>
        </p:txBody>
      </p:sp>
      <p:sp>
        <p:nvSpPr>
          <p:cNvPr id="83972" name="TextBox 7"/>
          <p:cNvSpPr txBox="1">
            <a:spLocks noChangeArrowheads="1"/>
          </p:cNvSpPr>
          <p:nvPr/>
        </p:nvSpPr>
        <p:spPr bwMode="auto">
          <a:xfrm>
            <a:off x="533400" y="1447800"/>
            <a:ext cx="7924800" cy="769938"/>
          </a:xfrm>
          <a:prstGeom prst="rect">
            <a:avLst/>
          </a:prstGeom>
          <a:noFill/>
          <a:ln w="9525">
            <a:noFill/>
            <a:miter lim="800000"/>
            <a:headEnd/>
            <a:tailEnd/>
          </a:ln>
        </p:spPr>
        <p:txBody>
          <a:bodyPr>
            <a:spAutoFit/>
          </a:bodyPr>
          <a:lstStyle/>
          <a:p>
            <a:pPr algn="ctr"/>
            <a:r>
              <a:rPr lang="en-US" sz="4400" b="1">
                <a:solidFill>
                  <a:srgbClr val="0070C0"/>
                </a:solidFill>
                <a:latin typeface="Calibri" pitchFamily="34" charset="0"/>
              </a:rPr>
              <a:t>Resource: DroidDraw   </a:t>
            </a:r>
            <a:r>
              <a:rPr lang="en-US" sz="1400" b="1">
                <a:solidFill>
                  <a:srgbClr val="0070C0"/>
                </a:solidFill>
                <a:latin typeface="Calibri" pitchFamily="34" charset="0"/>
              </a:rPr>
              <a:t>www.droidDraw.org</a:t>
            </a:r>
          </a:p>
        </p:txBody>
      </p:sp>
      <p:pic>
        <p:nvPicPr>
          <p:cNvPr id="68610" name="Picture 2"/>
          <p:cNvPicPr>
            <a:picLocks noChangeAspect="1" noChangeArrowheads="1"/>
          </p:cNvPicPr>
          <p:nvPr/>
        </p:nvPicPr>
        <p:blipFill>
          <a:blip r:embed="rId3"/>
          <a:srcRect/>
          <a:stretch>
            <a:fillRect/>
          </a:stretch>
        </p:blipFill>
        <p:spPr bwMode="auto">
          <a:xfrm>
            <a:off x="685800" y="2133600"/>
            <a:ext cx="7666038" cy="4419600"/>
          </a:xfrm>
          <a:prstGeom prst="rect">
            <a:avLst/>
          </a:prstGeom>
          <a:noFill/>
          <a:ln w="9525">
            <a:solidFill>
              <a:schemeClr val="bg1">
                <a:lumMod val="75000"/>
              </a:schemeClr>
            </a:solid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BF19734-C439-4CCE-871C-2834259E0A75}" type="slidenum">
              <a:rPr lang="en-US"/>
              <a:pPr>
                <a:defRPr/>
              </a:pPr>
              <a:t>62</a:t>
            </a:fld>
            <a:endParaRPr lang="en-US"/>
          </a:p>
        </p:txBody>
      </p:sp>
      <p:sp>
        <p:nvSpPr>
          <p:cNvPr id="84994" name="TextBox 2"/>
          <p:cNvSpPr txBox="1">
            <a:spLocks noChangeArrowheads="1"/>
          </p:cNvSpPr>
          <p:nvPr/>
        </p:nvSpPr>
        <p:spPr bwMode="auto">
          <a:xfrm>
            <a:off x="304800" y="533400"/>
            <a:ext cx="8458200" cy="6062663"/>
          </a:xfrm>
          <a:prstGeom prst="rect">
            <a:avLst/>
          </a:prstGeom>
          <a:noFill/>
          <a:ln w="9525">
            <a:noFill/>
            <a:miter lim="800000"/>
            <a:headEnd/>
            <a:tailEnd/>
          </a:ln>
        </p:spPr>
        <p:txBody>
          <a:bodyPr>
            <a:spAutoFit/>
          </a:bodyPr>
          <a:lstStyle/>
          <a:p>
            <a:r>
              <a:rPr lang="en-US" sz="2000" b="1">
                <a:solidFill>
                  <a:srgbClr val="FF0000"/>
                </a:solidFill>
                <a:latin typeface="Calibri" pitchFamily="34" charset="0"/>
              </a:rPr>
              <a:t>Android Asset Studio – Beta   (Accessed: 18-Jan-2011)</a:t>
            </a:r>
          </a:p>
          <a:p>
            <a:endParaRPr lang="en-US" sz="800">
              <a:latin typeface="Calibri" pitchFamily="34" charset="0"/>
            </a:endParaRPr>
          </a:p>
          <a:p>
            <a:r>
              <a:rPr lang="en-US" sz="1600">
                <a:latin typeface="Calibri" pitchFamily="34" charset="0"/>
              </a:rPr>
              <a:t>AAS Link: 	 </a:t>
            </a:r>
            <a:r>
              <a:rPr lang="en-US" sz="1600">
                <a:latin typeface="Calibri" pitchFamily="34" charset="0"/>
                <a:hlinkClick r:id="rId2"/>
              </a:rPr>
              <a:t>http://code.google.com/p/android-ui-utils/</a:t>
            </a:r>
            <a:endParaRPr lang="en-US" sz="1600">
              <a:latin typeface="Calibri" pitchFamily="34" charset="0"/>
            </a:endParaRPr>
          </a:p>
          <a:p>
            <a:r>
              <a:rPr lang="en-US" sz="1600">
                <a:latin typeface="Calibri" pitchFamily="34" charset="0"/>
              </a:rPr>
              <a:t>Icon Gen	 </a:t>
            </a:r>
            <a:r>
              <a:rPr lang="en-US" sz="1600">
                <a:latin typeface="Calibri" pitchFamily="34" charset="0"/>
                <a:hlinkClick r:id="rId3"/>
              </a:rPr>
              <a:t>http://android-ui-utils.googlecode.com/hg/asset-studio/dist/index.html</a:t>
            </a:r>
            <a:endParaRPr lang="en-US" sz="1600">
              <a:latin typeface="Calibri" pitchFamily="34" charset="0"/>
            </a:endParaRPr>
          </a:p>
          <a:p>
            <a:r>
              <a:rPr lang="en-US" sz="1600">
                <a:latin typeface="Calibri" pitchFamily="34" charset="0"/>
              </a:rPr>
              <a:t>Pencil 1.2	 </a:t>
            </a:r>
            <a:r>
              <a:rPr lang="en-US" sz="1600">
                <a:latin typeface="Calibri" pitchFamily="34" charset="0"/>
                <a:hlinkClick r:id="rId4"/>
              </a:rPr>
              <a:t>http://pencil.evolus.vn/en-US/Home.aspx</a:t>
            </a:r>
            <a:endParaRPr lang="en-US" sz="1600">
              <a:latin typeface="Calibri" pitchFamily="34" charset="0"/>
            </a:endParaRPr>
          </a:p>
          <a:p>
            <a:r>
              <a:rPr lang="en-US" sz="1600">
                <a:latin typeface="Calibri" pitchFamily="34" charset="0"/>
              </a:rPr>
              <a:t> Video:  	</a:t>
            </a:r>
            <a:r>
              <a:rPr lang="en-US" sz="1600">
                <a:latin typeface="Calibri" pitchFamily="34" charset="0"/>
                <a:hlinkClick r:id="rId5"/>
              </a:rPr>
              <a:t>http://www.youtube.com/watch?v=EaT7sYr_f0k&amp;feature=player_embedded</a:t>
            </a:r>
            <a:endParaRPr lang="en-US" sz="1600">
              <a:latin typeface="Calibri" pitchFamily="34" charset="0"/>
            </a:endParaRPr>
          </a:p>
          <a:p>
            <a:endParaRPr lang="en-US" sz="1600">
              <a:latin typeface="Calibri" pitchFamily="34" charset="0"/>
            </a:endParaRPr>
          </a:p>
          <a:p>
            <a:r>
              <a:rPr lang="en-US" sz="1400" b="1">
                <a:latin typeface="Calibri" pitchFamily="34" charset="0"/>
              </a:rPr>
              <a:t>WARNING: These utilities are currently in beta. </a:t>
            </a:r>
          </a:p>
          <a:p>
            <a:endParaRPr lang="en-US" sz="1400">
              <a:latin typeface="Calibri" pitchFamily="34" charset="0"/>
            </a:endParaRPr>
          </a:p>
          <a:p>
            <a:r>
              <a:rPr lang="en-US" sz="1400">
                <a:latin typeface="Calibri" pitchFamily="34" charset="0"/>
              </a:rPr>
              <a:t>Utilities that help in the design and development of </a:t>
            </a:r>
            <a:r>
              <a:rPr lang="en-US" sz="1400">
                <a:latin typeface="Calibri" pitchFamily="34" charset="0"/>
                <a:hlinkClick r:id="rId6"/>
              </a:rPr>
              <a:t>Android</a:t>
            </a:r>
            <a:r>
              <a:rPr lang="en-US" sz="1400">
                <a:latin typeface="Calibri" pitchFamily="34" charset="0"/>
              </a:rPr>
              <a:t> application user interfaces. This library currently consists of three individual tools for designers and developers:</a:t>
            </a:r>
          </a:p>
          <a:p>
            <a:r>
              <a:rPr lang="en-US" sz="1400" b="1">
                <a:latin typeface="Calibri" pitchFamily="34" charset="0"/>
              </a:rPr>
              <a:t>1. UI Prototyping Stencils</a:t>
            </a:r>
          </a:p>
          <a:p>
            <a:pPr lvl="1"/>
            <a:r>
              <a:rPr lang="en-US" sz="1400">
                <a:latin typeface="Calibri" pitchFamily="34" charset="0"/>
              </a:rPr>
              <a:t>A set of stencils for the </a:t>
            </a:r>
            <a:r>
              <a:rPr lang="en-US" sz="1400">
                <a:latin typeface="Calibri" pitchFamily="34" charset="0"/>
                <a:hlinkClick r:id="rId7"/>
              </a:rPr>
              <a:t>Pencil GUI prototyping tool</a:t>
            </a:r>
            <a:r>
              <a:rPr lang="en-US" sz="1400">
                <a:latin typeface="Calibri" pitchFamily="34" charset="0"/>
              </a:rPr>
              <a:t>, which is available as an </a:t>
            </a:r>
            <a:r>
              <a:rPr lang="en-US" sz="1400">
                <a:latin typeface="Calibri" pitchFamily="34" charset="0"/>
                <a:hlinkClick r:id="rId8"/>
              </a:rPr>
              <a:t>add-on for Firefox</a:t>
            </a:r>
            <a:r>
              <a:rPr lang="en-US" sz="1400">
                <a:latin typeface="Calibri" pitchFamily="34" charset="0"/>
              </a:rPr>
              <a:t> or as a standalone download.</a:t>
            </a:r>
          </a:p>
          <a:p>
            <a:r>
              <a:rPr lang="en-US" sz="1400" b="1">
                <a:latin typeface="Calibri" pitchFamily="34" charset="0"/>
              </a:rPr>
              <a:t>2. Android Asset Studio</a:t>
            </a:r>
          </a:p>
          <a:p>
            <a:pPr lvl="1"/>
            <a:r>
              <a:rPr lang="en-US" sz="1400" b="1">
                <a:latin typeface="Calibri" pitchFamily="34" charset="0"/>
              </a:rPr>
              <a:t>Try out the beta version: </a:t>
            </a:r>
            <a:r>
              <a:rPr lang="en-US" sz="1400" b="1">
                <a:latin typeface="Calibri" pitchFamily="34" charset="0"/>
                <a:hlinkClick r:id="rId3"/>
              </a:rPr>
              <a:t>Android Asset Studio</a:t>
            </a:r>
            <a:r>
              <a:rPr lang="en-US" sz="1400" b="1">
                <a:latin typeface="Calibri" pitchFamily="34" charset="0"/>
              </a:rPr>
              <a:t> (shortlink: </a:t>
            </a:r>
            <a:r>
              <a:rPr lang="en-US" sz="1400" b="1">
                <a:latin typeface="Calibri" pitchFamily="34" charset="0"/>
                <a:hlinkClick r:id="rId9"/>
              </a:rPr>
              <a:t>http://j.mp/androidassetstudio</a:t>
            </a:r>
            <a:r>
              <a:rPr lang="en-US" sz="1400" b="1">
                <a:latin typeface="Calibri" pitchFamily="34" charset="0"/>
              </a:rPr>
              <a:t>)</a:t>
            </a:r>
            <a:endParaRPr lang="en-US" sz="1400">
              <a:latin typeface="Calibri" pitchFamily="34" charset="0"/>
            </a:endParaRPr>
          </a:p>
          <a:p>
            <a:pPr lvl="1"/>
            <a:r>
              <a:rPr lang="en-US" sz="1400">
                <a:latin typeface="Calibri" pitchFamily="34" charset="0"/>
              </a:rPr>
              <a:t>A web-based set of tools for generating graphics and other assets that would eventually be in an Android application's res/ directory.</a:t>
            </a:r>
          </a:p>
          <a:p>
            <a:pPr lvl="1"/>
            <a:r>
              <a:rPr lang="en-US" sz="1400">
                <a:latin typeface="Calibri" pitchFamily="34" charset="0"/>
              </a:rPr>
              <a:t>Currently available asset generators area available for:</a:t>
            </a:r>
          </a:p>
          <a:p>
            <a:pPr lvl="1"/>
            <a:r>
              <a:rPr lang="en-US" sz="1400">
                <a:latin typeface="Calibri" pitchFamily="34" charset="0"/>
              </a:rPr>
              <a:t>Launcher icons</a:t>
            </a:r>
          </a:p>
          <a:p>
            <a:pPr lvl="1"/>
            <a:r>
              <a:rPr lang="en-US" sz="1400">
                <a:latin typeface="Calibri" pitchFamily="34" charset="0"/>
              </a:rPr>
              <a:t>Menu icons</a:t>
            </a:r>
          </a:p>
          <a:p>
            <a:pPr lvl="1"/>
            <a:r>
              <a:rPr lang="en-US" sz="1400">
                <a:latin typeface="Calibri" pitchFamily="34" charset="0"/>
              </a:rPr>
              <a:t>Tab icons</a:t>
            </a:r>
          </a:p>
          <a:p>
            <a:pPr lvl="1"/>
            <a:r>
              <a:rPr lang="en-US" sz="1400">
                <a:latin typeface="Calibri" pitchFamily="34" charset="0"/>
              </a:rPr>
              <a:t>Notification icons</a:t>
            </a:r>
          </a:p>
          <a:p>
            <a:pPr lvl="1"/>
            <a:r>
              <a:rPr lang="en-US" sz="1400">
                <a:latin typeface="Calibri" pitchFamily="34" charset="0"/>
              </a:rPr>
              <a:t>Support for creation of XML resources and nine-patches is planned for a future release.</a:t>
            </a:r>
          </a:p>
          <a:p>
            <a:r>
              <a:rPr lang="en-US" sz="1400" b="1">
                <a:latin typeface="Calibri" pitchFamily="34" charset="0"/>
              </a:rPr>
              <a:t>3. Android Icon Templates</a:t>
            </a:r>
          </a:p>
          <a:p>
            <a:pPr lvl="1"/>
            <a:r>
              <a:rPr lang="en-US" sz="1400">
                <a:latin typeface="Calibri" pitchFamily="34" charset="0"/>
              </a:rPr>
              <a:t>A set of </a:t>
            </a:r>
            <a:r>
              <a:rPr lang="en-US" sz="1400">
                <a:latin typeface="Calibri" pitchFamily="34" charset="0"/>
                <a:hlinkClick r:id="rId10"/>
              </a:rPr>
              <a:t>Photoshop</a:t>
            </a:r>
            <a:r>
              <a:rPr lang="en-US" sz="1400">
                <a:latin typeface="Calibri" pitchFamily="34" charset="0"/>
              </a:rPr>
              <a:t> icon templates that follow the </a:t>
            </a:r>
            <a:r>
              <a:rPr lang="en-US" sz="1400">
                <a:latin typeface="Calibri" pitchFamily="34" charset="0"/>
                <a:hlinkClick r:id="rId11"/>
              </a:rPr>
              <a:t>icon design guidelines</a:t>
            </a:r>
            <a:r>
              <a:rPr lang="en-US" sz="1400">
                <a:latin typeface="Calibri" pitchFamily="34" charset="0"/>
              </a:rPr>
              <a:t>, complementing the official </a:t>
            </a:r>
            <a:r>
              <a:rPr lang="en-US" sz="1400">
                <a:latin typeface="Calibri" pitchFamily="34" charset="0"/>
                <a:hlinkClick r:id="rId11"/>
              </a:rPr>
              <a:t>Android Icon Templates Pack</a:t>
            </a:r>
            <a:r>
              <a:rPr lang="en-US" sz="1400">
                <a:latin typeface="Calibri" pitchFamily="34" charset="0"/>
              </a:rPr>
              <a:t>.</a:t>
            </a:r>
          </a:p>
        </p:txBody>
      </p:sp>
      <p:pic>
        <p:nvPicPr>
          <p:cNvPr id="84995" name="Picture 2" descr="View Details"/>
          <p:cNvPicPr>
            <a:picLocks noChangeAspect="1" noChangeArrowheads="1"/>
          </p:cNvPicPr>
          <p:nvPr/>
        </p:nvPicPr>
        <p:blipFill>
          <a:blip r:embed="rId12"/>
          <a:srcRect/>
          <a:stretch>
            <a:fillRect/>
          </a:stretch>
        </p:blipFill>
        <p:spPr bwMode="auto">
          <a:xfrm>
            <a:off x="7620000" y="0"/>
            <a:ext cx="11430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76F844D-5AAA-4B86-A1DC-E1110DE7C87A}" type="slidenum">
              <a:rPr lang="en-US"/>
              <a:pPr>
                <a:defRPr/>
              </a:pPr>
              <a:t>63</a:t>
            </a:fld>
            <a:endParaRPr lang="en-US"/>
          </a:p>
        </p:txBody>
      </p:sp>
      <p:sp>
        <p:nvSpPr>
          <p:cNvPr id="86018" name="TextBox 2"/>
          <p:cNvSpPr txBox="1">
            <a:spLocks noChangeArrowheads="1"/>
          </p:cNvSpPr>
          <p:nvPr/>
        </p:nvSpPr>
        <p:spPr bwMode="auto">
          <a:xfrm>
            <a:off x="304800" y="533400"/>
            <a:ext cx="8458200" cy="5940425"/>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Questions - Measuring Graphic Elements</a:t>
            </a:r>
          </a:p>
          <a:p>
            <a:endParaRPr lang="en-US" sz="800">
              <a:latin typeface="Calibri" pitchFamily="34" charset="0"/>
            </a:endParaRPr>
          </a:p>
          <a:p>
            <a:r>
              <a:rPr lang="en-US" sz="1600">
                <a:solidFill>
                  <a:srgbClr val="C00000"/>
                </a:solidFill>
                <a:latin typeface="Calibri" pitchFamily="34" charset="0"/>
              </a:rPr>
              <a:t>Q. What is </a:t>
            </a:r>
            <a:r>
              <a:rPr lang="en-US" sz="1600" b="1">
                <a:solidFill>
                  <a:srgbClr val="C00000"/>
                </a:solidFill>
                <a:latin typeface="Calibri" pitchFamily="34" charset="0"/>
              </a:rPr>
              <a:t>dpi ?</a:t>
            </a:r>
          </a:p>
          <a:p>
            <a:r>
              <a:rPr lang="en-US" sz="1600">
                <a:latin typeface="Calibri" pitchFamily="34" charset="0"/>
              </a:rPr>
              <a:t>Stands for </a:t>
            </a:r>
            <a:r>
              <a:rPr lang="en-US" sz="1600" b="1">
                <a:latin typeface="Calibri" pitchFamily="34" charset="0"/>
              </a:rPr>
              <a:t>dots per inch. </a:t>
            </a:r>
            <a:r>
              <a:rPr lang="en-US" sz="1600">
                <a:latin typeface="Calibri" pitchFamily="34" charset="0"/>
              </a:rPr>
              <a:t>You can compute it using the following formula:</a:t>
            </a:r>
          </a:p>
          <a:p>
            <a:r>
              <a:rPr lang="en-US" sz="1600" b="1">
                <a:latin typeface="Calibri" pitchFamily="34" charset="0"/>
              </a:rPr>
              <a:t>	 dpi = sqrt (width_pixels^2 + height_pixels^2) / diagonal_inches</a:t>
            </a:r>
          </a:p>
          <a:p>
            <a:r>
              <a:rPr lang="en-US" sz="1600">
                <a:latin typeface="Calibri" pitchFamily="34" charset="0"/>
              </a:rPr>
              <a:t>G1 (base device 320x480)	155.92 dpi    (3.7 in diagonally)</a:t>
            </a:r>
          </a:p>
          <a:p>
            <a:r>
              <a:rPr lang="en-US" sz="1600">
                <a:latin typeface="Calibri" pitchFamily="34" charset="0"/>
              </a:rPr>
              <a:t>Nexus  (480x800)		252.15 dpi</a:t>
            </a:r>
          </a:p>
          <a:p>
            <a:endParaRPr lang="en-US" sz="1600">
              <a:latin typeface="Calibri" pitchFamily="34" charset="0"/>
            </a:endParaRPr>
          </a:p>
          <a:p>
            <a:endParaRPr lang="en-US" sz="1600">
              <a:latin typeface="Calibri" pitchFamily="34" charset="0"/>
            </a:endParaRPr>
          </a:p>
          <a:p>
            <a:r>
              <a:rPr lang="en-US" sz="1600">
                <a:solidFill>
                  <a:srgbClr val="C00000"/>
                </a:solidFill>
                <a:latin typeface="Calibri" pitchFamily="34" charset="0"/>
              </a:rPr>
              <a:t>Q. What is my Emulator’s Screen Resolution?</a:t>
            </a:r>
          </a:p>
          <a:p>
            <a:r>
              <a:rPr lang="en-US" sz="1600">
                <a:latin typeface="Calibri" pitchFamily="34" charset="0"/>
              </a:rPr>
              <a:t>When creating an AVD you could set the entry “</a:t>
            </a:r>
            <a:r>
              <a:rPr lang="en-US" sz="1600" b="1">
                <a:latin typeface="Calibri" pitchFamily="34" charset="0"/>
              </a:rPr>
              <a:t>Abstracted LCD density</a:t>
            </a:r>
            <a:r>
              <a:rPr lang="en-US" sz="1600">
                <a:latin typeface="Calibri" pitchFamily="34" charset="0"/>
              </a:rPr>
              <a:t>” parameter to anything. Its default value is 160 dpi (use 260 for Nexus).</a:t>
            </a:r>
          </a:p>
          <a:p>
            <a:r>
              <a:rPr lang="en-US" sz="1600">
                <a:latin typeface="Calibri" pitchFamily="34" charset="0"/>
              </a:rPr>
              <a:t/>
            </a:r>
            <a:br>
              <a:rPr lang="en-US" sz="1600">
                <a:latin typeface="Calibri" pitchFamily="34" charset="0"/>
              </a:rPr>
            </a:br>
            <a:r>
              <a:rPr lang="en-US" sz="1600">
                <a:solidFill>
                  <a:srgbClr val="C00000"/>
                </a:solidFill>
                <a:latin typeface="Calibri" pitchFamily="34" charset="0"/>
              </a:rPr>
              <a:t>Q. How Android deals with screen resolutions?</a:t>
            </a:r>
          </a:p>
          <a:p>
            <a:r>
              <a:rPr lang="en-US" sz="1600">
                <a:latin typeface="Calibri" pitchFamily="34" charset="0"/>
              </a:rPr>
              <a:t> </a:t>
            </a:r>
          </a:p>
          <a:p>
            <a:endParaRPr lang="en-US" sz="1600">
              <a:latin typeface="Calibri" pitchFamily="34" charset="0"/>
            </a:endParaRPr>
          </a:p>
          <a:p>
            <a:endParaRPr lang="en-US" sz="1600">
              <a:latin typeface="Calibri" pitchFamily="34" charset="0"/>
            </a:endParaRPr>
          </a:p>
          <a:p>
            <a:endParaRPr lang="en-US" sz="1600">
              <a:latin typeface="Calibri" pitchFamily="34" charset="0"/>
            </a:endParaRPr>
          </a:p>
          <a:p>
            <a:endParaRPr lang="en-US" sz="1600">
              <a:latin typeface="Calibri" pitchFamily="34" charset="0"/>
            </a:endParaRPr>
          </a:p>
          <a:p>
            <a:endParaRPr lang="en-US" sz="1600">
              <a:latin typeface="Calibri" pitchFamily="34" charset="0"/>
            </a:endParaRPr>
          </a:p>
          <a:p>
            <a:endParaRPr lang="en-US" sz="1600">
              <a:latin typeface="Calibri" pitchFamily="34" charset="0"/>
            </a:endParaRPr>
          </a:p>
          <a:p>
            <a:endParaRPr lang="en-US" sz="1600">
              <a:latin typeface="Calibri" pitchFamily="34" charset="0"/>
            </a:endParaRPr>
          </a:p>
          <a:p>
            <a:r>
              <a:rPr lang="en-US" sz="1600">
                <a:latin typeface="Calibri" pitchFamily="34" charset="0"/>
              </a:rPr>
              <a:t>Illustration of how the Android platform maps actual screen densities and sizes to generalized density and size configurations.</a:t>
            </a:r>
          </a:p>
        </p:txBody>
      </p:sp>
      <p:pic>
        <p:nvPicPr>
          <p:cNvPr id="86019" name="Picture 4" descr="http://developer.android.com/images/screens_support/screens-ranges.png"/>
          <p:cNvPicPr>
            <a:picLocks noChangeAspect="1" noChangeArrowheads="1"/>
          </p:cNvPicPr>
          <p:nvPr/>
        </p:nvPicPr>
        <p:blipFill>
          <a:blip r:embed="rId2"/>
          <a:srcRect/>
          <a:stretch>
            <a:fillRect/>
          </a:stretch>
        </p:blipFill>
        <p:spPr bwMode="auto">
          <a:xfrm>
            <a:off x="914400" y="4114800"/>
            <a:ext cx="4983163" cy="1508125"/>
          </a:xfrm>
          <a:prstGeom prst="rect">
            <a:avLst/>
          </a:prstGeom>
          <a:noFill/>
          <a:ln w="9525">
            <a:noFill/>
            <a:miter lim="800000"/>
            <a:headEnd/>
            <a:tailEnd/>
          </a:ln>
        </p:spPr>
      </p:pic>
      <p:pic>
        <p:nvPicPr>
          <p:cNvPr id="86020"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E36D308-275E-43A0-84A7-ACAB5F7A0A50}" type="slidenum">
              <a:rPr lang="en-US"/>
              <a:pPr>
                <a:defRPr/>
              </a:pPr>
              <a:t>64</a:t>
            </a:fld>
            <a:endParaRPr lang="en-US"/>
          </a:p>
        </p:txBody>
      </p:sp>
      <p:sp>
        <p:nvSpPr>
          <p:cNvPr id="87042" name="TextBox 2"/>
          <p:cNvSpPr txBox="1">
            <a:spLocks noChangeArrowheads="1"/>
          </p:cNvSpPr>
          <p:nvPr/>
        </p:nvSpPr>
        <p:spPr bwMode="auto">
          <a:xfrm>
            <a:off x="304800" y="533400"/>
            <a:ext cx="8458200" cy="6156325"/>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Questions - Measuring Graphic Elements</a:t>
            </a:r>
          </a:p>
          <a:p>
            <a:endParaRPr lang="en-US" sz="800">
              <a:latin typeface="Calibri" pitchFamily="34" charset="0"/>
            </a:endParaRPr>
          </a:p>
          <a:p>
            <a:r>
              <a:rPr lang="en-US" sz="1600">
                <a:solidFill>
                  <a:srgbClr val="C00000"/>
                </a:solidFill>
                <a:latin typeface="Calibri" pitchFamily="34" charset="0"/>
              </a:rPr>
              <a:t>Q. What do I gain by using screen densities</a:t>
            </a:r>
            <a:r>
              <a:rPr lang="en-US" sz="1600" b="1">
                <a:solidFill>
                  <a:srgbClr val="C00000"/>
                </a:solidFill>
                <a:latin typeface="Calibri" pitchFamily="34" charset="0"/>
              </a:rPr>
              <a:t>?</a:t>
            </a:r>
          </a:p>
          <a:p>
            <a:r>
              <a:rPr lang="en-US" sz="1600">
                <a:latin typeface="Calibri" pitchFamily="34" charset="0"/>
              </a:rPr>
              <a:t>More homogeneous results as shown below</a:t>
            </a:r>
          </a:p>
          <a:p>
            <a:endParaRPr lang="en-US" sz="1600">
              <a:latin typeface="Calibri" pitchFamily="34" charset="0"/>
            </a:endParaRPr>
          </a:p>
          <a:p>
            <a:endParaRPr lang="en-US" sz="1600">
              <a:latin typeface="Calibri" pitchFamily="34" charset="0"/>
            </a:endParaRPr>
          </a:p>
          <a:p>
            <a:endParaRPr lang="en-US" sz="1600">
              <a:latin typeface="Calibri" pitchFamily="34" charset="0"/>
            </a:endParaRPr>
          </a:p>
          <a:p>
            <a:endParaRPr lang="en-US" sz="1600">
              <a:latin typeface="Calibri" pitchFamily="34" charset="0"/>
            </a:endParaRPr>
          </a:p>
          <a:p>
            <a:endParaRPr lang="en-US" sz="1600">
              <a:latin typeface="Calibri" pitchFamily="34" charset="0"/>
            </a:endParaRPr>
          </a:p>
          <a:p>
            <a:endParaRPr lang="en-US" sz="1600">
              <a:latin typeface="Calibri" pitchFamily="34" charset="0"/>
            </a:endParaRPr>
          </a:p>
          <a:p>
            <a:endParaRPr lang="en-US" sz="1600">
              <a:latin typeface="Calibri" pitchFamily="34" charset="0"/>
            </a:endParaRPr>
          </a:p>
          <a:p>
            <a:endParaRPr lang="en-US" sz="1600">
              <a:latin typeface="Calibri" pitchFamily="34" charset="0"/>
            </a:endParaRPr>
          </a:p>
          <a:p>
            <a:endParaRPr lang="en-US" sz="1600">
              <a:latin typeface="Calibri" pitchFamily="34" charset="0"/>
            </a:endParaRPr>
          </a:p>
          <a:p>
            <a:r>
              <a:rPr lang="en-US" sz="1600">
                <a:solidFill>
                  <a:srgbClr val="C00000"/>
                </a:solidFill>
                <a:latin typeface="Calibri" pitchFamily="34" charset="0"/>
              </a:rPr>
              <a:t>Q. How to set different density/size screens in my application?</a:t>
            </a:r>
          </a:p>
          <a:p>
            <a:r>
              <a:rPr lang="en-US" sz="1600">
                <a:latin typeface="Calibri" pitchFamily="34" charset="0"/>
              </a:rPr>
              <a:t>The following manifest fragments declares support for small, normal, large, and xlarge screens in any density.</a:t>
            </a:r>
          </a:p>
          <a:p>
            <a:endParaRPr lang="en-US" sz="1600">
              <a:latin typeface="Calibri" pitchFamily="34" charset="0"/>
            </a:endParaRPr>
          </a:p>
          <a:p>
            <a:r>
              <a:rPr lang="en-US" sz="1400">
                <a:latin typeface="Consolas" pitchFamily="49" charset="0"/>
              </a:rPr>
              <a:t>&lt;manifest xmlns:android="http://schemas.android.com/apk/res/android"&gt;</a:t>
            </a:r>
            <a:br>
              <a:rPr lang="en-US" sz="1400">
                <a:latin typeface="Consolas" pitchFamily="49" charset="0"/>
              </a:rPr>
            </a:br>
            <a:r>
              <a:rPr lang="en-US" sz="1400">
                <a:latin typeface="Consolas" pitchFamily="49" charset="0"/>
              </a:rPr>
              <a:t>    &lt;supports-screens</a:t>
            </a:r>
            <a:br>
              <a:rPr lang="en-US" sz="1400">
                <a:latin typeface="Consolas" pitchFamily="49" charset="0"/>
              </a:rPr>
            </a:br>
            <a:r>
              <a:rPr lang="en-US" sz="1400">
                <a:latin typeface="Consolas" pitchFamily="49" charset="0"/>
              </a:rPr>
              <a:t>        android:smallScreens="true"</a:t>
            </a:r>
            <a:br>
              <a:rPr lang="en-US" sz="1400">
                <a:latin typeface="Consolas" pitchFamily="49" charset="0"/>
              </a:rPr>
            </a:br>
            <a:r>
              <a:rPr lang="en-US" sz="1400">
                <a:latin typeface="Consolas" pitchFamily="49" charset="0"/>
              </a:rPr>
              <a:t>        android:normalScreens="true"</a:t>
            </a:r>
            <a:br>
              <a:rPr lang="en-US" sz="1400">
                <a:latin typeface="Consolas" pitchFamily="49" charset="0"/>
              </a:rPr>
            </a:br>
            <a:r>
              <a:rPr lang="en-US" sz="1400">
                <a:latin typeface="Consolas" pitchFamily="49" charset="0"/>
              </a:rPr>
              <a:t>        android:largeScreens="true"</a:t>
            </a:r>
            <a:br>
              <a:rPr lang="en-US" sz="1400">
                <a:latin typeface="Consolas" pitchFamily="49" charset="0"/>
              </a:rPr>
            </a:br>
            <a:r>
              <a:rPr lang="en-US" sz="1400">
                <a:latin typeface="Consolas" pitchFamily="49" charset="0"/>
              </a:rPr>
              <a:t>        android:xlargeScreens="true"</a:t>
            </a:r>
            <a:br>
              <a:rPr lang="en-US" sz="1400">
                <a:latin typeface="Consolas" pitchFamily="49" charset="0"/>
              </a:rPr>
            </a:br>
            <a:r>
              <a:rPr lang="en-US" sz="1400">
                <a:latin typeface="Consolas" pitchFamily="49" charset="0"/>
              </a:rPr>
              <a:t>        android:anyDensity="true" /&gt;</a:t>
            </a:r>
            <a:br>
              <a:rPr lang="en-US" sz="1400">
                <a:latin typeface="Consolas" pitchFamily="49" charset="0"/>
              </a:rPr>
            </a:br>
            <a:r>
              <a:rPr lang="en-US" sz="1400">
                <a:latin typeface="Consolas" pitchFamily="49" charset="0"/>
              </a:rPr>
              <a:t>    ...</a:t>
            </a:r>
            <a:br>
              <a:rPr lang="en-US" sz="1400">
                <a:latin typeface="Consolas" pitchFamily="49" charset="0"/>
              </a:rPr>
            </a:br>
            <a:r>
              <a:rPr lang="en-US" sz="1400">
                <a:latin typeface="Consolas" pitchFamily="49" charset="0"/>
              </a:rPr>
              <a:t>&lt;/manifest&gt;</a:t>
            </a:r>
            <a:endParaRPr lang="en-US" sz="1400">
              <a:latin typeface="Calibri" pitchFamily="34" charset="0"/>
            </a:endParaRPr>
          </a:p>
        </p:txBody>
      </p:sp>
      <p:pic>
        <p:nvPicPr>
          <p:cNvPr id="87043"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pic>
        <p:nvPicPr>
          <p:cNvPr id="87044" name="Picture 6" descr="http://developer.android.com/images/screens_support/dip.png"/>
          <p:cNvPicPr>
            <a:picLocks noChangeAspect="1" noChangeArrowheads="1"/>
          </p:cNvPicPr>
          <p:nvPr/>
        </p:nvPicPr>
        <p:blipFill>
          <a:blip r:embed="rId3"/>
          <a:srcRect/>
          <a:stretch>
            <a:fillRect/>
          </a:stretch>
        </p:blipFill>
        <p:spPr bwMode="auto">
          <a:xfrm>
            <a:off x="304800" y="1524000"/>
            <a:ext cx="4800600" cy="2081213"/>
          </a:xfrm>
          <a:prstGeom prst="rect">
            <a:avLst/>
          </a:prstGeom>
          <a:noFill/>
          <a:ln w="9525">
            <a:noFill/>
            <a:miter lim="800000"/>
            <a:headEnd/>
            <a:tailEnd/>
          </a:ln>
        </p:spPr>
      </p:pic>
      <p:sp>
        <p:nvSpPr>
          <p:cNvPr id="87045" name="TextBox 7"/>
          <p:cNvSpPr txBox="1">
            <a:spLocks noChangeArrowheads="1"/>
          </p:cNvSpPr>
          <p:nvPr/>
        </p:nvSpPr>
        <p:spPr bwMode="auto">
          <a:xfrm>
            <a:off x="4953000" y="1524000"/>
            <a:ext cx="2971800" cy="1754188"/>
          </a:xfrm>
          <a:prstGeom prst="rect">
            <a:avLst/>
          </a:prstGeom>
          <a:noFill/>
          <a:ln w="9525">
            <a:noFill/>
            <a:miter lim="800000"/>
            <a:headEnd/>
            <a:tailEnd/>
          </a:ln>
        </p:spPr>
        <p:txBody>
          <a:bodyPr>
            <a:spAutoFit/>
          </a:bodyPr>
          <a:lstStyle/>
          <a:p>
            <a:r>
              <a:rPr lang="en-US">
                <a:latin typeface="Calibri" pitchFamily="34" charset="0"/>
              </a:rPr>
              <a:t>Examples of density independence on WVGA high density (left), HVGA medium density (center), and QVGA low density (right).</a:t>
            </a:r>
          </a:p>
          <a:p>
            <a:endParaRPr lang="en-US">
              <a:latin typeface="Calibri"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ded Corner 9"/>
          <p:cNvSpPr/>
          <p:nvPr/>
        </p:nvSpPr>
        <p:spPr>
          <a:xfrm>
            <a:off x="228600" y="2971800"/>
            <a:ext cx="4191000" cy="457200"/>
          </a:xfrm>
          <a:prstGeom prst="foldedCorner">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2"/>
          </p:nvPr>
        </p:nvSpPr>
        <p:spPr/>
        <p:txBody>
          <a:bodyPr/>
          <a:lstStyle/>
          <a:p>
            <a:pPr>
              <a:defRPr/>
            </a:pPr>
            <a:fld id="{333B8122-E1A2-423C-B1C7-68756A031967}" type="slidenum">
              <a:rPr lang="en-US"/>
              <a:pPr>
                <a:defRPr/>
              </a:pPr>
              <a:t>65</a:t>
            </a:fld>
            <a:endParaRPr lang="en-US" dirty="0"/>
          </a:p>
        </p:txBody>
      </p:sp>
      <p:sp>
        <p:nvSpPr>
          <p:cNvPr id="88067" name="TextBox 2"/>
          <p:cNvSpPr txBox="1">
            <a:spLocks noChangeArrowheads="1"/>
          </p:cNvSpPr>
          <p:nvPr/>
        </p:nvSpPr>
        <p:spPr bwMode="auto">
          <a:xfrm>
            <a:off x="533400" y="533400"/>
            <a:ext cx="8229600" cy="52006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Questions - Measuring Graphic Elements</a:t>
            </a:r>
          </a:p>
          <a:p>
            <a:endParaRPr lang="en-US" sz="800">
              <a:latin typeface="Calibri" pitchFamily="34" charset="0"/>
            </a:endParaRPr>
          </a:p>
          <a:p>
            <a:r>
              <a:rPr lang="en-US" sz="1600">
                <a:solidFill>
                  <a:srgbClr val="C00000"/>
                </a:solidFill>
                <a:latin typeface="Calibri" pitchFamily="34" charset="0"/>
              </a:rPr>
              <a:t>Q. Give me an example on how to use dip units.</a:t>
            </a:r>
            <a:endParaRPr lang="en-US" sz="1600" b="1">
              <a:solidFill>
                <a:srgbClr val="C00000"/>
              </a:solidFill>
              <a:latin typeface="Calibri" pitchFamily="34" charset="0"/>
            </a:endParaRPr>
          </a:p>
          <a:p>
            <a:r>
              <a:rPr lang="en-US" sz="1600">
                <a:latin typeface="Calibri" pitchFamily="34" charset="0"/>
              </a:rPr>
              <a:t>Assume you design your interface for a G1 phone having 320x480 pixels (Abstracted </a:t>
            </a:r>
          </a:p>
          <a:p>
            <a:r>
              <a:rPr lang="en-US" sz="1600">
                <a:latin typeface="Calibri" pitchFamily="34" charset="0"/>
              </a:rPr>
              <a:t>LCD density is 160 – See your AVD entry)</a:t>
            </a:r>
          </a:p>
          <a:p>
            <a:r>
              <a:rPr lang="en-US" sz="1600">
                <a:latin typeface="Calibri" pitchFamily="34" charset="0"/>
              </a:rPr>
              <a:t>You want a button to be hand-placed in the middle of the screen.  </a:t>
            </a:r>
          </a:p>
          <a:p>
            <a:r>
              <a:rPr lang="en-US" sz="1600">
                <a:latin typeface="Calibri" pitchFamily="34" charset="0"/>
              </a:rPr>
              <a:t>You could allocate the 320 horizontal pixels as  [ 100 + 120 + 100 ]. The XML would be</a:t>
            </a:r>
          </a:p>
          <a:p>
            <a:endParaRPr lang="en-US" sz="1600">
              <a:latin typeface="Calibri" pitchFamily="34" charset="0"/>
            </a:endParaRPr>
          </a:p>
          <a:p>
            <a:r>
              <a:rPr lang="en-US" sz="1600">
                <a:latin typeface="Calibri" pitchFamily="34" charset="0"/>
              </a:rPr>
              <a:t>&lt;</a:t>
            </a:r>
            <a:r>
              <a:rPr lang="en-US" sz="1600" b="1">
                <a:latin typeface="Calibri" pitchFamily="34" charset="0"/>
              </a:rPr>
              <a:t>Button&gt; </a:t>
            </a:r>
          </a:p>
          <a:p>
            <a:pPr lvl="1"/>
            <a:r>
              <a:rPr lang="en-US" sz="1600">
                <a:latin typeface="Calibri" pitchFamily="34" charset="0"/>
              </a:rPr>
              <a:t>android:layout_height=</a:t>
            </a:r>
            <a:r>
              <a:rPr lang="en-US" sz="1600" i="1">
                <a:latin typeface="Calibri" pitchFamily="34" charset="0"/>
              </a:rPr>
              <a:t>"wrap_content" </a:t>
            </a:r>
            <a:endParaRPr lang="en-US" sz="1600">
              <a:latin typeface="Calibri" pitchFamily="34" charset="0"/>
            </a:endParaRPr>
          </a:p>
          <a:p>
            <a:pPr lvl="1"/>
            <a:r>
              <a:rPr lang="en-US" sz="1600">
                <a:latin typeface="Calibri" pitchFamily="34" charset="0"/>
              </a:rPr>
              <a:t>android:layout_width=</a:t>
            </a:r>
            <a:r>
              <a:rPr lang="en-US" sz="1600" i="1">
                <a:latin typeface="Calibri" pitchFamily="34" charset="0"/>
              </a:rPr>
              <a:t>"120dip" </a:t>
            </a:r>
          </a:p>
          <a:p>
            <a:pPr lvl="1"/>
            <a:r>
              <a:rPr lang="en-US" sz="1600">
                <a:latin typeface="Calibri" pitchFamily="34" charset="0"/>
              </a:rPr>
              <a:t>android:layout_x=</a:t>
            </a:r>
            <a:r>
              <a:rPr lang="en-US" sz="1600" i="1">
                <a:latin typeface="Calibri" pitchFamily="34" charset="0"/>
              </a:rPr>
              <a:t>"100dip" </a:t>
            </a:r>
          </a:p>
          <a:p>
            <a:pPr lvl="1"/>
            <a:r>
              <a:rPr lang="en-US" sz="1600">
                <a:latin typeface="Calibri" pitchFamily="34" charset="0"/>
              </a:rPr>
              <a:t>android:layout_y=</a:t>
            </a:r>
            <a:r>
              <a:rPr lang="en-US" sz="1600" i="1">
                <a:latin typeface="Calibri" pitchFamily="34" charset="0"/>
              </a:rPr>
              <a:t>“240dip" </a:t>
            </a:r>
          </a:p>
          <a:p>
            <a:pPr lvl="1"/>
            <a:r>
              <a:rPr lang="en-US" sz="1600">
                <a:latin typeface="Calibri" pitchFamily="34" charset="0"/>
              </a:rPr>
              <a:t>android:text=</a:t>
            </a:r>
            <a:r>
              <a:rPr lang="en-US" sz="1600" i="1">
                <a:latin typeface="Calibri" pitchFamily="34" charset="0"/>
              </a:rPr>
              <a:t>"Go" </a:t>
            </a:r>
          </a:p>
          <a:p>
            <a:pPr lvl="1"/>
            <a:r>
              <a:rPr lang="en-US" sz="1600">
                <a:latin typeface="Calibri" pitchFamily="34" charset="0"/>
              </a:rPr>
              <a:t>android:id=</a:t>
            </a:r>
            <a:r>
              <a:rPr lang="en-US" sz="1600" i="1">
                <a:latin typeface="Calibri" pitchFamily="34" charset="0"/>
              </a:rPr>
              <a:t>"@+id/btnGo"  </a:t>
            </a:r>
          </a:p>
          <a:p>
            <a:r>
              <a:rPr lang="en-US" sz="1600" b="1">
                <a:latin typeface="Calibri" pitchFamily="34" charset="0"/>
              </a:rPr>
              <a:t>&lt;/Button&gt;</a:t>
            </a:r>
          </a:p>
          <a:p>
            <a:pPr lvl="1"/>
            <a:endParaRPr lang="en-US" sz="1600" i="1">
              <a:latin typeface="Calibri" pitchFamily="34" charset="0"/>
            </a:endParaRPr>
          </a:p>
          <a:p>
            <a:pPr lvl="1"/>
            <a:r>
              <a:rPr lang="en-US" sz="1600">
                <a:latin typeface="Calibri" pitchFamily="34" charset="0"/>
              </a:rPr>
              <a:t>Instead of using pixels (px) you should use dip. If the application is deployed on a higher resolution screen (more pixels in 1 dip) the button is still mapped to the middle of the screen.</a:t>
            </a:r>
          </a:p>
          <a:p>
            <a:endParaRPr lang="en-US" sz="1600">
              <a:latin typeface="Calibri" pitchFamily="34" charset="0"/>
            </a:endParaRPr>
          </a:p>
        </p:txBody>
      </p:sp>
      <p:pic>
        <p:nvPicPr>
          <p:cNvPr id="8806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9" name="Left Arrow 8"/>
          <p:cNvSpPr/>
          <p:nvPr/>
        </p:nvSpPr>
        <p:spPr>
          <a:xfrm>
            <a:off x="4572000" y="2819400"/>
            <a:ext cx="1143000" cy="762000"/>
          </a:xfrm>
          <a:prstGeom prst="lef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F17228F-98FB-480B-8BE8-72434804FA4B}" type="slidenum">
              <a:rPr lang="en-US"/>
              <a:pPr>
                <a:defRPr/>
              </a:pPr>
              <a:t>7</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What is an XML Layout?</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21507" name="Content Placeholder 2"/>
          <p:cNvSpPr txBox="1">
            <a:spLocks/>
          </p:cNvSpPr>
          <p:nvPr/>
        </p:nvSpPr>
        <p:spPr bwMode="auto">
          <a:xfrm>
            <a:off x="304800" y="1600200"/>
            <a:ext cx="8534400" cy="1219200"/>
          </a:xfrm>
          <a:prstGeom prst="rect">
            <a:avLst/>
          </a:prstGeom>
          <a:noFill/>
          <a:ln w="9525">
            <a:noFill/>
            <a:miter lim="800000"/>
            <a:headEnd/>
            <a:tailEnd/>
          </a:ln>
        </p:spPr>
        <p:txBody>
          <a:bodyPr/>
          <a:lstStyle/>
          <a:p>
            <a:r>
              <a:rPr lang="en-US" sz="2400" b="1">
                <a:latin typeface="Calibri" pitchFamily="34" charset="0"/>
              </a:rPr>
              <a:t>XML-based layout </a:t>
            </a:r>
            <a:r>
              <a:rPr lang="en-US" sz="2400">
                <a:latin typeface="Calibri" pitchFamily="34" charset="0"/>
              </a:rPr>
              <a:t>là một đặc tả về các UI component (widget), quan hệ giữa chúng với nhau và với container chứa chúng – tất cả được viết theo định dạng XML.</a:t>
            </a:r>
          </a:p>
          <a:p>
            <a:endParaRPr lang="en-US" sz="2400">
              <a:latin typeface="Calibri" pitchFamily="34" charset="0"/>
            </a:endParaRPr>
          </a:p>
        </p:txBody>
      </p:sp>
      <p:pic>
        <p:nvPicPr>
          <p:cNvPr id="2150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DB1E5ECE-ACAA-4869-A322-687131F73783}" type="slidenum">
              <a:rPr lang="en-US" sz="1200">
                <a:solidFill>
                  <a:schemeClr val="tx1">
                    <a:tint val="75000"/>
                  </a:schemeClr>
                </a:solidFill>
                <a:latin typeface="+mn-lt"/>
              </a:rPr>
              <a:pPr algn="r" fontAlgn="auto">
                <a:spcBef>
                  <a:spcPts val="0"/>
                </a:spcBef>
                <a:spcAft>
                  <a:spcPts val="0"/>
                </a:spcAft>
                <a:defRPr/>
              </a:pPr>
              <a:t>7</a:t>
            </a:fld>
            <a:endParaRPr lang="en-US" sz="1200">
              <a:solidFill>
                <a:schemeClr val="tx1">
                  <a:tint val="75000"/>
                </a:schemeClr>
              </a:solidFill>
              <a:latin typeface="+mn-lt"/>
            </a:endParaRPr>
          </a:p>
        </p:txBody>
      </p:sp>
      <p:sp>
        <p:nvSpPr>
          <p:cNvPr id="21510" name="TextBox 7"/>
          <p:cNvSpPr txBox="1">
            <a:spLocks noChangeArrowheads="1"/>
          </p:cNvSpPr>
          <p:nvPr/>
        </p:nvSpPr>
        <p:spPr bwMode="auto">
          <a:xfrm>
            <a:off x="457200" y="3200400"/>
            <a:ext cx="3352800" cy="2436813"/>
          </a:xfrm>
          <a:prstGeom prst="rect">
            <a:avLst/>
          </a:prstGeom>
          <a:noFill/>
          <a:ln w="9525">
            <a:noFill/>
            <a:miter lim="800000"/>
            <a:headEnd/>
            <a:tailEnd/>
          </a:ln>
        </p:spPr>
        <p:txBody>
          <a:bodyPr>
            <a:spAutoFit/>
          </a:bodyPr>
          <a:lstStyle/>
          <a:p>
            <a:r>
              <a:rPr lang="en-US" sz="2200">
                <a:latin typeface="Calibri" pitchFamily="34" charset="0"/>
              </a:rPr>
              <a:t>Android coi các XML-based layout là các </a:t>
            </a:r>
            <a:r>
              <a:rPr lang="en-US" sz="2200" b="1" i="1">
                <a:solidFill>
                  <a:srgbClr val="0070C0"/>
                </a:solidFill>
                <a:latin typeface="Calibri" pitchFamily="34" charset="0"/>
              </a:rPr>
              <a:t>resource (tài nguyên)</a:t>
            </a:r>
            <a:r>
              <a:rPr lang="en-US" sz="2200">
                <a:latin typeface="Calibri" pitchFamily="34" charset="0"/>
              </a:rPr>
              <a:t>, và các file layout được lưu trong thư mục </a:t>
            </a:r>
            <a:r>
              <a:rPr lang="en-US" sz="2200" b="1">
                <a:solidFill>
                  <a:srgbClr val="0070C0"/>
                </a:solidFill>
                <a:latin typeface="Calibri" pitchFamily="34" charset="0"/>
              </a:rPr>
              <a:t>res/layout</a:t>
            </a:r>
            <a:r>
              <a:rPr lang="en-US" sz="2200">
                <a:latin typeface="Calibri" pitchFamily="34" charset="0"/>
              </a:rPr>
              <a:t> trong project của ta.</a:t>
            </a:r>
          </a:p>
          <a:p>
            <a:endParaRPr lang="en-US" sz="2200">
              <a:latin typeface="Calibri" pitchFamily="34" charset="0"/>
            </a:endParaRPr>
          </a:p>
        </p:txBody>
      </p:sp>
      <p:pic>
        <p:nvPicPr>
          <p:cNvPr id="21511" name="Picture 3"/>
          <p:cNvPicPr>
            <a:picLocks noChangeAspect="1" noChangeArrowheads="1"/>
          </p:cNvPicPr>
          <p:nvPr/>
        </p:nvPicPr>
        <p:blipFill>
          <a:blip r:embed="rId3"/>
          <a:srcRect/>
          <a:stretch>
            <a:fillRect/>
          </a:stretch>
        </p:blipFill>
        <p:spPr bwMode="auto">
          <a:xfrm>
            <a:off x="3886200" y="2857500"/>
            <a:ext cx="4660900" cy="35433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FC83250-85FB-4846-9BA7-D595BD44F68F}" type="slidenum">
              <a:rPr lang="en-US"/>
              <a:pPr>
                <a:defRPr/>
              </a:pPr>
              <a:t>8</a:t>
            </a:fld>
            <a:endParaRPr lang="en-US"/>
          </a:p>
        </p:txBody>
      </p:sp>
      <p:sp>
        <p:nvSpPr>
          <p:cNvPr id="3" name="Title 1"/>
          <p:cNvSpPr txBox="1">
            <a:spLocks/>
          </p:cNvSpPr>
          <p:nvPr/>
        </p:nvSpPr>
        <p:spPr>
          <a:xfrm>
            <a:off x="457200" y="274638"/>
            <a:ext cx="8229600" cy="1096962"/>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What is an XML Layout?</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22531"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r>
              <a:rPr lang="en-US" sz="2400">
                <a:latin typeface="Calibri" pitchFamily="34" charset="0"/>
              </a:rPr>
              <a:t>Mỗi file </a:t>
            </a:r>
            <a:r>
              <a:rPr lang="en-US" sz="2400" b="1">
                <a:latin typeface="Calibri" pitchFamily="34" charset="0"/>
              </a:rPr>
              <a:t>XML</a:t>
            </a:r>
            <a:r>
              <a:rPr lang="en-US" sz="2400">
                <a:latin typeface="Calibri" pitchFamily="34" charset="0"/>
              </a:rPr>
              <a:t> chứa một </a:t>
            </a:r>
            <a:r>
              <a:rPr lang="en-US" sz="2400" b="1">
                <a:solidFill>
                  <a:srgbClr val="0070C0"/>
                </a:solidFill>
                <a:latin typeface="Calibri" pitchFamily="34" charset="0"/>
              </a:rPr>
              <a:t>cấu trúc phân cấp dạng cây</a:t>
            </a:r>
            <a:r>
              <a:rPr lang="en-US" sz="2400">
                <a:latin typeface="Calibri" pitchFamily="34" charset="0"/>
              </a:rPr>
              <a:t>, đặc tả layout của các widget và các container thành phần của một View. </a:t>
            </a:r>
          </a:p>
          <a:p>
            <a:endParaRPr lang="en-US" sz="2400">
              <a:latin typeface="Calibri" pitchFamily="34" charset="0"/>
            </a:endParaRPr>
          </a:p>
          <a:p>
            <a:r>
              <a:rPr lang="en-US" sz="2400">
                <a:latin typeface="Calibri" pitchFamily="34" charset="0"/>
              </a:rPr>
              <a:t>Các thuộc tính của mỗi phần tử XML là các </a:t>
            </a:r>
            <a:r>
              <a:rPr lang="en-US" sz="2400" i="1">
                <a:latin typeface="Calibri" pitchFamily="34" charset="0"/>
              </a:rPr>
              <a:t>tính chất</a:t>
            </a:r>
            <a:r>
              <a:rPr lang="en-US" sz="2400">
                <a:latin typeface="Calibri" pitchFamily="34" charset="0"/>
              </a:rPr>
              <a:t>, mô tả bề ngoài của widget hoặc hoạt động của một container. </a:t>
            </a:r>
          </a:p>
          <a:p>
            <a:endParaRPr lang="en-US" sz="2400">
              <a:latin typeface="Calibri" pitchFamily="34" charset="0"/>
            </a:endParaRPr>
          </a:p>
          <a:p>
            <a:r>
              <a:rPr lang="en-US" sz="2400" b="1">
                <a:solidFill>
                  <a:srgbClr val="0070C0"/>
                </a:solidFill>
                <a:latin typeface="Calibri" pitchFamily="34" charset="0"/>
              </a:rPr>
              <a:t>Example</a:t>
            </a:r>
            <a:r>
              <a:rPr lang="en-US" sz="2400">
                <a:latin typeface="Calibri" pitchFamily="34" charset="0"/>
              </a:rPr>
              <a:t>:  </a:t>
            </a:r>
          </a:p>
          <a:p>
            <a:r>
              <a:rPr lang="en-US" sz="2400">
                <a:latin typeface="Calibri" pitchFamily="34" charset="0"/>
              </a:rPr>
              <a:t>Nếu một phần tử </a:t>
            </a:r>
            <a:r>
              <a:rPr lang="en-US" sz="2400" i="1">
                <a:latin typeface="Calibri" pitchFamily="34" charset="0"/>
              </a:rPr>
              <a:t>Button</a:t>
            </a:r>
            <a:r>
              <a:rPr lang="en-US" sz="2400">
                <a:latin typeface="Calibri" pitchFamily="34" charset="0"/>
              </a:rPr>
              <a:t> có một thuộc tính có giá trị</a:t>
            </a:r>
          </a:p>
          <a:p>
            <a:r>
              <a:rPr lang="en-US" sz="2400" b="1">
                <a:solidFill>
                  <a:srgbClr val="C00000"/>
                </a:solidFill>
                <a:latin typeface="Calibri" pitchFamily="34" charset="0"/>
              </a:rPr>
              <a:t>	android:textStyle = "bold"</a:t>
            </a:r>
            <a:endParaRPr lang="en-US" sz="2400">
              <a:latin typeface="Calibri" pitchFamily="34" charset="0"/>
            </a:endParaRPr>
          </a:p>
          <a:p>
            <a:r>
              <a:rPr lang="en-US" sz="2400">
                <a:latin typeface="Calibri" pitchFamily="34" charset="0"/>
              </a:rPr>
              <a:t>Nghĩa là phần text hiện trên mặt nút cần được vẽ bằng font chữ đậm (bold).</a:t>
            </a:r>
          </a:p>
          <a:p>
            <a:pPr>
              <a:spcBef>
                <a:spcPct val="20000"/>
              </a:spcBef>
            </a:pPr>
            <a:endParaRPr lang="en-US" sz="2200">
              <a:latin typeface="Calibri" pitchFamily="34" charset="0"/>
            </a:endParaRPr>
          </a:p>
        </p:txBody>
      </p:sp>
      <p:pic>
        <p:nvPicPr>
          <p:cNvPr id="22532"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D2064659-3893-46AE-BD60-D893F5BBEE7F}" type="slidenum">
              <a:rPr lang="en-US" sz="1200">
                <a:solidFill>
                  <a:schemeClr val="tx1">
                    <a:tint val="75000"/>
                  </a:schemeClr>
                </a:solidFill>
                <a:latin typeface="+mn-lt"/>
              </a:rPr>
              <a:pPr algn="r" fontAlgn="auto">
                <a:spcBef>
                  <a:spcPts val="0"/>
                </a:spcBef>
                <a:spcAft>
                  <a:spcPts val="0"/>
                </a:spcAft>
                <a:defRPr/>
              </a:pPr>
              <a:t>8</a:t>
            </a:fld>
            <a:endParaRPr lang="en-US" sz="1200">
              <a:solidFill>
                <a:schemeClr val="tx1">
                  <a:tint val="75000"/>
                </a:schemeClr>
              </a:solidFill>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C2887E8-0C24-43CF-BC86-A9FFBDFE9F04}" type="slidenum">
              <a:rPr lang="en-US"/>
              <a:pPr>
                <a:defRPr/>
              </a:pPr>
              <a:t>9</a:t>
            </a:fld>
            <a:endParaRPr lang="en-US"/>
          </a:p>
        </p:txBody>
      </p:sp>
      <p:sp>
        <p:nvSpPr>
          <p:cNvPr id="3" name="Title 1"/>
          <p:cNvSpPr txBox="1">
            <a:spLocks/>
          </p:cNvSpPr>
          <p:nvPr/>
        </p:nvSpPr>
        <p:spPr>
          <a:xfrm>
            <a:off x="457200" y="76200"/>
            <a:ext cx="8229600" cy="1096963"/>
          </a:xfrm>
          <a:prstGeom prst="rect">
            <a:avLst/>
          </a:prstGeom>
        </p:spPr>
        <p:txBody>
          <a:bodyPr>
            <a:normAutofit fontScale="67500" lnSpcReduction="20000"/>
          </a:bodyPr>
          <a:lstStyle/>
          <a:p>
            <a:pPr algn="ctr" fontAlgn="auto">
              <a:spcAft>
                <a:spcPts val="0"/>
              </a:spcAft>
              <a:defRPr/>
            </a:pPr>
            <a:endParaRPr lang="en-US" sz="4400" dirty="0">
              <a:solidFill>
                <a:schemeClr val="tx2">
                  <a:lumMod val="60000"/>
                  <a:lumOff val="40000"/>
                </a:schemeClr>
              </a:solidFill>
              <a:latin typeface="+mj-lt"/>
              <a:ea typeface="+mj-ea"/>
              <a:cs typeface="+mj-cs"/>
            </a:endParaRPr>
          </a:p>
          <a:p>
            <a:pPr fontAlgn="auto">
              <a:spcAft>
                <a:spcPts val="0"/>
              </a:spcAft>
              <a:defRPr/>
            </a:pPr>
            <a:r>
              <a:rPr lang="en-US" sz="1600" dirty="0">
                <a:solidFill>
                  <a:schemeClr val="tx2">
                    <a:lumMod val="60000"/>
                    <a:lumOff val="40000"/>
                  </a:schemeClr>
                </a:solidFill>
                <a:latin typeface="+mn-lt"/>
              </a:rPr>
              <a:t>4. Android – UI - User Interfaces</a:t>
            </a:r>
          </a:p>
          <a:p>
            <a:pPr algn="ctr" fontAlgn="auto">
              <a:spcAft>
                <a:spcPts val="0"/>
              </a:spcAft>
              <a:defRPr/>
            </a:pPr>
            <a:r>
              <a:rPr lang="en-US" sz="5900" dirty="0">
                <a:solidFill>
                  <a:schemeClr val="tx2">
                    <a:lumMod val="60000"/>
                    <a:lumOff val="40000"/>
                  </a:schemeClr>
                </a:solidFill>
                <a:latin typeface="+mn-lt"/>
              </a:rPr>
              <a:t>An example</a:t>
            </a:r>
            <a:endParaRPr lang="en-US" sz="4400" dirty="0">
              <a:solidFill>
                <a:schemeClr val="tx2">
                  <a:lumMod val="60000"/>
                  <a:lumOff val="40000"/>
                </a:schemeClr>
              </a:solidFill>
              <a:latin typeface="+mn-lt"/>
            </a:endParaRPr>
          </a:p>
          <a:p>
            <a:pPr algn="ctr" fontAlgn="auto">
              <a:spcAft>
                <a:spcPts val="0"/>
              </a:spcAft>
              <a:defRPr/>
            </a:pPr>
            <a:endParaRPr lang="en-US" sz="4400" dirty="0">
              <a:solidFill>
                <a:schemeClr val="tx2">
                  <a:lumMod val="60000"/>
                  <a:lumOff val="40000"/>
                </a:schemeClr>
              </a:solidFill>
              <a:latin typeface="+mj-lt"/>
              <a:ea typeface="+mj-ea"/>
              <a:cs typeface="+mj-cs"/>
            </a:endParaRPr>
          </a:p>
        </p:txBody>
      </p:sp>
      <p:sp>
        <p:nvSpPr>
          <p:cNvPr id="23555" name="Content Placeholder 2"/>
          <p:cNvSpPr txBox="1">
            <a:spLocks/>
          </p:cNvSpPr>
          <p:nvPr/>
        </p:nvSpPr>
        <p:spPr bwMode="auto">
          <a:xfrm>
            <a:off x="304800" y="1600200"/>
            <a:ext cx="8534400" cy="4724400"/>
          </a:xfrm>
          <a:prstGeom prst="rect">
            <a:avLst/>
          </a:prstGeom>
          <a:noFill/>
          <a:ln w="9525">
            <a:noFill/>
            <a:miter lim="800000"/>
            <a:headEnd/>
            <a:tailEnd/>
          </a:ln>
        </p:spPr>
        <p:txBody>
          <a:bodyPr/>
          <a:lstStyle/>
          <a:p>
            <a:pPr marL="457200" indent="-457200">
              <a:spcBef>
                <a:spcPct val="20000"/>
              </a:spcBef>
            </a:pPr>
            <a:endParaRPr lang="en-US" sz="2200">
              <a:latin typeface="Calibri" pitchFamily="34" charset="0"/>
            </a:endParaRPr>
          </a:p>
        </p:txBody>
      </p:sp>
      <p:pic>
        <p:nvPicPr>
          <p:cNvPr id="2355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B418903-B5D5-4C76-8F90-4F687A80B536}" type="slidenum">
              <a:rPr lang="en-US" sz="1200">
                <a:solidFill>
                  <a:schemeClr val="tx1">
                    <a:tint val="75000"/>
                  </a:schemeClr>
                </a:solidFill>
                <a:latin typeface="+mn-lt"/>
              </a:rPr>
              <a:pPr algn="r" fontAlgn="auto">
                <a:spcBef>
                  <a:spcPts val="0"/>
                </a:spcBef>
                <a:spcAft>
                  <a:spcPts val="0"/>
                </a:spcAft>
                <a:defRPr/>
              </a:pPr>
              <a:t>9</a:t>
            </a:fld>
            <a:endParaRPr lang="en-US" sz="1200">
              <a:solidFill>
                <a:schemeClr val="tx1">
                  <a:tint val="75000"/>
                </a:schemeClr>
              </a:solidFill>
              <a:latin typeface="+mn-lt"/>
            </a:endParaRPr>
          </a:p>
        </p:txBody>
      </p:sp>
      <p:pic>
        <p:nvPicPr>
          <p:cNvPr id="23558" name="Picture 6" descr="device4.png"/>
          <p:cNvPicPr>
            <a:picLocks noChangeAspect="1"/>
          </p:cNvPicPr>
          <p:nvPr/>
        </p:nvPicPr>
        <p:blipFill>
          <a:blip r:embed="rId3"/>
          <a:srcRect/>
          <a:stretch>
            <a:fillRect/>
          </a:stretch>
        </p:blipFill>
        <p:spPr bwMode="auto">
          <a:xfrm>
            <a:off x="228600" y="2362200"/>
            <a:ext cx="2184400" cy="3276600"/>
          </a:xfrm>
          <a:prstGeom prst="rect">
            <a:avLst/>
          </a:prstGeom>
          <a:noFill/>
          <a:ln w="9525">
            <a:noFill/>
            <a:miter lim="800000"/>
            <a:headEnd/>
            <a:tailEnd/>
          </a:ln>
        </p:spPr>
      </p:pic>
      <p:sp>
        <p:nvSpPr>
          <p:cNvPr id="8" name="TextBox 7"/>
          <p:cNvSpPr txBox="1"/>
          <p:nvPr/>
        </p:nvSpPr>
        <p:spPr>
          <a:xfrm>
            <a:off x="1143000" y="1171575"/>
            <a:ext cx="6553200" cy="641350"/>
          </a:xfrm>
          <a:prstGeom prst="rect">
            <a:avLst/>
          </a:prstGeom>
          <a:solidFill>
            <a:schemeClr val="accent5">
              <a:lumMod val="20000"/>
              <a:lumOff val="80000"/>
            </a:schemeClr>
          </a:solidFill>
        </p:spPr>
        <p:txBody>
          <a:bodyPr>
            <a:spAutoFit/>
          </a:bodyPr>
          <a:lstStyle/>
          <a:p>
            <a:pPr>
              <a:defRPr/>
            </a:pPr>
            <a:r>
              <a:rPr lang="en-US">
                <a:latin typeface="Calibri" pitchFamily="34" charset="0"/>
              </a:rPr>
              <a:t>Ứng dụng có một nút bấm chiếm toàn bộ màn hình. </a:t>
            </a:r>
            <a:br>
              <a:rPr lang="en-US">
                <a:latin typeface="Calibri" pitchFamily="34" charset="0"/>
              </a:rPr>
            </a:br>
            <a:r>
              <a:rPr lang="en-US">
                <a:latin typeface="Calibri" pitchFamily="34" charset="0"/>
              </a:rPr>
              <a:t>Khi nhấn nút, phần text của nút cho biết thời gian hiện hành.</a:t>
            </a:r>
          </a:p>
        </p:txBody>
      </p:sp>
      <p:sp>
        <p:nvSpPr>
          <p:cNvPr id="9" name="TextBox 8"/>
          <p:cNvSpPr txBox="1"/>
          <p:nvPr/>
        </p:nvSpPr>
        <p:spPr>
          <a:xfrm>
            <a:off x="2514600" y="1857375"/>
            <a:ext cx="5181600" cy="4848225"/>
          </a:xfrm>
          <a:prstGeom prst="rect">
            <a:avLst/>
          </a:prstGeom>
          <a:solidFill>
            <a:schemeClr val="bg1">
              <a:lumMod val="95000"/>
            </a:schemeClr>
          </a:solidFill>
          <a:ln>
            <a:solidFill>
              <a:schemeClr val="accent5">
                <a:lumMod val="40000"/>
                <a:lumOff val="60000"/>
              </a:schemeClr>
            </a:solidFill>
          </a:ln>
        </p:spPr>
        <p:txBody>
          <a:bodyPr>
            <a:spAutoFit/>
          </a:bodyPr>
          <a:lstStyle/>
          <a:p>
            <a:pPr fontAlgn="auto">
              <a:spcBef>
                <a:spcPts val="0"/>
              </a:spcBef>
              <a:spcAft>
                <a:spcPts val="0"/>
              </a:spcAft>
              <a:defRPr/>
            </a:pPr>
            <a:r>
              <a:rPr lang="en-US" sz="1100" b="1" dirty="0">
                <a:solidFill>
                  <a:srgbClr val="7F0055"/>
                </a:solidFill>
                <a:latin typeface="Courier New"/>
              </a:rPr>
              <a:t>import</a:t>
            </a:r>
            <a:r>
              <a:rPr lang="en-US" sz="1100" b="1" dirty="0">
                <a:solidFill>
                  <a:srgbClr val="000000"/>
                </a:solidFill>
                <a:latin typeface="Courier New"/>
              </a:rPr>
              <a:t> </a:t>
            </a:r>
            <a:r>
              <a:rPr lang="en-US" sz="1100" b="1" dirty="0" err="1">
                <a:solidFill>
                  <a:srgbClr val="000000"/>
                </a:solidFill>
                <a:latin typeface="Courier New"/>
              </a:rPr>
              <a:t>java.util.Date</a:t>
            </a:r>
            <a:r>
              <a:rPr lang="en-US" sz="1100" b="1" dirty="0">
                <a:solidFill>
                  <a:srgbClr val="000000"/>
                </a:solidFill>
                <a:latin typeface="Courier New"/>
              </a:rPr>
              <a:t>;</a:t>
            </a:r>
          </a:p>
          <a:p>
            <a:pPr fontAlgn="auto">
              <a:spcBef>
                <a:spcPts val="0"/>
              </a:spcBef>
              <a:spcAft>
                <a:spcPts val="0"/>
              </a:spcAft>
              <a:defRPr/>
            </a:pPr>
            <a:r>
              <a:rPr lang="en-US" sz="1100" b="1" dirty="0">
                <a:solidFill>
                  <a:srgbClr val="7F0055"/>
                </a:solidFill>
                <a:latin typeface="Courier New"/>
              </a:rPr>
              <a:t>import</a:t>
            </a:r>
            <a:r>
              <a:rPr lang="en-US" sz="1100" b="1" dirty="0">
                <a:solidFill>
                  <a:srgbClr val="000000"/>
                </a:solidFill>
                <a:latin typeface="Courier New"/>
              </a:rPr>
              <a:t> </a:t>
            </a:r>
            <a:r>
              <a:rPr lang="en-US" sz="1100" b="1" dirty="0" err="1">
                <a:solidFill>
                  <a:srgbClr val="000000"/>
                </a:solidFill>
                <a:latin typeface="Courier New"/>
              </a:rPr>
              <a:t>android.app.Activity</a:t>
            </a:r>
            <a:r>
              <a:rPr lang="en-US" sz="1100" b="1" dirty="0">
                <a:solidFill>
                  <a:srgbClr val="000000"/>
                </a:solidFill>
                <a:latin typeface="Courier New"/>
              </a:rPr>
              <a:t>;</a:t>
            </a:r>
          </a:p>
          <a:p>
            <a:pPr fontAlgn="auto">
              <a:spcBef>
                <a:spcPts val="0"/>
              </a:spcBef>
              <a:spcAft>
                <a:spcPts val="0"/>
              </a:spcAft>
              <a:defRPr/>
            </a:pPr>
            <a:r>
              <a:rPr lang="en-US" sz="1100" b="1" dirty="0">
                <a:solidFill>
                  <a:srgbClr val="7F0055"/>
                </a:solidFill>
                <a:latin typeface="Courier New"/>
              </a:rPr>
              <a:t>import</a:t>
            </a:r>
            <a:r>
              <a:rPr lang="en-US" sz="1100" b="1" dirty="0">
                <a:solidFill>
                  <a:srgbClr val="000000"/>
                </a:solidFill>
                <a:latin typeface="Courier New"/>
              </a:rPr>
              <a:t> </a:t>
            </a:r>
            <a:r>
              <a:rPr lang="en-US" sz="1100" b="1" dirty="0" err="1">
                <a:solidFill>
                  <a:srgbClr val="000000"/>
                </a:solidFill>
                <a:latin typeface="Courier New"/>
              </a:rPr>
              <a:t>android.os.Bundle</a:t>
            </a:r>
            <a:r>
              <a:rPr lang="en-US" sz="1100" b="1" dirty="0">
                <a:solidFill>
                  <a:srgbClr val="000000"/>
                </a:solidFill>
                <a:latin typeface="Courier New"/>
              </a:rPr>
              <a:t>;</a:t>
            </a:r>
          </a:p>
          <a:p>
            <a:pPr fontAlgn="auto">
              <a:spcBef>
                <a:spcPts val="0"/>
              </a:spcBef>
              <a:spcAft>
                <a:spcPts val="0"/>
              </a:spcAft>
              <a:defRPr/>
            </a:pPr>
            <a:r>
              <a:rPr lang="en-US" sz="1100" b="1" dirty="0">
                <a:solidFill>
                  <a:srgbClr val="7F0055"/>
                </a:solidFill>
                <a:latin typeface="Courier New"/>
              </a:rPr>
              <a:t>import</a:t>
            </a:r>
            <a:r>
              <a:rPr lang="en-US" sz="1100" b="1" dirty="0">
                <a:solidFill>
                  <a:srgbClr val="000000"/>
                </a:solidFill>
                <a:latin typeface="Courier New"/>
              </a:rPr>
              <a:t> </a:t>
            </a:r>
            <a:r>
              <a:rPr lang="en-US" sz="1100" b="1" dirty="0" err="1">
                <a:solidFill>
                  <a:srgbClr val="000000"/>
                </a:solidFill>
                <a:latin typeface="Courier New"/>
              </a:rPr>
              <a:t>android.view.View</a:t>
            </a:r>
            <a:r>
              <a:rPr lang="en-US" sz="1100" b="1" dirty="0">
                <a:solidFill>
                  <a:srgbClr val="000000"/>
                </a:solidFill>
                <a:latin typeface="Courier New"/>
              </a:rPr>
              <a:t>;</a:t>
            </a:r>
          </a:p>
          <a:p>
            <a:pPr fontAlgn="auto">
              <a:spcBef>
                <a:spcPts val="0"/>
              </a:spcBef>
              <a:spcAft>
                <a:spcPts val="0"/>
              </a:spcAft>
              <a:defRPr/>
            </a:pPr>
            <a:r>
              <a:rPr lang="en-US" sz="1100" b="1" dirty="0">
                <a:solidFill>
                  <a:srgbClr val="7F0055"/>
                </a:solidFill>
                <a:latin typeface="Courier New"/>
              </a:rPr>
              <a:t>import</a:t>
            </a:r>
            <a:r>
              <a:rPr lang="en-US" sz="1100" b="1" dirty="0">
                <a:solidFill>
                  <a:srgbClr val="000000"/>
                </a:solidFill>
                <a:latin typeface="Courier New"/>
              </a:rPr>
              <a:t> </a:t>
            </a:r>
            <a:r>
              <a:rPr lang="en-US" sz="1100" b="1" dirty="0" err="1">
                <a:solidFill>
                  <a:srgbClr val="000000"/>
                </a:solidFill>
                <a:latin typeface="Courier New"/>
              </a:rPr>
              <a:t>android.view.View.OnClickListener</a:t>
            </a:r>
            <a:r>
              <a:rPr lang="en-US" sz="1100" b="1" dirty="0">
                <a:solidFill>
                  <a:srgbClr val="000000"/>
                </a:solidFill>
                <a:latin typeface="Courier New"/>
              </a:rPr>
              <a:t>;</a:t>
            </a:r>
          </a:p>
          <a:p>
            <a:pPr fontAlgn="auto">
              <a:spcBef>
                <a:spcPts val="0"/>
              </a:spcBef>
              <a:spcAft>
                <a:spcPts val="0"/>
              </a:spcAft>
              <a:defRPr/>
            </a:pPr>
            <a:r>
              <a:rPr lang="en-US" sz="1100" b="1" dirty="0">
                <a:solidFill>
                  <a:srgbClr val="7F0055"/>
                </a:solidFill>
                <a:latin typeface="Courier New"/>
              </a:rPr>
              <a:t>import</a:t>
            </a:r>
            <a:r>
              <a:rPr lang="en-US" sz="1100" b="1" dirty="0">
                <a:solidFill>
                  <a:srgbClr val="000000"/>
                </a:solidFill>
                <a:latin typeface="Courier New"/>
              </a:rPr>
              <a:t> </a:t>
            </a:r>
            <a:r>
              <a:rPr lang="en-US" sz="1100" b="1" dirty="0" err="1">
                <a:solidFill>
                  <a:srgbClr val="000000"/>
                </a:solidFill>
                <a:latin typeface="Courier New"/>
              </a:rPr>
              <a:t>android.widget.Button</a:t>
            </a:r>
            <a:r>
              <a:rPr lang="en-US" sz="1100" b="1" dirty="0">
                <a:solidFill>
                  <a:srgbClr val="000000"/>
                </a:solidFill>
                <a:latin typeface="Courier New"/>
              </a:rPr>
              <a:t>;</a:t>
            </a:r>
          </a:p>
          <a:p>
            <a:pPr fontAlgn="auto">
              <a:spcBef>
                <a:spcPts val="0"/>
              </a:spcBef>
              <a:spcAft>
                <a:spcPts val="0"/>
              </a:spcAft>
              <a:defRPr/>
            </a:pPr>
            <a:endParaRPr lang="en-US" sz="1100" dirty="0">
              <a:latin typeface="Courier New"/>
            </a:endParaRPr>
          </a:p>
          <a:p>
            <a:pPr fontAlgn="auto">
              <a:spcBef>
                <a:spcPts val="0"/>
              </a:spcBef>
              <a:spcAft>
                <a:spcPts val="0"/>
              </a:spcAft>
              <a:defRPr/>
            </a:pPr>
            <a:r>
              <a:rPr lang="en-US" sz="1100" b="1" dirty="0">
                <a:solidFill>
                  <a:srgbClr val="7F0055"/>
                </a:solidFill>
                <a:latin typeface="Courier New"/>
              </a:rPr>
              <a:t>public</a:t>
            </a:r>
            <a:r>
              <a:rPr lang="en-US" sz="1100" b="1" dirty="0">
                <a:solidFill>
                  <a:srgbClr val="000000"/>
                </a:solidFill>
                <a:latin typeface="Courier New"/>
              </a:rPr>
              <a:t> </a:t>
            </a:r>
            <a:r>
              <a:rPr lang="en-US" sz="1100" b="1" dirty="0">
                <a:solidFill>
                  <a:srgbClr val="7F0055"/>
                </a:solidFill>
                <a:latin typeface="Courier New"/>
              </a:rPr>
              <a:t>class</a:t>
            </a:r>
            <a:r>
              <a:rPr lang="en-US" sz="1100" b="1" dirty="0">
                <a:solidFill>
                  <a:srgbClr val="000000"/>
                </a:solidFill>
                <a:latin typeface="Courier New"/>
              </a:rPr>
              <a:t> </a:t>
            </a:r>
            <a:r>
              <a:rPr lang="en-US" sz="1100" b="1" dirty="0" err="1">
                <a:solidFill>
                  <a:srgbClr val="000000"/>
                </a:solidFill>
                <a:latin typeface="Courier New"/>
              </a:rPr>
              <a:t>AndDemo</a:t>
            </a:r>
            <a:r>
              <a:rPr lang="en-US" sz="1100" b="1" dirty="0">
                <a:solidFill>
                  <a:srgbClr val="000000"/>
                </a:solidFill>
                <a:latin typeface="Courier New"/>
              </a:rPr>
              <a:t> </a:t>
            </a:r>
            <a:r>
              <a:rPr lang="en-US" sz="1100" b="1" dirty="0">
                <a:solidFill>
                  <a:srgbClr val="7F0055"/>
                </a:solidFill>
                <a:latin typeface="Courier New"/>
              </a:rPr>
              <a:t>extends</a:t>
            </a:r>
            <a:r>
              <a:rPr lang="en-US" sz="1100" b="1" dirty="0">
                <a:solidFill>
                  <a:srgbClr val="000000"/>
                </a:solidFill>
                <a:latin typeface="Courier New"/>
              </a:rPr>
              <a:t> Activity {</a:t>
            </a:r>
          </a:p>
          <a:p>
            <a:pPr fontAlgn="auto">
              <a:spcBef>
                <a:spcPts val="0"/>
              </a:spcBef>
              <a:spcAft>
                <a:spcPts val="0"/>
              </a:spcAft>
              <a:defRPr/>
            </a:pPr>
            <a:r>
              <a:rPr lang="en-US" sz="1100" dirty="0">
                <a:solidFill>
                  <a:srgbClr val="000000"/>
                </a:solidFill>
                <a:latin typeface="Courier New"/>
              </a:rPr>
              <a:t>Button </a:t>
            </a:r>
            <a:r>
              <a:rPr lang="en-US" sz="1100" dirty="0" err="1">
                <a:solidFill>
                  <a:srgbClr val="0000C0"/>
                </a:solidFill>
                <a:latin typeface="Courier New"/>
              </a:rPr>
              <a:t>btn</a:t>
            </a:r>
            <a:r>
              <a:rPr lang="en-US" sz="1100" dirty="0">
                <a:solidFill>
                  <a:srgbClr val="000000"/>
                </a:solidFill>
                <a:latin typeface="Courier New"/>
              </a:rPr>
              <a:t>;</a:t>
            </a:r>
          </a:p>
          <a:p>
            <a:pPr fontAlgn="auto">
              <a:spcBef>
                <a:spcPts val="0"/>
              </a:spcBef>
              <a:spcAft>
                <a:spcPts val="0"/>
              </a:spcAft>
              <a:defRPr/>
            </a:pPr>
            <a:endParaRPr lang="en-US" sz="1100" dirty="0">
              <a:latin typeface="Courier New"/>
            </a:endParaRPr>
          </a:p>
          <a:p>
            <a:pPr fontAlgn="auto">
              <a:spcBef>
                <a:spcPts val="0"/>
              </a:spcBef>
              <a:spcAft>
                <a:spcPts val="0"/>
              </a:spcAft>
              <a:defRPr/>
            </a:pPr>
            <a:r>
              <a:rPr lang="en-US" sz="1100" dirty="0">
                <a:solidFill>
                  <a:srgbClr val="646464"/>
                </a:solidFill>
                <a:latin typeface="Courier New"/>
              </a:rPr>
              <a:t>@Override</a:t>
            </a:r>
          </a:p>
          <a:p>
            <a:pPr fontAlgn="auto">
              <a:spcBef>
                <a:spcPts val="0"/>
              </a:spcBef>
              <a:spcAft>
                <a:spcPts val="0"/>
              </a:spcAft>
              <a:defRPr/>
            </a:pPr>
            <a:r>
              <a:rPr lang="en-US" sz="1100" b="1" dirty="0">
                <a:solidFill>
                  <a:srgbClr val="7F0055"/>
                </a:solidFill>
                <a:latin typeface="Courier New"/>
              </a:rPr>
              <a:t>public</a:t>
            </a:r>
            <a:r>
              <a:rPr lang="en-US" sz="1100" b="1" dirty="0">
                <a:solidFill>
                  <a:srgbClr val="000000"/>
                </a:solidFill>
                <a:latin typeface="Courier New"/>
              </a:rPr>
              <a:t> </a:t>
            </a:r>
            <a:r>
              <a:rPr lang="en-US" sz="1100" b="1" dirty="0">
                <a:solidFill>
                  <a:srgbClr val="7F0055"/>
                </a:solidFill>
                <a:latin typeface="Courier New"/>
              </a:rPr>
              <a:t>void</a:t>
            </a:r>
            <a:r>
              <a:rPr lang="en-US" sz="1100" b="1" dirty="0">
                <a:solidFill>
                  <a:srgbClr val="000000"/>
                </a:solidFill>
                <a:latin typeface="Courier New"/>
              </a:rPr>
              <a:t> </a:t>
            </a:r>
            <a:r>
              <a:rPr lang="en-US" sz="1100" b="1" dirty="0" err="1">
                <a:solidFill>
                  <a:srgbClr val="000000"/>
                </a:solidFill>
                <a:latin typeface="Courier New"/>
              </a:rPr>
              <a:t>onCreate</a:t>
            </a:r>
            <a:r>
              <a:rPr lang="en-US" sz="1100" b="1" dirty="0">
                <a:solidFill>
                  <a:srgbClr val="000000"/>
                </a:solidFill>
                <a:latin typeface="Courier New"/>
              </a:rPr>
              <a:t>(Bundle icicle) {</a:t>
            </a:r>
          </a:p>
          <a:p>
            <a:pPr fontAlgn="auto">
              <a:spcBef>
                <a:spcPts val="0"/>
              </a:spcBef>
              <a:spcAft>
                <a:spcPts val="0"/>
              </a:spcAft>
              <a:defRPr/>
            </a:pPr>
            <a:r>
              <a:rPr lang="en-US" sz="1200" b="1" dirty="0">
                <a:solidFill>
                  <a:srgbClr val="7F0055"/>
                </a:solidFill>
                <a:latin typeface="Courier New"/>
              </a:rPr>
              <a:t>   </a:t>
            </a:r>
            <a:r>
              <a:rPr lang="en-US" sz="1200" b="1" dirty="0" err="1">
                <a:solidFill>
                  <a:srgbClr val="7F0055"/>
                </a:solidFill>
                <a:latin typeface="Courier New"/>
              </a:rPr>
              <a:t>super</a:t>
            </a:r>
            <a:r>
              <a:rPr lang="en-US" sz="1200" b="1" dirty="0" err="1">
                <a:solidFill>
                  <a:srgbClr val="000000"/>
                </a:solidFill>
                <a:latin typeface="Courier New"/>
              </a:rPr>
              <a:t>.onCreate</a:t>
            </a:r>
            <a:r>
              <a:rPr lang="en-US" sz="1200" b="1" dirty="0">
                <a:solidFill>
                  <a:srgbClr val="000000"/>
                </a:solidFill>
                <a:latin typeface="Courier New"/>
              </a:rPr>
              <a:t>(icicle</a:t>
            </a:r>
            <a:r>
              <a:rPr lang="en-US" sz="1100" b="1" dirty="0">
                <a:solidFill>
                  <a:srgbClr val="000000"/>
                </a:solidFill>
                <a:latin typeface="Courier New"/>
              </a:rPr>
              <a:t>);</a:t>
            </a:r>
          </a:p>
          <a:p>
            <a:pPr fontAlgn="auto">
              <a:spcBef>
                <a:spcPts val="0"/>
              </a:spcBef>
              <a:spcAft>
                <a:spcPts val="0"/>
              </a:spcAft>
              <a:defRPr/>
            </a:pPr>
            <a:r>
              <a:rPr lang="en-US" sz="1100" dirty="0">
                <a:solidFill>
                  <a:srgbClr val="000000"/>
                </a:solidFill>
                <a:latin typeface="Courier New"/>
              </a:rPr>
              <a:t>   </a:t>
            </a:r>
            <a:r>
              <a:rPr lang="en-US" sz="1100" dirty="0" err="1">
                <a:solidFill>
                  <a:srgbClr val="000000"/>
                </a:solidFill>
                <a:latin typeface="Courier New"/>
              </a:rPr>
              <a:t>setContentView</a:t>
            </a:r>
            <a:r>
              <a:rPr lang="en-US" sz="1100" dirty="0">
                <a:solidFill>
                  <a:srgbClr val="000000"/>
                </a:solidFill>
                <a:latin typeface="Courier New"/>
              </a:rPr>
              <a:t>(</a:t>
            </a:r>
            <a:r>
              <a:rPr lang="en-US" sz="1100" dirty="0" err="1">
                <a:solidFill>
                  <a:srgbClr val="000000"/>
                </a:solidFill>
                <a:latin typeface="Courier New"/>
              </a:rPr>
              <a:t>R.layout.</a:t>
            </a:r>
            <a:r>
              <a:rPr lang="en-US" sz="1100" i="1" dirty="0" err="1">
                <a:solidFill>
                  <a:srgbClr val="0000C0"/>
                </a:solidFill>
                <a:latin typeface="Courier New"/>
              </a:rPr>
              <a:t>main</a:t>
            </a:r>
            <a:r>
              <a:rPr lang="en-US" sz="1100" i="1" dirty="0">
                <a:solidFill>
                  <a:srgbClr val="000000"/>
                </a:solidFill>
                <a:latin typeface="Courier New"/>
              </a:rPr>
              <a:t>);</a:t>
            </a:r>
          </a:p>
          <a:p>
            <a:pPr fontAlgn="auto">
              <a:spcBef>
                <a:spcPts val="0"/>
              </a:spcBef>
              <a:spcAft>
                <a:spcPts val="0"/>
              </a:spcAft>
              <a:defRPr/>
            </a:pPr>
            <a:r>
              <a:rPr lang="en-US" sz="1100" dirty="0">
                <a:solidFill>
                  <a:srgbClr val="0000C0"/>
                </a:solidFill>
                <a:latin typeface="Courier New"/>
              </a:rPr>
              <a:t>   </a:t>
            </a:r>
            <a:r>
              <a:rPr lang="en-US" sz="1100" dirty="0" err="1">
                <a:solidFill>
                  <a:srgbClr val="0000C0"/>
                </a:solidFill>
                <a:latin typeface="Courier New"/>
              </a:rPr>
              <a:t>btn</a:t>
            </a:r>
            <a:r>
              <a:rPr lang="en-US" sz="1100" dirty="0">
                <a:solidFill>
                  <a:srgbClr val="000000"/>
                </a:solidFill>
                <a:latin typeface="Courier New"/>
              </a:rPr>
              <a:t> = (Button) </a:t>
            </a:r>
            <a:r>
              <a:rPr lang="en-US" sz="1100" dirty="0" err="1">
                <a:solidFill>
                  <a:srgbClr val="000000"/>
                </a:solidFill>
                <a:latin typeface="Courier New"/>
              </a:rPr>
              <a:t>findViewById</a:t>
            </a:r>
            <a:r>
              <a:rPr lang="en-US" sz="1100" dirty="0">
                <a:solidFill>
                  <a:srgbClr val="000000"/>
                </a:solidFill>
                <a:latin typeface="Courier New"/>
              </a:rPr>
              <a:t>(</a:t>
            </a:r>
            <a:r>
              <a:rPr lang="en-US" sz="1100" dirty="0" err="1">
                <a:solidFill>
                  <a:srgbClr val="000000"/>
                </a:solidFill>
                <a:latin typeface="Courier New"/>
              </a:rPr>
              <a:t>R.id.</a:t>
            </a:r>
            <a:r>
              <a:rPr lang="en-US" sz="1100" i="1" dirty="0" err="1">
                <a:solidFill>
                  <a:srgbClr val="0000C0"/>
                </a:solidFill>
                <a:latin typeface="Courier New"/>
              </a:rPr>
              <a:t>myButton</a:t>
            </a:r>
            <a:r>
              <a:rPr lang="en-US" sz="1100" i="1" dirty="0">
                <a:solidFill>
                  <a:srgbClr val="000000"/>
                </a:solidFill>
                <a:latin typeface="Courier New"/>
              </a:rPr>
              <a:t>);</a:t>
            </a:r>
          </a:p>
          <a:p>
            <a:pPr fontAlgn="auto">
              <a:spcBef>
                <a:spcPts val="0"/>
              </a:spcBef>
              <a:spcAft>
                <a:spcPts val="0"/>
              </a:spcAft>
              <a:defRPr/>
            </a:pPr>
            <a:r>
              <a:rPr lang="en-US" sz="1100" dirty="0">
                <a:solidFill>
                  <a:srgbClr val="0000C0"/>
                </a:solidFill>
                <a:latin typeface="Courier New"/>
              </a:rPr>
              <a:t>   </a:t>
            </a:r>
            <a:r>
              <a:rPr lang="en-US" sz="1100" dirty="0" err="1">
                <a:solidFill>
                  <a:srgbClr val="0000C0"/>
                </a:solidFill>
                <a:latin typeface="Courier New"/>
              </a:rPr>
              <a:t>btn</a:t>
            </a:r>
            <a:r>
              <a:rPr lang="en-US" sz="1100" dirty="0" err="1">
                <a:solidFill>
                  <a:srgbClr val="000000"/>
                </a:solidFill>
                <a:latin typeface="Courier New"/>
              </a:rPr>
              <a:t>.setOnClickListener</a:t>
            </a:r>
            <a:r>
              <a:rPr lang="en-US" sz="1100" dirty="0">
                <a:solidFill>
                  <a:srgbClr val="000000"/>
                </a:solidFill>
                <a:latin typeface="Courier New"/>
              </a:rPr>
              <a:t>(</a:t>
            </a:r>
            <a:r>
              <a:rPr lang="en-US" sz="1100" b="1" dirty="0">
                <a:solidFill>
                  <a:srgbClr val="7F0055"/>
                </a:solidFill>
                <a:latin typeface="Courier New"/>
              </a:rPr>
              <a:t>new</a:t>
            </a:r>
            <a:r>
              <a:rPr lang="en-US" sz="1100" b="1" dirty="0">
                <a:solidFill>
                  <a:srgbClr val="000000"/>
                </a:solidFill>
                <a:latin typeface="Courier New"/>
              </a:rPr>
              <a:t> </a:t>
            </a:r>
            <a:r>
              <a:rPr lang="en-US" sz="1100" b="1" dirty="0" err="1">
                <a:solidFill>
                  <a:srgbClr val="000000"/>
                </a:solidFill>
                <a:latin typeface="Courier New"/>
              </a:rPr>
              <a:t>OnClickListener</a:t>
            </a:r>
            <a:r>
              <a:rPr lang="en-US" sz="1100" b="1" dirty="0">
                <a:solidFill>
                  <a:srgbClr val="000000"/>
                </a:solidFill>
                <a:latin typeface="Courier New"/>
              </a:rPr>
              <a:t>() {</a:t>
            </a:r>
          </a:p>
          <a:p>
            <a:pPr fontAlgn="auto">
              <a:spcBef>
                <a:spcPts val="0"/>
              </a:spcBef>
              <a:spcAft>
                <a:spcPts val="0"/>
              </a:spcAft>
              <a:defRPr/>
            </a:pPr>
            <a:r>
              <a:rPr lang="en-US" sz="1100" dirty="0">
                <a:solidFill>
                  <a:srgbClr val="646464"/>
                </a:solidFill>
                <a:latin typeface="Courier New"/>
              </a:rPr>
              <a:t>      @Override</a:t>
            </a:r>
          </a:p>
          <a:p>
            <a:pPr fontAlgn="auto">
              <a:spcBef>
                <a:spcPts val="0"/>
              </a:spcBef>
              <a:spcAft>
                <a:spcPts val="0"/>
              </a:spcAft>
              <a:defRPr/>
            </a:pPr>
            <a:r>
              <a:rPr lang="en-US" sz="1100" b="1" dirty="0">
                <a:solidFill>
                  <a:srgbClr val="7F0055"/>
                </a:solidFill>
                <a:latin typeface="Courier New"/>
              </a:rPr>
              <a:t>      public</a:t>
            </a:r>
            <a:r>
              <a:rPr lang="en-US" sz="1100" b="1" dirty="0">
                <a:solidFill>
                  <a:srgbClr val="000000"/>
                </a:solidFill>
                <a:latin typeface="Courier New"/>
              </a:rPr>
              <a:t> </a:t>
            </a:r>
            <a:r>
              <a:rPr lang="en-US" sz="1100" b="1" dirty="0">
                <a:solidFill>
                  <a:srgbClr val="7F0055"/>
                </a:solidFill>
                <a:latin typeface="Courier New"/>
              </a:rPr>
              <a:t>void</a:t>
            </a:r>
            <a:r>
              <a:rPr lang="en-US" sz="1100" b="1" dirty="0">
                <a:solidFill>
                  <a:srgbClr val="000000"/>
                </a:solidFill>
                <a:latin typeface="Courier New"/>
              </a:rPr>
              <a:t> </a:t>
            </a:r>
            <a:r>
              <a:rPr lang="en-US" sz="1100" b="1" dirty="0" err="1">
                <a:solidFill>
                  <a:srgbClr val="000000"/>
                </a:solidFill>
                <a:latin typeface="Courier New"/>
              </a:rPr>
              <a:t>onClick</a:t>
            </a:r>
            <a:r>
              <a:rPr lang="en-US" sz="1100" b="1" dirty="0">
                <a:solidFill>
                  <a:srgbClr val="000000"/>
                </a:solidFill>
                <a:latin typeface="Courier New"/>
              </a:rPr>
              <a:t>(View v) {</a:t>
            </a:r>
          </a:p>
          <a:p>
            <a:pPr fontAlgn="auto">
              <a:spcBef>
                <a:spcPts val="0"/>
              </a:spcBef>
              <a:spcAft>
                <a:spcPts val="0"/>
              </a:spcAft>
              <a:defRPr/>
            </a:pPr>
            <a:r>
              <a:rPr lang="en-US" sz="1100" dirty="0">
                <a:solidFill>
                  <a:srgbClr val="000000"/>
                </a:solidFill>
                <a:latin typeface="Courier New"/>
              </a:rPr>
              <a:t>         </a:t>
            </a:r>
            <a:r>
              <a:rPr lang="en-US" sz="1100" dirty="0" err="1">
                <a:solidFill>
                  <a:srgbClr val="000000"/>
                </a:solidFill>
                <a:latin typeface="Courier New"/>
              </a:rPr>
              <a:t>updateTime</a:t>
            </a:r>
            <a:r>
              <a:rPr lang="en-US" sz="1100" dirty="0">
                <a:solidFill>
                  <a:srgbClr val="000000"/>
                </a:solidFill>
                <a:latin typeface="Courier New"/>
              </a:rPr>
              <a:t>();</a:t>
            </a:r>
          </a:p>
          <a:p>
            <a:pPr fontAlgn="auto">
              <a:spcBef>
                <a:spcPts val="0"/>
              </a:spcBef>
              <a:spcAft>
                <a:spcPts val="0"/>
              </a:spcAft>
              <a:defRPr/>
            </a:pPr>
            <a:r>
              <a:rPr lang="en-US" sz="1100" dirty="0">
                <a:solidFill>
                  <a:srgbClr val="000000"/>
                </a:solidFill>
                <a:latin typeface="Courier New"/>
              </a:rPr>
              <a:t>      }</a:t>
            </a:r>
          </a:p>
          <a:p>
            <a:pPr fontAlgn="auto">
              <a:spcBef>
                <a:spcPts val="0"/>
              </a:spcBef>
              <a:spcAft>
                <a:spcPts val="0"/>
              </a:spcAft>
              <a:defRPr/>
            </a:pPr>
            <a:r>
              <a:rPr lang="en-US" sz="1100" dirty="0">
                <a:solidFill>
                  <a:srgbClr val="000000"/>
                </a:solidFill>
                <a:latin typeface="Courier New"/>
              </a:rPr>
              <a:t>   });</a:t>
            </a:r>
          </a:p>
          <a:p>
            <a:pPr fontAlgn="auto">
              <a:spcBef>
                <a:spcPts val="0"/>
              </a:spcBef>
              <a:spcAft>
                <a:spcPts val="0"/>
              </a:spcAft>
              <a:defRPr/>
            </a:pPr>
            <a:r>
              <a:rPr lang="en-US" sz="1100" dirty="0">
                <a:solidFill>
                  <a:srgbClr val="000000"/>
                </a:solidFill>
                <a:latin typeface="Courier New"/>
              </a:rPr>
              <a:t>   }</a:t>
            </a:r>
            <a:r>
              <a:rPr lang="en-US" sz="1100" dirty="0">
                <a:solidFill>
                  <a:srgbClr val="004000"/>
                </a:solidFill>
                <a:latin typeface="Courier New"/>
              </a:rPr>
              <a:t>// </a:t>
            </a:r>
            <a:r>
              <a:rPr lang="en-US" sz="1100" dirty="0" err="1">
                <a:solidFill>
                  <a:srgbClr val="004000"/>
                </a:solidFill>
                <a:latin typeface="Courier New"/>
              </a:rPr>
              <a:t>onCreate</a:t>
            </a:r>
            <a:endParaRPr lang="en-US" sz="1100" dirty="0">
              <a:solidFill>
                <a:srgbClr val="004000"/>
              </a:solidFill>
              <a:latin typeface="Courier New"/>
            </a:endParaRPr>
          </a:p>
          <a:p>
            <a:pPr fontAlgn="auto">
              <a:spcBef>
                <a:spcPts val="0"/>
              </a:spcBef>
              <a:spcAft>
                <a:spcPts val="0"/>
              </a:spcAft>
              <a:defRPr/>
            </a:pPr>
            <a:r>
              <a:rPr lang="en-US" sz="1100" dirty="0">
                <a:solidFill>
                  <a:srgbClr val="004000"/>
                </a:solidFill>
                <a:latin typeface="Courier New"/>
              </a:rPr>
              <a:t>//</a:t>
            </a:r>
          </a:p>
          <a:p>
            <a:pPr fontAlgn="auto">
              <a:spcBef>
                <a:spcPts val="0"/>
              </a:spcBef>
              <a:spcAft>
                <a:spcPts val="0"/>
              </a:spcAft>
              <a:defRPr/>
            </a:pPr>
            <a:r>
              <a:rPr lang="en-US" sz="1100" b="1" dirty="0">
                <a:solidFill>
                  <a:srgbClr val="7F0055"/>
                </a:solidFill>
                <a:latin typeface="Courier New"/>
              </a:rPr>
              <a:t>private</a:t>
            </a:r>
            <a:r>
              <a:rPr lang="en-US" sz="1100" b="1" dirty="0">
                <a:solidFill>
                  <a:srgbClr val="000000"/>
                </a:solidFill>
                <a:latin typeface="Courier New"/>
              </a:rPr>
              <a:t> </a:t>
            </a:r>
            <a:r>
              <a:rPr lang="en-US" sz="1100" b="1" dirty="0">
                <a:solidFill>
                  <a:srgbClr val="7F0055"/>
                </a:solidFill>
                <a:latin typeface="Courier New"/>
              </a:rPr>
              <a:t>void</a:t>
            </a:r>
            <a:r>
              <a:rPr lang="en-US" sz="1100" b="1" dirty="0">
                <a:solidFill>
                  <a:srgbClr val="000000"/>
                </a:solidFill>
                <a:latin typeface="Courier New"/>
              </a:rPr>
              <a:t> </a:t>
            </a:r>
            <a:r>
              <a:rPr lang="en-US" sz="1100" b="1" dirty="0" err="1">
                <a:solidFill>
                  <a:srgbClr val="000000"/>
                </a:solidFill>
                <a:latin typeface="Courier New"/>
              </a:rPr>
              <a:t>updateTime</a:t>
            </a:r>
            <a:r>
              <a:rPr lang="en-US" sz="1100" b="1" dirty="0">
                <a:solidFill>
                  <a:srgbClr val="000000"/>
                </a:solidFill>
                <a:latin typeface="Courier New"/>
              </a:rPr>
              <a:t>() {</a:t>
            </a:r>
          </a:p>
          <a:p>
            <a:pPr fontAlgn="auto">
              <a:spcBef>
                <a:spcPts val="0"/>
              </a:spcBef>
              <a:spcAft>
                <a:spcPts val="0"/>
              </a:spcAft>
              <a:defRPr/>
            </a:pPr>
            <a:r>
              <a:rPr lang="en-US" sz="1100" dirty="0">
                <a:solidFill>
                  <a:srgbClr val="0000C0"/>
                </a:solidFill>
                <a:latin typeface="Courier New"/>
              </a:rPr>
              <a:t>   </a:t>
            </a:r>
            <a:r>
              <a:rPr lang="en-US" sz="1100" dirty="0" err="1">
                <a:solidFill>
                  <a:srgbClr val="0000C0"/>
                </a:solidFill>
                <a:latin typeface="Courier New"/>
              </a:rPr>
              <a:t>btn</a:t>
            </a:r>
            <a:r>
              <a:rPr lang="en-US" sz="1100" dirty="0" err="1">
                <a:solidFill>
                  <a:srgbClr val="000000"/>
                </a:solidFill>
                <a:latin typeface="Courier New"/>
              </a:rPr>
              <a:t>.setText</a:t>
            </a:r>
            <a:r>
              <a:rPr lang="en-US" sz="1100" dirty="0">
                <a:solidFill>
                  <a:srgbClr val="000000"/>
                </a:solidFill>
                <a:latin typeface="Courier New"/>
              </a:rPr>
              <a:t>(</a:t>
            </a:r>
            <a:r>
              <a:rPr lang="en-US" sz="1100" b="1" dirty="0">
                <a:solidFill>
                  <a:srgbClr val="7F0055"/>
                </a:solidFill>
                <a:latin typeface="Courier New"/>
              </a:rPr>
              <a:t>new</a:t>
            </a:r>
            <a:r>
              <a:rPr lang="en-US" sz="1100" b="1" dirty="0">
                <a:solidFill>
                  <a:srgbClr val="000000"/>
                </a:solidFill>
                <a:latin typeface="Courier New"/>
              </a:rPr>
              <a:t> Date().</a:t>
            </a:r>
            <a:r>
              <a:rPr lang="en-US" sz="1100" b="1" dirty="0" err="1">
                <a:solidFill>
                  <a:srgbClr val="000000"/>
                </a:solidFill>
                <a:latin typeface="Courier New"/>
              </a:rPr>
              <a:t>toString</a:t>
            </a:r>
            <a:r>
              <a:rPr lang="en-US" sz="1100" b="1" dirty="0">
                <a:solidFill>
                  <a:srgbClr val="000000"/>
                </a:solidFill>
                <a:latin typeface="Courier New"/>
              </a:rPr>
              <a:t>());</a:t>
            </a:r>
          </a:p>
          <a:p>
            <a:pPr fontAlgn="auto">
              <a:spcBef>
                <a:spcPts val="0"/>
              </a:spcBef>
              <a:spcAft>
                <a:spcPts val="0"/>
              </a:spcAft>
              <a:defRPr/>
            </a:pPr>
            <a:r>
              <a:rPr lang="en-US" sz="1100" dirty="0">
                <a:solidFill>
                  <a:srgbClr val="000000"/>
                </a:solidFill>
                <a:latin typeface="Courier New"/>
              </a:rPr>
              <a:t>}</a:t>
            </a:r>
          </a:p>
          <a:p>
            <a:pPr fontAlgn="auto">
              <a:spcBef>
                <a:spcPts val="0"/>
              </a:spcBef>
              <a:spcAft>
                <a:spcPts val="0"/>
              </a:spcAft>
              <a:defRPr/>
            </a:pPr>
            <a:endParaRPr lang="en-US" sz="1100" dirty="0">
              <a:solidFill>
                <a:srgbClr val="000000"/>
              </a:solidFill>
              <a:latin typeface="Courier New"/>
            </a:endParaRPr>
          </a:p>
          <a:p>
            <a:pPr fontAlgn="auto">
              <a:spcBef>
                <a:spcPts val="0"/>
              </a:spcBef>
              <a:spcAft>
                <a:spcPts val="0"/>
              </a:spcAft>
              <a:defRPr/>
            </a:pPr>
            <a:r>
              <a:rPr lang="en-US" sz="1100" dirty="0">
                <a:solidFill>
                  <a:srgbClr val="000000"/>
                </a:solidFill>
                <a:latin typeface="Courier New"/>
              </a:rPr>
              <a:t>}</a:t>
            </a:r>
            <a:endParaRPr lang="en-US" sz="1100" dirty="0">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5963</TotalTime>
  <Words>4971</Words>
  <Application>Microsoft Office PowerPoint</Application>
  <PresentationFormat>On-screen Show (4:3)</PresentationFormat>
  <Paragraphs>1189</Paragraphs>
  <Slides>65</Slides>
  <Notes>2</Notes>
  <HiddenSlides>0</HiddenSlides>
  <MMClips>0</MMClips>
  <ScaleCrop>false</ScaleCrop>
  <HeadingPairs>
    <vt:vector size="8" baseType="variant">
      <vt:variant>
        <vt:lpstr>Fonts Used</vt:lpstr>
      </vt:variant>
      <vt:variant>
        <vt:i4>5</vt:i4>
      </vt:variant>
      <vt:variant>
        <vt:lpstr>Design Template</vt:lpstr>
      </vt:variant>
      <vt:variant>
        <vt:i4>1</vt:i4>
      </vt:variant>
      <vt:variant>
        <vt:lpstr>Embedded OLE Servers</vt:lpstr>
      </vt:variant>
      <vt:variant>
        <vt:i4>1</vt:i4>
      </vt:variant>
      <vt:variant>
        <vt:lpstr>Slide Titles</vt:lpstr>
      </vt:variant>
      <vt:variant>
        <vt:i4>65</vt:i4>
      </vt:variant>
    </vt:vector>
  </HeadingPairs>
  <TitlesOfParts>
    <vt:vector size="72" baseType="lpstr">
      <vt:lpstr>Arial</vt:lpstr>
      <vt:lpstr>Calibri</vt:lpstr>
      <vt:lpstr>Courier New</vt:lpstr>
      <vt:lpstr>Consolas</vt:lpstr>
      <vt:lpstr>Times New Roman</vt:lpstr>
      <vt:lpstr>Office Theme</vt:lpstr>
      <vt:lpstr>Document</vt:lpstr>
      <vt:lpstr>Android – User Interfaces Using XML Layouts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 UI – Other Features</vt:lpstr>
      <vt:lpstr> UI - User Interfaces</vt:lpstr>
      <vt:lpstr> UI - User Interfaces</vt:lpstr>
      <vt:lpstr>Slide 62</vt:lpstr>
      <vt:lpstr>Slide 63</vt:lpstr>
      <vt:lpstr>Slide 64</vt:lpstr>
      <vt:lpstr>Slide 65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dc:title>
  <dc:creator>V.Matos</dc:creator>
  <cp:lastModifiedBy> </cp:lastModifiedBy>
  <cp:revision>315</cp:revision>
  <dcterms:created xsi:type="dcterms:W3CDTF">2009-06-10T00:38:22Z</dcterms:created>
  <dcterms:modified xsi:type="dcterms:W3CDTF">2012-02-22T02:55:24Z</dcterms:modified>
</cp:coreProperties>
</file>