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1"/>
  </p:notesMasterIdLst>
  <p:sldIdLst>
    <p:sldId id="256" r:id="rId2"/>
    <p:sldId id="265" r:id="rId3"/>
    <p:sldId id="317" r:id="rId4"/>
    <p:sldId id="266" r:id="rId5"/>
    <p:sldId id="273" r:id="rId6"/>
    <p:sldId id="318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67" r:id="rId15"/>
    <p:sldId id="315" r:id="rId16"/>
    <p:sldId id="284" r:id="rId17"/>
    <p:sldId id="281" r:id="rId18"/>
    <p:sldId id="314" r:id="rId19"/>
    <p:sldId id="316" r:id="rId20"/>
    <p:sldId id="283" r:id="rId21"/>
    <p:sldId id="319" r:id="rId22"/>
    <p:sldId id="286" r:id="rId23"/>
    <p:sldId id="289" r:id="rId24"/>
    <p:sldId id="287" r:id="rId25"/>
    <p:sldId id="290" r:id="rId26"/>
    <p:sldId id="292" r:id="rId27"/>
    <p:sldId id="295" r:id="rId28"/>
    <p:sldId id="296" r:id="rId29"/>
    <p:sldId id="300" r:id="rId30"/>
    <p:sldId id="297" r:id="rId31"/>
    <p:sldId id="298" r:id="rId32"/>
    <p:sldId id="299" r:id="rId33"/>
    <p:sldId id="303" r:id="rId34"/>
    <p:sldId id="302" r:id="rId35"/>
    <p:sldId id="312" r:id="rId36"/>
    <p:sldId id="313" r:id="rId37"/>
    <p:sldId id="310" r:id="rId38"/>
    <p:sldId id="311" r:id="rId39"/>
    <p:sldId id="30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60A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>
      <p:cViewPr varScale="1">
        <p:scale>
          <a:sx n="75" d="100"/>
          <a:sy n="75" d="100"/>
        </p:scale>
        <p:origin x="-1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156263-C163-4CAA-BF0E-33A769936545}" type="datetimeFigureOut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8C0B469-7A03-491B-AD45-5E91C72E6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C5AE-3184-42F9-B319-81CE8B9236CD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E32E-5F65-4EA2-9404-D51415BCC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3212F-624D-48D9-A3BD-1EA23F952EB0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14EF-AA3F-4659-8830-2DFDD4534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DAD3-12D7-4566-996E-3BE5BA5324BE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DA41-F27F-40EB-8093-8FB15236A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CEB4A-A4FB-4E55-9B68-C74383AA7F91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5BD98-585F-456A-A383-291FFD58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BF6D8-EA80-4182-8B01-0D0945551614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29F79-30D8-4F7F-8F52-ED13BEAE4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91BF9-579F-4926-B3AD-FAC49C8D5A3C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F5FC5-99BC-4435-993D-B2CEDB15D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EC5C-5A1A-41BC-8588-0E222039765E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C272C-3141-4DA8-911A-B72A771E4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B6134-9A4A-4C9E-BB7B-49F4199D11B4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EEE50-6344-48F2-8C7E-B76BA2B5F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DD71B-1066-44A5-9A28-7FFDE324A11D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611D-B3DA-4FBB-A1C0-24D71C0D3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88B6-5DCF-47E4-AAD9-21CB210E52A4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B343-82D2-40A0-A900-120FC3F78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C102-926B-4EA7-9CA7-12AF9D663AAC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A49C-0D8B-4A50-B047-CB5336AE9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27A99B-B99E-45DA-A676-199F11AA1521}" type="datetime1">
              <a:rPr lang="en-US"/>
              <a:pPr>
                <a:defRPr/>
              </a:pPr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EEB3A-4AF0-4E9E-BE2E-52F238DB2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4" r:id="rId2"/>
    <p:sldLayoutId id="2147483753" r:id="rId3"/>
    <p:sldLayoutId id="2147483752" r:id="rId4"/>
    <p:sldLayoutId id="2147483751" r:id="rId5"/>
    <p:sldLayoutId id="2147483750" r:id="rId6"/>
    <p:sldLayoutId id="2147483749" r:id="rId7"/>
    <p:sldLayoutId id="2147483748" r:id="rId8"/>
    <p:sldLayoutId id="2147483747" r:id="rId9"/>
    <p:sldLayoutId id="2147483746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Android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Basic XML Layouts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/>
              <a:t>Notes are based on: 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The Busy Coder's Guide to Android Development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by Mark L. Murphy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Copyright © 2008-2009 </a:t>
            </a:r>
            <a:r>
              <a:rPr lang="en-US" sz="1300" dirty="0" err="1" smtClean="0"/>
              <a:t>CommonsWare</a:t>
            </a:r>
            <a:r>
              <a:rPr lang="en-US" sz="1300" dirty="0" smtClean="0"/>
              <a:t>, LLC.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ISBN: 978-0-9816780-0-9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&amp;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Android Developers 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http://developer.android.com/index.html</a:t>
            </a:r>
            <a:endParaRPr lang="en-US" sz="1300" dirty="0"/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0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860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6629400" y="228600"/>
            <a:ext cx="2209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6000" i="1">
                <a:solidFill>
                  <a:srgbClr val="0070C0"/>
                </a:solidFill>
                <a:latin typeface="Bookman Old Style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DD005-1B03-4DCE-86C6-1CB63F76246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3554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D2EB637-9478-4491-8578-8683A00CF1C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28600" y="1335088"/>
            <a:ext cx="8763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1.2 	Linear Layout:  Fill Model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Widgets have a "natural" size based on their accompanying text.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When their combined sizes does not </a:t>
            </a:r>
            <a:r>
              <a:rPr lang="en-US" sz="2000" i="1">
                <a:latin typeface="Calibri" pitchFamily="34" charset="0"/>
              </a:rPr>
              <a:t>exactly</a:t>
            </a:r>
            <a:r>
              <a:rPr lang="en-US" sz="2000">
                <a:latin typeface="Calibri" pitchFamily="34" charset="0"/>
              </a:rPr>
              <a:t> match the width of the Android device's screen, we may have the issue of what to do with the remaining space.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657600"/>
            <a:ext cx="4572000" cy="298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 rot="5400000" flipH="1" flipV="1">
            <a:off x="2322513" y="3848100"/>
            <a:ext cx="1754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104901" y="3848100"/>
            <a:ext cx="1752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05000" y="3122613"/>
            <a:ext cx="1371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1409701" y="4152900"/>
            <a:ext cx="1752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5000" y="3352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1447801" y="4572000"/>
            <a:ext cx="2133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05000" y="3581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6134101" y="33147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24200" y="33528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8"/>
          <p:cNvSpPr txBox="1">
            <a:spLocks noChangeArrowheads="1"/>
          </p:cNvSpPr>
          <p:nvPr/>
        </p:nvSpPr>
        <p:spPr bwMode="auto">
          <a:xfrm>
            <a:off x="4267200" y="3124200"/>
            <a:ext cx="1295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i="1">
                <a:solidFill>
                  <a:srgbClr val="C00000"/>
                </a:solidFill>
                <a:latin typeface="Calibri" pitchFamily="34" charset="0"/>
              </a:rPr>
              <a:t>empty screen space</a:t>
            </a:r>
          </a:p>
        </p:txBody>
      </p:sp>
      <p:sp>
        <p:nvSpPr>
          <p:cNvPr id="23569" name="TextBox 39"/>
          <p:cNvSpPr txBox="1">
            <a:spLocks noChangeArrowheads="1"/>
          </p:cNvSpPr>
          <p:nvPr/>
        </p:nvSpPr>
        <p:spPr bwMode="auto">
          <a:xfrm>
            <a:off x="2133600" y="2819400"/>
            <a:ext cx="990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i="1">
                <a:solidFill>
                  <a:srgbClr val="C00000"/>
                </a:solidFill>
                <a:latin typeface="Calibri" pitchFamily="34" charset="0"/>
              </a:rPr>
              <a:t>natural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BA992-047E-4092-851D-3BCCF1912C0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4578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7EBD9AB-CDAC-409E-AD6F-46B1940F634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228600" y="1335088"/>
            <a:ext cx="87630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1.2 	Linear Layout:  Fill Model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Tất cả các widget trong một LinearLayout </a:t>
            </a:r>
            <a:r>
              <a:rPr lang="en-US" sz="2000" b="1">
                <a:latin typeface="Calibri" pitchFamily="34" charset="0"/>
              </a:rPr>
              <a:t>phải</a:t>
            </a:r>
            <a:r>
              <a:rPr lang="en-US" sz="2000">
                <a:latin typeface="Calibri" pitchFamily="34" charset="0"/>
              </a:rPr>
              <a:t> đặt giá trị các thuộc tính kích thước</a:t>
            </a:r>
          </a:p>
          <a:p>
            <a:pPr marL="457200" indent="-457200"/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android:layout_width</a:t>
            </a:r>
            <a:r>
              <a:rPr lang="en-US" sz="2000">
                <a:latin typeface="Calibri" pitchFamily="34" charset="0"/>
              </a:rPr>
              <a:t>   and  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2000">
                <a:latin typeface="Calibri" pitchFamily="34" charset="0"/>
              </a:rPr>
              <a:t> </a:t>
            </a:r>
          </a:p>
          <a:p>
            <a:pPr marL="457200" indent="-457200"/>
            <a:r>
              <a:rPr lang="en-US" sz="2000">
                <a:latin typeface="Calibri" pitchFamily="34" charset="0"/>
              </a:rPr>
              <a:t>để cung cấp thông tin giải quyết vấn đề empty space. 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Các giá trị cho height và width: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Xác định một kích thước </a:t>
            </a:r>
            <a:r>
              <a:rPr lang="en-US" sz="2000" u="sng">
                <a:latin typeface="Calibri" pitchFamily="34" charset="0"/>
              </a:rPr>
              <a:t>cụ thể</a:t>
            </a:r>
            <a:r>
              <a:rPr lang="en-US" sz="2000">
                <a:latin typeface="Calibri" pitchFamily="34" charset="0"/>
              </a:rPr>
              <a:t>, chẳng hạn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125dip </a:t>
            </a:r>
            <a:r>
              <a:rPr lang="en-US" sz="2000">
                <a:latin typeface="Calibri" pitchFamily="34" charset="0"/>
              </a:rPr>
              <a:t>(device independent pixels)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800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wrap_content</a:t>
            </a:r>
            <a:r>
              <a:rPr lang="en-US" sz="2000">
                <a:latin typeface="Calibri" pitchFamily="34" charset="0"/>
              </a:rPr>
              <a:t>, nghĩa là widget sẽ lấy đủ không gian nó cần (natural space), nếu nó quá lớn thì Android có thể dùng kiểu </a:t>
            </a:r>
            <a:r>
              <a:rPr lang="en-US" sz="2000" b="1">
                <a:latin typeface="Calibri" pitchFamily="34" charset="0"/>
              </a:rPr>
              <a:t>word-wrap</a:t>
            </a:r>
            <a:r>
              <a:rPr lang="en-US" sz="2000">
                <a:latin typeface="Calibri" pitchFamily="34" charset="0"/>
              </a:rPr>
              <a:t> để co nó lại cho vừa.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800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fill_parent</a:t>
            </a:r>
            <a:r>
              <a:rPr lang="en-US" sz="2000">
                <a:latin typeface="Calibri" pitchFamily="34" charset="0"/>
              </a:rPr>
              <a:t>, nghĩa là widget sẽ lấy hết không gian còn lại của container nếu còn thừa.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9C86D-2DBB-42E9-AABA-C92A79CD40B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5602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29668ED-71B1-4D5F-8810-5814213C3F0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228600" y="1335088"/>
            <a:ext cx="868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1.2 	Linear Layout:  Fill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1066800"/>
            <a:ext cx="4495800" cy="5354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900" dirty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900" dirty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900" i="1" dirty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9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9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9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myLinearLayout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"#ff0033cc"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"4dip"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err="1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9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b="1" i="1" dirty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9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labelUserName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"#ffff0066"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"User Name"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"16sp"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android:textColor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"#ff000000"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urier New"/>
              </a:rPr>
              <a:t>EditText</a:t>
            </a:r>
            <a:endParaRPr lang="en-US" sz="9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ediName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btnGo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"125dip"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"Go"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9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9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 rot="10067512" flipV="1">
            <a:off x="6569075" y="1770063"/>
            <a:ext cx="1636713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Row-wise</a:t>
            </a:r>
          </a:p>
        </p:txBody>
      </p:sp>
      <p:sp>
        <p:nvSpPr>
          <p:cNvPr id="15" name="Right Arrow 14"/>
          <p:cNvSpPr/>
          <p:nvPr/>
        </p:nvSpPr>
        <p:spPr>
          <a:xfrm rot="10067512" flipV="1">
            <a:off x="6950075" y="2455863"/>
            <a:ext cx="1636713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Use all the row</a:t>
            </a:r>
          </a:p>
        </p:txBody>
      </p:sp>
      <p:sp>
        <p:nvSpPr>
          <p:cNvPr id="16" name="Right Arrow 15"/>
          <p:cNvSpPr/>
          <p:nvPr/>
        </p:nvSpPr>
        <p:spPr>
          <a:xfrm rot="10067512" flipV="1">
            <a:off x="6416675" y="4894263"/>
            <a:ext cx="1636713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Specific size: 125dip</a:t>
            </a:r>
          </a:p>
        </p:txBody>
      </p:sp>
      <p:pic>
        <p:nvPicPr>
          <p:cNvPr id="25610" name="Picture 17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432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0" name="Straight Connector 19"/>
          <p:cNvCxnSpPr/>
          <p:nvPr/>
        </p:nvCxnSpPr>
        <p:spPr>
          <a:xfrm rot="5400000" flipH="1" flipV="1">
            <a:off x="-75406" y="29710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22098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63588" y="2971800"/>
            <a:ext cx="1674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4" name="TextBox 28"/>
          <p:cNvSpPr txBox="1">
            <a:spLocks noChangeArrowheads="1"/>
          </p:cNvSpPr>
          <p:nvPr/>
        </p:nvSpPr>
        <p:spPr bwMode="auto">
          <a:xfrm>
            <a:off x="914400" y="1981200"/>
            <a:ext cx="533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C00000"/>
                </a:solidFill>
                <a:latin typeface="Calibri" pitchFamily="34" charset="0"/>
              </a:rPr>
              <a:t>125 dip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2590801" y="2895600"/>
            <a:ext cx="1066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800" y="24384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7" name="TextBox 33"/>
          <p:cNvSpPr txBox="1">
            <a:spLocks noChangeArrowheads="1"/>
          </p:cNvSpPr>
          <p:nvPr/>
        </p:nvSpPr>
        <p:spPr bwMode="auto">
          <a:xfrm>
            <a:off x="1600200" y="2209800"/>
            <a:ext cx="14478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C00000"/>
                </a:solidFill>
                <a:latin typeface="Calibri" pitchFamily="34" charset="0"/>
              </a:rPr>
              <a:t>entire row (320 dip on G1)</a:t>
            </a:r>
          </a:p>
        </p:txBody>
      </p:sp>
      <p:sp>
        <p:nvSpPr>
          <p:cNvPr id="25618" name="TextBox 34"/>
          <p:cNvSpPr txBox="1">
            <a:spLocks noChangeArrowheads="1"/>
          </p:cNvSpPr>
          <p:nvPr/>
        </p:nvSpPr>
        <p:spPr bwMode="auto">
          <a:xfrm>
            <a:off x="609600" y="6429375"/>
            <a:ext cx="2667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C00000"/>
                </a:solidFill>
                <a:latin typeface="Calibri" pitchFamily="34" charset="0"/>
              </a:rPr>
              <a:t>G1 phone resolution is:  320 x 480 dip (3.2 in).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A3580-2AB2-49A4-ABDD-F56D392D9DF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6626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23A924-C732-447E-A452-2A4D75D302F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228600" y="1335088"/>
            <a:ext cx="8686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1.2 	Linear Layout:  Weight</a:t>
            </a:r>
          </a:p>
          <a:p>
            <a:pPr marL="457200" indent="-457200"/>
            <a:r>
              <a:rPr lang="en-US" sz="2000">
                <a:latin typeface="Calibri" pitchFamily="34" charset="0"/>
              </a:rPr>
              <a:t>Cấp phát không gian theo tỷ lệ cho các widget trong một view.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Gán một giá trị (1, 2, 3,…) cho </a:t>
            </a: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android:layout_weight</a:t>
            </a:r>
            <a:r>
              <a:rPr lang="en-US" sz="2000">
                <a:latin typeface="Calibri" pitchFamily="34" charset="0"/>
              </a:rPr>
              <a:t> để quy định tỷ lệ không gian dành cho widget đó.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3101876"/>
            <a:ext cx="4114800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Example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Both the </a:t>
            </a:r>
            <a:r>
              <a:rPr lang="en-US" i="1" dirty="0" err="1">
                <a:latin typeface="+mn-lt"/>
              </a:rPr>
              <a:t>TextView</a:t>
            </a:r>
            <a:r>
              <a:rPr lang="en-US" dirty="0">
                <a:latin typeface="+mn-lt"/>
              </a:rPr>
              <a:t> and the </a:t>
            </a:r>
            <a:r>
              <a:rPr lang="en-US" i="1" dirty="0">
                <a:latin typeface="+mn-lt"/>
              </a:rPr>
              <a:t>Button</a:t>
            </a:r>
            <a:r>
              <a:rPr lang="en-US" dirty="0">
                <a:latin typeface="+mn-lt"/>
              </a:rPr>
              <a:t> widgets have been set as in the previous example. Both have the additional property </a:t>
            </a:r>
            <a:r>
              <a:rPr lang="en-US" dirty="0" err="1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android:layout_weight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"1"</a:t>
            </a:r>
            <a:r>
              <a:rPr lang="en-US" dirty="0">
                <a:latin typeface="+mn-lt"/>
              </a:rPr>
              <a:t> whereas the </a:t>
            </a:r>
            <a:r>
              <a:rPr lang="en-US" dirty="0" err="1">
                <a:latin typeface="+mn-lt"/>
              </a:rPr>
              <a:t>EditText</a:t>
            </a:r>
            <a:r>
              <a:rPr lang="en-US" dirty="0">
                <a:latin typeface="+mn-lt"/>
              </a:rPr>
              <a:t> control has </a:t>
            </a:r>
            <a:r>
              <a:rPr lang="en-US" dirty="0" err="1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android:layout_weight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"2"</a:t>
            </a:r>
            <a:r>
              <a:rPr lang="en-US" dirty="0">
                <a:latin typeface="+mn-lt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</a:rPr>
              <a:t>Default value is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dirty="0">
              <a:solidFill>
                <a:srgbClr val="2A00FF"/>
              </a:solidFill>
              <a:highlight>
                <a:srgbClr val="E8F2FE"/>
              </a:highlight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dirty="0">
              <a:solidFill>
                <a:srgbClr val="2A00FF"/>
              </a:solidFill>
              <a:highlight>
                <a:srgbClr val="E8F2FE"/>
              </a:highlight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26631" name="Picture 21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9718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4" name="Right Brace 23"/>
          <p:cNvSpPr/>
          <p:nvPr/>
        </p:nvSpPr>
        <p:spPr>
          <a:xfrm>
            <a:off x="7010400" y="403860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7010400" y="3352800"/>
            <a:ext cx="3048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7010400" y="5867400"/>
            <a:ext cx="3048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35" name="TextBox 27"/>
          <p:cNvSpPr txBox="1">
            <a:spLocks noChangeArrowheads="1"/>
          </p:cNvSpPr>
          <p:nvPr/>
        </p:nvSpPr>
        <p:spPr bwMode="auto">
          <a:xfrm>
            <a:off x="7391400" y="4643438"/>
            <a:ext cx="1447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libri" pitchFamily="34" charset="0"/>
              </a:rPr>
              <a:t>Takes:   2 /(1+1+2)</a:t>
            </a:r>
          </a:p>
          <a:p>
            <a:r>
              <a:rPr lang="en-US" sz="1200" b="1">
                <a:solidFill>
                  <a:srgbClr val="C00000"/>
                </a:solidFill>
                <a:latin typeface="Calibri" pitchFamily="34" charset="0"/>
              </a:rPr>
              <a:t>of the screen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D0607-04C4-4883-BA51-4D2EAF93CCA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7650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D3E6428-F6E2-444B-A339-A1854A8DDA1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6781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1.3 	Linear Layout:  Gravity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It is used to indicate how a control will align on the screen.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By default, widgets are left- and top-aligned.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You may use the XML property</a:t>
            </a:r>
          </a:p>
          <a:p>
            <a:pPr marL="457200" indent="-457200"/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	android:layout_gravity=“…”</a:t>
            </a:r>
          </a:p>
          <a:p>
            <a:pPr marL="457200" indent="-457200"/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to set other possible arrangements:</a:t>
            </a:r>
          </a:p>
          <a:p>
            <a:pPr marL="457200" indent="-457200"/>
            <a:r>
              <a:rPr lang="en-US" sz="2000">
                <a:latin typeface="Calibri" pitchFamily="34" charset="0"/>
              </a:rPr>
              <a:t>	</a:t>
            </a:r>
            <a:r>
              <a:rPr lang="en-US" sz="2000" i="1">
                <a:solidFill>
                  <a:srgbClr val="C00000"/>
                </a:solidFill>
                <a:latin typeface="Calibri" pitchFamily="34" charset="0"/>
              </a:rPr>
              <a:t>left, center, right, top, bottom, </a:t>
            </a:r>
            <a:r>
              <a:rPr lang="en-US" sz="2000">
                <a:latin typeface="Calibri" pitchFamily="34" charset="0"/>
              </a:rPr>
              <a:t>etc</a:t>
            </a:r>
            <a:r>
              <a:rPr lang="en-US" sz="2000" i="1">
                <a:solidFill>
                  <a:srgbClr val="C00000"/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27654" name="Picture 11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7432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 rot="10800000" flipV="1">
            <a:off x="7315200" y="3200400"/>
            <a:ext cx="1676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Button has </a:t>
            </a:r>
            <a:r>
              <a:rPr lang="en-US" sz="1400" b="1" dirty="0"/>
              <a:t>right</a:t>
            </a:r>
            <a:r>
              <a:rPr lang="en-US" sz="1400" dirty="0"/>
              <a:t> gravity</a:t>
            </a:r>
          </a:p>
        </p:txBody>
      </p:sp>
      <p:pic>
        <p:nvPicPr>
          <p:cNvPr id="276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27590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1295400" y="3962400"/>
            <a:ext cx="4800600" cy="6096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69FA2-BD9E-4461-AEC6-07D2E10A2A1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8674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7BA7073-8502-4728-8A7F-6A6FDD29FC4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001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1.3 	</a:t>
            </a:r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CAUTION:  gravity vs. layout_gravity</a:t>
            </a:r>
            <a:endParaRPr lang="en-US" sz="2000" b="1">
              <a:solidFill>
                <a:srgbClr val="FF0000"/>
              </a:solidFill>
              <a:latin typeface="Calibri" pitchFamily="34" charset="0"/>
            </a:endParaRPr>
          </a:p>
          <a:p>
            <a:pPr marL="457200" indent="-457200"/>
            <a:endParaRPr lang="en-US" sz="2000" b="1">
              <a:latin typeface="Calibri" pitchFamily="34" charset="0"/>
            </a:endParaRPr>
          </a:p>
          <a:p>
            <a:pPr marL="457200" indent="-457200"/>
            <a:r>
              <a:rPr lang="en-US" sz="2000" b="1">
                <a:latin typeface="Calibri" pitchFamily="34" charset="0"/>
              </a:rPr>
              <a:t>Phân biệt giữa</a:t>
            </a:r>
            <a:r>
              <a:rPr lang="en-US" sz="2000">
                <a:latin typeface="Calibri" pitchFamily="34" charset="0"/>
              </a:rPr>
              <a:t>: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914400" lvl="1" indent="-457200"/>
            <a:r>
              <a:rPr lang="en-US" sz="2000" b="1">
                <a:latin typeface="Calibri" pitchFamily="34" charset="0"/>
              </a:rPr>
              <a:t>	android:gravity </a:t>
            </a:r>
          </a:p>
          <a:p>
            <a:pPr marL="914400" lvl="1" indent="-457200"/>
            <a:r>
              <a:rPr lang="en-US" sz="2000" b="1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quy định nơi đặt nội dung của một đối tượng bên trong chính đối tượng đó theo trục x và trục y. </a:t>
            </a:r>
          </a:p>
          <a:p>
            <a:pPr marL="914400" lvl="1" indent="-457200"/>
            <a:endParaRPr lang="en-US" sz="2000">
              <a:latin typeface="Calibri" pitchFamily="34" charset="0"/>
            </a:endParaRPr>
          </a:p>
          <a:p>
            <a:pPr marL="914400" lvl="1" indent="-457200"/>
            <a:endParaRPr lang="en-US" sz="2000">
              <a:latin typeface="Calibri" pitchFamily="34" charset="0"/>
            </a:endParaRPr>
          </a:p>
          <a:p>
            <a:pPr marL="914400" lvl="1" indent="-457200"/>
            <a:endParaRPr lang="en-US" sz="2000">
              <a:latin typeface="Calibri" pitchFamily="34" charset="0"/>
            </a:endParaRPr>
          </a:p>
          <a:p>
            <a:pPr marL="914400" lvl="1" indent="-457200"/>
            <a:endParaRPr lang="en-US" sz="800">
              <a:latin typeface="Calibri" pitchFamily="34" charset="0"/>
            </a:endParaRPr>
          </a:p>
          <a:p>
            <a:pPr marL="914400" lvl="1" indent="-457200"/>
            <a:endParaRPr lang="en-US" sz="800">
              <a:latin typeface="Calibri" pitchFamily="34" charset="0"/>
            </a:endParaRPr>
          </a:p>
          <a:p>
            <a:pPr marL="914400" lvl="1" indent="-457200"/>
            <a:r>
              <a:rPr lang="en-US" sz="2000" b="1">
                <a:latin typeface="Calibri" pitchFamily="34" charset="0"/>
              </a:rPr>
              <a:t>	android:layout_gravity</a:t>
            </a:r>
            <a:r>
              <a:rPr lang="en-US" sz="2000">
                <a:latin typeface="Calibri" pitchFamily="34" charset="0"/>
              </a:rPr>
              <a:t> </a:t>
            </a:r>
          </a:p>
          <a:p>
            <a:pPr marL="914400" lvl="1" indent="-457200"/>
            <a:r>
              <a:rPr lang="en-US" sz="2000">
                <a:latin typeface="Calibri" pitchFamily="34" charset="0"/>
              </a:rPr>
              <a:t>	vị trí của view đối với container của nó.</a:t>
            </a:r>
            <a:endParaRPr lang="en-US" sz="2000" i="1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28678" name="Picture 3" descr="C:\Documents and Settings\Administrator\Local Settings\Temporary Internet Files\Content.IE5\MCC1XLCY\MC90043152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685800"/>
            <a:ext cx="14351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733800"/>
            <a:ext cx="46482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95800" y="3429000"/>
            <a:ext cx="35814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android:gravity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"center"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5421868"/>
            <a:ext cx="44958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android:layout_gravity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"center"</a:t>
            </a:r>
            <a:endParaRPr lang="en-US" dirty="0">
              <a:latin typeface="+mn-lt"/>
            </a:endParaRPr>
          </a:p>
        </p:txBody>
      </p:sp>
      <p:pic>
        <p:nvPicPr>
          <p:cNvPr id="286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5715000"/>
            <a:ext cx="457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6C4F-062C-4B05-8602-BB0BA67AD93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9698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B49AA0-837E-4124-9942-E6494652B4A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382000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200" b="1">
                <a:latin typeface="Calibri" pitchFamily="34" charset="0"/>
              </a:rPr>
              <a:t>1.4 	Linear Layout:  Padding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Quy định không gian giữa các biên của “ô” chứa widget và nội dung của chính widget đó. </a:t>
            </a:r>
          </a:p>
          <a:p>
            <a:pPr marL="457200" indent="-4572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If you want to increase the </a:t>
            </a:r>
            <a:r>
              <a:rPr lang="en-US" sz="2000" i="1">
                <a:latin typeface="Calibri" pitchFamily="34" charset="0"/>
              </a:rPr>
              <a:t>internal</a:t>
            </a:r>
            <a:r>
              <a:rPr lang="en-US" sz="2000">
                <a:latin typeface="Calibri" pitchFamily="34" charset="0"/>
              </a:rPr>
              <a:t> whitespace between the edges of the and its contents, you will want to use the: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android:padding</a:t>
            </a:r>
            <a:r>
              <a:rPr lang="en-US" sz="2000">
                <a:latin typeface="Calibri" pitchFamily="34" charset="0"/>
              </a:rPr>
              <a:t> property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or by calling </a:t>
            </a:r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setPadding</a:t>
            </a:r>
            <a:r>
              <a:rPr lang="en-US" sz="2000">
                <a:latin typeface="Calibri" pitchFamily="34" charset="0"/>
              </a:rPr>
              <a:t>() at runtime on the widget's Java object.</a:t>
            </a:r>
          </a:p>
          <a:p>
            <a:pPr marL="457200" indent="-4572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 b="1">
                <a:latin typeface="Calibri" pitchFamily="34" charset="0"/>
              </a:rPr>
              <a:t>Note: </a:t>
            </a:r>
            <a:r>
              <a:rPr lang="en-US" sz="2000">
                <a:latin typeface="Calibri" pitchFamily="34" charset="0"/>
              </a:rPr>
              <a:t>Padding is analogous to the margins on a word processing document.</a:t>
            </a:r>
            <a:endParaRPr lang="en-US" sz="2000" i="1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F3515-DBF7-48E8-B105-7B302C5C41A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2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4972961-1F50-43EB-B328-FA0EAC31712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1.3 	Linear Layout:  Padding  and Margin</a:t>
            </a:r>
          </a:p>
          <a:p>
            <a:pPr marL="457200" indent="-457200"/>
            <a:endParaRPr lang="en-US" sz="2000" i="1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538" y="1914525"/>
            <a:ext cx="654526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0C675-1BCC-4968-A7DD-64A52720405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1746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2417028-AD02-47D2-812D-269901BADD0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38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1.3 	Linear Layout: Internal Margins Using Padding</a:t>
            </a:r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 b="1">
                <a:latin typeface="Calibri" pitchFamily="34" charset="0"/>
              </a:rPr>
              <a:t>Example:</a:t>
            </a:r>
          </a:p>
          <a:p>
            <a:pPr marL="457200" indent="-457200"/>
            <a:r>
              <a:rPr lang="en-US" sz="2000">
                <a:latin typeface="Calibri" pitchFamily="34" charset="0"/>
              </a:rPr>
              <a:t>The EditText box has been changed to display 30dip of padding all around</a:t>
            </a:r>
            <a:endParaRPr lang="en-US" sz="2000" i="1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31750" name="Picture 6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51" name="Picture 8" descr="device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5146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38800" y="2727325"/>
            <a:ext cx="3352800" cy="212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sz="1100">
              <a:latin typeface="Calibri" pitchFamily="34" charset="0"/>
            </a:endParaRPr>
          </a:p>
          <a:p>
            <a:pPr>
              <a:defRPr/>
            </a:pP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urier New" pitchFamily="49" charset="0"/>
              </a:rPr>
              <a:t>EditText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android:id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"@+id/ediName"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android:layout_width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"fill_parent"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android:layout_height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android:textSize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"18sp" </a:t>
            </a:r>
          </a:p>
          <a:p>
            <a:pPr>
              <a:defRPr/>
            </a:pPr>
            <a:endParaRPr lang="en-US" sz="1100" i="1">
              <a:solidFill>
                <a:srgbClr val="2A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100" b="1">
                <a:solidFill>
                  <a:srgbClr val="7F007F"/>
                </a:solidFill>
                <a:latin typeface="Courier New" pitchFamily="49" charset="0"/>
              </a:rPr>
              <a:t>android:padding</a:t>
            </a:r>
            <a:r>
              <a:rPr lang="en-US" sz="1100" b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b="1" i="1">
                <a:solidFill>
                  <a:srgbClr val="2A00FF"/>
                </a:solidFill>
                <a:latin typeface="Courier New" pitchFamily="49" charset="0"/>
              </a:rPr>
              <a:t>"30dip“</a:t>
            </a:r>
          </a:p>
          <a:p>
            <a:pPr>
              <a:defRPr/>
            </a:pPr>
            <a:endParaRPr lang="en-US" sz="1100" b="1" i="1">
              <a:solidFill>
                <a:srgbClr val="2A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100" i="1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urier New" pitchFamily="49" charset="0"/>
              </a:rPr>
              <a:t>EditText</a:t>
            </a: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...</a:t>
            </a:r>
            <a:endParaRPr lang="en-US" sz="11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D83BA-AFC7-4EED-B52C-B6B6941C6B5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6742FA5-0AC4-4024-AF71-3C94F9DE38B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2771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24E9B63-FEFF-48DF-8807-A0A333BD522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228600" y="1335088"/>
            <a:ext cx="838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b="1">
                <a:latin typeface="Calibri" pitchFamily="34" charset="0"/>
              </a:rPr>
              <a:t>1.4 	Linear Layout:  (External) Marging</a:t>
            </a:r>
            <a:endParaRPr lang="en-US" sz="20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By default, widgets are tightly packed next to each other.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To increase space between them use the </a:t>
            </a:r>
            <a:r>
              <a:rPr lang="en-US" sz="2000" b="1">
                <a:latin typeface="Calibri" pitchFamily="34" charset="0"/>
              </a:rPr>
              <a:t>android:layout_margin </a:t>
            </a:r>
            <a:r>
              <a:rPr lang="en-US" sz="2000">
                <a:latin typeface="Calibri" pitchFamily="34" charset="0"/>
              </a:rPr>
              <a:t>attribute</a:t>
            </a:r>
          </a:p>
        </p:txBody>
      </p:sp>
      <p:pic>
        <p:nvPicPr>
          <p:cNvPr id="32775" name="Picture 7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4038600"/>
            <a:ext cx="3352800" cy="212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sz="1100">
              <a:latin typeface="Calibri" pitchFamily="34" charset="0"/>
            </a:endParaRPr>
          </a:p>
          <a:p>
            <a:pPr>
              <a:defRPr/>
            </a:pP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urier New" pitchFamily="49" charset="0"/>
              </a:rPr>
              <a:t>EditText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android:id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"@+id/ediName"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android:layout_width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"fill_parent"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android:layout_height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solidFill>
                  <a:srgbClr val="7F007F"/>
                </a:solidFill>
                <a:latin typeface="Courier New" pitchFamily="49" charset="0"/>
              </a:rPr>
              <a:t>android:textSize</a:t>
            </a: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i="1">
                <a:solidFill>
                  <a:srgbClr val="2A00FF"/>
                </a:solidFill>
                <a:latin typeface="Courier New" pitchFamily="49" charset="0"/>
              </a:rPr>
              <a:t>"18sp" </a:t>
            </a:r>
          </a:p>
          <a:p>
            <a:pPr>
              <a:defRPr/>
            </a:pPr>
            <a:endParaRPr lang="en-US" sz="1100" i="1">
              <a:solidFill>
                <a:srgbClr val="2A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100" b="1">
                <a:solidFill>
                  <a:srgbClr val="7F007F"/>
                </a:solidFill>
                <a:latin typeface="Courier New" pitchFamily="49" charset="0"/>
              </a:rPr>
              <a:t>android:layout_margin</a:t>
            </a:r>
            <a:r>
              <a:rPr lang="en-US" sz="1100" b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100" b="1" i="1">
                <a:solidFill>
                  <a:srgbClr val="2A00FF"/>
                </a:solidFill>
                <a:latin typeface="Courier New" pitchFamily="49" charset="0"/>
              </a:rPr>
              <a:t>“6dip“</a:t>
            </a:r>
          </a:p>
          <a:p>
            <a:pPr>
              <a:defRPr/>
            </a:pPr>
            <a:endParaRPr lang="en-US" sz="1100" b="1" i="1">
              <a:solidFill>
                <a:srgbClr val="2A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100" i="1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urier New" pitchFamily="49" charset="0"/>
              </a:rPr>
              <a:t>EditText</a:t>
            </a: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100">
                <a:solidFill>
                  <a:srgbClr val="008080"/>
                </a:solidFill>
                <a:latin typeface="Courier New" pitchFamily="49" charset="0"/>
              </a:rPr>
              <a:t>...</a:t>
            </a:r>
            <a:endParaRPr lang="en-US" sz="1100">
              <a:latin typeface="Calibri" pitchFamily="34" charset="0"/>
            </a:endParaRPr>
          </a:p>
        </p:txBody>
      </p:sp>
      <p:pic>
        <p:nvPicPr>
          <p:cNvPr id="32777" name="Picture 9" descr="devic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514600"/>
            <a:ext cx="2438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10800000" flipV="1">
            <a:off x="5562600" y="2743200"/>
            <a:ext cx="2438400" cy="762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2060"/>
                </a:solidFill>
              </a:rPr>
              <a:t>Increased inter-widget space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46A8B-7686-4C93-9D76-2B7D00A456D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5. Android – UI – Basic XML Layouts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Basic XML Layouts - Containers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443E12E-6CEB-43B3-867E-AB42A55AA7C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228600" y="1066800"/>
            <a:ext cx="85344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Designing Complex Uis</a:t>
            </a:r>
          </a:p>
          <a:p>
            <a:pPr marL="457200" indent="-457200"/>
            <a:endParaRPr lang="en-US" sz="800" b="1">
              <a:solidFill>
                <a:srgbClr val="0070C0"/>
              </a:solidFill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Arguably, </a:t>
            </a:r>
            <a:r>
              <a:rPr lang="en-US" sz="2400" b="1">
                <a:latin typeface="Calibri" pitchFamily="34" charset="0"/>
              </a:rPr>
              <a:t>LinearLayout</a:t>
            </a:r>
            <a:r>
              <a:rPr lang="en-US" sz="2400">
                <a:latin typeface="Calibri" pitchFamily="34" charset="0"/>
              </a:rPr>
              <a:t>  is the most common modeling tool. It offers a "box" model similar to the Java-Swing  </a:t>
            </a:r>
            <a:r>
              <a:rPr lang="en-US" sz="2400" i="1">
                <a:latin typeface="Calibri" pitchFamily="34" charset="0"/>
              </a:rPr>
              <a:t>Box-Layout</a:t>
            </a:r>
            <a:r>
              <a:rPr lang="en-US" sz="2400">
                <a:latin typeface="Calibri" pitchFamily="34" charset="0"/>
              </a:rPr>
              <a:t>. </a:t>
            </a:r>
          </a:p>
          <a:p>
            <a:pPr marL="457200" indent="-4572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Thông thường, một thiết kế UI là tổ hợp các hộp lồng nhau và các thành phần trong mỗi hộp được sắp xếp theo hàng ngang  (</a:t>
            </a:r>
            <a:r>
              <a:rPr lang="en-US" sz="2400" i="1">
                <a:latin typeface="Calibri" pitchFamily="34" charset="0"/>
              </a:rPr>
              <a:t>horizontal)</a:t>
            </a:r>
            <a:r>
              <a:rPr lang="en-US" sz="2400">
                <a:latin typeface="Calibri" pitchFamily="34" charset="0"/>
              </a:rPr>
              <a:t> hoặc hàng dọc (</a:t>
            </a:r>
            <a:r>
              <a:rPr lang="en-US" sz="2400" i="1">
                <a:latin typeface="Calibri" pitchFamily="34" charset="0"/>
              </a:rPr>
              <a:t>vertical)</a:t>
            </a:r>
            <a:r>
              <a:rPr lang="en-US" sz="2400">
                <a:latin typeface="Calibri" pitchFamily="34" charset="0"/>
              </a:rPr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4084638"/>
          <a:ext cx="6096000" cy="2468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>
            <a:off x="761207" y="4617244"/>
            <a:ext cx="10668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4995863"/>
          <a:ext cx="5486400" cy="752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800"/>
                <a:gridCol w="1828800"/>
                <a:gridCol w="1828800"/>
              </a:tblGrid>
              <a:tr h="751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1905000" y="4833938"/>
            <a:ext cx="1828800" cy="158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5C697-6CFD-495C-B7F7-BA241F3206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3794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Relative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FD5CF5-4BCD-43E7-AF8D-FAE4163A9C7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38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latin typeface="Calibri" pitchFamily="34" charset="0"/>
              </a:rPr>
              <a:t>2. Relative Layout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RelativeLayout</a:t>
            </a:r>
            <a:r>
              <a:rPr lang="en-US" sz="2000">
                <a:latin typeface="Calibri" pitchFamily="34" charset="0"/>
              </a:rPr>
              <a:t> sắp xếp các widget theo quan hệ giữa các widget trong cùng một container và với container. 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endParaRPr lang="en-US" sz="2000" i="1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304800" y="2819400"/>
            <a:ext cx="4876800" cy="2362200"/>
            <a:chOff x="2209800" y="2971800"/>
            <a:chExt cx="4876800" cy="2362200"/>
          </a:xfrm>
        </p:grpSpPr>
        <p:sp>
          <p:nvSpPr>
            <p:cNvPr id="7" name="Rectangle 6"/>
            <p:cNvSpPr/>
            <p:nvPr/>
          </p:nvSpPr>
          <p:spPr>
            <a:xfrm>
              <a:off x="2209800" y="2971800"/>
              <a:ext cx="48768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3124200"/>
              <a:ext cx="4343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34000" y="4038600"/>
              <a:ext cx="1371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86200" y="4038600"/>
              <a:ext cx="1371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3799" name="TextBox 14"/>
          <p:cNvSpPr txBox="1">
            <a:spLocks noChangeArrowheads="1"/>
          </p:cNvSpPr>
          <p:nvPr/>
        </p:nvSpPr>
        <p:spPr bwMode="auto">
          <a:xfrm>
            <a:off x="5334000" y="2819400"/>
            <a:ext cx="304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Example</a:t>
            </a:r>
            <a:r>
              <a:rPr lang="en-US">
                <a:latin typeface="Calibri" pitchFamily="34" charset="0"/>
              </a:rPr>
              <a:t>:</a:t>
            </a:r>
          </a:p>
          <a:p>
            <a:r>
              <a:rPr lang="en-US">
                <a:latin typeface="Calibri" pitchFamily="34" charset="0"/>
              </a:rPr>
              <a:t>A is by the parent’s top</a:t>
            </a:r>
          </a:p>
          <a:p>
            <a:r>
              <a:rPr lang="en-US">
                <a:latin typeface="Calibri" pitchFamily="34" charset="0"/>
              </a:rPr>
              <a:t>C is below A, to its right</a:t>
            </a:r>
          </a:p>
          <a:p>
            <a:r>
              <a:rPr lang="en-US">
                <a:latin typeface="Calibri" pitchFamily="34" charset="0"/>
              </a:rPr>
              <a:t>B is below A, to the left of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438400"/>
            <a:ext cx="85344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F7342-BE2A-4B1C-8C51-B28FEB45A03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4819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Relative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02347D6-3232-44C0-A71C-E5188CEF88E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382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2. Relative Layout - Referring to the container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Some positioning XML (</a:t>
            </a:r>
            <a:r>
              <a:rPr lang="en-US" sz="2000" dirty="0" err="1">
                <a:latin typeface="+mn-lt"/>
              </a:rPr>
              <a:t>boolean</a:t>
            </a:r>
            <a:r>
              <a:rPr lang="en-US" sz="2000" dirty="0">
                <a:latin typeface="+mn-lt"/>
              </a:rPr>
              <a:t>) properties mapping a widget according to its location </a:t>
            </a:r>
            <a:r>
              <a:rPr lang="en-US" sz="2000" b="1" dirty="0">
                <a:latin typeface="+mn-lt"/>
              </a:rPr>
              <a:t>respect to the parent’s place</a:t>
            </a:r>
            <a:r>
              <a:rPr lang="en-US" sz="2000" dirty="0">
                <a:latin typeface="+mn-lt"/>
              </a:rPr>
              <a:t> are:</a:t>
            </a:r>
            <a:endParaRPr lang="en-US" sz="2000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304800" y="2506663"/>
            <a:ext cx="82296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b="1">
                <a:solidFill>
                  <a:srgbClr val="0070C0"/>
                </a:solidFill>
                <a:latin typeface="Calibri" pitchFamily="34" charset="0"/>
              </a:rPr>
              <a:t>android:layout_alignParentTop </a:t>
            </a:r>
            <a:r>
              <a:rPr lang="en-US" sz="1600">
                <a:latin typeface="Calibri" pitchFamily="34" charset="0"/>
              </a:rPr>
              <a:t>says the widget's top should align with the top of the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b="1">
                <a:solidFill>
                  <a:srgbClr val="0070C0"/>
                </a:solidFill>
                <a:latin typeface="Calibri" pitchFamily="34" charset="0"/>
              </a:rPr>
              <a:t>android:layout_alignParentBottom</a:t>
            </a:r>
            <a:r>
              <a:rPr lang="en-US" sz="1600">
                <a:latin typeface="Calibri" pitchFamily="34" charset="0"/>
              </a:rPr>
              <a:t> the widget's bottom should align with the bottom of the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b="1">
                <a:solidFill>
                  <a:srgbClr val="0070C0"/>
                </a:solidFill>
                <a:latin typeface="Calibri" pitchFamily="34" charset="0"/>
              </a:rPr>
              <a:t>android:layout_alignParentLeft</a:t>
            </a:r>
            <a:r>
              <a:rPr lang="en-US" sz="1600">
                <a:latin typeface="Calibri" pitchFamily="34" charset="0"/>
              </a:rPr>
              <a:t> the widget's left side should align with the left side of the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b="1">
                <a:solidFill>
                  <a:srgbClr val="0070C0"/>
                </a:solidFill>
                <a:latin typeface="Calibri" pitchFamily="34" charset="0"/>
              </a:rPr>
              <a:t>android:layout_alignParentRight</a:t>
            </a:r>
            <a:r>
              <a:rPr lang="en-US" sz="1600">
                <a:latin typeface="Calibri" pitchFamily="34" charset="0"/>
              </a:rPr>
              <a:t> the widget's right side should align with the right side of the container</a:t>
            </a:r>
          </a:p>
          <a:p>
            <a:pPr marL="342900" indent="-342900">
              <a:buFont typeface="Arial" charset="0"/>
              <a:buChar char="•"/>
            </a:pPr>
            <a:endParaRPr lang="en-US" sz="16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600" b="1">
                <a:solidFill>
                  <a:srgbClr val="0070C0"/>
                </a:solidFill>
                <a:latin typeface="Calibri" pitchFamily="34" charset="0"/>
              </a:rPr>
              <a:t>android:layout_centerInParent</a:t>
            </a:r>
            <a:r>
              <a:rPr lang="en-US" sz="1600">
                <a:latin typeface="Calibri" pitchFamily="34" charset="0"/>
              </a:rPr>
              <a:t> the widget should be positioned both horizontally and vertically at the center of the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b="1">
                <a:solidFill>
                  <a:srgbClr val="0070C0"/>
                </a:solidFill>
                <a:latin typeface="Calibri" pitchFamily="34" charset="0"/>
              </a:rPr>
              <a:t>android:layout_centerHorizontal</a:t>
            </a:r>
            <a:r>
              <a:rPr lang="en-US" sz="1600">
                <a:latin typeface="Calibri" pitchFamily="34" charset="0"/>
              </a:rPr>
              <a:t> the widget should be positioned horizontally at the center of the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b="1">
                <a:solidFill>
                  <a:srgbClr val="0070C0"/>
                </a:solidFill>
                <a:latin typeface="Calibri" pitchFamily="34" charset="0"/>
              </a:rPr>
              <a:t>android:layout_centerVertical</a:t>
            </a:r>
            <a:r>
              <a:rPr lang="en-US" sz="1600">
                <a:latin typeface="Calibri" pitchFamily="34" charset="0"/>
              </a:rPr>
              <a:t> the widget should be positioned vertically at the center of the container</a:t>
            </a:r>
          </a:p>
          <a:p>
            <a:pPr marL="342900" indent="-342900">
              <a:buFont typeface="Arial" charset="0"/>
              <a:buChar char="•"/>
            </a:pPr>
            <a:endParaRPr lang="en-US" sz="14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819400"/>
            <a:ext cx="85344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AD2AE-EDF6-42EE-82A0-2C01BFBAFF8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5843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Relative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EB2D7F2-1BFD-4414-B588-5FAECA8011A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382000" cy="518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2. Relative Layout – Referring to other widgets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The following properties manage positioning of a widget </a:t>
            </a:r>
            <a:r>
              <a:rPr lang="en-US" sz="2000" b="1" dirty="0">
                <a:latin typeface="+mn-lt"/>
              </a:rPr>
              <a:t>respect to other widgets: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err="1">
                <a:solidFill>
                  <a:srgbClr val="0070C0"/>
                </a:solidFill>
                <a:latin typeface="+mn-lt"/>
              </a:rPr>
              <a:t>android:layout_above</a:t>
            </a:r>
            <a:r>
              <a:rPr lang="en-US" sz="1900" b="1" dirty="0">
                <a:latin typeface="+mn-lt"/>
              </a:rPr>
              <a:t> </a:t>
            </a:r>
            <a:r>
              <a:rPr lang="en-US" sz="1900" dirty="0">
                <a:latin typeface="+mn-lt"/>
              </a:rPr>
              <a:t>indicates that the widget should be placed above the widget referenced in the property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err="1">
                <a:solidFill>
                  <a:srgbClr val="0070C0"/>
                </a:solidFill>
                <a:latin typeface="+mn-lt"/>
              </a:rPr>
              <a:t>android:layout_below</a:t>
            </a:r>
            <a:r>
              <a:rPr lang="en-US" sz="1900" b="1" dirty="0">
                <a:latin typeface="+mn-lt"/>
              </a:rPr>
              <a:t> </a:t>
            </a:r>
            <a:r>
              <a:rPr lang="en-US" sz="1900" dirty="0">
                <a:latin typeface="+mn-lt"/>
              </a:rPr>
              <a:t>indicates that the widget should be placed below the widget referenced in the property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err="1">
                <a:solidFill>
                  <a:srgbClr val="0070C0"/>
                </a:solidFill>
                <a:latin typeface="+mn-lt"/>
              </a:rPr>
              <a:t>android:layout_toLeftOf</a:t>
            </a:r>
            <a:r>
              <a:rPr lang="en-US" sz="19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900" dirty="0">
                <a:latin typeface="+mn-lt"/>
              </a:rPr>
              <a:t>indicates that the widget should be placed to the left of the widget referenced in the property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err="1">
                <a:solidFill>
                  <a:srgbClr val="0070C0"/>
                </a:solidFill>
                <a:latin typeface="+mn-lt"/>
              </a:rPr>
              <a:t>android:layout_toRightOf</a:t>
            </a:r>
            <a:r>
              <a:rPr lang="en-US" sz="19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900" dirty="0">
                <a:latin typeface="+mn-lt"/>
              </a:rPr>
              <a:t>indicates that the widget should be placed to the right of the widget referenced in the property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1905000"/>
            <a:ext cx="8534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95866-34EC-4CA3-AAB5-6033CAE66DC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6867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Relative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37EA08A-4177-4B31-B66A-3D930B8C460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38200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2. Relative Layout – Referring to other widgets – cont.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rgbClr val="0070C0"/>
                </a:solidFill>
                <a:latin typeface="+mn-lt"/>
              </a:rPr>
              <a:t>android:layout_alignTop</a:t>
            </a:r>
            <a:r>
              <a:rPr lang="en-US" dirty="0">
                <a:latin typeface="+mn-lt"/>
              </a:rPr>
              <a:t> indicates that the widget's top should be aligned with the top of the widget referenced in the property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rgbClr val="0070C0"/>
                </a:solidFill>
                <a:latin typeface="+mn-lt"/>
              </a:rPr>
              <a:t>android:layout_alignBottom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indicates that the widget's bottom should be aligned with the bottom of the widget referenced in the property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rgbClr val="0070C0"/>
                </a:solidFill>
                <a:latin typeface="+mn-lt"/>
              </a:rPr>
              <a:t>android:layout_alignLeft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indicates that the widget's left should be aligned with the left of the widget referenced in the property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rgbClr val="0070C0"/>
                </a:solidFill>
                <a:latin typeface="+mn-lt"/>
              </a:rPr>
              <a:t>android:layout_alignRight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indicates that the widget's right should be aligned with the right of the widget referenced in the property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rgbClr val="0070C0"/>
                </a:solidFill>
                <a:latin typeface="+mn-lt"/>
              </a:rPr>
              <a:t>android:layout_alignBaseline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indicates that the baselines of the two widgets should be aligned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2F11E-7256-4DDA-9BFD-C43672252EB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7890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 Relative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0868F6F-CD94-4A95-8B7F-AEBFDB5BFB2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382000" cy="4370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2. Relative Layout – Referring to other widgets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In order to use Relative Notation in Properties you need to consistently: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</a:rPr>
              <a:t>Put identifiers (</a:t>
            </a:r>
            <a:r>
              <a:rPr lang="en-US" sz="2000" b="1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attributes) on </a:t>
            </a:r>
            <a:r>
              <a:rPr lang="en-US" sz="2000" i="1" dirty="0">
                <a:latin typeface="+mn-lt"/>
              </a:rPr>
              <a:t>all elements</a:t>
            </a:r>
            <a:r>
              <a:rPr lang="en-US" sz="2000" dirty="0">
                <a:latin typeface="+mn-lt"/>
              </a:rPr>
              <a:t> that you will need to address.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latin typeface="+mn-lt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</a:rPr>
              <a:t>Syntax is</a:t>
            </a:r>
            <a:r>
              <a:rPr lang="en-US" sz="2400" dirty="0">
                <a:latin typeface="+mn-lt"/>
              </a:rPr>
              <a:t>: 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@+id/...</a:t>
            </a:r>
            <a:r>
              <a:rPr lang="en-US" sz="2400" b="1" dirty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(for instance an </a:t>
            </a:r>
            <a:r>
              <a:rPr lang="en-US" sz="2000" dirty="0" err="1">
                <a:latin typeface="+mn-lt"/>
              </a:rPr>
              <a:t>EditText</a:t>
            </a:r>
            <a:r>
              <a:rPr lang="en-US" sz="2000" dirty="0">
                <a:latin typeface="+mn-lt"/>
              </a:rPr>
              <a:t> box could be XML called:  </a:t>
            </a:r>
            <a:r>
              <a:rPr lang="en-US" sz="2400" b="1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400" b="1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2400" b="1" i="1" dirty="0" err="1">
                <a:solidFill>
                  <a:srgbClr val="2A00FF"/>
                </a:solidFill>
                <a:latin typeface="Courier New"/>
              </a:rPr>
              <a:t>ediUserName</a:t>
            </a:r>
            <a:r>
              <a:rPr lang="en-US" sz="24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>
                <a:latin typeface="Courier New"/>
              </a:rPr>
              <a:t>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i="1" dirty="0">
              <a:solidFill>
                <a:srgbClr val="2A00FF"/>
              </a:solidFill>
              <a:latin typeface="Courier New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</a:rPr>
              <a:t>Reference other widgets using the same identifier value (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@+id/...</a:t>
            </a:r>
            <a:r>
              <a:rPr lang="en-US" sz="2000" dirty="0">
                <a:latin typeface="+mn-lt"/>
              </a:rPr>
              <a:t>) already given to a widget. For instance a control below the </a:t>
            </a:r>
            <a:r>
              <a:rPr lang="en-US" sz="2000" dirty="0" err="1">
                <a:latin typeface="+mn-lt"/>
              </a:rPr>
              <a:t>EditText</a:t>
            </a:r>
            <a:r>
              <a:rPr lang="en-US" sz="2000" dirty="0">
                <a:latin typeface="+mn-lt"/>
              </a:rPr>
              <a:t> box could say:  </a:t>
            </a:r>
            <a:r>
              <a:rPr lang="en-US" sz="2400" b="1" dirty="0" err="1">
                <a:solidFill>
                  <a:srgbClr val="7F007F"/>
                </a:solidFill>
                <a:latin typeface="Courier New"/>
              </a:rPr>
              <a:t>android:layout_below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400" b="1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2400" b="1" i="1" dirty="0" err="1">
                <a:solidFill>
                  <a:srgbClr val="2A00FF"/>
                </a:solidFill>
                <a:latin typeface="Courier New"/>
              </a:rPr>
              <a:t>ediUserName</a:t>
            </a:r>
            <a:r>
              <a:rPr lang="en-US" sz="2400" b="1" i="1" dirty="0">
                <a:solidFill>
                  <a:srgbClr val="2A00FF"/>
                </a:solidFill>
                <a:latin typeface="Courier New"/>
              </a:rPr>
              <a:t>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CE39F-6207-4003-978B-CC115048121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8914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Relative Layout</a:t>
            </a:r>
          </a:p>
        </p:txBody>
      </p:sp>
      <p:pic>
        <p:nvPicPr>
          <p:cNvPr id="389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38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latin typeface="Calibri" pitchFamily="34" charset="0"/>
              </a:rPr>
              <a:t>2. Relative Layout –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905000"/>
            <a:ext cx="8458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numCol="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000" dirty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000" dirty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000" i="1" dirty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0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0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>
                <a:solidFill>
                  <a:srgbClr val="3F7F7F"/>
                </a:solidFill>
                <a:latin typeface="Courier New"/>
              </a:rPr>
              <a:t>RelativeLayout</a:t>
            </a:r>
            <a:endParaRPr lang="en-US" sz="10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myRelativeLayout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"#ff000099"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  <a:r>
              <a:rPr lang="en-US" sz="10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10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lblUserName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"#ffff0066"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"User Name"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android:textColor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"#ff000000"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android:layout_alignParentTop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"true"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android:layout_alignParentLeft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"true"</a:t>
            </a:r>
            <a:r>
              <a:rPr lang="en-US" sz="1000" i="1" dirty="0">
                <a:solidFill>
                  <a:srgbClr val="008080"/>
                </a:solidFill>
                <a:highlight>
                  <a:srgbClr val="FFFF00"/>
                </a:highlight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err="1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0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>
                <a:solidFill>
                  <a:srgbClr val="3F7F7F"/>
                </a:solidFill>
                <a:latin typeface="Courier New"/>
              </a:rPr>
              <a:t>EditText</a:t>
            </a:r>
            <a:endParaRPr lang="en-US" sz="10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ediUserName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android:layout_below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</a:t>
            </a:r>
            <a:r>
              <a:rPr lang="en-US" sz="1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lblUserName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android:layout_alignParentLeft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"true"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android:layout_alignLeft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</a:t>
            </a:r>
            <a:r>
              <a:rPr lang="en-US" sz="1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myRelativeLayout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"20dip"</a:t>
            </a:r>
            <a:r>
              <a:rPr lang="en-US" sz="10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err="1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0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btnGo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android:layout_below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</a:t>
            </a:r>
            <a:r>
              <a:rPr lang="en-US" sz="1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ediUserName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android:layout_alignRight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</a:t>
            </a:r>
            <a:r>
              <a:rPr lang="en-US" sz="1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ediUserName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"Go"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0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0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btnCancel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android:layout_toLeftOf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</a:t>
            </a:r>
            <a:r>
              <a:rPr lang="en-US" sz="1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btnGo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android:layout_below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</a:t>
            </a:r>
            <a:r>
              <a:rPr lang="en-US" sz="1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ediUserName</a:t>
            </a:r>
            <a:r>
              <a:rPr lang="en-US" sz="10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"Cancel"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0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0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err="1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0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7650" y="4953000"/>
            <a:ext cx="2597150" cy="1827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F21AE6-9D5A-4C38-AD24-4964D87B442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CBC71-D77B-4C47-9AE0-D8618306A98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9938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Relative Layout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latin typeface="Calibri" pitchFamily="34" charset="0"/>
              </a:rPr>
              <a:t>2. Relative Layout – Comment </a:t>
            </a:r>
            <a:r>
              <a:rPr lang="en-US">
                <a:latin typeface="Calibri" pitchFamily="34" charset="0"/>
              </a:rPr>
              <a:t>(as of Aug. 2009)</a:t>
            </a:r>
            <a:endParaRPr lang="en-US" sz="2400">
              <a:latin typeface="Calibri" pitchFamily="34" charset="0"/>
            </a:endParaRPr>
          </a:p>
          <a:p>
            <a:pPr marL="457200" indent="-457200"/>
            <a:r>
              <a:rPr lang="en-US" sz="2400">
                <a:latin typeface="Calibri" pitchFamily="34" charset="0"/>
              </a:rPr>
              <a:t>Use the </a:t>
            </a:r>
            <a:r>
              <a:rPr lang="en-US" sz="2400" b="1">
                <a:latin typeface="Calibri" pitchFamily="34" charset="0"/>
              </a:rPr>
              <a:t>Eclipse ADT Layout Editor</a:t>
            </a:r>
            <a:r>
              <a:rPr lang="en-US" sz="2400">
                <a:latin typeface="Calibri" pitchFamily="34" charset="0"/>
              </a:rPr>
              <a:t> for laying out </a:t>
            </a:r>
            <a:r>
              <a:rPr lang="en-US" sz="2400" i="1">
                <a:latin typeface="Calibri" pitchFamily="34" charset="0"/>
              </a:rPr>
              <a:t>RelativeLayouts</a:t>
            </a:r>
            <a:r>
              <a:rPr lang="en-US" sz="2400">
                <a:latin typeface="Calibri" pitchFamily="34" charset="0"/>
              </a:rPr>
              <a:t>. </a:t>
            </a:r>
          </a:p>
          <a:p>
            <a:pPr marL="457200" indent="-457200"/>
            <a:r>
              <a:rPr lang="en-US" sz="2400" i="1">
                <a:solidFill>
                  <a:srgbClr val="0070C0"/>
                </a:solidFill>
                <a:latin typeface="Calibri" pitchFamily="34" charset="0"/>
              </a:rPr>
              <a:t>DroidDraw</a:t>
            </a:r>
            <a:r>
              <a:rPr lang="en-US" sz="2400">
                <a:latin typeface="Calibri" pitchFamily="34" charset="0"/>
              </a:rPr>
              <a:t> is of very little help in this respect.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F3DD570-BEA9-4165-9E19-F7928DB7C77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6705600" cy="4133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flipH="1">
            <a:off x="3352800" y="4343400"/>
            <a:ext cx="8382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5715000" y="3733800"/>
            <a:ext cx="8382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D761A-A1D0-416D-BC21-BD51D11D967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0962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Table Layout</a:t>
            </a:r>
          </a:p>
        </p:txBody>
      </p:sp>
      <p:pic>
        <p:nvPicPr>
          <p:cNvPr id="409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610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3. Table Layout</a:t>
            </a:r>
          </a:p>
          <a:p>
            <a:pPr marL="457200" indent="-457200"/>
            <a:endParaRPr lang="en-US" sz="2400" b="1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Android's 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TableLayout</a:t>
            </a:r>
            <a:r>
              <a:rPr lang="en-US" sz="2400">
                <a:latin typeface="Calibri" pitchFamily="34" charset="0"/>
              </a:rPr>
              <a:t> allows you to position your widgets in a </a:t>
            </a:r>
            <a:r>
              <a:rPr lang="en-US" sz="2400" i="1">
                <a:solidFill>
                  <a:srgbClr val="C00000"/>
                </a:solidFill>
                <a:latin typeface="Calibri" pitchFamily="34" charset="0"/>
              </a:rPr>
              <a:t>grid </a:t>
            </a:r>
            <a:r>
              <a:rPr lang="en-US" sz="2400">
                <a:latin typeface="Calibri" pitchFamily="34" charset="0"/>
              </a:rPr>
              <a:t>made of identifiable </a:t>
            </a:r>
            <a:r>
              <a:rPr lang="en-US" sz="2400" i="1">
                <a:latin typeface="Calibri" pitchFamily="34" charset="0"/>
              </a:rPr>
              <a:t>rows</a:t>
            </a:r>
            <a:r>
              <a:rPr lang="en-US" sz="2400">
                <a:latin typeface="Calibri" pitchFamily="34" charset="0"/>
              </a:rPr>
              <a:t> and </a:t>
            </a:r>
            <a:r>
              <a:rPr lang="en-US" sz="2400" i="1">
                <a:latin typeface="Calibri" pitchFamily="34" charset="0"/>
              </a:rPr>
              <a:t>columns</a:t>
            </a:r>
            <a:r>
              <a:rPr lang="en-US" sz="2400">
                <a:latin typeface="Calibri" pitchFamily="34" charset="0"/>
              </a:rPr>
              <a:t>.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Columns might </a:t>
            </a:r>
            <a:r>
              <a:rPr lang="en-US" sz="2400" i="1">
                <a:latin typeface="Calibri" pitchFamily="34" charset="0"/>
              </a:rPr>
              <a:t>shrink</a:t>
            </a:r>
            <a:r>
              <a:rPr lang="en-US" sz="2400">
                <a:latin typeface="Calibri" pitchFamily="34" charset="0"/>
              </a:rPr>
              <a:t> or </a:t>
            </a:r>
            <a:r>
              <a:rPr lang="en-US" sz="2400" i="1">
                <a:latin typeface="Calibri" pitchFamily="34" charset="0"/>
              </a:rPr>
              <a:t>stretch</a:t>
            </a:r>
            <a:r>
              <a:rPr lang="en-US" sz="2400">
                <a:latin typeface="Calibri" pitchFamily="34" charset="0"/>
              </a:rPr>
              <a:t> to accommodate their contents. 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TableLayout works in conjunction with </a:t>
            </a:r>
            <a:r>
              <a:rPr lang="en-US" sz="2400" i="1">
                <a:solidFill>
                  <a:srgbClr val="0070C0"/>
                </a:solidFill>
                <a:latin typeface="Calibri" pitchFamily="34" charset="0"/>
              </a:rPr>
              <a:t>TableRow</a:t>
            </a:r>
            <a:r>
              <a:rPr lang="en-US" sz="2400">
                <a:latin typeface="Calibri" pitchFamily="34" charset="0"/>
              </a:rPr>
              <a:t>. 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TableLayout controls the overall behavior of the container, with the widgets themselves positioned into one or more </a:t>
            </a:r>
            <a:r>
              <a:rPr lang="en-US" sz="2400" i="1">
                <a:latin typeface="Calibri" pitchFamily="34" charset="0"/>
              </a:rPr>
              <a:t>TableRow</a:t>
            </a:r>
            <a:r>
              <a:rPr lang="en-US" sz="2400">
                <a:latin typeface="Calibri" pitchFamily="34" charset="0"/>
              </a:rPr>
              <a:t> containers, one per row in the grid.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EA5EB2E-4469-4603-A526-DA9EFF4C639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10200" y="4784725"/>
          <a:ext cx="3352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1676400"/>
              </a:tblGrid>
              <a:tr h="247650">
                <a:tc gridSpan="2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85BA7-E7DC-4F28-9CD3-FBFA271D31F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1986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Table Layout</a:t>
            </a:r>
          </a:p>
        </p:txBody>
      </p:sp>
      <p:pic>
        <p:nvPicPr>
          <p:cNvPr id="419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610600" cy="4584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</a:rPr>
              <a:t>3. Table Layout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</a:rPr>
              <a:t>Rows are declared by you </a:t>
            </a:r>
            <a:r>
              <a:rPr lang="en-US" sz="2400" dirty="0">
                <a:latin typeface="+mn-lt"/>
              </a:rPr>
              <a:t>by putting widgets as children of a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TableRow</a:t>
            </a:r>
            <a:r>
              <a:rPr lang="en-US" sz="2400" dirty="0">
                <a:latin typeface="+mn-lt"/>
              </a:rPr>
              <a:t> inside the overall </a:t>
            </a:r>
            <a:r>
              <a:rPr lang="en-US" sz="2400" i="1" dirty="0" err="1">
                <a:latin typeface="+mn-lt"/>
              </a:rPr>
              <a:t>TableLayout</a:t>
            </a:r>
            <a:r>
              <a:rPr lang="en-US" sz="2400" dirty="0">
                <a:latin typeface="+mn-lt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The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+mn-lt"/>
              </a:rPr>
              <a:t>number of columns is determined by Android </a:t>
            </a:r>
            <a:r>
              <a:rPr lang="en-US" sz="2400" dirty="0">
                <a:latin typeface="+mn-lt"/>
              </a:rPr>
              <a:t>( you control the number of columns in an indirect way).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So if you have three rows, one with two widgets, one with three widgets, and one with four widgets, there will be at least four columns.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4DADDAB-B122-433B-846F-6EA7D9591C5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5486400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447800"/>
                <a:gridCol w="18288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3BC1B-03E2-45D5-8D39-CCA01A5D8FA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3010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Table Layout</a:t>
            </a:r>
          </a:p>
        </p:txBody>
      </p:sp>
      <p:pic>
        <p:nvPicPr>
          <p:cNvPr id="430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6106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+mn-lt"/>
              </a:rPr>
              <a:t>3. Table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However, a single widget can take up more than one column by including the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android:layout_span</a:t>
            </a:r>
            <a:r>
              <a:rPr lang="en-US" sz="2400" dirty="0">
                <a:latin typeface="+mn-lt"/>
              </a:rPr>
              <a:t> property, indicating the number of  columns the widget spans (this is similar to the </a:t>
            </a:r>
            <a:r>
              <a:rPr lang="en-US" sz="2400" b="1" dirty="0" err="1">
                <a:latin typeface="+mn-lt"/>
              </a:rPr>
              <a:t>colspan</a:t>
            </a:r>
            <a:r>
              <a:rPr lang="en-US" sz="2400" dirty="0">
                <a:latin typeface="+mn-lt"/>
              </a:rPr>
              <a:t> attribute one finds in table cells in </a:t>
            </a:r>
            <a:r>
              <a:rPr lang="en-US" sz="2400" b="1" dirty="0">
                <a:latin typeface="+mn-lt"/>
              </a:rPr>
              <a:t>HTML</a:t>
            </a:r>
            <a:r>
              <a:rPr lang="en-US" sz="2400" dirty="0">
                <a:latin typeface="+mn-lt"/>
              </a:rPr>
              <a:t>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41DA2F-F9EC-4EF0-9C11-7970D43FC30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776663"/>
            <a:ext cx="7239000" cy="1938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="URL:" /&gt;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EditText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="@+id/entry"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android:layout_span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="3"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761D9-0F8C-413C-8E3F-DE49E488C30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5. Android – UI – Basic XML Layouts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Basic XML Layouts - Containers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5875EFF-280C-4974-B391-1285DFE42AD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latin typeface="Calibri" pitchFamily="34" charset="0"/>
            </a:endParaRPr>
          </a:p>
          <a:p>
            <a:r>
              <a:rPr lang="en-US" sz="2400" b="1">
                <a:latin typeface="Calibri" pitchFamily="34" charset="0"/>
              </a:rPr>
              <a:t>Summary of Commonly-used Android containers  </a:t>
            </a:r>
          </a:p>
          <a:p>
            <a:endParaRPr lang="en-US" sz="2000">
              <a:latin typeface="Calibri" pitchFamily="34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LinearLayout</a:t>
            </a:r>
            <a:r>
              <a:rPr lang="en-US" sz="2000">
                <a:latin typeface="Calibri" pitchFamily="34" charset="0"/>
              </a:rPr>
              <a:t> (the box model), </a:t>
            </a:r>
          </a:p>
          <a:p>
            <a:pPr marL="914400" lvl="1" indent="-457200">
              <a:buFontTx/>
              <a:buAutoNum type="arabicPeriod"/>
            </a:pPr>
            <a:endParaRPr lang="en-US" sz="2000">
              <a:latin typeface="Calibri" pitchFamily="34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RelativeLayout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(a rule-based model), and </a:t>
            </a:r>
          </a:p>
          <a:p>
            <a:pPr marL="914400" lvl="1" indent="-457200">
              <a:buFontTx/>
              <a:buAutoNum type="arabicPeriod"/>
            </a:pPr>
            <a:endParaRPr lang="en-US" sz="2000">
              <a:latin typeface="Calibri" pitchFamily="34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TableLayout</a:t>
            </a:r>
            <a:r>
              <a:rPr lang="en-US" sz="2000">
                <a:latin typeface="Calibri" pitchFamily="34" charset="0"/>
              </a:rPr>
              <a:t> (the grid model), along with </a:t>
            </a:r>
          </a:p>
          <a:p>
            <a:pPr marL="914400" lvl="1" indent="-457200">
              <a:buFontTx/>
              <a:buAutoNum type="arabicPeriod"/>
            </a:pPr>
            <a:endParaRPr lang="en-US" sz="2000">
              <a:latin typeface="Calibri" pitchFamily="34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ScrollView</a:t>
            </a:r>
            <a:r>
              <a:rPr lang="en-US" sz="2000">
                <a:latin typeface="Calibri" pitchFamily="34" charset="0"/>
              </a:rPr>
              <a:t>, a container designed to assist with implementing scrolling containers. </a:t>
            </a:r>
          </a:p>
          <a:p>
            <a:pPr marL="914400" lvl="1" indent="-457200">
              <a:buFontTx/>
              <a:buAutoNum type="arabicPeriod"/>
            </a:pPr>
            <a:endParaRPr lang="en-US" sz="2000">
              <a:latin typeface="Calibri" pitchFamily="34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Other</a:t>
            </a:r>
            <a:r>
              <a:rPr lang="en-US" sz="2000">
                <a:latin typeface="Calibri" pitchFamily="34" charset="0"/>
              </a:rPr>
              <a:t> (ListView, GridView, WebView, MapView,…) discussed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2109A-FB04-4067-A4B9-864157B1CA8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4034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Table Layout</a:t>
            </a:r>
          </a:p>
        </p:txBody>
      </p:sp>
      <p:pic>
        <p:nvPicPr>
          <p:cNvPr id="440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610600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+mn-lt"/>
              </a:rPr>
              <a:t>3. Table Layout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n-lt"/>
              </a:rPr>
              <a:t>Ordinarily, widgets are put into the first available column of each row.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n-lt"/>
              </a:rPr>
              <a:t>In the example below, the label (“</a:t>
            </a:r>
            <a:r>
              <a:rPr lang="en-US" sz="2200" i="1" dirty="0">
                <a:latin typeface="+mn-lt"/>
              </a:rPr>
              <a:t>URL</a:t>
            </a:r>
            <a:r>
              <a:rPr lang="en-US" sz="2200" dirty="0">
                <a:latin typeface="+mn-lt"/>
              </a:rPr>
              <a:t>”) would go in the first column (</a:t>
            </a:r>
            <a:r>
              <a:rPr lang="en-US" sz="2000" i="1" dirty="0">
                <a:latin typeface="+mn-lt"/>
              </a:rPr>
              <a:t>column 0, as columns are counted starting from 0</a:t>
            </a:r>
            <a:r>
              <a:rPr lang="en-US" sz="2200" dirty="0">
                <a:latin typeface="+mn-lt"/>
              </a:rPr>
              <a:t>), and the </a:t>
            </a:r>
            <a:r>
              <a:rPr lang="en-US" sz="2200" dirty="0" err="1">
                <a:latin typeface="+mn-lt"/>
              </a:rPr>
              <a:t>TextField</a:t>
            </a:r>
            <a:r>
              <a:rPr lang="en-US" sz="2200" dirty="0">
                <a:latin typeface="+mn-lt"/>
              </a:rPr>
              <a:t> would go into a spanned set of three columns (columns 1 through 3).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F4D165-2B9E-4DBD-ADF7-FD1F2079C6D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800600"/>
          <a:ext cx="6781800" cy="1600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0300"/>
                <a:gridCol w="1130300"/>
                <a:gridCol w="2260600"/>
                <a:gridCol w="2260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Label</a:t>
                      </a:r>
                      <a:r>
                        <a:rPr lang="en-US" b="0" dirty="0" smtClean="0"/>
                        <a:t> (URL)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EditText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EditText</a:t>
                      </a:r>
                      <a:r>
                        <a:rPr lang="en-US" b="1" dirty="0" smtClean="0"/>
                        <a:t>-span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EditText</a:t>
                      </a:r>
                      <a:r>
                        <a:rPr lang="en-US" b="1" dirty="0" smtClean="0"/>
                        <a:t>-span</a:t>
                      </a:r>
                    </a:p>
                    <a:p>
                      <a:endParaRPr lang="en-US" sz="1600" b="0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0070C0"/>
                          </a:solidFill>
                        </a:rPr>
                        <a:t>Column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0070C0"/>
                          </a:solidFill>
                        </a:rPr>
                        <a:t>Column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0070C0"/>
                          </a:solidFill>
                        </a:rPr>
                        <a:t>Column 2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Button</a:t>
                      </a:r>
                    </a:p>
                    <a:p>
                      <a:r>
                        <a:rPr lang="en-US" b="1" dirty="0" smtClean="0"/>
                        <a:t>Cancel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 smtClean="0">
                          <a:solidFill>
                            <a:srgbClr val="0070C0"/>
                          </a:solidFill>
                        </a:rPr>
                        <a:t>Column 3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Button</a:t>
                      </a:r>
                    </a:p>
                    <a:p>
                      <a:r>
                        <a:rPr lang="en-US" b="1" dirty="0" smtClean="0"/>
                        <a:t>OK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33600" y="4572000"/>
            <a:ext cx="54102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6" name="TextBox 11"/>
          <p:cNvSpPr txBox="1">
            <a:spLocks noChangeArrowheads="1"/>
          </p:cNvSpPr>
          <p:nvPr/>
        </p:nvSpPr>
        <p:spPr bwMode="auto">
          <a:xfrm>
            <a:off x="3200400" y="411480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android:layout_span="3"</a:t>
            </a: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4057" name="TextBox 15"/>
          <p:cNvSpPr txBox="1">
            <a:spLocks noChangeArrowheads="1"/>
          </p:cNvSpPr>
          <p:nvPr/>
        </p:nvSpPr>
        <p:spPr bwMode="auto">
          <a:xfrm>
            <a:off x="3810000" y="641191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android:layout_columns="2"</a:t>
            </a: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3200400" y="6477000"/>
            <a:ext cx="5334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546475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ECDC1-E5F3-4157-ACB6-9CEC7B2FB31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5059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Table Layout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2667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800" b="1">
                <a:latin typeface="Calibri" pitchFamily="34" charset="0"/>
              </a:rPr>
              <a:t>3. Table Layout – </a:t>
            </a:r>
          </a:p>
          <a:p>
            <a:pPr marL="457200" indent="-457200"/>
            <a:r>
              <a:rPr lang="en-US" sz="2800" b="1">
                <a:latin typeface="Calibri" pitchFamily="34" charset="0"/>
              </a:rPr>
              <a:t>Example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CD58DB4-E9E7-49FD-A30F-C5B6634F001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838200"/>
            <a:ext cx="5715000" cy="581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200" i="1" dirty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TableLayout</a:t>
            </a:r>
            <a:endParaRPr lang="en-US" sz="12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myTableLayout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"#ff0033cc"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12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"URL:"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ediUrl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android:layout_span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"3"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View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"3dip"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"#0000FF"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err="1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200" b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Button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"@+id/cancel"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android:layout_column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"2"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"Cancel"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Button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"@+id/ok"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"OK"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View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"3dip"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"#0000FF"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TableLayout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12" name="Right Arrow 11"/>
          <p:cNvSpPr/>
          <p:nvPr/>
        </p:nvSpPr>
        <p:spPr>
          <a:xfrm rot="10800000" flipV="1">
            <a:off x="6324600" y="4572000"/>
            <a:ext cx="2362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Skip columns: 0, 1</a:t>
            </a:r>
          </a:p>
        </p:txBody>
      </p:sp>
      <p:sp>
        <p:nvSpPr>
          <p:cNvPr id="13" name="Right Arrow 12"/>
          <p:cNvSpPr/>
          <p:nvPr/>
        </p:nvSpPr>
        <p:spPr>
          <a:xfrm rot="10800000" flipV="1">
            <a:off x="6477000" y="3276600"/>
            <a:ext cx="2514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Strech</a:t>
            </a:r>
            <a:r>
              <a:rPr lang="en-US" dirty="0"/>
              <a:t> up to column 3</a:t>
            </a:r>
          </a:p>
        </p:txBody>
      </p:sp>
      <p:sp>
        <p:nvSpPr>
          <p:cNvPr id="45066" name="TextBox 13"/>
          <p:cNvSpPr txBox="1">
            <a:spLocks noChangeArrowheads="1"/>
          </p:cNvSpPr>
          <p:nvPr/>
        </p:nvSpPr>
        <p:spPr bwMode="auto">
          <a:xfrm>
            <a:off x="152400" y="5562600"/>
            <a:ext cx="2667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Note to the reader:</a:t>
            </a:r>
          </a:p>
          <a:p>
            <a:r>
              <a:rPr lang="en-US" sz="1400">
                <a:latin typeface="Calibri" pitchFamily="34" charset="0"/>
              </a:rPr>
              <a:t>Experiment changing </a:t>
            </a:r>
          </a:p>
          <a:p>
            <a:r>
              <a:rPr lang="en-US" sz="1400">
                <a:latin typeface="Calibri" pitchFamily="34" charset="0"/>
              </a:rPr>
              <a:t>layout_span to 1, 2,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6B9A5-1E85-4E22-AC32-D8DCAEE2DA4E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082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Table Layout</a:t>
            </a:r>
          </a:p>
        </p:txBody>
      </p:sp>
      <p:pic>
        <p:nvPicPr>
          <p:cNvPr id="460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335088"/>
            <a:ext cx="8610600" cy="4954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</a:rPr>
              <a:t>3. Table Layout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By default, each column will be sized according to the "</a:t>
            </a:r>
            <a:r>
              <a:rPr lang="en-US" sz="2400" i="1" dirty="0">
                <a:latin typeface="+mn-lt"/>
              </a:rPr>
              <a:t>natural</a:t>
            </a:r>
            <a:r>
              <a:rPr lang="en-US" sz="2400" dirty="0">
                <a:latin typeface="+mn-lt"/>
              </a:rPr>
              <a:t>" size of the widest widget in that column.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If your content is narrower than the available space,  you can use the </a:t>
            </a:r>
            <a:r>
              <a:rPr lang="en-US" sz="2400" i="1" dirty="0" err="1">
                <a:solidFill>
                  <a:srgbClr val="0070C0"/>
                </a:solidFill>
                <a:latin typeface="+mn-lt"/>
              </a:rPr>
              <a:t>TableLayout</a:t>
            </a:r>
            <a:r>
              <a:rPr lang="en-US" sz="2400" dirty="0">
                <a:latin typeface="+mn-lt"/>
              </a:rPr>
              <a:t> property: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android:stretchColumns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=“…”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Its value should be a single column number (0-based) or a comma-delimited list of column numbers. Those columns will be stretched to take up any available space yet on the row.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FDF3E3-934F-46A0-8288-3AF11DAA7E4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191000"/>
            <a:ext cx="5486400" cy="762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252C5-9378-4362-B50B-3A926E8C3B5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7106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Table Layout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pic>
        <p:nvPicPr>
          <p:cNvPr id="471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6106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800" b="1">
                <a:latin typeface="Calibri" pitchFamily="34" charset="0"/>
              </a:rPr>
              <a:t>3. Table Layout</a:t>
            </a:r>
          </a:p>
          <a:p>
            <a:pPr marL="457200" indent="-457200"/>
            <a:r>
              <a:rPr lang="en-US" sz="2400">
                <a:latin typeface="Calibri" pitchFamily="34" charset="0"/>
              </a:rPr>
              <a:t>	In our running example we stretch columns 2, 3, and 4 to fill the rest of the row.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ABE95DB-9922-49DF-8818-D80C676A749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819400"/>
            <a:ext cx="83058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8080"/>
                </a:solidFill>
                <a:latin typeface="Courier New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urier New"/>
              </a:rPr>
              <a:t>TableLayout</a:t>
            </a:r>
            <a:endParaRPr lang="en-US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i="1" dirty="0" err="1">
                <a:solidFill>
                  <a:srgbClr val="2A00FF"/>
                </a:solidFill>
                <a:latin typeface="Courier New"/>
              </a:rPr>
              <a:t>myTableLayout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"#ff0033cc"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android:stretchColumns</a:t>
            </a:r>
            <a:r>
              <a:rPr lang="en-US" dirty="0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"2,3,4"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8080"/>
                </a:solidFill>
                <a:latin typeface="Courier New"/>
              </a:rPr>
              <a:t>...</a:t>
            </a:r>
            <a:endParaRPr lang="en-US" sz="2400" dirty="0">
              <a:solidFill>
                <a:srgbClr val="008080"/>
              </a:solidFill>
              <a:latin typeface="Times New Roman"/>
            </a:endParaRPr>
          </a:p>
        </p:txBody>
      </p:sp>
      <p:pic>
        <p:nvPicPr>
          <p:cNvPr id="471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362200"/>
            <a:ext cx="3251200" cy="185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7112" name="TextBox 9"/>
          <p:cNvSpPr txBox="1">
            <a:spLocks noChangeArrowheads="1"/>
          </p:cNvSpPr>
          <p:nvPr/>
        </p:nvSpPr>
        <p:spPr bwMode="auto">
          <a:xfrm>
            <a:off x="304800" y="6172200"/>
            <a:ext cx="746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C00000"/>
                </a:solidFill>
                <a:latin typeface="Calibri" pitchFamily="34" charset="0"/>
              </a:rPr>
              <a:t>TODO</a:t>
            </a:r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: try to stretch one column at the time 1, then 2,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B5703-8F15-46C0-A9D2-EE12B2E98F5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8130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 ScrollView Layout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pic>
        <p:nvPicPr>
          <p:cNvPr id="481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5715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4. ScrollView Layout</a:t>
            </a:r>
          </a:p>
          <a:p>
            <a:pPr marL="457200" indent="-457200"/>
            <a:endParaRPr lang="en-US" sz="2000" b="1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Dùng </a:t>
            </a:r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ScrollView</a:t>
            </a:r>
            <a:r>
              <a:rPr lang="en-US" sz="2000">
                <a:latin typeface="Calibri" pitchFamily="34" charset="0"/>
              </a:rPr>
              <a:t> khi dữ liệu cần hiển thị dài hơn 1 trang màn hình.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Cho phép kéo thanh cuốn để xem từng phần. 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Tương tự 1 trang web.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5C7BEC-8697-4880-A21A-1CF1109C5FE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33600"/>
            <a:ext cx="2438400" cy="3657600"/>
          </a:xfrm>
          <a:prstGeom prst="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3E405-78F2-4EF1-877F-79952740B88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9154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 ScrollView Layout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pic>
        <p:nvPicPr>
          <p:cNvPr id="491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610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800" b="1">
                <a:solidFill>
                  <a:srgbClr val="0070C0"/>
                </a:solidFill>
                <a:latin typeface="Calibri" pitchFamily="34" charset="0"/>
              </a:rPr>
              <a:t>4. Example ScrollView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19F050-1A7B-446C-8EF2-11354E580BF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828801"/>
            <a:ext cx="838200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numCol="2">
            <a:spAutoFit/>
          </a:bodyPr>
          <a:lstStyle/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800" dirty="0">
                <a:solidFill>
                  <a:srgbClr val="3F7F7F"/>
                </a:solidFill>
                <a:latin typeface="Courier New"/>
              </a:rPr>
              <a:t>xml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"1.0"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ScrollView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"@+id/myScrollView1"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"#ff009999"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myLinearLayoutVertical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008080"/>
              </a:solidFill>
              <a:latin typeface="Courier New"/>
            </a:endParaRP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"@+id/myLinearLayoutHorizontal1"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ImageView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myPicture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android:src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drawable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/icon"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"@+id/textView1"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"Line1"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"70dip"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8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Courier New"/>
            </a:endParaRP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urier New"/>
              </a:rPr>
              <a:t>View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"6dip"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ffccffcc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Courier New"/>
            </a:endParaRP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"@+id/textView2"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"Line2"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"70dip"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urier New"/>
              </a:rPr>
              <a:t>View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"6dip"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ffccffcc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"@+id/textView3"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"Line3"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"70dip"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urier New"/>
              </a:rPr>
              <a:t>View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"6dip"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ffccffcc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"@+id/textView4"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"Line4"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"70dip"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urier New"/>
              </a:rPr>
              <a:t>View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"6dip"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ffccffcc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800" dirty="0">
              <a:solidFill>
                <a:srgbClr val="3F7F7F"/>
              </a:solidFill>
              <a:latin typeface="Courier New"/>
            </a:endParaRP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"@+id/textView5"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"Line5"</a:t>
            </a:r>
          </a:p>
          <a:p>
            <a:pPr lvl="1"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urier New"/>
              </a:rPr>
              <a:t>"70dip"</a:t>
            </a:r>
            <a:r>
              <a:rPr lang="en-US" sz="8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8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008080"/>
              </a:solidFill>
              <a:latin typeface="Courier New"/>
            </a:endParaRPr>
          </a:p>
          <a:p>
            <a:pPr defTabSz="182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urier New"/>
              </a:rPr>
              <a:t>ScrollView</a:t>
            </a:r>
            <a:r>
              <a:rPr lang="en-US" sz="800" dirty="0">
                <a:solidFill>
                  <a:srgbClr val="008080"/>
                </a:solidFill>
                <a:latin typeface="Courier New"/>
              </a:rPr>
              <a:t>&gt;</a:t>
            </a:r>
            <a:endParaRPr lang="en-US" sz="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02916-02D6-4495-8507-F1FA0DB4EC58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0178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      ScrollView Layout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610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800" b="1">
                <a:solidFill>
                  <a:srgbClr val="0070C0"/>
                </a:solidFill>
                <a:latin typeface="Calibri" pitchFamily="34" charset="0"/>
              </a:rPr>
              <a:t>4. Example ScrollView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5CEA959-F0BC-425D-8E37-42356C9FE305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09800"/>
            <a:ext cx="2438400" cy="3657600"/>
          </a:xfrm>
          <a:prstGeom prst="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0" name="Line Callout 2 9"/>
          <p:cNvSpPr/>
          <p:nvPr/>
        </p:nvSpPr>
        <p:spPr>
          <a:xfrm>
            <a:off x="5791200" y="4114800"/>
            <a:ext cx="1219200" cy="228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9366"/>
              <a:gd name="adj6" fmla="val -5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Scroller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820694" y="4304506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Callout 2 13"/>
          <p:cNvSpPr/>
          <p:nvPr/>
        </p:nvSpPr>
        <p:spPr>
          <a:xfrm>
            <a:off x="5791200" y="2514600"/>
            <a:ext cx="3124200" cy="990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157"/>
              <a:gd name="adj6" fmla="val -37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Combining an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err="1"/>
              <a:t>ImageView</a:t>
            </a:r>
            <a:r>
              <a:rPr lang="en-US" dirty="0"/>
              <a:t> &amp; </a:t>
            </a:r>
            <a:r>
              <a:rPr lang="en-US" dirty="0" err="1"/>
              <a:t>TextView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in a horizontal </a:t>
            </a:r>
            <a:r>
              <a:rPr lang="en-US" sz="2000" dirty="0"/>
              <a:t>Linear</a:t>
            </a:r>
            <a:r>
              <a:rPr lang="en-US" dirty="0"/>
              <a:t> Layout</a:t>
            </a:r>
          </a:p>
        </p:txBody>
      </p:sp>
      <p:sp>
        <p:nvSpPr>
          <p:cNvPr id="15" name="Line Callout 2 14"/>
          <p:cNvSpPr/>
          <p:nvPr/>
        </p:nvSpPr>
        <p:spPr>
          <a:xfrm flipH="1">
            <a:off x="533400" y="3048000"/>
            <a:ext cx="1143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082"/>
              <a:gd name="adj6" fmla="val -71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Simple </a:t>
            </a:r>
            <a:r>
              <a:rPr lang="en-US" dirty="0" err="1"/>
              <a:t>TextView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71E7-8679-4D97-A2B2-6A9BDDDA12B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1202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      Absolute Layouts</a:t>
            </a:r>
            <a:endParaRPr lang="en-US" sz="3300">
              <a:solidFill>
                <a:srgbClr val="558ED5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endParaRPr lang="en-US" sz="3300">
              <a:solidFill>
                <a:srgbClr val="558ED5"/>
              </a:solidFill>
              <a:latin typeface="Calibri" pitchFamily="34" charset="0"/>
            </a:endParaRPr>
          </a:p>
        </p:txBody>
      </p:sp>
      <p:pic>
        <p:nvPicPr>
          <p:cNvPr id="512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Box 10"/>
          <p:cNvSpPr txBox="1">
            <a:spLocks noChangeArrowheads="1"/>
          </p:cNvSpPr>
          <p:nvPr/>
        </p:nvSpPr>
        <p:spPr bwMode="auto">
          <a:xfrm>
            <a:off x="228600" y="1295400"/>
            <a:ext cx="41148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latin typeface="Calibri" pitchFamily="34" charset="0"/>
              </a:rPr>
              <a:t>5. Miscellaneous.</a:t>
            </a:r>
          </a:p>
          <a:p>
            <a:pPr marL="457200" indent="-457200"/>
            <a:r>
              <a:rPr lang="en-US" sz="2400" b="1">
                <a:latin typeface="Calibri" pitchFamily="34" charset="0"/>
              </a:rPr>
              <a:t> Absolute Layout</a:t>
            </a:r>
          </a:p>
          <a:p>
            <a:pPr marL="457200" indent="-457200"/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(đã lạc hậu, nên thay bằng layout khác)</a:t>
            </a:r>
          </a:p>
          <a:p>
            <a:pPr marL="457200" indent="-457200"/>
            <a:endParaRPr lang="en-US" sz="2400" b="1">
              <a:solidFill>
                <a:srgbClr val="FF0000"/>
              </a:solidFill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layout cho phép quy định chính xác tọa độ (x,y) của các thành phần trong container. </a:t>
            </a:r>
          </a:p>
          <a:p>
            <a:pPr marL="457200" indent="-4572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Absolute layouts are </a:t>
            </a:r>
            <a:r>
              <a:rPr lang="en-US" sz="2000" i="1">
                <a:latin typeface="Calibri" pitchFamily="34" charset="0"/>
              </a:rPr>
              <a:t>less flexible </a:t>
            </a:r>
            <a:r>
              <a:rPr lang="en-US" sz="2000">
                <a:latin typeface="Calibri" pitchFamily="34" charset="0"/>
              </a:rPr>
              <a:t>and harder to maintain than other types of layouts without absolute positioning.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EEBF76-88B4-4872-BA32-AE6E7073FAB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00200"/>
            <a:ext cx="4171950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E4726-591E-429D-A46A-622982744414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2226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    5. Android – UI – Basic XML Layouts</a:t>
            </a:r>
          </a:p>
          <a:p>
            <a:pPr algn="ctr"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 Absolute Layouts</a:t>
            </a:r>
          </a:p>
        </p:txBody>
      </p:sp>
      <p:pic>
        <p:nvPicPr>
          <p:cNvPr id="522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Box 10"/>
          <p:cNvSpPr txBox="1">
            <a:spLocks noChangeArrowheads="1"/>
          </p:cNvSpPr>
          <p:nvPr/>
        </p:nvSpPr>
        <p:spPr bwMode="auto">
          <a:xfrm>
            <a:off x="228600" y="1295400"/>
            <a:ext cx="853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800" b="1">
                <a:latin typeface="Calibri" pitchFamily="34" charset="0"/>
              </a:rPr>
              <a:t>5. Miscellaneous Absolute Layout  </a:t>
            </a:r>
            <a:r>
              <a:rPr lang="en-US" sz="2800">
                <a:latin typeface="Calibri" pitchFamily="34" charset="0"/>
              </a:rPr>
              <a:t>(cont.)</a:t>
            </a:r>
            <a:endParaRPr lang="en-US" sz="2800" b="1">
              <a:latin typeface="Calibri" pitchFamily="34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AB90A6-BD79-45FE-ABB1-EBC231B318F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382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numCol="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300" dirty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300" dirty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300" i="1" dirty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3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3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highlight>
                  <a:srgbClr val="FFFF00"/>
                </a:highlight>
                <a:latin typeface="Courier New"/>
              </a:rPr>
              <a:t>&lt;</a:t>
            </a:r>
            <a:r>
              <a:rPr lang="en-US" sz="1300" dirty="0" err="1">
                <a:solidFill>
                  <a:srgbClr val="3F7F7F"/>
                </a:solidFill>
                <a:highlight>
                  <a:srgbClr val="FFFF00"/>
                </a:highlight>
                <a:latin typeface="Courier New"/>
              </a:rPr>
              <a:t>AbsoluteLayout</a:t>
            </a:r>
            <a:endParaRPr lang="en-US" sz="1300" dirty="0">
              <a:solidFill>
                <a:srgbClr val="3F7F7F"/>
              </a:solidFill>
              <a:highlight>
                <a:srgbClr val="FFFF00"/>
              </a:highlight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myLinearLayout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"#ff0033cc"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"4dip"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300" dirty="0" err="1">
                <a:solidFill>
                  <a:srgbClr val="3F7F7F"/>
                </a:solidFill>
                <a:latin typeface="Courier New"/>
              </a:rPr>
              <a:t>TextView</a:t>
            </a:r>
            <a:endParaRPr lang="en-US" sz="13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tvUserName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"#ffff0066"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"User Name"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"16sp"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android:textColor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"#ff000000"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android:layout_x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"0dip"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android:layout_y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"10dip"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300" dirty="0" err="1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3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300" dirty="0" err="1">
                <a:solidFill>
                  <a:srgbClr val="3F7F7F"/>
                </a:solidFill>
                <a:latin typeface="Courier New"/>
              </a:rPr>
              <a:t>EditText</a:t>
            </a:r>
            <a:endParaRPr lang="en-US" sz="1300" dirty="0">
              <a:solidFill>
                <a:srgbClr val="3F7F7F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etName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android:layout_x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"0dip"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android:layout_y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"38dip"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300" dirty="0" err="1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3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300" dirty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android:layout_width</a:t>
            </a:r>
            <a:r>
              <a:rPr lang="en-US" sz="1300" dirty="0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="120dip"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"Go"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"bold"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300" i="1" dirty="0" err="1">
                <a:solidFill>
                  <a:srgbClr val="2A00FF"/>
                </a:solidFill>
                <a:latin typeface="Courier New"/>
              </a:rPr>
              <a:t>btnGo</a:t>
            </a:r>
            <a:r>
              <a:rPr lang="en-US" sz="13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android:layout_x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"100dip"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android:layout_y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300" i="1" dirty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"170dip"  </a:t>
            </a:r>
            <a:r>
              <a:rPr lang="en-US" sz="1300" i="1" dirty="0">
                <a:solidFill>
                  <a:srgbClr val="008080"/>
                </a:solidFill>
                <a:highlight>
                  <a:srgbClr val="FFFF00"/>
                </a:highlight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300" dirty="0" err="1">
                <a:solidFill>
                  <a:srgbClr val="3F7F7F"/>
                </a:solidFill>
                <a:latin typeface="Courier New"/>
              </a:rPr>
              <a:t>AbsoluteLayout</a:t>
            </a:r>
            <a:r>
              <a:rPr lang="en-US" sz="1300" dirty="0">
                <a:solidFill>
                  <a:srgbClr val="008080"/>
                </a:solidFill>
                <a:latin typeface="Courier New"/>
              </a:rPr>
              <a:t>&gt;</a:t>
            </a:r>
            <a:endParaRPr lang="en-US" sz="1300" dirty="0">
              <a:solidFill>
                <a:srgbClr val="008080"/>
              </a:solidFill>
              <a:latin typeface="Times New Roman"/>
            </a:endParaRPr>
          </a:p>
        </p:txBody>
      </p:sp>
      <p:sp>
        <p:nvSpPr>
          <p:cNvPr id="10" name="Right Arrow 9"/>
          <p:cNvSpPr/>
          <p:nvPr/>
        </p:nvSpPr>
        <p:spPr>
          <a:xfrm rot="9273054" flipV="1">
            <a:off x="7086600" y="3900488"/>
            <a:ext cx="1828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Button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C7BEB-12A6-4B57-9AB9-62F1DD2CDFE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5. Android – UI – Basic XML Layouts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Basic XML Layouts - Containers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Box 10"/>
          <p:cNvSpPr txBox="1">
            <a:spLocks noChangeArrowheads="1"/>
          </p:cNvSpPr>
          <p:nvPr/>
        </p:nvSpPr>
        <p:spPr bwMode="auto">
          <a:xfrm>
            <a:off x="228600" y="1335088"/>
            <a:ext cx="8610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US" sz="6600" b="1">
                <a:solidFill>
                  <a:srgbClr val="FF0000"/>
                </a:solidFill>
                <a:latin typeface="Calibri" pitchFamily="34" charset="0"/>
              </a:rPr>
              <a:t>Questions?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4334B6D-87BF-48D9-86DE-28F2175692E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41196-F824-4062-8D50-4E14C63236C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5. Android – UI – Basic XML Layouts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Basic XML Layouts - Containers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A67103-B874-40C4-A0BB-E5EAA4839B3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229600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200" b="1">
                <a:latin typeface="Calibri" pitchFamily="34" charset="0"/>
              </a:rPr>
              <a:t>Before we get started …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2400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Android’s simplest layout manager is called: </a:t>
            </a:r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Frame Layout</a:t>
            </a:r>
            <a:r>
              <a:rPr lang="en-US" sz="240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2400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Một Frame Layout là một container hình chữ nhật mà mỗi thành phần của nó</a:t>
            </a:r>
            <a:r>
              <a:rPr lang="en-US" sz="2400" i="1">
                <a:latin typeface="Calibri" pitchFamily="34" charset="0"/>
              </a:rPr>
              <a:t> (child)</a:t>
            </a:r>
            <a:r>
              <a:rPr lang="en-US" sz="2400">
                <a:latin typeface="Calibri" pitchFamily="34" charset="0"/>
              </a:rPr>
              <a:t> được đính tại góc trên bên trái container.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2400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Khi thêm một view mới vào một frame layout, nó được xếp chồng lên trên các view hiện có</a:t>
            </a:r>
            <a:endParaRPr lang="en-US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D7D9D-793B-4943-8002-D2832F6FDDC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5. Android – UI – Basic XML Layouts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Basic XML Layouts - Containers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D96E25B-86EC-415B-8390-C15EAC1712E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914400"/>
            <a:ext cx="5854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76200" y="1219200"/>
            <a:ext cx="3505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200" b="1">
                <a:latin typeface="Calibri" pitchFamily="34" charset="0"/>
              </a:rPr>
              <a:t>Before we get started …</a:t>
            </a:r>
          </a:p>
          <a:p>
            <a:pPr marL="457200" indent="-457200"/>
            <a:r>
              <a:rPr lang="en-US" sz="2400">
                <a:latin typeface="Calibri" pitchFamily="34" charset="0"/>
              </a:rPr>
              <a:t>Hierarchy Viewer (\tools)</a:t>
            </a:r>
          </a:p>
        </p:txBody>
      </p:sp>
      <p:pic>
        <p:nvPicPr>
          <p:cNvPr id="18439" name="Picture 8" descr="devic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6670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10800000" flipV="1">
            <a:off x="2895600" y="25908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2743200" y="3124200"/>
            <a:ext cx="152400" cy="3200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2743200" y="2819400"/>
            <a:ext cx="762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250B5-5C47-49BC-9B02-078F524DFF3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5. Android – UI – Basic XML Layouts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Basic XML Layouts - Containers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3F8000-CD2C-46BB-9B8D-C8014F9ED83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85800"/>
            <a:ext cx="83375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28600" y="4419600"/>
            <a:ext cx="1981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HierarchyViewer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As in SDK 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3DB64-9415-4999-A75B-F9D14D04D09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2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7C6D996-DDB5-485B-A35E-3109BDEC425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335088"/>
            <a:ext cx="8534400" cy="4954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>
                <a:solidFill>
                  <a:srgbClr val="0070C0"/>
                </a:solidFill>
                <a:latin typeface="+mn-lt"/>
              </a:rPr>
              <a:t>Linear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+mn-lt"/>
              </a:rPr>
              <a:t>LinearLayout</a:t>
            </a:r>
            <a:r>
              <a:rPr lang="en-US" sz="2400" dirty="0">
                <a:latin typeface="+mn-lt"/>
              </a:rPr>
              <a:t> is a </a:t>
            </a:r>
            <a:r>
              <a:rPr lang="en-US" sz="2400" i="1" dirty="0">
                <a:latin typeface="+mn-lt"/>
              </a:rPr>
              <a:t>box model </a:t>
            </a:r>
            <a:r>
              <a:rPr lang="en-US" sz="2400" dirty="0">
                <a:latin typeface="+mn-lt"/>
              </a:rPr>
              <a:t>– widgets or child containers are lined up in a </a:t>
            </a:r>
            <a:r>
              <a:rPr lang="en-US" sz="2400" i="1" dirty="0">
                <a:latin typeface="+mn-lt"/>
              </a:rPr>
              <a:t>column</a:t>
            </a:r>
            <a:r>
              <a:rPr lang="en-US" sz="2400" dirty="0">
                <a:latin typeface="+mn-lt"/>
              </a:rPr>
              <a:t> or </a:t>
            </a:r>
            <a:r>
              <a:rPr lang="en-US" sz="2400" i="1" dirty="0">
                <a:latin typeface="+mn-lt"/>
              </a:rPr>
              <a:t>row</a:t>
            </a:r>
            <a:r>
              <a:rPr lang="en-US" sz="2400" dirty="0">
                <a:latin typeface="+mn-lt"/>
              </a:rPr>
              <a:t>, one after the next.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To configure a </a:t>
            </a:r>
            <a:r>
              <a:rPr lang="en-US" sz="2400" dirty="0" err="1">
                <a:latin typeface="+mn-lt"/>
              </a:rPr>
              <a:t>LinearLayout</a:t>
            </a:r>
            <a:r>
              <a:rPr lang="en-US" sz="2400" dirty="0">
                <a:latin typeface="+mn-lt"/>
              </a:rPr>
              <a:t>, you have five main areas of control besides the container's contents: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orientation,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fill model,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weight,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gravity,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padding ,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margin</a:t>
            </a:r>
            <a:endParaRPr lang="en-US" sz="22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DB773-B8F3-4983-AD38-AFA7EBDA711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1506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DB9D6C7-333B-413F-A410-B450CD7DBE4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28600" y="1335088"/>
            <a:ext cx="85344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b="1">
                <a:latin typeface="Calibri" pitchFamily="34" charset="0"/>
              </a:rPr>
              <a:t>Linear Layout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 b="1">
                <a:latin typeface="Calibri" pitchFamily="34" charset="0"/>
              </a:rPr>
              <a:t>Orientation</a:t>
            </a:r>
          </a:p>
          <a:p>
            <a:pPr marL="457200" indent="-457200"/>
            <a:r>
              <a:rPr lang="en-US" sz="2000">
                <a:latin typeface="Calibri" pitchFamily="34" charset="0"/>
              </a:rPr>
              <a:t>quy định LinearLayout biểu diễn dạng hàng hay dạng cột. 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Giá trị của thuộc tính </a:t>
            </a:r>
            <a:r>
              <a:rPr lang="en-US" sz="2000">
                <a:solidFill>
                  <a:srgbClr val="0060A8"/>
                </a:solidFill>
                <a:latin typeface="Calibri" pitchFamily="34" charset="0"/>
              </a:rPr>
              <a:t>android:orientation </a:t>
            </a:r>
            <a:r>
              <a:rPr lang="en-US" sz="2000">
                <a:latin typeface="Calibri" pitchFamily="34" charset="0"/>
              </a:rPr>
              <a:t>của phần tử LinearLayout tại XML layout: giá trị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horizontal</a:t>
            </a:r>
            <a:r>
              <a:rPr lang="en-US" sz="2000">
                <a:latin typeface="Calibri" pitchFamily="34" charset="0"/>
              </a:rPr>
              <a:t> cho dạng hàng,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vertical</a:t>
            </a:r>
            <a:r>
              <a:rPr lang="en-US" sz="2000">
                <a:latin typeface="Calibri" pitchFamily="34" charset="0"/>
              </a:rPr>
              <a:t> cho dạng cột.</a:t>
            </a:r>
          </a:p>
          <a:p>
            <a:pPr marL="457200" indent="-457200"/>
            <a:endParaRPr lang="en-US" sz="2000">
              <a:latin typeface="Calibri" pitchFamily="34" charset="0"/>
            </a:endParaRPr>
          </a:p>
          <a:p>
            <a:pPr marL="457200" indent="-457200"/>
            <a:r>
              <a:rPr lang="en-US" sz="2000">
                <a:latin typeface="Calibri" pitchFamily="34" charset="0"/>
              </a:rPr>
              <a:t>Có thể sửa orientation trong khi chạy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bằng mã chương trình với lệnh </a:t>
            </a:r>
            <a:br>
              <a:rPr lang="en-US" sz="2000">
                <a:latin typeface="Calibri" pitchFamily="34" charset="0"/>
              </a:rPr>
            </a:br>
            <a:r>
              <a:rPr lang="en-US" sz="2000" i="1">
                <a:solidFill>
                  <a:srgbClr val="0060A8"/>
                </a:solidFill>
                <a:latin typeface="Calibri" pitchFamily="34" charset="0"/>
              </a:rPr>
              <a:t>setOrientation()</a:t>
            </a:r>
            <a:endParaRPr lang="en-US" sz="2000" b="1" i="1">
              <a:solidFill>
                <a:srgbClr val="0060A8"/>
              </a:solidFill>
              <a:latin typeface="Calibri" pitchFamily="34" charset="0"/>
            </a:endParaRPr>
          </a:p>
        </p:txBody>
      </p:sp>
      <p:pic>
        <p:nvPicPr>
          <p:cNvPr id="21510" name="Picture 9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3810000"/>
            <a:ext cx="16256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7391400" y="3352800"/>
            <a:ext cx="1600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horizontal</a:t>
            </a:r>
          </a:p>
        </p:txBody>
      </p:sp>
      <p:pic>
        <p:nvPicPr>
          <p:cNvPr id="21512" name="Picture 13" descr="devic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810000"/>
            <a:ext cx="16256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5" name="Down Arrow 14"/>
          <p:cNvSpPr/>
          <p:nvPr/>
        </p:nvSpPr>
        <p:spPr>
          <a:xfrm>
            <a:off x="4876800" y="3810000"/>
            <a:ext cx="422275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vertical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8C5F4-D63D-4765-9591-B60208803E7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2530" name="Title 1"/>
          <p:cNvSpPr txBox="1">
            <a:spLocks/>
          </p:cNvSpPr>
          <p:nvPr/>
        </p:nvSpPr>
        <p:spPr bwMode="auto">
          <a:xfrm>
            <a:off x="304800" y="460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lnSpc>
                <a:spcPct val="80000"/>
              </a:lnSpc>
            </a:pPr>
            <a:r>
              <a:rPr lang="en-US" sz="800">
                <a:solidFill>
                  <a:srgbClr val="558ED5"/>
                </a:solidFill>
                <a:latin typeface="Calibri" pitchFamily="34" charset="0"/>
              </a:rPr>
              <a:t>                                5. Android – UI – Basic XML Layouts</a:t>
            </a:r>
          </a:p>
          <a:p>
            <a:pPr>
              <a:lnSpc>
                <a:spcPct val="80000"/>
              </a:lnSpc>
            </a:pPr>
            <a:endParaRPr lang="en-US" sz="800">
              <a:solidFill>
                <a:srgbClr val="558ED5"/>
              </a:solidFill>
              <a:latin typeface="Calibri" pitchFamily="34" charset="0"/>
            </a:endParaRPr>
          </a:p>
          <a:p>
            <a:pPr algn="ctr"/>
            <a:r>
              <a:rPr lang="en-US" sz="4400">
                <a:solidFill>
                  <a:srgbClr val="558ED5"/>
                </a:solidFill>
                <a:latin typeface="Calibri" pitchFamily="34" charset="0"/>
              </a:rPr>
              <a:t>Linear Layout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377EE3B-EB3D-44E1-B909-E5422F88F5C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28600" y="1335088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200" b="1">
                <a:latin typeface="Calibri" pitchFamily="34" charset="0"/>
              </a:rPr>
              <a:t>1.1 	Linear Layout:  </a:t>
            </a:r>
            <a:r>
              <a:rPr lang="en-US" sz="2400" b="1">
                <a:latin typeface="Calibri" pitchFamily="34" charset="0"/>
              </a:rPr>
              <a:t>Orientation</a:t>
            </a:r>
          </a:p>
        </p:txBody>
      </p:sp>
      <p:pic>
        <p:nvPicPr>
          <p:cNvPr id="22534" name="Picture 9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95600"/>
            <a:ext cx="22098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29200" y="609600"/>
            <a:ext cx="3962400" cy="615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>
                <a:latin typeface="Calibri" pitchFamily="34" charset="0"/>
              </a:rPr>
              <a:t>&lt;?xml version=</a:t>
            </a:r>
            <a:r>
              <a:rPr lang="en-US" sz="1100" i="1">
                <a:latin typeface="Calibri" pitchFamily="34" charset="0"/>
              </a:rPr>
              <a:t>"1.0" encoding="utf-8"?&gt;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</a:t>
            </a:r>
            <a:r>
              <a:rPr lang="en-US" sz="1100" b="1">
                <a:latin typeface="Calibri" pitchFamily="34" charset="0"/>
              </a:rPr>
              <a:t>LinearLayout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android:id=</a:t>
            </a:r>
            <a:r>
              <a:rPr lang="en-US" sz="1100" i="1">
                <a:latin typeface="Calibri" pitchFamily="34" charset="0"/>
              </a:rPr>
              <a:t>"@+id/myLinearLayout"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android:layout_width=</a:t>
            </a:r>
            <a:r>
              <a:rPr lang="en-US" sz="1100" i="1">
                <a:latin typeface="Calibri" pitchFamily="34" charset="0"/>
              </a:rPr>
              <a:t>"fill_parent"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android:layout_height=</a:t>
            </a:r>
            <a:r>
              <a:rPr lang="en-US" sz="1100" i="1">
                <a:latin typeface="Calibri" pitchFamily="34" charset="0"/>
              </a:rPr>
              <a:t>"fill_parent"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android:background=</a:t>
            </a:r>
            <a:r>
              <a:rPr lang="en-US" sz="1100" i="1">
                <a:latin typeface="Calibri" pitchFamily="34" charset="0"/>
              </a:rPr>
              <a:t>"#ff0033cc"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android:padding=</a:t>
            </a:r>
            <a:r>
              <a:rPr lang="en-US" sz="1100" i="1">
                <a:latin typeface="Calibri" pitchFamily="34" charset="0"/>
              </a:rPr>
              <a:t>"4dip"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xmlns:android=</a:t>
            </a:r>
            <a:r>
              <a:rPr lang="en-US" sz="1100" i="1">
                <a:latin typeface="Calibri" pitchFamily="34" charset="0"/>
              </a:rPr>
              <a:t>"http://schemas.android.com/apk/res/android"</a:t>
            </a:r>
          </a:p>
          <a:p>
            <a:pPr>
              <a:defRPr/>
            </a:pPr>
            <a:r>
              <a:rPr lang="en-US" sz="1100" b="1">
                <a:solidFill>
                  <a:srgbClr val="C00000"/>
                </a:solidFill>
                <a:latin typeface="Calibri" pitchFamily="34" charset="0"/>
              </a:rPr>
              <a:t>android:orientation=</a:t>
            </a:r>
            <a:r>
              <a:rPr lang="en-US" sz="1100" b="1" i="1">
                <a:solidFill>
                  <a:srgbClr val="C00000"/>
                </a:solidFill>
                <a:latin typeface="Calibri" pitchFamily="34" charset="0"/>
              </a:rPr>
              <a:t>"horizontal"  </a:t>
            </a:r>
            <a:r>
              <a:rPr lang="en-US" sz="1100" i="1">
                <a:latin typeface="Calibri" pitchFamily="34" charset="0"/>
              </a:rPr>
              <a:t>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</a:t>
            </a:r>
            <a:r>
              <a:rPr lang="en-US" sz="1100" b="1">
                <a:latin typeface="Calibri" pitchFamily="34" charset="0"/>
              </a:rPr>
              <a:t>TextView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android:id=</a:t>
            </a:r>
            <a:r>
              <a:rPr lang="en-US" sz="1100" i="1">
                <a:latin typeface="Calibri" pitchFamily="34" charset="0"/>
              </a:rPr>
              <a:t>"@+id/labelUserName"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android:layout_width=</a:t>
            </a:r>
            <a:r>
              <a:rPr lang="en-US" sz="1100" i="1">
                <a:latin typeface="Calibri" pitchFamily="34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android:layout_height=</a:t>
            </a:r>
            <a:r>
              <a:rPr lang="en-US" sz="1100" i="1">
                <a:latin typeface="Calibri" pitchFamily="34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android:background=</a:t>
            </a:r>
            <a:r>
              <a:rPr lang="en-US" sz="1100" i="1">
                <a:latin typeface="Calibri" pitchFamily="34" charset="0"/>
              </a:rPr>
              <a:t>"#ffff0066"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android:text=</a:t>
            </a:r>
            <a:r>
              <a:rPr lang="en-US" sz="1100" i="1">
                <a:latin typeface="Calibri" pitchFamily="34" charset="0"/>
              </a:rPr>
              <a:t>"User Name"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android:textSize=</a:t>
            </a:r>
            <a:r>
              <a:rPr lang="en-US" sz="1100" i="1">
                <a:latin typeface="Calibri" pitchFamily="34" charset="0"/>
              </a:rPr>
              <a:t>"16sp"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android:textStyle=</a:t>
            </a:r>
            <a:r>
              <a:rPr lang="en-US" sz="1100" i="1">
                <a:latin typeface="Calibri" pitchFamily="34" charset="0"/>
              </a:rPr>
              <a:t>"bold"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android:textColor=</a:t>
            </a:r>
            <a:r>
              <a:rPr lang="en-US" sz="1100" i="1">
                <a:latin typeface="Calibri" pitchFamily="34" charset="0"/>
              </a:rPr>
              <a:t>"#ff000000"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&lt;/TextView&gt;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</a:t>
            </a:r>
            <a:r>
              <a:rPr lang="en-US" sz="1100" b="1">
                <a:latin typeface="Calibri" pitchFamily="34" charset="0"/>
              </a:rPr>
              <a:t>EditText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android:id=</a:t>
            </a:r>
            <a:r>
              <a:rPr lang="en-US" sz="1100" i="1">
                <a:latin typeface="Calibri" pitchFamily="34" charset="0"/>
              </a:rPr>
              <a:t>"@+id/ediName"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android:layout_width=</a:t>
            </a:r>
            <a:r>
              <a:rPr lang="en-US" sz="1100" i="1">
                <a:latin typeface="Calibri" pitchFamily="34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android:layout_height=</a:t>
            </a:r>
            <a:r>
              <a:rPr lang="en-US" sz="1100" i="1">
                <a:latin typeface="Calibri" pitchFamily="34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android:textSize=</a:t>
            </a:r>
            <a:r>
              <a:rPr lang="en-US" sz="1100" i="1">
                <a:latin typeface="Calibri" pitchFamily="34" charset="0"/>
              </a:rPr>
              <a:t>"18sp"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&lt;/EditText&gt;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</a:t>
            </a:r>
            <a:r>
              <a:rPr lang="en-US" sz="1100" b="1">
                <a:latin typeface="Calibri" pitchFamily="34" charset="0"/>
              </a:rPr>
              <a:t>Button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android:id=</a:t>
            </a:r>
            <a:r>
              <a:rPr lang="en-US" sz="1100" i="1">
                <a:latin typeface="Calibri" pitchFamily="34" charset="0"/>
              </a:rPr>
              <a:t>"@+id/btnGo"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android:layout_width=</a:t>
            </a:r>
            <a:r>
              <a:rPr lang="en-US" sz="1100" i="1">
                <a:latin typeface="Calibri" pitchFamily="34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android:layout_height=</a:t>
            </a:r>
            <a:r>
              <a:rPr lang="en-US" sz="1100" i="1">
                <a:latin typeface="Calibri" pitchFamily="34" charset="0"/>
              </a:rPr>
              <a:t>"wrap_content"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android:text=</a:t>
            </a:r>
            <a:r>
              <a:rPr lang="en-US" sz="1100" i="1">
                <a:latin typeface="Calibri" pitchFamily="34" charset="0"/>
              </a:rPr>
              <a:t>"Go"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android:textStyle=</a:t>
            </a:r>
            <a:r>
              <a:rPr lang="en-US" sz="1100" i="1">
                <a:latin typeface="Calibri" pitchFamily="34" charset="0"/>
              </a:rPr>
              <a:t>"bold"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&lt;/Button&gt;</a:t>
            </a:r>
          </a:p>
          <a:p>
            <a:pPr>
              <a:defRPr/>
            </a:pPr>
            <a:r>
              <a:rPr lang="en-US" sz="1100">
                <a:latin typeface="Calibri" pitchFamily="34" charset="0"/>
              </a:rPr>
              <a:t>&lt;/LinearLayout&gt;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743200" y="2514600"/>
            <a:ext cx="2057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horizontal</a:t>
            </a:r>
          </a:p>
        </p:txBody>
      </p:sp>
      <p:pic>
        <p:nvPicPr>
          <p:cNvPr id="22537" name="Picture 13" descr="devic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895600"/>
            <a:ext cx="2057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5" name="Down Arrow 14"/>
          <p:cNvSpPr/>
          <p:nvPr/>
        </p:nvSpPr>
        <p:spPr>
          <a:xfrm>
            <a:off x="76200" y="2895600"/>
            <a:ext cx="4572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vertical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</TotalTime>
  <Words>2262</Words>
  <Application>Microsoft Office PowerPoint</Application>
  <PresentationFormat>On-screen Show (4:3)</PresentationFormat>
  <Paragraphs>602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Bookman Old Style</vt:lpstr>
      <vt:lpstr>Courier New</vt:lpstr>
      <vt:lpstr>Times New Roman</vt:lpstr>
      <vt:lpstr>Office Theme</vt:lpstr>
      <vt:lpstr>Android  Basic XML Layouts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 </cp:lastModifiedBy>
  <cp:revision>313</cp:revision>
  <dcterms:created xsi:type="dcterms:W3CDTF">2009-06-10T00:38:22Z</dcterms:created>
  <dcterms:modified xsi:type="dcterms:W3CDTF">2012-02-22T02:55:03Z</dcterms:modified>
</cp:coreProperties>
</file>