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55"/>
  </p:notesMasterIdLst>
  <p:sldIdLst>
    <p:sldId id="256" r:id="rId2"/>
    <p:sldId id="265" r:id="rId3"/>
    <p:sldId id="333" r:id="rId4"/>
    <p:sldId id="266" r:id="rId5"/>
    <p:sldId id="330" r:id="rId6"/>
    <p:sldId id="267" r:id="rId7"/>
    <p:sldId id="268" r:id="rId8"/>
    <p:sldId id="273" r:id="rId9"/>
    <p:sldId id="274" r:id="rId10"/>
    <p:sldId id="275" r:id="rId11"/>
    <p:sldId id="269" r:id="rId12"/>
    <p:sldId id="331" r:id="rId13"/>
    <p:sldId id="332" r:id="rId14"/>
    <p:sldId id="271" r:id="rId15"/>
    <p:sldId id="272" r:id="rId16"/>
    <p:sldId id="287" r:id="rId17"/>
    <p:sldId id="288" r:id="rId18"/>
    <p:sldId id="289" r:id="rId19"/>
    <p:sldId id="286" r:id="rId20"/>
    <p:sldId id="291" r:id="rId21"/>
    <p:sldId id="301" r:id="rId22"/>
    <p:sldId id="276" r:id="rId23"/>
    <p:sldId id="293" r:id="rId24"/>
    <p:sldId id="294" r:id="rId25"/>
    <p:sldId id="280" r:id="rId26"/>
    <p:sldId id="296" r:id="rId27"/>
    <p:sldId id="297" r:id="rId28"/>
    <p:sldId id="298" r:id="rId29"/>
    <p:sldId id="300" r:id="rId30"/>
    <p:sldId id="299" r:id="rId31"/>
    <p:sldId id="302" r:id="rId32"/>
    <p:sldId id="303" r:id="rId33"/>
    <p:sldId id="305" r:id="rId34"/>
    <p:sldId id="306" r:id="rId35"/>
    <p:sldId id="307" r:id="rId36"/>
    <p:sldId id="308" r:id="rId37"/>
    <p:sldId id="321" r:id="rId38"/>
    <p:sldId id="322" r:id="rId39"/>
    <p:sldId id="323" r:id="rId40"/>
    <p:sldId id="325" r:id="rId41"/>
    <p:sldId id="324" r:id="rId42"/>
    <p:sldId id="326" r:id="rId43"/>
    <p:sldId id="329" r:id="rId44"/>
    <p:sldId id="319" r:id="rId45"/>
    <p:sldId id="309" r:id="rId46"/>
    <p:sldId id="310" r:id="rId47"/>
    <p:sldId id="317" r:id="rId48"/>
    <p:sldId id="311" r:id="rId49"/>
    <p:sldId id="312" r:id="rId50"/>
    <p:sldId id="313" r:id="rId51"/>
    <p:sldId id="277" r:id="rId52"/>
    <p:sldId id="279" r:id="rId53"/>
    <p:sldId id="290"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0A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36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ED67C39-4059-414F-87A3-CBB09E51991F}" type="datetimeFigureOut">
              <a:rPr lang="en-US"/>
              <a:pPr>
                <a:defRPr/>
              </a:pPr>
              <a:t>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ADDBE15-A97A-4535-9466-817739D413D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C9CE7E6-00F7-4F40-A127-38A52FC8EDA0}" type="datetime1">
              <a:rPr lang="en-US"/>
              <a:pPr>
                <a:defRPr/>
              </a:pPr>
              <a:t>2/9/2012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C774F4A-D408-4B39-8BF5-B3D020643CE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9FC6DAA-3489-41E6-B6CF-088E4A966061}" type="datetime1">
              <a:rPr lang="en-US"/>
              <a:pPr>
                <a:defRPr/>
              </a:pPr>
              <a:t>2/9/2012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FB01150-913C-4438-92F2-C8696281011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68E759E-D730-4B9E-BA63-481752504707}" type="datetime1">
              <a:rPr lang="en-US"/>
              <a:pPr>
                <a:defRPr/>
              </a:pPr>
              <a:t>2/9/2012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50BCA7D-6536-400D-A17D-F2C89841D20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9474F9-7EF6-4315-BDF4-12C3B11CC84A}" type="datetime1">
              <a:rPr lang="en-US"/>
              <a:pPr>
                <a:defRPr/>
              </a:pPr>
              <a:t>2/9/2012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A10E5B-57A8-4212-B26A-738E0706316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59A2600-B5A9-4EB9-8048-A3C8DBA282AA}" type="datetime1">
              <a:rPr lang="en-US"/>
              <a:pPr>
                <a:defRPr/>
              </a:pPr>
              <a:t>2/9/2012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07D143-1BC5-4B07-9E89-D40BD275011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F284D54-2C02-4872-81CB-6F1E7714E991}" type="datetime1">
              <a:rPr lang="en-US"/>
              <a:pPr>
                <a:defRPr/>
              </a:pPr>
              <a:t>2/9/2012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5BC03F0-AB6E-473F-8198-A95E00391CF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F75C9DF-6339-4A55-927C-BB5332BDBD65}" type="datetime1">
              <a:rPr lang="en-US"/>
              <a:pPr>
                <a:defRPr/>
              </a:pPr>
              <a:t>2/9/2012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0FA7C8F-6FE4-45BA-8B7A-2BA11F7B89B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2484D71-660E-4C90-8062-0931B7350C21}" type="datetime1">
              <a:rPr lang="en-US"/>
              <a:pPr>
                <a:defRPr/>
              </a:pPr>
              <a:t>2/9/2012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1E0125D-2698-4F29-A873-8696FB88C92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79BF70D-CE20-44EA-B593-941921A0B0C8}" type="datetime1">
              <a:rPr lang="en-US"/>
              <a:pPr>
                <a:defRPr/>
              </a:pPr>
              <a:t>2/9/2012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6F433BC-10F9-40DD-9757-07E290893B9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059E2A4-3F93-482F-882E-2B0BA8A1EB80}" type="datetime1">
              <a:rPr lang="en-US"/>
              <a:pPr>
                <a:defRPr/>
              </a:pPr>
              <a:t>2/9/2012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0302255-C148-4E4B-8E52-076737760B8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B68D4C1-B05E-4CC9-BED5-0B1E4542A6F4}" type="datetime1">
              <a:rPr lang="en-US"/>
              <a:pPr>
                <a:defRPr/>
              </a:pPr>
              <a:t>2/9/2012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3F87A4-F011-4BEB-9460-CDBCFBC7330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B99DCFD-AEE5-4DA0-970A-E55CF0F83384}" type="datetime1">
              <a:rPr lang="en-US"/>
              <a:pPr>
                <a:defRPr/>
              </a:pPr>
              <a:t>2/9/2012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17C5F67A-21FB-4820-984D-270B2A3714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5" r:id="rId1"/>
    <p:sldLayoutId id="2147483754" r:id="rId2"/>
    <p:sldLayoutId id="2147483753" r:id="rId3"/>
    <p:sldLayoutId id="2147483752" r:id="rId4"/>
    <p:sldLayoutId id="2147483751" r:id="rId5"/>
    <p:sldLayoutId id="2147483750" r:id="rId6"/>
    <p:sldLayoutId id="2147483749" r:id="rId7"/>
    <p:sldLayoutId id="2147483748" r:id="rId8"/>
    <p:sldLayoutId id="2147483747" r:id="rId9"/>
    <p:sldLayoutId id="2147483746" r:id="rId10"/>
    <p:sldLayoutId id="214748374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Word_Document111.docx"/><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pPr eaLnBrk="1" hangingPunct="1"/>
            <a:r>
              <a:rPr lang="en-US" sz="4000" smtClean="0">
                <a:solidFill>
                  <a:srgbClr val="0070C0"/>
                </a:solidFill>
              </a:rPr>
              <a:t>Android </a:t>
            </a:r>
            <a:br>
              <a:rPr lang="en-US" sz="4000" smtClean="0">
                <a:solidFill>
                  <a:srgbClr val="0070C0"/>
                </a:solidFill>
              </a:rPr>
            </a:br>
            <a:r>
              <a:rPr lang="en-US" sz="4000" smtClean="0">
                <a:solidFill>
                  <a:srgbClr val="0070C0"/>
                </a:solidFill>
              </a:rPr>
              <a:t>Selection Widgets</a:t>
            </a:r>
            <a:br>
              <a:rPr lang="en-US" sz="4000" smtClean="0">
                <a:solidFill>
                  <a:srgbClr val="0070C0"/>
                </a:solidFill>
              </a:rPr>
            </a:br>
            <a:r>
              <a:rPr lang="en-US" sz="4000" smtClean="0">
                <a:solidFill>
                  <a:srgbClr val="0070C0"/>
                </a:solidFill>
              </a:rPr>
              <a:t>Các Widget cho phép chọn</a:t>
            </a:r>
          </a:p>
        </p:txBody>
      </p:sp>
      <p:sp>
        <p:nvSpPr>
          <p:cNvPr id="3" name="Subtitle 2"/>
          <p:cNvSpPr>
            <a:spLocks noGrp="1"/>
          </p:cNvSpPr>
          <p:nvPr>
            <p:ph type="subTitle" idx="1"/>
          </p:nvPr>
        </p:nvSpPr>
        <p:spPr>
          <a:xfrm>
            <a:off x="1447800" y="3733800"/>
            <a:ext cx="6400800" cy="1752600"/>
          </a:xfrm>
        </p:spPr>
        <p:txBody>
          <a:bodyPr rtlCol="0">
            <a:normAutofit fontScale="85000" lnSpcReduction="20000"/>
          </a:bodyPr>
          <a:lstStyle/>
          <a:p>
            <a:pPr eaLnBrk="1" fontAlgn="auto" hangingPunct="1">
              <a:spcAft>
                <a:spcPts val="0"/>
              </a:spcAft>
              <a:buFont typeface="Arial" pitchFamily="34" charset="0"/>
              <a:buNone/>
              <a:defRPr/>
            </a:pPr>
            <a:endParaRPr lang="en-US" sz="2000" dirty="0"/>
          </a:p>
          <a:p>
            <a:pPr algn="l" eaLnBrk="1" fontAlgn="auto" hangingPunct="1">
              <a:spcAft>
                <a:spcPts val="0"/>
              </a:spcAft>
              <a:buFont typeface="Arial" pitchFamily="34" charset="0"/>
              <a:buNone/>
              <a:defRPr/>
            </a:pPr>
            <a:r>
              <a:rPr lang="en-US" sz="1700" dirty="0" smtClean="0"/>
              <a:t>Notes are based on: </a:t>
            </a:r>
          </a:p>
          <a:p>
            <a:pPr lvl="1" algn="l" eaLnBrk="1" fontAlgn="auto" hangingPunct="1">
              <a:spcAft>
                <a:spcPts val="0"/>
              </a:spcAft>
              <a:buFont typeface="Arial" pitchFamily="34" charset="0"/>
              <a:buNone/>
              <a:defRPr/>
            </a:pPr>
            <a:r>
              <a:rPr lang="en-US" sz="1300" dirty="0" smtClean="0"/>
              <a:t>The Busy Coder's Guide to Android Development</a:t>
            </a:r>
          </a:p>
          <a:p>
            <a:pPr lvl="1" algn="l" eaLnBrk="1" fontAlgn="auto" hangingPunct="1">
              <a:spcAft>
                <a:spcPts val="0"/>
              </a:spcAft>
              <a:buFont typeface="Arial" pitchFamily="34" charset="0"/>
              <a:buNone/>
              <a:defRPr/>
            </a:pPr>
            <a:r>
              <a:rPr lang="en-US" sz="1300" dirty="0" smtClean="0"/>
              <a:t>by Mark L. Murphy</a:t>
            </a:r>
          </a:p>
          <a:p>
            <a:pPr lvl="1" algn="l" eaLnBrk="1" fontAlgn="auto" hangingPunct="1">
              <a:spcAft>
                <a:spcPts val="0"/>
              </a:spcAft>
              <a:buFont typeface="Arial" pitchFamily="34" charset="0"/>
              <a:buNone/>
              <a:defRPr/>
            </a:pPr>
            <a:r>
              <a:rPr lang="en-US" sz="1300" dirty="0" smtClean="0"/>
              <a:t>Copyright © 2008-2009 </a:t>
            </a:r>
            <a:r>
              <a:rPr lang="en-US" sz="1300" dirty="0" err="1" smtClean="0"/>
              <a:t>CommonsWare</a:t>
            </a:r>
            <a:r>
              <a:rPr lang="en-US" sz="1300" dirty="0" smtClean="0"/>
              <a:t>, LLC.</a:t>
            </a:r>
          </a:p>
          <a:p>
            <a:pPr lvl="1" algn="l" eaLnBrk="1" fontAlgn="auto" hangingPunct="1">
              <a:spcAft>
                <a:spcPts val="0"/>
              </a:spcAft>
              <a:buFont typeface="Arial" pitchFamily="34" charset="0"/>
              <a:buNone/>
              <a:defRPr/>
            </a:pPr>
            <a:r>
              <a:rPr lang="en-US" sz="1300" dirty="0" smtClean="0"/>
              <a:t>ISBN: 978-0-9816780-0-9</a:t>
            </a:r>
          </a:p>
          <a:p>
            <a:pPr lvl="1" algn="l" eaLnBrk="1" fontAlgn="auto" hangingPunct="1">
              <a:spcAft>
                <a:spcPts val="0"/>
              </a:spcAft>
              <a:buFont typeface="Arial" pitchFamily="34" charset="0"/>
              <a:buNone/>
              <a:defRPr/>
            </a:pPr>
            <a:r>
              <a:rPr lang="en-US" sz="1300" dirty="0" smtClean="0"/>
              <a:t>&amp;</a:t>
            </a:r>
          </a:p>
          <a:p>
            <a:pPr lvl="1" algn="l" eaLnBrk="1" fontAlgn="auto" hangingPunct="1">
              <a:spcAft>
                <a:spcPts val="0"/>
              </a:spcAft>
              <a:buFont typeface="Arial" pitchFamily="34" charset="0"/>
              <a:buNone/>
              <a:defRPr/>
            </a:pPr>
            <a:r>
              <a:rPr lang="en-US" sz="1300" dirty="0" smtClean="0"/>
              <a:t>Android Developers </a:t>
            </a:r>
          </a:p>
          <a:p>
            <a:pPr lvl="1" algn="l" eaLnBrk="1" fontAlgn="auto" hangingPunct="1">
              <a:spcAft>
                <a:spcPts val="0"/>
              </a:spcAft>
              <a:buFont typeface="Arial" pitchFamily="34" charset="0"/>
              <a:buNone/>
              <a:defRPr/>
            </a:pPr>
            <a:r>
              <a:rPr lang="en-US" sz="1300" dirty="0" smtClean="0"/>
              <a:t>http://developer.android.com/index.html</a:t>
            </a:r>
            <a:endParaRPr lang="en-US" sz="1300" dirty="0"/>
          </a:p>
        </p:txBody>
      </p:sp>
      <p:pic>
        <p:nvPicPr>
          <p:cNvPr id="14339" name="Picture 6"/>
          <p:cNvPicPr>
            <a:picLocks noChangeAspect="1" noChangeArrowheads="1"/>
          </p:cNvPicPr>
          <p:nvPr/>
        </p:nvPicPr>
        <p:blipFill>
          <a:blip r:embed="rId2"/>
          <a:srcRect/>
          <a:stretch>
            <a:fillRect/>
          </a:stretch>
        </p:blipFill>
        <p:spPr bwMode="auto">
          <a:xfrm>
            <a:off x="0" y="0"/>
            <a:ext cx="860425" cy="2924175"/>
          </a:xfrm>
          <a:prstGeom prst="rect">
            <a:avLst/>
          </a:prstGeom>
          <a:noFill/>
          <a:ln w="9525">
            <a:noFill/>
            <a:miter lim="800000"/>
            <a:headEnd/>
            <a:tailEnd/>
          </a:ln>
        </p:spPr>
      </p:pic>
      <p:pic>
        <p:nvPicPr>
          <p:cNvPr id="14340" name="Picture 6"/>
          <p:cNvPicPr>
            <a:picLocks noChangeAspect="1" noChangeArrowheads="1"/>
          </p:cNvPicPr>
          <p:nvPr/>
        </p:nvPicPr>
        <p:blipFill>
          <a:blip r:embed="rId2"/>
          <a:srcRect/>
          <a:stretch>
            <a:fillRect/>
          </a:stretch>
        </p:blipFill>
        <p:spPr bwMode="auto">
          <a:xfrm>
            <a:off x="0" y="2667000"/>
            <a:ext cx="860425" cy="2924175"/>
          </a:xfrm>
          <a:prstGeom prst="rect">
            <a:avLst/>
          </a:prstGeom>
          <a:noFill/>
          <a:ln w="9525">
            <a:noFill/>
            <a:miter lim="800000"/>
            <a:headEnd/>
            <a:tailEnd/>
          </a:ln>
        </p:spPr>
      </p:pic>
      <p:pic>
        <p:nvPicPr>
          <p:cNvPr id="14341" name="Picture 7"/>
          <p:cNvPicPr>
            <a:picLocks noChangeAspect="1" noChangeArrowheads="1"/>
          </p:cNvPicPr>
          <p:nvPr/>
        </p:nvPicPr>
        <p:blipFill>
          <a:blip r:embed="rId3"/>
          <a:srcRect/>
          <a:stretch>
            <a:fillRect/>
          </a:stretch>
        </p:blipFill>
        <p:spPr bwMode="auto">
          <a:xfrm>
            <a:off x="0" y="5562600"/>
            <a:ext cx="1727200" cy="1295400"/>
          </a:xfrm>
          <a:prstGeom prst="rect">
            <a:avLst/>
          </a:prstGeom>
          <a:noFill/>
          <a:ln w="9525">
            <a:noFill/>
            <a:miter lim="800000"/>
            <a:headEnd/>
            <a:tailEnd/>
          </a:ln>
        </p:spPr>
      </p:pic>
      <p:sp>
        <p:nvSpPr>
          <p:cNvPr id="14342" name="TextBox 7"/>
          <p:cNvSpPr txBox="1">
            <a:spLocks noChangeArrowheads="1"/>
          </p:cNvSpPr>
          <p:nvPr/>
        </p:nvSpPr>
        <p:spPr bwMode="auto">
          <a:xfrm>
            <a:off x="6629400" y="228600"/>
            <a:ext cx="2209800" cy="1016000"/>
          </a:xfrm>
          <a:prstGeom prst="rect">
            <a:avLst/>
          </a:prstGeom>
          <a:noFill/>
          <a:ln w="9525">
            <a:noFill/>
            <a:miter lim="800000"/>
            <a:headEnd/>
            <a:tailEnd/>
          </a:ln>
        </p:spPr>
        <p:txBody>
          <a:bodyPr>
            <a:spAutoFit/>
          </a:bodyPr>
          <a:lstStyle/>
          <a:p>
            <a:pPr algn="r"/>
            <a:r>
              <a:rPr lang="en-US" sz="6000" i="1">
                <a:solidFill>
                  <a:srgbClr val="0070C0"/>
                </a:solidFill>
                <a:latin typeface="Bookman Old Style" pitchFamily="18" charset="0"/>
              </a:rPr>
              <a:t>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3" descr="device.png"/>
          <p:cNvPicPr>
            <a:picLocks noChangeAspect="1"/>
          </p:cNvPicPr>
          <p:nvPr/>
        </p:nvPicPr>
        <p:blipFill>
          <a:blip r:embed="rId2"/>
          <a:srcRect/>
          <a:stretch>
            <a:fillRect/>
          </a:stretch>
        </p:blipFill>
        <p:spPr bwMode="auto">
          <a:xfrm>
            <a:off x="1066800" y="3124200"/>
            <a:ext cx="2438400" cy="36576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D62D6AE-F254-4D80-B22B-B9D6C81F0E82}" type="slidenum">
              <a:rPr lang="en-US"/>
              <a:pPr>
                <a:defRPr/>
              </a:pPr>
              <a:t>10</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AB11DA2-B31E-44B4-BC06-DEF7A61174C8}" type="slidenum">
              <a:rPr lang="en-US" sz="1200">
                <a:solidFill>
                  <a:schemeClr val="tx1">
                    <a:tint val="75000"/>
                  </a:schemeClr>
                </a:solidFill>
                <a:latin typeface="+mn-lt"/>
              </a:rPr>
              <a:pPr algn="r" fontAlgn="auto">
                <a:spcBef>
                  <a:spcPts val="0"/>
                </a:spcBef>
                <a:spcAft>
                  <a:spcPts val="0"/>
                </a:spcAft>
                <a:defRPr/>
              </a:pPr>
              <a:t>10</a:t>
            </a:fld>
            <a:endParaRPr lang="en-US" sz="1200">
              <a:solidFill>
                <a:schemeClr val="tx1">
                  <a:tint val="75000"/>
                </a:schemeClr>
              </a:solidFill>
              <a:latin typeface="+mn-lt"/>
            </a:endParaRPr>
          </a:p>
        </p:txBody>
      </p:sp>
      <p:pic>
        <p:nvPicPr>
          <p:cNvPr id="22533" name="Picture 7"/>
          <p:cNvPicPr>
            <a:picLocks noChangeAspect="1" noChangeArrowheads="1"/>
          </p:cNvPicPr>
          <p:nvPr/>
        </p:nvPicPr>
        <p:blipFill>
          <a:blip r:embed="rId3"/>
          <a:srcRect/>
          <a:stretch>
            <a:fillRect/>
          </a:stretch>
        </p:blipFill>
        <p:spPr bwMode="auto">
          <a:xfrm>
            <a:off x="76200" y="57150"/>
            <a:ext cx="1041400" cy="781050"/>
          </a:xfrm>
          <a:prstGeom prst="rect">
            <a:avLst/>
          </a:prstGeom>
          <a:noFill/>
          <a:ln w="9525">
            <a:noFill/>
            <a:miter lim="800000"/>
            <a:headEnd/>
            <a:tailEnd/>
          </a:ln>
        </p:spPr>
      </p:pic>
      <p:sp>
        <p:nvSpPr>
          <p:cNvPr id="22534" name="TextBox 6"/>
          <p:cNvSpPr txBox="1">
            <a:spLocks noChangeArrowheads="1"/>
          </p:cNvSpPr>
          <p:nvPr/>
        </p:nvSpPr>
        <p:spPr bwMode="auto">
          <a:xfrm>
            <a:off x="228600" y="1219200"/>
            <a:ext cx="8534400" cy="461963"/>
          </a:xfrm>
          <a:prstGeom prst="rect">
            <a:avLst/>
          </a:prstGeom>
          <a:noFill/>
          <a:ln w="9525">
            <a:noFill/>
            <a:miter lim="800000"/>
            <a:headEnd/>
            <a:tailEnd/>
          </a:ln>
        </p:spPr>
        <p:txBody>
          <a:bodyPr>
            <a:spAutoFit/>
          </a:bodyPr>
          <a:lstStyle/>
          <a:p>
            <a:pPr marL="457200" indent="-457200"/>
            <a:r>
              <a:rPr lang="en-US" sz="2400" b="1">
                <a:latin typeface="Calibri" pitchFamily="34" charset="0"/>
              </a:rPr>
              <a:t>Example 1: A simple list </a:t>
            </a:r>
            <a:r>
              <a:rPr lang="en-US" sz="1400">
                <a:latin typeface="Calibri" pitchFamily="34" charset="0"/>
              </a:rPr>
              <a:t>(4 of 4)</a:t>
            </a:r>
            <a:endParaRPr lang="en-US" sz="2400">
              <a:latin typeface="Calibri" pitchFamily="34" charset="0"/>
            </a:endParaRPr>
          </a:p>
        </p:txBody>
      </p:sp>
      <p:sp>
        <p:nvSpPr>
          <p:cNvPr id="10" name="Left Arrow 9"/>
          <p:cNvSpPr/>
          <p:nvPr/>
        </p:nvSpPr>
        <p:spPr>
          <a:xfrm>
            <a:off x="5524500" y="3962400"/>
            <a:ext cx="3505200" cy="1524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When you click here</a:t>
            </a:r>
          </a:p>
          <a:p>
            <a:pPr algn="ctr" fontAlgn="auto">
              <a:spcBef>
                <a:spcPts val="0"/>
              </a:spcBef>
              <a:spcAft>
                <a:spcPts val="0"/>
              </a:spcAft>
              <a:defRPr/>
            </a:pPr>
            <a:r>
              <a:rPr lang="en-US" dirty="0"/>
              <a:t>background flashes orange</a:t>
            </a:r>
          </a:p>
        </p:txBody>
      </p:sp>
      <p:sp>
        <p:nvSpPr>
          <p:cNvPr id="11" name="Left Arrow 10"/>
          <p:cNvSpPr/>
          <p:nvPr/>
        </p:nvSpPr>
        <p:spPr>
          <a:xfrm>
            <a:off x="5600700" y="1905000"/>
            <a:ext cx="2057400" cy="990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Selection seen </a:t>
            </a:r>
          </a:p>
          <a:p>
            <a:pPr algn="ctr" fontAlgn="auto">
              <a:spcBef>
                <a:spcPts val="0"/>
              </a:spcBef>
              <a:spcAft>
                <a:spcPts val="0"/>
              </a:spcAft>
              <a:defRPr/>
            </a:pPr>
            <a:r>
              <a:rPr lang="en-US" dirty="0"/>
              <a:t>by the listener</a:t>
            </a:r>
          </a:p>
        </p:txBody>
      </p:sp>
      <p:pic>
        <p:nvPicPr>
          <p:cNvPr id="22537" name="Picture 12" descr="device.png"/>
          <p:cNvPicPr>
            <a:picLocks noChangeAspect="1"/>
          </p:cNvPicPr>
          <p:nvPr/>
        </p:nvPicPr>
        <p:blipFill>
          <a:blip r:embed="rId4"/>
          <a:srcRect/>
          <a:stretch>
            <a:fillRect/>
          </a:stretch>
        </p:blipFill>
        <p:spPr bwMode="auto">
          <a:xfrm>
            <a:off x="2247900" y="1752600"/>
            <a:ext cx="3200400" cy="4800600"/>
          </a:xfrm>
          <a:prstGeom prst="rect">
            <a:avLst/>
          </a:prstGeom>
          <a:noFill/>
          <a:ln w="3175">
            <a:solidFill>
              <a:schemeClr val="accent1"/>
            </a:solid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11E415C-A47E-49A4-A373-46A7A7052721}" type="slidenum">
              <a:rPr lang="en-US"/>
              <a:pPr>
                <a:defRPr/>
              </a:pPr>
              <a:t>11</a:t>
            </a:fld>
            <a:endParaRPr lang="en-US" dirty="0"/>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DD97A770-C9ED-4131-A6D1-7B747601ACCB}" type="slidenum">
              <a:rPr lang="en-US" sz="1200">
                <a:solidFill>
                  <a:schemeClr val="tx1">
                    <a:tint val="75000"/>
                  </a:schemeClr>
                </a:solidFill>
                <a:latin typeface="+mn-lt"/>
              </a:rPr>
              <a:pPr algn="r" fontAlgn="auto">
                <a:spcBef>
                  <a:spcPts val="0"/>
                </a:spcBef>
                <a:spcAft>
                  <a:spcPts val="0"/>
                </a:spcAft>
                <a:defRPr/>
              </a:pPr>
              <a:t>11</a:t>
            </a:fld>
            <a:endParaRPr lang="en-US" sz="1200">
              <a:solidFill>
                <a:schemeClr val="tx1">
                  <a:tint val="75000"/>
                </a:schemeClr>
              </a:solidFill>
              <a:latin typeface="+mn-lt"/>
            </a:endParaRPr>
          </a:p>
        </p:txBody>
      </p:sp>
      <p:pic>
        <p:nvPicPr>
          <p:cNvPr id="23556"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7" name="TextBox 6"/>
          <p:cNvSpPr txBox="1"/>
          <p:nvPr/>
        </p:nvSpPr>
        <p:spPr>
          <a:xfrm>
            <a:off x="228600" y="1219200"/>
            <a:ext cx="8534400" cy="5254625"/>
          </a:xfrm>
          <a:prstGeom prst="rect">
            <a:avLst/>
          </a:prstGeom>
          <a:noFill/>
        </p:spPr>
        <p:txBody>
          <a:bodyPr>
            <a:spAutoFit/>
          </a:bodyPr>
          <a:lstStyle/>
          <a:p>
            <a:pPr marL="457200" indent="-457200"/>
            <a:r>
              <a:rPr lang="en-US" sz="2800" b="1">
                <a:solidFill>
                  <a:srgbClr val="0070C0"/>
                </a:solidFill>
                <a:latin typeface="Calibri" pitchFamily="34" charset="0"/>
              </a:rPr>
              <a:t>Observations on Example1.</a:t>
            </a:r>
            <a:endParaRPr lang="en-US" sz="2800">
              <a:solidFill>
                <a:srgbClr val="0070C0"/>
              </a:solidFill>
              <a:latin typeface="Calibri" pitchFamily="34" charset="0"/>
            </a:endParaRPr>
          </a:p>
          <a:p>
            <a:pPr marL="457200" indent="-457200"/>
            <a:endParaRPr lang="en-US" sz="800">
              <a:latin typeface="Calibri" pitchFamily="34" charset="0"/>
            </a:endParaRPr>
          </a:p>
          <a:p>
            <a:pPr marL="457200" indent="-457200"/>
            <a:r>
              <a:rPr lang="en-US" sz="2400">
                <a:latin typeface="Calibri" pitchFamily="34" charset="0"/>
              </a:rPr>
              <a:t>Ví dụ này dùng một số component dựng sẵn của Android </a:t>
            </a:r>
          </a:p>
          <a:p>
            <a:pPr marL="457200" indent="-457200"/>
            <a:endParaRPr lang="en-US" sz="800">
              <a:latin typeface="Calibri" pitchFamily="34" charset="0"/>
            </a:endParaRPr>
          </a:p>
          <a:p>
            <a:pPr marL="457200" indent="-457200">
              <a:buFontTx/>
              <a:buAutoNum type="arabicPeriod"/>
            </a:pPr>
            <a:r>
              <a:rPr lang="en-US" sz="2400">
                <a:latin typeface="Calibri" pitchFamily="34" charset="0"/>
              </a:rPr>
              <a:t>Trong XML layout ta gọi một widget </a:t>
            </a:r>
            <a:r>
              <a:rPr lang="en-US" sz="2400" i="1">
                <a:latin typeface="Calibri" pitchFamily="34" charset="0"/>
              </a:rPr>
              <a:t>ListView</a:t>
            </a:r>
            <a:r>
              <a:rPr lang="en-US" sz="2400">
                <a:latin typeface="Calibri" pitchFamily="34" charset="0"/>
              </a:rPr>
              <a:t>  dựng sẵn với id </a:t>
            </a:r>
            <a:r>
              <a:rPr lang="en-US" sz="2400" b="1" i="1">
                <a:solidFill>
                  <a:srgbClr val="C00000"/>
                </a:solidFill>
                <a:latin typeface="Courier New" pitchFamily="49" charset="0"/>
              </a:rPr>
              <a:t>android:id/list </a:t>
            </a:r>
          </a:p>
          <a:p>
            <a:pPr marL="914400" lvl="1" indent="-457200"/>
            <a:r>
              <a:rPr lang="en-US" sz="2400">
                <a:latin typeface="Calibri" pitchFamily="34" charset="0"/>
              </a:rPr>
              <a:t>	(includes: multiple lines, black /orange background, light-gray separator line, horiz/vert. scroll-bar)</a:t>
            </a:r>
          </a:p>
          <a:p>
            <a:pPr marL="457200" indent="-457200">
              <a:buFontTx/>
              <a:buAutoNum type="arabicPeriod"/>
            </a:pPr>
            <a:endParaRPr lang="en-US" sz="800">
              <a:latin typeface="Calibri" pitchFamily="34" charset="0"/>
            </a:endParaRPr>
          </a:p>
          <a:p>
            <a:pPr marL="457200" indent="-457200">
              <a:buFontTx/>
              <a:buAutoNum type="arabicPeriod"/>
            </a:pPr>
            <a:endParaRPr lang="en-US" sz="800">
              <a:latin typeface="Calibri" pitchFamily="34" charset="0"/>
            </a:endParaRPr>
          </a:p>
          <a:p>
            <a:pPr marL="457200" indent="-457200">
              <a:buFontTx/>
              <a:buAutoNum type="arabicPeriod"/>
            </a:pPr>
            <a:r>
              <a:rPr lang="en-US" sz="2400">
                <a:latin typeface="Calibri" pitchFamily="34" charset="0"/>
              </a:rPr>
              <a:t>Trong khi đặt cấu hình của ArrayAdapter ta dùng  </a:t>
            </a:r>
            <a:r>
              <a:rPr lang="en-US" sz="2400" b="1">
                <a:solidFill>
                  <a:srgbClr val="C00000"/>
                </a:solidFill>
                <a:latin typeface="Courier New" pitchFamily="49" charset="0"/>
              </a:rPr>
              <a:t>android.R.layout.</a:t>
            </a:r>
            <a:r>
              <a:rPr lang="en-US" sz="2400" b="1" i="1">
                <a:solidFill>
                  <a:srgbClr val="C00000"/>
                </a:solidFill>
                <a:latin typeface="Courier New" pitchFamily="49" charset="0"/>
              </a:rPr>
              <a:t>simple_list_item_1</a:t>
            </a:r>
            <a:r>
              <a:rPr lang="en-US" sz="2400" i="1">
                <a:solidFill>
                  <a:srgbClr val="C00000"/>
                </a:solidFill>
                <a:latin typeface="Courier New" pitchFamily="49" charset="0"/>
              </a:rPr>
              <a:t> </a:t>
            </a:r>
          </a:p>
          <a:p>
            <a:pPr marL="457200" indent="-457200"/>
            <a:r>
              <a:rPr lang="en-US" sz="2400" i="1">
                <a:solidFill>
                  <a:srgbClr val="C00000"/>
                </a:solidFill>
                <a:latin typeface="Courier New" pitchFamily="49" charset="0"/>
              </a:rPr>
              <a:t>		</a:t>
            </a:r>
            <a:r>
              <a:rPr lang="en-US" sz="2400">
                <a:latin typeface="Calibri" pitchFamily="34" charset="0"/>
              </a:rPr>
              <a:t>(indicates how to display a single line of data)</a:t>
            </a:r>
          </a:p>
          <a:p>
            <a:pPr marL="457200" indent="-457200"/>
            <a:endParaRPr lang="en-US" sz="2400" i="1">
              <a:solidFill>
                <a:srgbClr val="0000C0"/>
              </a:solidFill>
              <a:latin typeface="Courier New" pitchFamily="49" charset="0"/>
            </a:endParaRPr>
          </a:p>
          <a:p>
            <a:pPr marL="457200" indent="-457200"/>
            <a:r>
              <a:rPr lang="en-US" sz="2400" i="1">
                <a:solidFill>
                  <a:srgbClr val="0000C0"/>
                </a:solidFill>
                <a:latin typeface="Courier New" pitchFamily="49" charset="0"/>
              </a:rPr>
              <a:t>	</a:t>
            </a:r>
            <a:r>
              <a:rPr lang="en-US">
                <a:latin typeface="Calibri" pitchFamily="34" charset="0"/>
              </a:rPr>
              <a:t>Android SDK có sẵn một loạt các layout định nghĩa trước, chúng nằm tại thư mục:  </a:t>
            </a:r>
            <a:r>
              <a:rPr lang="en-US" sz="1600" b="1">
                <a:solidFill>
                  <a:srgbClr val="0000C0"/>
                </a:solidFill>
                <a:latin typeface="Courier New" pitchFamily="49" charset="0"/>
              </a:rPr>
              <a:t>C:\Android\platforms\android-xx\data\res\layout</a:t>
            </a:r>
          </a:p>
          <a:p>
            <a:pPr marL="457200" indent="-457200"/>
            <a:endParaRPr lang="en-US" sz="700" b="1" i="1">
              <a:solidFill>
                <a:srgbClr val="0000C0"/>
              </a:solidFill>
              <a:latin typeface="Courier New" pitchFamily="49" charset="0"/>
            </a:endParaRPr>
          </a:p>
          <a:p>
            <a:pPr marL="457200" indent="-457200"/>
            <a:r>
              <a:rPr lang="en-US" sz="1600" b="1" i="1">
                <a:solidFill>
                  <a:srgbClr val="0000C0"/>
                </a:solidFill>
                <a:latin typeface="Courier New" pitchFamily="49" charset="0"/>
              </a:rPr>
              <a:t>	</a:t>
            </a:r>
            <a:r>
              <a:rPr lang="en-US" sz="1600" i="1">
                <a:latin typeface="Calibri" pitchFamily="34" charset="0"/>
              </a:rPr>
              <a:t>See </a:t>
            </a:r>
            <a:r>
              <a:rPr lang="en-US" sz="1600" b="1" i="1">
                <a:latin typeface="Calibri" pitchFamily="34" charset="0"/>
              </a:rPr>
              <a:t>Appendix A </a:t>
            </a:r>
            <a:r>
              <a:rPr lang="en-US" sz="1600" i="1">
                <a:latin typeface="Calibri" pitchFamily="34" charset="0"/>
              </a:rPr>
              <a:t>for more on this issue.</a:t>
            </a:r>
          </a:p>
        </p:txBody>
      </p:sp>
      <p:pic>
        <p:nvPicPr>
          <p:cNvPr id="23558" name="Picture 2" descr="C:\Android\platforms\android-1.5\data\res\drawable\ic_search_category_default.png"/>
          <p:cNvPicPr>
            <a:picLocks noChangeAspect="1" noChangeArrowheads="1"/>
          </p:cNvPicPr>
          <p:nvPr/>
        </p:nvPicPr>
        <p:blipFill>
          <a:blip r:embed="rId3"/>
          <a:srcRect/>
          <a:stretch>
            <a:fillRect/>
          </a:stretch>
        </p:blipFill>
        <p:spPr bwMode="auto">
          <a:xfrm>
            <a:off x="7391400" y="914400"/>
            <a:ext cx="1066800" cy="1066800"/>
          </a:xfrm>
          <a:prstGeom prst="rect">
            <a:avLst/>
          </a:prstGeom>
          <a:noFill/>
          <a:ln w="9525">
            <a:noFill/>
            <a:miter lim="800000"/>
            <a:headEnd/>
            <a:tailEnd/>
          </a:ln>
        </p:spPr>
      </p:pic>
      <p:pic>
        <p:nvPicPr>
          <p:cNvPr id="23559" name="Picture 3" descr="C:\Android\platforms\android-1.5\data\res\drawable\ic_menu_view.png"/>
          <p:cNvPicPr>
            <a:picLocks noChangeAspect="1" noChangeArrowheads="1"/>
          </p:cNvPicPr>
          <p:nvPr/>
        </p:nvPicPr>
        <p:blipFill>
          <a:blip r:embed="rId4"/>
          <a:srcRect/>
          <a:stretch>
            <a:fillRect/>
          </a:stretch>
        </p:blipFill>
        <p:spPr bwMode="auto">
          <a:xfrm>
            <a:off x="7908925" y="304800"/>
            <a:ext cx="1235075" cy="1235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3180499-5B78-45DA-9F7C-7006495433E0}" type="slidenum">
              <a:rPr lang="en-US"/>
              <a:pPr>
                <a:defRPr/>
              </a:pPr>
              <a:t>12</a:t>
            </a:fld>
            <a:endParaRPr lang="en-US" dirty="0"/>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1720343C-6305-4CA6-A674-1A60C921EAAA}" type="slidenum">
              <a:rPr lang="en-US" sz="1200">
                <a:solidFill>
                  <a:schemeClr val="tx1">
                    <a:tint val="75000"/>
                  </a:schemeClr>
                </a:solidFill>
                <a:latin typeface="+mn-lt"/>
              </a:rPr>
              <a:pPr algn="r" fontAlgn="auto">
                <a:spcBef>
                  <a:spcPts val="0"/>
                </a:spcBef>
                <a:spcAft>
                  <a:spcPts val="0"/>
                </a:spcAft>
                <a:defRPr/>
              </a:pPr>
              <a:t>12</a:t>
            </a:fld>
            <a:endParaRPr lang="en-US" sz="1200">
              <a:solidFill>
                <a:schemeClr val="tx1">
                  <a:tint val="75000"/>
                </a:schemeClr>
              </a:solidFill>
              <a:latin typeface="+mn-lt"/>
            </a:endParaRPr>
          </a:p>
        </p:txBody>
      </p:sp>
      <p:pic>
        <p:nvPicPr>
          <p:cNvPr id="24580"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7" name="TextBox 6"/>
          <p:cNvSpPr txBox="1"/>
          <p:nvPr/>
        </p:nvSpPr>
        <p:spPr>
          <a:xfrm>
            <a:off x="228600" y="1219200"/>
            <a:ext cx="8686800" cy="1282700"/>
          </a:xfrm>
          <a:prstGeom prst="rect">
            <a:avLst/>
          </a:prstGeom>
          <a:noFill/>
        </p:spPr>
        <p:txBody>
          <a:bodyPr>
            <a:spAutoFit/>
          </a:bodyPr>
          <a:lstStyle/>
          <a:p>
            <a:pPr marL="457200" indent="-457200"/>
            <a:r>
              <a:rPr lang="en-US" sz="2800" b="1">
                <a:solidFill>
                  <a:srgbClr val="0070C0"/>
                </a:solidFill>
                <a:latin typeface="Calibri" pitchFamily="34" charset="0"/>
              </a:rPr>
              <a:t>A Variation on Example1.</a:t>
            </a:r>
            <a:endParaRPr lang="en-US" sz="2800">
              <a:solidFill>
                <a:srgbClr val="0070C0"/>
              </a:solidFill>
              <a:latin typeface="Calibri" pitchFamily="34" charset="0"/>
            </a:endParaRPr>
          </a:p>
          <a:p>
            <a:pPr marL="457200" indent="-457200"/>
            <a:endParaRPr lang="en-US" sz="800">
              <a:latin typeface="Calibri" pitchFamily="34" charset="0"/>
            </a:endParaRPr>
          </a:p>
          <a:p>
            <a:pPr marL="457200" indent="-457200"/>
            <a:r>
              <a:rPr lang="en-US" sz="2100">
                <a:latin typeface="Calibri" pitchFamily="34" charset="0"/>
              </a:rPr>
              <a:t>Ta có thể dùng Activity thông thường thay cho ListActivity.  Tự định nghĩa một ListView  (thay cho </a:t>
            </a:r>
            <a:r>
              <a:rPr lang="en-US" sz="2100" b="1">
                <a:latin typeface="Calibri" pitchFamily="34" charset="0"/>
              </a:rPr>
              <a:t>@android:id/list</a:t>
            </a:r>
            <a:r>
              <a:rPr lang="en-US" sz="2100">
                <a:latin typeface="Calibri" pitchFamily="34" charset="0"/>
              </a:rPr>
              <a:t>). Gắn adapter với ListView mới.</a:t>
            </a:r>
          </a:p>
        </p:txBody>
      </p:sp>
      <p:pic>
        <p:nvPicPr>
          <p:cNvPr id="24582" name="Picture 3" descr="C:\Documents and Settings\Administrator\Local Settings\Temporary Internet Files\Content.IE5\QET7S3GG\MC900433211[1].jpg"/>
          <p:cNvPicPr>
            <a:picLocks noChangeAspect="1" noChangeArrowheads="1"/>
          </p:cNvPicPr>
          <p:nvPr/>
        </p:nvPicPr>
        <p:blipFill>
          <a:blip r:embed="rId3"/>
          <a:srcRect/>
          <a:stretch>
            <a:fillRect/>
          </a:stretch>
        </p:blipFill>
        <p:spPr bwMode="auto">
          <a:xfrm>
            <a:off x="7543800" y="76200"/>
            <a:ext cx="1508125" cy="1176338"/>
          </a:xfrm>
          <a:prstGeom prst="rect">
            <a:avLst/>
          </a:prstGeom>
          <a:noFill/>
          <a:ln w="9525">
            <a:noFill/>
            <a:miter lim="800000"/>
            <a:headEnd/>
            <a:tailEnd/>
          </a:ln>
        </p:spPr>
      </p:pic>
      <p:sp>
        <p:nvSpPr>
          <p:cNvPr id="11" name="TextBox 10"/>
          <p:cNvSpPr txBox="1"/>
          <p:nvPr/>
        </p:nvSpPr>
        <p:spPr>
          <a:xfrm>
            <a:off x="304800" y="2936875"/>
            <a:ext cx="7924800" cy="3540125"/>
          </a:xfrm>
          <a:prstGeom prst="rect">
            <a:avLst/>
          </a:prstGeom>
          <a:solidFill>
            <a:schemeClr val="bg1">
              <a:lumMod val="95000"/>
            </a:schemeClr>
          </a:solidFill>
          <a:ln>
            <a:solidFill>
              <a:schemeClr val="bg1">
                <a:lumMod val="75000"/>
              </a:schemeClr>
            </a:solidFill>
          </a:ln>
        </p:spPr>
        <p:txBody>
          <a:bodyPr>
            <a:spAutoFit/>
          </a:bodyPr>
          <a:lstStyle/>
          <a:p>
            <a:pPr fontAlgn="auto">
              <a:spcBef>
                <a:spcPts val="0"/>
              </a:spcBef>
              <a:spcAft>
                <a:spcPts val="0"/>
              </a:spcAft>
              <a:defRPr/>
            </a:pPr>
            <a:r>
              <a:rPr lang="en-US" sz="1400" b="1" dirty="0">
                <a:solidFill>
                  <a:srgbClr val="7F0055"/>
                </a:solidFill>
                <a:latin typeface="Courier New"/>
              </a:rPr>
              <a:t>public</a:t>
            </a:r>
            <a:r>
              <a:rPr lang="en-US" sz="1400" b="1" dirty="0">
                <a:solidFill>
                  <a:srgbClr val="000000"/>
                </a:solidFill>
                <a:latin typeface="Courier New"/>
              </a:rPr>
              <a:t> </a:t>
            </a:r>
            <a:r>
              <a:rPr lang="en-US" sz="1400" b="1" dirty="0">
                <a:solidFill>
                  <a:srgbClr val="7F0055"/>
                </a:solidFill>
                <a:latin typeface="Courier New"/>
              </a:rPr>
              <a:t>class</a:t>
            </a:r>
            <a:r>
              <a:rPr lang="en-US" sz="1400" b="1" dirty="0">
                <a:solidFill>
                  <a:srgbClr val="000000"/>
                </a:solidFill>
                <a:latin typeface="Courier New"/>
              </a:rPr>
              <a:t> Main </a:t>
            </a:r>
            <a:r>
              <a:rPr lang="en-US" sz="1400" b="1" dirty="0">
                <a:solidFill>
                  <a:srgbClr val="7F0055"/>
                </a:solidFill>
                <a:latin typeface="Courier New"/>
              </a:rPr>
              <a:t>extends</a:t>
            </a:r>
            <a:r>
              <a:rPr lang="en-US" sz="1400" b="1" dirty="0">
                <a:solidFill>
                  <a:srgbClr val="000000"/>
                </a:solidFill>
                <a:latin typeface="Courier New"/>
              </a:rPr>
              <a:t> Activity {</a:t>
            </a:r>
          </a:p>
          <a:p>
            <a:pPr fontAlgn="auto">
              <a:spcBef>
                <a:spcPts val="0"/>
              </a:spcBef>
              <a:spcAft>
                <a:spcPts val="0"/>
              </a:spcAft>
              <a:defRPr/>
            </a:pPr>
            <a:r>
              <a:rPr lang="en-US" sz="1400" dirty="0">
                <a:solidFill>
                  <a:srgbClr val="000000"/>
                </a:solidFill>
                <a:latin typeface="Courier New"/>
              </a:rPr>
              <a:t>    </a:t>
            </a:r>
            <a:r>
              <a:rPr lang="en-US" sz="1400" dirty="0" err="1">
                <a:solidFill>
                  <a:srgbClr val="000000"/>
                </a:solidFill>
                <a:latin typeface="Courier New"/>
              </a:rPr>
              <a:t>ListView</a:t>
            </a:r>
            <a:r>
              <a:rPr lang="en-US" sz="1400" dirty="0">
                <a:solidFill>
                  <a:srgbClr val="000000"/>
                </a:solidFill>
                <a:latin typeface="Courier New"/>
              </a:rPr>
              <a:t> </a:t>
            </a:r>
            <a:r>
              <a:rPr lang="en-US" sz="1400" dirty="0" err="1">
                <a:solidFill>
                  <a:srgbClr val="0000C0"/>
                </a:solidFill>
                <a:latin typeface="Courier New"/>
              </a:rPr>
              <a:t>myListView</a:t>
            </a:r>
            <a:r>
              <a:rPr lang="en-US" sz="1400" dirty="0">
                <a:solidFill>
                  <a:srgbClr val="000000"/>
                </a:solidFill>
                <a:latin typeface="Courier New"/>
              </a:rPr>
              <a:t>;    </a:t>
            </a:r>
          </a:p>
          <a:p>
            <a:pPr fontAlgn="auto">
              <a:spcBef>
                <a:spcPts val="0"/>
              </a:spcBef>
              <a:spcAft>
                <a:spcPts val="0"/>
              </a:spcAft>
              <a:defRPr/>
            </a:pPr>
            <a:r>
              <a:rPr lang="en-US" sz="1400" dirty="0">
                <a:solidFill>
                  <a:srgbClr val="000000"/>
                </a:solidFill>
                <a:latin typeface="Courier New"/>
              </a:rPr>
              <a:t>    </a:t>
            </a:r>
            <a:r>
              <a:rPr lang="en-US" sz="1400" dirty="0">
                <a:solidFill>
                  <a:srgbClr val="646464"/>
                </a:solidFill>
                <a:latin typeface="Courier New"/>
              </a:rPr>
              <a:t>@Override</a:t>
            </a:r>
          </a:p>
          <a:p>
            <a:pPr fontAlgn="auto">
              <a:spcBef>
                <a:spcPts val="0"/>
              </a:spcBef>
              <a:spcAft>
                <a:spcPts val="0"/>
              </a:spcAft>
              <a:defRPr/>
            </a:pPr>
            <a:r>
              <a:rPr lang="en-US" sz="1400" dirty="0">
                <a:solidFill>
                  <a:srgbClr val="000000"/>
                </a:solidFill>
                <a:latin typeface="Courier New"/>
              </a:rPr>
              <a:t>    </a:t>
            </a:r>
            <a:r>
              <a:rPr lang="en-US" sz="1400" b="1" dirty="0">
                <a:solidFill>
                  <a:srgbClr val="7F0055"/>
                </a:solidFill>
                <a:latin typeface="Courier New"/>
              </a:rPr>
              <a:t>public</a:t>
            </a:r>
            <a:r>
              <a:rPr lang="en-US" sz="1400" b="1" dirty="0">
                <a:solidFill>
                  <a:srgbClr val="000000"/>
                </a:solidFill>
                <a:latin typeface="Courier New"/>
              </a:rPr>
              <a:t> </a:t>
            </a:r>
            <a:r>
              <a:rPr lang="en-US" sz="1400" b="1" dirty="0">
                <a:solidFill>
                  <a:srgbClr val="7F0055"/>
                </a:solidFill>
                <a:latin typeface="Courier New"/>
              </a:rPr>
              <a:t>void</a:t>
            </a:r>
            <a:r>
              <a:rPr lang="en-US" sz="1400" b="1" dirty="0">
                <a:solidFill>
                  <a:srgbClr val="000000"/>
                </a:solidFill>
                <a:latin typeface="Courier New"/>
              </a:rPr>
              <a:t> </a:t>
            </a:r>
            <a:r>
              <a:rPr lang="en-US" sz="1400" b="1" dirty="0" err="1">
                <a:solidFill>
                  <a:srgbClr val="000000"/>
                </a:solidFill>
                <a:latin typeface="Courier New"/>
              </a:rPr>
              <a:t>onCreate</a:t>
            </a:r>
            <a:r>
              <a:rPr lang="en-US" sz="1400" b="1" dirty="0">
                <a:solidFill>
                  <a:srgbClr val="000000"/>
                </a:solidFill>
                <a:latin typeface="Courier New"/>
              </a:rPr>
              <a:t>(Bundle </a:t>
            </a:r>
            <a:r>
              <a:rPr lang="en-US" sz="1400" b="1" dirty="0" err="1">
                <a:solidFill>
                  <a:srgbClr val="000000"/>
                </a:solidFill>
                <a:latin typeface="Courier New"/>
              </a:rPr>
              <a:t>savedInstanceState</a:t>
            </a:r>
            <a:r>
              <a:rPr lang="en-US" sz="1400" b="1" dirty="0">
                <a:solidFill>
                  <a:srgbClr val="000000"/>
                </a:solidFill>
                <a:latin typeface="Courier New"/>
              </a:rPr>
              <a:t>) {</a:t>
            </a:r>
          </a:p>
          <a:p>
            <a:pPr fontAlgn="auto">
              <a:spcBef>
                <a:spcPts val="0"/>
              </a:spcBef>
              <a:spcAft>
                <a:spcPts val="0"/>
              </a:spcAft>
              <a:defRPr/>
            </a:pPr>
            <a:r>
              <a:rPr lang="en-US" sz="1400" dirty="0">
                <a:solidFill>
                  <a:srgbClr val="000000"/>
                </a:solidFill>
                <a:latin typeface="Courier New"/>
              </a:rPr>
              <a:t>        </a:t>
            </a:r>
            <a:r>
              <a:rPr lang="en-US" sz="1400" b="1" dirty="0" err="1">
                <a:solidFill>
                  <a:srgbClr val="7F0055"/>
                </a:solidFill>
                <a:latin typeface="Courier New"/>
              </a:rPr>
              <a:t>super</a:t>
            </a:r>
            <a:r>
              <a:rPr lang="en-US" sz="1400" b="1" dirty="0" err="1">
                <a:solidFill>
                  <a:srgbClr val="000000"/>
                </a:solidFill>
                <a:latin typeface="Courier New"/>
              </a:rPr>
              <a:t>.onCreate</a:t>
            </a:r>
            <a:r>
              <a:rPr lang="en-US" sz="1400" b="1" dirty="0">
                <a:solidFill>
                  <a:srgbClr val="000000"/>
                </a:solidFill>
                <a:latin typeface="Courier New"/>
              </a:rPr>
              <a:t>(</a:t>
            </a:r>
            <a:r>
              <a:rPr lang="en-US" sz="1400" b="1" dirty="0" err="1">
                <a:solidFill>
                  <a:srgbClr val="000000"/>
                </a:solidFill>
                <a:latin typeface="Courier New"/>
              </a:rPr>
              <a:t>savedInstanceState</a:t>
            </a:r>
            <a:r>
              <a:rPr lang="en-US" sz="1400" b="1"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        </a:t>
            </a:r>
            <a:r>
              <a:rPr lang="en-US" sz="1400" dirty="0" err="1">
                <a:solidFill>
                  <a:srgbClr val="000000"/>
                </a:solidFill>
                <a:latin typeface="Courier New"/>
              </a:rPr>
              <a:t>setContentView</a:t>
            </a:r>
            <a:r>
              <a:rPr lang="en-US" sz="1400" dirty="0">
                <a:solidFill>
                  <a:srgbClr val="000000"/>
                </a:solidFill>
                <a:latin typeface="Courier New"/>
              </a:rPr>
              <a:t>(</a:t>
            </a:r>
            <a:r>
              <a:rPr lang="en-US" sz="1400" dirty="0" err="1">
                <a:solidFill>
                  <a:srgbClr val="000000"/>
                </a:solidFill>
                <a:latin typeface="Courier New"/>
              </a:rPr>
              <a:t>R.layout.</a:t>
            </a:r>
            <a:r>
              <a:rPr lang="en-US" sz="1400" i="1" dirty="0" err="1">
                <a:solidFill>
                  <a:srgbClr val="0000C0"/>
                </a:solidFill>
                <a:latin typeface="Courier New"/>
              </a:rPr>
              <a:t>main</a:t>
            </a:r>
            <a:r>
              <a:rPr lang="en-US" sz="1400" i="1"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        </a:t>
            </a:r>
            <a:r>
              <a:rPr lang="en-US" sz="1400" dirty="0" err="1">
                <a:solidFill>
                  <a:srgbClr val="0000C0"/>
                </a:solidFill>
                <a:latin typeface="Courier New"/>
              </a:rPr>
              <a:t>myListView</a:t>
            </a:r>
            <a:r>
              <a:rPr lang="en-US" sz="1400" dirty="0">
                <a:solidFill>
                  <a:srgbClr val="000000"/>
                </a:solidFill>
                <a:latin typeface="Courier New"/>
              </a:rPr>
              <a:t> = (</a:t>
            </a:r>
            <a:r>
              <a:rPr lang="en-US" sz="1400" dirty="0" err="1">
                <a:solidFill>
                  <a:srgbClr val="000000"/>
                </a:solidFill>
                <a:latin typeface="Courier New"/>
              </a:rPr>
              <a:t>ListView</a:t>
            </a:r>
            <a:r>
              <a:rPr lang="en-US" sz="1400" dirty="0">
                <a:solidFill>
                  <a:srgbClr val="000000"/>
                </a:solidFill>
                <a:latin typeface="Courier New"/>
              </a:rPr>
              <a:t>) </a:t>
            </a:r>
            <a:r>
              <a:rPr lang="en-US" sz="1400" dirty="0" err="1">
                <a:solidFill>
                  <a:srgbClr val="000000"/>
                </a:solidFill>
                <a:latin typeface="Courier New"/>
              </a:rPr>
              <a:t>findViewById</a:t>
            </a:r>
            <a:r>
              <a:rPr lang="en-US" sz="1400" dirty="0">
                <a:solidFill>
                  <a:srgbClr val="000000"/>
                </a:solidFill>
                <a:latin typeface="Courier New"/>
              </a:rPr>
              <a:t>(R.id.</a:t>
            </a:r>
            <a:r>
              <a:rPr lang="en-US" sz="1400" i="1" dirty="0">
                <a:solidFill>
                  <a:srgbClr val="0000C0"/>
                </a:solidFill>
                <a:latin typeface="Courier New"/>
              </a:rPr>
              <a:t>ListView01</a:t>
            </a:r>
            <a:r>
              <a:rPr lang="en-US" sz="1400" i="1"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        </a:t>
            </a:r>
            <a:r>
              <a:rPr lang="en-US" sz="1400" b="1" dirty="0">
                <a:solidFill>
                  <a:srgbClr val="7F0055"/>
                </a:solidFill>
                <a:latin typeface="Courier New"/>
              </a:rPr>
              <a:t>final</a:t>
            </a:r>
            <a:r>
              <a:rPr lang="en-US" sz="1400" dirty="0">
                <a:solidFill>
                  <a:srgbClr val="000000"/>
                </a:solidFill>
                <a:latin typeface="Courier New"/>
              </a:rPr>
              <a:t> String[] items={</a:t>
            </a:r>
            <a:r>
              <a:rPr lang="en-US" sz="1400" dirty="0">
                <a:solidFill>
                  <a:srgbClr val="2A00FF"/>
                </a:solidFill>
                <a:latin typeface="Courier New"/>
              </a:rPr>
              <a:t>"this"</a:t>
            </a:r>
            <a:r>
              <a:rPr lang="en-US" sz="1400" dirty="0">
                <a:solidFill>
                  <a:srgbClr val="000000"/>
                </a:solidFill>
                <a:latin typeface="Courier New"/>
              </a:rPr>
              <a:t>, </a:t>
            </a:r>
            <a:r>
              <a:rPr lang="en-US" sz="1400" dirty="0">
                <a:solidFill>
                  <a:srgbClr val="2A00FF"/>
                </a:solidFill>
                <a:latin typeface="Courier New"/>
              </a:rPr>
              <a:t>"is"</a:t>
            </a:r>
            <a:r>
              <a:rPr lang="en-US" sz="1400" dirty="0">
                <a:solidFill>
                  <a:srgbClr val="000000"/>
                </a:solidFill>
                <a:latin typeface="Courier New"/>
              </a:rPr>
              <a:t>, </a:t>
            </a:r>
            <a:r>
              <a:rPr lang="en-US" sz="1400" dirty="0">
                <a:solidFill>
                  <a:srgbClr val="2A00FF"/>
                </a:solidFill>
                <a:latin typeface="Courier New"/>
              </a:rPr>
              <a:t>"</a:t>
            </a:r>
            <a:r>
              <a:rPr lang="en-US" sz="1400" dirty="0" err="1">
                <a:solidFill>
                  <a:srgbClr val="2A00FF"/>
                </a:solidFill>
                <a:latin typeface="Courier New"/>
              </a:rPr>
              <a:t>a"</a:t>
            </a:r>
            <a:r>
              <a:rPr lang="en-US" sz="1400" dirty="0" err="1">
                <a:solidFill>
                  <a:srgbClr val="000000"/>
                </a:solidFill>
                <a:latin typeface="Courier New"/>
              </a:rPr>
              <a:t>,</a:t>
            </a:r>
            <a:r>
              <a:rPr lang="en-US" sz="1400" dirty="0" err="1">
                <a:solidFill>
                  <a:srgbClr val="2A00FF"/>
                </a:solidFill>
                <a:latin typeface="Courier New"/>
              </a:rPr>
              <a:t>"really</a:t>
            </a:r>
            <a:r>
              <a:rPr lang="en-US" sz="1400" dirty="0">
                <a:solidFill>
                  <a:srgbClr val="2A00FF"/>
                </a:solidFill>
                <a:latin typeface="Courier New"/>
              </a:rPr>
              <a:t>"</a:t>
            </a:r>
            <a:r>
              <a:rPr lang="en-US" sz="1400" dirty="0">
                <a:solidFill>
                  <a:srgbClr val="000000"/>
                </a:solidFill>
                <a:latin typeface="Courier New"/>
              </a:rPr>
              <a:t>, </a:t>
            </a:r>
            <a:r>
              <a:rPr lang="en-US" sz="1400" dirty="0">
                <a:solidFill>
                  <a:srgbClr val="2A00FF"/>
                </a:solidFill>
                <a:latin typeface="Courier New"/>
              </a:rPr>
              <a:t>"really2"</a:t>
            </a:r>
            <a:r>
              <a:rPr lang="en-US" sz="1400"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	     </a:t>
            </a:r>
            <a:r>
              <a:rPr lang="en-US" sz="1400" dirty="0">
                <a:solidFill>
                  <a:srgbClr val="2A00FF"/>
                </a:solidFill>
                <a:latin typeface="Courier New"/>
              </a:rPr>
              <a:t>"really3"</a:t>
            </a:r>
            <a:r>
              <a:rPr lang="en-US" sz="1400" dirty="0">
                <a:solidFill>
                  <a:srgbClr val="000000"/>
                </a:solidFill>
                <a:latin typeface="Courier New"/>
              </a:rPr>
              <a:t>, </a:t>
            </a:r>
            <a:r>
              <a:rPr lang="en-US" sz="1400" dirty="0">
                <a:solidFill>
                  <a:srgbClr val="2A00FF"/>
                </a:solidFill>
                <a:latin typeface="Courier New"/>
              </a:rPr>
              <a:t>"really4"</a:t>
            </a:r>
            <a:r>
              <a:rPr lang="en-US" sz="1400" dirty="0">
                <a:solidFill>
                  <a:srgbClr val="000000"/>
                </a:solidFill>
                <a:latin typeface="Courier New"/>
              </a:rPr>
              <a:t>, </a:t>
            </a:r>
            <a:r>
              <a:rPr lang="en-US" sz="1400" dirty="0">
                <a:solidFill>
                  <a:srgbClr val="2A00FF"/>
                </a:solidFill>
                <a:latin typeface="Courier New"/>
              </a:rPr>
              <a:t>"really5"</a:t>
            </a:r>
            <a:r>
              <a:rPr lang="en-US" sz="1400" dirty="0">
                <a:solidFill>
                  <a:srgbClr val="000000"/>
                </a:solidFill>
                <a:latin typeface="Courier New"/>
              </a:rPr>
              <a:t>, </a:t>
            </a:r>
            <a:r>
              <a:rPr lang="en-US" sz="1400" dirty="0">
                <a:solidFill>
                  <a:srgbClr val="2A00FF"/>
                </a:solidFill>
                <a:latin typeface="Courier New"/>
              </a:rPr>
              <a:t>"silly"</a:t>
            </a:r>
            <a:r>
              <a:rPr lang="en-US" sz="1400" dirty="0">
                <a:solidFill>
                  <a:srgbClr val="000000"/>
                </a:solidFill>
                <a:latin typeface="Courier New"/>
              </a:rPr>
              <a:t>, </a:t>
            </a:r>
            <a:r>
              <a:rPr lang="en-US" sz="1400" dirty="0">
                <a:solidFill>
                  <a:srgbClr val="2A00FF"/>
                </a:solidFill>
                <a:latin typeface="Courier New"/>
              </a:rPr>
              <a:t>"list"</a:t>
            </a:r>
            <a:r>
              <a:rPr lang="en-US" sz="1400" dirty="0">
                <a:solidFill>
                  <a:srgbClr val="000000"/>
                </a:solidFill>
                <a:latin typeface="Courier New"/>
              </a:rPr>
              <a:t>};</a:t>
            </a:r>
          </a:p>
          <a:p>
            <a:pPr fontAlgn="auto">
              <a:spcBef>
                <a:spcPts val="0"/>
              </a:spcBef>
              <a:spcAft>
                <a:spcPts val="0"/>
              </a:spcAft>
              <a:defRPr/>
            </a:pPr>
            <a:endParaRPr lang="en-US" sz="1400" dirty="0">
              <a:latin typeface="Courier New"/>
            </a:endParaRPr>
          </a:p>
          <a:p>
            <a:pPr fontAlgn="auto">
              <a:spcBef>
                <a:spcPts val="0"/>
              </a:spcBef>
              <a:spcAft>
                <a:spcPts val="0"/>
              </a:spcAft>
              <a:defRPr/>
            </a:pPr>
            <a:r>
              <a:rPr lang="en-US" sz="1400" dirty="0">
                <a:solidFill>
                  <a:srgbClr val="000000"/>
                </a:solidFill>
                <a:latin typeface="Courier New"/>
              </a:rPr>
              <a:t>        </a:t>
            </a:r>
            <a:r>
              <a:rPr lang="en-US" sz="1400" dirty="0" err="1">
                <a:solidFill>
                  <a:srgbClr val="000000"/>
                </a:solidFill>
                <a:latin typeface="Courier New"/>
              </a:rPr>
              <a:t>ArrayAdapter</a:t>
            </a:r>
            <a:r>
              <a:rPr lang="en-US" sz="1400" dirty="0">
                <a:solidFill>
                  <a:srgbClr val="000000"/>
                </a:solidFill>
                <a:latin typeface="Courier New"/>
              </a:rPr>
              <a:t>&lt;String&gt; ad = </a:t>
            </a:r>
            <a:r>
              <a:rPr lang="en-US" sz="1400" b="1" dirty="0">
                <a:solidFill>
                  <a:srgbClr val="7F0055"/>
                </a:solidFill>
                <a:latin typeface="Courier New"/>
              </a:rPr>
              <a:t>new</a:t>
            </a:r>
            <a:r>
              <a:rPr lang="en-US" sz="1400" b="1" dirty="0">
                <a:solidFill>
                  <a:srgbClr val="000000"/>
                </a:solidFill>
                <a:latin typeface="Courier New"/>
              </a:rPr>
              <a:t> </a:t>
            </a:r>
            <a:r>
              <a:rPr lang="en-US" sz="1400" b="1" dirty="0" err="1">
                <a:solidFill>
                  <a:srgbClr val="000000"/>
                </a:solidFill>
                <a:latin typeface="Courier New"/>
              </a:rPr>
              <a:t>ArrayAdapter</a:t>
            </a:r>
            <a:r>
              <a:rPr lang="en-US" sz="1400" b="1" dirty="0">
                <a:solidFill>
                  <a:srgbClr val="000000"/>
                </a:solidFill>
                <a:latin typeface="Courier New"/>
              </a:rPr>
              <a:t>&lt;String&gt;(</a:t>
            </a:r>
            <a:r>
              <a:rPr lang="en-US" sz="1400" b="1" dirty="0">
                <a:solidFill>
                  <a:srgbClr val="7F0055"/>
                </a:solidFill>
                <a:latin typeface="Courier New"/>
              </a:rPr>
              <a:t>this</a:t>
            </a:r>
            <a:r>
              <a:rPr lang="en-US" sz="1400" b="1"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                                 android.R.layout.</a:t>
            </a:r>
            <a:r>
              <a:rPr lang="en-US" sz="1400" i="1" dirty="0">
                <a:solidFill>
                  <a:srgbClr val="0000C0"/>
                </a:solidFill>
                <a:latin typeface="Courier New"/>
              </a:rPr>
              <a:t>simple_list_item_1</a:t>
            </a:r>
            <a:r>
              <a:rPr lang="en-US" sz="1400" i="1"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                                 items);</a:t>
            </a:r>
          </a:p>
          <a:p>
            <a:pPr fontAlgn="auto">
              <a:spcBef>
                <a:spcPts val="0"/>
              </a:spcBef>
              <a:spcAft>
                <a:spcPts val="0"/>
              </a:spcAft>
              <a:defRPr/>
            </a:pPr>
            <a:r>
              <a:rPr lang="en-US" sz="1400" dirty="0">
                <a:solidFill>
                  <a:srgbClr val="000000"/>
                </a:solidFill>
                <a:latin typeface="Courier New"/>
              </a:rPr>
              <a:t>        </a:t>
            </a:r>
            <a:r>
              <a:rPr lang="en-US" sz="1400" dirty="0" err="1">
                <a:solidFill>
                  <a:srgbClr val="0000C0"/>
                </a:solidFill>
                <a:latin typeface="Courier New"/>
              </a:rPr>
              <a:t>myListView</a:t>
            </a:r>
            <a:r>
              <a:rPr lang="en-US" sz="1400" dirty="0" err="1">
                <a:solidFill>
                  <a:srgbClr val="000000"/>
                </a:solidFill>
                <a:latin typeface="Courier New"/>
              </a:rPr>
              <a:t>.setAdapter</a:t>
            </a:r>
            <a:r>
              <a:rPr lang="en-US" sz="1400" dirty="0">
                <a:solidFill>
                  <a:srgbClr val="000000"/>
                </a:solidFill>
                <a:latin typeface="Courier New"/>
              </a:rPr>
              <a:t>(ad);</a:t>
            </a:r>
          </a:p>
          <a:p>
            <a:pPr fontAlgn="auto">
              <a:spcBef>
                <a:spcPts val="0"/>
              </a:spcBef>
              <a:spcAft>
                <a:spcPts val="0"/>
              </a:spcAft>
              <a:defRPr/>
            </a:pPr>
            <a:r>
              <a:rPr lang="en-US" sz="1400" dirty="0">
                <a:solidFill>
                  <a:srgbClr val="000000"/>
                </a:solidFill>
                <a:latin typeface="Courier New"/>
              </a:rPr>
              <a:t>    }</a:t>
            </a:r>
          </a:p>
          <a:p>
            <a:pPr fontAlgn="auto">
              <a:spcBef>
                <a:spcPts val="0"/>
              </a:spcBef>
              <a:spcAft>
                <a:spcPts val="0"/>
              </a:spcAft>
              <a:defRPr/>
            </a:pPr>
            <a:r>
              <a:rPr lang="en-US" sz="1400" dirty="0">
                <a:solidFill>
                  <a:srgbClr val="000000"/>
                </a:solidFill>
                <a:latin typeface="Courier New"/>
              </a:rPr>
              <a:t>}</a:t>
            </a:r>
            <a:endParaRPr lang="en-US" sz="1400" dirty="0">
              <a:latin typeface="+mn-lt"/>
            </a:endParaRPr>
          </a:p>
        </p:txBody>
      </p:sp>
      <p:pic>
        <p:nvPicPr>
          <p:cNvPr id="24584" name="Picture 11" descr="finger-pointing-black.wmf"/>
          <p:cNvPicPr>
            <a:picLocks noChangeAspect="1"/>
          </p:cNvPicPr>
          <p:nvPr/>
        </p:nvPicPr>
        <p:blipFill>
          <a:blip r:embed="rId4"/>
          <a:srcRect/>
          <a:stretch>
            <a:fillRect/>
          </a:stretch>
        </p:blipFill>
        <p:spPr bwMode="auto">
          <a:xfrm rot="938873">
            <a:off x="4219575" y="2260600"/>
            <a:ext cx="1728788" cy="1576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8130179-B9C7-4902-B2B8-CA249AC75BC4}" type="slidenum">
              <a:rPr lang="en-US"/>
              <a:pPr>
                <a:defRPr/>
              </a:pPr>
              <a:t>13</a:t>
            </a:fld>
            <a:endParaRPr lang="en-US" dirty="0"/>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4C509DCA-0C09-4540-8959-72C3D6824CFF}" type="slidenum">
              <a:rPr lang="en-US" sz="1200">
                <a:solidFill>
                  <a:schemeClr val="tx1">
                    <a:tint val="75000"/>
                  </a:schemeClr>
                </a:solidFill>
                <a:latin typeface="+mn-lt"/>
              </a:rPr>
              <a:pPr algn="r" fontAlgn="auto">
                <a:spcBef>
                  <a:spcPts val="0"/>
                </a:spcBef>
                <a:spcAft>
                  <a:spcPts val="0"/>
                </a:spcAft>
                <a:defRPr/>
              </a:pPr>
              <a:t>13</a:t>
            </a:fld>
            <a:endParaRPr lang="en-US" sz="1200">
              <a:solidFill>
                <a:schemeClr val="tx1">
                  <a:tint val="75000"/>
                </a:schemeClr>
              </a:solidFill>
              <a:latin typeface="+mn-lt"/>
            </a:endParaRPr>
          </a:p>
        </p:txBody>
      </p:sp>
      <p:pic>
        <p:nvPicPr>
          <p:cNvPr id="25604"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7" name="TextBox 6"/>
          <p:cNvSpPr txBox="1"/>
          <p:nvPr/>
        </p:nvSpPr>
        <p:spPr>
          <a:xfrm>
            <a:off x="228600" y="1219200"/>
            <a:ext cx="8686800" cy="1282700"/>
          </a:xfrm>
          <a:prstGeom prst="rect">
            <a:avLst/>
          </a:prstGeom>
          <a:noFill/>
        </p:spPr>
        <p:txBody>
          <a:bodyPr>
            <a:spAutoFit/>
          </a:bodyPr>
          <a:lstStyle/>
          <a:p>
            <a:pPr marL="457200" indent="-457200"/>
            <a:r>
              <a:rPr lang="en-US" sz="2800" b="1">
                <a:solidFill>
                  <a:srgbClr val="0070C0"/>
                </a:solidFill>
                <a:latin typeface="Calibri" pitchFamily="34" charset="0"/>
              </a:rPr>
              <a:t>A Variation on Example1 (</a:t>
            </a:r>
            <a:r>
              <a:rPr lang="en-US" sz="2000" i="1">
                <a:solidFill>
                  <a:srgbClr val="0070C0"/>
                </a:solidFill>
                <a:latin typeface="Calibri" pitchFamily="34" charset="0"/>
              </a:rPr>
              <a:t>cont.</a:t>
            </a:r>
            <a:r>
              <a:rPr lang="en-US" sz="2800" b="1">
                <a:solidFill>
                  <a:srgbClr val="0070C0"/>
                </a:solidFill>
                <a:latin typeface="Calibri" pitchFamily="34" charset="0"/>
              </a:rPr>
              <a:t>)</a:t>
            </a:r>
            <a:endParaRPr lang="en-US" sz="2800">
              <a:solidFill>
                <a:srgbClr val="0070C0"/>
              </a:solidFill>
              <a:latin typeface="Calibri" pitchFamily="34" charset="0"/>
            </a:endParaRPr>
          </a:p>
          <a:p>
            <a:pPr marL="457200" indent="-457200"/>
            <a:endParaRPr lang="en-US" sz="800">
              <a:latin typeface="Calibri" pitchFamily="34" charset="0"/>
            </a:endParaRPr>
          </a:p>
          <a:p>
            <a:pPr marL="457200" indent="-457200"/>
            <a:r>
              <a:rPr lang="en-US" sz="2100">
                <a:latin typeface="Calibri" pitchFamily="34" charset="0"/>
              </a:rPr>
              <a:t>Để cung cấp một listener cho ListView, thêm đoạn mã sau vào phương thức onCreate.</a:t>
            </a:r>
          </a:p>
        </p:txBody>
      </p:sp>
      <p:pic>
        <p:nvPicPr>
          <p:cNvPr id="25606" name="Picture 3" descr="C:\Documents and Settings\Administrator\Local Settings\Temporary Internet Files\Content.IE5\QET7S3GG\MC900433211[1].jpg"/>
          <p:cNvPicPr>
            <a:picLocks noChangeAspect="1" noChangeArrowheads="1"/>
          </p:cNvPicPr>
          <p:nvPr/>
        </p:nvPicPr>
        <p:blipFill>
          <a:blip r:embed="rId3"/>
          <a:srcRect/>
          <a:stretch>
            <a:fillRect/>
          </a:stretch>
        </p:blipFill>
        <p:spPr bwMode="auto">
          <a:xfrm>
            <a:off x="7543800" y="76200"/>
            <a:ext cx="1508125" cy="1176338"/>
          </a:xfrm>
          <a:prstGeom prst="rect">
            <a:avLst/>
          </a:prstGeom>
          <a:noFill/>
          <a:ln w="9525">
            <a:noFill/>
            <a:miter lim="800000"/>
            <a:headEnd/>
            <a:tailEnd/>
          </a:ln>
        </p:spPr>
      </p:pic>
      <p:sp>
        <p:nvSpPr>
          <p:cNvPr id="11" name="TextBox 10"/>
          <p:cNvSpPr txBox="1"/>
          <p:nvPr/>
        </p:nvSpPr>
        <p:spPr>
          <a:xfrm>
            <a:off x="304800" y="2937570"/>
            <a:ext cx="8610600" cy="3539430"/>
          </a:xfrm>
          <a:prstGeom prst="rect">
            <a:avLst/>
          </a:prstGeom>
          <a:solidFill>
            <a:schemeClr val="bg1">
              <a:lumMod val="95000"/>
            </a:schemeClr>
          </a:solidFill>
          <a:ln>
            <a:solidFill>
              <a:schemeClr val="bg1">
                <a:lumMod val="75000"/>
              </a:schemeClr>
            </a:solidFill>
          </a:ln>
        </p:spPr>
        <p:txBody>
          <a:bodyPr>
            <a:spAutoFit/>
          </a:bodyPr>
          <a:lstStyle/>
          <a:p>
            <a:pPr fontAlgn="auto">
              <a:spcBef>
                <a:spcPts val="0"/>
              </a:spcBef>
              <a:spcAft>
                <a:spcPts val="0"/>
              </a:spcAft>
              <a:defRPr/>
            </a:pPr>
            <a:endParaRPr lang="en-US" sz="1400" dirty="0">
              <a:solidFill>
                <a:srgbClr val="0000C0"/>
              </a:solidFill>
              <a:latin typeface="Courier New"/>
            </a:endParaRPr>
          </a:p>
          <a:p>
            <a:pPr fontAlgn="auto">
              <a:spcBef>
                <a:spcPts val="0"/>
              </a:spcBef>
              <a:spcAft>
                <a:spcPts val="0"/>
              </a:spcAft>
              <a:defRPr/>
            </a:pPr>
            <a:r>
              <a:rPr lang="en-US" sz="1400" dirty="0" err="1">
                <a:solidFill>
                  <a:srgbClr val="0000C0"/>
                </a:solidFill>
                <a:latin typeface="Courier New"/>
              </a:rPr>
              <a:t>myListView</a:t>
            </a:r>
            <a:r>
              <a:rPr lang="en-US" sz="1400" dirty="0" err="1">
                <a:solidFill>
                  <a:srgbClr val="000000"/>
                </a:solidFill>
                <a:latin typeface="Courier New"/>
              </a:rPr>
              <a:t>.setOnItemClickListener</a:t>
            </a:r>
            <a:r>
              <a:rPr lang="en-US" sz="1400" dirty="0">
                <a:solidFill>
                  <a:srgbClr val="000000"/>
                </a:solidFill>
                <a:latin typeface="Courier New"/>
              </a:rPr>
              <a:t>(</a:t>
            </a:r>
            <a:r>
              <a:rPr lang="en-US" sz="1400" b="1" dirty="0">
                <a:solidFill>
                  <a:srgbClr val="7F0055"/>
                </a:solidFill>
                <a:latin typeface="Courier New"/>
              </a:rPr>
              <a:t>new</a:t>
            </a:r>
            <a:r>
              <a:rPr lang="en-US" sz="1400" b="1" dirty="0">
                <a:solidFill>
                  <a:srgbClr val="000000"/>
                </a:solidFill>
                <a:latin typeface="Courier New"/>
              </a:rPr>
              <a:t> </a:t>
            </a:r>
            <a:r>
              <a:rPr lang="en-US" sz="1400" b="1" dirty="0" err="1">
                <a:solidFill>
                  <a:srgbClr val="000000"/>
                </a:solidFill>
                <a:latin typeface="Courier New"/>
              </a:rPr>
              <a:t>OnItemClickListener</a:t>
            </a:r>
            <a:r>
              <a:rPr lang="en-US" sz="1400" b="1" dirty="0">
                <a:solidFill>
                  <a:srgbClr val="000000"/>
                </a:solidFill>
                <a:latin typeface="Courier New"/>
              </a:rPr>
              <a:t>() {</a:t>
            </a:r>
          </a:p>
          <a:p>
            <a:pPr lvl="1" fontAlgn="auto">
              <a:spcBef>
                <a:spcPts val="0"/>
              </a:spcBef>
              <a:spcAft>
                <a:spcPts val="0"/>
              </a:spcAft>
              <a:defRPr/>
            </a:pPr>
            <a:r>
              <a:rPr lang="en-US" sz="1400" dirty="0">
                <a:solidFill>
                  <a:srgbClr val="646464"/>
                </a:solidFill>
                <a:latin typeface="Courier New"/>
              </a:rPr>
              <a:t>@Override</a:t>
            </a:r>
          </a:p>
          <a:p>
            <a:pPr lvl="1" fontAlgn="auto">
              <a:spcBef>
                <a:spcPts val="0"/>
              </a:spcBef>
              <a:spcAft>
                <a:spcPts val="0"/>
              </a:spcAft>
              <a:defRPr/>
            </a:pPr>
            <a:r>
              <a:rPr lang="en-US" sz="1400" b="1" dirty="0">
                <a:solidFill>
                  <a:srgbClr val="7F0055"/>
                </a:solidFill>
                <a:latin typeface="Courier New"/>
              </a:rPr>
              <a:t>public</a:t>
            </a:r>
            <a:r>
              <a:rPr lang="en-US" sz="1400" b="1" dirty="0">
                <a:solidFill>
                  <a:srgbClr val="000000"/>
                </a:solidFill>
                <a:latin typeface="Courier New"/>
              </a:rPr>
              <a:t> </a:t>
            </a:r>
            <a:r>
              <a:rPr lang="en-US" sz="1400" b="1" dirty="0">
                <a:solidFill>
                  <a:srgbClr val="7F0055"/>
                </a:solidFill>
                <a:latin typeface="Courier New"/>
              </a:rPr>
              <a:t>void</a:t>
            </a:r>
            <a:r>
              <a:rPr lang="en-US" sz="1400" b="1" dirty="0">
                <a:solidFill>
                  <a:srgbClr val="000000"/>
                </a:solidFill>
                <a:latin typeface="Courier New"/>
              </a:rPr>
              <a:t> </a:t>
            </a:r>
            <a:r>
              <a:rPr lang="en-US" sz="1400" b="1" dirty="0" err="1">
                <a:solidFill>
                  <a:srgbClr val="000000"/>
                </a:solidFill>
                <a:latin typeface="Courier New"/>
              </a:rPr>
              <a:t>onItemClick</a:t>
            </a:r>
            <a:r>
              <a:rPr lang="en-US" sz="1400" b="1" dirty="0">
                <a:solidFill>
                  <a:srgbClr val="000000"/>
                </a:solidFill>
                <a:latin typeface="Courier New"/>
              </a:rPr>
              <a:t>(</a:t>
            </a:r>
            <a:r>
              <a:rPr lang="en-US" sz="1400" b="1" dirty="0" err="1">
                <a:solidFill>
                  <a:srgbClr val="000000"/>
                </a:solidFill>
                <a:latin typeface="Courier New"/>
              </a:rPr>
              <a:t>AdapterView</a:t>
            </a:r>
            <a:r>
              <a:rPr lang="en-US" sz="1400" b="1" dirty="0">
                <a:solidFill>
                  <a:srgbClr val="000000"/>
                </a:solidFill>
                <a:latin typeface="Courier New"/>
              </a:rPr>
              <a:t>&lt;?&gt; </a:t>
            </a:r>
            <a:r>
              <a:rPr lang="en-US" sz="1400" b="1" dirty="0" err="1">
                <a:solidFill>
                  <a:srgbClr val="000000"/>
                </a:solidFill>
                <a:latin typeface="Courier New"/>
              </a:rPr>
              <a:t>av</a:t>
            </a:r>
            <a:r>
              <a:rPr lang="en-US" sz="1400" b="1" dirty="0">
                <a:solidFill>
                  <a:srgbClr val="000000"/>
                </a:solidFill>
                <a:latin typeface="Courier New"/>
              </a:rPr>
              <a:t>, View v, </a:t>
            </a:r>
            <a:r>
              <a:rPr lang="en-US" sz="1400" b="1" dirty="0" err="1">
                <a:solidFill>
                  <a:srgbClr val="7F0055"/>
                </a:solidFill>
                <a:latin typeface="Courier New"/>
              </a:rPr>
              <a:t>int</a:t>
            </a:r>
            <a:r>
              <a:rPr lang="en-US" sz="1400" b="1" dirty="0">
                <a:solidFill>
                  <a:srgbClr val="000000"/>
                </a:solidFill>
                <a:latin typeface="Courier New"/>
              </a:rPr>
              <a:t> position, </a:t>
            </a:r>
            <a:r>
              <a:rPr lang="en-US" sz="1400" b="1" dirty="0">
                <a:solidFill>
                  <a:srgbClr val="7F0055"/>
                </a:solidFill>
                <a:latin typeface="Courier New"/>
              </a:rPr>
              <a:t>long</a:t>
            </a:r>
            <a:r>
              <a:rPr lang="en-US" sz="1400" b="1" dirty="0">
                <a:solidFill>
                  <a:srgbClr val="000000"/>
                </a:solidFill>
                <a:latin typeface="Courier New"/>
              </a:rPr>
              <a:t> id) {</a:t>
            </a:r>
          </a:p>
          <a:p>
            <a:pPr lvl="2" fontAlgn="auto">
              <a:spcBef>
                <a:spcPts val="0"/>
              </a:spcBef>
              <a:spcAft>
                <a:spcPts val="0"/>
              </a:spcAft>
              <a:defRPr/>
            </a:pPr>
            <a:r>
              <a:rPr lang="en-US" sz="1400" dirty="0">
                <a:solidFill>
                  <a:srgbClr val="000000"/>
                </a:solidFill>
                <a:latin typeface="Courier New"/>
              </a:rPr>
              <a:t>String text = </a:t>
            </a:r>
            <a:r>
              <a:rPr lang="en-US" sz="1400" dirty="0">
                <a:solidFill>
                  <a:srgbClr val="2A00FF"/>
                </a:solidFill>
                <a:latin typeface="Courier New"/>
              </a:rPr>
              <a:t>"\n </a:t>
            </a:r>
            <a:r>
              <a:rPr lang="en-US" sz="1400" dirty="0" err="1">
                <a:solidFill>
                  <a:srgbClr val="2A00FF"/>
                </a:solidFill>
                <a:latin typeface="Courier New"/>
              </a:rPr>
              <a:t>av</a:t>
            </a:r>
            <a:r>
              <a:rPr lang="en-US" sz="1400" dirty="0">
                <a:solidFill>
                  <a:srgbClr val="2A00FF"/>
                </a:solidFill>
                <a:latin typeface="Courier New"/>
              </a:rPr>
              <a:t>: "</a:t>
            </a:r>
            <a:r>
              <a:rPr lang="en-US" sz="1400" dirty="0">
                <a:solidFill>
                  <a:srgbClr val="000000"/>
                </a:solidFill>
                <a:latin typeface="Courier New"/>
              </a:rPr>
              <a:t> + </a:t>
            </a:r>
            <a:r>
              <a:rPr lang="en-US" sz="1400" dirty="0" err="1">
                <a:solidFill>
                  <a:srgbClr val="000000"/>
                </a:solidFill>
                <a:latin typeface="Courier New"/>
              </a:rPr>
              <a:t>av.toString</a:t>
            </a:r>
            <a:r>
              <a:rPr lang="en-US" sz="1400" dirty="0">
                <a:solidFill>
                  <a:srgbClr val="000000"/>
                </a:solidFill>
                <a:latin typeface="Courier New"/>
              </a:rPr>
              <a:t>()</a:t>
            </a:r>
          </a:p>
          <a:p>
            <a:pPr lvl="2" fontAlgn="auto">
              <a:spcBef>
                <a:spcPts val="0"/>
              </a:spcBef>
              <a:spcAft>
                <a:spcPts val="0"/>
              </a:spcAft>
              <a:defRPr/>
            </a:pPr>
            <a:r>
              <a:rPr lang="en-US" sz="1400" dirty="0">
                <a:solidFill>
                  <a:srgbClr val="000000"/>
                </a:solidFill>
                <a:latin typeface="Courier New"/>
              </a:rPr>
              <a:t>            + </a:t>
            </a:r>
            <a:r>
              <a:rPr lang="en-US" sz="1400" dirty="0">
                <a:solidFill>
                  <a:srgbClr val="2A00FF"/>
                </a:solidFill>
                <a:latin typeface="Courier New"/>
              </a:rPr>
              <a:t>"\n v:  "</a:t>
            </a:r>
            <a:r>
              <a:rPr lang="en-US" sz="1400" dirty="0">
                <a:solidFill>
                  <a:srgbClr val="000000"/>
                </a:solidFill>
                <a:latin typeface="Courier New"/>
              </a:rPr>
              <a:t> + </a:t>
            </a:r>
            <a:r>
              <a:rPr lang="en-US" sz="1400" dirty="0" err="1">
                <a:solidFill>
                  <a:srgbClr val="000000"/>
                </a:solidFill>
                <a:latin typeface="Courier New"/>
              </a:rPr>
              <a:t>v.toString</a:t>
            </a:r>
            <a:r>
              <a:rPr lang="en-US" sz="1400" dirty="0">
                <a:solidFill>
                  <a:srgbClr val="000000"/>
                </a:solidFill>
                <a:latin typeface="Courier New"/>
              </a:rPr>
              <a:t>()</a:t>
            </a:r>
          </a:p>
          <a:p>
            <a:pPr lvl="2" fontAlgn="auto">
              <a:spcBef>
                <a:spcPts val="0"/>
              </a:spcBef>
              <a:spcAft>
                <a:spcPts val="0"/>
              </a:spcAft>
              <a:defRPr/>
            </a:pPr>
            <a:r>
              <a:rPr lang="en-US" sz="1400" dirty="0">
                <a:solidFill>
                  <a:srgbClr val="000000"/>
                </a:solidFill>
                <a:latin typeface="Courier New"/>
              </a:rPr>
              <a:t>            + </a:t>
            </a:r>
            <a:r>
              <a:rPr lang="en-US" sz="1400" dirty="0">
                <a:solidFill>
                  <a:srgbClr val="2A00FF"/>
                </a:solidFill>
                <a:latin typeface="Courier New"/>
              </a:rPr>
              <a:t>"\n pos:"</a:t>
            </a:r>
            <a:r>
              <a:rPr lang="en-US" sz="1400" dirty="0">
                <a:solidFill>
                  <a:srgbClr val="000000"/>
                </a:solidFill>
                <a:latin typeface="Courier New"/>
              </a:rPr>
              <a:t> + position</a:t>
            </a:r>
          </a:p>
          <a:p>
            <a:pPr lvl="2" fontAlgn="auto">
              <a:spcBef>
                <a:spcPts val="0"/>
              </a:spcBef>
              <a:spcAft>
                <a:spcPts val="0"/>
              </a:spcAft>
              <a:defRPr/>
            </a:pPr>
            <a:r>
              <a:rPr lang="en-US" sz="1400" dirty="0">
                <a:solidFill>
                  <a:srgbClr val="000000"/>
                </a:solidFill>
                <a:latin typeface="Courier New"/>
              </a:rPr>
              <a:t>            + </a:t>
            </a:r>
            <a:r>
              <a:rPr lang="en-US" sz="1400" dirty="0">
                <a:solidFill>
                  <a:srgbClr val="2A00FF"/>
                </a:solidFill>
                <a:latin typeface="Courier New"/>
              </a:rPr>
              <a:t>"\n id: "</a:t>
            </a:r>
            <a:r>
              <a:rPr lang="en-US" sz="1400" dirty="0">
                <a:solidFill>
                  <a:srgbClr val="000000"/>
                </a:solidFill>
                <a:latin typeface="Courier New"/>
              </a:rPr>
              <a:t> + id</a:t>
            </a:r>
          </a:p>
          <a:p>
            <a:pPr lvl="2" fontAlgn="auto">
              <a:spcBef>
                <a:spcPts val="0"/>
              </a:spcBef>
              <a:spcAft>
                <a:spcPts val="0"/>
              </a:spcAft>
              <a:defRPr/>
            </a:pPr>
            <a:r>
              <a:rPr lang="en-US" sz="1400" dirty="0">
                <a:solidFill>
                  <a:srgbClr val="000000"/>
                </a:solidFill>
                <a:highlight>
                  <a:srgbClr val="E8F2FE"/>
                </a:highlight>
                <a:latin typeface="Courier New"/>
              </a:rPr>
              <a:t>	   + </a:t>
            </a:r>
            <a:r>
              <a:rPr lang="en-US" sz="1400" dirty="0">
                <a:solidFill>
                  <a:srgbClr val="2A00FF"/>
                </a:solidFill>
                <a:highlight>
                  <a:srgbClr val="E8F2FE"/>
                </a:highlight>
                <a:latin typeface="Courier New"/>
              </a:rPr>
              <a:t>"\n data:"</a:t>
            </a:r>
            <a:r>
              <a:rPr lang="en-US" sz="1400" dirty="0">
                <a:solidFill>
                  <a:srgbClr val="000000"/>
                </a:solidFill>
                <a:highlight>
                  <a:srgbClr val="E8F2FE"/>
                </a:highlight>
                <a:latin typeface="Courier New"/>
              </a:rPr>
              <a:t> + items[position];</a:t>
            </a:r>
            <a:r>
              <a:rPr lang="en-US" sz="1400" dirty="0">
                <a:solidFill>
                  <a:srgbClr val="000000"/>
                </a:solidFill>
                <a:latin typeface="Courier New"/>
              </a:rPr>
              <a:t>;</a:t>
            </a:r>
          </a:p>
          <a:p>
            <a:pPr lvl="2" fontAlgn="auto">
              <a:spcBef>
                <a:spcPts val="0"/>
              </a:spcBef>
              <a:spcAft>
                <a:spcPts val="0"/>
              </a:spcAft>
              <a:defRPr/>
            </a:pPr>
            <a:endParaRPr lang="en-US" sz="1400" dirty="0">
              <a:latin typeface="Courier New"/>
            </a:endParaRPr>
          </a:p>
          <a:p>
            <a:pPr lvl="2" fontAlgn="auto">
              <a:spcBef>
                <a:spcPts val="0"/>
              </a:spcBef>
              <a:spcAft>
                <a:spcPts val="0"/>
              </a:spcAft>
              <a:defRPr/>
            </a:pPr>
            <a:r>
              <a:rPr lang="en-US" sz="1400" dirty="0" err="1">
                <a:solidFill>
                  <a:srgbClr val="000000"/>
                </a:solidFill>
                <a:latin typeface="Courier New"/>
              </a:rPr>
              <a:t>Toast.</a:t>
            </a:r>
            <a:r>
              <a:rPr lang="en-US" sz="1400" i="1" dirty="0" err="1">
                <a:solidFill>
                  <a:srgbClr val="000000"/>
                </a:solidFill>
                <a:latin typeface="Courier New"/>
              </a:rPr>
              <a:t>makeText</a:t>
            </a:r>
            <a:r>
              <a:rPr lang="en-US" sz="1400" i="1" dirty="0">
                <a:solidFill>
                  <a:srgbClr val="000000"/>
                </a:solidFill>
                <a:latin typeface="Courier New"/>
              </a:rPr>
              <a:t>(</a:t>
            </a:r>
            <a:r>
              <a:rPr lang="en-US" sz="1400" i="1" dirty="0" err="1">
                <a:solidFill>
                  <a:srgbClr val="000000"/>
                </a:solidFill>
                <a:latin typeface="Courier New"/>
              </a:rPr>
              <a:t>getApplicationContext</a:t>
            </a:r>
            <a:r>
              <a:rPr lang="en-US" sz="1400" i="1" dirty="0">
                <a:solidFill>
                  <a:srgbClr val="000000"/>
                </a:solidFill>
                <a:latin typeface="Courier New"/>
              </a:rPr>
              <a:t>(), text, 1).show();</a:t>
            </a:r>
          </a:p>
          <a:p>
            <a:pPr lvl="1" fontAlgn="auto">
              <a:spcBef>
                <a:spcPts val="0"/>
              </a:spcBef>
              <a:spcAft>
                <a:spcPts val="0"/>
              </a:spcAft>
              <a:defRPr/>
            </a:pPr>
            <a:endParaRPr lang="en-US" sz="1400" dirty="0">
              <a:latin typeface="Courier New"/>
            </a:endParaRPr>
          </a:p>
          <a:p>
            <a:pPr lvl="1" fontAlgn="auto">
              <a:spcBef>
                <a:spcPts val="0"/>
              </a:spcBef>
              <a:spcAft>
                <a:spcPts val="0"/>
              </a:spcAft>
              <a:defRPr/>
            </a:pPr>
            <a:r>
              <a:rPr lang="en-US" sz="1400"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a:t>
            </a:r>
          </a:p>
          <a:p>
            <a:pPr fontAlgn="auto">
              <a:spcBef>
                <a:spcPts val="0"/>
              </a:spcBef>
              <a:spcAft>
                <a:spcPts val="0"/>
              </a:spcAft>
              <a:defRPr/>
            </a:pPr>
            <a:endParaRPr lang="en-US" sz="1400" dirty="0">
              <a:latin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03934DF-662A-4CF9-9F7E-869F6458AFCE}" type="slidenum">
              <a:rPr lang="en-US"/>
              <a:pPr>
                <a:defRPr/>
              </a:pPr>
              <a:t>14</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4BEDACFB-5C3B-4396-BD70-0E05BCB1E7E9}" type="slidenum">
              <a:rPr lang="en-US" sz="1200">
                <a:solidFill>
                  <a:schemeClr val="tx1">
                    <a:tint val="75000"/>
                  </a:schemeClr>
                </a:solidFill>
                <a:latin typeface="+mn-lt"/>
              </a:rPr>
              <a:pPr algn="r" fontAlgn="auto">
                <a:spcBef>
                  <a:spcPts val="0"/>
                </a:spcBef>
                <a:spcAft>
                  <a:spcPts val="0"/>
                </a:spcAft>
                <a:defRPr/>
              </a:pPr>
              <a:t>14</a:t>
            </a:fld>
            <a:endParaRPr lang="en-US" sz="1200">
              <a:solidFill>
                <a:schemeClr val="tx1">
                  <a:tint val="75000"/>
                </a:schemeClr>
              </a:solidFill>
              <a:latin typeface="+mn-lt"/>
            </a:endParaRPr>
          </a:p>
        </p:txBody>
      </p:sp>
      <p:pic>
        <p:nvPicPr>
          <p:cNvPr id="26628"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7" name="TextBox 6"/>
          <p:cNvSpPr txBox="1"/>
          <p:nvPr/>
        </p:nvSpPr>
        <p:spPr>
          <a:xfrm>
            <a:off x="228600" y="1219200"/>
            <a:ext cx="8534400" cy="5086350"/>
          </a:xfrm>
          <a:prstGeom prst="rect">
            <a:avLst/>
          </a:prstGeom>
          <a:noFill/>
        </p:spPr>
        <p:txBody>
          <a:bodyPr>
            <a:spAutoFit/>
          </a:bodyPr>
          <a:lstStyle/>
          <a:p>
            <a:pPr marL="457200" indent="-457200"/>
            <a:r>
              <a:rPr lang="en-US" sz="2800" b="1">
                <a:latin typeface="Calibri" pitchFamily="34" charset="0"/>
              </a:rPr>
              <a:t>Spin Control</a:t>
            </a:r>
          </a:p>
          <a:p>
            <a:pPr marL="457200" indent="-457200">
              <a:buFont typeface="Arial" charset="0"/>
              <a:buChar char="•"/>
            </a:pPr>
            <a:endParaRPr lang="en-US" sz="2800" b="1">
              <a:latin typeface="Calibri" pitchFamily="34" charset="0"/>
            </a:endParaRPr>
          </a:p>
          <a:p>
            <a:pPr marL="457200" indent="-457200">
              <a:buFont typeface="Arial" charset="0"/>
              <a:buChar char="•"/>
            </a:pPr>
            <a:r>
              <a:rPr lang="en-US" sz="2400">
                <a:latin typeface="Calibri" pitchFamily="34" charset="0"/>
              </a:rPr>
              <a:t>Trong Android, </a:t>
            </a:r>
            <a:r>
              <a:rPr lang="en-US" sz="2400" b="1">
                <a:solidFill>
                  <a:srgbClr val="C00000"/>
                </a:solidFill>
                <a:latin typeface="Calibri" pitchFamily="34" charset="0"/>
              </a:rPr>
              <a:t>Spinner</a:t>
            </a:r>
            <a:r>
              <a:rPr lang="en-US" sz="2400">
                <a:latin typeface="Calibri" pitchFamily="34" charset="0"/>
              </a:rPr>
              <a:t> là widget chọn dạng </a:t>
            </a:r>
            <a:r>
              <a:rPr lang="en-US" sz="2400" i="1">
                <a:latin typeface="Calibri" pitchFamily="34" charset="0"/>
              </a:rPr>
              <a:t>drop-down</a:t>
            </a:r>
            <a:r>
              <a:rPr lang="en-US" sz="2400">
                <a:latin typeface="Calibri" pitchFamily="34" charset="0"/>
              </a:rPr>
              <a:t>. </a:t>
            </a:r>
          </a:p>
          <a:p>
            <a:pPr marL="457200" indent="-457200">
              <a:buFont typeface="Arial" charset="0"/>
              <a:buChar char="•"/>
            </a:pPr>
            <a:endParaRPr lang="en-US" sz="800">
              <a:latin typeface="Calibri" pitchFamily="34" charset="0"/>
            </a:endParaRPr>
          </a:p>
          <a:p>
            <a:pPr marL="457200" indent="-457200">
              <a:buFont typeface="Arial" charset="0"/>
              <a:buChar char="•"/>
            </a:pPr>
            <a:r>
              <a:rPr lang="en-US" sz="2400">
                <a:latin typeface="Calibri" pitchFamily="34" charset="0"/>
              </a:rPr>
              <a:t>Spinner có cùng chức năng với ListView nhưng chiếm ít không gian hơn.</a:t>
            </a:r>
          </a:p>
          <a:p>
            <a:pPr marL="457200" indent="-457200">
              <a:buFont typeface="Arial" charset="0"/>
              <a:buChar char="•"/>
            </a:pPr>
            <a:endParaRPr lang="en-US" sz="800">
              <a:latin typeface="Calibri" pitchFamily="34" charset="0"/>
            </a:endParaRPr>
          </a:p>
          <a:p>
            <a:pPr marL="457200" indent="-457200">
              <a:buFont typeface="Arial" charset="0"/>
              <a:buChar char="•"/>
            </a:pPr>
            <a:r>
              <a:rPr lang="en-US" sz="2400">
                <a:latin typeface="Calibri" pitchFamily="34" charset="0"/>
              </a:rPr>
              <a:t>Cũng như với ListView, ta dùng adapter để liên kết dữ liệu với Spinner, dùng hàm </a:t>
            </a:r>
            <a:r>
              <a:rPr lang="en-US" sz="2400" b="1" i="1">
                <a:solidFill>
                  <a:srgbClr val="0070C0"/>
                </a:solidFill>
                <a:latin typeface="Calibri" pitchFamily="34" charset="0"/>
              </a:rPr>
              <a:t>setAdapter</a:t>
            </a:r>
            <a:r>
              <a:rPr lang="en-US" sz="2400" i="1">
                <a:solidFill>
                  <a:srgbClr val="0070C0"/>
                </a:solidFill>
                <a:latin typeface="Calibri" pitchFamily="34" charset="0"/>
              </a:rPr>
              <a:t>()</a:t>
            </a:r>
            <a:r>
              <a:rPr lang="en-US" sz="2400">
                <a:latin typeface="Calibri" pitchFamily="34" charset="0"/>
              </a:rPr>
              <a:t> </a:t>
            </a:r>
          </a:p>
          <a:p>
            <a:pPr marL="457200" indent="-457200">
              <a:buFont typeface="Arial" charset="0"/>
              <a:buChar char="•"/>
            </a:pPr>
            <a:endParaRPr lang="en-US" sz="800">
              <a:latin typeface="Calibri" pitchFamily="34" charset="0"/>
            </a:endParaRPr>
          </a:p>
          <a:p>
            <a:pPr marL="457200" indent="-457200">
              <a:buFont typeface="Arial" charset="0"/>
              <a:buChar char="•"/>
            </a:pPr>
            <a:r>
              <a:rPr lang="en-US" sz="2400">
                <a:latin typeface="Calibri" pitchFamily="34" charset="0"/>
              </a:rPr>
              <a:t>Thêm một đối tượng listener để nhận chọn lựa từ danh sách (hàm </a:t>
            </a:r>
            <a:r>
              <a:rPr lang="en-US" sz="2400" b="1" i="1">
                <a:solidFill>
                  <a:srgbClr val="0070C0"/>
                </a:solidFill>
                <a:latin typeface="Calibri" pitchFamily="34" charset="0"/>
              </a:rPr>
              <a:t>setOnItemSelectedListener</a:t>
            </a:r>
            <a:r>
              <a:rPr lang="en-US" sz="2400">
                <a:solidFill>
                  <a:srgbClr val="0070C0"/>
                </a:solidFill>
                <a:latin typeface="Calibri" pitchFamily="34" charset="0"/>
              </a:rPr>
              <a:t>())</a:t>
            </a:r>
            <a:r>
              <a:rPr lang="en-US" sz="2400">
                <a:latin typeface="Calibri" pitchFamily="34" charset="0"/>
              </a:rPr>
              <a:t>.</a:t>
            </a:r>
          </a:p>
          <a:p>
            <a:pPr marL="457200" indent="-457200">
              <a:buFont typeface="Arial" charset="0"/>
              <a:buChar char="•"/>
            </a:pPr>
            <a:endParaRPr lang="en-US" sz="800">
              <a:latin typeface="Calibri" pitchFamily="34" charset="0"/>
            </a:endParaRPr>
          </a:p>
          <a:p>
            <a:pPr marL="457200" indent="-457200">
              <a:buFont typeface="Arial" charset="0"/>
              <a:buChar char="•"/>
            </a:pPr>
            <a:r>
              <a:rPr lang="en-US" sz="2400">
                <a:latin typeface="Calibri" pitchFamily="34" charset="0"/>
              </a:rPr>
              <a:t>Dùng </a:t>
            </a:r>
            <a:r>
              <a:rPr lang="en-US" sz="2400" b="1" i="1">
                <a:solidFill>
                  <a:srgbClr val="0070C0"/>
                </a:solidFill>
                <a:latin typeface="Calibri" pitchFamily="34" charset="0"/>
              </a:rPr>
              <a:t>setDropDownViewResource</a:t>
            </a:r>
            <a:r>
              <a:rPr lang="en-US" sz="2400" i="1">
                <a:solidFill>
                  <a:srgbClr val="0070C0"/>
                </a:solidFill>
                <a:latin typeface="Calibri" pitchFamily="34" charset="0"/>
              </a:rPr>
              <a:t>()</a:t>
            </a:r>
            <a:r>
              <a:rPr lang="en-US" sz="2400">
                <a:latin typeface="Calibri" pitchFamily="34" charset="0"/>
              </a:rPr>
              <a:t> để cung cấp resource ID của multi-line selection list view cần dùng.</a:t>
            </a:r>
          </a:p>
          <a:p>
            <a:pPr marL="457200" indent="-457200"/>
            <a:endParaRPr lang="en-US" sz="2400" b="1">
              <a:latin typeface="Calibri" pitchFamily="34" charset="0"/>
            </a:endParaRPr>
          </a:p>
        </p:txBody>
      </p:sp>
      <p:pic>
        <p:nvPicPr>
          <p:cNvPr id="26630" name="Picture 1"/>
          <p:cNvPicPr>
            <a:picLocks noChangeAspect="1" noChangeArrowheads="1"/>
          </p:cNvPicPr>
          <p:nvPr/>
        </p:nvPicPr>
        <p:blipFill>
          <a:blip r:embed="rId3"/>
          <a:srcRect/>
          <a:stretch>
            <a:fillRect/>
          </a:stretch>
        </p:blipFill>
        <p:spPr bwMode="auto">
          <a:xfrm>
            <a:off x="2514600" y="1219200"/>
            <a:ext cx="3303588" cy="45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15" descr="device.png"/>
          <p:cNvPicPr>
            <a:picLocks noChangeAspect="1"/>
          </p:cNvPicPr>
          <p:nvPr/>
        </p:nvPicPr>
        <p:blipFill>
          <a:blip r:embed="rId2"/>
          <a:srcRect/>
          <a:stretch>
            <a:fillRect/>
          </a:stretch>
        </p:blipFill>
        <p:spPr bwMode="auto">
          <a:xfrm>
            <a:off x="304800" y="1752600"/>
            <a:ext cx="2438400" cy="36576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645108C7-A3D8-4135-B57B-84DEFB1769EE}" type="slidenum">
              <a:rPr lang="en-US"/>
              <a:pPr>
                <a:defRPr/>
              </a:pPr>
              <a:t>15</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FEA2963C-8457-430D-BF58-E28BE2CD281E}" type="slidenum">
              <a:rPr lang="en-US" sz="1200">
                <a:solidFill>
                  <a:schemeClr val="tx1">
                    <a:tint val="75000"/>
                  </a:schemeClr>
                </a:solidFill>
                <a:latin typeface="+mn-lt"/>
              </a:rPr>
              <a:pPr algn="r" fontAlgn="auto">
                <a:spcBef>
                  <a:spcPts val="0"/>
                </a:spcBef>
                <a:spcAft>
                  <a:spcPts val="0"/>
                </a:spcAft>
                <a:defRPr/>
              </a:pPr>
              <a:t>15</a:t>
            </a:fld>
            <a:endParaRPr lang="en-US" sz="1200">
              <a:solidFill>
                <a:schemeClr val="tx1">
                  <a:tint val="75000"/>
                </a:schemeClr>
              </a:solidFill>
              <a:latin typeface="+mn-lt"/>
            </a:endParaRPr>
          </a:p>
        </p:txBody>
      </p:sp>
      <p:pic>
        <p:nvPicPr>
          <p:cNvPr id="27653" name="Picture 7"/>
          <p:cNvPicPr>
            <a:picLocks noChangeAspect="1" noChangeArrowheads="1"/>
          </p:cNvPicPr>
          <p:nvPr/>
        </p:nvPicPr>
        <p:blipFill>
          <a:blip r:embed="rId3"/>
          <a:srcRect/>
          <a:stretch>
            <a:fillRect/>
          </a:stretch>
        </p:blipFill>
        <p:spPr bwMode="auto">
          <a:xfrm>
            <a:off x="76200" y="57150"/>
            <a:ext cx="1041400" cy="781050"/>
          </a:xfrm>
          <a:prstGeom prst="rect">
            <a:avLst/>
          </a:prstGeom>
          <a:noFill/>
          <a:ln w="9525">
            <a:noFill/>
            <a:miter lim="800000"/>
            <a:headEnd/>
            <a:tailEnd/>
          </a:ln>
        </p:spPr>
      </p:pic>
      <p:sp>
        <p:nvSpPr>
          <p:cNvPr id="27654" name="TextBox 6"/>
          <p:cNvSpPr txBox="1">
            <a:spLocks noChangeArrowheads="1"/>
          </p:cNvSpPr>
          <p:nvPr/>
        </p:nvSpPr>
        <p:spPr bwMode="auto">
          <a:xfrm>
            <a:off x="228600" y="1219200"/>
            <a:ext cx="8534400" cy="523875"/>
          </a:xfrm>
          <a:prstGeom prst="rect">
            <a:avLst/>
          </a:prstGeom>
          <a:noFill/>
          <a:ln w="9525">
            <a:noFill/>
            <a:miter lim="800000"/>
            <a:headEnd/>
            <a:tailEnd/>
          </a:ln>
        </p:spPr>
        <p:txBody>
          <a:bodyPr>
            <a:spAutoFit/>
          </a:bodyPr>
          <a:lstStyle/>
          <a:p>
            <a:pPr marL="457200" indent="-457200"/>
            <a:r>
              <a:rPr lang="en-US" sz="2800" b="1">
                <a:latin typeface="Calibri" pitchFamily="34" charset="0"/>
              </a:rPr>
              <a:t>Example 2. Using the Spinner</a:t>
            </a:r>
            <a:endParaRPr lang="en-US" sz="2800">
              <a:latin typeface="Calibri" pitchFamily="34" charset="0"/>
            </a:endParaRPr>
          </a:p>
        </p:txBody>
      </p:sp>
      <p:sp>
        <p:nvSpPr>
          <p:cNvPr id="13" name="Left Arrow 12"/>
          <p:cNvSpPr/>
          <p:nvPr/>
        </p:nvSpPr>
        <p:spPr>
          <a:xfrm>
            <a:off x="2984500" y="2362200"/>
            <a:ext cx="1447800" cy="457200"/>
          </a:xfrm>
          <a:prstGeom prst="lef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1. Click here</a:t>
            </a:r>
          </a:p>
        </p:txBody>
      </p:sp>
      <p:sp>
        <p:nvSpPr>
          <p:cNvPr id="14" name="Left Arrow 13"/>
          <p:cNvSpPr/>
          <p:nvPr/>
        </p:nvSpPr>
        <p:spPr>
          <a:xfrm>
            <a:off x="4991100" y="5257800"/>
            <a:ext cx="2438400" cy="533400"/>
          </a:xfrm>
          <a:prstGeom prst="lef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2. Select this option</a:t>
            </a:r>
          </a:p>
        </p:txBody>
      </p:sp>
      <p:sp>
        <p:nvSpPr>
          <p:cNvPr id="15" name="Right Arrow 14"/>
          <p:cNvSpPr/>
          <p:nvPr/>
        </p:nvSpPr>
        <p:spPr>
          <a:xfrm flipH="1">
            <a:off x="7467600" y="1371600"/>
            <a:ext cx="1600200" cy="1143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3. Selected value</a:t>
            </a:r>
          </a:p>
        </p:txBody>
      </p:sp>
      <p:pic>
        <p:nvPicPr>
          <p:cNvPr id="27658" name="Picture 16" descr="device1.png"/>
          <p:cNvPicPr>
            <a:picLocks noChangeAspect="1"/>
          </p:cNvPicPr>
          <p:nvPr/>
        </p:nvPicPr>
        <p:blipFill>
          <a:blip r:embed="rId4"/>
          <a:srcRect/>
          <a:stretch>
            <a:fillRect/>
          </a:stretch>
        </p:blipFill>
        <p:spPr bwMode="auto">
          <a:xfrm>
            <a:off x="2438400" y="3048000"/>
            <a:ext cx="2438400" cy="3657600"/>
          </a:xfrm>
          <a:prstGeom prst="rect">
            <a:avLst/>
          </a:prstGeom>
          <a:noFill/>
          <a:ln w="3175">
            <a:solidFill>
              <a:schemeClr val="accent1"/>
            </a:solidFill>
            <a:miter lim="800000"/>
            <a:headEnd/>
            <a:tailEnd/>
          </a:ln>
        </p:spPr>
      </p:pic>
      <p:pic>
        <p:nvPicPr>
          <p:cNvPr id="27659" name="Picture 17" descr="device2.png"/>
          <p:cNvPicPr>
            <a:picLocks noChangeAspect="1"/>
          </p:cNvPicPr>
          <p:nvPr/>
        </p:nvPicPr>
        <p:blipFill>
          <a:blip r:embed="rId5"/>
          <a:srcRect/>
          <a:stretch>
            <a:fillRect/>
          </a:stretch>
        </p:blipFill>
        <p:spPr bwMode="auto">
          <a:xfrm>
            <a:off x="4953000" y="1447800"/>
            <a:ext cx="24384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76CF65B-F4F7-4F7A-8AE2-DA225B39035B}" type="slidenum">
              <a:rPr lang="en-US"/>
              <a:pPr>
                <a:defRPr/>
              </a:pPr>
              <a:t>16</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AC7CE815-2143-4FE2-A2FC-EA6A2F3F9B33}" type="slidenum">
              <a:rPr lang="en-US" sz="1200">
                <a:solidFill>
                  <a:schemeClr val="tx1">
                    <a:tint val="75000"/>
                  </a:schemeClr>
                </a:solidFill>
                <a:latin typeface="+mn-lt"/>
              </a:rPr>
              <a:pPr algn="r" fontAlgn="auto">
                <a:spcBef>
                  <a:spcPts val="0"/>
                </a:spcBef>
                <a:spcAft>
                  <a:spcPts val="0"/>
                </a:spcAft>
                <a:defRPr/>
              </a:pPr>
              <a:t>16</a:t>
            </a:fld>
            <a:endParaRPr lang="en-US" sz="1200">
              <a:solidFill>
                <a:schemeClr val="tx1">
                  <a:tint val="75000"/>
                </a:schemeClr>
              </a:solidFill>
              <a:latin typeface="+mn-lt"/>
            </a:endParaRPr>
          </a:p>
        </p:txBody>
      </p:sp>
      <p:pic>
        <p:nvPicPr>
          <p:cNvPr id="28676"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28677" name="TextBox 6"/>
          <p:cNvSpPr txBox="1">
            <a:spLocks noChangeArrowheads="1"/>
          </p:cNvSpPr>
          <p:nvPr/>
        </p:nvSpPr>
        <p:spPr bwMode="auto">
          <a:xfrm>
            <a:off x="228600" y="1219200"/>
            <a:ext cx="8534400" cy="523875"/>
          </a:xfrm>
          <a:prstGeom prst="rect">
            <a:avLst/>
          </a:prstGeom>
          <a:noFill/>
          <a:ln w="9525">
            <a:noFill/>
            <a:miter lim="800000"/>
            <a:headEnd/>
            <a:tailEnd/>
          </a:ln>
        </p:spPr>
        <p:txBody>
          <a:bodyPr>
            <a:spAutoFit/>
          </a:bodyPr>
          <a:lstStyle/>
          <a:p>
            <a:pPr marL="457200" indent="-457200"/>
            <a:r>
              <a:rPr lang="en-US" sz="2800" b="1">
                <a:latin typeface="Calibri" pitchFamily="34" charset="0"/>
              </a:rPr>
              <a:t>Example 2. Using the Spinner</a:t>
            </a:r>
            <a:endParaRPr lang="en-US" sz="2800">
              <a:latin typeface="Calibri" pitchFamily="34" charset="0"/>
            </a:endParaRPr>
          </a:p>
        </p:txBody>
      </p:sp>
      <p:sp>
        <p:nvSpPr>
          <p:cNvPr id="16" name="TextBox 15"/>
          <p:cNvSpPr txBox="1"/>
          <p:nvPr/>
        </p:nvSpPr>
        <p:spPr>
          <a:xfrm>
            <a:off x="533400" y="1828800"/>
            <a:ext cx="7924800" cy="4708981"/>
          </a:xfrm>
          <a:prstGeom prst="rect">
            <a:avLst/>
          </a:prstGeom>
          <a:solidFill>
            <a:schemeClr val="bg1">
              <a:lumMod val="95000"/>
            </a:schemeClr>
          </a:solidFill>
          <a:ln>
            <a:solidFill>
              <a:schemeClr val="bg1">
                <a:lumMod val="85000"/>
              </a:schemeClr>
            </a:solidFill>
          </a:ln>
        </p:spPr>
        <p:txBody>
          <a:bodyPr>
            <a:spAutoFit/>
          </a:bodyPr>
          <a:lstStyle/>
          <a:p>
            <a:pPr fontAlgn="auto">
              <a:spcBef>
                <a:spcPts val="0"/>
              </a:spcBef>
              <a:spcAft>
                <a:spcPts val="0"/>
              </a:spcAft>
              <a:defRPr/>
            </a:pPr>
            <a:r>
              <a:rPr lang="en-US" sz="1200" dirty="0">
                <a:solidFill>
                  <a:srgbClr val="008080"/>
                </a:solidFill>
                <a:latin typeface="Courier New"/>
              </a:rPr>
              <a:t>&lt;?</a:t>
            </a:r>
            <a:r>
              <a:rPr lang="en-US" sz="1200" dirty="0">
                <a:solidFill>
                  <a:srgbClr val="3F7F7F"/>
                </a:solidFill>
                <a:latin typeface="Courier New"/>
              </a:rPr>
              <a:t>xml </a:t>
            </a:r>
            <a:r>
              <a:rPr lang="en-US" sz="1200" dirty="0">
                <a:solidFill>
                  <a:srgbClr val="7F007F"/>
                </a:solidFill>
                <a:latin typeface="Courier New"/>
              </a:rPr>
              <a:t>version</a:t>
            </a:r>
            <a:r>
              <a:rPr lang="en-US" sz="1200" dirty="0">
                <a:solidFill>
                  <a:srgbClr val="000000"/>
                </a:solidFill>
                <a:latin typeface="Courier New"/>
              </a:rPr>
              <a:t>=</a:t>
            </a:r>
            <a:r>
              <a:rPr lang="en-US" sz="1200" i="1" dirty="0">
                <a:solidFill>
                  <a:srgbClr val="2A00FF"/>
                </a:solidFill>
                <a:latin typeface="Courier New"/>
              </a:rPr>
              <a:t>"1.0" </a:t>
            </a:r>
            <a:r>
              <a:rPr lang="en-US" sz="1200" i="1" dirty="0">
                <a:solidFill>
                  <a:srgbClr val="7F007F"/>
                </a:solidFill>
                <a:latin typeface="Courier New"/>
              </a:rPr>
              <a:t>encoding</a:t>
            </a:r>
            <a:r>
              <a:rPr lang="en-US" sz="1200" i="1" dirty="0">
                <a:solidFill>
                  <a:srgbClr val="000000"/>
                </a:solidFill>
                <a:latin typeface="Courier New"/>
              </a:rPr>
              <a:t>=</a:t>
            </a:r>
            <a:r>
              <a:rPr lang="en-US" sz="1200" i="1" dirty="0">
                <a:solidFill>
                  <a:srgbClr val="2A00FF"/>
                </a:solidFill>
                <a:latin typeface="Courier New"/>
              </a:rPr>
              <a:t>"utf-8"</a:t>
            </a:r>
            <a:r>
              <a:rPr lang="en-US" sz="1200" i="1" dirty="0">
                <a:solidFill>
                  <a:srgbClr val="008080"/>
                </a:solidFill>
                <a:latin typeface="Courier New"/>
              </a:rPr>
              <a:t>?&gt;</a:t>
            </a:r>
          </a:p>
          <a:p>
            <a:pPr fontAlgn="auto">
              <a:spcBef>
                <a:spcPts val="0"/>
              </a:spcBef>
              <a:spcAft>
                <a:spcPts val="0"/>
              </a:spcAft>
              <a:defRPr/>
            </a:pPr>
            <a:r>
              <a:rPr lang="en-US" sz="1200" dirty="0">
                <a:solidFill>
                  <a:srgbClr val="008080"/>
                </a:solidFill>
                <a:latin typeface="Courier New"/>
              </a:rPr>
              <a:t>&lt;</a:t>
            </a:r>
            <a:r>
              <a:rPr lang="en-US" sz="1200" dirty="0" err="1">
                <a:solidFill>
                  <a:srgbClr val="3F7F7F"/>
                </a:solidFill>
                <a:latin typeface="Courier New"/>
              </a:rPr>
              <a:t>LinearLayout</a:t>
            </a:r>
            <a:endParaRPr lang="en-US" sz="1200" dirty="0">
              <a:solidFill>
                <a:srgbClr val="3F7F7F"/>
              </a:solidFill>
              <a:latin typeface="Courier New"/>
            </a:endParaRPr>
          </a:p>
          <a:p>
            <a:pPr fontAlgn="auto">
              <a:spcBef>
                <a:spcPts val="0"/>
              </a:spcBef>
              <a:spcAft>
                <a:spcPts val="0"/>
              </a:spcAft>
              <a:defRPr/>
            </a:pPr>
            <a:r>
              <a:rPr lang="en-US" sz="1200" dirty="0" err="1">
                <a:solidFill>
                  <a:srgbClr val="7F007F"/>
                </a:solidFill>
                <a:latin typeface="Courier New"/>
              </a:rPr>
              <a:t>android:id</a:t>
            </a:r>
            <a:r>
              <a:rPr lang="en-US" sz="1200" dirty="0">
                <a:solidFill>
                  <a:srgbClr val="000000"/>
                </a:solidFill>
                <a:latin typeface="Courier New"/>
              </a:rPr>
              <a:t>=</a:t>
            </a:r>
            <a:r>
              <a:rPr lang="en-US" sz="1200" i="1" dirty="0">
                <a:solidFill>
                  <a:srgbClr val="2A00FF"/>
                </a:solidFill>
                <a:latin typeface="Courier New"/>
              </a:rPr>
              <a:t>"@+id/</a:t>
            </a:r>
            <a:r>
              <a:rPr lang="en-US" sz="1200" i="1" dirty="0" err="1">
                <a:solidFill>
                  <a:srgbClr val="2A00FF"/>
                </a:solidFill>
                <a:latin typeface="Courier New"/>
              </a:rPr>
              <a:t>myLinearLayout</a:t>
            </a:r>
            <a:r>
              <a:rPr lang="en-US" sz="1200" i="1" dirty="0">
                <a:solidFill>
                  <a:srgbClr val="2A00FF"/>
                </a:solidFill>
                <a:latin typeface="Courier New"/>
              </a:rPr>
              <a:t>"</a:t>
            </a:r>
          </a:p>
          <a:p>
            <a:pPr fontAlgn="auto">
              <a:spcBef>
                <a:spcPts val="0"/>
              </a:spcBef>
              <a:spcAft>
                <a:spcPts val="0"/>
              </a:spcAft>
              <a:defRPr/>
            </a:pPr>
            <a:r>
              <a:rPr lang="en-US" sz="1200" dirty="0" err="1">
                <a:solidFill>
                  <a:srgbClr val="7F007F"/>
                </a:solidFill>
                <a:latin typeface="Courier New"/>
              </a:rPr>
              <a:t>android:layout_width</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fill_parent</a:t>
            </a:r>
            <a:r>
              <a:rPr lang="en-US" sz="1200" i="1" dirty="0">
                <a:solidFill>
                  <a:srgbClr val="2A00FF"/>
                </a:solidFill>
                <a:latin typeface="Courier New"/>
              </a:rPr>
              <a:t>"</a:t>
            </a:r>
          </a:p>
          <a:p>
            <a:pPr fontAlgn="auto">
              <a:spcBef>
                <a:spcPts val="0"/>
              </a:spcBef>
              <a:spcAft>
                <a:spcPts val="0"/>
              </a:spcAft>
              <a:defRPr/>
            </a:pPr>
            <a:r>
              <a:rPr lang="en-US" sz="1200" dirty="0" err="1">
                <a:solidFill>
                  <a:srgbClr val="7F007F"/>
                </a:solidFill>
                <a:latin typeface="Courier New"/>
              </a:rPr>
              <a:t>android:layout_height</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fill_parent</a:t>
            </a:r>
            <a:r>
              <a:rPr lang="en-US" sz="1200" i="1" dirty="0">
                <a:solidFill>
                  <a:srgbClr val="2A00FF"/>
                </a:solidFill>
                <a:latin typeface="Courier New"/>
              </a:rPr>
              <a:t>"</a:t>
            </a:r>
          </a:p>
          <a:p>
            <a:pPr fontAlgn="auto">
              <a:spcBef>
                <a:spcPts val="0"/>
              </a:spcBef>
              <a:spcAft>
                <a:spcPts val="0"/>
              </a:spcAft>
              <a:defRPr/>
            </a:pPr>
            <a:r>
              <a:rPr lang="en-US" sz="1200" dirty="0" err="1">
                <a:solidFill>
                  <a:srgbClr val="7F007F"/>
                </a:solidFill>
                <a:latin typeface="Courier New"/>
              </a:rPr>
              <a:t>android:orientation</a:t>
            </a:r>
            <a:r>
              <a:rPr lang="en-US" sz="1200" dirty="0">
                <a:solidFill>
                  <a:srgbClr val="000000"/>
                </a:solidFill>
                <a:latin typeface="Courier New"/>
              </a:rPr>
              <a:t>=</a:t>
            </a:r>
            <a:r>
              <a:rPr lang="en-US" sz="1200" i="1" dirty="0">
                <a:solidFill>
                  <a:srgbClr val="2A00FF"/>
                </a:solidFill>
                <a:latin typeface="Courier New"/>
              </a:rPr>
              <a:t>"vertical"</a:t>
            </a:r>
          </a:p>
          <a:p>
            <a:pPr fontAlgn="auto">
              <a:spcBef>
                <a:spcPts val="0"/>
              </a:spcBef>
              <a:spcAft>
                <a:spcPts val="0"/>
              </a:spcAft>
              <a:defRPr/>
            </a:pPr>
            <a:r>
              <a:rPr lang="en-US" sz="1200" dirty="0" err="1">
                <a:solidFill>
                  <a:srgbClr val="7F007F"/>
                </a:solidFill>
                <a:latin typeface="Courier New"/>
              </a:rPr>
              <a:t>xmlns:android</a:t>
            </a:r>
            <a:r>
              <a:rPr lang="en-US" sz="1200" dirty="0">
                <a:solidFill>
                  <a:srgbClr val="000000"/>
                </a:solidFill>
                <a:latin typeface="Courier New"/>
              </a:rPr>
              <a:t>=</a:t>
            </a:r>
            <a:r>
              <a:rPr lang="en-US" sz="1200" i="1" dirty="0">
                <a:solidFill>
                  <a:srgbClr val="2A00FF"/>
                </a:solidFill>
                <a:latin typeface="Courier New"/>
              </a:rPr>
              <a:t>"http://schemas.android.com/apk/res/android"</a:t>
            </a:r>
          </a:p>
          <a:p>
            <a:pPr fontAlgn="auto">
              <a:spcBef>
                <a:spcPts val="0"/>
              </a:spcBef>
              <a:spcAft>
                <a:spcPts val="0"/>
              </a:spcAft>
              <a:defRPr/>
            </a:pPr>
            <a:r>
              <a:rPr lang="en-US" sz="1200" dirty="0">
                <a:solidFill>
                  <a:srgbClr val="008080"/>
                </a:solidFill>
                <a:latin typeface="Courier New"/>
              </a:rPr>
              <a:t>&gt;</a:t>
            </a:r>
          </a:p>
          <a:p>
            <a:pPr fontAlgn="auto">
              <a:spcBef>
                <a:spcPts val="0"/>
              </a:spcBef>
              <a:spcAft>
                <a:spcPts val="0"/>
              </a:spcAft>
              <a:defRPr/>
            </a:pPr>
            <a:r>
              <a:rPr lang="en-US" sz="1200" b="1" dirty="0">
                <a:solidFill>
                  <a:srgbClr val="008080"/>
                </a:solidFill>
                <a:latin typeface="Courier New"/>
              </a:rPr>
              <a:t>&lt;</a:t>
            </a:r>
            <a:r>
              <a:rPr lang="en-US" sz="1200" b="1" dirty="0" err="1">
                <a:solidFill>
                  <a:srgbClr val="3F7F7F"/>
                </a:solidFill>
                <a:latin typeface="Courier New"/>
              </a:rPr>
              <a:t>TextView</a:t>
            </a:r>
            <a:endParaRPr lang="en-US" sz="1200" b="1" dirty="0">
              <a:solidFill>
                <a:srgbClr val="3F7F7F"/>
              </a:solidFill>
              <a:latin typeface="Courier New"/>
            </a:endParaRPr>
          </a:p>
          <a:p>
            <a:pPr fontAlgn="auto">
              <a:spcBef>
                <a:spcPts val="0"/>
              </a:spcBef>
              <a:spcAft>
                <a:spcPts val="0"/>
              </a:spcAft>
              <a:defRPr/>
            </a:pPr>
            <a:r>
              <a:rPr lang="en-US" sz="1200" dirty="0" err="1">
                <a:solidFill>
                  <a:srgbClr val="7F007F"/>
                </a:solidFill>
                <a:latin typeface="Courier New"/>
              </a:rPr>
              <a:t>android:id</a:t>
            </a:r>
            <a:r>
              <a:rPr lang="en-US" sz="1200" dirty="0">
                <a:solidFill>
                  <a:srgbClr val="000000"/>
                </a:solidFill>
                <a:latin typeface="Courier New"/>
              </a:rPr>
              <a:t>=</a:t>
            </a:r>
            <a:r>
              <a:rPr lang="en-US" sz="1200" i="1" dirty="0">
                <a:solidFill>
                  <a:srgbClr val="2A00FF"/>
                </a:solidFill>
                <a:latin typeface="Courier New"/>
              </a:rPr>
              <a:t>"@+id/selection"</a:t>
            </a:r>
          </a:p>
          <a:p>
            <a:pPr fontAlgn="auto">
              <a:spcBef>
                <a:spcPts val="0"/>
              </a:spcBef>
              <a:spcAft>
                <a:spcPts val="0"/>
              </a:spcAft>
              <a:defRPr/>
            </a:pPr>
            <a:r>
              <a:rPr lang="en-US" sz="1200" dirty="0" err="1">
                <a:solidFill>
                  <a:srgbClr val="7F007F"/>
                </a:solidFill>
                <a:latin typeface="Courier New"/>
              </a:rPr>
              <a:t>android:layout_width</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fill_parent</a:t>
            </a:r>
            <a:r>
              <a:rPr lang="en-US" sz="1200" i="1" dirty="0">
                <a:solidFill>
                  <a:srgbClr val="2A00FF"/>
                </a:solidFill>
                <a:latin typeface="Courier New"/>
              </a:rPr>
              <a:t>"</a:t>
            </a:r>
          </a:p>
          <a:p>
            <a:pPr fontAlgn="auto">
              <a:spcBef>
                <a:spcPts val="0"/>
              </a:spcBef>
              <a:spcAft>
                <a:spcPts val="0"/>
              </a:spcAft>
              <a:defRPr/>
            </a:pPr>
            <a:r>
              <a:rPr lang="en-US" sz="1200" dirty="0" err="1">
                <a:solidFill>
                  <a:srgbClr val="7F007F"/>
                </a:solidFill>
                <a:latin typeface="Courier New"/>
              </a:rPr>
              <a:t>android:layout_height</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wrap_content</a:t>
            </a:r>
            <a:r>
              <a:rPr lang="en-US" sz="1200" i="1" dirty="0">
                <a:solidFill>
                  <a:srgbClr val="2A00FF"/>
                </a:solidFill>
                <a:latin typeface="Courier New"/>
              </a:rPr>
              <a:t>"</a:t>
            </a:r>
          </a:p>
          <a:p>
            <a:pPr fontAlgn="auto">
              <a:spcBef>
                <a:spcPts val="0"/>
              </a:spcBef>
              <a:spcAft>
                <a:spcPts val="0"/>
              </a:spcAft>
              <a:defRPr/>
            </a:pPr>
            <a:r>
              <a:rPr lang="en-US" sz="1200" dirty="0" err="1">
                <a:solidFill>
                  <a:srgbClr val="7F007F"/>
                </a:solidFill>
                <a:latin typeface="Courier New"/>
              </a:rPr>
              <a:t>android:background</a:t>
            </a:r>
            <a:r>
              <a:rPr lang="en-US" sz="1200" dirty="0">
                <a:solidFill>
                  <a:srgbClr val="000000"/>
                </a:solidFill>
                <a:latin typeface="Courier New"/>
              </a:rPr>
              <a:t>=</a:t>
            </a:r>
            <a:r>
              <a:rPr lang="en-US" sz="1200" i="1" dirty="0">
                <a:solidFill>
                  <a:srgbClr val="2A00FF"/>
                </a:solidFill>
                <a:latin typeface="Courier New"/>
              </a:rPr>
              <a:t>"#ff0033cc"</a:t>
            </a:r>
          </a:p>
          <a:p>
            <a:pPr fontAlgn="auto">
              <a:spcBef>
                <a:spcPts val="0"/>
              </a:spcBef>
              <a:spcAft>
                <a:spcPts val="0"/>
              </a:spcAft>
              <a:defRPr/>
            </a:pPr>
            <a:r>
              <a:rPr lang="en-US" sz="1200" dirty="0" err="1">
                <a:solidFill>
                  <a:srgbClr val="7F007F"/>
                </a:solidFill>
                <a:latin typeface="Courier New"/>
              </a:rPr>
              <a:t>android:textSize</a:t>
            </a:r>
            <a:r>
              <a:rPr lang="en-US" sz="1200" dirty="0">
                <a:solidFill>
                  <a:srgbClr val="000000"/>
                </a:solidFill>
                <a:latin typeface="Courier New"/>
              </a:rPr>
              <a:t>=</a:t>
            </a:r>
            <a:r>
              <a:rPr lang="en-US" sz="1200" i="1" dirty="0">
                <a:solidFill>
                  <a:srgbClr val="2A00FF"/>
                </a:solidFill>
                <a:latin typeface="Courier New"/>
              </a:rPr>
              <a:t>"14pt"</a:t>
            </a:r>
          </a:p>
          <a:p>
            <a:pPr fontAlgn="auto">
              <a:spcBef>
                <a:spcPts val="0"/>
              </a:spcBef>
              <a:spcAft>
                <a:spcPts val="0"/>
              </a:spcAft>
              <a:defRPr/>
            </a:pPr>
            <a:r>
              <a:rPr lang="en-US" sz="1200" dirty="0" err="1">
                <a:solidFill>
                  <a:srgbClr val="7F007F"/>
                </a:solidFill>
                <a:latin typeface="Courier New"/>
              </a:rPr>
              <a:t>android:textStyle</a:t>
            </a:r>
            <a:r>
              <a:rPr lang="en-US" sz="1200" dirty="0">
                <a:solidFill>
                  <a:srgbClr val="000000"/>
                </a:solidFill>
                <a:latin typeface="Courier New"/>
              </a:rPr>
              <a:t>=</a:t>
            </a:r>
            <a:r>
              <a:rPr lang="en-US" sz="1200" i="1" dirty="0">
                <a:solidFill>
                  <a:srgbClr val="2A00FF"/>
                </a:solidFill>
                <a:latin typeface="Courier New"/>
              </a:rPr>
              <a:t>"bold"</a:t>
            </a:r>
          </a:p>
          <a:p>
            <a:pPr fontAlgn="auto">
              <a:spcBef>
                <a:spcPts val="0"/>
              </a:spcBef>
              <a:spcAft>
                <a:spcPts val="0"/>
              </a:spcAft>
              <a:defRPr/>
            </a:pPr>
            <a:r>
              <a:rPr lang="en-US" sz="1200" dirty="0">
                <a:solidFill>
                  <a:srgbClr val="008080"/>
                </a:solidFill>
                <a:latin typeface="Courier New"/>
              </a:rPr>
              <a:t>&gt;</a:t>
            </a:r>
          </a:p>
          <a:p>
            <a:pPr fontAlgn="auto">
              <a:spcBef>
                <a:spcPts val="0"/>
              </a:spcBef>
              <a:spcAft>
                <a:spcPts val="0"/>
              </a:spcAft>
              <a:defRPr/>
            </a:pPr>
            <a:r>
              <a:rPr lang="en-US" sz="1200" dirty="0">
                <a:solidFill>
                  <a:srgbClr val="008080"/>
                </a:solidFill>
                <a:latin typeface="Courier New"/>
              </a:rPr>
              <a:t>&lt;/</a:t>
            </a:r>
            <a:r>
              <a:rPr lang="en-US" sz="1200" dirty="0" err="1">
                <a:solidFill>
                  <a:srgbClr val="3F7F7F"/>
                </a:solidFill>
                <a:latin typeface="Courier New"/>
              </a:rPr>
              <a:t>TextView</a:t>
            </a:r>
            <a:r>
              <a:rPr lang="en-US" sz="1200" dirty="0">
                <a:solidFill>
                  <a:srgbClr val="008080"/>
                </a:solidFill>
                <a:latin typeface="Courier New"/>
              </a:rPr>
              <a:t>&gt;</a:t>
            </a:r>
          </a:p>
          <a:p>
            <a:pPr fontAlgn="auto">
              <a:spcBef>
                <a:spcPts val="0"/>
              </a:spcBef>
              <a:spcAft>
                <a:spcPts val="0"/>
              </a:spcAft>
              <a:defRPr/>
            </a:pPr>
            <a:r>
              <a:rPr lang="en-US" sz="1200" b="1" dirty="0">
                <a:solidFill>
                  <a:srgbClr val="008080"/>
                </a:solidFill>
                <a:latin typeface="Courier New"/>
              </a:rPr>
              <a:t>&lt;</a:t>
            </a:r>
            <a:r>
              <a:rPr lang="en-US" sz="1200" b="1" dirty="0">
                <a:solidFill>
                  <a:srgbClr val="3F7F7F"/>
                </a:solidFill>
                <a:latin typeface="Courier New"/>
              </a:rPr>
              <a:t>Spinner</a:t>
            </a:r>
          </a:p>
          <a:p>
            <a:pPr fontAlgn="auto">
              <a:spcBef>
                <a:spcPts val="0"/>
              </a:spcBef>
              <a:spcAft>
                <a:spcPts val="0"/>
              </a:spcAft>
              <a:defRPr/>
            </a:pPr>
            <a:r>
              <a:rPr lang="en-US" sz="1200" dirty="0" err="1">
                <a:solidFill>
                  <a:srgbClr val="7F007F"/>
                </a:solidFill>
                <a:latin typeface="Courier New"/>
              </a:rPr>
              <a:t>android:id</a:t>
            </a:r>
            <a:r>
              <a:rPr lang="en-US" sz="1200" dirty="0">
                <a:solidFill>
                  <a:srgbClr val="000000"/>
                </a:solidFill>
                <a:latin typeface="Courier New"/>
              </a:rPr>
              <a:t>=</a:t>
            </a:r>
            <a:r>
              <a:rPr lang="en-US" sz="1200" i="1" dirty="0">
                <a:solidFill>
                  <a:srgbClr val="2A00FF"/>
                </a:solidFill>
                <a:highlight>
                  <a:srgbClr val="FFFF00"/>
                </a:highlight>
                <a:latin typeface="Courier New"/>
              </a:rPr>
              <a:t>"@+id/spinner"</a:t>
            </a:r>
          </a:p>
          <a:p>
            <a:pPr fontAlgn="auto">
              <a:spcBef>
                <a:spcPts val="0"/>
              </a:spcBef>
              <a:spcAft>
                <a:spcPts val="0"/>
              </a:spcAft>
              <a:defRPr/>
            </a:pPr>
            <a:r>
              <a:rPr lang="en-US" sz="1200" dirty="0" err="1">
                <a:solidFill>
                  <a:srgbClr val="7F007F"/>
                </a:solidFill>
                <a:latin typeface="Courier New"/>
              </a:rPr>
              <a:t>android:layout_width</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fill_parent</a:t>
            </a:r>
            <a:r>
              <a:rPr lang="en-US" sz="1200" i="1" dirty="0">
                <a:solidFill>
                  <a:srgbClr val="2A00FF"/>
                </a:solidFill>
                <a:latin typeface="Courier New"/>
              </a:rPr>
              <a:t>"</a:t>
            </a:r>
          </a:p>
          <a:p>
            <a:pPr fontAlgn="auto">
              <a:spcBef>
                <a:spcPts val="0"/>
              </a:spcBef>
              <a:spcAft>
                <a:spcPts val="0"/>
              </a:spcAft>
              <a:defRPr/>
            </a:pPr>
            <a:r>
              <a:rPr lang="en-US" sz="1200" dirty="0" err="1">
                <a:solidFill>
                  <a:srgbClr val="7F007F"/>
                </a:solidFill>
                <a:latin typeface="Courier New"/>
              </a:rPr>
              <a:t>android:layout_height</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wrap_content</a:t>
            </a:r>
            <a:r>
              <a:rPr lang="en-US" sz="1200" i="1" dirty="0">
                <a:solidFill>
                  <a:srgbClr val="2A00FF"/>
                </a:solidFill>
                <a:latin typeface="Courier New"/>
              </a:rPr>
              <a:t>"</a:t>
            </a:r>
          </a:p>
          <a:p>
            <a:pPr fontAlgn="auto">
              <a:spcBef>
                <a:spcPts val="0"/>
              </a:spcBef>
              <a:spcAft>
                <a:spcPts val="0"/>
              </a:spcAft>
              <a:defRPr/>
            </a:pPr>
            <a:r>
              <a:rPr lang="en-US" sz="1200" dirty="0">
                <a:solidFill>
                  <a:srgbClr val="008080"/>
                </a:solidFill>
                <a:latin typeface="Courier New"/>
              </a:rPr>
              <a:t>&gt;</a:t>
            </a:r>
          </a:p>
          <a:p>
            <a:pPr fontAlgn="auto">
              <a:spcBef>
                <a:spcPts val="0"/>
              </a:spcBef>
              <a:spcAft>
                <a:spcPts val="0"/>
              </a:spcAft>
              <a:defRPr/>
            </a:pPr>
            <a:r>
              <a:rPr lang="en-US" sz="1200" dirty="0">
                <a:solidFill>
                  <a:srgbClr val="008080"/>
                </a:solidFill>
                <a:latin typeface="Courier New"/>
              </a:rPr>
              <a:t>&lt;/</a:t>
            </a:r>
            <a:r>
              <a:rPr lang="en-US" sz="1200" dirty="0">
                <a:solidFill>
                  <a:srgbClr val="3F7F7F"/>
                </a:solidFill>
                <a:latin typeface="Courier New"/>
              </a:rPr>
              <a:t>Spinner</a:t>
            </a:r>
            <a:r>
              <a:rPr lang="en-US" sz="1200" dirty="0">
                <a:solidFill>
                  <a:srgbClr val="008080"/>
                </a:solidFill>
                <a:latin typeface="Courier New"/>
              </a:rPr>
              <a:t>&gt;</a:t>
            </a:r>
          </a:p>
          <a:p>
            <a:pPr fontAlgn="auto">
              <a:spcBef>
                <a:spcPts val="0"/>
              </a:spcBef>
              <a:spcAft>
                <a:spcPts val="0"/>
              </a:spcAft>
              <a:defRPr/>
            </a:pPr>
            <a:r>
              <a:rPr lang="en-US" sz="1200" dirty="0">
                <a:solidFill>
                  <a:srgbClr val="008080"/>
                </a:solidFill>
                <a:latin typeface="Courier New"/>
              </a:rPr>
              <a:t>&lt;/</a:t>
            </a:r>
            <a:r>
              <a:rPr lang="en-US" sz="1200" dirty="0" err="1">
                <a:solidFill>
                  <a:srgbClr val="3F7F7F"/>
                </a:solidFill>
                <a:latin typeface="Courier New"/>
              </a:rPr>
              <a:t>LinearLayout</a:t>
            </a:r>
            <a:r>
              <a:rPr lang="en-US" sz="1200" dirty="0">
                <a:solidFill>
                  <a:srgbClr val="008080"/>
                </a:solidFill>
                <a:latin typeface="Courier New"/>
              </a:rPr>
              <a:t>&gt;</a:t>
            </a:r>
          </a:p>
          <a:p>
            <a:pPr fontAlgn="auto">
              <a:spcBef>
                <a:spcPts val="0"/>
              </a:spcBef>
              <a:spcAft>
                <a:spcPts val="0"/>
              </a:spcAft>
              <a:defRPr/>
            </a:pPr>
            <a:endParaRPr lang="en-US" sz="1200" dirty="0">
              <a:latin typeface="+mn-lt"/>
            </a:endParaRPr>
          </a:p>
        </p:txBody>
      </p:sp>
      <p:sp>
        <p:nvSpPr>
          <p:cNvPr id="17" name="Left Arrow 16"/>
          <p:cNvSpPr/>
          <p:nvPr/>
        </p:nvSpPr>
        <p:spPr>
          <a:xfrm>
            <a:off x="3962400" y="5029200"/>
            <a:ext cx="28956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You choose the name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345469A-2102-43D1-993F-859852CE77AE}" type="slidenum">
              <a:rPr lang="en-US"/>
              <a:pPr>
                <a:defRPr/>
              </a:pPr>
              <a:t>17</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A8312BF3-65ED-4288-BA7A-733B3881BE20}" type="slidenum">
              <a:rPr lang="en-US" sz="1200">
                <a:solidFill>
                  <a:schemeClr val="tx1">
                    <a:tint val="75000"/>
                  </a:schemeClr>
                </a:solidFill>
                <a:latin typeface="+mn-lt"/>
              </a:rPr>
              <a:pPr algn="r" fontAlgn="auto">
                <a:spcBef>
                  <a:spcPts val="0"/>
                </a:spcBef>
                <a:spcAft>
                  <a:spcPts val="0"/>
                </a:spcAft>
                <a:defRPr/>
              </a:pPr>
              <a:t>17</a:t>
            </a:fld>
            <a:endParaRPr lang="en-US" sz="1200">
              <a:solidFill>
                <a:schemeClr val="tx1">
                  <a:tint val="75000"/>
                </a:schemeClr>
              </a:solidFill>
              <a:latin typeface="+mn-lt"/>
            </a:endParaRPr>
          </a:p>
        </p:txBody>
      </p:sp>
      <p:pic>
        <p:nvPicPr>
          <p:cNvPr id="29700"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29701" name="TextBox 6"/>
          <p:cNvSpPr txBox="1">
            <a:spLocks noChangeArrowheads="1"/>
          </p:cNvSpPr>
          <p:nvPr/>
        </p:nvSpPr>
        <p:spPr bwMode="auto">
          <a:xfrm>
            <a:off x="228600" y="1219200"/>
            <a:ext cx="8534400" cy="523875"/>
          </a:xfrm>
          <a:prstGeom prst="rect">
            <a:avLst/>
          </a:prstGeom>
          <a:noFill/>
          <a:ln w="9525">
            <a:noFill/>
            <a:miter lim="800000"/>
            <a:headEnd/>
            <a:tailEnd/>
          </a:ln>
        </p:spPr>
        <p:txBody>
          <a:bodyPr>
            <a:spAutoFit/>
          </a:bodyPr>
          <a:lstStyle/>
          <a:p>
            <a:pPr marL="457200" indent="-457200"/>
            <a:r>
              <a:rPr lang="en-US" sz="2800" b="1">
                <a:latin typeface="Calibri" pitchFamily="34" charset="0"/>
              </a:rPr>
              <a:t>Example 2. Using the Spinner</a:t>
            </a:r>
            <a:endParaRPr lang="en-US" sz="2800">
              <a:latin typeface="Calibri" pitchFamily="34" charset="0"/>
            </a:endParaRPr>
          </a:p>
        </p:txBody>
      </p:sp>
      <p:sp>
        <p:nvSpPr>
          <p:cNvPr id="16" name="TextBox 15"/>
          <p:cNvSpPr txBox="1"/>
          <p:nvPr/>
        </p:nvSpPr>
        <p:spPr>
          <a:xfrm>
            <a:off x="457200" y="1828800"/>
            <a:ext cx="7924800" cy="3416300"/>
          </a:xfrm>
          <a:prstGeom prst="rect">
            <a:avLst/>
          </a:prstGeom>
          <a:solidFill>
            <a:schemeClr val="bg1">
              <a:lumMod val="95000"/>
            </a:schemeClr>
          </a:solidFill>
          <a:ln>
            <a:solidFill>
              <a:schemeClr val="bg1">
                <a:lumMod val="85000"/>
              </a:schemeClr>
            </a:solidFill>
          </a:ln>
        </p:spPr>
        <p:txBody>
          <a:bodyPr>
            <a:spAutoFit/>
          </a:bodyPr>
          <a:lstStyle/>
          <a:p>
            <a:pPr fontAlgn="auto">
              <a:spcBef>
                <a:spcPts val="0"/>
              </a:spcBef>
              <a:spcAft>
                <a:spcPts val="0"/>
              </a:spcAft>
              <a:defRPr/>
            </a:pPr>
            <a:r>
              <a:rPr lang="en-US" sz="1200" b="1" dirty="0">
                <a:solidFill>
                  <a:srgbClr val="7F0055"/>
                </a:solidFill>
                <a:latin typeface="Courier New"/>
              </a:rPr>
              <a:t>package</a:t>
            </a:r>
            <a:r>
              <a:rPr lang="en-US" sz="1200" b="1" dirty="0">
                <a:solidFill>
                  <a:srgbClr val="000000"/>
                </a:solidFill>
                <a:latin typeface="Courier New"/>
              </a:rPr>
              <a:t> cis493.selectionwidgets;</a:t>
            </a:r>
          </a:p>
          <a:p>
            <a:pPr fontAlgn="auto">
              <a:spcBef>
                <a:spcPts val="0"/>
              </a:spcBef>
              <a:spcAft>
                <a:spcPts val="0"/>
              </a:spcAft>
              <a:defRPr/>
            </a:pPr>
            <a:endParaRPr lang="en-US" sz="1200" dirty="0">
              <a:latin typeface="Courier New"/>
            </a:endParaRP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android.app.Activity</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android.os.Bundle</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android.view.View</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android.widget.AdapterView</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android.widget.ArrayAdapter</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android.widget.Spinner</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android.widget.TextView</a:t>
            </a:r>
            <a:r>
              <a:rPr lang="en-US" sz="1200" b="1" dirty="0">
                <a:solidFill>
                  <a:srgbClr val="000000"/>
                </a:solidFill>
                <a:latin typeface="Courier New"/>
              </a:rPr>
              <a:t>;</a:t>
            </a:r>
          </a:p>
          <a:p>
            <a:pPr fontAlgn="auto">
              <a:spcBef>
                <a:spcPts val="0"/>
              </a:spcBef>
              <a:spcAft>
                <a:spcPts val="0"/>
              </a:spcAft>
              <a:defRPr/>
            </a:pPr>
            <a:endParaRPr lang="en-US" sz="1200" dirty="0">
              <a:latin typeface="Courier New"/>
            </a:endParaRPr>
          </a:p>
          <a:p>
            <a:pPr fontAlgn="auto">
              <a:spcBef>
                <a:spcPts val="0"/>
              </a:spcBef>
              <a:spcAft>
                <a:spcPts val="0"/>
              </a:spcAft>
              <a:defRPr/>
            </a:pPr>
            <a:r>
              <a:rPr lang="en-US" sz="1200" b="1" dirty="0">
                <a:solidFill>
                  <a:srgbClr val="7F0055"/>
                </a:solidFill>
                <a:latin typeface="Courier New"/>
              </a:rPr>
              <a:t>public</a:t>
            </a:r>
            <a:r>
              <a:rPr lang="en-US" sz="1200" b="1" dirty="0">
                <a:solidFill>
                  <a:srgbClr val="000000"/>
                </a:solidFill>
                <a:latin typeface="Courier New"/>
              </a:rPr>
              <a:t> </a:t>
            </a:r>
            <a:r>
              <a:rPr lang="en-US" sz="1200" b="1" dirty="0">
                <a:solidFill>
                  <a:srgbClr val="7F0055"/>
                </a:solidFill>
                <a:latin typeface="Courier New"/>
              </a:rPr>
              <a:t>class</a:t>
            </a:r>
            <a:r>
              <a:rPr lang="en-US" sz="1200" b="1" dirty="0">
                <a:solidFill>
                  <a:srgbClr val="000000"/>
                </a:solidFill>
                <a:latin typeface="Courier New"/>
              </a:rPr>
              <a:t> ArrayAdapterDemo2 </a:t>
            </a:r>
            <a:r>
              <a:rPr lang="en-US" sz="1200" b="1" dirty="0">
                <a:solidFill>
                  <a:srgbClr val="7F0055"/>
                </a:solidFill>
                <a:latin typeface="Courier New"/>
              </a:rPr>
              <a:t>extends</a:t>
            </a:r>
            <a:r>
              <a:rPr lang="en-US" sz="1200" b="1" dirty="0">
                <a:solidFill>
                  <a:srgbClr val="000000"/>
                </a:solidFill>
                <a:latin typeface="Courier New"/>
              </a:rPr>
              <a:t> Activity </a:t>
            </a:r>
          </a:p>
          <a:p>
            <a:pPr fontAlgn="auto">
              <a:spcBef>
                <a:spcPts val="0"/>
              </a:spcBef>
              <a:spcAft>
                <a:spcPts val="0"/>
              </a:spcAft>
              <a:defRPr/>
            </a:pPr>
            <a:r>
              <a:rPr lang="en-US" sz="1200" b="1" dirty="0">
                <a:solidFill>
                  <a:srgbClr val="000000"/>
                </a:solidFill>
                <a:latin typeface="Courier New"/>
              </a:rPr>
              <a:t>             </a:t>
            </a:r>
            <a:r>
              <a:rPr lang="en-US" sz="1200" b="1" dirty="0">
                <a:solidFill>
                  <a:srgbClr val="7F0055"/>
                </a:solidFill>
                <a:latin typeface="Courier New"/>
              </a:rPr>
              <a:t>implements </a:t>
            </a:r>
            <a:r>
              <a:rPr lang="en-US" sz="1200" dirty="0" err="1">
                <a:solidFill>
                  <a:srgbClr val="000000"/>
                </a:solidFill>
                <a:latin typeface="Courier New"/>
              </a:rPr>
              <a:t>AdapterView.OnItemSelectedListener</a:t>
            </a:r>
            <a:r>
              <a:rPr lang="en-US" sz="1200" dirty="0">
                <a:solidFill>
                  <a:srgbClr val="000000"/>
                </a:solidFill>
                <a:latin typeface="Courier New"/>
              </a:rPr>
              <a:t> {</a:t>
            </a:r>
          </a:p>
          <a:p>
            <a:pPr fontAlgn="auto">
              <a:spcBef>
                <a:spcPts val="0"/>
              </a:spcBef>
              <a:spcAft>
                <a:spcPts val="0"/>
              </a:spcAft>
              <a:defRPr/>
            </a:pPr>
            <a:endParaRPr lang="en-US" sz="1200" dirty="0">
              <a:solidFill>
                <a:srgbClr val="000000"/>
              </a:solidFill>
              <a:latin typeface="Courier New"/>
            </a:endParaRPr>
          </a:p>
          <a:p>
            <a:pPr fontAlgn="auto">
              <a:spcBef>
                <a:spcPts val="0"/>
              </a:spcBef>
              <a:spcAft>
                <a:spcPts val="0"/>
              </a:spcAft>
              <a:defRPr/>
            </a:pPr>
            <a:r>
              <a:rPr lang="en-US" sz="1200" dirty="0">
                <a:solidFill>
                  <a:srgbClr val="000000"/>
                </a:solidFill>
                <a:latin typeface="Courier New"/>
              </a:rPr>
              <a:t>   </a:t>
            </a:r>
            <a:r>
              <a:rPr lang="en-US" sz="1200" dirty="0" err="1">
                <a:solidFill>
                  <a:srgbClr val="000000"/>
                </a:solidFill>
                <a:latin typeface="Courier New"/>
              </a:rPr>
              <a:t>TextView</a:t>
            </a:r>
            <a:r>
              <a:rPr lang="en-US" sz="1200" dirty="0">
                <a:solidFill>
                  <a:srgbClr val="000000"/>
                </a:solidFill>
                <a:latin typeface="Courier New"/>
              </a:rPr>
              <a:t> </a:t>
            </a:r>
            <a:r>
              <a:rPr lang="en-US" sz="1200" dirty="0">
                <a:solidFill>
                  <a:srgbClr val="0000C0"/>
                </a:solidFill>
                <a:latin typeface="Courier New"/>
              </a:rPr>
              <a:t>selection</a:t>
            </a:r>
            <a:r>
              <a:rPr lang="en-US" sz="1200" dirty="0">
                <a:solidFill>
                  <a:srgbClr val="000000"/>
                </a:solidFill>
                <a:latin typeface="Courier New"/>
              </a:rPr>
              <a:t>;</a:t>
            </a:r>
          </a:p>
          <a:p>
            <a:pPr fontAlgn="auto">
              <a:spcBef>
                <a:spcPts val="0"/>
              </a:spcBef>
              <a:spcAft>
                <a:spcPts val="0"/>
              </a:spcAft>
              <a:defRPr/>
            </a:pPr>
            <a:r>
              <a:rPr lang="en-US" sz="1200" dirty="0">
                <a:solidFill>
                  <a:srgbClr val="000000"/>
                </a:solidFill>
                <a:latin typeface="Courier New"/>
              </a:rPr>
              <a:t>   String[] </a:t>
            </a:r>
            <a:r>
              <a:rPr lang="en-US" sz="1200" dirty="0">
                <a:solidFill>
                  <a:srgbClr val="0000C0"/>
                </a:solidFill>
                <a:latin typeface="Courier New"/>
              </a:rPr>
              <a:t>items</a:t>
            </a:r>
            <a:r>
              <a:rPr lang="en-US" sz="1200" dirty="0">
                <a:solidFill>
                  <a:srgbClr val="000000"/>
                </a:solidFill>
                <a:latin typeface="Courier New"/>
              </a:rPr>
              <a:t> = { </a:t>
            </a:r>
            <a:r>
              <a:rPr lang="en-US" sz="1200" dirty="0">
                <a:solidFill>
                  <a:srgbClr val="2A00FF"/>
                </a:solidFill>
                <a:latin typeface="Courier New"/>
              </a:rPr>
              <a:t>"this"</a:t>
            </a:r>
            <a:r>
              <a:rPr lang="en-US" sz="1200" dirty="0">
                <a:solidFill>
                  <a:srgbClr val="000000"/>
                </a:solidFill>
                <a:latin typeface="Courier New"/>
              </a:rPr>
              <a:t>, </a:t>
            </a:r>
            <a:r>
              <a:rPr lang="en-US" sz="1200" dirty="0">
                <a:solidFill>
                  <a:srgbClr val="2A00FF"/>
                </a:solidFill>
                <a:latin typeface="Courier New"/>
              </a:rPr>
              <a:t>"is"</a:t>
            </a:r>
            <a:r>
              <a:rPr lang="en-US" sz="1200" dirty="0">
                <a:solidFill>
                  <a:srgbClr val="000000"/>
                </a:solidFill>
                <a:latin typeface="Courier New"/>
              </a:rPr>
              <a:t>, </a:t>
            </a:r>
            <a:r>
              <a:rPr lang="en-US" sz="1200" dirty="0">
                <a:solidFill>
                  <a:srgbClr val="2A00FF"/>
                </a:solidFill>
                <a:latin typeface="Courier New"/>
              </a:rPr>
              <a:t>"a"</a:t>
            </a:r>
            <a:r>
              <a:rPr lang="en-US" sz="1200" dirty="0">
                <a:solidFill>
                  <a:srgbClr val="000000"/>
                </a:solidFill>
                <a:latin typeface="Courier New"/>
              </a:rPr>
              <a:t>, </a:t>
            </a:r>
          </a:p>
          <a:p>
            <a:pPr fontAlgn="auto">
              <a:spcBef>
                <a:spcPts val="0"/>
              </a:spcBef>
              <a:spcAft>
                <a:spcPts val="0"/>
              </a:spcAft>
              <a:defRPr/>
            </a:pPr>
            <a:r>
              <a:rPr lang="en-US" sz="1200" dirty="0">
                <a:solidFill>
                  <a:srgbClr val="2A00FF"/>
                </a:solidFill>
                <a:latin typeface="Courier New"/>
              </a:rPr>
              <a:t>		  "really"</a:t>
            </a:r>
            <a:r>
              <a:rPr lang="en-US" sz="1200" dirty="0">
                <a:solidFill>
                  <a:srgbClr val="000000"/>
                </a:solidFill>
                <a:latin typeface="Courier New"/>
              </a:rPr>
              <a:t>, </a:t>
            </a:r>
            <a:r>
              <a:rPr lang="en-US" sz="1200" dirty="0">
                <a:solidFill>
                  <a:srgbClr val="2A00FF"/>
                </a:solidFill>
                <a:latin typeface="Courier New"/>
              </a:rPr>
              <a:t>"really2"</a:t>
            </a:r>
            <a:r>
              <a:rPr lang="en-US" sz="1200" dirty="0">
                <a:solidFill>
                  <a:srgbClr val="000000"/>
                </a:solidFill>
                <a:latin typeface="Courier New"/>
              </a:rPr>
              <a:t>, </a:t>
            </a:r>
            <a:r>
              <a:rPr lang="en-US" sz="1200" dirty="0">
                <a:solidFill>
                  <a:srgbClr val="2A00FF"/>
                </a:solidFill>
                <a:latin typeface="Courier New"/>
              </a:rPr>
              <a:t>"really3"</a:t>
            </a:r>
            <a:r>
              <a:rPr lang="en-US" sz="1200" dirty="0">
                <a:solidFill>
                  <a:srgbClr val="000000"/>
                </a:solidFill>
                <a:latin typeface="Courier New"/>
              </a:rPr>
              <a:t>,</a:t>
            </a:r>
          </a:p>
          <a:p>
            <a:pPr fontAlgn="auto">
              <a:spcBef>
                <a:spcPts val="0"/>
              </a:spcBef>
              <a:spcAft>
                <a:spcPts val="0"/>
              </a:spcAft>
              <a:defRPr/>
            </a:pPr>
            <a:r>
              <a:rPr lang="en-US" sz="1200" dirty="0">
                <a:solidFill>
                  <a:srgbClr val="2A00FF"/>
                </a:solidFill>
                <a:latin typeface="Courier New"/>
              </a:rPr>
              <a:t>		  "really4"</a:t>
            </a:r>
            <a:r>
              <a:rPr lang="en-US" sz="1200" dirty="0">
                <a:solidFill>
                  <a:srgbClr val="000000"/>
                </a:solidFill>
                <a:latin typeface="Courier New"/>
              </a:rPr>
              <a:t>, </a:t>
            </a:r>
            <a:r>
              <a:rPr lang="en-US" sz="1200" dirty="0">
                <a:solidFill>
                  <a:srgbClr val="2A00FF"/>
                </a:solidFill>
                <a:latin typeface="Courier New"/>
              </a:rPr>
              <a:t>"really5"</a:t>
            </a:r>
            <a:r>
              <a:rPr lang="en-US" sz="1200" dirty="0">
                <a:solidFill>
                  <a:srgbClr val="000000"/>
                </a:solidFill>
                <a:latin typeface="Courier New"/>
              </a:rPr>
              <a:t>, </a:t>
            </a:r>
            <a:r>
              <a:rPr lang="en-US" sz="1200" dirty="0">
                <a:solidFill>
                  <a:srgbClr val="2A00FF"/>
                </a:solidFill>
                <a:latin typeface="Courier New"/>
              </a:rPr>
              <a:t>"silly"</a:t>
            </a:r>
            <a:r>
              <a:rPr lang="en-US" sz="1200" dirty="0">
                <a:solidFill>
                  <a:srgbClr val="000000"/>
                </a:solidFill>
                <a:latin typeface="Courier New"/>
              </a:rPr>
              <a:t>, </a:t>
            </a:r>
            <a:r>
              <a:rPr lang="en-US" sz="1200" dirty="0">
                <a:solidFill>
                  <a:srgbClr val="2A00FF"/>
                </a:solidFill>
                <a:latin typeface="Courier New"/>
              </a:rPr>
              <a:t>"list"</a:t>
            </a:r>
            <a:r>
              <a:rPr lang="en-US" sz="1200" dirty="0">
                <a:solidFill>
                  <a:srgbClr val="000000"/>
                </a:solidFill>
                <a:latin typeface="Courier New"/>
              </a:rPr>
              <a:t> };</a:t>
            </a:r>
          </a:p>
          <a:p>
            <a:pPr fontAlgn="auto">
              <a:spcBef>
                <a:spcPts val="0"/>
              </a:spcBef>
              <a:spcAft>
                <a:spcPts val="0"/>
              </a:spcAft>
              <a:defRPr/>
            </a:pPr>
            <a:endParaRPr lang="en-US" sz="1200" dirty="0">
              <a:latin typeface="Courier New"/>
            </a:endParaRPr>
          </a:p>
        </p:txBody>
      </p:sp>
      <p:sp>
        <p:nvSpPr>
          <p:cNvPr id="9" name="Down Arrow 8"/>
          <p:cNvSpPr/>
          <p:nvPr/>
        </p:nvSpPr>
        <p:spPr>
          <a:xfrm>
            <a:off x="4572000" y="3124200"/>
            <a:ext cx="3810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Down Arrow 9"/>
          <p:cNvSpPr/>
          <p:nvPr/>
        </p:nvSpPr>
        <p:spPr>
          <a:xfrm>
            <a:off x="5486400" y="3276600"/>
            <a:ext cx="3810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52C8D7A-7E07-440D-88BE-185D6ABF71EE}" type="slidenum">
              <a:rPr lang="en-US"/>
              <a:pPr>
                <a:defRPr/>
              </a:pPr>
              <a:t>18</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5295F28C-0204-443E-8515-B723F57020B2}" type="slidenum">
              <a:rPr lang="en-US" sz="1200">
                <a:solidFill>
                  <a:schemeClr val="tx1">
                    <a:tint val="75000"/>
                  </a:schemeClr>
                </a:solidFill>
                <a:latin typeface="+mn-lt"/>
              </a:rPr>
              <a:pPr algn="r" fontAlgn="auto">
                <a:spcBef>
                  <a:spcPts val="0"/>
                </a:spcBef>
                <a:spcAft>
                  <a:spcPts val="0"/>
                </a:spcAft>
                <a:defRPr/>
              </a:pPr>
              <a:t>18</a:t>
            </a:fld>
            <a:endParaRPr lang="en-US" sz="1200">
              <a:solidFill>
                <a:schemeClr val="tx1">
                  <a:tint val="75000"/>
                </a:schemeClr>
              </a:solidFill>
              <a:latin typeface="+mn-lt"/>
            </a:endParaRPr>
          </a:p>
        </p:txBody>
      </p:sp>
      <p:pic>
        <p:nvPicPr>
          <p:cNvPr id="30724"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30725" name="TextBox 6"/>
          <p:cNvSpPr txBox="1">
            <a:spLocks noChangeArrowheads="1"/>
          </p:cNvSpPr>
          <p:nvPr/>
        </p:nvSpPr>
        <p:spPr bwMode="auto">
          <a:xfrm>
            <a:off x="228600" y="1219200"/>
            <a:ext cx="8534400" cy="523875"/>
          </a:xfrm>
          <a:prstGeom prst="rect">
            <a:avLst/>
          </a:prstGeom>
          <a:noFill/>
          <a:ln w="9525">
            <a:noFill/>
            <a:miter lim="800000"/>
            <a:headEnd/>
            <a:tailEnd/>
          </a:ln>
        </p:spPr>
        <p:txBody>
          <a:bodyPr>
            <a:spAutoFit/>
          </a:bodyPr>
          <a:lstStyle/>
          <a:p>
            <a:pPr marL="457200" indent="-457200"/>
            <a:r>
              <a:rPr lang="en-US" sz="2800" b="1">
                <a:latin typeface="Calibri" pitchFamily="34" charset="0"/>
              </a:rPr>
              <a:t>Example 2. Using the Spinner</a:t>
            </a:r>
            <a:endParaRPr lang="en-US" sz="2800">
              <a:latin typeface="Calibri" pitchFamily="34" charset="0"/>
            </a:endParaRPr>
          </a:p>
        </p:txBody>
      </p:sp>
      <p:sp>
        <p:nvSpPr>
          <p:cNvPr id="16" name="TextBox 15"/>
          <p:cNvSpPr txBox="1"/>
          <p:nvPr/>
        </p:nvSpPr>
        <p:spPr>
          <a:xfrm>
            <a:off x="533400" y="1676401"/>
            <a:ext cx="7924800" cy="5181600"/>
          </a:xfrm>
          <a:prstGeom prst="rect">
            <a:avLst/>
          </a:prstGeom>
          <a:solidFill>
            <a:schemeClr val="bg1">
              <a:lumMod val="95000"/>
            </a:schemeClr>
          </a:solidFill>
          <a:ln>
            <a:solidFill>
              <a:schemeClr val="bg1">
                <a:lumMod val="85000"/>
              </a:schemeClr>
            </a:solidFill>
          </a:ln>
        </p:spPr>
        <p:txBody>
          <a:bodyPr>
            <a:spAutoFit/>
          </a:bodyPr>
          <a:lstStyle/>
          <a:p>
            <a:pPr lvl="1" fontAlgn="auto">
              <a:spcBef>
                <a:spcPts val="0"/>
              </a:spcBef>
              <a:spcAft>
                <a:spcPts val="0"/>
              </a:spcAft>
              <a:defRPr/>
            </a:pPr>
            <a:r>
              <a:rPr lang="en-US" sz="1200" dirty="0">
                <a:solidFill>
                  <a:srgbClr val="646464"/>
                </a:solidFill>
                <a:latin typeface="Courier New"/>
              </a:rPr>
              <a:t>@Override</a:t>
            </a:r>
          </a:p>
          <a:p>
            <a:pPr lvl="1" fontAlgn="auto">
              <a:spcBef>
                <a:spcPts val="0"/>
              </a:spcBef>
              <a:spcAft>
                <a:spcPts val="0"/>
              </a:spcAft>
              <a:defRPr/>
            </a:pPr>
            <a:r>
              <a:rPr lang="en-US" sz="1200" b="1" dirty="0">
                <a:solidFill>
                  <a:srgbClr val="7F0055"/>
                </a:solidFill>
                <a:latin typeface="Courier New"/>
              </a:rPr>
              <a:t>public</a:t>
            </a:r>
            <a:r>
              <a:rPr lang="en-US" sz="1200" b="1" dirty="0">
                <a:solidFill>
                  <a:srgbClr val="000000"/>
                </a:solidFill>
                <a:latin typeface="Courier New"/>
              </a:rPr>
              <a:t> </a:t>
            </a:r>
            <a:r>
              <a:rPr lang="en-US" sz="1200" b="1" dirty="0">
                <a:solidFill>
                  <a:srgbClr val="7F0055"/>
                </a:solidFill>
                <a:latin typeface="Courier New"/>
              </a:rPr>
              <a:t>void</a:t>
            </a:r>
            <a:r>
              <a:rPr lang="en-US" sz="1200" b="1" dirty="0">
                <a:solidFill>
                  <a:srgbClr val="000000"/>
                </a:solidFill>
                <a:latin typeface="Courier New"/>
              </a:rPr>
              <a:t> </a:t>
            </a:r>
            <a:r>
              <a:rPr lang="en-US" sz="1200" b="1" dirty="0" err="1">
                <a:solidFill>
                  <a:srgbClr val="000000"/>
                </a:solidFill>
                <a:latin typeface="Courier New"/>
              </a:rPr>
              <a:t>onCreate</a:t>
            </a:r>
            <a:r>
              <a:rPr lang="en-US" sz="1200" b="1" dirty="0">
                <a:solidFill>
                  <a:srgbClr val="000000"/>
                </a:solidFill>
                <a:latin typeface="Courier New"/>
              </a:rPr>
              <a:t>(Bundle icicle) {</a:t>
            </a:r>
          </a:p>
          <a:p>
            <a:pPr lvl="1" fontAlgn="auto">
              <a:spcBef>
                <a:spcPts val="0"/>
              </a:spcBef>
              <a:spcAft>
                <a:spcPts val="0"/>
              </a:spcAft>
              <a:defRPr/>
            </a:pPr>
            <a:r>
              <a:rPr lang="en-US" sz="1200" b="1" dirty="0" err="1">
                <a:solidFill>
                  <a:srgbClr val="7F0055"/>
                </a:solidFill>
                <a:latin typeface="Courier New"/>
              </a:rPr>
              <a:t>super</a:t>
            </a:r>
            <a:r>
              <a:rPr lang="en-US" sz="1200" b="1" dirty="0" err="1">
                <a:solidFill>
                  <a:srgbClr val="000000"/>
                </a:solidFill>
                <a:latin typeface="Courier New"/>
              </a:rPr>
              <a:t>.onCreate</a:t>
            </a:r>
            <a:r>
              <a:rPr lang="en-US" sz="1200" b="1" dirty="0">
                <a:solidFill>
                  <a:srgbClr val="000000"/>
                </a:solidFill>
                <a:latin typeface="Courier New"/>
              </a:rPr>
              <a:t>(icicle);</a:t>
            </a:r>
          </a:p>
          <a:p>
            <a:pPr lvl="2" fontAlgn="auto">
              <a:spcBef>
                <a:spcPts val="0"/>
              </a:spcBef>
              <a:spcAft>
                <a:spcPts val="0"/>
              </a:spcAft>
              <a:defRPr/>
            </a:pPr>
            <a:r>
              <a:rPr lang="en-US" sz="1200" dirty="0" err="1">
                <a:solidFill>
                  <a:srgbClr val="000000"/>
                </a:solidFill>
                <a:latin typeface="Courier New"/>
              </a:rPr>
              <a:t>setContentView</a:t>
            </a:r>
            <a:r>
              <a:rPr lang="en-US" sz="1200" dirty="0">
                <a:solidFill>
                  <a:srgbClr val="000000"/>
                </a:solidFill>
                <a:latin typeface="Courier New"/>
              </a:rPr>
              <a:t>(</a:t>
            </a:r>
            <a:r>
              <a:rPr lang="en-US" sz="1200" dirty="0" err="1">
                <a:solidFill>
                  <a:srgbClr val="000000"/>
                </a:solidFill>
                <a:latin typeface="Courier New"/>
              </a:rPr>
              <a:t>R.layout.</a:t>
            </a:r>
            <a:r>
              <a:rPr lang="en-US" sz="1200" i="1" dirty="0" err="1">
                <a:solidFill>
                  <a:srgbClr val="0000C0"/>
                </a:solidFill>
                <a:latin typeface="Courier New"/>
              </a:rPr>
              <a:t>main</a:t>
            </a:r>
            <a:r>
              <a:rPr lang="en-US" sz="1200" i="1" dirty="0">
                <a:solidFill>
                  <a:srgbClr val="000000"/>
                </a:solidFill>
                <a:latin typeface="Courier New"/>
              </a:rPr>
              <a:t>);</a:t>
            </a:r>
          </a:p>
          <a:p>
            <a:pPr lvl="2" fontAlgn="auto">
              <a:spcBef>
                <a:spcPts val="0"/>
              </a:spcBef>
              <a:spcAft>
                <a:spcPts val="0"/>
              </a:spcAft>
              <a:defRPr/>
            </a:pPr>
            <a:endParaRPr lang="en-US" sz="1200" i="1" dirty="0">
              <a:solidFill>
                <a:srgbClr val="000000"/>
              </a:solidFill>
              <a:latin typeface="Courier New"/>
            </a:endParaRPr>
          </a:p>
          <a:p>
            <a:pPr lvl="2" fontAlgn="auto">
              <a:spcBef>
                <a:spcPts val="0"/>
              </a:spcBef>
              <a:spcAft>
                <a:spcPts val="0"/>
              </a:spcAft>
              <a:defRPr/>
            </a:pPr>
            <a:r>
              <a:rPr lang="en-US" sz="1200" dirty="0">
                <a:solidFill>
                  <a:srgbClr val="0000C0"/>
                </a:solidFill>
                <a:latin typeface="Courier New"/>
              </a:rPr>
              <a:t>selection</a:t>
            </a:r>
            <a:r>
              <a:rPr lang="en-US" sz="1200" dirty="0">
                <a:solidFill>
                  <a:srgbClr val="000000"/>
                </a:solidFill>
                <a:latin typeface="Courier New"/>
              </a:rPr>
              <a:t> = (</a:t>
            </a:r>
            <a:r>
              <a:rPr lang="en-US" sz="1200" dirty="0" err="1">
                <a:solidFill>
                  <a:srgbClr val="000000"/>
                </a:solidFill>
                <a:latin typeface="Courier New"/>
              </a:rPr>
              <a:t>TextView</a:t>
            </a:r>
            <a:r>
              <a:rPr lang="en-US" sz="1200" dirty="0">
                <a:solidFill>
                  <a:srgbClr val="000000"/>
                </a:solidFill>
                <a:latin typeface="Courier New"/>
              </a:rPr>
              <a:t>) </a:t>
            </a:r>
            <a:r>
              <a:rPr lang="en-US" sz="1200" dirty="0" err="1">
                <a:solidFill>
                  <a:srgbClr val="000000"/>
                </a:solidFill>
                <a:latin typeface="Courier New"/>
              </a:rPr>
              <a:t>findViewById</a:t>
            </a:r>
            <a:r>
              <a:rPr lang="en-US" sz="1200" dirty="0">
                <a:solidFill>
                  <a:srgbClr val="000000"/>
                </a:solidFill>
                <a:latin typeface="Courier New"/>
              </a:rPr>
              <a:t>(</a:t>
            </a:r>
            <a:r>
              <a:rPr lang="en-US" sz="1200" dirty="0" err="1">
                <a:solidFill>
                  <a:srgbClr val="000000"/>
                </a:solidFill>
                <a:latin typeface="Courier New"/>
              </a:rPr>
              <a:t>R.id.</a:t>
            </a:r>
            <a:r>
              <a:rPr lang="en-US" sz="1200" i="1" dirty="0" err="1">
                <a:solidFill>
                  <a:srgbClr val="0000C0"/>
                </a:solidFill>
                <a:latin typeface="Courier New"/>
              </a:rPr>
              <a:t>selection</a:t>
            </a:r>
            <a:r>
              <a:rPr lang="en-US" sz="1200" i="1" dirty="0">
                <a:solidFill>
                  <a:srgbClr val="000000"/>
                </a:solidFill>
                <a:latin typeface="Courier New"/>
              </a:rPr>
              <a:t>);</a:t>
            </a:r>
          </a:p>
          <a:p>
            <a:pPr lvl="2" fontAlgn="auto">
              <a:spcBef>
                <a:spcPts val="0"/>
              </a:spcBef>
              <a:spcAft>
                <a:spcPts val="0"/>
              </a:spcAft>
              <a:defRPr/>
            </a:pPr>
            <a:endParaRPr lang="en-US" sz="1200" dirty="0">
              <a:latin typeface="Courier New"/>
            </a:endParaRPr>
          </a:p>
          <a:p>
            <a:pPr lvl="2" fontAlgn="auto">
              <a:spcBef>
                <a:spcPts val="0"/>
              </a:spcBef>
              <a:spcAft>
                <a:spcPts val="0"/>
              </a:spcAft>
              <a:defRPr/>
            </a:pPr>
            <a:r>
              <a:rPr lang="en-US" sz="1200" dirty="0">
                <a:solidFill>
                  <a:srgbClr val="000000"/>
                </a:solidFill>
                <a:latin typeface="Courier New"/>
              </a:rPr>
              <a:t>Spinner spin = (Spinner) </a:t>
            </a:r>
            <a:r>
              <a:rPr lang="en-US" sz="1200" dirty="0" err="1">
                <a:solidFill>
                  <a:srgbClr val="000000"/>
                </a:solidFill>
                <a:latin typeface="Courier New"/>
              </a:rPr>
              <a:t>findViewById</a:t>
            </a:r>
            <a:r>
              <a:rPr lang="en-US" sz="1200" dirty="0">
                <a:solidFill>
                  <a:srgbClr val="000000"/>
                </a:solidFill>
                <a:latin typeface="Courier New"/>
              </a:rPr>
              <a:t>(</a:t>
            </a:r>
            <a:r>
              <a:rPr lang="en-US" sz="1200" dirty="0" err="1">
                <a:solidFill>
                  <a:srgbClr val="000000"/>
                </a:solidFill>
                <a:latin typeface="Courier New"/>
              </a:rPr>
              <a:t>R.id.</a:t>
            </a:r>
            <a:r>
              <a:rPr lang="en-US" sz="1200" i="1" dirty="0" err="1">
                <a:solidFill>
                  <a:srgbClr val="0000C0"/>
                </a:solidFill>
                <a:latin typeface="Courier New"/>
              </a:rPr>
              <a:t>spinner</a:t>
            </a:r>
            <a:r>
              <a:rPr lang="en-US" sz="1200" i="1" dirty="0">
                <a:solidFill>
                  <a:srgbClr val="000000"/>
                </a:solidFill>
                <a:latin typeface="Courier New"/>
              </a:rPr>
              <a:t>);</a:t>
            </a:r>
          </a:p>
          <a:p>
            <a:pPr lvl="2" fontAlgn="auto">
              <a:spcBef>
                <a:spcPts val="0"/>
              </a:spcBef>
              <a:spcAft>
                <a:spcPts val="0"/>
              </a:spcAft>
              <a:defRPr/>
            </a:pPr>
            <a:r>
              <a:rPr lang="en-US" sz="1200" dirty="0" err="1">
                <a:solidFill>
                  <a:srgbClr val="000000"/>
                </a:solidFill>
                <a:latin typeface="Courier New"/>
              </a:rPr>
              <a:t>spin.setOnItemSelectedListener</a:t>
            </a:r>
            <a:r>
              <a:rPr lang="en-US" sz="1200" dirty="0">
                <a:solidFill>
                  <a:srgbClr val="000000"/>
                </a:solidFill>
                <a:latin typeface="Courier New"/>
              </a:rPr>
              <a:t>(</a:t>
            </a:r>
            <a:r>
              <a:rPr lang="en-US" sz="1200" b="1" dirty="0">
                <a:solidFill>
                  <a:srgbClr val="7F0055"/>
                </a:solidFill>
                <a:latin typeface="Courier New"/>
              </a:rPr>
              <a:t>this</a:t>
            </a:r>
            <a:r>
              <a:rPr lang="en-US" sz="1200" b="1" dirty="0">
                <a:solidFill>
                  <a:srgbClr val="000000"/>
                </a:solidFill>
                <a:latin typeface="Courier New"/>
              </a:rPr>
              <a:t>);</a:t>
            </a:r>
          </a:p>
          <a:p>
            <a:pPr lvl="2" fontAlgn="auto">
              <a:spcBef>
                <a:spcPts val="0"/>
              </a:spcBef>
              <a:spcAft>
                <a:spcPts val="0"/>
              </a:spcAft>
              <a:defRPr/>
            </a:pPr>
            <a:r>
              <a:rPr lang="en-US" sz="1200" dirty="0">
                <a:solidFill>
                  <a:srgbClr val="3F7F5F"/>
                </a:solidFill>
                <a:highlight>
                  <a:srgbClr val="E8F2FE"/>
                </a:highlight>
                <a:latin typeface="Courier New"/>
              </a:rPr>
              <a:t>// bind array to UI control to show one-line</a:t>
            </a:r>
            <a:endParaRPr lang="en-US" sz="1200" dirty="0">
              <a:latin typeface="Courier New"/>
            </a:endParaRPr>
          </a:p>
          <a:p>
            <a:pPr lvl="2" fontAlgn="auto">
              <a:spcBef>
                <a:spcPts val="0"/>
              </a:spcBef>
              <a:spcAft>
                <a:spcPts val="0"/>
              </a:spcAft>
              <a:defRPr/>
            </a:pPr>
            <a:r>
              <a:rPr lang="en-US" sz="1200" dirty="0" err="1">
                <a:solidFill>
                  <a:srgbClr val="000000"/>
                </a:solidFill>
                <a:latin typeface="Courier New"/>
              </a:rPr>
              <a:t>ArrayAdapter</a:t>
            </a:r>
            <a:r>
              <a:rPr lang="en-US" sz="1200" dirty="0">
                <a:solidFill>
                  <a:srgbClr val="000000"/>
                </a:solidFill>
                <a:latin typeface="Courier New"/>
              </a:rPr>
              <a:t>&lt;String&gt; </a:t>
            </a:r>
            <a:r>
              <a:rPr lang="en-US" sz="1200" dirty="0" err="1">
                <a:solidFill>
                  <a:srgbClr val="000000"/>
                </a:solidFill>
                <a:latin typeface="Courier New"/>
              </a:rPr>
              <a:t>aa</a:t>
            </a:r>
            <a:r>
              <a:rPr lang="en-US" sz="1200" dirty="0">
                <a:solidFill>
                  <a:srgbClr val="000000"/>
                </a:solidFill>
                <a:latin typeface="Courier New"/>
              </a:rPr>
              <a:t> = </a:t>
            </a:r>
            <a:r>
              <a:rPr lang="en-US" sz="1200" b="1" dirty="0">
                <a:solidFill>
                  <a:srgbClr val="7F0055"/>
                </a:solidFill>
                <a:latin typeface="Courier New"/>
              </a:rPr>
              <a:t>new</a:t>
            </a:r>
            <a:r>
              <a:rPr lang="en-US" sz="1200" b="1" dirty="0">
                <a:solidFill>
                  <a:srgbClr val="000000"/>
                </a:solidFill>
                <a:latin typeface="Courier New"/>
              </a:rPr>
              <a:t> </a:t>
            </a:r>
            <a:r>
              <a:rPr lang="en-US" sz="1200" b="1" dirty="0" err="1">
                <a:solidFill>
                  <a:srgbClr val="000000"/>
                </a:solidFill>
                <a:latin typeface="Courier New"/>
              </a:rPr>
              <a:t>ArrayAdapter</a:t>
            </a:r>
            <a:r>
              <a:rPr lang="en-US" sz="1200" b="1" dirty="0">
                <a:solidFill>
                  <a:srgbClr val="000000"/>
                </a:solidFill>
                <a:latin typeface="Courier New"/>
              </a:rPr>
              <a:t>&lt;String&gt;(</a:t>
            </a:r>
          </a:p>
          <a:p>
            <a:pPr lvl="2" fontAlgn="auto">
              <a:spcBef>
                <a:spcPts val="0"/>
              </a:spcBef>
              <a:spcAft>
                <a:spcPts val="0"/>
              </a:spcAft>
              <a:defRPr/>
            </a:pPr>
            <a:r>
              <a:rPr lang="en-US" sz="1200" b="1" dirty="0">
                <a:solidFill>
                  <a:srgbClr val="7F0055"/>
                </a:solidFill>
                <a:latin typeface="Courier New"/>
              </a:rPr>
              <a:t>	this</a:t>
            </a:r>
            <a:r>
              <a:rPr lang="en-US" sz="1200" b="1" dirty="0">
                <a:solidFill>
                  <a:srgbClr val="000000"/>
                </a:solidFill>
                <a:latin typeface="Courier New"/>
              </a:rPr>
              <a:t>, </a:t>
            </a:r>
            <a:r>
              <a:rPr lang="en-US" sz="1200" dirty="0" err="1">
                <a:solidFill>
                  <a:srgbClr val="000000"/>
                </a:solidFill>
                <a:latin typeface="Courier New"/>
              </a:rPr>
              <a:t>android.R.layout.</a:t>
            </a:r>
            <a:r>
              <a:rPr lang="en-US" sz="1200" i="1" dirty="0" err="1">
                <a:solidFill>
                  <a:srgbClr val="0000C0"/>
                </a:solidFill>
                <a:latin typeface="Courier New"/>
              </a:rPr>
              <a:t>simple_spinner_item</a:t>
            </a:r>
            <a:r>
              <a:rPr lang="en-US" sz="1200" i="1" dirty="0">
                <a:solidFill>
                  <a:srgbClr val="000000"/>
                </a:solidFill>
                <a:latin typeface="Courier New"/>
              </a:rPr>
              <a:t>, </a:t>
            </a:r>
            <a:r>
              <a:rPr lang="en-US" sz="1200" dirty="0">
                <a:solidFill>
                  <a:srgbClr val="0000C0"/>
                </a:solidFill>
                <a:latin typeface="Courier New"/>
              </a:rPr>
              <a:t>items</a:t>
            </a:r>
            <a:r>
              <a:rPr lang="en-US" sz="1200" dirty="0">
                <a:solidFill>
                  <a:srgbClr val="000000"/>
                </a:solidFill>
                <a:latin typeface="Courier New"/>
              </a:rPr>
              <a:t>);</a:t>
            </a:r>
          </a:p>
          <a:p>
            <a:pPr lvl="2" fontAlgn="auto">
              <a:spcBef>
                <a:spcPts val="0"/>
              </a:spcBef>
              <a:spcAft>
                <a:spcPts val="0"/>
              </a:spcAft>
              <a:defRPr/>
            </a:pPr>
            <a:r>
              <a:rPr lang="en-US" sz="1200" dirty="0">
                <a:solidFill>
                  <a:srgbClr val="3F7F5F"/>
                </a:solidFill>
                <a:highlight>
                  <a:srgbClr val="E8F2FE"/>
                </a:highlight>
                <a:latin typeface="Courier New"/>
              </a:rPr>
              <a:t>// showing the drop-down multi-line window</a:t>
            </a:r>
            <a:endParaRPr lang="en-US" sz="1200" dirty="0">
              <a:latin typeface="Courier New"/>
            </a:endParaRPr>
          </a:p>
          <a:p>
            <a:pPr lvl="2" fontAlgn="auto">
              <a:spcBef>
                <a:spcPts val="0"/>
              </a:spcBef>
              <a:spcAft>
                <a:spcPts val="0"/>
              </a:spcAft>
              <a:defRPr/>
            </a:pPr>
            <a:r>
              <a:rPr lang="en-US" sz="1200" dirty="0" err="1">
                <a:solidFill>
                  <a:srgbClr val="000000"/>
                </a:solidFill>
                <a:latin typeface="Courier New"/>
              </a:rPr>
              <a:t>aa.setDropDownViewResource</a:t>
            </a:r>
            <a:r>
              <a:rPr lang="en-US" sz="1200" dirty="0">
                <a:solidFill>
                  <a:srgbClr val="000000"/>
                </a:solidFill>
                <a:latin typeface="Courier New"/>
              </a:rPr>
              <a:t>(</a:t>
            </a:r>
          </a:p>
          <a:p>
            <a:pPr lvl="2" fontAlgn="auto">
              <a:spcBef>
                <a:spcPts val="0"/>
              </a:spcBef>
              <a:spcAft>
                <a:spcPts val="0"/>
              </a:spcAft>
              <a:defRPr/>
            </a:pPr>
            <a:r>
              <a:rPr lang="en-US" sz="1200" dirty="0">
                <a:solidFill>
                  <a:srgbClr val="000000"/>
                </a:solidFill>
                <a:latin typeface="Courier New"/>
              </a:rPr>
              <a:t>	</a:t>
            </a:r>
            <a:r>
              <a:rPr lang="en-US" sz="1200" dirty="0" err="1">
                <a:solidFill>
                  <a:srgbClr val="000000"/>
                </a:solidFill>
                <a:latin typeface="Courier New"/>
              </a:rPr>
              <a:t>android.R.layout.</a:t>
            </a:r>
            <a:r>
              <a:rPr lang="en-US" sz="1200" i="1" dirty="0" err="1">
                <a:solidFill>
                  <a:srgbClr val="0000C0"/>
                </a:solidFill>
                <a:latin typeface="Courier New"/>
              </a:rPr>
              <a:t>simple_spinner_dropdown_item</a:t>
            </a:r>
            <a:r>
              <a:rPr lang="en-US" sz="1200" i="1" dirty="0">
                <a:solidFill>
                  <a:srgbClr val="000000"/>
                </a:solidFill>
                <a:latin typeface="Courier New"/>
              </a:rPr>
              <a:t>);</a:t>
            </a:r>
          </a:p>
          <a:p>
            <a:pPr lvl="2" fontAlgn="auto">
              <a:spcBef>
                <a:spcPts val="0"/>
              </a:spcBef>
              <a:spcAft>
                <a:spcPts val="0"/>
              </a:spcAft>
              <a:defRPr/>
            </a:pPr>
            <a:r>
              <a:rPr lang="en-US" sz="1200" dirty="0">
                <a:solidFill>
                  <a:srgbClr val="3F7F5F"/>
                </a:solidFill>
                <a:highlight>
                  <a:srgbClr val="E8F2FE"/>
                </a:highlight>
                <a:latin typeface="Courier New"/>
              </a:rPr>
              <a:t>// associate GUI spinner and adapter</a:t>
            </a:r>
            <a:endParaRPr lang="en-US" sz="1200" i="1" dirty="0">
              <a:solidFill>
                <a:srgbClr val="000000"/>
              </a:solidFill>
              <a:latin typeface="Courier New"/>
            </a:endParaRPr>
          </a:p>
          <a:p>
            <a:pPr lvl="2" fontAlgn="auto">
              <a:spcBef>
                <a:spcPts val="0"/>
              </a:spcBef>
              <a:spcAft>
                <a:spcPts val="0"/>
              </a:spcAft>
              <a:defRPr/>
            </a:pPr>
            <a:r>
              <a:rPr lang="en-US" sz="1200" dirty="0" err="1">
                <a:solidFill>
                  <a:srgbClr val="000000"/>
                </a:solidFill>
                <a:latin typeface="Courier New"/>
              </a:rPr>
              <a:t>spin.setAdapter</a:t>
            </a:r>
            <a:r>
              <a:rPr lang="en-US" sz="1200" dirty="0">
                <a:solidFill>
                  <a:srgbClr val="000000"/>
                </a:solidFill>
                <a:latin typeface="Courier New"/>
              </a:rPr>
              <a:t>(</a:t>
            </a:r>
            <a:r>
              <a:rPr lang="en-US" sz="1200" dirty="0" err="1">
                <a:solidFill>
                  <a:srgbClr val="000000"/>
                </a:solidFill>
                <a:latin typeface="Courier New"/>
              </a:rPr>
              <a:t>aa</a:t>
            </a:r>
            <a:r>
              <a:rPr lang="en-US" sz="1200" dirty="0">
                <a:solidFill>
                  <a:srgbClr val="000000"/>
                </a:solidFill>
                <a:latin typeface="Courier New"/>
              </a:rPr>
              <a:t>);</a:t>
            </a:r>
          </a:p>
          <a:p>
            <a:pPr lvl="1" fontAlgn="auto">
              <a:spcBef>
                <a:spcPts val="0"/>
              </a:spcBef>
              <a:spcAft>
                <a:spcPts val="0"/>
              </a:spcAft>
              <a:defRPr/>
            </a:pPr>
            <a:r>
              <a:rPr lang="en-US" sz="1200" dirty="0">
                <a:solidFill>
                  <a:srgbClr val="000000"/>
                </a:solidFill>
                <a:latin typeface="Courier New"/>
              </a:rPr>
              <a:t>}</a:t>
            </a:r>
          </a:p>
          <a:p>
            <a:pPr lvl="1" fontAlgn="auto">
              <a:spcBef>
                <a:spcPts val="0"/>
              </a:spcBef>
              <a:spcAft>
                <a:spcPts val="0"/>
              </a:spcAft>
              <a:defRPr/>
            </a:pPr>
            <a:r>
              <a:rPr lang="en-US" sz="1200" dirty="0">
                <a:latin typeface="Courier New"/>
              </a:rPr>
              <a:t>// ////////////////////////////////////////////////////////////////////</a:t>
            </a:r>
          </a:p>
          <a:p>
            <a:pPr lvl="1" fontAlgn="auto">
              <a:spcBef>
                <a:spcPts val="0"/>
              </a:spcBef>
              <a:spcAft>
                <a:spcPts val="0"/>
              </a:spcAft>
              <a:defRPr/>
            </a:pPr>
            <a:r>
              <a:rPr lang="en-US" sz="1200" b="1" dirty="0">
                <a:solidFill>
                  <a:srgbClr val="7F0055"/>
                </a:solidFill>
                <a:latin typeface="Courier New"/>
              </a:rPr>
              <a:t>public</a:t>
            </a:r>
            <a:r>
              <a:rPr lang="en-US" sz="1200" b="1" dirty="0">
                <a:solidFill>
                  <a:srgbClr val="000000"/>
                </a:solidFill>
                <a:latin typeface="Courier New"/>
              </a:rPr>
              <a:t> </a:t>
            </a:r>
            <a:r>
              <a:rPr lang="en-US" sz="1200" b="1" dirty="0">
                <a:solidFill>
                  <a:srgbClr val="7F0055"/>
                </a:solidFill>
                <a:latin typeface="Courier New"/>
              </a:rPr>
              <a:t>void</a:t>
            </a:r>
            <a:r>
              <a:rPr lang="en-US" sz="1200" b="1" dirty="0">
                <a:solidFill>
                  <a:srgbClr val="000000"/>
                </a:solidFill>
                <a:latin typeface="Courier New"/>
              </a:rPr>
              <a:t> </a:t>
            </a:r>
            <a:r>
              <a:rPr lang="en-US" sz="1200" b="1" dirty="0" err="1">
                <a:solidFill>
                  <a:srgbClr val="000000"/>
                </a:solidFill>
                <a:latin typeface="Courier New"/>
              </a:rPr>
              <a:t>onItemSelected</a:t>
            </a:r>
            <a:r>
              <a:rPr lang="en-US" sz="1200" b="1" dirty="0">
                <a:solidFill>
                  <a:srgbClr val="000000"/>
                </a:solidFill>
                <a:latin typeface="Courier New"/>
              </a:rPr>
              <a:t>(</a:t>
            </a:r>
          </a:p>
          <a:p>
            <a:pPr lvl="1" fontAlgn="auto">
              <a:spcBef>
                <a:spcPts val="0"/>
              </a:spcBef>
              <a:spcAft>
                <a:spcPts val="0"/>
              </a:spcAft>
              <a:defRPr/>
            </a:pPr>
            <a:r>
              <a:rPr lang="en-US" sz="1200" b="1" dirty="0">
                <a:solidFill>
                  <a:srgbClr val="000000"/>
                </a:solidFill>
                <a:latin typeface="Courier New"/>
              </a:rPr>
              <a:t>            </a:t>
            </a:r>
            <a:r>
              <a:rPr lang="en-US" sz="1200" b="1" dirty="0" err="1">
                <a:solidFill>
                  <a:srgbClr val="000000"/>
                </a:solidFill>
                <a:latin typeface="Courier New"/>
              </a:rPr>
              <a:t>AdapterView</a:t>
            </a:r>
            <a:r>
              <a:rPr lang="en-US" sz="1200" b="1" dirty="0">
                <a:solidFill>
                  <a:srgbClr val="000000"/>
                </a:solidFill>
                <a:latin typeface="Courier New"/>
              </a:rPr>
              <a:t>&lt;?&gt; parent, View v, </a:t>
            </a:r>
            <a:r>
              <a:rPr lang="en-US" sz="1200" b="1" dirty="0" err="1">
                <a:solidFill>
                  <a:srgbClr val="7F0055"/>
                </a:solidFill>
                <a:latin typeface="Courier New"/>
              </a:rPr>
              <a:t>int</a:t>
            </a:r>
            <a:r>
              <a:rPr lang="en-US" sz="1200" b="1" dirty="0">
                <a:solidFill>
                  <a:srgbClr val="000000"/>
                </a:solidFill>
                <a:latin typeface="Courier New"/>
              </a:rPr>
              <a:t> position, </a:t>
            </a:r>
            <a:r>
              <a:rPr lang="en-US" sz="1200" b="1" dirty="0">
                <a:solidFill>
                  <a:srgbClr val="7F0055"/>
                </a:solidFill>
                <a:latin typeface="Courier New"/>
              </a:rPr>
              <a:t>long</a:t>
            </a:r>
            <a:r>
              <a:rPr lang="en-US" sz="1200" b="1" dirty="0">
                <a:solidFill>
                  <a:srgbClr val="000000"/>
                </a:solidFill>
                <a:latin typeface="Courier New"/>
              </a:rPr>
              <a:t> id) {</a:t>
            </a:r>
          </a:p>
          <a:p>
            <a:pPr lvl="1" fontAlgn="auto">
              <a:spcBef>
                <a:spcPts val="0"/>
              </a:spcBef>
              <a:spcAft>
                <a:spcPts val="0"/>
              </a:spcAft>
              <a:defRPr/>
            </a:pPr>
            <a:r>
              <a:rPr lang="en-US" sz="1200" dirty="0">
                <a:solidFill>
                  <a:srgbClr val="0000C0"/>
                </a:solidFill>
                <a:latin typeface="Courier New"/>
              </a:rPr>
              <a:t>	</a:t>
            </a:r>
            <a:r>
              <a:rPr lang="en-US" sz="1200" dirty="0" err="1">
                <a:solidFill>
                  <a:srgbClr val="0000C0"/>
                </a:solidFill>
                <a:latin typeface="Courier New"/>
              </a:rPr>
              <a:t>selection</a:t>
            </a:r>
            <a:r>
              <a:rPr lang="en-US" sz="1200" dirty="0" err="1">
                <a:solidFill>
                  <a:srgbClr val="000000"/>
                </a:solidFill>
                <a:latin typeface="Courier New"/>
              </a:rPr>
              <a:t>.setText</a:t>
            </a:r>
            <a:r>
              <a:rPr lang="en-US" sz="1200" dirty="0">
                <a:solidFill>
                  <a:srgbClr val="000000"/>
                </a:solidFill>
                <a:latin typeface="Courier New"/>
              </a:rPr>
              <a:t>(</a:t>
            </a:r>
            <a:r>
              <a:rPr lang="en-US" sz="1200" dirty="0">
                <a:solidFill>
                  <a:srgbClr val="0000C0"/>
                </a:solidFill>
                <a:latin typeface="Courier New"/>
              </a:rPr>
              <a:t>items</a:t>
            </a:r>
            <a:r>
              <a:rPr lang="en-US" sz="1200" dirty="0">
                <a:solidFill>
                  <a:srgbClr val="000000"/>
                </a:solidFill>
                <a:latin typeface="Courier New"/>
              </a:rPr>
              <a:t>[position]);</a:t>
            </a:r>
          </a:p>
          <a:p>
            <a:pPr lvl="1" fontAlgn="auto">
              <a:spcBef>
                <a:spcPts val="0"/>
              </a:spcBef>
              <a:spcAft>
                <a:spcPts val="0"/>
              </a:spcAft>
              <a:defRPr/>
            </a:pPr>
            <a:r>
              <a:rPr lang="en-US" sz="1200" dirty="0">
                <a:solidFill>
                  <a:srgbClr val="000000"/>
                </a:solidFill>
                <a:latin typeface="Courier New"/>
              </a:rPr>
              <a:t>}</a:t>
            </a:r>
            <a:endParaRPr lang="en-US" sz="1200" dirty="0">
              <a:latin typeface="Courier New"/>
            </a:endParaRPr>
          </a:p>
          <a:p>
            <a:pPr lvl="1" fontAlgn="auto">
              <a:spcBef>
                <a:spcPts val="0"/>
              </a:spcBef>
              <a:spcAft>
                <a:spcPts val="0"/>
              </a:spcAft>
              <a:defRPr/>
            </a:pPr>
            <a:r>
              <a:rPr lang="en-US" sz="1200" b="1" dirty="0">
                <a:solidFill>
                  <a:srgbClr val="7F0055"/>
                </a:solidFill>
                <a:latin typeface="Courier New"/>
              </a:rPr>
              <a:t>public</a:t>
            </a:r>
            <a:r>
              <a:rPr lang="en-US" sz="1200" b="1" dirty="0">
                <a:solidFill>
                  <a:srgbClr val="000000"/>
                </a:solidFill>
                <a:latin typeface="Courier New"/>
              </a:rPr>
              <a:t> </a:t>
            </a:r>
            <a:r>
              <a:rPr lang="en-US" sz="1200" b="1" dirty="0">
                <a:solidFill>
                  <a:srgbClr val="7F0055"/>
                </a:solidFill>
                <a:latin typeface="Courier New"/>
              </a:rPr>
              <a:t>void</a:t>
            </a:r>
            <a:r>
              <a:rPr lang="en-US" sz="1200" b="1" dirty="0">
                <a:solidFill>
                  <a:srgbClr val="000000"/>
                </a:solidFill>
                <a:latin typeface="Courier New"/>
              </a:rPr>
              <a:t> </a:t>
            </a:r>
            <a:r>
              <a:rPr lang="en-US" sz="1200" b="1" dirty="0" err="1">
                <a:solidFill>
                  <a:srgbClr val="000000"/>
                </a:solidFill>
                <a:latin typeface="Courier New"/>
              </a:rPr>
              <a:t>onNothingSelected</a:t>
            </a:r>
            <a:r>
              <a:rPr lang="en-US" sz="1200" b="1" dirty="0">
                <a:solidFill>
                  <a:srgbClr val="000000"/>
                </a:solidFill>
                <a:latin typeface="Courier New"/>
              </a:rPr>
              <a:t>(</a:t>
            </a:r>
            <a:r>
              <a:rPr lang="en-US" sz="1200" b="1" dirty="0" err="1">
                <a:solidFill>
                  <a:srgbClr val="000000"/>
                </a:solidFill>
                <a:latin typeface="Courier New"/>
              </a:rPr>
              <a:t>AdapterView</a:t>
            </a:r>
            <a:r>
              <a:rPr lang="en-US" sz="1200" b="1" dirty="0">
                <a:solidFill>
                  <a:srgbClr val="000000"/>
                </a:solidFill>
                <a:latin typeface="Courier New"/>
              </a:rPr>
              <a:t>&lt;?&gt; parent) {</a:t>
            </a:r>
          </a:p>
          <a:p>
            <a:pPr lvl="1" fontAlgn="auto">
              <a:spcBef>
                <a:spcPts val="0"/>
              </a:spcBef>
              <a:spcAft>
                <a:spcPts val="0"/>
              </a:spcAft>
              <a:defRPr/>
            </a:pPr>
            <a:r>
              <a:rPr lang="en-US" sz="1200" dirty="0">
                <a:solidFill>
                  <a:srgbClr val="0000C0"/>
                </a:solidFill>
                <a:latin typeface="Courier New"/>
              </a:rPr>
              <a:t>	</a:t>
            </a:r>
            <a:r>
              <a:rPr lang="en-US" sz="1200" dirty="0" err="1">
                <a:solidFill>
                  <a:srgbClr val="0000C0"/>
                </a:solidFill>
                <a:latin typeface="Courier New"/>
              </a:rPr>
              <a:t>selection</a:t>
            </a:r>
            <a:r>
              <a:rPr lang="en-US" sz="1200" dirty="0" err="1">
                <a:solidFill>
                  <a:srgbClr val="000000"/>
                </a:solidFill>
                <a:latin typeface="Courier New"/>
              </a:rPr>
              <a:t>.setText</a:t>
            </a:r>
            <a:r>
              <a:rPr lang="en-US" sz="1200" dirty="0">
                <a:solidFill>
                  <a:srgbClr val="000000"/>
                </a:solidFill>
                <a:latin typeface="Courier New"/>
              </a:rPr>
              <a:t>(</a:t>
            </a:r>
            <a:r>
              <a:rPr lang="en-US" sz="1200" dirty="0">
                <a:solidFill>
                  <a:srgbClr val="2A00FF"/>
                </a:solidFill>
                <a:latin typeface="Courier New"/>
              </a:rPr>
              <a:t>""</a:t>
            </a:r>
            <a:r>
              <a:rPr lang="en-US" sz="1200" dirty="0">
                <a:solidFill>
                  <a:srgbClr val="000000"/>
                </a:solidFill>
                <a:latin typeface="Courier New"/>
              </a:rPr>
              <a:t>);</a:t>
            </a:r>
          </a:p>
          <a:p>
            <a:pPr lvl="1" fontAlgn="auto">
              <a:spcBef>
                <a:spcPts val="0"/>
              </a:spcBef>
              <a:spcAft>
                <a:spcPts val="0"/>
              </a:spcAft>
              <a:defRPr/>
            </a:pPr>
            <a:r>
              <a:rPr lang="en-US" sz="1200" dirty="0">
                <a:solidFill>
                  <a:srgbClr val="000000"/>
                </a:solidFill>
                <a:latin typeface="Courier New"/>
              </a:rPr>
              <a:t>}</a:t>
            </a:r>
          </a:p>
          <a:p>
            <a:pPr fontAlgn="auto">
              <a:spcBef>
                <a:spcPts val="0"/>
              </a:spcBef>
              <a:spcAft>
                <a:spcPts val="0"/>
              </a:spcAft>
              <a:defRPr/>
            </a:pPr>
            <a:r>
              <a:rPr lang="en-US" sz="1200" dirty="0">
                <a:solidFill>
                  <a:srgbClr val="000000"/>
                </a:solidFill>
                <a:latin typeface="Courier New"/>
              </a:rPr>
              <a:t>}</a:t>
            </a:r>
            <a:endParaRPr lang="en-US" sz="1200" dirty="0">
              <a:latin typeface="+mn-lt"/>
            </a:endParaRPr>
          </a:p>
        </p:txBody>
      </p:sp>
      <p:pic>
        <p:nvPicPr>
          <p:cNvPr id="30727" name="Picture 1"/>
          <p:cNvPicPr>
            <a:picLocks noChangeAspect="1" noChangeArrowheads="1"/>
          </p:cNvPicPr>
          <p:nvPr/>
        </p:nvPicPr>
        <p:blipFill>
          <a:blip r:embed="rId3"/>
          <a:srcRect/>
          <a:stretch>
            <a:fillRect/>
          </a:stretch>
        </p:blipFill>
        <p:spPr bwMode="auto">
          <a:xfrm>
            <a:off x="7086600" y="2514600"/>
            <a:ext cx="2019300" cy="279400"/>
          </a:xfrm>
          <a:prstGeom prst="rect">
            <a:avLst/>
          </a:prstGeom>
          <a:noFill/>
          <a:ln w="9525">
            <a:noFill/>
            <a:miter lim="800000"/>
            <a:headEnd/>
            <a:tailEnd/>
          </a:ln>
        </p:spPr>
      </p:pic>
      <p:cxnSp>
        <p:nvCxnSpPr>
          <p:cNvPr id="10" name="Shape 9"/>
          <p:cNvCxnSpPr>
            <a:stCxn id="18433" idx="2"/>
          </p:cNvCxnSpPr>
          <p:nvPr/>
        </p:nvCxnSpPr>
        <p:spPr>
          <a:xfrm rot="5400000">
            <a:off x="7121525" y="2149475"/>
            <a:ext cx="330200" cy="16192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6200000" flipV="1">
            <a:off x="6926262" y="4046538"/>
            <a:ext cx="930275" cy="609600"/>
          </a:xfrm>
          <a:prstGeom prst="bentConnector3">
            <a:avLst>
              <a:gd name="adj1" fmla="val 64572"/>
            </a:avLst>
          </a:prstGeom>
          <a:ln>
            <a:tailEnd type="arrow"/>
          </a:ln>
        </p:spPr>
        <p:style>
          <a:lnRef idx="1">
            <a:schemeClr val="accent1"/>
          </a:lnRef>
          <a:fillRef idx="0">
            <a:schemeClr val="accent1"/>
          </a:fillRef>
          <a:effectRef idx="0">
            <a:schemeClr val="accent1"/>
          </a:effectRef>
          <a:fontRef idx="minor">
            <a:schemeClr val="tx1"/>
          </a:fontRef>
        </p:style>
      </p:cxnSp>
      <p:pic>
        <p:nvPicPr>
          <p:cNvPr id="30730" name="Picture 1"/>
          <p:cNvPicPr>
            <a:picLocks noChangeAspect="1" noChangeArrowheads="1"/>
          </p:cNvPicPr>
          <p:nvPr/>
        </p:nvPicPr>
        <p:blipFill>
          <a:blip r:embed="rId4"/>
          <a:srcRect/>
          <a:stretch>
            <a:fillRect/>
          </a:stretch>
        </p:blipFill>
        <p:spPr bwMode="auto">
          <a:xfrm>
            <a:off x="7543800" y="3505200"/>
            <a:ext cx="1295400" cy="1608138"/>
          </a:xfrm>
          <a:prstGeom prst="rect">
            <a:avLst/>
          </a:prstGeom>
          <a:noFill/>
          <a:ln w="9525">
            <a:noFill/>
            <a:miter lim="800000"/>
            <a:headEnd/>
            <a:tailEnd/>
          </a:ln>
        </p:spPr>
      </p:pic>
      <p:cxnSp>
        <p:nvCxnSpPr>
          <p:cNvPr id="26" name="Straight Arrow Connector 25"/>
          <p:cNvCxnSpPr/>
          <p:nvPr/>
        </p:nvCxnSpPr>
        <p:spPr>
          <a:xfrm rot="10800000">
            <a:off x="6781800" y="441960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52A4F97-F7C5-4377-820A-FA070C6D20C7}" type="slidenum">
              <a:rPr lang="en-US"/>
              <a:pPr>
                <a:defRPr/>
              </a:pPr>
              <a:t>19</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82AA2FE1-A7D0-4406-A871-63479457ECF4}" type="slidenum">
              <a:rPr lang="en-US" sz="1200">
                <a:solidFill>
                  <a:schemeClr val="tx1">
                    <a:tint val="75000"/>
                  </a:schemeClr>
                </a:solidFill>
                <a:latin typeface="+mn-lt"/>
              </a:rPr>
              <a:pPr algn="r" fontAlgn="auto">
                <a:spcBef>
                  <a:spcPts val="0"/>
                </a:spcBef>
                <a:spcAft>
                  <a:spcPts val="0"/>
                </a:spcAft>
                <a:defRPr/>
              </a:pPr>
              <a:t>19</a:t>
            </a:fld>
            <a:endParaRPr lang="en-US" sz="1200">
              <a:solidFill>
                <a:schemeClr val="tx1">
                  <a:tint val="75000"/>
                </a:schemeClr>
              </a:solidFill>
              <a:latin typeface="+mn-lt"/>
            </a:endParaRPr>
          </a:p>
        </p:txBody>
      </p:sp>
      <p:pic>
        <p:nvPicPr>
          <p:cNvPr id="31748"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7" name="TextBox 6"/>
          <p:cNvSpPr txBox="1"/>
          <p:nvPr/>
        </p:nvSpPr>
        <p:spPr>
          <a:xfrm>
            <a:off x="228600" y="1219200"/>
            <a:ext cx="6096000" cy="3865563"/>
          </a:xfrm>
          <a:prstGeom prst="rect">
            <a:avLst/>
          </a:prstGeom>
          <a:noFill/>
        </p:spPr>
        <p:txBody>
          <a:bodyPr>
            <a:spAutoFit/>
          </a:bodyPr>
          <a:lstStyle/>
          <a:p>
            <a:pPr marL="457200" indent="-457200"/>
            <a:r>
              <a:rPr lang="en-US" sz="3200" b="1">
                <a:solidFill>
                  <a:srgbClr val="0070C0"/>
                </a:solidFill>
                <a:latin typeface="Calibri" pitchFamily="34" charset="0"/>
              </a:rPr>
              <a:t>GridView</a:t>
            </a:r>
            <a:endParaRPr lang="en-US" sz="2400" b="1">
              <a:solidFill>
                <a:srgbClr val="0070C0"/>
              </a:solidFill>
              <a:latin typeface="Calibri" pitchFamily="34" charset="0"/>
            </a:endParaRPr>
          </a:p>
          <a:p>
            <a:pPr marL="457200" indent="-457200"/>
            <a:endParaRPr lang="en-US" sz="2400">
              <a:latin typeface="Calibri" pitchFamily="34" charset="0"/>
            </a:endParaRPr>
          </a:p>
          <a:p>
            <a:pPr marL="457200" indent="-457200"/>
            <a:r>
              <a:rPr lang="en-US" sz="2400">
                <a:latin typeface="Calibri" pitchFamily="34" charset="0"/>
              </a:rPr>
              <a:t>GridView là một ViewGroup hiển thị các phần tử trong một lưới 2 chiều, có thanh cuốn. </a:t>
            </a:r>
          </a:p>
          <a:p>
            <a:pPr marL="457200" indent="-457200"/>
            <a:endParaRPr lang="en-US" sz="2400">
              <a:latin typeface="Calibri" pitchFamily="34" charset="0"/>
            </a:endParaRPr>
          </a:p>
          <a:p>
            <a:pPr marL="457200" indent="-457200"/>
            <a:r>
              <a:rPr lang="en-US" sz="2400">
                <a:latin typeface="Calibri" pitchFamily="34" charset="0"/>
              </a:rPr>
              <a:t>Các item được chèn tự động vào lưới bằng một ListAdapter.</a:t>
            </a:r>
          </a:p>
          <a:p>
            <a:pPr marL="457200" indent="-457200">
              <a:buFont typeface="Arial" charset="0"/>
              <a:buChar char="•"/>
            </a:pPr>
            <a:endParaRPr lang="en-US" sz="2400">
              <a:latin typeface="Calibri" pitchFamily="34" charset="0"/>
            </a:endParaRPr>
          </a:p>
          <a:p>
            <a:pPr marL="457200" indent="-457200"/>
            <a:endParaRPr lang="en-US" sz="2400">
              <a:latin typeface="Calibri" pitchFamily="34" charset="0"/>
            </a:endParaRPr>
          </a:p>
          <a:p>
            <a:pPr marL="457200" indent="-457200"/>
            <a:endParaRPr lang="en-US" sz="2400">
              <a:latin typeface="Calibri" pitchFamily="34" charset="0"/>
            </a:endParaRPr>
          </a:p>
        </p:txBody>
      </p:sp>
      <p:pic>
        <p:nvPicPr>
          <p:cNvPr id="9" name="Picture 8" descr="device.png"/>
          <p:cNvPicPr>
            <a:picLocks noChangeAspect="1"/>
          </p:cNvPicPr>
          <p:nvPr/>
        </p:nvPicPr>
        <p:blipFill>
          <a:blip r:embed="rId3"/>
          <a:stretch>
            <a:fillRect/>
          </a:stretch>
        </p:blipFill>
        <p:spPr>
          <a:xfrm>
            <a:off x="4495800" y="3810000"/>
            <a:ext cx="1778000" cy="2667000"/>
          </a:xfrm>
          <a:prstGeom prst="rect">
            <a:avLst/>
          </a:prstGeom>
          <a:ln>
            <a:solidFill>
              <a:schemeClr val="bg1">
                <a:lumMod val="65000"/>
              </a:schemeClr>
            </a:solidFill>
          </a:ln>
        </p:spPr>
      </p:pic>
      <p:pic>
        <p:nvPicPr>
          <p:cNvPr id="10" name="Picture 9" descr="device.png"/>
          <p:cNvPicPr>
            <a:picLocks noChangeAspect="1"/>
          </p:cNvPicPr>
          <p:nvPr/>
        </p:nvPicPr>
        <p:blipFill>
          <a:blip r:embed="rId4"/>
          <a:stretch>
            <a:fillRect/>
          </a:stretch>
        </p:blipFill>
        <p:spPr>
          <a:xfrm>
            <a:off x="6400800" y="1295400"/>
            <a:ext cx="1752600" cy="2628900"/>
          </a:xfrm>
          <a:prstGeom prst="rect">
            <a:avLst/>
          </a:prstGeom>
          <a:ln>
            <a:solidFill>
              <a:schemeClr val="bg1">
                <a:lumMod val="65000"/>
              </a:schemeClr>
            </a:solid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1A6F5E8-63F8-4AF0-889C-22750D722793}" type="slidenum">
              <a:rPr lang="en-US"/>
              <a:pPr>
                <a:defRPr/>
              </a:pPr>
              <a:t>2</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761E0D45-9F8E-4B27-8D1F-5BD52488A102}" type="slidenum">
              <a:rPr lang="en-US" sz="1200">
                <a:solidFill>
                  <a:schemeClr val="tx1">
                    <a:tint val="75000"/>
                  </a:schemeClr>
                </a:solidFill>
                <a:latin typeface="+mn-lt"/>
              </a:rPr>
              <a:pPr algn="r" fontAlgn="auto">
                <a:spcBef>
                  <a:spcPts val="0"/>
                </a:spcBef>
                <a:spcAft>
                  <a:spcPts val="0"/>
                </a:spcAft>
                <a:defRPr/>
              </a:pPr>
              <a:t>2</a:t>
            </a:fld>
            <a:endParaRPr lang="en-US" sz="1200">
              <a:solidFill>
                <a:schemeClr val="tx1">
                  <a:tint val="75000"/>
                </a:schemeClr>
              </a:solidFill>
              <a:latin typeface="+mn-lt"/>
            </a:endParaRPr>
          </a:p>
        </p:txBody>
      </p:sp>
      <p:pic>
        <p:nvPicPr>
          <p:cNvPr id="15364"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15365" name="TextBox 6"/>
          <p:cNvSpPr txBox="1">
            <a:spLocks noChangeArrowheads="1"/>
          </p:cNvSpPr>
          <p:nvPr/>
        </p:nvSpPr>
        <p:spPr bwMode="auto">
          <a:xfrm>
            <a:off x="228600" y="1219200"/>
            <a:ext cx="8534400" cy="5568950"/>
          </a:xfrm>
          <a:prstGeom prst="rect">
            <a:avLst/>
          </a:prstGeom>
          <a:noFill/>
          <a:ln w="9525">
            <a:noFill/>
            <a:miter lim="800000"/>
            <a:headEnd/>
            <a:tailEnd/>
          </a:ln>
        </p:spPr>
        <p:txBody>
          <a:bodyPr>
            <a:spAutoFit/>
          </a:bodyPr>
          <a:lstStyle/>
          <a:p>
            <a:pPr marL="457200" indent="-457200">
              <a:buFont typeface="Arial" charset="0"/>
              <a:buChar char="•"/>
            </a:pPr>
            <a:r>
              <a:rPr lang="en-US" sz="2400">
                <a:latin typeface="Calibri" pitchFamily="34" charset="0"/>
              </a:rPr>
              <a:t>RadioButton và CheckButton thích hợp cho việc chọn từ một số ít các tùy chọn.</a:t>
            </a:r>
          </a:p>
          <a:p>
            <a:pPr marL="457200" indent="-457200">
              <a:buFont typeface="Arial" charset="0"/>
              <a:buChar char="•"/>
            </a:pPr>
            <a:endParaRPr lang="en-US" sz="2400">
              <a:latin typeface="Calibri" pitchFamily="34" charset="0"/>
            </a:endParaRPr>
          </a:p>
          <a:p>
            <a:pPr marL="457200" indent="-457200">
              <a:buFont typeface="Arial" charset="0"/>
              <a:buChar char="•"/>
            </a:pPr>
            <a:r>
              <a:rPr lang="en-US" sz="2400">
                <a:latin typeface="Calibri" pitchFamily="34" charset="0"/>
              </a:rPr>
              <a:t>Khi số lựa chọn lớn hơn, có thể dùng các widget khác như:</a:t>
            </a:r>
            <a:r>
              <a:rPr lang="en-US" sz="2400">
                <a:solidFill>
                  <a:srgbClr val="C00000"/>
                </a:solidFill>
                <a:latin typeface="Calibri" pitchFamily="34" charset="0"/>
              </a:rPr>
              <a:t> </a:t>
            </a:r>
            <a:r>
              <a:rPr lang="en-US" sz="2400" i="1">
                <a:solidFill>
                  <a:srgbClr val="C00000"/>
                </a:solidFill>
                <a:latin typeface="Calibri" pitchFamily="34" charset="0"/>
              </a:rPr>
              <a:t>listbox, combobox, drop-down list, picture gallery</a:t>
            </a:r>
            <a:r>
              <a:rPr lang="en-US" sz="2400">
                <a:latin typeface="Calibri" pitchFamily="34" charset="0"/>
              </a:rPr>
              <a:t>, v.v... </a:t>
            </a:r>
          </a:p>
          <a:p>
            <a:pPr marL="457200" indent="-457200">
              <a:buFont typeface="Arial" charset="0"/>
              <a:buChar char="•"/>
            </a:pPr>
            <a:endParaRPr lang="en-US" sz="2400">
              <a:latin typeface="Calibri" pitchFamily="34" charset="0"/>
            </a:endParaRPr>
          </a:p>
          <a:p>
            <a:pPr marL="457200" indent="-457200">
              <a:buFont typeface="Arial" charset="0"/>
              <a:buChar char="•"/>
            </a:pPr>
            <a:r>
              <a:rPr lang="en-US" sz="2400">
                <a:latin typeface="Calibri" pitchFamily="34" charset="0"/>
              </a:rPr>
              <a:t>Android </a:t>
            </a:r>
            <a:r>
              <a:rPr lang="en-US" sz="2400" b="1" i="1">
                <a:solidFill>
                  <a:srgbClr val="C00000"/>
                </a:solidFill>
                <a:latin typeface="Calibri" pitchFamily="34" charset="0"/>
              </a:rPr>
              <a:t>data adapter</a:t>
            </a:r>
            <a:r>
              <a:rPr lang="en-US" sz="2400" b="1">
                <a:latin typeface="Calibri" pitchFamily="34" charset="0"/>
              </a:rPr>
              <a:t> </a:t>
            </a:r>
            <a:r>
              <a:rPr lang="en-US" sz="2400">
                <a:latin typeface="Calibri" pitchFamily="34" charset="0"/>
              </a:rPr>
              <a:t>cung cấp một giao diện chung cho các </a:t>
            </a:r>
            <a:r>
              <a:rPr lang="en-US" sz="2400" i="1">
                <a:latin typeface="Calibri" pitchFamily="34" charset="0"/>
              </a:rPr>
              <a:t>selection list (các danh sách cho phép chọn)</a:t>
            </a:r>
            <a:r>
              <a:rPr lang="en-US" sz="2400">
                <a:latin typeface="Calibri" pitchFamily="34" charset="0"/>
              </a:rPr>
              <a:t> từ các mảng nhỏ cho đến các nội dung từ CSDL. </a:t>
            </a:r>
          </a:p>
          <a:p>
            <a:pPr marL="457200" indent="-457200">
              <a:buFont typeface="Arial" charset="0"/>
              <a:buChar char="•"/>
            </a:pPr>
            <a:endParaRPr lang="en-US" sz="2400">
              <a:latin typeface="Calibri" pitchFamily="34" charset="0"/>
            </a:endParaRPr>
          </a:p>
          <a:p>
            <a:pPr marL="457200" indent="-457200">
              <a:buFont typeface="Arial" charset="0"/>
              <a:buChar char="•"/>
            </a:pPr>
            <a:r>
              <a:rPr lang="en-US" sz="2400" i="1">
                <a:solidFill>
                  <a:srgbClr val="C00000"/>
                </a:solidFill>
                <a:latin typeface="Calibri" pitchFamily="34" charset="0"/>
              </a:rPr>
              <a:t>Selection view </a:t>
            </a:r>
            <a:r>
              <a:rPr lang="en-US" sz="2400">
                <a:latin typeface="Calibri" pitchFamily="34" charset="0"/>
              </a:rPr>
              <a:t>– các widget hiển thị một danh sách các lựa chọn mà một adapter cung cấp để người dùng thực hiện chọn lựa tại đây.</a:t>
            </a:r>
          </a:p>
          <a:p>
            <a:pPr marL="742950" lvl="1" indent="-285750">
              <a:buFont typeface="Arial" charset="0"/>
              <a:buChar char="•"/>
            </a:pPr>
            <a:r>
              <a:rPr lang="en-US" sz="2400">
                <a:latin typeface="Calibri" pitchFamily="34" charset="0"/>
              </a:rPr>
              <a:t>ListView, Spinner, GridView, AutoCompleteTextView, Galery</a:t>
            </a:r>
          </a:p>
          <a:p>
            <a:pPr marL="457200" indent="-457200">
              <a:buFont typeface="Arial" charset="0"/>
              <a:buChar char="•"/>
            </a:pPr>
            <a:endParaRPr lang="en-US" sz="2400">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B8E41E-5795-47B5-BA90-41AF04119E49}" type="slidenum">
              <a:rPr lang="en-US"/>
              <a:pPr>
                <a:defRPr/>
              </a:pPr>
              <a:t>20</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BD63EDD7-0F6D-4198-BA76-9A34B019C427}" type="slidenum">
              <a:rPr lang="en-US" sz="1200">
                <a:solidFill>
                  <a:schemeClr val="tx1">
                    <a:tint val="75000"/>
                  </a:schemeClr>
                </a:solidFill>
                <a:latin typeface="+mn-lt"/>
              </a:rPr>
              <a:pPr algn="r" fontAlgn="auto">
                <a:spcBef>
                  <a:spcPts val="0"/>
                </a:spcBef>
                <a:spcAft>
                  <a:spcPts val="0"/>
                </a:spcAft>
                <a:defRPr/>
              </a:pPr>
              <a:t>20</a:t>
            </a:fld>
            <a:endParaRPr lang="en-US" sz="1200">
              <a:solidFill>
                <a:schemeClr val="tx1">
                  <a:tint val="75000"/>
                </a:schemeClr>
              </a:solidFill>
              <a:latin typeface="+mn-lt"/>
            </a:endParaRPr>
          </a:p>
        </p:txBody>
      </p:sp>
      <p:pic>
        <p:nvPicPr>
          <p:cNvPr id="32772"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7" name="TextBox 6"/>
          <p:cNvSpPr txBox="1"/>
          <p:nvPr/>
        </p:nvSpPr>
        <p:spPr>
          <a:xfrm>
            <a:off x="228600" y="1219200"/>
            <a:ext cx="8534400" cy="4400550"/>
          </a:xfrm>
          <a:prstGeom prst="rect">
            <a:avLst/>
          </a:prstGeom>
          <a:noFill/>
        </p:spPr>
        <p:txBody>
          <a:bodyPr>
            <a:spAutoFit/>
          </a:bodyPr>
          <a:lstStyle/>
          <a:p>
            <a:pPr marL="457200" indent="-457200" fontAlgn="auto">
              <a:spcBef>
                <a:spcPts val="0"/>
              </a:spcBef>
              <a:spcAft>
                <a:spcPts val="0"/>
              </a:spcAft>
              <a:defRPr/>
            </a:pPr>
            <a:r>
              <a:rPr lang="en-US" sz="2400" b="1" dirty="0" err="1">
                <a:latin typeface="+mn-lt"/>
              </a:rPr>
              <a:t>GridView</a:t>
            </a:r>
            <a:endParaRPr lang="en-US" sz="2400" dirty="0">
              <a:latin typeface="+mn-lt"/>
            </a:endParaRPr>
          </a:p>
          <a:p>
            <a:pPr fontAlgn="auto">
              <a:spcBef>
                <a:spcPts val="0"/>
              </a:spcBef>
              <a:spcAft>
                <a:spcPts val="0"/>
              </a:spcAft>
              <a:defRPr/>
            </a:pPr>
            <a:r>
              <a:rPr lang="en-US" sz="2000" dirty="0">
                <a:latin typeface="+mn-lt"/>
              </a:rPr>
              <a:t>Some properties used to determine the number of columns and their sizes:</a:t>
            </a:r>
          </a:p>
          <a:p>
            <a:pPr fontAlgn="auto">
              <a:spcBef>
                <a:spcPts val="0"/>
              </a:spcBef>
              <a:spcAft>
                <a:spcPts val="0"/>
              </a:spcAft>
              <a:defRPr/>
            </a:pPr>
            <a:endParaRPr lang="en-US" sz="2000" dirty="0">
              <a:latin typeface="+mn-lt"/>
            </a:endParaRPr>
          </a:p>
          <a:p>
            <a:pPr marL="342900" indent="-342900" fontAlgn="auto">
              <a:spcBef>
                <a:spcPts val="0"/>
              </a:spcBef>
              <a:spcAft>
                <a:spcPts val="0"/>
              </a:spcAft>
              <a:buFont typeface="Arial" pitchFamily="34" charset="0"/>
              <a:buChar char="•"/>
              <a:defRPr/>
            </a:pPr>
            <a:r>
              <a:rPr lang="en-US" b="1" dirty="0" err="1">
                <a:solidFill>
                  <a:srgbClr val="0070C0"/>
                </a:solidFill>
                <a:latin typeface="+mn-lt"/>
              </a:rPr>
              <a:t>android:numColumns</a:t>
            </a:r>
            <a:r>
              <a:rPr lang="en-US" dirty="0">
                <a:latin typeface="+mn-lt"/>
              </a:rPr>
              <a:t> spells out how many columns there are, or, if you supply a value of </a:t>
            </a:r>
            <a:r>
              <a:rPr lang="en-US" dirty="0" err="1">
                <a:latin typeface="+mn-lt"/>
              </a:rPr>
              <a:t>auto_fit</a:t>
            </a:r>
            <a:r>
              <a:rPr lang="en-US" dirty="0">
                <a:latin typeface="+mn-lt"/>
              </a:rPr>
              <a:t>, Android will compute the number of columns based on available space and the properties listed below.</a:t>
            </a:r>
          </a:p>
          <a:p>
            <a:pPr marL="342900" indent="-342900" fontAlgn="auto">
              <a:spcBef>
                <a:spcPts val="0"/>
              </a:spcBef>
              <a:spcAft>
                <a:spcPts val="0"/>
              </a:spcAft>
              <a:buFont typeface="Arial" pitchFamily="34" charset="0"/>
              <a:buChar char="•"/>
              <a:defRPr/>
            </a:pPr>
            <a:endParaRPr lang="en-US" dirty="0">
              <a:latin typeface="+mn-lt"/>
            </a:endParaRPr>
          </a:p>
          <a:p>
            <a:pPr marL="342900" indent="-342900" fontAlgn="auto">
              <a:spcBef>
                <a:spcPts val="0"/>
              </a:spcBef>
              <a:spcAft>
                <a:spcPts val="0"/>
              </a:spcAft>
              <a:buFont typeface="Arial" pitchFamily="34" charset="0"/>
              <a:buChar char="•"/>
              <a:defRPr/>
            </a:pPr>
            <a:r>
              <a:rPr lang="en-US" b="1" dirty="0" err="1">
                <a:solidFill>
                  <a:srgbClr val="0070C0"/>
                </a:solidFill>
                <a:latin typeface="+mn-lt"/>
              </a:rPr>
              <a:t>android:verticalSpacing</a:t>
            </a:r>
            <a:r>
              <a:rPr lang="en-US" dirty="0">
                <a:latin typeface="+mn-lt"/>
              </a:rPr>
              <a:t> and its counterpart </a:t>
            </a:r>
            <a:r>
              <a:rPr lang="en-US" b="1" dirty="0" err="1">
                <a:solidFill>
                  <a:srgbClr val="0070C0"/>
                </a:solidFill>
                <a:latin typeface="+mn-lt"/>
              </a:rPr>
              <a:t>android:horizontalSpacing</a:t>
            </a:r>
            <a:r>
              <a:rPr lang="en-US" dirty="0">
                <a:latin typeface="+mn-lt"/>
              </a:rPr>
              <a:t> indicate how much whitespace there should be between items in the grid.</a:t>
            </a:r>
          </a:p>
          <a:p>
            <a:pPr marL="342900" indent="-342900" fontAlgn="auto">
              <a:spcBef>
                <a:spcPts val="0"/>
              </a:spcBef>
              <a:spcAft>
                <a:spcPts val="0"/>
              </a:spcAft>
              <a:buFont typeface="Arial" pitchFamily="34" charset="0"/>
              <a:buChar char="•"/>
              <a:defRPr/>
            </a:pPr>
            <a:endParaRPr lang="en-US" dirty="0">
              <a:latin typeface="+mn-lt"/>
            </a:endParaRPr>
          </a:p>
          <a:p>
            <a:pPr marL="342900" indent="-342900" fontAlgn="auto">
              <a:spcBef>
                <a:spcPts val="0"/>
              </a:spcBef>
              <a:spcAft>
                <a:spcPts val="0"/>
              </a:spcAft>
              <a:buFont typeface="Arial" pitchFamily="34" charset="0"/>
              <a:buChar char="•"/>
              <a:defRPr/>
            </a:pPr>
            <a:r>
              <a:rPr lang="en-US" b="1" dirty="0" err="1">
                <a:solidFill>
                  <a:srgbClr val="0070C0"/>
                </a:solidFill>
                <a:latin typeface="+mn-lt"/>
              </a:rPr>
              <a:t>android:columnWidth</a:t>
            </a:r>
            <a:r>
              <a:rPr lang="en-US" dirty="0">
                <a:latin typeface="+mn-lt"/>
              </a:rPr>
              <a:t> indicates how many pixels wide each column should be.</a:t>
            </a:r>
          </a:p>
          <a:p>
            <a:pPr marL="342900" indent="-342900" fontAlgn="auto">
              <a:spcBef>
                <a:spcPts val="0"/>
              </a:spcBef>
              <a:spcAft>
                <a:spcPts val="0"/>
              </a:spcAft>
              <a:buFont typeface="Arial" pitchFamily="34" charset="0"/>
              <a:buChar char="•"/>
              <a:defRPr/>
            </a:pPr>
            <a:endParaRPr lang="en-US" dirty="0">
              <a:latin typeface="+mn-lt"/>
            </a:endParaRPr>
          </a:p>
          <a:p>
            <a:pPr marL="342900" indent="-342900" fontAlgn="auto">
              <a:spcBef>
                <a:spcPts val="0"/>
              </a:spcBef>
              <a:spcAft>
                <a:spcPts val="0"/>
              </a:spcAft>
              <a:buFont typeface="Arial" pitchFamily="34" charset="0"/>
              <a:buChar char="•"/>
              <a:defRPr/>
            </a:pPr>
            <a:r>
              <a:rPr lang="en-US" b="1" dirty="0" err="1">
                <a:solidFill>
                  <a:srgbClr val="0070C0"/>
                </a:solidFill>
                <a:latin typeface="+mn-lt"/>
              </a:rPr>
              <a:t>android:stretchMode</a:t>
            </a:r>
            <a:r>
              <a:rPr lang="en-US" dirty="0">
                <a:latin typeface="+mn-lt"/>
              </a:rPr>
              <a:t> indicates, for grids with </a:t>
            </a:r>
            <a:r>
              <a:rPr lang="en-US" i="1" dirty="0" err="1">
                <a:latin typeface="+mn-lt"/>
              </a:rPr>
              <a:t>auto_fit</a:t>
            </a:r>
            <a:r>
              <a:rPr lang="en-US" dirty="0">
                <a:latin typeface="+mn-lt"/>
              </a:rPr>
              <a:t> for </a:t>
            </a:r>
            <a:r>
              <a:rPr lang="en-US" i="1" dirty="0" err="1">
                <a:latin typeface="+mn-lt"/>
              </a:rPr>
              <a:t>android:numColumns</a:t>
            </a:r>
            <a:r>
              <a:rPr lang="en-US" dirty="0">
                <a:latin typeface="+mn-lt"/>
              </a:rPr>
              <a:t>, what should happen for any available space not taken up by columns or spacing .</a:t>
            </a:r>
          </a:p>
          <a:p>
            <a:pPr fontAlgn="auto">
              <a:spcBef>
                <a:spcPts val="0"/>
              </a:spcBef>
              <a:spcAft>
                <a:spcPts val="0"/>
              </a:spcAft>
              <a:defRPr/>
            </a:pPr>
            <a:endParaRPr lang="en-US" dirty="0">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17D361D-36FD-4A91-837C-2B29E4DA7254}" type="slidenum">
              <a:rPr lang="en-US"/>
              <a:pPr>
                <a:defRPr/>
              </a:pPr>
              <a:t>21</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A153D435-29C7-4E70-807B-45E779F0BFCE}" type="slidenum">
              <a:rPr lang="en-US" sz="1200">
                <a:solidFill>
                  <a:schemeClr val="tx1">
                    <a:tint val="75000"/>
                  </a:schemeClr>
                </a:solidFill>
                <a:latin typeface="+mn-lt"/>
              </a:rPr>
              <a:pPr algn="r" fontAlgn="auto">
                <a:spcBef>
                  <a:spcPts val="0"/>
                </a:spcBef>
                <a:spcAft>
                  <a:spcPts val="0"/>
                </a:spcAft>
                <a:defRPr/>
              </a:pPr>
              <a:t>21</a:t>
            </a:fld>
            <a:endParaRPr lang="en-US" sz="1200">
              <a:solidFill>
                <a:schemeClr val="tx1">
                  <a:tint val="75000"/>
                </a:schemeClr>
              </a:solidFill>
              <a:latin typeface="+mn-lt"/>
            </a:endParaRPr>
          </a:p>
        </p:txBody>
      </p:sp>
      <p:pic>
        <p:nvPicPr>
          <p:cNvPr id="33796"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7" name="TextBox 6"/>
          <p:cNvSpPr txBox="1"/>
          <p:nvPr/>
        </p:nvSpPr>
        <p:spPr>
          <a:xfrm>
            <a:off x="228600" y="1219200"/>
            <a:ext cx="8534400" cy="4340225"/>
          </a:xfrm>
          <a:prstGeom prst="rect">
            <a:avLst/>
          </a:prstGeom>
          <a:noFill/>
        </p:spPr>
        <p:txBody>
          <a:bodyPr>
            <a:spAutoFit/>
          </a:bodyPr>
          <a:lstStyle/>
          <a:p>
            <a:pPr marL="457200" indent="-457200" fontAlgn="auto">
              <a:spcBef>
                <a:spcPts val="0"/>
              </a:spcBef>
              <a:spcAft>
                <a:spcPts val="0"/>
              </a:spcAft>
              <a:defRPr/>
            </a:pPr>
            <a:r>
              <a:rPr lang="en-US" sz="2400" b="1" dirty="0" err="1">
                <a:latin typeface="+mn-lt"/>
              </a:rPr>
              <a:t>GridView</a:t>
            </a:r>
            <a:endParaRPr lang="en-US" sz="2400" dirty="0">
              <a:latin typeface="+mn-lt"/>
            </a:endParaRPr>
          </a:p>
          <a:p>
            <a:pPr fontAlgn="auto">
              <a:spcBef>
                <a:spcPts val="0"/>
              </a:spcBef>
              <a:spcAft>
                <a:spcPts val="0"/>
              </a:spcAft>
              <a:defRPr/>
            </a:pPr>
            <a:endParaRPr lang="en-US" dirty="0">
              <a:latin typeface="+mn-lt"/>
            </a:endParaRPr>
          </a:p>
          <a:p>
            <a:pPr fontAlgn="auto">
              <a:spcBef>
                <a:spcPts val="0"/>
              </a:spcBef>
              <a:spcAft>
                <a:spcPts val="0"/>
              </a:spcAft>
              <a:defRPr/>
            </a:pPr>
            <a:r>
              <a:rPr lang="en-US" b="1" dirty="0">
                <a:latin typeface="+mn-lt"/>
              </a:rPr>
              <a:t>Example: Fitting the View</a:t>
            </a:r>
            <a:endParaRPr lang="en-US" dirty="0">
              <a:latin typeface="+mn-lt"/>
            </a:endParaRPr>
          </a:p>
          <a:p>
            <a:pPr fontAlgn="auto">
              <a:spcBef>
                <a:spcPts val="0"/>
              </a:spcBef>
              <a:spcAft>
                <a:spcPts val="0"/>
              </a:spcAft>
              <a:defRPr/>
            </a:pPr>
            <a:r>
              <a:rPr lang="en-US" dirty="0">
                <a:latin typeface="+mn-lt"/>
              </a:rPr>
              <a:t>Suppose the screen is </a:t>
            </a:r>
            <a:r>
              <a:rPr lang="en-US" b="1" dirty="0">
                <a:latin typeface="+mn-lt"/>
              </a:rPr>
              <a:t>320</a:t>
            </a:r>
            <a:r>
              <a:rPr lang="en-US" dirty="0">
                <a:latin typeface="+mn-lt"/>
              </a:rPr>
              <a:t> (dip) pixels wide, and we have </a:t>
            </a:r>
          </a:p>
          <a:p>
            <a:pPr fontAlgn="auto">
              <a:spcBef>
                <a:spcPts val="0"/>
              </a:spcBef>
              <a:spcAft>
                <a:spcPts val="0"/>
              </a:spcAft>
              <a:defRPr/>
            </a:pPr>
            <a:r>
              <a:rPr lang="en-US" i="1" dirty="0">
                <a:solidFill>
                  <a:srgbClr val="0070C0"/>
                </a:solidFill>
                <a:latin typeface="+mn-lt"/>
              </a:rPr>
              <a:t>	</a:t>
            </a:r>
            <a:r>
              <a:rPr lang="en-US" i="1" dirty="0" err="1">
                <a:solidFill>
                  <a:srgbClr val="0070C0"/>
                </a:solidFill>
                <a:latin typeface="+mn-lt"/>
              </a:rPr>
              <a:t>android:columnWidth</a:t>
            </a:r>
            <a:r>
              <a:rPr lang="en-US" i="1" dirty="0">
                <a:solidFill>
                  <a:srgbClr val="0070C0"/>
                </a:solidFill>
                <a:latin typeface="+mn-lt"/>
              </a:rPr>
              <a:t> </a:t>
            </a:r>
            <a:r>
              <a:rPr lang="en-US" dirty="0">
                <a:latin typeface="+mn-lt"/>
              </a:rPr>
              <a:t>set to </a:t>
            </a:r>
            <a:r>
              <a:rPr lang="en-US" b="1" dirty="0">
                <a:latin typeface="+mn-lt"/>
              </a:rPr>
              <a:t>100dip</a:t>
            </a:r>
            <a:r>
              <a:rPr lang="en-US" dirty="0">
                <a:latin typeface="+mn-lt"/>
              </a:rPr>
              <a:t> and </a:t>
            </a:r>
          </a:p>
          <a:p>
            <a:pPr fontAlgn="auto">
              <a:spcBef>
                <a:spcPts val="0"/>
              </a:spcBef>
              <a:spcAft>
                <a:spcPts val="0"/>
              </a:spcAft>
              <a:defRPr/>
            </a:pPr>
            <a:r>
              <a:rPr lang="en-US" i="1" dirty="0">
                <a:solidFill>
                  <a:srgbClr val="0070C0"/>
                </a:solidFill>
                <a:latin typeface="+mn-lt"/>
              </a:rPr>
              <a:t>	</a:t>
            </a:r>
            <a:r>
              <a:rPr lang="en-US" i="1" dirty="0" err="1">
                <a:solidFill>
                  <a:srgbClr val="0070C0"/>
                </a:solidFill>
                <a:latin typeface="+mn-lt"/>
              </a:rPr>
              <a:t>android:horizontalSpacing</a:t>
            </a:r>
            <a:r>
              <a:rPr lang="en-US" dirty="0">
                <a:latin typeface="+mn-lt"/>
              </a:rPr>
              <a:t> set to </a:t>
            </a:r>
            <a:r>
              <a:rPr lang="en-US" b="1" dirty="0">
                <a:latin typeface="+mn-lt"/>
              </a:rPr>
              <a:t>5dip</a:t>
            </a:r>
            <a:r>
              <a:rPr lang="en-US" dirty="0">
                <a:latin typeface="+mn-lt"/>
              </a:rPr>
              <a:t>. </a:t>
            </a:r>
          </a:p>
          <a:p>
            <a:pPr fontAlgn="auto">
              <a:spcBef>
                <a:spcPts val="0"/>
              </a:spcBef>
              <a:spcAft>
                <a:spcPts val="0"/>
              </a:spcAft>
              <a:defRPr/>
            </a:pPr>
            <a:endParaRPr lang="en-US" dirty="0">
              <a:latin typeface="+mn-lt"/>
            </a:endParaRPr>
          </a:p>
          <a:p>
            <a:pPr fontAlgn="auto">
              <a:spcBef>
                <a:spcPts val="0"/>
              </a:spcBef>
              <a:spcAft>
                <a:spcPts val="0"/>
              </a:spcAft>
              <a:defRPr/>
            </a:pPr>
            <a:r>
              <a:rPr lang="en-US" dirty="0">
                <a:latin typeface="+mn-lt"/>
              </a:rPr>
              <a:t>Three columns would use </a:t>
            </a:r>
            <a:r>
              <a:rPr lang="en-US" b="1" dirty="0">
                <a:latin typeface="+mn-lt"/>
              </a:rPr>
              <a:t>310</a:t>
            </a:r>
            <a:r>
              <a:rPr lang="en-US" dirty="0">
                <a:latin typeface="+mn-lt"/>
              </a:rPr>
              <a:t> pixels (three columns of 100 pixels and two whitespaces of 5 pixels).  </a:t>
            </a:r>
          </a:p>
          <a:p>
            <a:pPr fontAlgn="auto">
              <a:spcBef>
                <a:spcPts val="0"/>
              </a:spcBef>
              <a:spcAft>
                <a:spcPts val="0"/>
              </a:spcAft>
              <a:defRPr/>
            </a:pPr>
            <a:endParaRPr lang="en-US" dirty="0">
              <a:latin typeface="+mn-lt"/>
            </a:endParaRPr>
          </a:p>
          <a:p>
            <a:pPr fontAlgn="auto">
              <a:spcBef>
                <a:spcPts val="0"/>
              </a:spcBef>
              <a:spcAft>
                <a:spcPts val="0"/>
              </a:spcAft>
              <a:defRPr/>
            </a:pPr>
            <a:r>
              <a:rPr lang="en-US" dirty="0">
                <a:latin typeface="+mn-lt"/>
              </a:rPr>
              <a:t>With </a:t>
            </a:r>
            <a:r>
              <a:rPr lang="en-US" i="1" dirty="0" err="1">
                <a:solidFill>
                  <a:srgbClr val="0070C0"/>
                </a:solidFill>
                <a:latin typeface="+mn-lt"/>
              </a:rPr>
              <a:t>android:stretchMode</a:t>
            </a:r>
            <a:r>
              <a:rPr lang="en-US" dirty="0">
                <a:latin typeface="+mn-lt"/>
              </a:rPr>
              <a:t> set to </a:t>
            </a:r>
            <a:r>
              <a:rPr lang="en-US" i="1" dirty="0" err="1">
                <a:solidFill>
                  <a:srgbClr val="0070C0"/>
                </a:solidFill>
                <a:latin typeface="+mn-lt"/>
              </a:rPr>
              <a:t>columnWidth</a:t>
            </a:r>
            <a:r>
              <a:rPr lang="en-US" dirty="0">
                <a:latin typeface="+mn-lt"/>
              </a:rPr>
              <a:t>, the three columns will each expand by</a:t>
            </a:r>
          </a:p>
          <a:p>
            <a:pPr fontAlgn="auto">
              <a:spcBef>
                <a:spcPts val="0"/>
              </a:spcBef>
              <a:spcAft>
                <a:spcPts val="0"/>
              </a:spcAft>
              <a:defRPr/>
            </a:pPr>
            <a:r>
              <a:rPr lang="en-US" dirty="0">
                <a:latin typeface="+mn-lt"/>
              </a:rPr>
              <a:t>3-4 pixels to use up the remaining 10 pixels. </a:t>
            </a:r>
          </a:p>
          <a:p>
            <a:pPr fontAlgn="auto">
              <a:spcBef>
                <a:spcPts val="0"/>
              </a:spcBef>
              <a:spcAft>
                <a:spcPts val="0"/>
              </a:spcAft>
              <a:defRPr/>
            </a:pPr>
            <a:endParaRPr lang="en-US" dirty="0">
              <a:latin typeface="+mn-lt"/>
            </a:endParaRPr>
          </a:p>
          <a:p>
            <a:pPr fontAlgn="auto">
              <a:spcBef>
                <a:spcPts val="0"/>
              </a:spcBef>
              <a:spcAft>
                <a:spcPts val="0"/>
              </a:spcAft>
              <a:defRPr/>
            </a:pPr>
            <a:r>
              <a:rPr lang="en-US" dirty="0">
                <a:latin typeface="+mn-lt"/>
              </a:rPr>
              <a:t>With </a:t>
            </a:r>
            <a:r>
              <a:rPr lang="en-US" i="1" dirty="0" err="1">
                <a:solidFill>
                  <a:srgbClr val="0070C0"/>
                </a:solidFill>
                <a:latin typeface="+mn-lt"/>
              </a:rPr>
              <a:t>android:stretchMode</a:t>
            </a:r>
            <a:r>
              <a:rPr lang="en-US" dirty="0">
                <a:latin typeface="+mn-lt"/>
              </a:rPr>
              <a:t> set to </a:t>
            </a:r>
            <a:r>
              <a:rPr lang="en-US" i="1" dirty="0" err="1">
                <a:solidFill>
                  <a:srgbClr val="0070C0"/>
                </a:solidFill>
                <a:latin typeface="+mn-lt"/>
              </a:rPr>
              <a:t>spacingWidth</a:t>
            </a:r>
            <a:r>
              <a:rPr lang="en-US" dirty="0">
                <a:latin typeface="+mn-lt"/>
              </a:rPr>
              <a:t>, the two internal whitespaces will each grow by 5 pixels to consume the remaining 10 pixels.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7EF1964-4A72-4C86-90DA-BFE00DAF0768}" type="slidenum">
              <a:rPr lang="en-US"/>
              <a:pPr>
                <a:defRPr/>
              </a:pPr>
              <a:t>22</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34D1547-31CB-4657-BDFC-3AF4B9AB1711}" type="slidenum">
              <a:rPr lang="en-US" sz="1200">
                <a:solidFill>
                  <a:schemeClr val="tx1">
                    <a:tint val="75000"/>
                  </a:schemeClr>
                </a:solidFill>
                <a:latin typeface="+mn-lt"/>
              </a:rPr>
              <a:pPr algn="r" fontAlgn="auto">
                <a:spcBef>
                  <a:spcPts val="0"/>
                </a:spcBef>
                <a:spcAft>
                  <a:spcPts val="0"/>
                </a:spcAft>
                <a:defRPr/>
              </a:pPr>
              <a:t>22</a:t>
            </a:fld>
            <a:endParaRPr lang="en-US" sz="1200">
              <a:solidFill>
                <a:schemeClr val="tx1">
                  <a:tint val="75000"/>
                </a:schemeClr>
              </a:solidFill>
              <a:latin typeface="+mn-lt"/>
            </a:endParaRPr>
          </a:p>
        </p:txBody>
      </p:sp>
      <p:pic>
        <p:nvPicPr>
          <p:cNvPr id="34820"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34821" name="TextBox 6"/>
          <p:cNvSpPr txBox="1">
            <a:spLocks noChangeArrowheads="1"/>
          </p:cNvSpPr>
          <p:nvPr/>
        </p:nvSpPr>
        <p:spPr bwMode="auto">
          <a:xfrm>
            <a:off x="228600" y="1219200"/>
            <a:ext cx="8534400" cy="461963"/>
          </a:xfrm>
          <a:prstGeom prst="rect">
            <a:avLst/>
          </a:prstGeom>
          <a:noFill/>
          <a:ln w="9525">
            <a:noFill/>
            <a:miter lim="800000"/>
            <a:headEnd/>
            <a:tailEnd/>
          </a:ln>
        </p:spPr>
        <p:txBody>
          <a:bodyPr>
            <a:spAutoFit/>
          </a:bodyPr>
          <a:lstStyle/>
          <a:p>
            <a:pPr marL="457200" indent="-457200"/>
            <a:r>
              <a:rPr lang="en-US" sz="2400" b="1">
                <a:latin typeface="Calibri" pitchFamily="34" charset="0"/>
              </a:rPr>
              <a:t>Example 3.  GridView</a:t>
            </a:r>
            <a:endParaRPr lang="en-US" sz="2400">
              <a:latin typeface="Calibri" pitchFamily="34" charset="0"/>
            </a:endParaRPr>
          </a:p>
        </p:txBody>
      </p:sp>
      <p:sp>
        <p:nvSpPr>
          <p:cNvPr id="9" name="TextBox 8"/>
          <p:cNvSpPr txBox="1"/>
          <p:nvPr/>
        </p:nvSpPr>
        <p:spPr>
          <a:xfrm>
            <a:off x="304800" y="1676400"/>
            <a:ext cx="8229600" cy="5029200"/>
          </a:xfrm>
          <a:prstGeom prst="rect">
            <a:avLst/>
          </a:prstGeom>
          <a:solidFill>
            <a:schemeClr val="bg1">
              <a:lumMod val="95000"/>
            </a:schemeClr>
          </a:solidFill>
          <a:ln>
            <a:solidFill>
              <a:schemeClr val="bg1">
                <a:lumMod val="85000"/>
              </a:schemeClr>
            </a:solidFill>
          </a:ln>
        </p:spPr>
        <p:txBody>
          <a:bodyPr>
            <a:spAutoFit/>
          </a:bodyPr>
          <a:lstStyle/>
          <a:p>
            <a:pPr fontAlgn="auto">
              <a:spcBef>
                <a:spcPts val="0"/>
              </a:spcBef>
              <a:spcAft>
                <a:spcPts val="0"/>
              </a:spcAft>
              <a:defRPr/>
            </a:pPr>
            <a:r>
              <a:rPr lang="en-US" sz="1100" dirty="0">
                <a:solidFill>
                  <a:srgbClr val="008080"/>
                </a:solidFill>
                <a:latin typeface="Courier New"/>
              </a:rPr>
              <a:t>&lt;?</a:t>
            </a:r>
            <a:r>
              <a:rPr lang="en-US" sz="1100" dirty="0">
                <a:solidFill>
                  <a:srgbClr val="3F7F7F"/>
                </a:solidFill>
                <a:latin typeface="Courier New"/>
              </a:rPr>
              <a:t>xml </a:t>
            </a:r>
            <a:r>
              <a:rPr lang="en-US" sz="1100" dirty="0">
                <a:solidFill>
                  <a:srgbClr val="7F007F"/>
                </a:solidFill>
                <a:latin typeface="Courier New"/>
              </a:rPr>
              <a:t>version</a:t>
            </a:r>
            <a:r>
              <a:rPr lang="en-US" sz="1100" dirty="0">
                <a:solidFill>
                  <a:srgbClr val="000000"/>
                </a:solidFill>
                <a:latin typeface="Courier New"/>
              </a:rPr>
              <a:t>=</a:t>
            </a:r>
            <a:r>
              <a:rPr lang="en-US" sz="1100" i="1" dirty="0">
                <a:solidFill>
                  <a:srgbClr val="2A00FF"/>
                </a:solidFill>
                <a:latin typeface="Courier New"/>
              </a:rPr>
              <a:t>"1.0" </a:t>
            </a:r>
            <a:r>
              <a:rPr lang="en-US" sz="1100" i="1" dirty="0">
                <a:solidFill>
                  <a:srgbClr val="7F007F"/>
                </a:solidFill>
                <a:latin typeface="Courier New"/>
              </a:rPr>
              <a:t>encoding</a:t>
            </a:r>
            <a:r>
              <a:rPr lang="en-US" sz="1100" i="1" dirty="0">
                <a:solidFill>
                  <a:srgbClr val="000000"/>
                </a:solidFill>
                <a:latin typeface="Courier New"/>
              </a:rPr>
              <a:t>=</a:t>
            </a:r>
            <a:r>
              <a:rPr lang="en-US" sz="1100" i="1" dirty="0">
                <a:solidFill>
                  <a:srgbClr val="2A00FF"/>
                </a:solidFill>
                <a:latin typeface="Courier New"/>
              </a:rPr>
              <a:t>"utf-8"</a:t>
            </a:r>
            <a:r>
              <a:rPr lang="en-US" sz="1100" i="1" dirty="0">
                <a:solidFill>
                  <a:srgbClr val="008080"/>
                </a:solidFill>
                <a:latin typeface="Courier New"/>
              </a:rPr>
              <a:t>?&gt;</a:t>
            </a:r>
          </a:p>
          <a:p>
            <a:pPr fontAlgn="auto">
              <a:spcBef>
                <a:spcPts val="0"/>
              </a:spcBef>
              <a:spcAft>
                <a:spcPts val="0"/>
              </a:spcAft>
              <a:defRPr/>
            </a:pPr>
            <a:r>
              <a:rPr lang="en-US" sz="1100" dirty="0">
                <a:solidFill>
                  <a:srgbClr val="008080"/>
                </a:solidFill>
                <a:latin typeface="Courier New"/>
              </a:rPr>
              <a:t>&lt;</a:t>
            </a:r>
            <a:r>
              <a:rPr lang="en-US" sz="1100" dirty="0" err="1">
                <a:solidFill>
                  <a:srgbClr val="3F7F7F"/>
                </a:solidFill>
                <a:latin typeface="Courier New"/>
              </a:rPr>
              <a:t>LinearLayout</a:t>
            </a:r>
            <a:endParaRPr lang="en-US" sz="1100" dirty="0">
              <a:solidFill>
                <a:srgbClr val="3F7F7F"/>
              </a:solidFill>
              <a:latin typeface="Courier New"/>
            </a:endParaRP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xmlns:android</a:t>
            </a:r>
            <a:r>
              <a:rPr lang="en-US" sz="1100" dirty="0">
                <a:solidFill>
                  <a:srgbClr val="000000"/>
                </a:solidFill>
                <a:latin typeface="Courier New"/>
              </a:rPr>
              <a:t>=</a:t>
            </a:r>
            <a:r>
              <a:rPr lang="en-US" sz="1100" i="1" dirty="0">
                <a:solidFill>
                  <a:srgbClr val="2A00FF"/>
                </a:solidFill>
                <a:latin typeface="Courier New"/>
              </a:rPr>
              <a:t>"http://schemas.android.com/apk/res/android"</a:t>
            </a: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android:orientation</a:t>
            </a:r>
            <a:r>
              <a:rPr lang="en-US" sz="1100" dirty="0">
                <a:solidFill>
                  <a:srgbClr val="000000"/>
                </a:solidFill>
                <a:latin typeface="Courier New"/>
              </a:rPr>
              <a:t>=</a:t>
            </a:r>
            <a:r>
              <a:rPr lang="en-US" sz="1100" i="1" dirty="0">
                <a:solidFill>
                  <a:srgbClr val="2A00FF"/>
                </a:solidFill>
                <a:latin typeface="Courier New"/>
              </a:rPr>
              <a:t>"vertical"</a:t>
            </a: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android:layout_width</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fill_parent</a:t>
            </a:r>
            <a:r>
              <a:rPr lang="en-US" sz="1100" i="1" dirty="0">
                <a:solidFill>
                  <a:srgbClr val="2A00FF"/>
                </a:solidFill>
                <a:latin typeface="Courier New"/>
              </a:rPr>
              <a:t>"</a:t>
            </a: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android:layout_height</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fill_parent</a:t>
            </a:r>
            <a:r>
              <a:rPr lang="en-US" sz="1100" i="1" dirty="0">
                <a:solidFill>
                  <a:srgbClr val="2A00FF"/>
                </a:solidFill>
                <a:latin typeface="Courier New"/>
              </a:rPr>
              <a:t>"</a:t>
            </a:r>
          </a:p>
          <a:p>
            <a:pPr fontAlgn="auto">
              <a:spcBef>
                <a:spcPts val="0"/>
              </a:spcBef>
              <a:spcAft>
                <a:spcPts val="0"/>
              </a:spcAft>
              <a:defRPr/>
            </a:pPr>
            <a:r>
              <a:rPr lang="en-US" sz="1100" dirty="0">
                <a:latin typeface="Courier New"/>
              </a:rPr>
              <a:t>    </a:t>
            </a:r>
            <a:r>
              <a:rPr lang="en-US" sz="1100" dirty="0">
                <a:solidFill>
                  <a:srgbClr val="008080"/>
                </a:solidFill>
                <a:latin typeface="Courier New"/>
              </a:rPr>
              <a:t>&gt;</a:t>
            </a:r>
          </a:p>
          <a:p>
            <a:pPr fontAlgn="auto">
              <a:spcBef>
                <a:spcPts val="0"/>
              </a:spcBef>
              <a:spcAft>
                <a:spcPts val="0"/>
              </a:spcAft>
              <a:defRPr/>
            </a:pPr>
            <a:r>
              <a:rPr lang="en-US" sz="1100" b="1" dirty="0">
                <a:solidFill>
                  <a:srgbClr val="000000"/>
                </a:solidFill>
                <a:latin typeface="Courier New"/>
              </a:rPr>
              <a:t>    </a:t>
            </a:r>
            <a:r>
              <a:rPr lang="en-US" sz="1100" b="1" dirty="0">
                <a:solidFill>
                  <a:srgbClr val="008080"/>
                </a:solidFill>
                <a:latin typeface="Courier New"/>
              </a:rPr>
              <a:t>&lt;</a:t>
            </a:r>
            <a:r>
              <a:rPr lang="en-US" sz="1100" b="1" dirty="0" err="1">
                <a:solidFill>
                  <a:srgbClr val="3F7F7F"/>
                </a:solidFill>
                <a:latin typeface="Courier New"/>
              </a:rPr>
              <a:t>TextView</a:t>
            </a:r>
            <a:endParaRPr lang="en-US" sz="1100" b="1" dirty="0">
              <a:solidFill>
                <a:srgbClr val="3F7F7F"/>
              </a:solidFill>
              <a:latin typeface="Courier New"/>
            </a:endParaRP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android:id</a:t>
            </a:r>
            <a:r>
              <a:rPr lang="en-US" sz="1100" dirty="0">
                <a:solidFill>
                  <a:srgbClr val="000000"/>
                </a:solidFill>
                <a:latin typeface="Courier New"/>
              </a:rPr>
              <a:t>=</a:t>
            </a:r>
            <a:r>
              <a:rPr lang="en-US" sz="1100" i="1" dirty="0">
                <a:solidFill>
                  <a:srgbClr val="2A00FF"/>
                </a:solidFill>
                <a:latin typeface="Courier New"/>
              </a:rPr>
              <a:t>"@+id/selection"</a:t>
            </a: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android:layout_width</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fill_parent</a:t>
            </a:r>
            <a:r>
              <a:rPr lang="en-US" sz="1100" i="1" dirty="0">
                <a:solidFill>
                  <a:srgbClr val="2A00FF"/>
                </a:solidFill>
                <a:latin typeface="Courier New"/>
              </a:rPr>
              <a:t>"</a:t>
            </a: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android:layout_height</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wrap_content</a:t>
            </a:r>
            <a:r>
              <a:rPr lang="en-US" sz="1100" i="1" dirty="0">
                <a:solidFill>
                  <a:srgbClr val="2A00FF"/>
                </a:solidFill>
                <a:latin typeface="Courier New"/>
              </a:rPr>
              <a:t>"</a:t>
            </a: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android:background</a:t>
            </a:r>
            <a:r>
              <a:rPr lang="en-US" sz="1100" dirty="0">
                <a:solidFill>
                  <a:srgbClr val="000000"/>
                </a:solidFill>
                <a:latin typeface="Courier New"/>
              </a:rPr>
              <a:t>=</a:t>
            </a:r>
            <a:r>
              <a:rPr lang="en-US" sz="1100" i="1" dirty="0">
                <a:solidFill>
                  <a:srgbClr val="2A00FF"/>
                </a:solidFill>
                <a:latin typeface="Courier New"/>
              </a:rPr>
              <a:t>"#ff0033cc"</a:t>
            </a:r>
          </a:p>
          <a:p>
            <a:pPr fontAlgn="auto">
              <a:spcBef>
                <a:spcPts val="0"/>
              </a:spcBef>
              <a:spcAft>
                <a:spcPts val="0"/>
              </a:spcAft>
              <a:defRPr/>
            </a:pPr>
            <a:r>
              <a:rPr lang="en-US" sz="1100" dirty="0">
                <a:solidFill>
                  <a:srgbClr val="7F007F"/>
                </a:solidFill>
                <a:latin typeface="Courier New"/>
              </a:rPr>
              <a:t>	  </a:t>
            </a:r>
            <a:r>
              <a:rPr lang="en-US" sz="1100" dirty="0" err="1">
                <a:solidFill>
                  <a:srgbClr val="7F007F"/>
                </a:solidFill>
                <a:latin typeface="Courier New"/>
              </a:rPr>
              <a:t>android:textSize</a:t>
            </a:r>
            <a:r>
              <a:rPr lang="en-US" sz="1100" dirty="0">
                <a:solidFill>
                  <a:srgbClr val="000000"/>
                </a:solidFill>
                <a:latin typeface="Courier New"/>
              </a:rPr>
              <a:t>=</a:t>
            </a:r>
            <a:r>
              <a:rPr lang="en-US" sz="1100" i="1" dirty="0">
                <a:solidFill>
                  <a:srgbClr val="2A00FF"/>
                </a:solidFill>
                <a:latin typeface="Courier New"/>
              </a:rPr>
              <a:t>"14pt"</a:t>
            </a:r>
          </a:p>
          <a:p>
            <a:pPr fontAlgn="auto">
              <a:spcBef>
                <a:spcPts val="0"/>
              </a:spcBef>
              <a:spcAft>
                <a:spcPts val="0"/>
              </a:spcAft>
              <a:defRPr/>
            </a:pPr>
            <a:r>
              <a:rPr lang="en-US" sz="1100" dirty="0">
                <a:solidFill>
                  <a:srgbClr val="7F007F"/>
                </a:solidFill>
                <a:latin typeface="Courier New"/>
              </a:rPr>
              <a:t> 	  </a:t>
            </a:r>
            <a:r>
              <a:rPr lang="en-US" sz="1100" dirty="0" err="1">
                <a:solidFill>
                  <a:srgbClr val="7F007F"/>
                </a:solidFill>
                <a:latin typeface="Courier New"/>
              </a:rPr>
              <a:t>android:textStyle</a:t>
            </a:r>
            <a:r>
              <a:rPr lang="en-US" sz="1100" dirty="0">
                <a:solidFill>
                  <a:srgbClr val="000000"/>
                </a:solidFill>
                <a:latin typeface="Courier New"/>
              </a:rPr>
              <a:t>=</a:t>
            </a:r>
            <a:r>
              <a:rPr lang="en-US" sz="1100" i="1" dirty="0">
                <a:solidFill>
                  <a:srgbClr val="2A00FF"/>
                </a:solidFill>
                <a:latin typeface="Courier New"/>
              </a:rPr>
              <a:t>"bold"</a:t>
            </a:r>
          </a:p>
          <a:p>
            <a:pPr fontAlgn="auto">
              <a:spcBef>
                <a:spcPts val="0"/>
              </a:spcBef>
              <a:spcAft>
                <a:spcPts val="0"/>
              </a:spcAft>
              <a:defRPr/>
            </a:pPr>
            <a:r>
              <a:rPr lang="en-US" sz="1100" dirty="0">
                <a:latin typeface="Courier New"/>
              </a:rPr>
              <a:t>        </a:t>
            </a:r>
          </a:p>
          <a:p>
            <a:pPr fontAlgn="auto">
              <a:spcBef>
                <a:spcPts val="0"/>
              </a:spcBef>
              <a:spcAft>
                <a:spcPts val="0"/>
              </a:spcAft>
              <a:defRPr/>
            </a:pPr>
            <a:r>
              <a:rPr lang="en-US" sz="1100" dirty="0">
                <a:latin typeface="Courier New"/>
              </a:rPr>
              <a:t>        </a:t>
            </a:r>
            <a:r>
              <a:rPr lang="en-US" sz="1100" dirty="0">
                <a:solidFill>
                  <a:srgbClr val="008080"/>
                </a:solidFill>
                <a:latin typeface="Courier New"/>
              </a:rPr>
              <a:t>/&gt;</a:t>
            </a:r>
          </a:p>
          <a:p>
            <a:pPr fontAlgn="auto">
              <a:spcBef>
                <a:spcPts val="0"/>
              </a:spcBef>
              <a:spcAft>
                <a:spcPts val="0"/>
              </a:spcAft>
              <a:defRPr/>
            </a:pPr>
            <a:r>
              <a:rPr lang="en-US" sz="1100" b="1" dirty="0">
                <a:solidFill>
                  <a:srgbClr val="000000"/>
                </a:solidFill>
                <a:latin typeface="Courier New"/>
              </a:rPr>
              <a:t>    </a:t>
            </a:r>
            <a:r>
              <a:rPr lang="en-US" sz="1100" b="1" dirty="0">
                <a:solidFill>
                  <a:srgbClr val="008080"/>
                </a:solidFill>
                <a:latin typeface="Courier New"/>
              </a:rPr>
              <a:t>&lt;</a:t>
            </a:r>
            <a:r>
              <a:rPr lang="en-US" sz="1100" b="1" dirty="0" err="1">
                <a:solidFill>
                  <a:srgbClr val="3F7F7F"/>
                </a:solidFill>
                <a:latin typeface="Courier New"/>
              </a:rPr>
              <a:t>GridView</a:t>
            </a:r>
            <a:endParaRPr lang="en-US" sz="1100" b="1" dirty="0">
              <a:solidFill>
                <a:srgbClr val="3F7F7F"/>
              </a:solidFill>
              <a:latin typeface="Courier New"/>
            </a:endParaRP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android:id</a:t>
            </a:r>
            <a:r>
              <a:rPr lang="en-US" sz="1100" dirty="0">
                <a:solidFill>
                  <a:srgbClr val="000000"/>
                </a:solidFill>
                <a:latin typeface="Courier New"/>
              </a:rPr>
              <a:t>=</a:t>
            </a:r>
            <a:r>
              <a:rPr lang="en-US" sz="1100" i="1" dirty="0">
                <a:solidFill>
                  <a:srgbClr val="2A00FF"/>
                </a:solidFill>
                <a:latin typeface="Courier New"/>
              </a:rPr>
              <a:t>"@+id/grid“</a:t>
            </a:r>
          </a:p>
          <a:p>
            <a:pPr fontAlgn="auto">
              <a:spcBef>
                <a:spcPts val="0"/>
              </a:spcBef>
              <a:spcAft>
                <a:spcPts val="0"/>
              </a:spcAft>
              <a:defRPr/>
            </a:pPr>
            <a:r>
              <a:rPr lang="en-US" sz="1100" dirty="0">
                <a:highlight>
                  <a:srgbClr val="E8F2FE"/>
                </a:highlight>
                <a:latin typeface="Courier New"/>
              </a:rPr>
              <a:t>        </a:t>
            </a:r>
            <a:r>
              <a:rPr lang="en-US" sz="1100" dirty="0" err="1">
                <a:solidFill>
                  <a:srgbClr val="7F007F"/>
                </a:solidFill>
                <a:highlight>
                  <a:srgbClr val="E8F2FE"/>
                </a:highlight>
                <a:latin typeface="Courier New"/>
              </a:rPr>
              <a:t>android:background</a:t>
            </a:r>
            <a:r>
              <a:rPr lang="en-US" sz="1100" dirty="0">
                <a:solidFill>
                  <a:srgbClr val="000000"/>
                </a:solidFill>
                <a:highlight>
                  <a:srgbClr val="E8F2FE"/>
                </a:highlight>
                <a:latin typeface="Courier New"/>
              </a:rPr>
              <a:t>=</a:t>
            </a:r>
            <a:r>
              <a:rPr lang="en-US" sz="1100" i="1" dirty="0">
                <a:solidFill>
                  <a:srgbClr val="2A00FF"/>
                </a:solidFill>
                <a:highlight>
                  <a:srgbClr val="E8F2FE"/>
                </a:highlight>
                <a:latin typeface="Courier New"/>
              </a:rPr>
              <a:t>"#ff0000ff"</a:t>
            </a:r>
            <a:endParaRPr lang="en-US" sz="1100" i="1" dirty="0">
              <a:solidFill>
                <a:srgbClr val="2A00FF"/>
              </a:solidFill>
              <a:latin typeface="Courier New"/>
            </a:endParaRP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android:layout_width</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fill_parent</a:t>
            </a:r>
            <a:r>
              <a:rPr lang="en-US" sz="1100" i="1" dirty="0">
                <a:solidFill>
                  <a:srgbClr val="2A00FF"/>
                </a:solidFill>
                <a:latin typeface="Courier New"/>
              </a:rPr>
              <a:t>" </a:t>
            </a: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android:layout_height</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fill_parent</a:t>
            </a:r>
            <a:r>
              <a:rPr lang="en-US" sz="1100" i="1" dirty="0">
                <a:solidFill>
                  <a:srgbClr val="2A00FF"/>
                </a:solidFill>
                <a:latin typeface="Courier New"/>
              </a:rPr>
              <a:t>"</a:t>
            </a: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android:verticalSpacing</a:t>
            </a:r>
            <a:r>
              <a:rPr lang="en-US" sz="1100" dirty="0">
                <a:solidFill>
                  <a:srgbClr val="000000"/>
                </a:solidFill>
                <a:latin typeface="Courier New"/>
              </a:rPr>
              <a:t>=</a:t>
            </a:r>
            <a:r>
              <a:rPr lang="en-US" sz="1100" i="1" dirty="0">
                <a:solidFill>
                  <a:srgbClr val="2A00FF"/>
                </a:solidFill>
                <a:latin typeface="Courier New"/>
              </a:rPr>
              <a:t>"35px"</a:t>
            </a: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android:horizontalSpacing</a:t>
            </a:r>
            <a:r>
              <a:rPr lang="en-US" sz="1100" dirty="0">
                <a:solidFill>
                  <a:srgbClr val="000000"/>
                </a:solidFill>
                <a:latin typeface="Courier New"/>
              </a:rPr>
              <a:t>=</a:t>
            </a:r>
            <a:r>
              <a:rPr lang="en-US" sz="1100" i="1" dirty="0">
                <a:solidFill>
                  <a:srgbClr val="2A00FF"/>
                </a:solidFill>
                <a:latin typeface="Courier New"/>
              </a:rPr>
              <a:t>"5px"</a:t>
            </a: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android:numColumns</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auto_fit</a:t>
            </a:r>
            <a:r>
              <a:rPr lang="en-US" sz="1100" i="1" dirty="0">
                <a:solidFill>
                  <a:srgbClr val="2A00FF"/>
                </a:solidFill>
                <a:latin typeface="Courier New"/>
              </a:rPr>
              <a:t>"</a:t>
            </a: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android:columnWidth</a:t>
            </a:r>
            <a:r>
              <a:rPr lang="en-US" sz="1100" dirty="0">
                <a:solidFill>
                  <a:srgbClr val="000000"/>
                </a:solidFill>
                <a:latin typeface="Courier New"/>
              </a:rPr>
              <a:t>=</a:t>
            </a:r>
            <a:r>
              <a:rPr lang="en-US" sz="1100" i="1" dirty="0">
                <a:solidFill>
                  <a:srgbClr val="2A00FF"/>
                </a:solidFill>
                <a:latin typeface="Courier New"/>
              </a:rPr>
              <a:t>"100px"</a:t>
            </a: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android:stretchMode</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columnWidth</a:t>
            </a:r>
            <a:r>
              <a:rPr lang="en-US" sz="1100" i="1" dirty="0">
                <a:solidFill>
                  <a:srgbClr val="2A00FF"/>
                </a:solidFill>
                <a:latin typeface="Courier New"/>
              </a:rPr>
              <a:t>"</a:t>
            </a: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android:gravity</a:t>
            </a:r>
            <a:r>
              <a:rPr lang="en-US" sz="1100" dirty="0">
                <a:solidFill>
                  <a:srgbClr val="000000"/>
                </a:solidFill>
                <a:latin typeface="Courier New"/>
              </a:rPr>
              <a:t>=</a:t>
            </a:r>
            <a:r>
              <a:rPr lang="en-US" sz="1100" i="1" dirty="0">
                <a:solidFill>
                  <a:srgbClr val="2A00FF"/>
                </a:solidFill>
                <a:latin typeface="Courier New"/>
              </a:rPr>
              <a:t>"center"</a:t>
            </a:r>
          </a:p>
          <a:p>
            <a:pPr fontAlgn="auto">
              <a:spcBef>
                <a:spcPts val="0"/>
              </a:spcBef>
              <a:spcAft>
                <a:spcPts val="0"/>
              </a:spcAft>
              <a:defRPr/>
            </a:pPr>
            <a:r>
              <a:rPr lang="en-US" sz="1100" dirty="0">
                <a:latin typeface="Courier New"/>
              </a:rPr>
              <a:t>        </a:t>
            </a:r>
            <a:r>
              <a:rPr lang="en-US" sz="1100" dirty="0">
                <a:solidFill>
                  <a:srgbClr val="008080"/>
                </a:solidFill>
                <a:latin typeface="Courier New"/>
              </a:rPr>
              <a:t>/&gt;</a:t>
            </a:r>
          </a:p>
          <a:p>
            <a:pPr fontAlgn="auto">
              <a:spcBef>
                <a:spcPts val="0"/>
              </a:spcBef>
              <a:spcAft>
                <a:spcPts val="0"/>
              </a:spcAft>
              <a:defRPr/>
            </a:pPr>
            <a:r>
              <a:rPr lang="en-US" sz="1100" dirty="0">
                <a:solidFill>
                  <a:srgbClr val="008080"/>
                </a:solidFill>
                <a:latin typeface="Courier New"/>
              </a:rPr>
              <a:t>&lt;/</a:t>
            </a:r>
            <a:r>
              <a:rPr lang="en-US" sz="1100" dirty="0" err="1">
                <a:solidFill>
                  <a:srgbClr val="3F7F7F"/>
                </a:solidFill>
                <a:latin typeface="Courier New"/>
              </a:rPr>
              <a:t>LinearLayout</a:t>
            </a:r>
            <a:r>
              <a:rPr lang="en-US" sz="1100" dirty="0">
                <a:solidFill>
                  <a:srgbClr val="008080"/>
                </a:solidFill>
                <a:latin typeface="Courier New"/>
              </a:rPr>
              <a:t>&gt;</a:t>
            </a:r>
            <a:endParaRPr lang="en-US" sz="1100" dirty="0">
              <a:latin typeface="+mn-lt"/>
            </a:endParaRPr>
          </a:p>
        </p:txBody>
      </p:sp>
      <p:sp>
        <p:nvSpPr>
          <p:cNvPr id="11" name="Left Arrow 10"/>
          <p:cNvSpPr/>
          <p:nvPr/>
        </p:nvSpPr>
        <p:spPr>
          <a:xfrm>
            <a:off x="3124200" y="4419600"/>
            <a:ext cx="10668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4824" name="Picture 11" descr="device.png"/>
          <p:cNvPicPr>
            <a:picLocks noChangeAspect="1"/>
          </p:cNvPicPr>
          <p:nvPr/>
        </p:nvPicPr>
        <p:blipFill>
          <a:blip r:embed="rId3"/>
          <a:srcRect/>
          <a:stretch>
            <a:fillRect/>
          </a:stretch>
        </p:blipFill>
        <p:spPr bwMode="auto">
          <a:xfrm>
            <a:off x="6400800" y="914400"/>
            <a:ext cx="2438400" cy="36576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72F560D-5F4E-424A-AD98-B88CB605C376}" type="slidenum">
              <a:rPr lang="en-US"/>
              <a:pPr>
                <a:defRPr/>
              </a:pPr>
              <a:t>23</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25500D75-C9A8-4222-BD9C-A5769DA9C1C3}" type="slidenum">
              <a:rPr lang="en-US" sz="1200">
                <a:solidFill>
                  <a:schemeClr val="tx1">
                    <a:tint val="75000"/>
                  </a:schemeClr>
                </a:solidFill>
                <a:latin typeface="+mn-lt"/>
              </a:rPr>
              <a:pPr algn="r" fontAlgn="auto">
                <a:spcBef>
                  <a:spcPts val="0"/>
                </a:spcBef>
                <a:spcAft>
                  <a:spcPts val="0"/>
                </a:spcAft>
                <a:defRPr/>
              </a:pPr>
              <a:t>23</a:t>
            </a:fld>
            <a:endParaRPr lang="en-US" sz="1200">
              <a:solidFill>
                <a:schemeClr val="tx1">
                  <a:tint val="75000"/>
                </a:schemeClr>
              </a:solidFill>
              <a:latin typeface="+mn-lt"/>
            </a:endParaRPr>
          </a:p>
        </p:txBody>
      </p:sp>
      <p:pic>
        <p:nvPicPr>
          <p:cNvPr id="35844"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35845" name="TextBox 6"/>
          <p:cNvSpPr txBox="1">
            <a:spLocks noChangeArrowheads="1"/>
          </p:cNvSpPr>
          <p:nvPr/>
        </p:nvSpPr>
        <p:spPr bwMode="auto">
          <a:xfrm>
            <a:off x="228600" y="1219200"/>
            <a:ext cx="8534400" cy="461963"/>
          </a:xfrm>
          <a:prstGeom prst="rect">
            <a:avLst/>
          </a:prstGeom>
          <a:noFill/>
          <a:ln w="9525">
            <a:noFill/>
            <a:miter lim="800000"/>
            <a:headEnd/>
            <a:tailEnd/>
          </a:ln>
        </p:spPr>
        <p:txBody>
          <a:bodyPr>
            <a:spAutoFit/>
          </a:bodyPr>
          <a:lstStyle/>
          <a:p>
            <a:pPr marL="457200" indent="-457200"/>
            <a:r>
              <a:rPr lang="en-US" sz="2400" b="1">
                <a:latin typeface="Calibri" pitchFamily="34" charset="0"/>
              </a:rPr>
              <a:t>Example 3.  GridView</a:t>
            </a:r>
            <a:endParaRPr lang="en-US" sz="2400">
              <a:latin typeface="Calibri" pitchFamily="34" charset="0"/>
            </a:endParaRPr>
          </a:p>
        </p:txBody>
      </p:sp>
      <p:sp>
        <p:nvSpPr>
          <p:cNvPr id="9" name="TextBox 8"/>
          <p:cNvSpPr txBox="1"/>
          <p:nvPr/>
        </p:nvSpPr>
        <p:spPr>
          <a:xfrm>
            <a:off x="304800" y="1676400"/>
            <a:ext cx="8229600" cy="4186238"/>
          </a:xfrm>
          <a:prstGeom prst="rect">
            <a:avLst/>
          </a:prstGeom>
          <a:solidFill>
            <a:schemeClr val="bg1">
              <a:lumMod val="95000"/>
            </a:schemeClr>
          </a:solidFill>
          <a:ln>
            <a:solidFill>
              <a:schemeClr val="bg1">
                <a:lumMod val="85000"/>
              </a:schemeClr>
            </a:solidFill>
          </a:ln>
        </p:spPr>
        <p:txBody>
          <a:bodyPr>
            <a:spAutoFit/>
          </a:bodyPr>
          <a:lstStyle/>
          <a:p>
            <a:pPr fontAlgn="auto">
              <a:spcBef>
                <a:spcPts val="0"/>
              </a:spcBef>
              <a:spcAft>
                <a:spcPts val="0"/>
              </a:spcAft>
              <a:defRPr/>
            </a:pPr>
            <a:r>
              <a:rPr lang="en-US" sz="1400" b="1" dirty="0">
                <a:solidFill>
                  <a:srgbClr val="7F0055"/>
                </a:solidFill>
                <a:latin typeface="Courier New"/>
              </a:rPr>
              <a:t>package</a:t>
            </a:r>
            <a:r>
              <a:rPr lang="en-US" sz="1400" b="1" dirty="0">
                <a:solidFill>
                  <a:srgbClr val="000000"/>
                </a:solidFill>
                <a:latin typeface="Courier New"/>
              </a:rPr>
              <a:t> cis493.selectionwidgets;</a:t>
            </a:r>
          </a:p>
          <a:p>
            <a:pPr fontAlgn="auto">
              <a:spcBef>
                <a:spcPts val="0"/>
              </a:spcBef>
              <a:spcAft>
                <a:spcPts val="0"/>
              </a:spcAft>
              <a:defRPr/>
            </a:pPr>
            <a:r>
              <a:rPr lang="en-US" sz="1400" dirty="0">
                <a:latin typeface="Courier New"/>
              </a:rPr>
              <a:t>// using a </a:t>
            </a:r>
            <a:r>
              <a:rPr lang="en-US" sz="1400" dirty="0" err="1">
                <a:latin typeface="Courier New"/>
              </a:rPr>
              <a:t>gridview</a:t>
            </a:r>
            <a:endParaRPr lang="en-US" sz="1400" dirty="0">
              <a:latin typeface="Courier New"/>
            </a:endParaRP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android.app.Activity</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android.os.Bundle</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android.view.View</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android.widget.AdapterView</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android.widget.ArrayAdapter</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android.widget.GridView</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android.widget.TextView</a:t>
            </a:r>
            <a:r>
              <a:rPr lang="en-US" sz="1400" b="1" dirty="0">
                <a:solidFill>
                  <a:srgbClr val="000000"/>
                </a:solidFill>
                <a:latin typeface="Courier New"/>
              </a:rPr>
              <a:t>;</a:t>
            </a:r>
          </a:p>
          <a:p>
            <a:pPr fontAlgn="auto">
              <a:spcBef>
                <a:spcPts val="0"/>
              </a:spcBef>
              <a:spcAft>
                <a:spcPts val="0"/>
              </a:spcAft>
              <a:defRPr/>
            </a:pPr>
            <a:endParaRPr lang="en-US" sz="1400" dirty="0">
              <a:latin typeface="Courier New"/>
            </a:endParaRPr>
          </a:p>
          <a:p>
            <a:pPr fontAlgn="auto">
              <a:spcBef>
                <a:spcPts val="0"/>
              </a:spcBef>
              <a:spcAft>
                <a:spcPts val="0"/>
              </a:spcAft>
              <a:defRPr/>
            </a:pPr>
            <a:r>
              <a:rPr lang="en-US" sz="1400" b="1" dirty="0">
                <a:solidFill>
                  <a:srgbClr val="7F0055"/>
                </a:solidFill>
                <a:latin typeface="Courier New"/>
              </a:rPr>
              <a:t>public</a:t>
            </a:r>
            <a:r>
              <a:rPr lang="en-US" sz="1400" b="1" dirty="0">
                <a:solidFill>
                  <a:srgbClr val="000000"/>
                </a:solidFill>
                <a:latin typeface="Courier New"/>
              </a:rPr>
              <a:t> </a:t>
            </a:r>
            <a:r>
              <a:rPr lang="en-US" sz="1400" b="1" dirty="0">
                <a:solidFill>
                  <a:srgbClr val="7F0055"/>
                </a:solidFill>
                <a:latin typeface="Courier New"/>
              </a:rPr>
              <a:t>class</a:t>
            </a:r>
            <a:r>
              <a:rPr lang="en-US" sz="1400" b="1" dirty="0">
                <a:solidFill>
                  <a:srgbClr val="000000"/>
                </a:solidFill>
                <a:latin typeface="Courier New"/>
              </a:rPr>
              <a:t> ArrayAdapterDemo3 </a:t>
            </a:r>
            <a:r>
              <a:rPr lang="en-US" sz="1400" b="1" dirty="0">
                <a:solidFill>
                  <a:srgbClr val="7F0055"/>
                </a:solidFill>
                <a:latin typeface="Courier New"/>
              </a:rPr>
              <a:t>extends</a:t>
            </a:r>
            <a:r>
              <a:rPr lang="en-US" sz="1400" b="1" dirty="0">
                <a:solidFill>
                  <a:srgbClr val="000000"/>
                </a:solidFill>
                <a:latin typeface="Courier New"/>
              </a:rPr>
              <a:t> Activity </a:t>
            </a:r>
          </a:p>
          <a:p>
            <a:pPr fontAlgn="auto">
              <a:spcBef>
                <a:spcPts val="0"/>
              </a:spcBef>
              <a:spcAft>
                <a:spcPts val="0"/>
              </a:spcAft>
              <a:defRPr/>
            </a:pPr>
            <a:r>
              <a:rPr lang="en-US" sz="1400" b="1" dirty="0">
                <a:solidFill>
                  <a:srgbClr val="000000"/>
                </a:solidFill>
                <a:latin typeface="Courier New"/>
              </a:rPr>
              <a:t>                               </a:t>
            </a:r>
            <a:r>
              <a:rPr lang="en-US" sz="1400" b="1" dirty="0">
                <a:solidFill>
                  <a:srgbClr val="7F0055"/>
                </a:solidFill>
                <a:latin typeface="Courier New"/>
              </a:rPr>
              <a:t>implements </a:t>
            </a:r>
            <a:r>
              <a:rPr lang="en-US" sz="1400" dirty="0" err="1">
                <a:solidFill>
                  <a:srgbClr val="000000"/>
                </a:solidFill>
                <a:latin typeface="Courier New"/>
              </a:rPr>
              <a:t>AdapterView</a:t>
            </a:r>
            <a:r>
              <a:rPr lang="en-US" sz="1400" dirty="0">
                <a:solidFill>
                  <a:srgbClr val="000000"/>
                </a:solidFill>
                <a:latin typeface="Courier New"/>
              </a:rPr>
              <a:t>.</a:t>
            </a:r>
            <a:r>
              <a:rPr lang="en-US" sz="1400" dirty="0">
                <a:latin typeface="+mn-lt"/>
              </a:rPr>
              <a:t> </a:t>
            </a:r>
            <a:r>
              <a:rPr lang="en-US" sz="1400" dirty="0" err="1">
                <a:latin typeface="+mn-lt"/>
              </a:rPr>
              <a:t>OnItemClickListener</a:t>
            </a:r>
            <a:r>
              <a:rPr lang="en-US" sz="1400" dirty="0">
                <a:solidFill>
                  <a:srgbClr val="000000"/>
                </a:solidFill>
                <a:latin typeface="Courier New"/>
              </a:rPr>
              <a:t> {</a:t>
            </a:r>
          </a:p>
          <a:p>
            <a:pPr fontAlgn="auto">
              <a:spcBef>
                <a:spcPts val="0"/>
              </a:spcBef>
              <a:spcAft>
                <a:spcPts val="0"/>
              </a:spcAft>
              <a:defRPr/>
            </a:pPr>
            <a:endParaRPr lang="en-US" sz="1400" dirty="0">
              <a:solidFill>
                <a:srgbClr val="000000"/>
              </a:solidFill>
              <a:latin typeface="Courier New"/>
            </a:endParaRPr>
          </a:p>
          <a:p>
            <a:pPr lvl="1" fontAlgn="auto">
              <a:spcBef>
                <a:spcPts val="0"/>
              </a:spcBef>
              <a:spcAft>
                <a:spcPts val="0"/>
              </a:spcAft>
              <a:defRPr/>
            </a:pPr>
            <a:r>
              <a:rPr lang="en-US" sz="1400" dirty="0" err="1">
                <a:solidFill>
                  <a:srgbClr val="000000"/>
                </a:solidFill>
                <a:latin typeface="Courier New"/>
              </a:rPr>
              <a:t>TextView</a:t>
            </a:r>
            <a:r>
              <a:rPr lang="en-US" sz="1400" dirty="0">
                <a:solidFill>
                  <a:srgbClr val="000000"/>
                </a:solidFill>
                <a:latin typeface="Courier New"/>
              </a:rPr>
              <a:t> </a:t>
            </a:r>
            <a:r>
              <a:rPr lang="en-US" sz="1400" dirty="0">
                <a:solidFill>
                  <a:srgbClr val="0000C0"/>
                </a:solidFill>
                <a:latin typeface="Courier New"/>
              </a:rPr>
              <a:t>selection</a:t>
            </a:r>
            <a:r>
              <a:rPr lang="en-US" sz="1400" dirty="0">
                <a:solidFill>
                  <a:srgbClr val="000000"/>
                </a:solidFill>
                <a:latin typeface="Courier New"/>
              </a:rPr>
              <a:t>;</a:t>
            </a:r>
          </a:p>
          <a:p>
            <a:pPr lvl="1" fontAlgn="auto">
              <a:spcBef>
                <a:spcPts val="0"/>
              </a:spcBef>
              <a:spcAft>
                <a:spcPts val="0"/>
              </a:spcAft>
              <a:defRPr/>
            </a:pPr>
            <a:r>
              <a:rPr lang="en-US" sz="1400" dirty="0">
                <a:solidFill>
                  <a:srgbClr val="000000"/>
                </a:solidFill>
                <a:latin typeface="Courier New"/>
              </a:rPr>
              <a:t>String[] </a:t>
            </a:r>
            <a:r>
              <a:rPr lang="en-US" sz="1400" dirty="0">
                <a:solidFill>
                  <a:srgbClr val="0000C0"/>
                </a:solidFill>
                <a:latin typeface="Courier New"/>
              </a:rPr>
              <a:t>items</a:t>
            </a:r>
            <a:r>
              <a:rPr lang="en-US" sz="1400" dirty="0">
                <a:solidFill>
                  <a:srgbClr val="000000"/>
                </a:solidFill>
                <a:latin typeface="Courier New"/>
              </a:rPr>
              <a:t> = { </a:t>
            </a:r>
            <a:r>
              <a:rPr lang="en-US" sz="1400" dirty="0">
                <a:solidFill>
                  <a:srgbClr val="2A00FF"/>
                </a:solidFill>
                <a:latin typeface="Courier New"/>
              </a:rPr>
              <a:t>"this"</a:t>
            </a:r>
            <a:r>
              <a:rPr lang="en-US" sz="1400" dirty="0">
                <a:solidFill>
                  <a:srgbClr val="000000"/>
                </a:solidFill>
                <a:latin typeface="Courier New"/>
              </a:rPr>
              <a:t>, </a:t>
            </a:r>
            <a:r>
              <a:rPr lang="en-US" sz="1400" dirty="0">
                <a:solidFill>
                  <a:srgbClr val="2A00FF"/>
                </a:solidFill>
                <a:latin typeface="Courier New"/>
              </a:rPr>
              <a:t>"is"</a:t>
            </a:r>
            <a:r>
              <a:rPr lang="en-US" sz="1400" dirty="0">
                <a:solidFill>
                  <a:srgbClr val="000000"/>
                </a:solidFill>
                <a:latin typeface="Courier New"/>
              </a:rPr>
              <a:t>, </a:t>
            </a:r>
            <a:r>
              <a:rPr lang="en-US" sz="1400" dirty="0">
                <a:solidFill>
                  <a:srgbClr val="2A00FF"/>
                </a:solidFill>
                <a:latin typeface="Courier New"/>
              </a:rPr>
              <a:t>"a"</a:t>
            </a:r>
            <a:r>
              <a:rPr lang="en-US" sz="1400" dirty="0">
                <a:solidFill>
                  <a:srgbClr val="000000"/>
                </a:solidFill>
                <a:latin typeface="Courier New"/>
              </a:rPr>
              <a:t>, </a:t>
            </a:r>
          </a:p>
          <a:p>
            <a:pPr lvl="1" fontAlgn="auto">
              <a:spcBef>
                <a:spcPts val="0"/>
              </a:spcBef>
              <a:spcAft>
                <a:spcPts val="0"/>
              </a:spcAft>
              <a:defRPr/>
            </a:pPr>
            <a:r>
              <a:rPr lang="en-US" sz="1400" dirty="0">
                <a:solidFill>
                  <a:srgbClr val="2A00FF"/>
                </a:solidFill>
                <a:latin typeface="Courier New"/>
              </a:rPr>
              <a:t>		   "really"</a:t>
            </a:r>
            <a:r>
              <a:rPr lang="en-US" sz="1400" dirty="0">
                <a:solidFill>
                  <a:srgbClr val="000000"/>
                </a:solidFill>
                <a:latin typeface="Courier New"/>
              </a:rPr>
              <a:t>, </a:t>
            </a:r>
            <a:r>
              <a:rPr lang="en-US" sz="1400" dirty="0">
                <a:solidFill>
                  <a:srgbClr val="2A00FF"/>
                </a:solidFill>
                <a:latin typeface="Courier New"/>
              </a:rPr>
              <a:t>"really2"</a:t>
            </a:r>
            <a:r>
              <a:rPr lang="en-US" sz="1400" dirty="0">
                <a:solidFill>
                  <a:srgbClr val="000000"/>
                </a:solidFill>
                <a:latin typeface="Courier New"/>
              </a:rPr>
              <a:t>, </a:t>
            </a:r>
            <a:r>
              <a:rPr lang="en-US" sz="1400" dirty="0">
                <a:solidFill>
                  <a:srgbClr val="2A00FF"/>
                </a:solidFill>
                <a:latin typeface="Courier New"/>
              </a:rPr>
              <a:t>"really3"</a:t>
            </a:r>
            <a:r>
              <a:rPr lang="en-US" sz="1400" dirty="0">
                <a:solidFill>
                  <a:srgbClr val="000000"/>
                </a:solidFill>
                <a:latin typeface="Courier New"/>
              </a:rPr>
              <a:t>,</a:t>
            </a:r>
          </a:p>
          <a:p>
            <a:pPr lvl="1" fontAlgn="auto">
              <a:spcBef>
                <a:spcPts val="0"/>
              </a:spcBef>
              <a:spcAft>
                <a:spcPts val="0"/>
              </a:spcAft>
              <a:defRPr/>
            </a:pPr>
            <a:r>
              <a:rPr lang="en-US" sz="1400" dirty="0">
                <a:solidFill>
                  <a:srgbClr val="2A00FF"/>
                </a:solidFill>
                <a:latin typeface="Courier New"/>
              </a:rPr>
              <a:t>		   "really4"</a:t>
            </a:r>
            <a:r>
              <a:rPr lang="en-US" sz="1400" dirty="0">
                <a:solidFill>
                  <a:srgbClr val="000000"/>
                </a:solidFill>
                <a:latin typeface="Courier New"/>
              </a:rPr>
              <a:t>, </a:t>
            </a:r>
            <a:r>
              <a:rPr lang="en-US" sz="1400" dirty="0">
                <a:solidFill>
                  <a:srgbClr val="2A00FF"/>
                </a:solidFill>
                <a:latin typeface="Courier New"/>
              </a:rPr>
              <a:t>"really5"</a:t>
            </a:r>
            <a:r>
              <a:rPr lang="en-US" sz="1400" dirty="0">
                <a:solidFill>
                  <a:srgbClr val="000000"/>
                </a:solidFill>
                <a:latin typeface="Courier New"/>
              </a:rPr>
              <a:t>, </a:t>
            </a:r>
            <a:r>
              <a:rPr lang="en-US" sz="1400" dirty="0">
                <a:solidFill>
                  <a:srgbClr val="2A00FF"/>
                </a:solidFill>
                <a:latin typeface="Courier New"/>
              </a:rPr>
              <a:t>"silly"</a:t>
            </a:r>
            <a:r>
              <a:rPr lang="en-US" sz="1400" dirty="0">
                <a:solidFill>
                  <a:srgbClr val="000000"/>
                </a:solidFill>
                <a:latin typeface="Courier New"/>
              </a:rPr>
              <a:t>, </a:t>
            </a:r>
            <a:r>
              <a:rPr lang="en-US" sz="1400" dirty="0">
                <a:solidFill>
                  <a:srgbClr val="2A00FF"/>
                </a:solidFill>
                <a:latin typeface="Courier New"/>
              </a:rPr>
              <a:t>"list"</a:t>
            </a:r>
            <a:r>
              <a:rPr lang="en-US" sz="1400" dirty="0">
                <a:solidFill>
                  <a:srgbClr val="000000"/>
                </a:solidFill>
                <a:latin typeface="Courier New"/>
              </a:rPr>
              <a:t> };</a:t>
            </a:r>
          </a:p>
          <a:p>
            <a:pPr lvl="1" fontAlgn="auto">
              <a:spcBef>
                <a:spcPts val="0"/>
              </a:spcBef>
              <a:spcAft>
                <a:spcPts val="0"/>
              </a:spcAft>
              <a:defRPr/>
            </a:pPr>
            <a:endParaRPr lang="en-US" sz="1400" dirty="0">
              <a:solidFill>
                <a:srgbClr val="000000"/>
              </a:solidFill>
              <a:latin typeface="Courier New"/>
            </a:endParaRPr>
          </a:p>
          <a:p>
            <a:pPr fontAlgn="auto">
              <a:spcBef>
                <a:spcPts val="0"/>
              </a:spcBef>
              <a:spcAft>
                <a:spcPts val="0"/>
              </a:spcAft>
              <a:defRPr/>
            </a:pPr>
            <a:endParaRPr lang="en-US" sz="1400" dirty="0">
              <a:latin typeface="Courier New"/>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D329986-A3F5-4F05-8C0C-5478A88DB04D}" type="slidenum">
              <a:rPr lang="en-US"/>
              <a:pPr>
                <a:defRPr/>
              </a:pPr>
              <a:t>24</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598D812A-83BB-4DAD-B977-4910CDADBBFD}" type="slidenum">
              <a:rPr lang="en-US" sz="1200">
                <a:solidFill>
                  <a:schemeClr val="tx1">
                    <a:tint val="75000"/>
                  </a:schemeClr>
                </a:solidFill>
                <a:latin typeface="+mn-lt"/>
              </a:rPr>
              <a:pPr algn="r" fontAlgn="auto">
                <a:spcBef>
                  <a:spcPts val="0"/>
                </a:spcBef>
                <a:spcAft>
                  <a:spcPts val="0"/>
                </a:spcAft>
                <a:defRPr/>
              </a:pPr>
              <a:t>24</a:t>
            </a:fld>
            <a:endParaRPr lang="en-US" sz="1200">
              <a:solidFill>
                <a:schemeClr val="tx1">
                  <a:tint val="75000"/>
                </a:schemeClr>
              </a:solidFill>
              <a:latin typeface="+mn-lt"/>
            </a:endParaRPr>
          </a:p>
        </p:txBody>
      </p:sp>
      <p:pic>
        <p:nvPicPr>
          <p:cNvPr id="36868"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36869" name="TextBox 6"/>
          <p:cNvSpPr txBox="1">
            <a:spLocks noChangeArrowheads="1"/>
          </p:cNvSpPr>
          <p:nvPr/>
        </p:nvSpPr>
        <p:spPr bwMode="auto">
          <a:xfrm>
            <a:off x="228600" y="1219200"/>
            <a:ext cx="8534400" cy="461963"/>
          </a:xfrm>
          <a:prstGeom prst="rect">
            <a:avLst/>
          </a:prstGeom>
          <a:noFill/>
          <a:ln w="9525">
            <a:noFill/>
            <a:miter lim="800000"/>
            <a:headEnd/>
            <a:tailEnd/>
          </a:ln>
        </p:spPr>
        <p:txBody>
          <a:bodyPr>
            <a:spAutoFit/>
          </a:bodyPr>
          <a:lstStyle/>
          <a:p>
            <a:pPr marL="457200" indent="-457200"/>
            <a:r>
              <a:rPr lang="en-US" sz="2400" b="1">
                <a:latin typeface="Calibri" pitchFamily="34" charset="0"/>
              </a:rPr>
              <a:t>Example 3.  GridView</a:t>
            </a:r>
            <a:endParaRPr lang="en-US" sz="2400">
              <a:latin typeface="Calibri" pitchFamily="34" charset="0"/>
            </a:endParaRPr>
          </a:p>
        </p:txBody>
      </p:sp>
      <p:sp>
        <p:nvSpPr>
          <p:cNvPr id="9" name="TextBox 8"/>
          <p:cNvSpPr txBox="1"/>
          <p:nvPr/>
        </p:nvSpPr>
        <p:spPr>
          <a:xfrm>
            <a:off x="304800" y="1676401"/>
            <a:ext cx="8229600" cy="5047536"/>
          </a:xfrm>
          <a:prstGeom prst="rect">
            <a:avLst/>
          </a:prstGeom>
          <a:solidFill>
            <a:schemeClr val="bg1">
              <a:lumMod val="95000"/>
            </a:schemeClr>
          </a:solidFill>
          <a:ln>
            <a:solidFill>
              <a:schemeClr val="bg1">
                <a:lumMod val="85000"/>
              </a:schemeClr>
            </a:solidFill>
          </a:ln>
        </p:spPr>
        <p:txBody>
          <a:bodyPr>
            <a:spAutoFit/>
          </a:bodyPr>
          <a:lstStyle/>
          <a:p>
            <a:pPr fontAlgn="auto">
              <a:spcBef>
                <a:spcPts val="0"/>
              </a:spcBef>
              <a:spcAft>
                <a:spcPts val="0"/>
              </a:spcAft>
              <a:defRPr/>
            </a:pPr>
            <a:r>
              <a:rPr lang="en-US" sz="1400" dirty="0">
                <a:solidFill>
                  <a:srgbClr val="646464"/>
                </a:solidFill>
                <a:latin typeface="Courier New"/>
              </a:rPr>
              <a:t>@Override</a:t>
            </a:r>
          </a:p>
          <a:p>
            <a:pPr fontAlgn="auto">
              <a:spcBef>
                <a:spcPts val="0"/>
              </a:spcBef>
              <a:spcAft>
                <a:spcPts val="0"/>
              </a:spcAft>
              <a:defRPr/>
            </a:pPr>
            <a:r>
              <a:rPr lang="en-US" sz="1400" b="1" dirty="0">
                <a:solidFill>
                  <a:srgbClr val="7F0055"/>
                </a:solidFill>
                <a:latin typeface="Courier New"/>
              </a:rPr>
              <a:t>public</a:t>
            </a:r>
            <a:r>
              <a:rPr lang="en-US" sz="1400" b="1" dirty="0">
                <a:solidFill>
                  <a:srgbClr val="000000"/>
                </a:solidFill>
                <a:latin typeface="Courier New"/>
              </a:rPr>
              <a:t> </a:t>
            </a:r>
            <a:r>
              <a:rPr lang="en-US" sz="1400" b="1" dirty="0">
                <a:solidFill>
                  <a:srgbClr val="7F0055"/>
                </a:solidFill>
                <a:latin typeface="Courier New"/>
              </a:rPr>
              <a:t>void</a:t>
            </a:r>
            <a:r>
              <a:rPr lang="en-US" sz="1400" b="1" dirty="0">
                <a:solidFill>
                  <a:srgbClr val="000000"/>
                </a:solidFill>
                <a:latin typeface="Courier New"/>
              </a:rPr>
              <a:t> </a:t>
            </a:r>
            <a:r>
              <a:rPr lang="en-US" sz="1400" b="1" dirty="0" err="1">
                <a:solidFill>
                  <a:srgbClr val="000000"/>
                </a:solidFill>
                <a:latin typeface="Courier New"/>
              </a:rPr>
              <a:t>onCreate</a:t>
            </a:r>
            <a:r>
              <a:rPr lang="en-US" sz="1400" b="1" dirty="0">
                <a:solidFill>
                  <a:srgbClr val="000000"/>
                </a:solidFill>
                <a:latin typeface="Courier New"/>
              </a:rPr>
              <a:t>(Bundle icicle) {</a:t>
            </a:r>
          </a:p>
          <a:p>
            <a:pPr lvl="1" fontAlgn="auto">
              <a:spcBef>
                <a:spcPts val="0"/>
              </a:spcBef>
              <a:spcAft>
                <a:spcPts val="0"/>
              </a:spcAft>
              <a:defRPr/>
            </a:pPr>
            <a:r>
              <a:rPr lang="en-US" sz="1400" b="1" dirty="0" err="1">
                <a:solidFill>
                  <a:srgbClr val="7F0055"/>
                </a:solidFill>
                <a:latin typeface="Courier New"/>
              </a:rPr>
              <a:t>super</a:t>
            </a:r>
            <a:r>
              <a:rPr lang="en-US" sz="1400" b="1" dirty="0" err="1">
                <a:solidFill>
                  <a:srgbClr val="000000"/>
                </a:solidFill>
                <a:latin typeface="Courier New"/>
              </a:rPr>
              <a:t>.onCreate</a:t>
            </a:r>
            <a:r>
              <a:rPr lang="en-US" sz="1400" b="1" dirty="0">
                <a:solidFill>
                  <a:srgbClr val="000000"/>
                </a:solidFill>
                <a:latin typeface="Courier New"/>
              </a:rPr>
              <a:t>(icicle);</a:t>
            </a:r>
          </a:p>
          <a:p>
            <a:pPr lvl="1" fontAlgn="auto">
              <a:spcBef>
                <a:spcPts val="0"/>
              </a:spcBef>
              <a:spcAft>
                <a:spcPts val="0"/>
              </a:spcAft>
              <a:defRPr/>
            </a:pPr>
            <a:r>
              <a:rPr lang="en-US" sz="1400" dirty="0" err="1">
                <a:solidFill>
                  <a:srgbClr val="000000"/>
                </a:solidFill>
                <a:latin typeface="Courier New"/>
              </a:rPr>
              <a:t>setContentView</a:t>
            </a:r>
            <a:r>
              <a:rPr lang="en-US" sz="1400" dirty="0">
                <a:solidFill>
                  <a:srgbClr val="000000"/>
                </a:solidFill>
                <a:latin typeface="Courier New"/>
              </a:rPr>
              <a:t>(</a:t>
            </a:r>
            <a:r>
              <a:rPr lang="en-US" sz="1400" dirty="0" err="1">
                <a:solidFill>
                  <a:srgbClr val="000000"/>
                </a:solidFill>
                <a:latin typeface="Courier New"/>
              </a:rPr>
              <a:t>R.layout.</a:t>
            </a:r>
            <a:r>
              <a:rPr lang="en-US" sz="1400" i="1" dirty="0" err="1">
                <a:solidFill>
                  <a:srgbClr val="0000C0"/>
                </a:solidFill>
                <a:latin typeface="Courier New"/>
              </a:rPr>
              <a:t>main</a:t>
            </a:r>
            <a:r>
              <a:rPr lang="en-US" sz="1400" i="1" dirty="0">
                <a:solidFill>
                  <a:srgbClr val="000000"/>
                </a:solidFill>
                <a:latin typeface="Courier New"/>
              </a:rPr>
              <a:t>);</a:t>
            </a:r>
          </a:p>
          <a:p>
            <a:pPr lvl="1" fontAlgn="auto">
              <a:spcBef>
                <a:spcPts val="0"/>
              </a:spcBef>
              <a:spcAft>
                <a:spcPts val="0"/>
              </a:spcAft>
              <a:defRPr/>
            </a:pPr>
            <a:r>
              <a:rPr lang="en-US" sz="1400" dirty="0">
                <a:solidFill>
                  <a:srgbClr val="0000C0"/>
                </a:solidFill>
                <a:latin typeface="Courier New"/>
              </a:rPr>
              <a:t>selection</a:t>
            </a:r>
            <a:r>
              <a:rPr lang="en-US" sz="1400" dirty="0">
                <a:solidFill>
                  <a:srgbClr val="000000"/>
                </a:solidFill>
                <a:latin typeface="Courier New"/>
              </a:rPr>
              <a:t> = (</a:t>
            </a:r>
            <a:r>
              <a:rPr lang="en-US" sz="1400" dirty="0" err="1">
                <a:solidFill>
                  <a:srgbClr val="000000"/>
                </a:solidFill>
                <a:latin typeface="Courier New"/>
              </a:rPr>
              <a:t>TextView</a:t>
            </a:r>
            <a:r>
              <a:rPr lang="en-US" sz="1400" dirty="0">
                <a:solidFill>
                  <a:srgbClr val="000000"/>
                </a:solidFill>
                <a:latin typeface="Courier New"/>
              </a:rPr>
              <a:t>) </a:t>
            </a:r>
            <a:r>
              <a:rPr lang="en-US" sz="1400" dirty="0" err="1">
                <a:solidFill>
                  <a:srgbClr val="000000"/>
                </a:solidFill>
                <a:latin typeface="Courier New"/>
              </a:rPr>
              <a:t>findViewById</a:t>
            </a:r>
            <a:r>
              <a:rPr lang="en-US" sz="1400" dirty="0">
                <a:solidFill>
                  <a:srgbClr val="000000"/>
                </a:solidFill>
                <a:latin typeface="Courier New"/>
              </a:rPr>
              <a:t>(</a:t>
            </a:r>
            <a:r>
              <a:rPr lang="en-US" sz="1400" dirty="0" err="1">
                <a:solidFill>
                  <a:srgbClr val="000000"/>
                </a:solidFill>
                <a:latin typeface="Courier New"/>
              </a:rPr>
              <a:t>R.id.</a:t>
            </a:r>
            <a:r>
              <a:rPr lang="en-US" sz="1400" i="1" dirty="0" err="1">
                <a:solidFill>
                  <a:srgbClr val="0000C0"/>
                </a:solidFill>
                <a:latin typeface="Courier New"/>
              </a:rPr>
              <a:t>selection</a:t>
            </a:r>
            <a:r>
              <a:rPr lang="en-US" sz="1400" i="1" dirty="0">
                <a:solidFill>
                  <a:srgbClr val="000000"/>
                </a:solidFill>
                <a:latin typeface="Courier New"/>
              </a:rPr>
              <a:t>);</a:t>
            </a:r>
          </a:p>
          <a:p>
            <a:pPr lvl="1" fontAlgn="auto">
              <a:spcBef>
                <a:spcPts val="0"/>
              </a:spcBef>
              <a:spcAft>
                <a:spcPts val="0"/>
              </a:spcAft>
              <a:defRPr/>
            </a:pPr>
            <a:endParaRPr lang="en-US" sz="1400" dirty="0">
              <a:latin typeface="Courier New"/>
            </a:endParaRPr>
          </a:p>
          <a:p>
            <a:pPr lvl="1" fontAlgn="auto">
              <a:spcBef>
                <a:spcPts val="0"/>
              </a:spcBef>
              <a:spcAft>
                <a:spcPts val="0"/>
              </a:spcAft>
              <a:defRPr/>
            </a:pPr>
            <a:r>
              <a:rPr lang="en-US" sz="1400" dirty="0" err="1">
                <a:solidFill>
                  <a:srgbClr val="000000"/>
                </a:solidFill>
                <a:latin typeface="Courier New"/>
              </a:rPr>
              <a:t>GridView</a:t>
            </a:r>
            <a:r>
              <a:rPr lang="en-US" sz="1400" dirty="0">
                <a:solidFill>
                  <a:srgbClr val="000000"/>
                </a:solidFill>
                <a:latin typeface="Courier New"/>
              </a:rPr>
              <a:t> </a:t>
            </a:r>
            <a:r>
              <a:rPr lang="en-US" sz="1400" dirty="0" err="1">
                <a:solidFill>
                  <a:srgbClr val="000000"/>
                </a:solidFill>
                <a:latin typeface="Courier New"/>
              </a:rPr>
              <a:t>gv</a:t>
            </a:r>
            <a:r>
              <a:rPr lang="en-US" sz="1400" dirty="0">
                <a:solidFill>
                  <a:srgbClr val="000000"/>
                </a:solidFill>
                <a:latin typeface="Courier New"/>
              </a:rPr>
              <a:t> = (</a:t>
            </a:r>
            <a:r>
              <a:rPr lang="en-US" sz="1400" dirty="0" err="1">
                <a:solidFill>
                  <a:srgbClr val="000000"/>
                </a:solidFill>
                <a:latin typeface="Courier New"/>
              </a:rPr>
              <a:t>GridView</a:t>
            </a:r>
            <a:r>
              <a:rPr lang="en-US" sz="1400" dirty="0">
                <a:solidFill>
                  <a:srgbClr val="000000"/>
                </a:solidFill>
                <a:latin typeface="Courier New"/>
              </a:rPr>
              <a:t>) </a:t>
            </a:r>
            <a:r>
              <a:rPr lang="en-US" sz="1400" dirty="0" err="1">
                <a:solidFill>
                  <a:srgbClr val="000000"/>
                </a:solidFill>
                <a:latin typeface="Courier New"/>
              </a:rPr>
              <a:t>findViewById</a:t>
            </a:r>
            <a:r>
              <a:rPr lang="en-US" sz="1400" dirty="0">
                <a:solidFill>
                  <a:srgbClr val="000000"/>
                </a:solidFill>
                <a:latin typeface="Courier New"/>
              </a:rPr>
              <a:t>(</a:t>
            </a:r>
            <a:r>
              <a:rPr lang="en-US" sz="1400" dirty="0" err="1">
                <a:solidFill>
                  <a:srgbClr val="000000"/>
                </a:solidFill>
                <a:latin typeface="Courier New"/>
              </a:rPr>
              <a:t>R.id.</a:t>
            </a:r>
            <a:r>
              <a:rPr lang="en-US" sz="1400" i="1" dirty="0" err="1">
                <a:solidFill>
                  <a:srgbClr val="0000C0"/>
                </a:solidFill>
                <a:latin typeface="Courier New"/>
              </a:rPr>
              <a:t>grid</a:t>
            </a:r>
            <a:r>
              <a:rPr lang="en-US" sz="1400" i="1" dirty="0">
                <a:solidFill>
                  <a:srgbClr val="000000"/>
                </a:solidFill>
                <a:latin typeface="Courier New"/>
              </a:rPr>
              <a:t>);</a:t>
            </a:r>
          </a:p>
          <a:p>
            <a:pPr lvl="1" fontAlgn="auto">
              <a:spcBef>
                <a:spcPts val="0"/>
              </a:spcBef>
              <a:spcAft>
                <a:spcPts val="0"/>
              </a:spcAft>
              <a:defRPr/>
            </a:pPr>
            <a:endParaRPr lang="en-US" sz="1400" dirty="0">
              <a:latin typeface="Courier New"/>
            </a:endParaRPr>
          </a:p>
          <a:p>
            <a:pPr lvl="1" fontAlgn="auto">
              <a:spcBef>
                <a:spcPts val="0"/>
              </a:spcBef>
              <a:spcAft>
                <a:spcPts val="0"/>
              </a:spcAft>
              <a:defRPr/>
            </a:pPr>
            <a:r>
              <a:rPr lang="en-US" sz="1400" dirty="0" err="1">
                <a:solidFill>
                  <a:srgbClr val="000000"/>
                </a:solidFill>
                <a:latin typeface="Courier New"/>
              </a:rPr>
              <a:t>ArrayAdapter</a:t>
            </a:r>
            <a:r>
              <a:rPr lang="en-US" sz="1400" dirty="0">
                <a:solidFill>
                  <a:srgbClr val="000000"/>
                </a:solidFill>
                <a:latin typeface="Courier New"/>
              </a:rPr>
              <a:t>&lt;String&gt; </a:t>
            </a:r>
            <a:r>
              <a:rPr lang="en-US" sz="1400" dirty="0" err="1">
                <a:solidFill>
                  <a:srgbClr val="000000"/>
                </a:solidFill>
                <a:latin typeface="Courier New"/>
              </a:rPr>
              <a:t>aa</a:t>
            </a:r>
            <a:r>
              <a:rPr lang="en-US" sz="1400" dirty="0">
                <a:solidFill>
                  <a:srgbClr val="000000"/>
                </a:solidFill>
                <a:latin typeface="Courier New"/>
              </a:rPr>
              <a:t> = </a:t>
            </a:r>
            <a:r>
              <a:rPr lang="en-US" sz="1400" b="1" dirty="0">
                <a:solidFill>
                  <a:srgbClr val="7F0055"/>
                </a:solidFill>
                <a:latin typeface="Courier New"/>
              </a:rPr>
              <a:t>new</a:t>
            </a:r>
            <a:r>
              <a:rPr lang="en-US" sz="1400" b="1" dirty="0">
                <a:solidFill>
                  <a:srgbClr val="000000"/>
                </a:solidFill>
                <a:latin typeface="Courier New"/>
              </a:rPr>
              <a:t> </a:t>
            </a:r>
            <a:r>
              <a:rPr lang="en-US" sz="1400" b="1" dirty="0" err="1">
                <a:solidFill>
                  <a:srgbClr val="000000"/>
                </a:solidFill>
                <a:latin typeface="Courier New"/>
              </a:rPr>
              <a:t>ArrayAdapter</a:t>
            </a:r>
            <a:r>
              <a:rPr lang="en-US" sz="1400" b="1" dirty="0">
                <a:solidFill>
                  <a:srgbClr val="000000"/>
                </a:solidFill>
                <a:latin typeface="Courier New"/>
              </a:rPr>
              <a:t>&lt;String&gt;(</a:t>
            </a:r>
          </a:p>
          <a:p>
            <a:pPr lvl="8">
              <a:defRPr/>
            </a:pPr>
            <a:r>
              <a:rPr lang="en-US" sz="1400" b="1" dirty="0">
                <a:solidFill>
                  <a:srgbClr val="7F0055"/>
                </a:solidFill>
                <a:latin typeface="Courier New"/>
              </a:rPr>
              <a:t>this</a:t>
            </a:r>
            <a:r>
              <a:rPr lang="en-US" sz="1400" b="1" dirty="0">
                <a:solidFill>
                  <a:srgbClr val="000000"/>
                </a:solidFill>
                <a:latin typeface="Courier New"/>
              </a:rPr>
              <a:t>,</a:t>
            </a:r>
          </a:p>
          <a:p>
            <a:pPr lvl="8">
              <a:defRPr/>
            </a:pPr>
            <a:r>
              <a:rPr lang="en-US" sz="1400" dirty="0">
                <a:solidFill>
                  <a:srgbClr val="000000"/>
                </a:solidFill>
                <a:latin typeface="Courier New"/>
              </a:rPr>
              <a:t>android.R.layout.</a:t>
            </a:r>
            <a:r>
              <a:rPr lang="en-US" sz="1400" i="1" dirty="0">
                <a:solidFill>
                  <a:srgbClr val="0000C0"/>
                </a:solidFill>
                <a:latin typeface="Courier New"/>
              </a:rPr>
              <a:t>simple_list_item_1</a:t>
            </a:r>
            <a:r>
              <a:rPr lang="en-US" sz="1400" i="1" dirty="0">
                <a:solidFill>
                  <a:srgbClr val="000000"/>
                </a:solidFill>
                <a:latin typeface="Courier New"/>
              </a:rPr>
              <a:t>, </a:t>
            </a:r>
          </a:p>
          <a:p>
            <a:pPr lvl="8">
              <a:defRPr/>
            </a:pPr>
            <a:r>
              <a:rPr lang="en-US" sz="1400" dirty="0">
                <a:solidFill>
                  <a:srgbClr val="0000C0"/>
                </a:solidFill>
                <a:latin typeface="Courier New"/>
              </a:rPr>
              <a:t>items</a:t>
            </a:r>
            <a:r>
              <a:rPr lang="en-US" sz="1400" dirty="0">
                <a:solidFill>
                  <a:srgbClr val="000000"/>
                </a:solidFill>
                <a:latin typeface="Courier New"/>
              </a:rPr>
              <a:t> );</a:t>
            </a:r>
            <a:endParaRPr lang="en-US" sz="1400" dirty="0">
              <a:latin typeface="Courier New"/>
            </a:endParaRPr>
          </a:p>
          <a:p>
            <a:pPr lvl="1" fontAlgn="auto">
              <a:spcBef>
                <a:spcPts val="0"/>
              </a:spcBef>
              <a:spcAft>
                <a:spcPts val="0"/>
              </a:spcAft>
              <a:defRPr/>
            </a:pPr>
            <a:r>
              <a:rPr lang="en-US" sz="1400" dirty="0" err="1">
                <a:solidFill>
                  <a:srgbClr val="000000"/>
                </a:solidFill>
                <a:latin typeface="Courier New"/>
              </a:rPr>
              <a:t>gv.setAdapter</a:t>
            </a:r>
            <a:r>
              <a:rPr lang="en-US" sz="1400" dirty="0">
                <a:solidFill>
                  <a:srgbClr val="000000"/>
                </a:solidFill>
                <a:latin typeface="Courier New"/>
              </a:rPr>
              <a:t>(</a:t>
            </a:r>
            <a:r>
              <a:rPr lang="en-US" sz="1400" dirty="0" err="1">
                <a:solidFill>
                  <a:srgbClr val="000000"/>
                </a:solidFill>
                <a:latin typeface="Courier New"/>
              </a:rPr>
              <a:t>aa</a:t>
            </a:r>
            <a:r>
              <a:rPr lang="en-US" sz="1400" dirty="0">
                <a:solidFill>
                  <a:srgbClr val="000000"/>
                </a:solidFill>
                <a:latin typeface="Courier New"/>
              </a:rPr>
              <a:t>);</a:t>
            </a:r>
          </a:p>
          <a:p>
            <a:pPr lvl="1" fontAlgn="auto">
              <a:spcBef>
                <a:spcPts val="0"/>
              </a:spcBef>
              <a:spcAft>
                <a:spcPts val="0"/>
              </a:spcAft>
              <a:defRPr/>
            </a:pPr>
            <a:endParaRPr lang="en-US" sz="1400" dirty="0">
              <a:solidFill>
                <a:srgbClr val="000000"/>
              </a:solidFill>
              <a:latin typeface="Courier New"/>
            </a:endParaRPr>
          </a:p>
          <a:p>
            <a:pPr lvl="1" fontAlgn="auto">
              <a:spcBef>
                <a:spcPts val="0"/>
              </a:spcBef>
              <a:spcAft>
                <a:spcPts val="0"/>
              </a:spcAft>
              <a:defRPr/>
            </a:pPr>
            <a:r>
              <a:rPr lang="en-US" sz="1400" dirty="0" err="1">
                <a:solidFill>
                  <a:srgbClr val="000000"/>
                </a:solidFill>
                <a:latin typeface="Courier New"/>
              </a:rPr>
              <a:t>gv.setOnItemClickListener</a:t>
            </a:r>
            <a:r>
              <a:rPr lang="en-US" sz="1400" dirty="0">
                <a:solidFill>
                  <a:srgbClr val="000000"/>
                </a:solidFill>
                <a:latin typeface="Courier New"/>
              </a:rPr>
              <a:t>(</a:t>
            </a:r>
            <a:r>
              <a:rPr lang="en-US" sz="1400" b="1" dirty="0">
                <a:solidFill>
                  <a:srgbClr val="7F0055"/>
                </a:solidFill>
                <a:latin typeface="Courier New"/>
              </a:rPr>
              <a:t>this</a:t>
            </a:r>
            <a:r>
              <a:rPr lang="en-US" sz="1400" b="1"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a:t>
            </a:r>
          </a:p>
          <a:p>
            <a:pPr fontAlgn="auto">
              <a:spcBef>
                <a:spcPts val="0"/>
              </a:spcBef>
              <a:spcAft>
                <a:spcPts val="0"/>
              </a:spcAft>
              <a:defRPr/>
            </a:pPr>
            <a:endParaRPr lang="en-US" sz="1400" dirty="0">
              <a:latin typeface="Courier New"/>
            </a:endParaRPr>
          </a:p>
          <a:p>
            <a:pPr fontAlgn="auto">
              <a:spcBef>
                <a:spcPts val="0"/>
              </a:spcBef>
              <a:spcAft>
                <a:spcPts val="0"/>
              </a:spcAft>
              <a:defRPr/>
            </a:pPr>
            <a:r>
              <a:rPr lang="en-US" sz="1400" b="1" dirty="0">
                <a:solidFill>
                  <a:srgbClr val="7F0055"/>
                </a:solidFill>
                <a:latin typeface="Courier New"/>
              </a:rPr>
              <a:t>public</a:t>
            </a:r>
            <a:r>
              <a:rPr lang="en-US" sz="1400" b="1" dirty="0">
                <a:solidFill>
                  <a:srgbClr val="000000"/>
                </a:solidFill>
                <a:latin typeface="Courier New"/>
              </a:rPr>
              <a:t> </a:t>
            </a:r>
            <a:r>
              <a:rPr lang="en-US" sz="1400" b="1" dirty="0">
                <a:solidFill>
                  <a:srgbClr val="7F0055"/>
                </a:solidFill>
                <a:latin typeface="Courier New"/>
              </a:rPr>
              <a:t>void</a:t>
            </a:r>
            <a:r>
              <a:rPr lang="en-US" sz="1400" b="1" dirty="0">
                <a:solidFill>
                  <a:srgbClr val="000000"/>
                </a:solidFill>
                <a:latin typeface="Courier New"/>
              </a:rPr>
              <a:t> </a:t>
            </a:r>
            <a:r>
              <a:rPr lang="en-US" sz="1400" b="1" dirty="0" err="1">
                <a:solidFill>
                  <a:srgbClr val="000000"/>
                </a:solidFill>
                <a:latin typeface="Courier New"/>
              </a:rPr>
              <a:t>onItemClick</a:t>
            </a:r>
            <a:r>
              <a:rPr lang="en-US" sz="1400" b="1" dirty="0">
                <a:solidFill>
                  <a:srgbClr val="000000"/>
                </a:solidFill>
                <a:latin typeface="Courier New"/>
              </a:rPr>
              <a:t>(</a:t>
            </a:r>
            <a:r>
              <a:rPr lang="en-US" sz="1400" b="1" dirty="0" err="1">
                <a:solidFill>
                  <a:srgbClr val="000000"/>
                </a:solidFill>
                <a:latin typeface="Courier New"/>
              </a:rPr>
              <a:t>AdapterView</a:t>
            </a:r>
            <a:r>
              <a:rPr lang="en-US" sz="1400" b="1" dirty="0">
                <a:solidFill>
                  <a:srgbClr val="000000"/>
                </a:solidFill>
                <a:latin typeface="Courier New"/>
              </a:rPr>
              <a:t>&lt;?&gt; parent, View v, </a:t>
            </a:r>
          </a:p>
          <a:p>
            <a:pPr fontAlgn="auto">
              <a:spcBef>
                <a:spcPts val="0"/>
              </a:spcBef>
              <a:spcAft>
                <a:spcPts val="0"/>
              </a:spcAft>
              <a:defRPr/>
            </a:pPr>
            <a:r>
              <a:rPr lang="en-US" sz="1400" b="1" dirty="0">
                <a:solidFill>
                  <a:srgbClr val="000000"/>
                </a:solidFill>
                <a:latin typeface="Courier New"/>
              </a:rPr>
              <a:t>		       </a:t>
            </a:r>
            <a:r>
              <a:rPr lang="en-US" sz="1400" b="1" dirty="0" err="1">
                <a:solidFill>
                  <a:srgbClr val="7F0055"/>
                </a:solidFill>
                <a:latin typeface="Courier New"/>
              </a:rPr>
              <a:t>int</a:t>
            </a:r>
            <a:r>
              <a:rPr lang="en-US" sz="1400" b="1" dirty="0">
                <a:solidFill>
                  <a:srgbClr val="000000"/>
                </a:solidFill>
                <a:latin typeface="Courier New"/>
              </a:rPr>
              <a:t> position, </a:t>
            </a:r>
            <a:r>
              <a:rPr lang="en-US" sz="1400" b="1" dirty="0">
                <a:solidFill>
                  <a:srgbClr val="7F0055"/>
                </a:solidFill>
                <a:latin typeface="Courier New"/>
              </a:rPr>
              <a:t>long</a:t>
            </a:r>
            <a:r>
              <a:rPr lang="en-US" sz="1400" b="1" dirty="0">
                <a:solidFill>
                  <a:srgbClr val="000000"/>
                </a:solidFill>
                <a:latin typeface="Courier New"/>
              </a:rPr>
              <a:t> id) {</a:t>
            </a:r>
          </a:p>
          <a:p>
            <a:pPr lvl="1" fontAlgn="auto">
              <a:spcBef>
                <a:spcPts val="0"/>
              </a:spcBef>
              <a:spcAft>
                <a:spcPts val="0"/>
              </a:spcAft>
              <a:defRPr/>
            </a:pPr>
            <a:r>
              <a:rPr lang="en-US" sz="1400" dirty="0" err="1">
                <a:solidFill>
                  <a:srgbClr val="0000C0"/>
                </a:solidFill>
                <a:latin typeface="Courier New"/>
              </a:rPr>
              <a:t>selection</a:t>
            </a:r>
            <a:r>
              <a:rPr lang="en-US" sz="1400" dirty="0" err="1">
                <a:solidFill>
                  <a:srgbClr val="000000"/>
                </a:solidFill>
                <a:latin typeface="Courier New"/>
              </a:rPr>
              <a:t>.setText</a:t>
            </a:r>
            <a:r>
              <a:rPr lang="en-US" sz="1400" dirty="0">
                <a:solidFill>
                  <a:srgbClr val="000000"/>
                </a:solidFill>
                <a:latin typeface="Courier New"/>
              </a:rPr>
              <a:t>(</a:t>
            </a:r>
            <a:r>
              <a:rPr lang="en-US" sz="1400" dirty="0">
                <a:solidFill>
                  <a:srgbClr val="0000C0"/>
                </a:solidFill>
                <a:latin typeface="Courier New"/>
              </a:rPr>
              <a:t>items</a:t>
            </a:r>
            <a:r>
              <a:rPr lang="en-US" sz="1400" dirty="0">
                <a:solidFill>
                  <a:srgbClr val="000000"/>
                </a:solidFill>
                <a:latin typeface="Courier New"/>
              </a:rPr>
              <a:t>[position]);</a:t>
            </a:r>
          </a:p>
          <a:p>
            <a:pPr fontAlgn="auto">
              <a:spcBef>
                <a:spcPts val="0"/>
              </a:spcBef>
              <a:spcAft>
                <a:spcPts val="0"/>
              </a:spcAft>
              <a:defRPr/>
            </a:pPr>
            <a:r>
              <a:rPr lang="en-US" sz="1400" dirty="0">
                <a:solidFill>
                  <a:srgbClr val="000000"/>
                </a:solidFill>
                <a:latin typeface="Courier New"/>
              </a:rPr>
              <a:t>}</a:t>
            </a:r>
          </a:p>
          <a:p>
            <a:pPr fontAlgn="auto">
              <a:spcBef>
                <a:spcPts val="0"/>
              </a:spcBef>
              <a:spcAft>
                <a:spcPts val="0"/>
              </a:spcAft>
              <a:defRPr/>
            </a:pPr>
            <a:endParaRPr lang="en-US" sz="1400" dirty="0">
              <a:latin typeface="Courier New"/>
            </a:endParaRPr>
          </a:p>
          <a:p>
            <a:pPr fontAlgn="auto">
              <a:spcBef>
                <a:spcPts val="0"/>
              </a:spcBef>
              <a:spcAft>
                <a:spcPts val="0"/>
              </a:spcAft>
              <a:defRPr/>
            </a:pPr>
            <a:r>
              <a:rPr lang="en-US" sz="1400" dirty="0">
                <a:solidFill>
                  <a:srgbClr val="000000"/>
                </a:solidFill>
                <a:latin typeface="Courier New"/>
              </a:rPr>
              <a:t>}</a:t>
            </a:r>
            <a:r>
              <a:rPr lang="en-US" sz="1400" dirty="0">
                <a:solidFill>
                  <a:srgbClr val="3F7F5F"/>
                </a:solidFill>
                <a:latin typeface="Courier New"/>
              </a:rPr>
              <a:t>// class</a:t>
            </a:r>
            <a:endParaRPr lang="en-US" sz="1300" dirty="0">
              <a:latin typeface="+mn-lt"/>
            </a:endParaRPr>
          </a:p>
        </p:txBody>
      </p:sp>
      <p:pic>
        <p:nvPicPr>
          <p:cNvPr id="36871" name="Picture 10" descr="device.png"/>
          <p:cNvPicPr>
            <a:picLocks noChangeAspect="1"/>
          </p:cNvPicPr>
          <p:nvPr/>
        </p:nvPicPr>
        <p:blipFill>
          <a:blip r:embed="rId3"/>
          <a:srcRect/>
          <a:stretch>
            <a:fillRect/>
          </a:stretch>
        </p:blipFill>
        <p:spPr bwMode="auto">
          <a:xfrm>
            <a:off x="7315200" y="762000"/>
            <a:ext cx="1524000" cy="22860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AE29286-5BFD-4C3B-AD6B-D8F6750CB97B}" type="slidenum">
              <a:rPr lang="en-US"/>
              <a:pPr>
                <a:defRPr/>
              </a:pPr>
              <a:t>25</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9CCE066-6BE1-464A-A8FF-A51CB06BFA5C}" type="slidenum">
              <a:rPr lang="en-US" sz="1200">
                <a:solidFill>
                  <a:schemeClr val="tx1">
                    <a:tint val="75000"/>
                  </a:schemeClr>
                </a:solidFill>
                <a:latin typeface="+mn-lt"/>
              </a:rPr>
              <a:pPr algn="r" fontAlgn="auto">
                <a:spcBef>
                  <a:spcPts val="0"/>
                </a:spcBef>
                <a:spcAft>
                  <a:spcPts val="0"/>
                </a:spcAft>
                <a:defRPr/>
              </a:pPr>
              <a:t>25</a:t>
            </a:fld>
            <a:endParaRPr lang="en-US" sz="1200">
              <a:solidFill>
                <a:schemeClr val="tx1">
                  <a:tint val="75000"/>
                </a:schemeClr>
              </a:solidFill>
              <a:latin typeface="+mn-lt"/>
            </a:endParaRPr>
          </a:p>
        </p:txBody>
      </p:sp>
      <p:pic>
        <p:nvPicPr>
          <p:cNvPr id="37892"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37893" name="TextBox 6"/>
          <p:cNvSpPr txBox="1">
            <a:spLocks noChangeArrowheads="1"/>
          </p:cNvSpPr>
          <p:nvPr/>
        </p:nvSpPr>
        <p:spPr bwMode="auto">
          <a:xfrm>
            <a:off x="228600" y="990600"/>
            <a:ext cx="8534400" cy="5761038"/>
          </a:xfrm>
          <a:prstGeom prst="rect">
            <a:avLst/>
          </a:prstGeom>
          <a:noFill/>
          <a:ln w="9525">
            <a:noFill/>
            <a:miter lim="800000"/>
            <a:headEnd/>
            <a:tailEnd/>
          </a:ln>
        </p:spPr>
        <p:txBody>
          <a:bodyPr>
            <a:spAutoFit/>
          </a:bodyPr>
          <a:lstStyle/>
          <a:p>
            <a:pPr marL="457200" indent="-457200"/>
            <a:r>
              <a:rPr lang="en-US" sz="2800" b="1">
                <a:latin typeface="Calibri" pitchFamily="34" charset="0"/>
              </a:rPr>
              <a:t>AutoCompleteTextView</a:t>
            </a:r>
          </a:p>
          <a:p>
            <a:pPr marL="457200" indent="-457200"/>
            <a:endParaRPr lang="en-US" sz="2400">
              <a:latin typeface="Calibri" pitchFamily="34" charset="0"/>
            </a:endParaRPr>
          </a:p>
          <a:p>
            <a:pPr marL="457200" indent="-457200">
              <a:buFont typeface="Arial" charset="0"/>
              <a:buChar char="•"/>
            </a:pPr>
            <a:r>
              <a:rPr lang="en-US" sz="2000">
                <a:latin typeface="Calibri" pitchFamily="34" charset="0"/>
              </a:rPr>
              <a:t>Với </a:t>
            </a:r>
            <a:r>
              <a:rPr lang="en-US" sz="2000" b="1">
                <a:solidFill>
                  <a:srgbClr val="0070C0"/>
                </a:solidFill>
                <a:latin typeface="Calibri" pitchFamily="34" charset="0"/>
              </a:rPr>
              <a:t>auto-completion</a:t>
            </a:r>
            <a:r>
              <a:rPr lang="en-US" sz="2000">
                <a:latin typeface="Calibri" pitchFamily="34" charset="0"/>
              </a:rPr>
              <a:t>, trong khi người dùng gõ, phần text đã nhập được dùng làm tiết đầu tố để lọc dữ liệu, so sánh phần text đã nhập với một danh sách các lựa chọn có thể. </a:t>
            </a:r>
          </a:p>
          <a:p>
            <a:pPr marL="457200" indent="-457200">
              <a:buFont typeface="Arial" charset="0"/>
              <a:buChar char="•"/>
            </a:pPr>
            <a:endParaRPr lang="en-US" sz="2000">
              <a:latin typeface="Calibri" pitchFamily="34" charset="0"/>
            </a:endParaRPr>
          </a:p>
          <a:p>
            <a:pPr marL="457200" indent="-457200">
              <a:buFont typeface="Arial" charset="0"/>
              <a:buChar char="•"/>
            </a:pPr>
            <a:r>
              <a:rPr lang="en-US" sz="2000">
                <a:latin typeface="Calibri" pitchFamily="34" charset="0"/>
              </a:rPr>
              <a:t>Matches are shown in a </a:t>
            </a:r>
            <a:r>
              <a:rPr lang="en-US" sz="2000" i="1">
                <a:solidFill>
                  <a:srgbClr val="C00000"/>
                </a:solidFill>
                <a:latin typeface="Calibri" pitchFamily="34" charset="0"/>
              </a:rPr>
              <a:t>selection list</a:t>
            </a:r>
            <a:r>
              <a:rPr lang="en-US" sz="2000">
                <a:solidFill>
                  <a:srgbClr val="C00000"/>
                </a:solidFill>
                <a:latin typeface="Calibri" pitchFamily="34" charset="0"/>
              </a:rPr>
              <a:t> </a:t>
            </a:r>
            <a:r>
              <a:rPr lang="en-US" sz="2000">
                <a:latin typeface="Calibri" pitchFamily="34" charset="0"/>
              </a:rPr>
              <a:t>that, like with Spinner, folds down from the field. </a:t>
            </a:r>
          </a:p>
          <a:p>
            <a:pPr marL="457200" indent="-457200">
              <a:buFont typeface="Arial" charset="0"/>
              <a:buChar char="•"/>
            </a:pPr>
            <a:endParaRPr lang="en-US" sz="2000">
              <a:latin typeface="Calibri" pitchFamily="34" charset="0"/>
            </a:endParaRPr>
          </a:p>
          <a:p>
            <a:pPr marL="457200" indent="-457200">
              <a:buFont typeface="Arial" charset="0"/>
              <a:buChar char="•"/>
            </a:pPr>
            <a:r>
              <a:rPr lang="en-US" sz="2000">
                <a:latin typeface="Calibri" pitchFamily="34" charset="0"/>
              </a:rPr>
              <a:t>The user can either type out a </a:t>
            </a:r>
            <a:r>
              <a:rPr lang="en-US" sz="2000" i="1">
                <a:latin typeface="Calibri" pitchFamily="34" charset="0"/>
              </a:rPr>
              <a:t>new entry </a:t>
            </a:r>
            <a:r>
              <a:rPr lang="en-US" sz="2000">
                <a:latin typeface="Calibri" pitchFamily="34" charset="0"/>
              </a:rPr>
              <a:t>(e.g., something not in the list) or </a:t>
            </a:r>
            <a:r>
              <a:rPr lang="en-US" sz="2000" i="1">
                <a:latin typeface="Calibri" pitchFamily="34" charset="0"/>
              </a:rPr>
              <a:t>choose an entry from the list </a:t>
            </a:r>
            <a:r>
              <a:rPr lang="en-US" sz="2000">
                <a:latin typeface="Calibri" pitchFamily="34" charset="0"/>
              </a:rPr>
              <a:t>to be the value of the field.</a:t>
            </a:r>
          </a:p>
          <a:p>
            <a:pPr marL="457200" indent="-457200">
              <a:buFont typeface="Arial" charset="0"/>
              <a:buChar char="•"/>
            </a:pPr>
            <a:endParaRPr lang="en-US" sz="2000">
              <a:latin typeface="Calibri" pitchFamily="34" charset="0"/>
            </a:endParaRPr>
          </a:p>
          <a:p>
            <a:pPr marL="457200" indent="-457200">
              <a:buFont typeface="Arial" charset="0"/>
              <a:buChar char="•"/>
            </a:pPr>
            <a:r>
              <a:rPr lang="en-US" sz="2000">
                <a:latin typeface="Calibri" pitchFamily="34" charset="0"/>
              </a:rPr>
              <a:t>AutoCompleteTextView subclasses EditText, so you can configure all the standard look-and-feel aspects, such as font face and color.</a:t>
            </a:r>
          </a:p>
          <a:p>
            <a:pPr marL="457200" indent="-457200">
              <a:buFont typeface="Arial" charset="0"/>
              <a:buChar char="•"/>
            </a:pPr>
            <a:endParaRPr lang="en-US" sz="2000">
              <a:latin typeface="Calibri" pitchFamily="34" charset="0"/>
            </a:endParaRPr>
          </a:p>
          <a:p>
            <a:pPr marL="457200" indent="-457200">
              <a:buFont typeface="Arial" charset="0"/>
              <a:buChar char="•"/>
            </a:pPr>
            <a:r>
              <a:rPr lang="en-US" sz="2000">
                <a:latin typeface="Calibri" pitchFamily="34" charset="0"/>
              </a:rPr>
              <a:t>AutoCompleteTextView has a </a:t>
            </a:r>
            <a:r>
              <a:rPr lang="en-US" sz="2000" b="1" i="1">
                <a:solidFill>
                  <a:srgbClr val="0070C0"/>
                </a:solidFill>
                <a:latin typeface="Calibri" pitchFamily="34" charset="0"/>
              </a:rPr>
              <a:t>android:completionThreshold </a:t>
            </a:r>
            <a:r>
              <a:rPr lang="en-US" sz="2000">
                <a:latin typeface="Calibri" pitchFamily="34" charset="0"/>
              </a:rPr>
              <a:t>property, to indicate the minimum number of characters a user must enter before the list filtering begins.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7B7B147-030F-4162-931A-39175EEF1D92}" type="slidenum">
              <a:rPr lang="en-US"/>
              <a:pPr>
                <a:defRPr/>
              </a:pPr>
              <a:t>26</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BBD1B9D4-7FC4-482F-9A42-476708D62500}" type="slidenum">
              <a:rPr lang="en-US" sz="1200">
                <a:solidFill>
                  <a:schemeClr val="tx1">
                    <a:tint val="75000"/>
                  </a:schemeClr>
                </a:solidFill>
                <a:latin typeface="+mn-lt"/>
              </a:rPr>
              <a:pPr algn="r" fontAlgn="auto">
                <a:spcBef>
                  <a:spcPts val="0"/>
                </a:spcBef>
                <a:spcAft>
                  <a:spcPts val="0"/>
                </a:spcAft>
                <a:defRPr/>
              </a:pPr>
              <a:t>26</a:t>
            </a:fld>
            <a:endParaRPr lang="en-US" sz="1200">
              <a:solidFill>
                <a:schemeClr val="tx1">
                  <a:tint val="75000"/>
                </a:schemeClr>
              </a:solidFill>
              <a:latin typeface="+mn-lt"/>
            </a:endParaRPr>
          </a:p>
        </p:txBody>
      </p:sp>
      <p:pic>
        <p:nvPicPr>
          <p:cNvPr id="38916"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38917" name="TextBox 6"/>
          <p:cNvSpPr txBox="1">
            <a:spLocks noChangeArrowheads="1"/>
          </p:cNvSpPr>
          <p:nvPr/>
        </p:nvSpPr>
        <p:spPr bwMode="auto">
          <a:xfrm>
            <a:off x="228600" y="1219200"/>
            <a:ext cx="8534400" cy="523875"/>
          </a:xfrm>
          <a:prstGeom prst="rect">
            <a:avLst/>
          </a:prstGeom>
          <a:noFill/>
          <a:ln w="9525">
            <a:noFill/>
            <a:miter lim="800000"/>
            <a:headEnd/>
            <a:tailEnd/>
          </a:ln>
        </p:spPr>
        <p:txBody>
          <a:bodyPr>
            <a:spAutoFit/>
          </a:bodyPr>
          <a:lstStyle/>
          <a:p>
            <a:pPr marL="457200" indent="-457200"/>
            <a:r>
              <a:rPr lang="en-US" sz="2800" b="1">
                <a:latin typeface="Calibri" pitchFamily="34" charset="0"/>
              </a:rPr>
              <a:t>AutoCompleteTextView</a:t>
            </a:r>
          </a:p>
        </p:txBody>
      </p:sp>
      <p:pic>
        <p:nvPicPr>
          <p:cNvPr id="11" name="Picture 10" descr="device.png"/>
          <p:cNvPicPr>
            <a:picLocks noChangeAspect="1"/>
          </p:cNvPicPr>
          <p:nvPr/>
        </p:nvPicPr>
        <p:blipFill>
          <a:blip r:embed="rId3"/>
          <a:stretch>
            <a:fillRect/>
          </a:stretch>
        </p:blipFill>
        <p:spPr>
          <a:xfrm>
            <a:off x="3124200" y="2057400"/>
            <a:ext cx="2438400" cy="3657600"/>
          </a:xfrm>
          <a:prstGeom prst="rect">
            <a:avLst/>
          </a:prstGeom>
          <a:ln>
            <a:solidFill>
              <a:schemeClr val="bg1">
                <a:lumMod val="85000"/>
              </a:schemeClr>
            </a:solidFill>
          </a:ln>
        </p:spPr>
      </p:pic>
      <p:pic>
        <p:nvPicPr>
          <p:cNvPr id="12" name="Picture 11" descr="device2.png"/>
          <p:cNvPicPr>
            <a:picLocks noChangeAspect="1"/>
          </p:cNvPicPr>
          <p:nvPr/>
        </p:nvPicPr>
        <p:blipFill>
          <a:blip r:embed="rId4"/>
          <a:stretch>
            <a:fillRect/>
          </a:stretch>
        </p:blipFill>
        <p:spPr>
          <a:xfrm>
            <a:off x="6096000" y="2057400"/>
            <a:ext cx="2438400" cy="3657600"/>
          </a:xfrm>
          <a:prstGeom prst="rect">
            <a:avLst/>
          </a:prstGeom>
          <a:ln>
            <a:solidFill>
              <a:schemeClr val="bg1">
                <a:lumMod val="85000"/>
              </a:schemeClr>
            </a:solidFill>
          </a:ln>
        </p:spPr>
      </p:pic>
      <p:pic>
        <p:nvPicPr>
          <p:cNvPr id="13" name="Picture 12" descr="device.png"/>
          <p:cNvPicPr>
            <a:picLocks noChangeAspect="1"/>
          </p:cNvPicPr>
          <p:nvPr/>
        </p:nvPicPr>
        <p:blipFill>
          <a:blip r:embed="rId5"/>
          <a:stretch>
            <a:fillRect/>
          </a:stretch>
        </p:blipFill>
        <p:spPr>
          <a:xfrm>
            <a:off x="381000" y="2057400"/>
            <a:ext cx="2438400" cy="3657600"/>
          </a:xfrm>
          <a:prstGeom prst="rect">
            <a:avLst/>
          </a:prstGeom>
          <a:ln>
            <a:solidFill>
              <a:schemeClr val="bg1">
                <a:lumMod val="85000"/>
              </a:schemeClr>
            </a:solidFill>
          </a:ln>
        </p:spPr>
      </p:pic>
      <p:sp>
        <p:nvSpPr>
          <p:cNvPr id="14" name="Left Arrow 13"/>
          <p:cNvSpPr/>
          <p:nvPr/>
        </p:nvSpPr>
        <p:spPr>
          <a:xfrm>
            <a:off x="4191000" y="4114800"/>
            <a:ext cx="14478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Select this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7EEBF0E-0639-4D35-A4C9-1D9FEE89D25D}" type="slidenum">
              <a:rPr lang="en-US"/>
              <a:pPr>
                <a:defRPr/>
              </a:pPr>
              <a:t>27</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DE1783A9-8712-4296-BA96-608F9A183A0C}" type="slidenum">
              <a:rPr lang="en-US" sz="1200">
                <a:solidFill>
                  <a:schemeClr val="tx1">
                    <a:tint val="75000"/>
                  </a:schemeClr>
                </a:solidFill>
                <a:latin typeface="+mn-lt"/>
              </a:rPr>
              <a:pPr algn="r" fontAlgn="auto">
                <a:spcBef>
                  <a:spcPts val="0"/>
                </a:spcBef>
                <a:spcAft>
                  <a:spcPts val="0"/>
                </a:spcAft>
                <a:defRPr/>
              </a:pPr>
              <a:t>27</a:t>
            </a:fld>
            <a:endParaRPr lang="en-US" sz="1200">
              <a:solidFill>
                <a:schemeClr val="tx1">
                  <a:tint val="75000"/>
                </a:schemeClr>
              </a:solidFill>
              <a:latin typeface="+mn-lt"/>
            </a:endParaRPr>
          </a:p>
        </p:txBody>
      </p:sp>
      <p:pic>
        <p:nvPicPr>
          <p:cNvPr id="39940"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39941" name="TextBox 6"/>
          <p:cNvSpPr txBox="1">
            <a:spLocks noChangeArrowheads="1"/>
          </p:cNvSpPr>
          <p:nvPr/>
        </p:nvSpPr>
        <p:spPr bwMode="auto">
          <a:xfrm>
            <a:off x="228600" y="1219200"/>
            <a:ext cx="8534400" cy="523875"/>
          </a:xfrm>
          <a:prstGeom prst="rect">
            <a:avLst/>
          </a:prstGeom>
          <a:noFill/>
          <a:ln w="9525">
            <a:noFill/>
            <a:miter lim="800000"/>
            <a:headEnd/>
            <a:tailEnd/>
          </a:ln>
        </p:spPr>
        <p:txBody>
          <a:bodyPr>
            <a:spAutoFit/>
          </a:bodyPr>
          <a:lstStyle/>
          <a:p>
            <a:pPr marL="457200" indent="-457200"/>
            <a:r>
              <a:rPr lang="en-US" sz="2800" b="1">
                <a:latin typeface="Calibri" pitchFamily="34" charset="0"/>
              </a:rPr>
              <a:t>Example 4.  AutoCompleteTextView</a:t>
            </a:r>
          </a:p>
        </p:txBody>
      </p:sp>
      <p:sp>
        <p:nvSpPr>
          <p:cNvPr id="15" name="TextBox 14"/>
          <p:cNvSpPr txBox="1"/>
          <p:nvPr/>
        </p:nvSpPr>
        <p:spPr>
          <a:xfrm>
            <a:off x="304800" y="1905000"/>
            <a:ext cx="8001000" cy="4616648"/>
          </a:xfrm>
          <a:prstGeom prst="rect">
            <a:avLst/>
          </a:prstGeom>
          <a:solidFill>
            <a:schemeClr val="bg1">
              <a:lumMod val="95000"/>
            </a:schemeClr>
          </a:solidFill>
          <a:ln>
            <a:solidFill>
              <a:schemeClr val="bg1">
                <a:lumMod val="85000"/>
              </a:schemeClr>
            </a:solidFill>
          </a:ln>
        </p:spPr>
        <p:txBody>
          <a:bodyPr>
            <a:spAutoFit/>
          </a:bodyPr>
          <a:lstStyle/>
          <a:p>
            <a:pPr fontAlgn="auto">
              <a:spcBef>
                <a:spcPts val="0"/>
              </a:spcBef>
              <a:spcAft>
                <a:spcPts val="0"/>
              </a:spcAft>
              <a:defRPr/>
            </a:pPr>
            <a:r>
              <a:rPr lang="en-US" sz="1400" dirty="0">
                <a:solidFill>
                  <a:srgbClr val="008080"/>
                </a:solidFill>
                <a:latin typeface="Courier New"/>
              </a:rPr>
              <a:t>&lt;?</a:t>
            </a:r>
            <a:r>
              <a:rPr lang="en-US" sz="1400" dirty="0">
                <a:solidFill>
                  <a:srgbClr val="3F7F7F"/>
                </a:solidFill>
                <a:latin typeface="Courier New"/>
              </a:rPr>
              <a:t>xml </a:t>
            </a:r>
            <a:r>
              <a:rPr lang="en-US" sz="1400" dirty="0">
                <a:solidFill>
                  <a:srgbClr val="7F007F"/>
                </a:solidFill>
                <a:latin typeface="Courier New"/>
              </a:rPr>
              <a:t>version</a:t>
            </a:r>
            <a:r>
              <a:rPr lang="en-US" sz="1400" dirty="0">
                <a:solidFill>
                  <a:srgbClr val="000000"/>
                </a:solidFill>
                <a:latin typeface="Courier New"/>
              </a:rPr>
              <a:t>=</a:t>
            </a:r>
            <a:r>
              <a:rPr lang="en-US" sz="1400" i="1" dirty="0">
                <a:solidFill>
                  <a:srgbClr val="2A00FF"/>
                </a:solidFill>
                <a:latin typeface="Courier New"/>
              </a:rPr>
              <a:t>"1.0" </a:t>
            </a:r>
            <a:r>
              <a:rPr lang="en-US" sz="1400" i="1" dirty="0">
                <a:solidFill>
                  <a:srgbClr val="7F007F"/>
                </a:solidFill>
                <a:latin typeface="Courier New"/>
              </a:rPr>
              <a:t>encoding</a:t>
            </a:r>
            <a:r>
              <a:rPr lang="en-US" sz="1400" i="1" dirty="0">
                <a:solidFill>
                  <a:srgbClr val="000000"/>
                </a:solidFill>
                <a:latin typeface="Courier New"/>
              </a:rPr>
              <a:t>=</a:t>
            </a:r>
            <a:r>
              <a:rPr lang="en-US" sz="1400" i="1" dirty="0">
                <a:solidFill>
                  <a:srgbClr val="2A00FF"/>
                </a:solidFill>
                <a:latin typeface="Courier New"/>
              </a:rPr>
              <a:t>"utf-8"</a:t>
            </a:r>
            <a:r>
              <a:rPr lang="en-US" sz="1400" i="1" dirty="0">
                <a:solidFill>
                  <a:srgbClr val="008080"/>
                </a:solidFill>
                <a:latin typeface="Courier New"/>
              </a:rPr>
              <a:t>?&gt;</a:t>
            </a:r>
          </a:p>
          <a:p>
            <a:pPr fontAlgn="auto">
              <a:spcBef>
                <a:spcPts val="0"/>
              </a:spcBef>
              <a:spcAft>
                <a:spcPts val="0"/>
              </a:spcAft>
              <a:defRPr/>
            </a:pPr>
            <a:r>
              <a:rPr lang="en-US" sz="1400" dirty="0">
                <a:solidFill>
                  <a:srgbClr val="008080"/>
                </a:solidFill>
                <a:latin typeface="Courier New"/>
              </a:rPr>
              <a:t>&lt;</a:t>
            </a:r>
            <a:r>
              <a:rPr lang="en-US" sz="1400" dirty="0" err="1">
                <a:solidFill>
                  <a:srgbClr val="3F7F7F"/>
                </a:solidFill>
                <a:latin typeface="Courier New"/>
              </a:rPr>
              <a:t>LinearLayout</a:t>
            </a:r>
            <a:endParaRPr lang="en-US" sz="1400" dirty="0">
              <a:solidFill>
                <a:srgbClr val="3F7F7F"/>
              </a:solidFill>
              <a:latin typeface="Courier New"/>
            </a:endParaRPr>
          </a:p>
          <a:p>
            <a:pPr fontAlgn="auto">
              <a:spcBef>
                <a:spcPts val="0"/>
              </a:spcBef>
              <a:spcAft>
                <a:spcPts val="0"/>
              </a:spcAft>
              <a:defRPr/>
            </a:pPr>
            <a:r>
              <a:rPr lang="en-US" sz="1400" dirty="0">
                <a:latin typeface="Courier New"/>
              </a:rPr>
              <a:t>    </a:t>
            </a:r>
            <a:r>
              <a:rPr lang="en-US" sz="1400" dirty="0" err="1">
                <a:solidFill>
                  <a:srgbClr val="7F007F"/>
                </a:solidFill>
                <a:latin typeface="Courier New"/>
              </a:rPr>
              <a:t>xmlns:android</a:t>
            </a:r>
            <a:r>
              <a:rPr lang="en-US" sz="1400" dirty="0">
                <a:solidFill>
                  <a:srgbClr val="000000"/>
                </a:solidFill>
                <a:latin typeface="Courier New"/>
              </a:rPr>
              <a:t>=</a:t>
            </a:r>
            <a:r>
              <a:rPr lang="en-US" sz="1400" i="1" dirty="0">
                <a:solidFill>
                  <a:srgbClr val="2A00FF"/>
                </a:solidFill>
                <a:latin typeface="Courier New"/>
              </a:rPr>
              <a:t>"http://schemas.android.com/apk/res/android"</a:t>
            </a:r>
          </a:p>
          <a:p>
            <a:pPr fontAlgn="auto">
              <a:spcBef>
                <a:spcPts val="0"/>
              </a:spcBef>
              <a:spcAft>
                <a:spcPts val="0"/>
              </a:spcAft>
              <a:defRPr/>
            </a:pPr>
            <a:r>
              <a:rPr lang="en-US" sz="1400" dirty="0">
                <a:latin typeface="Courier New"/>
              </a:rPr>
              <a:t>    </a:t>
            </a:r>
            <a:r>
              <a:rPr lang="en-US" sz="1400" dirty="0" err="1">
                <a:solidFill>
                  <a:srgbClr val="7F007F"/>
                </a:solidFill>
                <a:latin typeface="Courier New"/>
              </a:rPr>
              <a:t>android:orientation</a:t>
            </a:r>
            <a:r>
              <a:rPr lang="en-US" sz="1400" dirty="0">
                <a:solidFill>
                  <a:srgbClr val="000000"/>
                </a:solidFill>
                <a:latin typeface="Courier New"/>
              </a:rPr>
              <a:t>=</a:t>
            </a:r>
            <a:r>
              <a:rPr lang="en-US" sz="1400" i="1" dirty="0">
                <a:solidFill>
                  <a:srgbClr val="2A00FF"/>
                </a:solidFill>
                <a:latin typeface="Courier New"/>
              </a:rPr>
              <a:t>"vertical"</a:t>
            </a:r>
          </a:p>
          <a:p>
            <a:pPr fontAlgn="auto">
              <a:spcBef>
                <a:spcPts val="0"/>
              </a:spcBef>
              <a:spcAft>
                <a:spcPts val="0"/>
              </a:spcAft>
              <a:defRPr/>
            </a:pPr>
            <a:r>
              <a:rPr lang="en-US" sz="1400" dirty="0">
                <a:latin typeface="Courier New"/>
              </a:rPr>
              <a:t>    </a:t>
            </a:r>
            <a:r>
              <a:rPr lang="en-US" sz="1400" dirty="0" err="1">
                <a:solidFill>
                  <a:srgbClr val="7F007F"/>
                </a:solidFill>
                <a:latin typeface="Courier New"/>
              </a:rPr>
              <a:t>android:layout_width</a:t>
            </a:r>
            <a:r>
              <a:rPr lang="en-US" sz="1400" dirty="0">
                <a:solidFill>
                  <a:srgbClr val="000000"/>
                </a:solidFill>
                <a:latin typeface="Courier New"/>
              </a:rPr>
              <a:t>=</a:t>
            </a:r>
            <a:r>
              <a:rPr lang="en-US" sz="1400" i="1" dirty="0">
                <a:solidFill>
                  <a:srgbClr val="2A00FF"/>
                </a:solidFill>
                <a:latin typeface="Courier New"/>
              </a:rPr>
              <a:t>"</a:t>
            </a:r>
            <a:r>
              <a:rPr lang="en-US" sz="1400" i="1" dirty="0" err="1">
                <a:solidFill>
                  <a:srgbClr val="2A00FF"/>
                </a:solidFill>
                <a:latin typeface="Courier New"/>
              </a:rPr>
              <a:t>fill_parent</a:t>
            </a:r>
            <a:r>
              <a:rPr lang="en-US" sz="1400" i="1" dirty="0">
                <a:solidFill>
                  <a:srgbClr val="2A00FF"/>
                </a:solidFill>
                <a:latin typeface="Courier New"/>
              </a:rPr>
              <a:t>"</a:t>
            </a:r>
          </a:p>
          <a:p>
            <a:pPr fontAlgn="auto">
              <a:spcBef>
                <a:spcPts val="0"/>
              </a:spcBef>
              <a:spcAft>
                <a:spcPts val="0"/>
              </a:spcAft>
              <a:defRPr/>
            </a:pPr>
            <a:r>
              <a:rPr lang="en-US" sz="1400" dirty="0">
                <a:latin typeface="Courier New"/>
              </a:rPr>
              <a:t>    </a:t>
            </a:r>
            <a:r>
              <a:rPr lang="en-US" sz="1400" dirty="0" err="1">
                <a:solidFill>
                  <a:srgbClr val="7F007F"/>
                </a:solidFill>
                <a:latin typeface="Courier New"/>
              </a:rPr>
              <a:t>android:layout_height</a:t>
            </a:r>
            <a:r>
              <a:rPr lang="en-US" sz="1400" dirty="0">
                <a:solidFill>
                  <a:srgbClr val="000000"/>
                </a:solidFill>
                <a:latin typeface="Courier New"/>
              </a:rPr>
              <a:t>=</a:t>
            </a:r>
            <a:r>
              <a:rPr lang="en-US" sz="1400" i="1" dirty="0">
                <a:solidFill>
                  <a:srgbClr val="2A00FF"/>
                </a:solidFill>
                <a:latin typeface="Courier New"/>
              </a:rPr>
              <a:t>"</a:t>
            </a:r>
            <a:r>
              <a:rPr lang="en-US" sz="1400" i="1" dirty="0" err="1">
                <a:solidFill>
                  <a:srgbClr val="2A00FF"/>
                </a:solidFill>
                <a:latin typeface="Courier New"/>
              </a:rPr>
              <a:t>fill_parent</a:t>
            </a:r>
            <a:r>
              <a:rPr lang="en-US" sz="1400" i="1" dirty="0">
                <a:solidFill>
                  <a:srgbClr val="2A00FF"/>
                </a:solidFill>
                <a:latin typeface="Courier New"/>
              </a:rPr>
              <a:t>"</a:t>
            </a:r>
          </a:p>
          <a:p>
            <a:pPr fontAlgn="auto">
              <a:spcBef>
                <a:spcPts val="0"/>
              </a:spcBef>
              <a:spcAft>
                <a:spcPts val="0"/>
              </a:spcAft>
              <a:defRPr/>
            </a:pPr>
            <a:r>
              <a:rPr lang="en-US" sz="1400" dirty="0">
                <a:latin typeface="Courier New"/>
              </a:rPr>
              <a:t>    </a:t>
            </a:r>
            <a:r>
              <a:rPr lang="en-US" sz="1400" dirty="0">
                <a:solidFill>
                  <a:srgbClr val="008080"/>
                </a:solidFill>
                <a:latin typeface="Courier New"/>
              </a:rPr>
              <a:t>&gt;</a:t>
            </a:r>
          </a:p>
          <a:p>
            <a:pPr fontAlgn="auto">
              <a:spcBef>
                <a:spcPts val="0"/>
              </a:spcBef>
              <a:spcAft>
                <a:spcPts val="0"/>
              </a:spcAft>
              <a:defRPr/>
            </a:pPr>
            <a:r>
              <a:rPr lang="en-US" sz="1400" b="1" dirty="0">
                <a:solidFill>
                  <a:srgbClr val="000000"/>
                </a:solidFill>
                <a:latin typeface="Courier New"/>
              </a:rPr>
              <a:t>    </a:t>
            </a:r>
            <a:r>
              <a:rPr lang="en-US" sz="1400" b="1" dirty="0">
                <a:solidFill>
                  <a:srgbClr val="008080"/>
                </a:solidFill>
                <a:latin typeface="Courier New"/>
              </a:rPr>
              <a:t>&lt;</a:t>
            </a:r>
            <a:r>
              <a:rPr lang="en-US" sz="1400" b="1" dirty="0" err="1">
                <a:solidFill>
                  <a:srgbClr val="3F7F7F"/>
                </a:solidFill>
                <a:latin typeface="Courier New"/>
              </a:rPr>
              <a:t>TextView</a:t>
            </a:r>
            <a:endParaRPr lang="en-US" sz="1400" b="1" dirty="0">
              <a:solidFill>
                <a:srgbClr val="3F7F7F"/>
              </a:solidFill>
              <a:latin typeface="Courier New"/>
            </a:endParaRPr>
          </a:p>
          <a:p>
            <a:pPr fontAlgn="auto">
              <a:spcBef>
                <a:spcPts val="0"/>
              </a:spcBef>
              <a:spcAft>
                <a:spcPts val="0"/>
              </a:spcAft>
              <a:defRPr/>
            </a:pPr>
            <a:r>
              <a:rPr lang="en-US" sz="1400" dirty="0">
                <a:latin typeface="Courier New"/>
              </a:rPr>
              <a:t>        </a:t>
            </a:r>
            <a:r>
              <a:rPr lang="en-US" sz="1400" dirty="0" err="1">
                <a:solidFill>
                  <a:srgbClr val="7F007F"/>
                </a:solidFill>
                <a:latin typeface="Courier New"/>
              </a:rPr>
              <a:t>android:id</a:t>
            </a:r>
            <a:r>
              <a:rPr lang="en-US" sz="1400" dirty="0">
                <a:solidFill>
                  <a:srgbClr val="000000"/>
                </a:solidFill>
                <a:latin typeface="Courier New"/>
              </a:rPr>
              <a:t>=</a:t>
            </a:r>
            <a:r>
              <a:rPr lang="en-US" sz="1400" i="1" dirty="0">
                <a:solidFill>
                  <a:srgbClr val="2A00FF"/>
                </a:solidFill>
                <a:latin typeface="Courier New"/>
              </a:rPr>
              <a:t>"@+id/selection"</a:t>
            </a:r>
          </a:p>
          <a:p>
            <a:pPr fontAlgn="auto">
              <a:spcBef>
                <a:spcPts val="0"/>
              </a:spcBef>
              <a:spcAft>
                <a:spcPts val="0"/>
              </a:spcAft>
              <a:defRPr/>
            </a:pPr>
            <a:r>
              <a:rPr lang="en-US" sz="1400" dirty="0">
                <a:latin typeface="Courier New"/>
              </a:rPr>
              <a:t>        </a:t>
            </a:r>
            <a:r>
              <a:rPr lang="en-US" sz="1400" dirty="0" err="1">
                <a:solidFill>
                  <a:srgbClr val="7F007F"/>
                </a:solidFill>
                <a:latin typeface="Courier New"/>
              </a:rPr>
              <a:t>android:layout_width</a:t>
            </a:r>
            <a:r>
              <a:rPr lang="en-US" sz="1400" dirty="0">
                <a:solidFill>
                  <a:srgbClr val="000000"/>
                </a:solidFill>
                <a:latin typeface="Courier New"/>
              </a:rPr>
              <a:t>=</a:t>
            </a:r>
            <a:r>
              <a:rPr lang="en-US" sz="1400" i="1" dirty="0">
                <a:solidFill>
                  <a:srgbClr val="2A00FF"/>
                </a:solidFill>
                <a:latin typeface="Courier New"/>
              </a:rPr>
              <a:t>"</a:t>
            </a:r>
            <a:r>
              <a:rPr lang="en-US" sz="1400" i="1" dirty="0" err="1">
                <a:solidFill>
                  <a:srgbClr val="2A00FF"/>
                </a:solidFill>
                <a:latin typeface="Courier New"/>
              </a:rPr>
              <a:t>fill_parent</a:t>
            </a:r>
            <a:r>
              <a:rPr lang="en-US" sz="1400" i="1" dirty="0">
                <a:solidFill>
                  <a:srgbClr val="2A00FF"/>
                </a:solidFill>
                <a:latin typeface="Courier New"/>
              </a:rPr>
              <a:t>"</a:t>
            </a:r>
          </a:p>
          <a:p>
            <a:pPr fontAlgn="auto">
              <a:spcBef>
                <a:spcPts val="0"/>
              </a:spcBef>
              <a:spcAft>
                <a:spcPts val="0"/>
              </a:spcAft>
              <a:defRPr/>
            </a:pPr>
            <a:r>
              <a:rPr lang="en-US" sz="1400" dirty="0">
                <a:latin typeface="Courier New"/>
              </a:rPr>
              <a:t>        </a:t>
            </a:r>
            <a:r>
              <a:rPr lang="en-US" sz="1400" dirty="0" err="1">
                <a:solidFill>
                  <a:srgbClr val="7F007F"/>
                </a:solidFill>
                <a:latin typeface="Courier New"/>
              </a:rPr>
              <a:t>android:layout_height</a:t>
            </a:r>
            <a:r>
              <a:rPr lang="en-US" sz="1400" dirty="0">
                <a:solidFill>
                  <a:srgbClr val="000000"/>
                </a:solidFill>
                <a:latin typeface="Courier New"/>
              </a:rPr>
              <a:t>=</a:t>
            </a:r>
            <a:r>
              <a:rPr lang="en-US" sz="1400" i="1" dirty="0">
                <a:solidFill>
                  <a:srgbClr val="2A00FF"/>
                </a:solidFill>
                <a:latin typeface="Courier New"/>
              </a:rPr>
              <a:t>"</a:t>
            </a:r>
            <a:r>
              <a:rPr lang="en-US" sz="1400" i="1" dirty="0" err="1">
                <a:solidFill>
                  <a:srgbClr val="2A00FF"/>
                </a:solidFill>
                <a:latin typeface="Courier New"/>
              </a:rPr>
              <a:t>wrap_content</a:t>
            </a:r>
            <a:r>
              <a:rPr lang="en-US" sz="1400" i="1" dirty="0">
                <a:solidFill>
                  <a:srgbClr val="2A00FF"/>
                </a:solidFill>
                <a:latin typeface="Courier New"/>
              </a:rPr>
              <a:t>"</a:t>
            </a:r>
          </a:p>
          <a:p>
            <a:pPr fontAlgn="auto">
              <a:spcBef>
                <a:spcPts val="0"/>
              </a:spcBef>
              <a:spcAft>
                <a:spcPts val="0"/>
              </a:spcAft>
              <a:defRPr/>
            </a:pPr>
            <a:r>
              <a:rPr lang="en-US" sz="1400" dirty="0">
                <a:latin typeface="Courier New"/>
              </a:rPr>
              <a:t>        </a:t>
            </a:r>
            <a:r>
              <a:rPr lang="en-US" sz="1400" dirty="0" err="1">
                <a:solidFill>
                  <a:srgbClr val="7F007F"/>
                </a:solidFill>
                <a:latin typeface="Courier New"/>
              </a:rPr>
              <a:t>android:background</a:t>
            </a:r>
            <a:r>
              <a:rPr lang="en-US" sz="1400" dirty="0">
                <a:solidFill>
                  <a:srgbClr val="000000"/>
                </a:solidFill>
                <a:latin typeface="Courier New"/>
              </a:rPr>
              <a:t>=</a:t>
            </a:r>
            <a:r>
              <a:rPr lang="en-US" sz="1400" i="1" dirty="0">
                <a:solidFill>
                  <a:srgbClr val="2A00FF"/>
                </a:solidFill>
                <a:latin typeface="Courier New"/>
              </a:rPr>
              <a:t>"#ff0033cc"</a:t>
            </a:r>
          </a:p>
          <a:p>
            <a:pPr fontAlgn="auto">
              <a:spcBef>
                <a:spcPts val="0"/>
              </a:spcBef>
              <a:spcAft>
                <a:spcPts val="0"/>
              </a:spcAft>
              <a:defRPr/>
            </a:pPr>
            <a:r>
              <a:rPr lang="en-US" sz="1400" dirty="0">
                <a:latin typeface="Courier New"/>
              </a:rPr>
              <a:t>        </a:t>
            </a:r>
            <a:r>
              <a:rPr lang="en-US" sz="1400" dirty="0" err="1">
                <a:solidFill>
                  <a:srgbClr val="7F007F"/>
                </a:solidFill>
                <a:latin typeface="Courier New"/>
              </a:rPr>
              <a:t>android:textSize</a:t>
            </a:r>
            <a:r>
              <a:rPr lang="en-US" sz="1400" dirty="0">
                <a:solidFill>
                  <a:srgbClr val="000000"/>
                </a:solidFill>
                <a:latin typeface="Courier New"/>
              </a:rPr>
              <a:t>=</a:t>
            </a:r>
            <a:r>
              <a:rPr lang="en-US" sz="1400" i="1" dirty="0">
                <a:solidFill>
                  <a:srgbClr val="2A00FF"/>
                </a:solidFill>
                <a:latin typeface="Courier New"/>
              </a:rPr>
              <a:t>"14pt"</a:t>
            </a:r>
          </a:p>
          <a:p>
            <a:pPr fontAlgn="auto">
              <a:spcBef>
                <a:spcPts val="0"/>
              </a:spcBef>
              <a:spcAft>
                <a:spcPts val="0"/>
              </a:spcAft>
              <a:defRPr/>
            </a:pPr>
            <a:r>
              <a:rPr lang="en-US" sz="1400" dirty="0">
                <a:latin typeface="Courier New"/>
              </a:rPr>
              <a:t>        </a:t>
            </a:r>
            <a:r>
              <a:rPr lang="en-US" sz="1400" dirty="0" err="1">
                <a:solidFill>
                  <a:srgbClr val="7F007F"/>
                </a:solidFill>
                <a:latin typeface="Courier New"/>
              </a:rPr>
              <a:t>android:textStyle</a:t>
            </a:r>
            <a:r>
              <a:rPr lang="en-US" sz="1400" dirty="0">
                <a:solidFill>
                  <a:srgbClr val="000000"/>
                </a:solidFill>
                <a:latin typeface="Courier New"/>
              </a:rPr>
              <a:t>=</a:t>
            </a:r>
            <a:r>
              <a:rPr lang="en-US" sz="1400" i="1" dirty="0">
                <a:solidFill>
                  <a:srgbClr val="2A00FF"/>
                </a:solidFill>
                <a:latin typeface="Courier New"/>
              </a:rPr>
              <a:t>"bold"</a:t>
            </a:r>
          </a:p>
          <a:p>
            <a:pPr fontAlgn="auto">
              <a:spcBef>
                <a:spcPts val="0"/>
              </a:spcBef>
              <a:spcAft>
                <a:spcPts val="0"/>
              </a:spcAft>
              <a:defRPr/>
            </a:pPr>
            <a:r>
              <a:rPr lang="en-US" sz="1400" dirty="0">
                <a:latin typeface="Courier New"/>
              </a:rPr>
              <a:t>        </a:t>
            </a:r>
            <a:r>
              <a:rPr lang="en-US" sz="1400" dirty="0">
                <a:solidFill>
                  <a:srgbClr val="008080"/>
                </a:solidFill>
                <a:latin typeface="Courier New"/>
              </a:rPr>
              <a:t>/&gt;</a:t>
            </a:r>
          </a:p>
          <a:p>
            <a:pPr fontAlgn="auto">
              <a:spcBef>
                <a:spcPts val="0"/>
              </a:spcBef>
              <a:spcAft>
                <a:spcPts val="0"/>
              </a:spcAft>
              <a:defRPr/>
            </a:pPr>
            <a:r>
              <a:rPr lang="en-US" sz="1400" b="1" dirty="0">
                <a:solidFill>
                  <a:srgbClr val="000000"/>
                </a:solidFill>
                <a:latin typeface="Courier New"/>
              </a:rPr>
              <a:t>    </a:t>
            </a:r>
            <a:r>
              <a:rPr lang="en-US" sz="1400" b="1" dirty="0">
                <a:solidFill>
                  <a:srgbClr val="008080"/>
                </a:solidFill>
                <a:latin typeface="Courier New"/>
              </a:rPr>
              <a:t>&lt;</a:t>
            </a:r>
            <a:r>
              <a:rPr lang="en-US" sz="1400" b="1" dirty="0" err="1">
                <a:solidFill>
                  <a:srgbClr val="3F7F7F"/>
                </a:solidFill>
                <a:latin typeface="Courier New"/>
              </a:rPr>
              <a:t>AutoCompleteTextView</a:t>
            </a:r>
            <a:r>
              <a:rPr lang="en-US" sz="1400" b="1" dirty="0">
                <a:solidFill>
                  <a:srgbClr val="3F7F7F"/>
                </a:solidFill>
                <a:latin typeface="Courier New"/>
              </a:rPr>
              <a:t> </a:t>
            </a:r>
          </a:p>
          <a:p>
            <a:pPr fontAlgn="auto">
              <a:spcBef>
                <a:spcPts val="0"/>
              </a:spcBef>
              <a:spcAft>
                <a:spcPts val="0"/>
              </a:spcAft>
              <a:defRPr/>
            </a:pPr>
            <a:r>
              <a:rPr lang="en-US" sz="1400" dirty="0">
                <a:latin typeface="Courier New"/>
              </a:rPr>
              <a:t>        </a:t>
            </a:r>
            <a:r>
              <a:rPr lang="en-US" sz="1400" dirty="0" err="1">
                <a:solidFill>
                  <a:srgbClr val="7F007F"/>
                </a:solidFill>
                <a:latin typeface="Courier New"/>
              </a:rPr>
              <a:t>android:id</a:t>
            </a:r>
            <a:r>
              <a:rPr lang="en-US" sz="1400" dirty="0">
                <a:solidFill>
                  <a:srgbClr val="000000"/>
                </a:solidFill>
                <a:latin typeface="Courier New"/>
              </a:rPr>
              <a:t>=</a:t>
            </a:r>
            <a:r>
              <a:rPr lang="en-US" sz="1400" i="1" dirty="0">
                <a:solidFill>
                  <a:srgbClr val="2A00FF"/>
                </a:solidFill>
                <a:latin typeface="Courier New"/>
              </a:rPr>
              <a:t>"@+id/edit"</a:t>
            </a:r>
          </a:p>
          <a:p>
            <a:pPr fontAlgn="auto">
              <a:spcBef>
                <a:spcPts val="0"/>
              </a:spcBef>
              <a:spcAft>
                <a:spcPts val="0"/>
              </a:spcAft>
              <a:defRPr/>
            </a:pPr>
            <a:r>
              <a:rPr lang="en-US" sz="1400" dirty="0">
                <a:latin typeface="Courier New"/>
              </a:rPr>
              <a:t>        </a:t>
            </a:r>
            <a:r>
              <a:rPr lang="en-US" sz="1400" dirty="0" err="1">
                <a:solidFill>
                  <a:srgbClr val="7F007F"/>
                </a:solidFill>
                <a:latin typeface="Courier New"/>
              </a:rPr>
              <a:t>android:layout_width</a:t>
            </a:r>
            <a:r>
              <a:rPr lang="en-US" sz="1400" dirty="0">
                <a:solidFill>
                  <a:srgbClr val="000000"/>
                </a:solidFill>
                <a:latin typeface="Courier New"/>
              </a:rPr>
              <a:t>=</a:t>
            </a:r>
            <a:r>
              <a:rPr lang="en-US" sz="1400" i="1" dirty="0">
                <a:solidFill>
                  <a:srgbClr val="2A00FF"/>
                </a:solidFill>
                <a:latin typeface="Courier New"/>
              </a:rPr>
              <a:t>"</a:t>
            </a:r>
            <a:r>
              <a:rPr lang="en-US" sz="1400" i="1" dirty="0" err="1">
                <a:solidFill>
                  <a:srgbClr val="2A00FF"/>
                </a:solidFill>
                <a:latin typeface="Courier New"/>
              </a:rPr>
              <a:t>fill_parent</a:t>
            </a:r>
            <a:r>
              <a:rPr lang="en-US" sz="1400" i="1" dirty="0">
                <a:solidFill>
                  <a:srgbClr val="2A00FF"/>
                </a:solidFill>
                <a:latin typeface="Courier New"/>
              </a:rPr>
              <a:t>"</a:t>
            </a:r>
          </a:p>
          <a:p>
            <a:pPr fontAlgn="auto">
              <a:spcBef>
                <a:spcPts val="0"/>
              </a:spcBef>
              <a:spcAft>
                <a:spcPts val="0"/>
              </a:spcAft>
              <a:defRPr/>
            </a:pPr>
            <a:r>
              <a:rPr lang="en-US" sz="1400" dirty="0">
                <a:latin typeface="Courier New"/>
              </a:rPr>
              <a:t>        </a:t>
            </a:r>
            <a:r>
              <a:rPr lang="en-US" sz="1400" dirty="0" err="1">
                <a:solidFill>
                  <a:srgbClr val="7F007F"/>
                </a:solidFill>
                <a:latin typeface="Courier New"/>
              </a:rPr>
              <a:t>android:layout_height</a:t>
            </a:r>
            <a:r>
              <a:rPr lang="en-US" sz="1400" dirty="0">
                <a:solidFill>
                  <a:srgbClr val="000000"/>
                </a:solidFill>
                <a:latin typeface="Courier New"/>
              </a:rPr>
              <a:t>=</a:t>
            </a:r>
            <a:r>
              <a:rPr lang="en-US" sz="1400" i="1" dirty="0">
                <a:solidFill>
                  <a:srgbClr val="2A00FF"/>
                </a:solidFill>
                <a:latin typeface="Courier New"/>
              </a:rPr>
              <a:t>"</a:t>
            </a:r>
            <a:r>
              <a:rPr lang="en-US" sz="1400" i="1" dirty="0" err="1">
                <a:solidFill>
                  <a:srgbClr val="2A00FF"/>
                </a:solidFill>
                <a:latin typeface="Courier New"/>
              </a:rPr>
              <a:t>wrap_content</a:t>
            </a:r>
            <a:r>
              <a:rPr lang="en-US" sz="1400" i="1" dirty="0">
                <a:solidFill>
                  <a:srgbClr val="2A00FF"/>
                </a:solidFill>
                <a:latin typeface="Courier New"/>
              </a:rPr>
              <a:t>"</a:t>
            </a:r>
          </a:p>
          <a:p>
            <a:pPr fontAlgn="auto">
              <a:spcBef>
                <a:spcPts val="0"/>
              </a:spcBef>
              <a:spcAft>
                <a:spcPts val="0"/>
              </a:spcAft>
              <a:defRPr/>
            </a:pPr>
            <a:r>
              <a:rPr lang="en-US" sz="1400" dirty="0">
                <a:latin typeface="Courier New"/>
              </a:rPr>
              <a:t>        </a:t>
            </a:r>
            <a:r>
              <a:rPr lang="en-US" sz="1400" dirty="0" err="1">
                <a:solidFill>
                  <a:srgbClr val="7F007F"/>
                </a:solidFill>
                <a:highlight>
                  <a:srgbClr val="FFFF00"/>
                </a:highlight>
                <a:latin typeface="Courier New"/>
              </a:rPr>
              <a:t>android:completionThreshold</a:t>
            </a:r>
            <a:r>
              <a:rPr lang="en-US" sz="1400" dirty="0">
                <a:solidFill>
                  <a:srgbClr val="000000"/>
                </a:solidFill>
                <a:highlight>
                  <a:srgbClr val="FFFF00"/>
                </a:highlight>
                <a:latin typeface="Courier New"/>
              </a:rPr>
              <a:t>=</a:t>
            </a:r>
            <a:r>
              <a:rPr lang="en-US" sz="1400" i="1" dirty="0">
                <a:solidFill>
                  <a:srgbClr val="2A00FF"/>
                </a:solidFill>
                <a:highlight>
                  <a:srgbClr val="FFFF00"/>
                </a:highlight>
                <a:latin typeface="Courier New"/>
              </a:rPr>
              <a:t>"3"</a:t>
            </a:r>
            <a:r>
              <a:rPr lang="en-US" sz="1400" i="1" dirty="0">
                <a:solidFill>
                  <a:srgbClr val="008080"/>
                </a:solidFill>
                <a:highlight>
                  <a:srgbClr val="FFFF00"/>
                </a:highlight>
                <a:latin typeface="Courier New"/>
              </a:rPr>
              <a:t>/&gt;</a:t>
            </a:r>
          </a:p>
          <a:p>
            <a:pPr fontAlgn="auto">
              <a:spcBef>
                <a:spcPts val="0"/>
              </a:spcBef>
              <a:spcAft>
                <a:spcPts val="0"/>
              </a:spcAft>
              <a:defRPr/>
            </a:pPr>
            <a:r>
              <a:rPr lang="en-US" sz="1400" dirty="0">
                <a:solidFill>
                  <a:srgbClr val="008080"/>
                </a:solidFill>
                <a:latin typeface="Courier New"/>
              </a:rPr>
              <a:t>&lt;/</a:t>
            </a:r>
            <a:r>
              <a:rPr lang="en-US" sz="1400" dirty="0" err="1">
                <a:solidFill>
                  <a:srgbClr val="3F7F7F"/>
                </a:solidFill>
                <a:latin typeface="Courier New"/>
              </a:rPr>
              <a:t>LinearLayout</a:t>
            </a:r>
            <a:r>
              <a:rPr lang="en-US" sz="1400" dirty="0">
                <a:solidFill>
                  <a:srgbClr val="008080"/>
                </a:solidFill>
                <a:latin typeface="Courier New"/>
              </a:rPr>
              <a:t>&gt;</a:t>
            </a:r>
          </a:p>
        </p:txBody>
      </p:sp>
      <p:sp>
        <p:nvSpPr>
          <p:cNvPr id="16" name="Left Arrow 15"/>
          <p:cNvSpPr/>
          <p:nvPr/>
        </p:nvSpPr>
        <p:spPr>
          <a:xfrm>
            <a:off x="3886200" y="5181600"/>
            <a:ext cx="16002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Left Arrow 8"/>
          <p:cNvSpPr/>
          <p:nvPr/>
        </p:nvSpPr>
        <p:spPr>
          <a:xfrm>
            <a:off x="5257800" y="5791200"/>
            <a:ext cx="26670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Min. 3 chars to work</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EB9268E-2CD9-48B9-8E7A-CE6FDAD96756}" type="slidenum">
              <a:rPr lang="en-US"/>
              <a:pPr>
                <a:defRPr/>
              </a:pPr>
              <a:t>28</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E55BAD16-3B7E-45C1-9822-31238190358C}" type="slidenum">
              <a:rPr lang="en-US" sz="1200">
                <a:solidFill>
                  <a:schemeClr val="tx1">
                    <a:tint val="75000"/>
                  </a:schemeClr>
                </a:solidFill>
                <a:latin typeface="+mn-lt"/>
              </a:rPr>
              <a:pPr algn="r" fontAlgn="auto">
                <a:spcBef>
                  <a:spcPts val="0"/>
                </a:spcBef>
                <a:spcAft>
                  <a:spcPts val="0"/>
                </a:spcAft>
                <a:defRPr/>
              </a:pPr>
              <a:t>28</a:t>
            </a:fld>
            <a:endParaRPr lang="en-US" sz="1200">
              <a:solidFill>
                <a:schemeClr val="tx1">
                  <a:tint val="75000"/>
                </a:schemeClr>
              </a:solidFill>
              <a:latin typeface="+mn-lt"/>
            </a:endParaRPr>
          </a:p>
        </p:txBody>
      </p:sp>
      <p:pic>
        <p:nvPicPr>
          <p:cNvPr id="40964"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40965" name="TextBox 6"/>
          <p:cNvSpPr txBox="1">
            <a:spLocks noChangeArrowheads="1"/>
          </p:cNvSpPr>
          <p:nvPr/>
        </p:nvSpPr>
        <p:spPr bwMode="auto">
          <a:xfrm>
            <a:off x="228600" y="1219200"/>
            <a:ext cx="8534400" cy="523875"/>
          </a:xfrm>
          <a:prstGeom prst="rect">
            <a:avLst/>
          </a:prstGeom>
          <a:noFill/>
          <a:ln w="9525">
            <a:noFill/>
            <a:miter lim="800000"/>
            <a:headEnd/>
            <a:tailEnd/>
          </a:ln>
        </p:spPr>
        <p:txBody>
          <a:bodyPr>
            <a:spAutoFit/>
          </a:bodyPr>
          <a:lstStyle/>
          <a:p>
            <a:pPr marL="457200" indent="-457200"/>
            <a:r>
              <a:rPr lang="en-US" sz="2800" b="1">
                <a:latin typeface="Calibri" pitchFamily="34" charset="0"/>
              </a:rPr>
              <a:t>Example 4.  AutoCompleteTextView</a:t>
            </a:r>
          </a:p>
        </p:txBody>
      </p:sp>
      <p:sp>
        <p:nvSpPr>
          <p:cNvPr id="9" name="TextBox 8"/>
          <p:cNvSpPr txBox="1"/>
          <p:nvPr/>
        </p:nvSpPr>
        <p:spPr>
          <a:xfrm>
            <a:off x="457200" y="1981200"/>
            <a:ext cx="8001000" cy="4401205"/>
          </a:xfrm>
          <a:prstGeom prst="rect">
            <a:avLst/>
          </a:prstGeom>
          <a:solidFill>
            <a:schemeClr val="bg1">
              <a:lumMod val="95000"/>
            </a:schemeClr>
          </a:solidFill>
          <a:ln>
            <a:solidFill>
              <a:schemeClr val="bg1">
                <a:lumMod val="85000"/>
              </a:schemeClr>
            </a:solidFill>
          </a:ln>
        </p:spPr>
        <p:txBody>
          <a:bodyPr>
            <a:spAutoFit/>
          </a:bodyPr>
          <a:lstStyle/>
          <a:p>
            <a:pPr fontAlgn="auto">
              <a:spcBef>
                <a:spcPts val="0"/>
              </a:spcBef>
              <a:spcAft>
                <a:spcPts val="0"/>
              </a:spcAft>
              <a:defRPr/>
            </a:pPr>
            <a:r>
              <a:rPr lang="en-US" sz="1400" b="1" dirty="0">
                <a:solidFill>
                  <a:srgbClr val="7F0055"/>
                </a:solidFill>
                <a:latin typeface="Courier New"/>
              </a:rPr>
              <a:t>package</a:t>
            </a:r>
            <a:r>
              <a:rPr lang="en-US" sz="1400" b="1" dirty="0">
                <a:solidFill>
                  <a:srgbClr val="000000"/>
                </a:solidFill>
                <a:latin typeface="Courier New"/>
              </a:rPr>
              <a:t> cis493.selectionwidgets;</a:t>
            </a:r>
          </a:p>
          <a:p>
            <a:pPr fontAlgn="auto">
              <a:spcBef>
                <a:spcPts val="0"/>
              </a:spcBef>
              <a:spcAft>
                <a:spcPts val="0"/>
              </a:spcAft>
              <a:defRPr/>
            </a:pPr>
            <a:endParaRPr lang="en-US" sz="1400" dirty="0">
              <a:latin typeface="Courier New"/>
            </a:endParaRP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android.app.Activity</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android.os.Bundle</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android.text.Editable</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android.text.TextWatcher</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android.widget.ArrayAdapter</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android.widget.AutoCompleteTextView</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android.widget.TextView</a:t>
            </a:r>
            <a:r>
              <a:rPr lang="en-US" sz="1400" b="1" dirty="0">
                <a:solidFill>
                  <a:srgbClr val="000000"/>
                </a:solidFill>
                <a:latin typeface="Courier New"/>
              </a:rPr>
              <a:t>;</a:t>
            </a:r>
          </a:p>
          <a:p>
            <a:pPr fontAlgn="auto">
              <a:spcBef>
                <a:spcPts val="0"/>
              </a:spcBef>
              <a:spcAft>
                <a:spcPts val="0"/>
              </a:spcAft>
              <a:defRPr/>
            </a:pPr>
            <a:endParaRPr lang="en-US" sz="1400" dirty="0">
              <a:latin typeface="Courier New"/>
            </a:endParaRPr>
          </a:p>
          <a:p>
            <a:pPr fontAlgn="auto">
              <a:spcBef>
                <a:spcPts val="0"/>
              </a:spcBef>
              <a:spcAft>
                <a:spcPts val="0"/>
              </a:spcAft>
              <a:defRPr/>
            </a:pPr>
            <a:r>
              <a:rPr lang="en-US" sz="1400" b="1" dirty="0">
                <a:solidFill>
                  <a:srgbClr val="7F0055"/>
                </a:solidFill>
                <a:latin typeface="Courier New"/>
              </a:rPr>
              <a:t>public</a:t>
            </a:r>
            <a:r>
              <a:rPr lang="en-US" sz="1400" b="1" dirty="0">
                <a:solidFill>
                  <a:srgbClr val="000000"/>
                </a:solidFill>
                <a:latin typeface="Courier New"/>
              </a:rPr>
              <a:t> </a:t>
            </a:r>
            <a:r>
              <a:rPr lang="en-US" sz="1400" b="1" dirty="0">
                <a:solidFill>
                  <a:srgbClr val="7F0055"/>
                </a:solidFill>
                <a:latin typeface="Courier New"/>
              </a:rPr>
              <a:t>class</a:t>
            </a:r>
            <a:r>
              <a:rPr lang="en-US" sz="1400" b="1" dirty="0">
                <a:solidFill>
                  <a:srgbClr val="000000"/>
                </a:solidFill>
                <a:latin typeface="Courier New"/>
              </a:rPr>
              <a:t> AndDemoUI1 </a:t>
            </a:r>
            <a:r>
              <a:rPr lang="en-US" sz="1400" b="1" dirty="0">
                <a:solidFill>
                  <a:srgbClr val="7F0055"/>
                </a:solidFill>
                <a:latin typeface="Courier New"/>
              </a:rPr>
              <a:t>extends</a:t>
            </a:r>
            <a:r>
              <a:rPr lang="en-US" sz="1400" b="1" dirty="0">
                <a:solidFill>
                  <a:srgbClr val="000000"/>
                </a:solidFill>
                <a:latin typeface="Courier New"/>
              </a:rPr>
              <a:t> Activity </a:t>
            </a:r>
            <a:r>
              <a:rPr lang="en-US" sz="1400" b="1" dirty="0">
                <a:solidFill>
                  <a:srgbClr val="7F0055"/>
                </a:solidFill>
                <a:latin typeface="Courier New"/>
              </a:rPr>
              <a:t>implements</a:t>
            </a:r>
            <a:r>
              <a:rPr lang="en-US" sz="1400" b="1" dirty="0">
                <a:solidFill>
                  <a:srgbClr val="000000"/>
                </a:solidFill>
                <a:latin typeface="Courier New"/>
              </a:rPr>
              <a:t> </a:t>
            </a:r>
            <a:r>
              <a:rPr lang="en-US" sz="1400" dirty="0" err="1">
                <a:highlight>
                  <a:srgbClr val="FFFF00"/>
                </a:highlight>
                <a:latin typeface="Courier New"/>
              </a:rPr>
              <a:t>TextWatcher</a:t>
            </a:r>
            <a:r>
              <a:rPr lang="en-US" sz="1400" dirty="0">
                <a:highlight>
                  <a:srgbClr val="FFFF00"/>
                </a:highlight>
                <a:latin typeface="Courier New"/>
              </a:rPr>
              <a:t> </a:t>
            </a:r>
            <a:r>
              <a:rPr lang="en-US" sz="1400" b="1" dirty="0">
                <a:solidFill>
                  <a:srgbClr val="000000"/>
                </a:solidFill>
                <a:latin typeface="Courier New"/>
              </a:rPr>
              <a:t>{</a:t>
            </a:r>
          </a:p>
          <a:p>
            <a:pPr lvl="1" fontAlgn="auto">
              <a:spcBef>
                <a:spcPts val="0"/>
              </a:spcBef>
              <a:spcAft>
                <a:spcPts val="0"/>
              </a:spcAft>
              <a:defRPr/>
            </a:pPr>
            <a:endParaRPr lang="en-US" sz="1400" dirty="0">
              <a:solidFill>
                <a:srgbClr val="000000"/>
              </a:solidFill>
              <a:latin typeface="Courier New"/>
            </a:endParaRPr>
          </a:p>
          <a:p>
            <a:pPr lvl="1" fontAlgn="auto">
              <a:spcBef>
                <a:spcPts val="0"/>
              </a:spcBef>
              <a:spcAft>
                <a:spcPts val="0"/>
              </a:spcAft>
              <a:defRPr/>
            </a:pPr>
            <a:r>
              <a:rPr lang="en-US" sz="1400" dirty="0" err="1">
                <a:solidFill>
                  <a:srgbClr val="000000"/>
                </a:solidFill>
                <a:latin typeface="Courier New"/>
              </a:rPr>
              <a:t>TextView</a:t>
            </a:r>
            <a:r>
              <a:rPr lang="en-US" sz="1400" dirty="0">
                <a:solidFill>
                  <a:srgbClr val="000000"/>
                </a:solidFill>
                <a:latin typeface="Courier New"/>
              </a:rPr>
              <a:t> </a:t>
            </a:r>
            <a:r>
              <a:rPr lang="en-US" sz="1400" dirty="0">
                <a:solidFill>
                  <a:srgbClr val="0000C0"/>
                </a:solidFill>
                <a:latin typeface="Courier New"/>
              </a:rPr>
              <a:t>selection</a:t>
            </a:r>
            <a:r>
              <a:rPr lang="en-US" sz="1400" dirty="0">
                <a:solidFill>
                  <a:srgbClr val="000000"/>
                </a:solidFill>
                <a:latin typeface="Courier New"/>
              </a:rPr>
              <a:t>;</a:t>
            </a:r>
          </a:p>
          <a:p>
            <a:pPr lvl="1" fontAlgn="auto">
              <a:spcBef>
                <a:spcPts val="0"/>
              </a:spcBef>
              <a:spcAft>
                <a:spcPts val="0"/>
              </a:spcAft>
              <a:defRPr/>
            </a:pPr>
            <a:endParaRPr lang="en-US" sz="1400" dirty="0">
              <a:solidFill>
                <a:srgbClr val="000000"/>
              </a:solidFill>
              <a:latin typeface="Courier New"/>
            </a:endParaRPr>
          </a:p>
          <a:p>
            <a:pPr lvl="1" fontAlgn="auto">
              <a:spcBef>
                <a:spcPts val="0"/>
              </a:spcBef>
              <a:spcAft>
                <a:spcPts val="0"/>
              </a:spcAft>
              <a:defRPr/>
            </a:pPr>
            <a:r>
              <a:rPr lang="en-US" sz="1400" dirty="0" err="1">
                <a:solidFill>
                  <a:srgbClr val="000000"/>
                </a:solidFill>
                <a:latin typeface="Courier New"/>
              </a:rPr>
              <a:t>AutoCompleteTextView</a:t>
            </a:r>
            <a:r>
              <a:rPr lang="en-US" sz="1400" dirty="0">
                <a:solidFill>
                  <a:srgbClr val="000000"/>
                </a:solidFill>
                <a:latin typeface="Courier New"/>
              </a:rPr>
              <a:t> </a:t>
            </a:r>
            <a:r>
              <a:rPr lang="en-US" sz="1400" dirty="0">
                <a:solidFill>
                  <a:srgbClr val="0000C0"/>
                </a:solidFill>
                <a:latin typeface="Courier New"/>
              </a:rPr>
              <a:t>edit</a:t>
            </a:r>
            <a:r>
              <a:rPr lang="en-US" sz="1400" dirty="0">
                <a:solidFill>
                  <a:srgbClr val="000000"/>
                </a:solidFill>
                <a:latin typeface="Courier New"/>
              </a:rPr>
              <a:t>;</a:t>
            </a:r>
          </a:p>
          <a:p>
            <a:pPr lvl="1" fontAlgn="auto">
              <a:spcBef>
                <a:spcPts val="0"/>
              </a:spcBef>
              <a:spcAft>
                <a:spcPts val="0"/>
              </a:spcAft>
              <a:defRPr/>
            </a:pPr>
            <a:endParaRPr lang="en-US" sz="1400" dirty="0">
              <a:solidFill>
                <a:srgbClr val="000000"/>
              </a:solidFill>
              <a:latin typeface="Courier New"/>
            </a:endParaRPr>
          </a:p>
          <a:p>
            <a:pPr lvl="1" fontAlgn="auto">
              <a:spcBef>
                <a:spcPts val="0"/>
              </a:spcBef>
              <a:spcAft>
                <a:spcPts val="0"/>
              </a:spcAft>
              <a:defRPr/>
            </a:pPr>
            <a:r>
              <a:rPr lang="en-US" sz="1400" dirty="0">
                <a:solidFill>
                  <a:srgbClr val="000000"/>
                </a:solidFill>
                <a:latin typeface="Courier New"/>
              </a:rPr>
              <a:t>String[] </a:t>
            </a:r>
            <a:r>
              <a:rPr lang="en-US" sz="1400" dirty="0">
                <a:solidFill>
                  <a:srgbClr val="0000C0"/>
                </a:solidFill>
                <a:latin typeface="Courier New"/>
              </a:rPr>
              <a:t>items</a:t>
            </a:r>
            <a:r>
              <a:rPr lang="en-US" sz="1400" dirty="0">
                <a:solidFill>
                  <a:srgbClr val="000000"/>
                </a:solidFill>
                <a:latin typeface="Courier New"/>
              </a:rPr>
              <a:t> = { </a:t>
            </a:r>
            <a:r>
              <a:rPr lang="en-US" sz="1400" dirty="0">
                <a:solidFill>
                  <a:srgbClr val="2A00FF"/>
                </a:solidFill>
                <a:latin typeface="Courier New"/>
              </a:rPr>
              <a:t>"this"</a:t>
            </a:r>
            <a:r>
              <a:rPr lang="en-US" sz="1400" dirty="0">
                <a:solidFill>
                  <a:srgbClr val="000000"/>
                </a:solidFill>
                <a:latin typeface="Courier New"/>
              </a:rPr>
              <a:t>, </a:t>
            </a:r>
            <a:r>
              <a:rPr lang="en-US" sz="1400" dirty="0">
                <a:solidFill>
                  <a:srgbClr val="2A00FF"/>
                </a:solidFill>
                <a:latin typeface="Courier New"/>
              </a:rPr>
              <a:t>"is"</a:t>
            </a:r>
            <a:r>
              <a:rPr lang="en-US" sz="1400" dirty="0">
                <a:solidFill>
                  <a:srgbClr val="000000"/>
                </a:solidFill>
                <a:latin typeface="Courier New"/>
              </a:rPr>
              <a:t>, </a:t>
            </a:r>
            <a:r>
              <a:rPr lang="en-US" sz="1400" dirty="0">
                <a:solidFill>
                  <a:srgbClr val="2A00FF"/>
                </a:solidFill>
                <a:latin typeface="Courier New"/>
              </a:rPr>
              <a:t>"a"</a:t>
            </a:r>
            <a:r>
              <a:rPr lang="en-US" sz="1400" dirty="0">
                <a:solidFill>
                  <a:srgbClr val="000000"/>
                </a:solidFill>
                <a:latin typeface="Courier New"/>
              </a:rPr>
              <a:t>, </a:t>
            </a:r>
          </a:p>
          <a:p>
            <a:pPr lvl="1" fontAlgn="auto">
              <a:spcBef>
                <a:spcPts val="0"/>
              </a:spcBef>
              <a:spcAft>
                <a:spcPts val="0"/>
              </a:spcAft>
              <a:defRPr/>
            </a:pPr>
            <a:r>
              <a:rPr lang="en-US" sz="1400" dirty="0">
                <a:solidFill>
                  <a:srgbClr val="2A00FF"/>
                </a:solidFill>
                <a:latin typeface="Courier New"/>
              </a:rPr>
              <a:t>		      "really"</a:t>
            </a:r>
            <a:r>
              <a:rPr lang="en-US" sz="1400" dirty="0">
                <a:solidFill>
                  <a:srgbClr val="000000"/>
                </a:solidFill>
                <a:latin typeface="Courier New"/>
              </a:rPr>
              <a:t>, </a:t>
            </a:r>
            <a:r>
              <a:rPr lang="en-US" sz="1400" dirty="0">
                <a:solidFill>
                  <a:srgbClr val="2A00FF"/>
                </a:solidFill>
                <a:latin typeface="Courier New"/>
              </a:rPr>
              <a:t>"really2"</a:t>
            </a:r>
            <a:r>
              <a:rPr lang="en-US" sz="1400" dirty="0">
                <a:solidFill>
                  <a:srgbClr val="000000"/>
                </a:solidFill>
                <a:latin typeface="Courier New"/>
              </a:rPr>
              <a:t>, </a:t>
            </a:r>
            <a:r>
              <a:rPr lang="en-US" sz="1400" dirty="0">
                <a:solidFill>
                  <a:srgbClr val="2A00FF"/>
                </a:solidFill>
                <a:latin typeface="Courier New"/>
              </a:rPr>
              <a:t>"really3"</a:t>
            </a:r>
            <a:r>
              <a:rPr lang="en-US" sz="1400" dirty="0">
                <a:solidFill>
                  <a:srgbClr val="000000"/>
                </a:solidFill>
                <a:latin typeface="Courier New"/>
              </a:rPr>
              <a:t>,</a:t>
            </a:r>
          </a:p>
          <a:p>
            <a:pPr lvl="1" fontAlgn="auto">
              <a:spcBef>
                <a:spcPts val="0"/>
              </a:spcBef>
              <a:spcAft>
                <a:spcPts val="0"/>
              </a:spcAft>
              <a:defRPr/>
            </a:pPr>
            <a:r>
              <a:rPr lang="en-US" sz="1400" dirty="0">
                <a:solidFill>
                  <a:srgbClr val="2A00FF"/>
                </a:solidFill>
                <a:latin typeface="Courier New"/>
              </a:rPr>
              <a:t>		      "really4"</a:t>
            </a:r>
            <a:r>
              <a:rPr lang="en-US" sz="1400" dirty="0">
                <a:solidFill>
                  <a:srgbClr val="000000"/>
                </a:solidFill>
                <a:latin typeface="Courier New"/>
              </a:rPr>
              <a:t>, </a:t>
            </a:r>
            <a:r>
              <a:rPr lang="en-US" sz="1400" dirty="0">
                <a:solidFill>
                  <a:srgbClr val="2A00FF"/>
                </a:solidFill>
                <a:latin typeface="Courier New"/>
              </a:rPr>
              <a:t>"really5"</a:t>
            </a:r>
            <a:r>
              <a:rPr lang="en-US" sz="1400" dirty="0">
                <a:solidFill>
                  <a:srgbClr val="000000"/>
                </a:solidFill>
                <a:latin typeface="Courier New"/>
              </a:rPr>
              <a:t>, </a:t>
            </a:r>
            <a:r>
              <a:rPr lang="en-US" sz="1400" dirty="0">
                <a:solidFill>
                  <a:srgbClr val="2A00FF"/>
                </a:solidFill>
                <a:latin typeface="Courier New"/>
              </a:rPr>
              <a:t>"silly"</a:t>
            </a:r>
            <a:r>
              <a:rPr lang="en-US" sz="1400" dirty="0">
                <a:solidFill>
                  <a:srgbClr val="000000"/>
                </a:solidFill>
                <a:latin typeface="Courier New"/>
              </a:rPr>
              <a:t>, </a:t>
            </a:r>
            <a:r>
              <a:rPr lang="en-US" sz="1400" dirty="0">
                <a:solidFill>
                  <a:srgbClr val="2A00FF"/>
                </a:solidFill>
                <a:latin typeface="Courier New"/>
              </a:rPr>
              <a:t>"list"</a:t>
            </a:r>
            <a:r>
              <a:rPr lang="en-US" sz="1400" dirty="0">
                <a:solidFill>
                  <a:srgbClr val="000000"/>
                </a:solidFill>
                <a:latin typeface="Courier New"/>
              </a:rPr>
              <a:t> };</a:t>
            </a:r>
          </a:p>
          <a:p>
            <a:pPr fontAlgn="auto">
              <a:spcBef>
                <a:spcPts val="0"/>
              </a:spcBef>
              <a:spcAft>
                <a:spcPts val="0"/>
              </a:spcAft>
              <a:defRPr/>
            </a:pPr>
            <a:endParaRPr lang="en-US" sz="1400" dirty="0">
              <a:latin typeface="Courier New"/>
            </a:endParaRPr>
          </a:p>
        </p:txBody>
      </p:sp>
      <p:sp>
        <p:nvSpPr>
          <p:cNvPr id="11" name="Up Arrow 10"/>
          <p:cNvSpPr/>
          <p:nvPr/>
        </p:nvSpPr>
        <p:spPr>
          <a:xfrm>
            <a:off x="4191000" y="4419600"/>
            <a:ext cx="304800" cy="228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Up Arrow 11"/>
          <p:cNvSpPr/>
          <p:nvPr/>
        </p:nvSpPr>
        <p:spPr>
          <a:xfrm>
            <a:off x="5943600" y="4419600"/>
            <a:ext cx="2286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9AEE29F-9DE8-4A54-A3CC-7D3C2510AD3F}" type="slidenum">
              <a:rPr lang="en-US"/>
              <a:pPr>
                <a:defRPr/>
              </a:pPr>
              <a:t>29</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B0F1A7B0-AE9B-4964-9DD6-371785675C4A}" type="slidenum">
              <a:rPr lang="en-US" sz="1200">
                <a:solidFill>
                  <a:schemeClr val="tx1">
                    <a:tint val="75000"/>
                  </a:schemeClr>
                </a:solidFill>
                <a:latin typeface="+mn-lt"/>
              </a:rPr>
              <a:pPr algn="r" fontAlgn="auto">
                <a:spcBef>
                  <a:spcPts val="0"/>
                </a:spcBef>
                <a:spcAft>
                  <a:spcPts val="0"/>
                </a:spcAft>
                <a:defRPr/>
              </a:pPr>
              <a:t>29</a:t>
            </a:fld>
            <a:endParaRPr lang="en-US" sz="1200">
              <a:solidFill>
                <a:schemeClr val="tx1">
                  <a:tint val="75000"/>
                </a:schemeClr>
              </a:solidFill>
              <a:latin typeface="+mn-lt"/>
            </a:endParaRPr>
          </a:p>
        </p:txBody>
      </p:sp>
      <p:pic>
        <p:nvPicPr>
          <p:cNvPr id="41988"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41989" name="TextBox 6"/>
          <p:cNvSpPr txBox="1">
            <a:spLocks noChangeArrowheads="1"/>
          </p:cNvSpPr>
          <p:nvPr/>
        </p:nvSpPr>
        <p:spPr bwMode="auto">
          <a:xfrm>
            <a:off x="228600" y="1219200"/>
            <a:ext cx="8534400" cy="523875"/>
          </a:xfrm>
          <a:prstGeom prst="rect">
            <a:avLst/>
          </a:prstGeom>
          <a:noFill/>
          <a:ln w="9525">
            <a:noFill/>
            <a:miter lim="800000"/>
            <a:headEnd/>
            <a:tailEnd/>
          </a:ln>
        </p:spPr>
        <p:txBody>
          <a:bodyPr>
            <a:spAutoFit/>
          </a:bodyPr>
          <a:lstStyle/>
          <a:p>
            <a:pPr marL="457200" indent="-457200"/>
            <a:r>
              <a:rPr lang="en-US" sz="2800" b="1">
                <a:latin typeface="Calibri" pitchFamily="34" charset="0"/>
              </a:rPr>
              <a:t>Example 4.  AutoCompleteTextView</a:t>
            </a:r>
          </a:p>
        </p:txBody>
      </p:sp>
      <p:sp>
        <p:nvSpPr>
          <p:cNvPr id="9" name="TextBox 8"/>
          <p:cNvSpPr txBox="1"/>
          <p:nvPr/>
        </p:nvSpPr>
        <p:spPr>
          <a:xfrm>
            <a:off x="381000" y="1768475"/>
            <a:ext cx="8001000" cy="4900613"/>
          </a:xfrm>
          <a:prstGeom prst="rect">
            <a:avLst/>
          </a:prstGeom>
          <a:solidFill>
            <a:schemeClr val="bg1">
              <a:lumMod val="95000"/>
            </a:schemeClr>
          </a:solidFill>
          <a:ln>
            <a:solidFill>
              <a:schemeClr val="bg1">
                <a:lumMod val="85000"/>
              </a:schemeClr>
            </a:solidFill>
          </a:ln>
        </p:spPr>
        <p:txBody>
          <a:bodyPr>
            <a:spAutoFit/>
          </a:bodyPr>
          <a:lstStyle/>
          <a:p>
            <a:pPr lvl="1" fontAlgn="auto">
              <a:spcBef>
                <a:spcPts val="0"/>
              </a:spcBef>
              <a:spcAft>
                <a:spcPts val="0"/>
              </a:spcAft>
              <a:defRPr/>
            </a:pPr>
            <a:r>
              <a:rPr lang="en-US" sz="1250" dirty="0">
                <a:solidFill>
                  <a:srgbClr val="646464"/>
                </a:solidFill>
                <a:latin typeface="Courier New"/>
              </a:rPr>
              <a:t>@Override</a:t>
            </a:r>
          </a:p>
          <a:p>
            <a:pPr lvl="1" fontAlgn="auto">
              <a:spcBef>
                <a:spcPts val="0"/>
              </a:spcBef>
              <a:spcAft>
                <a:spcPts val="0"/>
              </a:spcAft>
              <a:defRPr/>
            </a:pPr>
            <a:r>
              <a:rPr lang="en-US" sz="1250" b="1" dirty="0">
                <a:solidFill>
                  <a:srgbClr val="7F0055"/>
                </a:solidFill>
                <a:latin typeface="Courier New"/>
              </a:rPr>
              <a:t>public</a:t>
            </a:r>
            <a:r>
              <a:rPr lang="en-US" sz="1250" b="1" dirty="0">
                <a:solidFill>
                  <a:srgbClr val="000000"/>
                </a:solidFill>
                <a:latin typeface="Courier New"/>
              </a:rPr>
              <a:t> </a:t>
            </a:r>
            <a:r>
              <a:rPr lang="en-US" sz="1250" b="1" dirty="0">
                <a:solidFill>
                  <a:srgbClr val="7F0055"/>
                </a:solidFill>
                <a:latin typeface="Courier New"/>
              </a:rPr>
              <a:t>void</a:t>
            </a:r>
            <a:r>
              <a:rPr lang="en-US" sz="1250" b="1" dirty="0">
                <a:solidFill>
                  <a:srgbClr val="000000"/>
                </a:solidFill>
                <a:latin typeface="Courier New"/>
              </a:rPr>
              <a:t> </a:t>
            </a:r>
            <a:r>
              <a:rPr lang="en-US" sz="1250" b="1" dirty="0" err="1">
                <a:solidFill>
                  <a:srgbClr val="000000"/>
                </a:solidFill>
                <a:latin typeface="Courier New"/>
              </a:rPr>
              <a:t>onCreate</a:t>
            </a:r>
            <a:r>
              <a:rPr lang="en-US" sz="1250" b="1" dirty="0">
                <a:solidFill>
                  <a:srgbClr val="000000"/>
                </a:solidFill>
                <a:latin typeface="Courier New"/>
              </a:rPr>
              <a:t>(Bundle icicle) {</a:t>
            </a:r>
          </a:p>
          <a:p>
            <a:pPr lvl="2" fontAlgn="auto">
              <a:spcBef>
                <a:spcPts val="0"/>
              </a:spcBef>
              <a:spcAft>
                <a:spcPts val="0"/>
              </a:spcAft>
              <a:defRPr/>
            </a:pPr>
            <a:r>
              <a:rPr lang="en-US" sz="1250" b="1" dirty="0" err="1">
                <a:solidFill>
                  <a:srgbClr val="7F0055"/>
                </a:solidFill>
                <a:latin typeface="Courier New"/>
              </a:rPr>
              <a:t>super</a:t>
            </a:r>
            <a:r>
              <a:rPr lang="en-US" sz="1250" b="1" dirty="0" err="1">
                <a:solidFill>
                  <a:srgbClr val="000000"/>
                </a:solidFill>
                <a:latin typeface="Courier New"/>
              </a:rPr>
              <a:t>.onCreate</a:t>
            </a:r>
            <a:r>
              <a:rPr lang="en-US" sz="1250" b="1" dirty="0">
                <a:solidFill>
                  <a:srgbClr val="000000"/>
                </a:solidFill>
                <a:latin typeface="Courier New"/>
              </a:rPr>
              <a:t>(icicle);</a:t>
            </a:r>
          </a:p>
          <a:p>
            <a:pPr lvl="2" fontAlgn="auto">
              <a:spcBef>
                <a:spcPts val="0"/>
              </a:spcBef>
              <a:spcAft>
                <a:spcPts val="0"/>
              </a:spcAft>
              <a:defRPr/>
            </a:pPr>
            <a:r>
              <a:rPr lang="en-US" sz="1250" dirty="0" err="1">
                <a:solidFill>
                  <a:srgbClr val="000000"/>
                </a:solidFill>
                <a:latin typeface="Courier New"/>
              </a:rPr>
              <a:t>setContentView</a:t>
            </a:r>
            <a:r>
              <a:rPr lang="en-US" sz="1250" dirty="0">
                <a:solidFill>
                  <a:srgbClr val="000000"/>
                </a:solidFill>
                <a:latin typeface="Courier New"/>
              </a:rPr>
              <a:t>(</a:t>
            </a:r>
            <a:r>
              <a:rPr lang="en-US" sz="1250" dirty="0" err="1">
                <a:solidFill>
                  <a:srgbClr val="000000"/>
                </a:solidFill>
                <a:latin typeface="Courier New"/>
              </a:rPr>
              <a:t>R.layout.</a:t>
            </a:r>
            <a:r>
              <a:rPr lang="en-US" sz="1250" i="1" dirty="0" err="1">
                <a:solidFill>
                  <a:srgbClr val="0000C0"/>
                </a:solidFill>
                <a:latin typeface="Courier New"/>
              </a:rPr>
              <a:t>main</a:t>
            </a:r>
            <a:r>
              <a:rPr lang="en-US" sz="1250" i="1" dirty="0">
                <a:solidFill>
                  <a:srgbClr val="000000"/>
                </a:solidFill>
                <a:latin typeface="Courier New"/>
              </a:rPr>
              <a:t>);</a:t>
            </a:r>
          </a:p>
          <a:p>
            <a:pPr lvl="2" fontAlgn="auto">
              <a:spcBef>
                <a:spcPts val="0"/>
              </a:spcBef>
              <a:spcAft>
                <a:spcPts val="0"/>
              </a:spcAft>
              <a:defRPr/>
            </a:pPr>
            <a:r>
              <a:rPr lang="en-US" sz="1250" dirty="0">
                <a:solidFill>
                  <a:srgbClr val="0000C0"/>
                </a:solidFill>
                <a:latin typeface="Courier New"/>
              </a:rPr>
              <a:t>selection</a:t>
            </a:r>
            <a:r>
              <a:rPr lang="en-US" sz="1250" dirty="0">
                <a:solidFill>
                  <a:srgbClr val="000000"/>
                </a:solidFill>
                <a:latin typeface="Courier New"/>
              </a:rPr>
              <a:t> = (</a:t>
            </a:r>
            <a:r>
              <a:rPr lang="en-US" sz="1250" dirty="0" err="1">
                <a:solidFill>
                  <a:srgbClr val="000000"/>
                </a:solidFill>
                <a:latin typeface="Courier New"/>
              </a:rPr>
              <a:t>TextView</a:t>
            </a:r>
            <a:r>
              <a:rPr lang="en-US" sz="1250" dirty="0">
                <a:solidFill>
                  <a:srgbClr val="000000"/>
                </a:solidFill>
                <a:latin typeface="Courier New"/>
              </a:rPr>
              <a:t>) </a:t>
            </a:r>
            <a:r>
              <a:rPr lang="en-US" sz="1250" dirty="0" err="1">
                <a:solidFill>
                  <a:srgbClr val="000000"/>
                </a:solidFill>
                <a:latin typeface="Courier New"/>
              </a:rPr>
              <a:t>findViewById</a:t>
            </a:r>
            <a:r>
              <a:rPr lang="en-US" sz="1250" dirty="0">
                <a:solidFill>
                  <a:srgbClr val="000000"/>
                </a:solidFill>
                <a:latin typeface="Courier New"/>
              </a:rPr>
              <a:t>(</a:t>
            </a:r>
            <a:r>
              <a:rPr lang="en-US" sz="1250" dirty="0" err="1">
                <a:solidFill>
                  <a:srgbClr val="000000"/>
                </a:solidFill>
                <a:latin typeface="Courier New"/>
              </a:rPr>
              <a:t>R.id.</a:t>
            </a:r>
            <a:r>
              <a:rPr lang="en-US" sz="1250" i="1" dirty="0" err="1">
                <a:solidFill>
                  <a:srgbClr val="0000C0"/>
                </a:solidFill>
                <a:latin typeface="Courier New"/>
              </a:rPr>
              <a:t>selection</a:t>
            </a:r>
            <a:r>
              <a:rPr lang="en-US" sz="1250" i="1" dirty="0">
                <a:solidFill>
                  <a:srgbClr val="000000"/>
                </a:solidFill>
                <a:latin typeface="Courier New"/>
              </a:rPr>
              <a:t>);</a:t>
            </a:r>
          </a:p>
          <a:p>
            <a:pPr lvl="2" fontAlgn="auto">
              <a:spcBef>
                <a:spcPts val="0"/>
              </a:spcBef>
              <a:spcAft>
                <a:spcPts val="0"/>
              </a:spcAft>
              <a:defRPr/>
            </a:pPr>
            <a:endParaRPr lang="en-US" sz="1250" i="1" dirty="0">
              <a:solidFill>
                <a:srgbClr val="000000"/>
              </a:solidFill>
              <a:latin typeface="Courier New"/>
            </a:endParaRPr>
          </a:p>
          <a:p>
            <a:pPr lvl="2" fontAlgn="auto">
              <a:spcBef>
                <a:spcPts val="0"/>
              </a:spcBef>
              <a:spcAft>
                <a:spcPts val="0"/>
              </a:spcAft>
              <a:defRPr/>
            </a:pPr>
            <a:r>
              <a:rPr lang="en-US" sz="1250" dirty="0">
                <a:solidFill>
                  <a:srgbClr val="0000C0"/>
                </a:solidFill>
                <a:latin typeface="Courier New"/>
              </a:rPr>
              <a:t>edit</a:t>
            </a:r>
            <a:r>
              <a:rPr lang="en-US" sz="1250" dirty="0">
                <a:solidFill>
                  <a:srgbClr val="000000"/>
                </a:solidFill>
                <a:latin typeface="Courier New"/>
              </a:rPr>
              <a:t> = (</a:t>
            </a:r>
            <a:r>
              <a:rPr lang="en-US" sz="1250" dirty="0" err="1">
                <a:solidFill>
                  <a:srgbClr val="000000"/>
                </a:solidFill>
                <a:latin typeface="Courier New"/>
              </a:rPr>
              <a:t>AutoCompleteTextView</a:t>
            </a:r>
            <a:r>
              <a:rPr lang="en-US" sz="1250" dirty="0">
                <a:solidFill>
                  <a:srgbClr val="000000"/>
                </a:solidFill>
                <a:latin typeface="Courier New"/>
              </a:rPr>
              <a:t>) </a:t>
            </a:r>
            <a:r>
              <a:rPr lang="en-US" sz="1250" dirty="0" err="1">
                <a:solidFill>
                  <a:srgbClr val="000000"/>
                </a:solidFill>
                <a:latin typeface="Courier New"/>
              </a:rPr>
              <a:t>findViewById</a:t>
            </a:r>
            <a:r>
              <a:rPr lang="en-US" sz="1250" dirty="0">
                <a:solidFill>
                  <a:srgbClr val="000000"/>
                </a:solidFill>
                <a:latin typeface="Courier New"/>
              </a:rPr>
              <a:t>(</a:t>
            </a:r>
            <a:r>
              <a:rPr lang="en-US" sz="1250" dirty="0" err="1">
                <a:solidFill>
                  <a:srgbClr val="000000"/>
                </a:solidFill>
                <a:latin typeface="Courier New"/>
              </a:rPr>
              <a:t>R.id.</a:t>
            </a:r>
            <a:r>
              <a:rPr lang="en-US" sz="1250" i="1" dirty="0" err="1">
                <a:solidFill>
                  <a:srgbClr val="0000C0"/>
                </a:solidFill>
                <a:latin typeface="Courier New"/>
              </a:rPr>
              <a:t>edit</a:t>
            </a:r>
            <a:r>
              <a:rPr lang="en-US" sz="1250" i="1" dirty="0">
                <a:solidFill>
                  <a:srgbClr val="000000"/>
                </a:solidFill>
                <a:latin typeface="Courier New"/>
              </a:rPr>
              <a:t>);</a:t>
            </a:r>
          </a:p>
          <a:p>
            <a:pPr lvl="2" fontAlgn="auto">
              <a:spcBef>
                <a:spcPts val="0"/>
              </a:spcBef>
              <a:spcAft>
                <a:spcPts val="0"/>
              </a:spcAft>
              <a:defRPr/>
            </a:pPr>
            <a:r>
              <a:rPr lang="en-US" sz="1250" dirty="0" err="1">
                <a:solidFill>
                  <a:srgbClr val="0000C0"/>
                </a:solidFill>
                <a:latin typeface="Courier New"/>
              </a:rPr>
              <a:t>edit</a:t>
            </a:r>
            <a:r>
              <a:rPr lang="en-US" sz="1250" dirty="0" err="1">
                <a:solidFill>
                  <a:srgbClr val="000000"/>
                </a:solidFill>
                <a:latin typeface="Courier New"/>
              </a:rPr>
              <a:t>.addTextChangedListener</a:t>
            </a:r>
            <a:r>
              <a:rPr lang="en-US" sz="1250" dirty="0">
                <a:solidFill>
                  <a:srgbClr val="000000"/>
                </a:solidFill>
                <a:latin typeface="Courier New"/>
              </a:rPr>
              <a:t>(</a:t>
            </a:r>
            <a:r>
              <a:rPr lang="en-US" sz="1250" b="1" dirty="0">
                <a:solidFill>
                  <a:srgbClr val="7F0055"/>
                </a:solidFill>
                <a:latin typeface="Courier New"/>
              </a:rPr>
              <a:t>this</a:t>
            </a:r>
            <a:r>
              <a:rPr lang="en-US" sz="1250" b="1" dirty="0">
                <a:solidFill>
                  <a:srgbClr val="000000"/>
                </a:solidFill>
                <a:latin typeface="Courier New"/>
              </a:rPr>
              <a:t>);</a:t>
            </a:r>
          </a:p>
          <a:p>
            <a:pPr lvl="2" fontAlgn="auto">
              <a:spcBef>
                <a:spcPts val="0"/>
              </a:spcBef>
              <a:spcAft>
                <a:spcPts val="0"/>
              </a:spcAft>
              <a:defRPr/>
            </a:pPr>
            <a:endParaRPr lang="en-US" sz="1250" dirty="0">
              <a:latin typeface="Courier New"/>
            </a:endParaRPr>
          </a:p>
          <a:p>
            <a:pPr lvl="2" fontAlgn="auto">
              <a:spcBef>
                <a:spcPts val="0"/>
              </a:spcBef>
              <a:spcAft>
                <a:spcPts val="0"/>
              </a:spcAft>
              <a:defRPr/>
            </a:pPr>
            <a:r>
              <a:rPr lang="en-US" sz="1250" dirty="0" err="1">
                <a:solidFill>
                  <a:srgbClr val="0000C0"/>
                </a:solidFill>
                <a:latin typeface="Courier New"/>
              </a:rPr>
              <a:t>edit</a:t>
            </a:r>
            <a:r>
              <a:rPr lang="en-US" sz="1250" dirty="0" err="1">
                <a:solidFill>
                  <a:srgbClr val="000000"/>
                </a:solidFill>
                <a:latin typeface="Courier New"/>
              </a:rPr>
              <a:t>.setAdapter</a:t>
            </a:r>
            <a:r>
              <a:rPr lang="en-US" sz="1250" dirty="0">
                <a:solidFill>
                  <a:srgbClr val="000000"/>
                </a:solidFill>
                <a:latin typeface="Courier New"/>
              </a:rPr>
              <a:t>(</a:t>
            </a:r>
            <a:r>
              <a:rPr lang="en-US" sz="1250" b="1" dirty="0">
                <a:solidFill>
                  <a:srgbClr val="7F0055"/>
                </a:solidFill>
                <a:latin typeface="Courier New"/>
              </a:rPr>
              <a:t>new</a:t>
            </a:r>
            <a:r>
              <a:rPr lang="en-US" sz="1250" b="1" dirty="0">
                <a:solidFill>
                  <a:srgbClr val="000000"/>
                </a:solidFill>
                <a:latin typeface="Courier New"/>
              </a:rPr>
              <a:t> </a:t>
            </a:r>
            <a:r>
              <a:rPr lang="en-US" sz="1250" b="1" dirty="0" err="1">
                <a:solidFill>
                  <a:srgbClr val="000000"/>
                </a:solidFill>
                <a:latin typeface="Courier New"/>
              </a:rPr>
              <a:t>ArrayAdapter</a:t>
            </a:r>
            <a:r>
              <a:rPr lang="en-US" sz="1250" b="1" dirty="0">
                <a:solidFill>
                  <a:srgbClr val="000000"/>
                </a:solidFill>
                <a:latin typeface="Courier New"/>
              </a:rPr>
              <a:t>&lt;String&gt;(</a:t>
            </a:r>
            <a:r>
              <a:rPr lang="en-US" sz="1250" b="1" dirty="0">
                <a:solidFill>
                  <a:srgbClr val="7F0055"/>
                </a:solidFill>
                <a:latin typeface="Courier New"/>
              </a:rPr>
              <a:t>this</a:t>
            </a:r>
            <a:r>
              <a:rPr lang="en-US" sz="1250" b="1" dirty="0">
                <a:solidFill>
                  <a:srgbClr val="000000"/>
                </a:solidFill>
                <a:latin typeface="Courier New"/>
              </a:rPr>
              <a:t>,</a:t>
            </a:r>
          </a:p>
          <a:p>
            <a:pPr lvl="2" fontAlgn="auto">
              <a:spcBef>
                <a:spcPts val="0"/>
              </a:spcBef>
              <a:spcAft>
                <a:spcPts val="0"/>
              </a:spcAft>
              <a:defRPr/>
            </a:pPr>
            <a:r>
              <a:rPr lang="en-US" sz="1250" dirty="0">
                <a:solidFill>
                  <a:srgbClr val="000000"/>
                </a:solidFill>
                <a:latin typeface="Courier New"/>
              </a:rPr>
              <a:t>                android.R.layout.</a:t>
            </a:r>
            <a:r>
              <a:rPr lang="en-US" sz="1250" i="1" dirty="0">
                <a:solidFill>
                  <a:srgbClr val="0000C0"/>
                </a:solidFill>
                <a:latin typeface="Courier New"/>
              </a:rPr>
              <a:t>simple_dropdown_item_1line</a:t>
            </a:r>
            <a:r>
              <a:rPr lang="en-US" sz="1250" i="1" dirty="0">
                <a:solidFill>
                  <a:srgbClr val="000000"/>
                </a:solidFill>
                <a:latin typeface="Courier New"/>
              </a:rPr>
              <a:t>, </a:t>
            </a:r>
            <a:r>
              <a:rPr lang="en-US" sz="1250" i="1" dirty="0">
                <a:solidFill>
                  <a:srgbClr val="0000C0"/>
                </a:solidFill>
                <a:latin typeface="Courier New"/>
              </a:rPr>
              <a:t>items</a:t>
            </a:r>
            <a:r>
              <a:rPr lang="en-US" sz="1250" i="1" dirty="0">
                <a:solidFill>
                  <a:srgbClr val="000000"/>
                </a:solidFill>
                <a:latin typeface="Courier New"/>
              </a:rPr>
              <a:t>));</a:t>
            </a:r>
          </a:p>
          <a:p>
            <a:pPr lvl="1" fontAlgn="auto">
              <a:spcBef>
                <a:spcPts val="0"/>
              </a:spcBef>
              <a:spcAft>
                <a:spcPts val="0"/>
              </a:spcAft>
              <a:defRPr/>
            </a:pPr>
            <a:r>
              <a:rPr lang="en-US" sz="1250" dirty="0">
                <a:solidFill>
                  <a:srgbClr val="000000"/>
                </a:solidFill>
                <a:latin typeface="Courier New"/>
              </a:rPr>
              <a:t>}</a:t>
            </a:r>
          </a:p>
          <a:p>
            <a:pPr lvl="1" fontAlgn="auto">
              <a:spcBef>
                <a:spcPts val="0"/>
              </a:spcBef>
              <a:spcAft>
                <a:spcPts val="0"/>
              </a:spcAft>
              <a:defRPr/>
            </a:pPr>
            <a:endParaRPr lang="en-US" sz="1250" dirty="0">
              <a:latin typeface="Courier New"/>
            </a:endParaRPr>
          </a:p>
          <a:p>
            <a:pPr lvl="1" fontAlgn="auto">
              <a:spcBef>
                <a:spcPts val="0"/>
              </a:spcBef>
              <a:spcAft>
                <a:spcPts val="0"/>
              </a:spcAft>
              <a:defRPr/>
            </a:pPr>
            <a:r>
              <a:rPr lang="en-US" sz="1250" b="1" dirty="0">
                <a:solidFill>
                  <a:srgbClr val="7F0055"/>
                </a:solidFill>
                <a:latin typeface="Courier New"/>
              </a:rPr>
              <a:t>public</a:t>
            </a:r>
            <a:r>
              <a:rPr lang="en-US" sz="1250" b="1" dirty="0">
                <a:solidFill>
                  <a:srgbClr val="000000"/>
                </a:solidFill>
                <a:latin typeface="Courier New"/>
              </a:rPr>
              <a:t> </a:t>
            </a:r>
            <a:r>
              <a:rPr lang="en-US" sz="1250" b="1" dirty="0">
                <a:solidFill>
                  <a:srgbClr val="7F0055"/>
                </a:solidFill>
                <a:latin typeface="Courier New"/>
              </a:rPr>
              <a:t>void</a:t>
            </a:r>
            <a:r>
              <a:rPr lang="en-US" sz="1250" b="1" dirty="0">
                <a:solidFill>
                  <a:srgbClr val="000000"/>
                </a:solidFill>
                <a:latin typeface="Courier New"/>
              </a:rPr>
              <a:t> </a:t>
            </a:r>
            <a:r>
              <a:rPr lang="en-US" sz="1250" b="1" dirty="0" err="1">
                <a:solidFill>
                  <a:srgbClr val="000000"/>
                </a:solidFill>
                <a:latin typeface="Courier New"/>
              </a:rPr>
              <a:t>onTextChanged</a:t>
            </a:r>
            <a:r>
              <a:rPr lang="en-US" sz="1250" b="1" dirty="0">
                <a:solidFill>
                  <a:srgbClr val="000000"/>
                </a:solidFill>
                <a:latin typeface="Courier New"/>
              </a:rPr>
              <a:t>(</a:t>
            </a:r>
            <a:r>
              <a:rPr lang="en-US" sz="1250" b="1" dirty="0" err="1">
                <a:solidFill>
                  <a:srgbClr val="000000"/>
                </a:solidFill>
                <a:latin typeface="Courier New"/>
              </a:rPr>
              <a:t>CharSequence</a:t>
            </a:r>
            <a:r>
              <a:rPr lang="en-US" sz="1250" b="1" dirty="0">
                <a:solidFill>
                  <a:srgbClr val="000000"/>
                </a:solidFill>
                <a:latin typeface="Courier New"/>
              </a:rPr>
              <a:t> s, </a:t>
            </a:r>
            <a:r>
              <a:rPr lang="en-US" sz="1250" b="1" dirty="0" err="1">
                <a:solidFill>
                  <a:srgbClr val="7F0055"/>
                </a:solidFill>
                <a:latin typeface="Courier New"/>
              </a:rPr>
              <a:t>int</a:t>
            </a:r>
            <a:r>
              <a:rPr lang="en-US" sz="1250" b="1" dirty="0">
                <a:solidFill>
                  <a:srgbClr val="000000"/>
                </a:solidFill>
                <a:latin typeface="Courier New"/>
              </a:rPr>
              <a:t> start, </a:t>
            </a:r>
            <a:r>
              <a:rPr lang="en-US" sz="1250" b="1" dirty="0" err="1">
                <a:solidFill>
                  <a:srgbClr val="7F0055"/>
                </a:solidFill>
                <a:latin typeface="Courier New"/>
              </a:rPr>
              <a:t>int</a:t>
            </a:r>
            <a:r>
              <a:rPr lang="en-US" sz="1250" b="1" dirty="0">
                <a:solidFill>
                  <a:srgbClr val="000000"/>
                </a:solidFill>
                <a:latin typeface="Courier New"/>
              </a:rPr>
              <a:t> before, </a:t>
            </a:r>
            <a:r>
              <a:rPr lang="en-US" sz="1250" b="1" dirty="0" err="1">
                <a:solidFill>
                  <a:srgbClr val="7F0055"/>
                </a:solidFill>
                <a:latin typeface="Courier New"/>
              </a:rPr>
              <a:t>int</a:t>
            </a:r>
            <a:r>
              <a:rPr lang="en-US" sz="1250" b="1" dirty="0">
                <a:solidFill>
                  <a:srgbClr val="000000"/>
                </a:solidFill>
                <a:latin typeface="Courier New"/>
              </a:rPr>
              <a:t> count) {</a:t>
            </a:r>
          </a:p>
          <a:p>
            <a:pPr lvl="1" fontAlgn="auto">
              <a:spcBef>
                <a:spcPts val="0"/>
              </a:spcBef>
              <a:spcAft>
                <a:spcPts val="0"/>
              </a:spcAft>
              <a:defRPr/>
            </a:pPr>
            <a:r>
              <a:rPr lang="en-US" sz="1250" dirty="0">
                <a:solidFill>
                  <a:srgbClr val="0000C0"/>
                </a:solidFill>
                <a:latin typeface="Courier New"/>
              </a:rPr>
              <a:t>	</a:t>
            </a:r>
            <a:r>
              <a:rPr lang="en-US" sz="1250" dirty="0" err="1">
                <a:solidFill>
                  <a:srgbClr val="0000C0"/>
                </a:solidFill>
                <a:latin typeface="Courier New"/>
              </a:rPr>
              <a:t>selection</a:t>
            </a:r>
            <a:r>
              <a:rPr lang="en-US" sz="1250" dirty="0" err="1">
                <a:solidFill>
                  <a:srgbClr val="000000"/>
                </a:solidFill>
                <a:latin typeface="Courier New"/>
              </a:rPr>
              <a:t>.setText</a:t>
            </a:r>
            <a:r>
              <a:rPr lang="en-US" sz="1250" dirty="0">
                <a:solidFill>
                  <a:srgbClr val="000000"/>
                </a:solidFill>
                <a:latin typeface="Courier New"/>
              </a:rPr>
              <a:t>(</a:t>
            </a:r>
            <a:r>
              <a:rPr lang="en-US" sz="1250" dirty="0" err="1">
                <a:solidFill>
                  <a:srgbClr val="0000C0"/>
                </a:solidFill>
                <a:latin typeface="Courier New"/>
              </a:rPr>
              <a:t>edit</a:t>
            </a:r>
            <a:r>
              <a:rPr lang="en-US" sz="1250" dirty="0" err="1">
                <a:solidFill>
                  <a:srgbClr val="000000"/>
                </a:solidFill>
                <a:latin typeface="Courier New"/>
              </a:rPr>
              <a:t>.getText</a:t>
            </a:r>
            <a:r>
              <a:rPr lang="en-US" sz="1250" dirty="0">
                <a:solidFill>
                  <a:srgbClr val="000000"/>
                </a:solidFill>
                <a:latin typeface="Courier New"/>
              </a:rPr>
              <a:t>());</a:t>
            </a:r>
          </a:p>
          <a:p>
            <a:pPr lvl="1" fontAlgn="auto">
              <a:spcBef>
                <a:spcPts val="0"/>
              </a:spcBef>
              <a:spcAft>
                <a:spcPts val="0"/>
              </a:spcAft>
              <a:defRPr/>
            </a:pPr>
            <a:r>
              <a:rPr lang="en-US" sz="1250" dirty="0">
                <a:solidFill>
                  <a:srgbClr val="000000"/>
                </a:solidFill>
                <a:latin typeface="Courier New"/>
              </a:rPr>
              <a:t>}</a:t>
            </a:r>
          </a:p>
          <a:p>
            <a:pPr lvl="1" fontAlgn="auto">
              <a:spcBef>
                <a:spcPts val="0"/>
              </a:spcBef>
              <a:spcAft>
                <a:spcPts val="0"/>
              </a:spcAft>
              <a:defRPr/>
            </a:pPr>
            <a:endParaRPr lang="en-US" sz="1250" dirty="0">
              <a:latin typeface="Courier New"/>
            </a:endParaRPr>
          </a:p>
          <a:p>
            <a:pPr lvl="1" fontAlgn="auto">
              <a:spcBef>
                <a:spcPts val="0"/>
              </a:spcBef>
              <a:spcAft>
                <a:spcPts val="0"/>
              </a:spcAft>
              <a:defRPr/>
            </a:pPr>
            <a:r>
              <a:rPr lang="en-US" sz="1250" b="1" dirty="0">
                <a:solidFill>
                  <a:srgbClr val="7F0055"/>
                </a:solidFill>
                <a:latin typeface="Courier New"/>
              </a:rPr>
              <a:t>public</a:t>
            </a:r>
            <a:r>
              <a:rPr lang="en-US" sz="1250" b="1" dirty="0">
                <a:solidFill>
                  <a:srgbClr val="000000"/>
                </a:solidFill>
                <a:latin typeface="Courier New"/>
              </a:rPr>
              <a:t> </a:t>
            </a:r>
            <a:r>
              <a:rPr lang="en-US" sz="1250" b="1" dirty="0">
                <a:solidFill>
                  <a:srgbClr val="7F0055"/>
                </a:solidFill>
                <a:latin typeface="Courier New"/>
              </a:rPr>
              <a:t>void</a:t>
            </a:r>
            <a:r>
              <a:rPr lang="en-US" sz="1250" b="1" dirty="0">
                <a:solidFill>
                  <a:srgbClr val="000000"/>
                </a:solidFill>
                <a:latin typeface="Courier New"/>
              </a:rPr>
              <a:t> </a:t>
            </a:r>
            <a:r>
              <a:rPr lang="en-US" sz="1250" b="1" dirty="0" err="1">
                <a:solidFill>
                  <a:srgbClr val="000000"/>
                </a:solidFill>
                <a:latin typeface="Courier New"/>
              </a:rPr>
              <a:t>beforeTextChanged</a:t>
            </a:r>
            <a:r>
              <a:rPr lang="en-US" sz="1250" b="1" dirty="0">
                <a:solidFill>
                  <a:srgbClr val="000000"/>
                </a:solidFill>
                <a:latin typeface="Courier New"/>
              </a:rPr>
              <a:t>(</a:t>
            </a:r>
            <a:r>
              <a:rPr lang="en-US" sz="1250" b="1" dirty="0" err="1">
                <a:solidFill>
                  <a:srgbClr val="000000"/>
                </a:solidFill>
                <a:latin typeface="Courier New"/>
              </a:rPr>
              <a:t>CharSequence</a:t>
            </a:r>
            <a:r>
              <a:rPr lang="en-US" sz="1250" b="1" dirty="0">
                <a:solidFill>
                  <a:srgbClr val="000000"/>
                </a:solidFill>
                <a:latin typeface="Courier New"/>
              </a:rPr>
              <a:t> s, </a:t>
            </a:r>
            <a:r>
              <a:rPr lang="en-US" sz="1250" b="1" dirty="0" err="1">
                <a:solidFill>
                  <a:srgbClr val="7F0055"/>
                </a:solidFill>
                <a:latin typeface="Courier New"/>
              </a:rPr>
              <a:t>int</a:t>
            </a:r>
            <a:r>
              <a:rPr lang="en-US" sz="1250" b="1" dirty="0">
                <a:solidFill>
                  <a:srgbClr val="000000"/>
                </a:solidFill>
                <a:latin typeface="Courier New"/>
              </a:rPr>
              <a:t> start, </a:t>
            </a:r>
          </a:p>
          <a:p>
            <a:pPr lvl="1" fontAlgn="auto">
              <a:spcBef>
                <a:spcPts val="0"/>
              </a:spcBef>
              <a:spcAft>
                <a:spcPts val="0"/>
              </a:spcAft>
              <a:defRPr/>
            </a:pPr>
            <a:r>
              <a:rPr lang="en-US" sz="1250" b="1" dirty="0">
                <a:solidFill>
                  <a:srgbClr val="000000"/>
                </a:solidFill>
                <a:latin typeface="Courier New"/>
              </a:rPr>
              <a:t>			      </a:t>
            </a:r>
            <a:r>
              <a:rPr lang="en-US" sz="1250" b="1" dirty="0" err="1">
                <a:solidFill>
                  <a:srgbClr val="7F0055"/>
                </a:solidFill>
                <a:latin typeface="Courier New"/>
              </a:rPr>
              <a:t>int</a:t>
            </a:r>
            <a:r>
              <a:rPr lang="en-US" sz="1250" b="1" dirty="0">
                <a:solidFill>
                  <a:srgbClr val="000000"/>
                </a:solidFill>
                <a:latin typeface="Courier New"/>
              </a:rPr>
              <a:t> count, </a:t>
            </a:r>
            <a:r>
              <a:rPr lang="en-US" sz="1250" b="1" dirty="0" err="1">
                <a:solidFill>
                  <a:srgbClr val="7F0055"/>
                </a:solidFill>
                <a:latin typeface="Courier New"/>
              </a:rPr>
              <a:t>int</a:t>
            </a:r>
            <a:r>
              <a:rPr lang="en-US" sz="1250" b="1" dirty="0">
                <a:solidFill>
                  <a:srgbClr val="000000"/>
                </a:solidFill>
                <a:latin typeface="Courier New"/>
              </a:rPr>
              <a:t> after) {</a:t>
            </a:r>
          </a:p>
          <a:p>
            <a:pPr lvl="1" fontAlgn="auto">
              <a:spcBef>
                <a:spcPts val="0"/>
              </a:spcBef>
              <a:spcAft>
                <a:spcPts val="0"/>
              </a:spcAft>
              <a:defRPr/>
            </a:pPr>
            <a:r>
              <a:rPr lang="en-US" sz="1250" dirty="0">
                <a:solidFill>
                  <a:srgbClr val="004000"/>
                </a:solidFill>
                <a:latin typeface="Courier New"/>
              </a:rPr>
              <a:t>	// needed for interface, but not used</a:t>
            </a:r>
          </a:p>
          <a:p>
            <a:pPr lvl="1" fontAlgn="auto">
              <a:spcBef>
                <a:spcPts val="0"/>
              </a:spcBef>
              <a:spcAft>
                <a:spcPts val="0"/>
              </a:spcAft>
              <a:defRPr/>
            </a:pPr>
            <a:r>
              <a:rPr lang="en-US" sz="1250" dirty="0">
                <a:solidFill>
                  <a:srgbClr val="000000"/>
                </a:solidFill>
                <a:latin typeface="Courier New"/>
              </a:rPr>
              <a:t>}</a:t>
            </a:r>
            <a:endParaRPr lang="en-US" sz="1250" dirty="0">
              <a:latin typeface="Courier New"/>
            </a:endParaRPr>
          </a:p>
          <a:p>
            <a:pPr lvl="1" fontAlgn="auto">
              <a:spcBef>
                <a:spcPts val="0"/>
              </a:spcBef>
              <a:spcAft>
                <a:spcPts val="0"/>
              </a:spcAft>
              <a:defRPr/>
            </a:pPr>
            <a:r>
              <a:rPr lang="en-US" sz="1250" b="1" dirty="0">
                <a:solidFill>
                  <a:srgbClr val="7F0055"/>
                </a:solidFill>
                <a:latin typeface="Courier New"/>
              </a:rPr>
              <a:t>public</a:t>
            </a:r>
            <a:r>
              <a:rPr lang="en-US" sz="1250" b="1" dirty="0">
                <a:solidFill>
                  <a:srgbClr val="000000"/>
                </a:solidFill>
                <a:latin typeface="Courier New"/>
              </a:rPr>
              <a:t> </a:t>
            </a:r>
            <a:r>
              <a:rPr lang="en-US" sz="1250" b="1" dirty="0">
                <a:solidFill>
                  <a:srgbClr val="7F0055"/>
                </a:solidFill>
                <a:latin typeface="Courier New"/>
              </a:rPr>
              <a:t>void</a:t>
            </a:r>
            <a:r>
              <a:rPr lang="en-US" sz="1250" b="1" dirty="0">
                <a:solidFill>
                  <a:srgbClr val="000000"/>
                </a:solidFill>
                <a:latin typeface="Courier New"/>
              </a:rPr>
              <a:t> </a:t>
            </a:r>
            <a:r>
              <a:rPr lang="en-US" sz="1250" b="1" dirty="0" err="1">
                <a:solidFill>
                  <a:srgbClr val="000000"/>
                </a:solidFill>
                <a:latin typeface="Courier New"/>
              </a:rPr>
              <a:t>afterTextChanged</a:t>
            </a:r>
            <a:r>
              <a:rPr lang="en-US" sz="1250" b="1" dirty="0">
                <a:solidFill>
                  <a:srgbClr val="000000"/>
                </a:solidFill>
                <a:latin typeface="Courier New"/>
              </a:rPr>
              <a:t>(Editable s) {</a:t>
            </a:r>
          </a:p>
          <a:p>
            <a:pPr lvl="1" fontAlgn="auto">
              <a:spcBef>
                <a:spcPts val="0"/>
              </a:spcBef>
              <a:spcAft>
                <a:spcPts val="0"/>
              </a:spcAft>
              <a:defRPr/>
            </a:pPr>
            <a:r>
              <a:rPr lang="en-US" sz="1250" dirty="0">
                <a:solidFill>
                  <a:srgbClr val="004000"/>
                </a:solidFill>
                <a:latin typeface="Courier New"/>
              </a:rPr>
              <a:t>	// needed for interface, but not used</a:t>
            </a:r>
          </a:p>
          <a:p>
            <a:pPr lvl="1" fontAlgn="auto">
              <a:spcBef>
                <a:spcPts val="0"/>
              </a:spcBef>
              <a:spcAft>
                <a:spcPts val="0"/>
              </a:spcAft>
              <a:defRPr/>
            </a:pPr>
            <a:r>
              <a:rPr lang="en-US" sz="1250" dirty="0">
                <a:solidFill>
                  <a:srgbClr val="000000"/>
                </a:solidFill>
                <a:latin typeface="Courier New"/>
              </a:rPr>
              <a:t>}</a:t>
            </a:r>
          </a:p>
          <a:p>
            <a:pPr fontAlgn="auto">
              <a:spcBef>
                <a:spcPts val="0"/>
              </a:spcBef>
              <a:spcAft>
                <a:spcPts val="0"/>
              </a:spcAft>
              <a:defRPr/>
            </a:pPr>
            <a:r>
              <a:rPr lang="en-US" sz="1250" dirty="0">
                <a:solidFill>
                  <a:srgbClr val="000000"/>
                </a:solidFill>
                <a:latin typeface="Courier New"/>
              </a:rPr>
              <a:t>}</a:t>
            </a:r>
            <a:endParaRPr lang="en-US" sz="1250" dirty="0">
              <a:latin typeface="+mn-lt"/>
            </a:endParaRPr>
          </a:p>
        </p:txBody>
      </p:sp>
      <p:sp>
        <p:nvSpPr>
          <p:cNvPr id="11" name="Left Arrow 10"/>
          <p:cNvSpPr/>
          <p:nvPr/>
        </p:nvSpPr>
        <p:spPr>
          <a:xfrm>
            <a:off x="6477000" y="3429000"/>
            <a:ext cx="7620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7FCE98D3-9676-4B12-B6B4-2F9667FD84D0}" type="slidenum">
              <a:rPr lang="en-US" sz="1200">
                <a:solidFill>
                  <a:schemeClr val="tx1">
                    <a:tint val="75000"/>
                  </a:schemeClr>
                </a:solidFill>
                <a:latin typeface="+mn-lt"/>
              </a:rPr>
              <a:pPr algn="r" fontAlgn="auto">
                <a:spcBef>
                  <a:spcPts val="0"/>
                </a:spcBef>
                <a:spcAft>
                  <a:spcPts val="0"/>
                </a:spcAft>
                <a:defRPr/>
              </a:pPr>
              <a:t>3</a:t>
            </a:fld>
            <a:endParaRPr lang="en-US" sz="1200">
              <a:solidFill>
                <a:schemeClr val="tx1">
                  <a:tint val="75000"/>
                </a:schemeClr>
              </a:solidFill>
              <a:latin typeface="+mn-lt"/>
            </a:endParaRPr>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FE8CF700-8663-4384-B807-011941DC5DE5}" type="slidenum">
              <a:rPr lang="en-US" sz="1200">
                <a:solidFill>
                  <a:schemeClr val="tx1">
                    <a:tint val="75000"/>
                  </a:schemeClr>
                </a:solidFill>
                <a:latin typeface="+mn-lt"/>
              </a:rPr>
              <a:pPr algn="r" fontAlgn="auto">
                <a:spcBef>
                  <a:spcPts val="0"/>
                </a:spcBef>
                <a:spcAft>
                  <a:spcPts val="0"/>
                </a:spcAft>
                <a:defRPr/>
              </a:pPr>
              <a:t>3</a:t>
            </a:fld>
            <a:endParaRPr lang="en-US" sz="1200">
              <a:solidFill>
                <a:schemeClr val="tx1">
                  <a:tint val="75000"/>
                </a:schemeClr>
              </a:solidFill>
              <a:latin typeface="+mn-lt"/>
            </a:endParaRPr>
          </a:p>
        </p:txBody>
      </p:sp>
      <p:pic>
        <p:nvPicPr>
          <p:cNvPr id="68613"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68614" name="TextBox 6"/>
          <p:cNvSpPr txBox="1">
            <a:spLocks noChangeArrowheads="1"/>
          </p:cNvSpPr>
          <p:nvPr/>
        </p:nvSpPr>
        <p:spPr bwMode="auto">
          <a:xfrm>
            <a:off x="228600" y="1219200"/>
            <a:ext cx="8534400" cy="854075"/>
          </a:xfrm>
          <a:prstGeom prst="rect">
            <a:avLst/>
          </a:prstGeom>
          <a:noFill/>
          <a:ln w="9525">
            <a:noFill/>
            <a:miter lim="800000"/>
            <a:headEnd/>
            <a:tailEnd/>
          </a:ln>
        </p:spPr>
        <p:txBody>
          <a:bodyPr>
            <a:spAutoFit/>
          </a:bodyPr>
          <a:lstStyle/>
          <a:p>
            <a:pPr marL="457200" indent="-457200">
              <a:buFont typeface="Arial" charset="0"/>
              <a:buNone/>
            </a:pPr>
            <a:r>
              <a:rPr lang="en-US" sz="2500">
                <a:latin typeface="Calibri" pitchFamily="34" charset="0"/>
              </a:rPr>
              <a:t>ListView, Spinner, GridView, AutoCompleteTextView, Galery</a:t>
            </a:r>
          </a:p>
          <a:p>
            <a:pPr marL="457200" indent="-457200">
              <a:buFont typeface="Arial" charset="0"/>
              <a:buChar char="•"/>
            </a:pPr>
            <a:endParaRPr lang="en-US" sz="2500">
              <a:latin typeface="Calibri" pitchFamily="34" charset="0"/>
            </a:endParaRPr>
          </a:p>
        </p:txBody>
      </p:sp>
      <p:pic>
        <p:nvPicPr>
          <p:cNvPr id="68615" name="Picture 12" descr="device.png"/>
          <p:cNvPicPr>
            <a:picLocks noChangeAspect="1"/>
          </p:cNvPicPr>
          <p:nvPr/>
        </p:nvPicPr>
        <p:blipFill>
          <a:blip r:embed="rId3"/>
          <a:srcRect/>
          <a:stretch>
            <a:fillRect/>
          </a:stretch>
        </p:blipFill>
        <p:spPr bwMode="auto">
          <a:xfrm>
            <a:off x="914400" y="2057400"/>
            <a:ext cx="1473200" cy="2209800"/>
          </a:xfrm>
          <a:prstGeom prst="rect">
            <a:avLst/>
          </a:prstGeom>
          <a:noFill/>
          <a:ln w="3175">
            <a:solidFill>
              <a:schemeClr val="accent1"/>
            </a:solidFill>
            <a:miter lim="800000"/>
            <a:headEnd/>
            <a:tailEnd/>
          </a:ln>
        </p:spPr>
      </p:pic>
      <p:pic>
        <p:nvPicPr>
          <p:cNvPr id="68616" name="Picture 11" descr="device.png"/>
          <p:cNvPicPr>
            <a:picLocks noChangeAspect="1"/>
          </p:cNvPicPr>
          <p:nvPr/>
        </p:nvPicPr>
        <p:blipFill>
          <a:blip r:embed="rId4"/>
          <a:srcRect/>
          <a:stretch>
            <a:fillRect/>
          </a:stretch>
        </p:blipFill>
        <p:spPr bwMode="auto">
          <a:xfrm>
            <a:off x="3810000" y="2133600"/>
            <a:ext cx="1422400" cy="2133600"/>
          </a:xfrm>
          <a:prstGeom prst="rect">
            <a:avLst/>
          </a:prstGeom>
          <a:noFill/>
          <a:ln w="9525">
            <a:solidFill>
              <a:schemeClr val="accent1"/>
            </a:solidFill>
            <a:miter lim="800000"/>
            <a:headEnd/>
            <a:tailEnd/>
          </a:ln>
        </p:spPr>
      </p:pic>
      <p:pic>
        <p:nvPicPr>
          <p:cNvPr id="68617" name="Picture 1"/>
          <p:cNvPicPr>
            <a:picLocks noChangeAspect="1" noChangeArrowheads="1"/>
          </p:cNvPicPr>
          <p:nvPr/>
        </p:nvPicPr>
        <p:blipFill>
          <a:blip r:embed="rId5"/>
          <a:srcRect/>
          <a:stretch>
            <a:fillRect/>
          </a:stretch>
        </p:blipFill>
        <p:spPr bwMode="auto">
          <a:xfrm>
            <a:off x="1295400" y="5257800"/>
            <a:ext cx="3303588" cy="457200"/>
          </a:xfrm>
          <a:prstGeom prst="rect">
            <a:avLst/>
          </a:prstGeom>
          <a:noFill/>
          <a:ln w="9525">
            <a:noFill/>
            <a:miter lim="800000"/>
            <a:headEnd/>
            <a:tailEnd/>
          </a:ln>
        </p:spPr>
      </p:pic>
      <p:pic>
        <p:nvPicPr>
          <p:cNvPr id="68618" name="Picture 2"/>
          <p:cNvPicPr>
            <a:picLocks noChangeAspect="1" noChangeArrowheads="1"/>
          </p:cNvPicPr>
          <p:nvPr/>
        </p:nvPicPr>
        <p:blipFill>
          <a:blip r:embed="rId6"/>
          <a:srcRect/>
          <a:stretch>
            <a:fillRect/>
          </a:stretch>
        </p:blipFill>
        <p:spPr bwMode="auto">
          <a:xfrm>
            <a:off x="5486400" y="4495800"/>
            <a:ext cx="2895600" cy="1671638"/>
          </a:xfrm>
          <a:prstGeom prst="rect">
            <a:avLst/>
          </a:prstGeom>
          <a:noFill/>
          <a:ln w="9525">
            <a:solidFill>
              <a:schemeClr val="accent1"/>
            </a:solidFill>
            <a:miter lim="800000"/>
            <a:headEnd/>
            <a:tailEnd/>
          </a:ln>
        </p:spPr>
      </p:pic>
      <p:pic>
        <p:nvPicPr>
          <p:cNvPr id="11" name="Picture 10" descr="device.png"/>
          <p:cNvPicPr>
            <a:picLocks noChangeAspect="1"/>
          </p:cNvPicPr>
          <p:nvPr/>
        </p:nvPicPr>
        <p:blipFill>
          <a:blip r:embed="rId7"/>
          <a:srcRect/>
          <a:stretch>
            <a:fillRect/>
          </a:stretch>
        </p:blipFill>
        <p:spPr bwMode="auto">
          <a:xfrm>
            <a:off x="6477000" y="2133600"/>
            <a:ext cx="1371600" cy="2057400"/>
          </a:xfrm>
          <a:prstGeom prst="rect">
            <a:avLst/>
          </a:prstGeom>
          <a:noFill/>
          <a:ln w="9525">
            <a:solidFill>
              <a:srgbClr val="D9D9D9"/>
            </a:solid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1E9987C-3D59-40AC-BAA8-5CA25104DE2C}" type="slidenum">
              <a:rPr lang="en-US"/>
              <a:pPr>
                <a:defRPr/>
              </a:pPr>
              <a:t>30</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BFF4A976-44AC-4849-8E9B-648125849095}" type="slidenum">
              <a:rPr lang="en-US" sz="1200">
                <a:solidFill>
                  <a:schemeClr val="tx1">
                    <a:tint val="75000"/>
                  </a:schemeClr>
                </a:solidFill>
                <a:latin typeface="+mn-lt"/>
              </a:rPr>
              <a:pPr algn="r" fontAlgn="auto">
                <a:spcBef>
                  <a:spcPts val="0"/>
                </a:spcBef>
                <a:spcAft>
                  <a:spcPts val="0"/>
                </a:spcAft>
                <a:defRPr/>
              </a:pPr>
              <a:t>30</a:t>
            </a:fld>
            <a:endParaRPr lang="en-US" sz="1200">
              <a:solidFill>
                <a:schemeClr val="tx1">
                  <a:tint val="75000"/>
                </a:schemeClr>
              </a:solidFill>
              <a:latin typeface="+mn-lt"/>
            </a:endParaRPr>
          </a:p>
        </p:txBody>
      </p:sp>
      <p:pic>
        <p:nvPicPr>
          <p:cNvPr id="43012"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7" name="TextBox 6"/>
          <p:cNvSpPr txBox="1"/>
          <p:nvPr/>
        </p:nvSpPr>
        <p:spPr>
          <a:xfrm>
            <a:off x="228600" y="1219200"/>
            <a:ext cx="4572000" cy="4362450"/>
          </a:xfrm>
          <a:prstGeom prst="rect">
            <a:avLst/>
          </a:prstGeom>
          <a:noFill/>
          <a:ln w="0">
            <a:solidFill>
              <a:schemeClr val="accent1"/>
            </a:solidFill>
          </a:ln>
        </p:spPr>
        <p:txBody>
          <a:bodyPr>
            <a:spAutoFit/>
          </a:bodyPr>
          <a:lstStyle/>
          <a:p>
            <a:pPr marL="457200" indent="-457200"/>
            <a:r>
              <a:rPr lang="en-US" sz="2800" b="1">
                <a:latin typeface="Calibri" pitchFamily="34" charset="0"/>
              </a:rPr>
              <a:t>Gallery Widget</a:t>
            </a:r>
          </a:p>
          <a:p>
            <a:pPr marL="457200" indent="-457200"/>
            <a:endParaRPr lang="en-US" sz="2800" b="1">
              <a:latin typeface="Calibri" pitchFamily="34" charset="0"/>
            </a:endParaRPr>
          </a:p>
          <a:p>
            <a:pPr marL="457200" indent="-457200">
              <a:buFont typeface="Arial" charset="0"/>
              <a:buChar char="•"/>
            </a:pPr>
            <a:r>
              <a:rPr lang="en-US" sz="2800">
                <a:latin typeface="Calibri" pitchFamily="34" charset="0"/>
              </a:rPr>
              <a:t>Widget Gallery hiển thị các lựa chọn dưới dạng các hình ảnh.</a:t>
            </a:r>
          </a:p>
          <a:p>
            <a:pPr marL="457200" indent="-457200">
              <a:buFont typeface="Arial" charset="0"/>
              <a:buChar char="•"/>
            </a:pPr>
            <a:endParaRPr lang="en-US" sz="2800">
              <a:latin typeface="Calibri" pitchFamily="34" charset="0"/>
            </a:endParaRPr>
          </a:p>
          <a:p>
            <a:pPr marL="457200" indent="-457200">
              <a:buFont typeface="Arial" charset="0"/>
              <a:buChar char="•"/>
            </a:pPr>
            <a:r>
              <a:rPr lang="en-US" sz="2800">
                <a:latin typeface="Calibri" pitchFamily="34" charset="0"/>
              </a:rPr>
              <a:t>Image choices are offered on a contiguous horizontal mode, you may scroll across the image-set.</a:t>
            </a:r>
          </a:p>
        </p:txBody>
      </p:sp>
      <p:pic>
        <p:nvPicPr>
          <p:cNvPr id="43014" name="Picture 2"/>
          <p:cNvPicPr>
            <a:picLocks noChangeAspect="1" noChangeArrowheads="1"/>
          </p:cNvPicPr>
          <p:nvPr/>
        </p:nvPicPr>
        <p:blipFill>
          <a:blip r:embed="rId3"/>
          <a:srcRect/>
          <a:stretch>
            <a:fillRect/>
          </a:stretch>
        </p:blipFill>
        <p:spPr bwMode="auto">
          <a:xfrm>
            <a:off x="4953000" y="1193800"/>
            <a:ext cx="3873500" cy="2235200"/>
          </a:xfrm>
          <a:prstGeom prst="rect">
            <a:avLst/>
          </a:prstGeom>
          <a:noFill/>
          <a:ln w="9525">
            <a:solidFill>
              <a:schemeClr val="accent1"/>
            </a:solidFill>
            <a:miter lim="800000"/>
            <a:headEnd/>
            <a:tailEnd/>
          </a:ln>
        </p:spPr>
      </p:pic>
      <p:sp>
        <p:nvSpPr>
          <p:cNvPr id="10" name="Down Arrow 9"/>
          <p:cNvSpPr/>
          <p:nvPr/>
        </p:nvSpPr>
        <p:spPr>
          <a:xfrm flipV="1">
            <a:off x="6705600" y="3124200"/>
            <a:ext cx="381000" cy="1219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D0A73FE-88D3-44B7-AFBF-8C9F1967B00C}" type="slidenum">
              <a:rPr lang="en-US"/>
              <a:pPr>
                <a:defRPr/>
              </a:pPr>
              <a:t>31</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B15B3783-70A8-48EC-A2B0-3C8C7C0291E7}" type="slidenum">
              <a:rPr lang="en-US" sz="1200">
                <a:solidFill>
                  <a:schemeClr val="tx1">
                    <a:tint val="75000"/>
                  </a:schemeClr>
                </a:solidFill>
                <a:latin typeface="+mn-lt"/>
              </a:rPr>
              <a:pPr algn="r" fontAlgn="auto">
                <a:spcBef>
                  <a:spcPts val="0"/>
                </a:spcBef>
                <a:spcAft>
                  <a:spcPts val="0"/>
                </a:spcAft>
                <a:defRPr/>
              </a:pPr>
              <a:t>31</a:t>
            </a:fld>
            <a:endParaRPr lang="en-US" sz="1200">
              <a:solidFill>
                <a:schemeClr val="tx1">
                  <a:tint val="75000"/>
                </a:schemeClr>
              </a:solidFill>
              <a:latin typeface="+mn-lt"/>
            </a:endParaRPr>
          </a:p>
        </p:txBody>
      </p:sp>
      <p:pic>
        <p:nvPicPr>
          <p:cNvPr id="44036"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44037" name="TextBox 8"/>
          <p:cNvSpPr txBox="1">
            <a:spLocks noChangeArrowheads="1"/>
          </p:cNvSpPr>
          <p:nvPr/>
        </p:nvSpPr>
        <p:spPr bwMode="auto">
          <a:xfrm>
            <a:off x="304800" y="1524000"/>
            <a:ext cx="7543800" cy="461963"/>
          </a:xfrm>
          <a:prstGeom prst="rect">
            <a:avLst/>
          </a:prstGeom>
          <a:noFill/>
          <a:ln w="9525">
            <a:noFill/>
            <a:miter lim="800000"/>
            <a:headEnd/>
            <a:tailEnd/>
          </a:ln>
        </p:spPr>
        <p:txBody>
          <a:bodyPr>
            <a:spAutoFit/>
          </a:bodyPr>
          <a:lstStyle/>
          <a:p>
            <a:r>
              <a:rPr lang="en-US" sz="2400" b="1">
                <a:latin typeface="Calibri" pitchFamily="34" charset="0"/>
              </a:rPr>
              <a:t>Gallery Widget - Example</a:t>
            </a:r>
          </a:p>
        </p:txBody>
      </p:sp>
      <p:sp>
        <p:nvSpPr>
          <p:cNvPr id="11" name="TextBox 10"/>
          <p:cNvSpPr txBox="1"/>
          <p:nvPr/>
        </p:nvSpPr>
        <p:spPr>
          <a:xfrm>
            <a:off x="381000" y="1952625"/>
            <a:ext cx="7848600" cy="4524375"/>
          </a:xfrm>
          <a:prstGeom prst="rect">
            <a:avLst/>
          </a:prstGeom>
          <a:solidFill>
            <a:schemeClr val="bg1">
              <a:lumMod val="95000"/>
            </a:schemeClr>
          </a:solidFill>
          <a:ln w="3175">
            <a:solidFill>
              <a:schemeClr val="accent1"/>
            </a:solidFill>
          </a:ln>
        </p:spPr>
        <p:txBody>
          <a:bodyPr>
            <a:spAutoFit/>
          </a:bodyPr>
          <a:lstStyle/>
          <a:p>
            <a:pPr fontAlgn="auto">
              <a:spcBef>
                <a:spcPts val="0"/>
              </a:spcBef>
              <a:spcAft>
                <a:spcPts val="0"/>
              </a:spcAft>
              <a:defRPr/>
            </a:pPr>
            <a:r>
              <a:rPr lang="en-US" sz="1200" dirty="0">
                <a:solidFill>
                  <a:srgbClr val="008080"/>
                </a:solidFill>
                <a:latin typeface="Courier New"/>
              </a:rPr>
              <a:t>&lt;?</a:t>
            </a:r>
            <a:r>
              <a:rPr lang="en-US" sz="1200" dirty="0">
                <a:solidFill>
                  <a:srgbClr val="3F7F7F"/>
                </a:solidFill>
                <a:latin typeface="Courier New"/>
              </a:rPr>
              <a:t>xml </a:t>
            </a:r>
            <a:r>
              <a:rPr lang="en-US" sz="1200" dirty="0">
                <a:solidFill>
                  <a:srgbClr val="7F007F"/>
                </a:solidFill>
                <a:latin typeface="Courier New"/>
              </a:rPr>
              <a:t>version</a:t>
            </a:r>
            <a:r>
              <a:rPr lang="en-US" sz="1200" dirty="0">
                <a:solidFill>
                  <a:srgbClr val="000000"/>
                </a:solidFill>
                <a:latin typeface="Courier New"/>
              </a:rPr>
              <a:t>=</a:t>
            </a:r>
            <a:r>
              <a:rPr lang="en-US" sz="1200" i="1" dirty="0">
                <a:solidFill>
                  <a:srgbClr val="2A00FF"/>
                </a:solidFill>
                <a:latin typeface="Courier New"/>
              </a:rPr>
              <a:t>"1.0" </a:t>
            </a:r>
            <a:r>
              <a:rPr lang="en-US" sz="1200" i="1" dirty="0">
                <a:solidFill>
                  <a:srgbClr val="7F007F"/>
                </a:solidFill>
                <a:latin typeface="Courier New"/>
              </a:rPr>
              <a:t>encoding</a:t>
            </a:r>
            <a:r>
              <a:rPr lang="en-US" sz="1200" i="1" dirty="0">
                <a:solidFill>
                  <a:srgbClr val="000000"/>
                </a:solidFill>
                <a:latin typeface="Courier New"/>
              </a:rPr>
              <a:t>=</a:t>
            </a:r>
            <a:r>
              <a:rPr lang="en-US" sz="1200" i="1" dirty="0">
                <a:solidFill>
                  <a:srgbClr val="2A00FF"/>
                </a:solidFill>
                <a:latin typeface="Courier New"/>
              </a:rPr>
              <a:t>"utf-8"</a:t>
            </a:r>
            <a:r>
              <a:rPr lang="en-US" sz="1200" i="1" dirty="0">
                <a:solidFill>
                  <a:srgbClr val="008080"/>
                </a:solidFill>
                <a:latin typeface="Courier New"/>
              </a:rPr>
              <a:t>?&gt;</a:t>
            </a:r>
            <a:r>
              <a:rPr lang="en-US" sz="1200" i="1" dirty="0">
                <a:solidFill>
                  <a:srgbClr val="000000"/>
                </a:solidFill>
                <a:latin typeface="Courier New"/>
              </a:rPr>
              <a:t> </a:t>
            </a:r>
          </a:p>
          <a:p>
            <a:pPr fontAlgn="auto">
              <a:spcBef>
                <a:spcPts val="0"/>
              </a:spcBef>
              <a:spcAft>
                <a:spcPts val="0"/>
              </a:spcAft>
              <a:defRPr/>
            </a:pPr>
            <a:r>
              <a:rPr lang="en-US" sz="1200" dirty="0">
                <a:solidFill>
                  <a:srgbClr val="008080"/>
                </a:solidFill>
                <a:latin typeface="Courier New"/>
              </a:rPr>
              <a:t>&lt;</a:t>
            </a:r>
            <a:r>
              <a:rPr lang="en-US" sz="1200" dirty="0" err="1">
                <a:solidFill>
                  <a:srgbClr val="3F7F7F"/>
                </a:solidFill>
                <a:latin typeface="Courier New"/>
              </a:rPr>
              <a:t>LinearLayout</a:t>
            </a:r>
            <a:r>
              <a:rPr lang="en-US" sz="1200" dirty="0">
                <a:solidFill>
                  <a:srgbClr val="3F7F7F"/>
                </a:solidFill>
                <a:latin typeface="Courier New"/>
              </a:rPr>
              <a:t> </a:t>
            </a:r>
            <a:r>
              <a:rPr lang="en-US" sz="1200" dirty="0" err="1">
                <a:solidFill>
                  <a:srgbClr val="7F007F"/>
                </a:solidFill>
                <a:latin typeface="Courier New"/>
              </a:rPr>
              <a:t>xmlns:android</a:t>
            </a:r>
            <a:r>
              <a:rPr lang="en-US" sz="1200" dirty="0">
                <a:solidFill>
                  <a:srgbClr val="000000"/>
                </a:solidFill>
                <a:latin typeface="Courier New"/>
              </a:rPr>
              <a:t>=</a:t>
            </a:r>
            <a:r>
              <a:rPr lang="en-US" sz="1200" i="1" dirty="0">
                <a:solidFill>
                  <a:srgbClr val="2A00FF"/>
                </a:solidFill>
                <a:latin typeface="Courier New"/>
              </a:rPr>
              <a:t>"http://schemas.android.com/apk/res/android" </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android:orientation</a:t>
            </a:r>
            <a:r>
              <a:rPr lang="en-US" sz="1200" dirty="0">
                <a:solidFill>
                  <a:srgbClr val="000000"/>
                </a:solidFill>
                <a:latin typeface="Courier New"/>
              </a:rPr>
              <a:t>=</a:t>
            </a:r>
            <a:r>
              <a:rPr lang="en-US" sz="1200" i="1" dirty="0">
                <a:solidFill>
                  <a:srgbClr val="2A00FF"/>
                </a:solidFill>
                <a:latin typeface="Courier New"/>
              </a:rPr>
              <a:t>"vertical" </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android:layout_width</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fill_parent</a:t>
            </a:r>
            <a:r>
              <a:rPr lang="en-US" sz="1200" i="1" dirty="0">
                <a:solidFill>
                  <a:srgbClr val="2A00FF"/>
                </a:solidFill>
                <a:latin typeface="Courier New"/>
              </a:rPr>
              <a:t>" </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android:layout_height</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fill_parent</a:t>
            </a:r>
            <a:r>
              <a:rPr lang="en-US" sz="1200" i="1" dirty="0">
                <a:solidFill>
                  <a:srgbClr val="2A00FF"/>
                </a:solidFill>
                <a:latin typeface="Courier New"/>
              </a:rPr>
              <a:t>" </a:t>
            </a:r>
          </a:p>
          <a:p>
            <a:pPr fontAlgn="auto">
              <a:spcBef>
                <a:spcPts val="0"/>
              </a:spcBef>
              <a:spcAft>
                <a:spcPts val="0"/>
              </a:spcAft>
              <a:defRPr/>
            </a:pPr>
            <a:r>
              <a:rPr lang="en-US" sz="1200" dirty="0">
                <a:latin typeface="Courier New"/>
              </a:rPr>
              <a:t>    </a:t>
            </a:r>
            <a:r>
              <a:rPr lang="en-US" sz="1200" dirty="0">
                <a:solidFill>
                  <a:srgbClr val="008080"/>
                </a:solidFill>
                <a:latin typeface="Courier New"/>
              </a:rPr>
              <a:t>&gt;</a:t>
            </a:r>
            <a:r>
              <a:rPr lang="en-US" sz="1200" dirty="0">
                <a:solidFill>
                  <a:srgbClr val="000000"/>
                </a:solidFill>
                <a:latin typeface="Courier New"/>
              </a:rPr>
              <a:t> </a:t>
            </a:r>
          </a:p>
          <a:p>
            <a:pPr fontAlgn="auto">
              <a:spcBef>
                <a:spcPts val="0"/>
              </a:spcBef>
              <a:spcAft>
                <a:spcPts val="0"/>
              </a:spcAft>
              <a:defRPr/>
            </a:pPr>
            <a:r>
              <a:rPr lang="en-US" sz="1200" dirty="0">
                <a:solidFill>
                  <a:srgbClr val="008080"/>
                </a:solidFill>
                <a:latin typeface="Courier New"/>
              </a:rPr>
              <a:t>&lt;</a:t>
            </a:r>
            <a:r>
              <a:rPr lang="en-US" sz="1200" dirty="0" err="1">
                <a:solidFill>
                  <a:srgbClr val="3F7F7F"/>
                </a:solidFill>
                <a:latin typeface="Courier New"/>
              </a:rPr>
              <a:t>TextView</a:t>
            </a:r>
            <a:r>
              <a:rPr lang="en-US" sz="1200" dirty="0">
                <a:solidFill>
                  <a:srgbClr val="3F7F7F"/>
                </a:solidFill>
                <a:latin typeface="Courier New"/>
              </a:rPr>
              <a:t>   </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android:layout_width</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fill_parent</a:t>
            </a:r>
            <a:r>
              <a:rPr lang="en-US" sz="1200" i="1" dirty="0">
                <a:solidFill>
                  <a:srgbClr val="2A00FF"/>
                </a:solidFill>
                <a:latin typeface="Courier New"/>
              </a:rPr>
              <a:t>" </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android:layout_height</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wrap_content</a:t>
            </a:r>
            <a:r>
              <a:rPr lang="en-US" sz="1200" i="1" dirty="0">
                <a:solidFill>
                  <a:srgbClr val="2A00FF"/>
                </a:solidFill>
                <a:latin typeface="Courier New"/>
              </a:rPr>
              <a:t>" </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android:text</a:t>
            </a:r>
            <a:r>
              <a:rPr lang="en-US" sz="1200" dirty="0">
                <a:solidFill>
                  <a:srgbClr val="000000"/>
                </a:solidFill>
                <a:latin typeface="Courier New"/>
              </a:rPr>
              <a:t>=</a:t>
            </a:r>
            <a:r>
              <a:rPr lang="en-US" sz="1200" i="1" dirty="0">
                <a:solidFill>
                  <a:srgbClr val="2A00FF"/>
                </a:solidFill>
                <a:latin typeface="Courier New"/>
              </a:rPr>
              <a:t>"SDK1.5  /samples/.../view/Gallery1.java" </a:t>
            </a:r>
          </a:p>
          <a:p>
            <a:pPr fontAlgn="auto">
              <a:spcBef>
                <a:spcPts val="0"/>
              </a:spcBef>
              <a:spcAft>
                <a:spcPts val="0"/>
              </a:spcAft>
              <a:defRPr/>
            </a:pPr>
            <a:r>
              <a:rPr lang="en-US" sz="1200" dirty="0">
                <a:latin typeface="Courier New"/>
              </a:rPr>
              <a:t>    </a:t>
            </a:r>
            <a:r>
              <a:rPr lang="en-US" sz="1200" dirty="0">
                <a:solidFill>
                  <a:srgbClr val="008080"/>
                </a:solidFill>
                <a:latin typeface="Courier New"/>
              </a:rPr>
              <a:t>/&gt;</a:t>
            </a:r>
          </a:p>
          <a:p>
            <a:pPr fontAlgn="auto">
              <a:spcBef>
                <a:spcPts val="0"/>
              </a:spcBef>
              <a:spcAft>
                <a:spcPts val="0"/>
              </a:spcAft>
              <a:defRPr/>
            </a:pPr>
            <a:r>
              <a:rPr lang="en-US" sz="1200" dirty="0">
                <a:solidFill>
                  <a:srgbClr val="000000"/>
                </a:solidFill>
                <a:latin typeface="Courier New"/>
              </a:rPr>
              <a:t>    </a:t>
            </a:r>
            <a:r>
              <a:rPr lang="en-US" sz="1200" dirty="0">
                <a:solidFill>
                  <a:srgbClr val="008080"/>
                </a:solidFill>
                <a:latin typeface="Courier New"/>
              </a:rPr>
              <a:t>&lt;</a:t>
            </a:r>
            <a:r>
              <a:rPr lang="en-US" sz="1200" dirty="0" err="1">
                <a:solidFill>
                  <a:srgbClr val="3F7F7F"/>
                </a:solidFill>
                <a:latin typeface="Courier New"/>
              </a:rPr>
              <a:t>TextView</a:t>
            </a:r>
            <a:r>
              <a:rPr lang="en-US" sz="1200" dirty="0">
                <a:solidFill>
                  <a:srgbClr val="3F7F7F"/>
                </a:solidFill>
                <a:latin typeface="Courier New"/>
              </a:rPr>
              <a:t>  </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android:id</a:t>
            </a:r>
            <a:r>
              <a:rPr lang="en-US" sz="1200" dirty="0">
                <a:solidFill>
                  <a:srgbClr val="000000"/>
                </a:solidFill>
                <a:latin typeface="Courier New"/>
              </a:rPr>
              <a:t>=</a:t>
            </a:r>
            <a:r>
              <a:rPr lang="en-US" sz="1200" i="1" dirty="0">
                <a:solidFill>
                  <a:srgbClr val="2A00FF"/>
                </a:solidFill>
                <a:latin typeface="Courier New"/>
              </a:rPr>
              <a:t>"@+id/</a:t>
            </a:r>
            <a:r>
              <a:rPr lang="en-US" sz="1200" i="1" dirty="0" err="1">
                <a:solidFill>
                  <a:srgbClr val="2A00FF"/>
                </a:solidFill>
                <a:latin typeface="Courier New"/>
              </a:rPr>
              <a:t>mySelection</a:t>
            </a:r>
            <a:r>
              <a:rPr lang="en-US" sz="1200" i="1" dirty="0">
                <a:solidFill>
                  <a:srgbClr val="2A00FF"/>
                </a:solidFill>
                <a:latin typeface="Courier New"/>
              </a:rPr>
              <a:t>" </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android:layout_width</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fill_parent</a:t>
            </a:r>
            <a:r>
              <a:rPr lang="en-US" sz="1200" i="1" dirty="0">
                <a:solidFill>
                  <a:srgbClr val="2A00FF"/>
                </a:solidFill>
                <a:latin typeface="Courier New"/>
              </a:rPr>
              <a:t>" </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android:layout_height</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wrap_content</a:t>
            </a:r>
            <a:r>
              <a:rPr lang="en-US" sz="1200" i="1" dirty="0">
                <a:solidFill>
                  <a:srgbClr val="2A00FF"/>
                </a:solidFill>
                <a:latin typeface="Courier New"/>
              </a:rPr>
              <a:t>" </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android:background</a:t>
            </a:r>
            <a:r>
              <a:rPr lang="en-US" sz="1200" dirty="0">
                <a:solidFill>
                  <a:srgbClr val="000000"/>
                </a:solidFill>
                <a:latin typeface="Courier New"/>
              </a:rPr>
              <a:t>=</a:t>
            </a:r>
            <a:r>
              <a:rPr lang="en-US" sz="1200" i="1" dirty="0">
                <a:solidFill>
                  <a:srgbClr val="2A00FF"/>
                </a:solidFill>
                <a:latin typeface="Courier New"/>
              </a:rPr>
              <a:t>"#ff0000ff"</a:t>
            </a:r>
          </a:p>
          <a:p>
            <a:pPr fontAlgn="auto">
              <a:spcBef>
                <a:spcPts val="0"/>
              </a:spcBef>
              <a:spcAft>
                <a:spcPts val="0"/>
              </a:spcAft>
              <a:defRPr/>
            </a:pPr>
            <a:r>
              <a:rPr lang="en-US" sz="1200" dirty="0">
                <a:latin typeface="Courier New"/>
              </a:rPr>
              <a:t>    </a:t>
            </a:r>
            <a:r>
              <a:rPr lang="en-US" sz="1200" dirty="0">
                <a:solidFill>
                  <a:srgbClr val="008080"/>
                </a:solidFill>
                <a:latin typeface="Courier New"/>
              </a:rPr>
              <a:t>/&gt;</a:t>
            </a:r>
            <a:r>
              <a:rPr lang="en-US" sz="1200" dirty="0">
                <a:solidFill>
                  <a:srgbClr val="000000"/>
                </a:solidFill>
                <a:latin typeface="Courier New"/>
              </a:rPr>
              <a:t>  </a:t>
            </a:r>
          </a:p>
          <a:p>
            <a:pPr fontAlgn="auto">
              <a:spcBef>
                <a:spcPts val="0"/>
              </a:spcBef>
              <a:spcAft>
                <a:spcPts val="0"/>
              </a:spcAft>
              <a:defRPr/>
            </a:pPr>
            <a:r>
              <a:rPr lang="en-US" sz="1200" dirty="0">
                <a:solidFill>
                  <a:srgbClr val="008080"/>
                </a:solidFill>
                <a:latin typeface="Courier New"/>
              </a:rPr>
              <a:t>&lt;</a:t>
            </a:r>
            <a:r>
              <a:rPr lang="en-US" sz="1200" dirty="0">
                <a:solidFill>
                  <a:srgbClr val="3F7F7F"/>
                </a:solidFill>
                <a:latin typeface="Courier New"/>
              </a:rPr>
              <a:t>Gallery </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android:id</a:t>
            </a:r>
            <a:r>
              <a:rPr lang="en-US" sz="1200" dirty="0">
                <a:solidFill>
                  <a:srgbClr val="000000"/>
                </a:solidFill>
                <a:latin typeface="Courier New"/>
              </a:rPr>
              <a:t>=</a:t>
            </a:r>
            <a:r>
              <a:rPr lang="en-US" sz="1200" i="1" dirty="0">
                <a:solidFill>
                  <a:srgbClr val="2A00FF"/>
                </a:solidFill>
                <a:latin typeface="Courier New"/>
              </a:rPr>
              <a:t>"@+id/</a:t>
            </a:r>
            <a:r>
              <a:rPr lang="en-US" sz="1200" i="1" dirty="0" err="1">
                <a:solidFill>
                  <a:srgbClr val="2A00FF"/>
                </a:solidFill>
                <a:latin typeface="Courier New"/>
              </a:rPr>
              <a:t>myGallery</a:t>
            </a:r>
            <a:r>
              <a:rPr lang="en-US" sz="1200" i="1" dirty="0">
                <a:solidFill>
                  <a:srgbClr val="2A00FF"/>
                </a:solidFill>
                <a:latin typeface="Courier New"/>
              </a:rPr>
              <a:t>" </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android:layout_width</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fill_parent</a:t>
            </a:r>
            <a:r>
              <a:rPr lang="en-US" sz="1200" i="1" dirty="0">
                <a:solidFill>
                  <a:srgbClr val="2A00FF"/>
                </a:solidFill>
                <a:latin typeface="Courier New"/>
              </a:rPr>
              <a:t>" </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android:layout_height</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wrap_content</a:t>
            </a:r>
            <a:r>
              <a:rPr lang="en-US" sz="1200" i="1" dirty="0">
                <a:solidFill>
                  <a:srgbClr val="2A00FF"/>
                </a:solidFill>
                <a:latin typeface="Courier New"/>
              </a:rPr>
              <a:t>" </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android:gravity</a:t>
            </a:r>
            <a:r>
              <a:rPr lang="en-US" sz="1200" dirty="0">
                <a:solidFill>
                  <a:srgbClr val="000000"/>
                </a:solidFill>
                <a:latin typeface="Courier New"/>
              </a:rPr>
              <a:t>=</a:t>
            </a:r>
            <a:r>
              <a:rPr lang="en-US" sz="1200" i="1" dirty="0">
                <a:solidFill>
                  <a:srgbClr val="2A00FF"/>
                </a:solidFill>
                <a:latin typeface="Courier New"/>
              </a:rPr>
              <a:t>"bottom" </a:t>
            </a:r>
          </a:p>
          <a:p>
            <a:pPr fontAlgn="auto">
              <a:spcBef>
                <a:spcPts val="0"/>
              </a:spcBef>
              <a:spcAft>
                <a:spcPts val="0"/>
              </a:spcAft>
              <a:defRPr/>
            </a:pPr>
            <a:r>
              <a:rPr lang="en-US" sz="1200" dirty="0">
                <a:solidFill>
                  <a:srgbClr val="008080"/>
                </a:solidFill>
                <a:latin typeface="Courier New"/>
              </a:rPr>
              <a:t>/&gt;</a:t>
            </a:r>
            <a:r>
              <a:rPr lang="en-US" sz="1200" dirty="0">
                <a:solidFill>
                  <a:srgbClr val="000000"/>
                </a:solidFill>
                <a:latin typeface="Courier New"/>
              </a:rPr>
              <a:t> </a:t>
            </a:r>
          </a:p>
          <a:p>
            <a:pPr fontAlgn="auto">
              <a:spcBef>
                <a:spcPts val="0"/>
              </a:spcBef>
              <a:spcAft>
                <a:spcPts val="0"/>
              </a:spcAft>
              <a:defRPr/>
            </a:pPr>
            <a:r>
              <a:rPr lang="en-US" sz="1200" dirty="0">
                <a:solidFill>
                  <a:srgbClr val="008080"/>
                </a:solidFill>
                <a:latin typeface="Courier New"/>
              </a:rPr>
              <a:t>&lt;/</a:t>
            </a:r>
            <a:r>
              <a:rPr lang="en-US" sz="1200" dirty="0" err="1">
                <a:solidFill>
                  <a:srgbClr val="3F7F7F"/>
                </a:solidFill>
                <a:latin typeface="Courier New"/>
              </a:rPr>
              <a:t>LinearLayout</a:t>
            </a:r>
            <a:r>
              <a:rPr lang="en-US" sz="1200" dirty="0">
                <a:solidFill>
                  <a:srgbClr val="008080"/>
                </a:solidFill>
                <a:latin typeface="Courier New"/>
              </a:rPr>
              <a:t>&gt;</a:t>
            </a:r>
            <a:endParaRPr lang="en-US" sz="1200" dirty="0">
              <a:latin typeface="+mn-lt"/>
            </a:endParaRPr>
          </a:p>
        </p:txBody>
      </p:sp>
      <p:sp>
        <p:nvSpPr>
          <p:cNvPr id="12" name="Right Brace 11"/>
          <p:cNvSpPr/>
          <p:nvPr/>
        </p:nvSpPr>
        <p:spPr>
          <a:xfrm>
            <a:off x="4648200" y="5105400"/>
            <a:ext cx="304800" cy="11430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3" name="Right Arrow 12"/>
          <p:cNvSpPr/>
          <p:nvPr/>
        </p:nvSpPr>
        <p:spPr>
          <a:xfrm rot="10800000">
            <a:off x="5181600" y="5562600"/>
            <a:ext cx="838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BC1A4AA-F61F-448C-9263-7317883EB773}" type="slidenum">
              <a:rPr lang="en-US"/>
              <a:pPr>
                <a:defRPr/>
              </a:pPr>
              <a:t>32</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C197388D-38C4-4C0B-A7CA-8DB70B5A0AC2}" type="slidenum">
              <a:rPr lang="en-US" sz="1200">
                <a:solidFill>
                  <a:schemeClr val="tx1">
                    <a:tint val="75000"/>
                  </a:schemeClr>
                </a:solidFill>
                <a:latin typeface="+mn-lt"/>
              </a:rPr>
              <a:pPr algn="r" fontAlgn="auto">
                <a:spcBef>
                  <a:spcPts val="0"/>
                </a:spcBef>
                <a:spcAft>
                  <a:spcPts val="0"/>
                </a:spcAft>
                <a:defRPr/>
              </a:pPr>
              <a:t>32</a:t>
            </a:fld>
            <a:endParaRPr lang="en-US" sz="1200">
              <a:solidFill>
                <a:schemeClr val="tx1">
                  <a:tint val="75000"/>
                </a:schemeClr>
              </a:solidFill>
              <a:latin typeface="+mn-lt"/>
            </a:endParaRPr>
          </a:p>
        </p:txBody>
      </p:sp>
      <p:pic>
        <p:nvPicPr>
          <p:cNvPr id="45060"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45061" name="TextBox 8"/>
          <p:cNvSpPr txBox="1">
            <a:spLocks noChangeArrowheads="1"/>
          </p:cNvSpPr>
          <p:nvPr/>
        </p:nvSpPr>
        <p:spPr bwMode="auto">
          <a:xfrm>
            <a:off x="304800" y="1524000"/>
            <a:ext cx="7543800" cy="461963"/>
          </a:xfrm>
          <a:prstGeom prst="rect">
            <a:avLst/>
          </a:prstGeom>
          <a:noFill/>
          <a:ln w="9525">
            <a:noFill/>
            <a:miter lim="800000"/>
            <a:headEnd/>
            <a:tailEnd/>
          </a:ln>
        </p:spPr>
        <p:txBody>
          <a:bodyPr>
            <a:spAutoFit/>
          </a:bodyPr>
          <a:lstStyle/>
          <a:p>
            <a:r>
              <a:rPr lang="en-US" sz="2400" b="1">
                <a:latin typeface="Calibri" pitchFamily="34" charset="0"/>
              </a:rPr>
              <a:t>Gallery Widget - Example</a:t>
            </a:r>
          </a:p>
        </p:txBody>
      </p:sp>
      <p:sp>
        <p:nvSpPr>
          <p:cNvPr id="11" name="TextBox 10"/>
          <p:cNvSpPr txBox="1"/>
          <p:nvPr/>
        </p:nvSpPr>
        <p:spPr>
          <a:xfrm>
            <a:off x="457200" y="2057400"/>
            <a:ext cx="7467600" cy="4524375"/>
          </a:xfrm>
          <a:prstGeom prst="rect">
            <a:avLst/>
          </a:prstGeom>
          <a:solidFill>
            <a:schemeClr val="bg1">
              <a:lumMod val="95000"/>
            </a:schemeClr>
          </a:solidFill>
          <a:ln>
            <a:solidFill>
              <a:schemeClr val="accent1"/>
            </a:solidFill>
          </a:ln>
        </p:spPr>
        <p:txBody>
          <a:bodyPr>
            <a:spAutoFit/>
          </a:bodyPr>
          <a:lstStyle/>
          <a:p>
            <a:pPr fontAlgn="auto">
              <a:spcBef>
                <a:spcPts val="0"/>
              </a:spcBef>
              <a:spcAft>
                <a:spcPts val="0"/>
              </a:spcAft>
              <a:defRPr/>
            </a:pPr>
            <a:r>
              <a:rPr lang="en-US" sz="1200" dirty="0">
                <a:latin typeface="+mn-lt"/>
              </a:rPr>
              <a:t> </a:t>
            </a:r>
            <a:r>
              <a:rPr lang="en-US" sz="1200" dirty="0">
                <a:latin typeface="Courier New"/>
              </a:rPr>
              <a:t>package cis493.selectionwidgets;</a:t>
            </a:r>
          </a:p>
          <a:p>
            <a:pPr fontAlgn="auto">
              <a:spcBef>
                <a:spcPts val="0"/>
              </a:spcBef>
              <a:spcAft>
                <a:spcPts val="0"/>
              </a:spcAft>
              <a:defRPr/>
            </a:pPr>
            <a:endParaRPr lang="en-US" sz="1200" dirty="0">
              <a:latin typeface="Courier New"/>
            </a:endParaRPr>
          </a:p>
          <a:p>
            <a:pPr fontAlgn="auto">
              <a:spcBef>
                <a:spcPts val="0"/>
              </a:spcBef>
              <a:spcAft>
                <a:spcPts val="0"/>
              </a:spcAft>
              <a:defRPr/>
            </a:pPr>
            <a:r>
              <a:rPr lang="en-US" sz="1200" dirty="0">
                <a:latin typeface="Courier New"/>
              </a:rPr>
              <a:t>import </a:t>
            </a:r>
            <a:r>
              <a:rPr lang="en-US" sz="1200" dirty="0" err="1">
                <a:latin typeface="Courier New"/>
              </a:rPr>
              <a:t>android.app.Activity</a:t>
            </a:r>
            <a:r>
              <a:rPr lang="en-US" sz="1200" dirty="0">
                <a:latin typeface="Courier New"/>
              </a:rPr>
              <a:t>;</a:t>
            </a:r>
          </a:p>
          <a:p>
            <a:pPr fontAlgn="auto">
              <a:spcBef>
                <a:spcPts val="0"/>
              </a:spcBef>
              <a:spcAft>
                <a:spcPts val="0"/>
              </a:spcAft>
              <a:defRPr/>
            </a:pPr>
            <a:r>
              <a:rPr lang="en-US" sz="1200" dirty="0">
                <a:latin typeface="Courier New"/>
              </a:rPr>
              <a:t>import </a:t>
            </a:r>
            <a:r>
              <a:rPr lang="en-US" sz="1200" dirty="0" err="1">
                <a:latin typeface="Courier New"/>
              </a:rPr>
              <a:t>android.content.Context</a:t>
            </a:r>
            <a:r>
              <a:rPr lang="en-US" sz="1200" dirty="0">
                <a:latin typeface="Courier New"/>
              </a:rPr>
              <a:t>;</a:t>
            </a:r>
          </a:p>
          <a:p>
            <a:pPr fontAlgn="auto">
              <a:spcBef>
                <a:spcPts val="0"/>
              </a:spcBef>
              <a:spcAft>
                <a:spcPts val="0"/>
              </a:spcAft>
              <a:defRPr/>
            </a:pPr>
            <a:r>
              <a:rPr lang="en-US" sz="1200" dirty="0">
                <a:latin typeface="Courier New"/>
              </a:rPr>
              <a:t>import </a:t>
            </a:r>
            <a:r>
              <a:rPr lang="en-US" sz="1200" dirty="0" err="1">
                <a:latin typeface="Courier New"/>
              </a:rPr>
              <a:t>android.os.Bundle</a:t>
            </a:r>
            <a:r>
              <a:rPr lang="en-US" sz="1200" dirty="0">
                <a:latin typeface="Courier New"/>
              </a:rPr>
              <a:t>;</a:t>
            </a:r>
          </a:p>
          <a:p>
            <a:pPr fontAlgn="auto">
              <a:spcBef>
                <a:spcPts val="0"/>
              </a:spcBef>
              <a:spcAft>
                <a:spcPts val="0"/>
              </a:spcAft>
              <a:defRPr/>
            </a:pPr>
            <a:r>
              <a:rPr lang="en-US" sz="1200" dirty="0">
                <a:latin typeface="Courier New"/>
              </a:rPr>
              <a:t>import </a:t>
            </a:r>
            <a:r>
              <a:rPr lang="en-US" sz="1200" dirty="0" err="1">
                <a:latin typeface="Courier New"/>
              </a:rPr>
              <a:t>android.view.View</a:t>
            </a:r>
            <a:r>
              <a:rPr lang="en-US" sz="1200" dirty="0">
                <a:latin typeface="Courier New"/>
              </a:rPr>
              <a:t>;</a:t>
            </a:r>
          </a:p>
          <a:p>
            <a:pPr fontAlgn="auto">
              <a:spcBef>
                <a:spcPts val="0"/>
              </a:spcBef>
              <a:spcAft>
                <a:spcPts val="0"/>
              </a:spcAft>
              <a:defRPr/>
            </a:pPr>
            <a:r>
              <a:rPr lang="en-US" sz="1200" dirty="0">
                <a:latin typeface="Courier New"/>
              </a:rPr>
              <a:t>import </a:t>
            </a:r>
            <a:r>
              <a:rPr lang="en-US" sz="1200" dirty="0" err="1">
                <a:latin typeface="Courier New"/>
              </a:rPr>
              <a:t>android.view.ViewGroup</a:t>
            </a:r>
            <a:r>
              <a:rPr lang="en-US" sz="1200" dirty="0">
                <a:latin typeface="Courier New"/>
              </a:rPr>
              <a:t>;</a:t>
            </a:r>
          </a:p>
          <a:p>
            <a:pPr fontAlgn="auto">
              <a:spcBef>
                <a:spcPts val="0"/>
              </a:spcBef>
              <a:spcAft>
                <a:spcPts val="0"/>
              </a:spcAft>
              <a:defRPr/>
            </a:pPr>
            <a:r>
              <a:rPr lang="en-US" sz="1200" dirty="0">
                <a:latin typeface="Courier New"/>
              </a:rPr>
              <a:t>import </a:t>
            </a:r>
            <a:r>
              <a:rPr lang="en-US" sz="1200" dirty="0" err="1">
                <a:latin typeface="Courier New"/>
              </a:rPr>
              <a:t>android.widget.AdapterView</a:t>
            </a:r>
            <a:r>
              <a:rPr lang="en-US" sz="1200" dirty="0">
                <a:latin typeface="Courier New"/>
              </a:rPr>
              <a:t>;</a:t>
            </a:r>
          </a:p>
          <a:p>
            <a:pPr fontAlgn="auto">
              <a:spcBef>
                <a:spcPts val="0"/>
              </a:spcBef>
              <a:spcAft>
                <a:spcPts val="0"/>
              </a:spcAft>
              <a:defRPr/>
            </a:pPr>
            <a:r>
              <a:rPr lang="en-US" sz="1200" dirty="0">
                <a:latin typeface="Courier New"/>
              </a:rPr>
              <a:t>import </a:t>
            </a:r>
            <a:r>
              <a:rPr lang="en-US" sz="1200" dirty="0" err="1">
                <a:latin typeface="Courier New"/>
              </a:rPr>
              <a:t>android.widget.BaseAdapter</a:t>
            </a:r>
            <a:r>
              <a:rPr lang="en-US" sz="1200" dirty="0">
                <a:latin typeface="Courier New"/>
              </a:rPr>
              <a:t>;</a:t>
            </a:r>
          </a:p>
          <a:p>
            <a:pPr fontAlgn="auto">
              <a:spcBef>
                <a:spcPts val="0"/>
              </a:spcBef>
              <a:spcAft>
                <a:spcPts val="0"/>
              </a:spcAft>
              <a:defRPr/>
            </a:pPr>
            <a:r>
              <a:rPr lang="en-US" sz="1200" dirty="0">
                <a:latin typeface="Courier New"/>
              </a:rPr>
              <a:t>import </a:t>
            </a:r>
            <a:r>
              <a:rPr lang="en-US" sz="1200" dirty="0" err="1">
                <a:latin typeface="Courier New"/>
              </a:rPr>
              <a:t>android.widget.Gallery</a:t>
            </a:r>
            <a:r>
              <a:rPr lang="en-US" sz="1200" dirty="0">
                <a:latin typeface="Courier New"/>
              </a:rPr>
              <a:t>;</a:t>
            </a:r>
          </a:p>
          <a:p>
            <a:pPr fontAlgn="auto">
              <a:spcBef>
                <a:spcPts val="0"/>
              </a:spcBef>
              <a:spcAft>
                <a:spcPts val="0"/>
              </a:spcAft>
              <a:defRPr/>
            </a:pPr>
            <a:r>
              <a:rPr lang="en-US" sz="1200" dirty="0">
                <a:latin typeface="Courier New"/>
              </a:rPr>
              <a:t>import </a:t>
            </a:r>
            <a:r>
              <a:rPr lang="en-US" sz="1200" dirty="0" err="1">
                <a:latin typeface="Courier New"/>
              </a:rPr>
              <a:t>android.widget.ImageView</a:t>
            </a:r>
            <a:r>
              <a:rPr lang="en-US" sz="1200" dirty="0">
                <a:latin typeface="Courier New"/>
              </a:rPr>
              <a:t>;</a:t>
            </a:r>
          </a:p>
          <a:p>
            <a:pPr fontAlgn="auto">
              <a:spcBef>
                <a:spcPts val="0"/>
              </a:spcBef>
              <a:spcAft>
                <a:spcPts val="0"/>
              </a:spcAft>
              <a:defRPr/>
            </a:pPr>
            <a:r>
              <a:rPr lang="en-US" sz="1200" dirty="0">
                <a:latin typeface="Courier New"/>
              </a:rPr>
              <a:t>import </a:t>
            </a:r>
            <a:r>
              <a:rPr lang="en-US" sz="1200" dirty="0" err="1">
                <a:latin typeface="Courier New"/>
              </a:rPr>
              <a:t>android.widget.TextView</a:t>
            </a:r>
            <a:r>
              <a:rPr lang="en-US" sz="1200" dirty="0">
                <a:latin typeface="Courier New"/>
              </a:rPr>
              <a:t>;</a:t>
            </a:r>
          </a:p>
          <a:p>
            <a:pPr fontAlgn="auto">
              <a:spcBef>
                <a:spcPts val="0"/>
              </a:spcBef>
              <a:spcAft>
                <a:spcPts val="0"/>
              </a:spcAft>
              <a:defRPr/>
            </a:pPr>
            <a:r>
              <a:rPr lang="en-US" sz="1200" dirty="0">
                <a:latin typeface="Courier New"/>
              </a:rPr>
              <a:t>import </a:t>
            </a:r>
            <a:r>
              <a:rPr lang="en-US" sz="1200" dirty="0" err="1">
                <a:latin typeface="Courier New"/>
              </a:rPr>
              <a:t>android.widget.AdapterView.OnItemSelectedListener</a:t>
            </a:r>
            <a:r>
              <a:rPr lang="en-US" sz="1200" dirty="0">
                <a:latin typeface="Courier New"/>
              </a:rPr>
              <a:t>;</a:t>
            </a:r>
          </a:p>
          <a:p>
            <a:pPr fontAlgn="auto">
              <a:spcBef>
                <a:spcPts val="0"/>
              </a:spcBef>
              <a:spcAft>
                <a:spcPts val="0"/>
              </a:spcAft>
              <a:defRPr/>
            </a:pPr>
            <a:endParaRPr lang="en-US" sz="1200" dirty="0">
              <a:latin typeface="Courier New"/>
            </a:endParaRPr>
          </a:p>
          <a:p>
            <a:pPr fontAlgn="auto">
              <a:spcBef>
                <a:spcPts val="0"/>
              </a:spcBef>
              <a:spcAft>
                <a:spcPts val="0"/>
              </a:spcAft>
              <a:defRPr/>
            </a:pPr>
            <a:endParaRPr lang="en-US" sz="1200" dirty="0">
              <a:latin typeface="Courier New"/>
            </a:endParaRPr>
          </a:p>
          <a:p>
            <a:pPr fontAlgn="auto">
              <a:spcBef>
                <a:spcPts val="0"/>
              </a:spcBef>
              <a:spcAft>
                <a:spcPts val="0"/>
              </a:spcAft>
              <a:defRPr/>
            </a:pPr>
            <a:r>
              <a:rPr lang="en-US" sz="1200" dirty="0">
                <a:latin typeface="Courier New"/>
              </a:rPr>
              <a:t>public class AndDemoUI1 extends Activity {</a:t>
            </a:r>
          </a:p>
          <a:p>
            <a:pPr fontAlgn="auto">
              <a:spcBef>
                <a:spcPts val="0"/>
              </a:spcBef>
              <a:spcAft>
                <a:spcPts val="0"/>
              </a:spcAft>
              <a:defRPr/>
            </a:pPr>
            <a:r>
              <a:rPr lang="en-US" sz="1200" dirty="0">
                <a:latin typeface="Courier New"/>
              </a:rPr>
              <a:t>	// Using Gallery widget. G1 phone resolution: HVGA 320x480 </a:t>
            </a:r>
            <a:r>
              <a:rPr lang="en-US" sz="1200" dirty="0" err="1">
                <a:latin typeface="Courier New"/>
              </a:rPr>
              <a:t>px</a:t>
            </a:r>
            <a:endParaRPr lang="en-US" sz="1200" dirty="0">
              <a:latin typeface="Courier New"/>
            </a:endParaRPr>
          </a:p>
          <a:p>
            <a:pPr fontAlgn="auto">
              <a:spcBef>
                <a:spcPts val="0"/>
              </a:spcBef>
              <a:spcAft>
                <a:spcPts val="0"/>
              </a:spcAft>
              <a:defRPr/>
            </a:pPr>
            <a:r>
              <a:rPr lang="en-US" sz="1200" dirty="0">
                <a:latin typeface="Courier New"/>
              </a:rPr>
              <a:t>	// code adapted from:</a:t>
            </a:r>
          </a:p>
          <a:p>
            <a:pPr fontAlgn="auto">
              <a:spcBef>
                <a:spcPts val="0"/>
              </a:spcBef>
              <a:spcAft>
                <a:spcPts val="0"/>
              </a:spcAft>
              <a:defRPr/>
            </a:pPr>
            <a:r>
              <a:rPr lang="en-US" sz="1200" dirty="0">
                <a:latin typeface="Courier New"/>
              </a:rPr>
              <a:t>	// C:\Android\platforms\android-1.5\samples\ApiDemos\</a:t>
            </a:r>
          </a:p>
          <a:p>
            <a:pPr fontAlgn="auto">
              <a:spcBef>
                <a:spcPts val="0"/>
              </a:spcBef>
              <a:spcAft>
                <a:spcPts val="0"/>
              </a:spcAft>
              <a:defRPr/>
            </a:pPr>
            <a:r>
              <a:rPr lang="en-US" sz="1200" dirty="0">
                <a:latin typeface="Courier New"/>
              </a:rPr>
              <a:t>	// </a:t>
            </a:r>
            <a:r>
              <a:rPr lang="en-US" sz="1200" dirty="0" err="1">
                <a:latin typeface="Courier New"/>
              </a:rPr>
              <a:t>src</a:t>
            </a:r>
            <a:r>
              <a:rPr lang="en-US" sz="1200" dirty="0">
                <a:latin typeface="Courier New"/>
              </a:rPr>
              <a:t>\com\example\android\</a:t>
            </a:r>
            <a:r>
              <a:rPr lang="en-US" sz="1200" dirty="0" err="1">
                <a:latin typeface="Courier New"/>
              </a:rPr>
              <a:t>apis</a:t>
            </a:r>
            <a:r>
              <a:rPr lang="en-US" sz="1200" dirty="0">
                <a:latin typeface="Courier New"/>
              </a:rPr>
              <a:t>\view\Galler1.java</a:t>
            </a:r>
          </a:p>
          <a:p>
            <a:pPr fontAlgn="auto">
              <a:spcBef>
                <a:spcPts val="0"/>
              </a:spcBef>
              <a:spcAft>
                <a:spcPts val="0"/>
              </a:spcAft>
              <a:defRPr/>
            </a:pPr>
            <a:endParaRPr lang="en-US" sz="1200" dirty="0">
              <a:latin typeface="Courier New"/>
            </a:endParaRPr>
          </a:p>
          <a:p>
            <a:pPr fontAlgn="auto">
              <a:spcBef>
                <a:spcPts val="0"/>
              </a:spcBef>
              <a:spcAft>
                <a:spcPts val="0"/>
              </a:spcAft>
              <a:defRPr/>
            </a:pPr>
            <a:r>
              <a:rPr lang="en-US" sz="1200" dirty="0">
                <a:latin typeface="Courier New"/>
              </a:rPr>
              <a:t>	</a:t>
            </a:r>
            <a:r>
              <a:rPr lang="en-US" sz="1200" dirty="0" err="1">
                <a:latin typeface="Courier New"/>
              </a:rPr>
              <a:t>TextView</a:t>
            </a:r>
            <a:r>
              <a:rPr lang="en-US" sz="1200" dirty="0">
                <a:latin typeface="Courier New"/>
              </a:rPr>
              <a:t> </a:t>
            </a:r>
            <a:r>
              <a:rPr lang="en-US" sz="1200" dirty="0" err="1">
                <a:latin typeface="Courier New"/>
              </a:rPr>
              <a:t>mySelection</a:t>
            </a:r>
            <a:r>
              <a:rPr lang="en-US" sz="1200" dirty="0">
                <a:latin typeface="Courier New"/>
              </a:rPr>
              <a:t>;</a:t>
            </a:r>
          </a:p>
          <a:p>
            <a:pPr fontAlgn="auto">
              <a:spcBef>
                <a:spcPts val="0"/>
              </a:spcBef>
              <a:spcAft>
                <a:spcPts val="0"/>
              </a:spcAft>
              <a:defRPr/>
            </a:pPr>
            <a:r>
              <a:rPr lang="en-US" sz="1200" dirty="0">
                <a:latin typeface="Courier New"/>
              </a:rPr>
              <a:t>	Gallery </a:t>
            </a:r>
            <a:r>
              <a:rPr lang="en-US" sz="1200" dirty="0" err="1">
                <a:latin typeface="Courier New"/>
              </a:rPr>
              <a:t>myGallery</a:t>
            </a:r>
            <a:r>
              <a:rPr lang="en-US" sz="1200" dirty="0">
                <a:latin typeface="Courier New"/>
              </a:rPr>
              <a:t>;</a:t>
            </a:r>
          </a:p>
          <a:p>
            <a:pPr fontAlgn="auto">
              <a:spcBef>
                <a:spcPts val="0"/>
              </a:spcBef>
              <a:spcAft>
                <a:spcPts val="0"/>
              </a:spcAft>
              <a:defRPr/>
            </a:pPr>
            <a:endParaRPr lang="en-US" sz="1200" dirty="0">
              <a:latin typeface="+mn-lt"/>
            </a:endParaRPr>
          </a:p>
        </p:txBody>
      </p:sp>
      <p:sp>
        <p:nvSpPr>
          <p:cNvPr id="12" name="Right Arrow 11"/>
          <p:cNvSpPr/>
          <p:nvPr/>
        </p:nvSpPr>
        <p:spPr>
          <a:xfrm rot="10800000">
            <a:off x="3429000" y="6172200"/>
            <a:ext cx="1143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ight Arrow 12"/>
          <p:cNvSpPr/>
          <p:nvPr/>
        </p:nvSpPr>
        <p:spPr>
          <a:xfrm rot="10800000">
            <a:off x="6477000" y="5257800"/>
            <a:ext cx="1143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5065" name="Picture 1"/>
          <p:cNvPicPr>
            <a:picLocks noChangeAspect="1" noChangeArrowheads="1"/>
          </p:cNvPicPr>
          <p:nvPr/>
        </p:nvPicPr>
        <p:blipFill>
          <a:blip r:embed="rId3"/>
          <a:srcRect/>
          <a:stretch>
            <a:fillRect/>
          </a:stretch>
        </p:blipFill>
        <p:spPr bwMode="auto">
          <a:xfrm>
            <a:off x="6934200" y="838200"/>
            <a:ext cx="1841500" cy="3522663"/>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5" name="Object 3"/>
          <p:cNvGraphicFramePr>
            <a:graphicFrameLocks noChangeAspect="1"/>
          </p:cNvGraphicFramePr>
          <p:nvPr/>
        </p:nvGraphicFramePr>
        <p:xfrm>
          <a:off x="457200" y="1981200"/>
          <a:ext cx="7888288" cy="4648200"/>
        </p:xfrm>
        <a:graphic>
          <a:graphicData uri="http://schemas.openxmlformats.org/presentationml/2006/ole">
            <p:oleObj spid="_x0000_s3075" name="Document" r:id="rId3" imgW="5940848" imgH="3505298" progId="">
              <p:embed/>
            </p:oleObj>
          </a:graphicData>
        </a:graphic>
      </p:graphicFrame>
      <p:sp>
        <p:nvSpPr>
          <p:cNvPr id="2" name="Slide Number Placeholder 1"/>
          <p:cNvSpPr>
            <a:spLocks noGrp="1"/>
          </p:cNvSpPr>
          <p:nvPr>
            <p:ph type="sldNum" sz="quarter" idx="12"/>
          </p:nvPr>
        </p:nvSpPr>
        <p:spPr/>
        <p:txBody>
          <a:bodyPr/>
          <a:lstStyle/>
          <a:p>
            <a:pPr>
              <a:defRPr/>
            </a:pPr>
            <a:fld id="{1580E2CA-BAD2-4F7C-9B8A-C380B7FC50D7}" type="slidenum">
              <a:rPr lang="en-US"/>
              <a:pPr>
                <a:defRPr/>
              </a:pPr>
              <a:t>33</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B547D23F-96F6-4DDF-A217-CF423D608391}" type="slidenum">
              <a:rPr lang="en-US" sz="1200">
                <a:solidFill>
                  <a:schemeClr val="tx1">
                    <a:tint val="75000"/>
                  </a:schemeClr>
                </a:solidFill>
                <a:latin typeface="+mn-lt"/>
              </a:rPr>
              <a:pPr algn="r" fontAlgn="auto">
                <a:spcBef>
                  <a:spcPts val="0"/>
                </a:spcBef>
                <a:spcAft>
                  <a:spcPts val="0"/>
                </a:spcAft>
                <a:defRPr/>
              </a:pPr>
              <a:t>33</a:t>
            </a:fld>
            <a:endParaRPr lang="en-US" sz="1200">
              <a:solidFill>
                <a:schemeClr val="tx1">
                  <a:tint val="75000"/>
                </a:schemeClr>
              </a:solidFill>
              <a:latin typeface="+mn-lt"/>
            </a:endParaRPr>
          </a:p>
        </p:txBody>
      </p:sp>
      <p:pic>
        <p:nvPicPr>
          <p:cNvPr id="3079" name="Picture 7"/>
          <p:cNvPicPr>
            <a:picLocks noChangeAspect="1" noChangeArrowheads="1"/>
          </p:cNvPicPr>
          <p:nvPr/>
        </p:nvPicPr>
        <p:blipFill>
          <a:blip r:embed="rId4"/>
          <a:srcRect/>
          <a:stretch>
            <a:fillRect/>
          </a:stretch>
        </p:blipFill>
        <p:spPr bwMode="auto">
          <a:xfrm>
            <a:off x="76200" y="57150"/>
            <a:ext cx="1041400" cy="781050"/>
          </a:xfrm>
          <a:prstGeom prst="rect">
            <a:avLst/>
          </a:prstGeom>
          <a:noFill/>
          <a:ln w="9525">
            <a:noFill/>
            <a:miter lim="800000"/>
            <a:headEnd/>
            <a:tailEnd/>
          </a:ln>
        </p:spPr>
      </p:pic>
      <p:sp>
        <p:nvSpPr>
          <p:cNvPr id="3080" name="TextBox 8"/>
          <p:cNvSpPr txBox="1">
            <a:spLocks noChangeArrowheads="1"/>
          </p:cNvSpPr>
          <p:nvPr/>
        </p:nvSpPr>
        <p:spPr bwMode="auto">
          <a:xfrm>
            <a:off x="304800" y="1524000"/>
            <a:ext cx="7543800" cy="461963"/>
          </a:xfrm>
          <a:prstGeom prst="rect">
            <a:avLst/>
          </a:prstGeom>
          <a:noFill/>
          <a:ln w="9525">
            <a:noFill/>
            <a:miter lim="800000"/>
            <a:headEnd/>
            <a:tailEnd/>
          </a:ln>
        </p:spPr>
        <p:txBody>
          <a:bodyPr>
            <a:spAutoFit/>
          </a:bodyPr>
          <a:lstStyle/>
          <a:p>
            <a:r>
              <a:rPr lang="en-US" sz="2400" b="1">
                <a:latin typeface="Calibri" pitchFamily="34" charset="0"/>
              </a:rPr>
              <a:t>Gallery Widget - Example</a:t>
            </a:r>
          </a:p>
        </p:txBody>
      </p:sp>
      <p:sp>
        <p:nvSpPr>
          <p:cNvPr id="3081" name="TextBox 10"/>
          <p:cNvSpPr txBox="1">
            <a:spLocks noChangeArrowheads="1"/>
          </p:cNvSpPr>
          <p:nvPr/>
        </p:nvSpPr>
        <p:spPr bwMode="auto">
          <a:xfrm>
            <a:off x="457200" y="2057400"/>
            <a:ext cx="7467600" cy="369888"/>
          </a:xfrm>
          <a:prstGeom prst="rect">
            <a:avLst/>
          </a:prstGeom>
          <a:noFill/>
          <a:ln w="9525">
            <a:noFill/>
            <a:miter lim="800000"/>
            <a:headEnd/>
            <a:tailEnd/>
          </a:ln>
        </p:spPr>
        <p:txBody>
          <a:bodyPr>
            <a:spAutoFit/>
          </a:bodyPr>
          <a:lstStyle/>
          <a:p>
            <a:endParaRPr lang="en-US">
              <a:latin typeface="Calibri" pitchFamily="34" charset="0"/>
            </a:endParaRPr>
          </a:p>
        </p:txBody>
      </p:sp>
      <p:sp>
        <p:nvSpPr>
          <p:cNvPr id="3082" name="TextBox 9"/>
          <p:cNvSpPr txBox="1">
            <a:spLocks noChangeArrowheads="1"/>
          </p:cNvSpPr>
          <p:nvPr/>
        </p:nvSpPr>
        <p:spPr bwMode="auto">
          <a:xfrm>
            <a:off x="304800" y="1981200"/>
            <a:ext cx="7848600" cy="369888"/>
          </a:xfrm>
          <a:prstGeom prst="rect">
            <a:avLst/>
          </a:prstGeom>
          <a:noFill/>
          <a:ln w="9525">
            <a:noFill/>
            <a:miter lim="800000"/>
            <a:headEnd/>
            <a:tailEnd/>
          </a:ln>
        </p:spPr>
        <p:txBody>
          <a:bodyPr>
            <a:spAutoFit/>
          </a:bodyPr>
          <a:lstStyle/>
          <a:p>
            <a:endParaRPr lang="en-US">
              <a:latin typeface="Calibri" pitchFamily="34" charset="0"/>
            </a:endParaRPr>
          </a:p>
        </p:txBody>
      </p:sp>
      <p:pic>
        <p:nvPicPr>
          <p:cNvPr id="3083" name="Picture 2"/>
          <p:cNvPicPr>
            <a:picLocks noChangeAspect="1" noChangeArrowheads="1"/>
          </p:cNvPicPr>
          <p:nvPr/>
        </p:nvPicPr>
        <p:blipFill>
          <a:blip r:embed="rId5"/>
          <a:srcRect/>
          <a:stretch>
            <a:fillRect/>
          </a:stretch>
        </p:blipFill>
        <p:spPr bwMode="auto">
          <a:xfrm>
            <a:off x="7086600" y="5029200"/>
            <a:ext cx="1981200" cy="1143000"/>
          </a:xfrm>
          <a:prstGeom prst="rect">
            <a:avLst/>
          </a:prstGeom>
          <a:noFill/>
          <a:ln w="9525">
            <a:solidFill>
              <a:schemeClr val="accent1"/>
            </a:solidFill>
            <a:miter lim="800000"/>
            <a:headEnd/>
            <a:tailEnd/>
          </a:ln>
        </p:spPr>
      </p:pic>
      <p:cxnSp>
        <p:nvCxnSpPr>
          <p:cNvPr id="15" name="Elbow Connector 14"/>
          <p:cNvCxnSpPr/>
          <p:nvPr/>
        </p:nvCxnSpPr>
        <p:spPr>
          <a:xfrm rot="10800000">
            <a:off x="6096000" y="5181600"/>
            <a:ext cx="914400" cy="381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A4F7D6A-770A-4302-9A2E-CB2C4D845FB4}" type="slidenum">
              <a:rPr lang="en-US"/>
              <a:pPr>
                <a:defRPr/>
              </a:pPr>
              <a:t>34</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550D7C02-82FE-4D89-B46A-524C9B12347E}" type="slidenum">
              <a:rPr lang="en-US" sz="1200">
                <a:solidFill>
                  <a:schemeClr val="tx1">
                    <a:tint val="75000"/>
                  </a:schemeClr>
                </a:solidFill>
                <a:latin typeface="+mn-lt"/>
              </a:rPr>
              <a:pPr algn="r" fontAlgn="auto">
                <a:spcBef>
                  <a:spcPts val="0"/>
                </a:spcBef>
                <a:spcAft>
                  <a:spcPts val="0"/>
                </a:spcAft>
                <a:defRPr/>
              </a:pPr>
              <a:t>34</a:t>
            </a:fld>
            <a:endParaRPr lang="en-US" sz="1200">
              <a:solidFill>
                <a:schemeClr val="tx1">
                  <a:tint val="75000"/>
                </a:schemeClr>
              </a:solidFill>
              <a:latin typeface="+mn-lt"/>
            </a:endParaRPr>
          </a:p>
        </p:txBody>
      </p:sp>
      <p:pic>
        <p:nvPicPr>
          <p:cNvPr id="48132"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48133" name="TextBox 8"/>
          <p:cNvSpPr txBox="1">
            <a:spLocks noChangeArrowheads="1"/>
          </p:cNvSpPr>
          <p:nvPr/>
        </p:nvSpPr>
        <p:spPr bwMode="auto">
          <a:xfrm>
            <a:off x="304800" y="1524000"/>
            <a:ext cx="7543800" cy="461963"/>
          </a:xfrm>
          <a:prstGeom prst="rect">
            <a:avLst/>
          </a:prstGeom>
          <a:noFill/>
          <a:ln w="9525">
            <a:noFill/>
            <a:miter lim="800000"/>
            <a:headEnd/>
            <a:tailEnd/>
          </a:ln>
        </p:spPr>
        <p:txBody>
          <a:bodyPr>
            <a:spAutoFit/>
          </a:bodyPr>
          <a:lstStyle/>
          <a:p>
            <a:r>
              <a:rPr lang="en-US" sz="2400" b="1">
                <a:latin typeface="Calibri" pitchFamily="34" charset="0"/>
              </a:rPr>
              <a:t>Gallery Widget - Example</a:t>
            </a:r>
          </a:p>
        </p:txBody>
      </p:sp>
      <p:sp>
        <p:nvSpPr>
          <p:cNvPr id="48134" name="TextBox 10"/>
          <p:cNvSpPr txBox="1">
            <a:spLocks noChangeArrowheads="1"/>
          </p:cNvSpPr>
          <p:nvPr/>
        </p:nvSpPr>
        <p:spPr bwMode="auto">
          <a:xfrm>
            <a:off x="457200" y="2057400"/>
            <a:ext cx="7467600" cy="369888"/>
          </a:xfrm>
          <a:prstGeom prst="rect">
            <a:avLst/>
          </a:prstGeom>
          <a:noFill/>
          <a:ln w="9525">
            <a:noFill/>
            <a:miter lim="800000"/>
            <a:headEnd/>
            <a:tailEnd/>
          </a:ln>
        </p:spPr>
        <p:txBody>
          <a:bodyPr>
            <a:spAutoFit/>
          </a:bodyPr>
          <a:lstStyle/>
          <a:p>
            <a:endParaRPr lang="en-US">
              <a:latin typeface="Calibri" pitchFamily="34" charset="0"/>
            </a:endParaRPr>
          </a:p>
        </p:txBody>
      </p:sp>
      <p:sp>
        <p:nvSpPr>
          <p:cNvPr id="10" name="TextBox 9"/>
          <p:cNvSpPr txBox="1"/>
          <p:nvPr/>
        </p:nvSpPr>
        <p:spPr>
          <a:xfrm>
            <a:off x="381000" y="1981200"/>
            <a:ext cx="8153400" cy="4662488"/>
          </a:xfrm>
          <a:prstGeom prst="rect">
            <a:avLst/>
          </a:prstGeom>
          <a:solidFill>
            <a:schemeClr val="bg1">
              <a:lumMod val="95000"/>
            </a:schemeClr>
          </a:solidFill>
          <a:ln>
            <a:solidFill>
              <a:schemeClr val="accent1"/>
            </a:solidFill>
          </a:ln>
        </p:spPr>
        <p:txBody>
          <a:bodyPr>
            <a:spAutoFit/>
          </a:bodyPr>
          <a:lstStyle/>
          <a:p>
            <a:pPr fontAlgn="auto">
              <a:spcBef>
                <a:spcPts val="0"/>
              </a:spcBef>
              <a:spcAft>
                <a:spcPts val="0"/>
              </a:spcAft>
              <a:defRPr/>
            </a:pPr>
            <a:r>
              <a:rPr lang="en-US" sz="1100" dirty="0">
                <a:solidFill>
                  <a:srgbClr val="000000"/>
                </a:solidFill>
                <a:latin typeface="Courier New"/>
              </a:rPr>
              <a:t>	</a:t>
            </a:r>
            <a:r>
              <a:rPr lang="en-US" sz="1100" b="1" dirty="0">
                <a:solidFill>
                  <a:srgbClr val="7F0055"/>
                </a:solidFill>
                <a:latin typeface="Courier New"/>
              </a:rPr>
              <a:t>public</a:t>
            </a:r>
            <a:r>
              <a:rPr lang="en-US" sz="1100" b="1" dirty="0">
                <a:solidFill>
                  <a:srgbClr val="000000"/>
                </a:solidFill>
                <a:latin typeface="Courier New"/>
              </a:rPr>
              <a:t> </a:t>
            </a:r>
            <a:r>
              <a:rPr lang="en-US" sz="1100" b="1" dirty="0">
                <a:solidFill>
                  <a:srgbClr val="7F0055"/>
                </a:solidFill>
                <a:latin typeface="Courier New"/>
              </a:rPr>
              <a:t>class</a:t>
            </a:r>
            <a:r>
              <a:rPr lang="en-US" sz="1100" b="1" dirty="0">
                <a:solidFill>
                  <a:srgbClr val="000000"/>
                </a:solidFill>
                <a:latin typeface="Courier New"/>
              </a:rPr>
              <a:t> </a:t>
            </a:r>
            <a:r>
              <a:rPr lang="en-US" sz="1100" b="1" dirty="0" err="1">
                <a:solidFill>
                  <a:srgbClr val="000000"/>
                </a:solidFill>
                <a:latin typeface="Courier New"/>
              </a:rPr>
              <a:t>ImageAdapter</a:t>
            </a:r>
            <a:r>
              <a:rPr lang="en-US" sz="1100" b="1" dirty="0">
                <a:solidFill>
                  <a:srgbClr val="000000"/>
                </a:solidFill>
                <a:latin typeface="Courier New"/>
              </a:rPr>
              <a:t> </a:t>
            </a:r>
            <a:r>
              <a:rPr lang="en-US" sz="1100" b="1" dirty="0">
                <a:solidFill>
                  <a:srgbClr val="7F0055"/>
                </a:solidFill>
                <a:latin typeface="Courier New"/>
              </a:rPr>
              <a:t>extends</a:t>
            </a:r>
            <a:r>
              <a:rPr lang="en-US" sz="1100" b="1" dirty="0">
                <a:solidFill>
                  <a:srgbClr val="000000"/>
                </a:solidFill>
                <a:latin typeface="Courier New"/>
              </a:rPr>
              <a:t> </a:t>
            </a:r>
            <a:r>
              <a:rPr lang="en-US" sz="1100" b="1" dirty="0" err="1">
                <a:solidFill>
                  <a:srgbClr val="000000"/>
                </a:solidFill>
                <a:latin typeface="Courier New"/>
              </a:rPr>
              <a:t>BaseAdapter</a:t>
            </a:r>
            <a:r>
              <a:rPr lang="en-US" sz="1100" b="1" dirty="0">
                <a:solidFill>
                  <a:srgbClr val="000000"/>
                </a:solidFill>
                <a:latin typeface="Courier New"/>
              </a:rPr>
              <a:t> {</a:t>
            </a:r>
          </a:p>
          <a:p>
            <a:pPr fontAlgn="auto">
              <a:spcBef>
                <a:spcPts val="0"/>
              </a:spcBef>
              <a:spcAft>
                <a:spcPts val="0"/>
              </a:spcAft>
              <a:defRPr/>
            </a:pPr>
            <a:r>
              <a:rPr lang="en-US" sz="1100" dirty="0">
                <a:solidFill>
                  <a:srgbClr val="000000"/>
                </a:solidFill>
                <a:latin typeface="Courier New"/>
              </a:rPr>
              <a:t>		</a:t>
            </a:r>
            <a:r>
              <a:rPr lang="en-US" sz="1100" dirty="0">
                <a:solidFill>
                  <a:srgbClr val="3F5FBF"/>
                </a:solidFill>
                <a:latin typeface="Courier New"/>
              </a:rPr>
              <a:t>/** The parent context */</a:t>
            </a:r>
          </a:p>
          <a:p>
            <a:pPr fontAlgn="auto">
              <a:spcBef>
                <a:spcPts val="0"/>
              </a:spcBef>
              <a:spcAft>
                <a:spcPts val="0"/>
              </a:spcAft>
              <a:defRPr/>
            </a:pPr>
            <a:r>
              <a:rPr lang="en-US" sz="1100" dirty="0">
                <a:solidFill>
                  <a:srgbClr val="000000"/>
                </a:solidFill>
                <a:latin typeface="Courier New"/>
              </a:rPr>
              <a:t>		</a:t>
            </a:r>
            <a:r>
              <a:rPr lang="en-US" sz="1100" b="1" dirty="0">
                <a:solidFill>
                  <a:srgbClr val="7F0055"/>
                </a:solidFill>
                <a:latin typeface="Courier New"/>
              </a:rPr>
              <a:t>private</a:t>
            </a:r>
            <a:r>
              <a:rPr lang="en-US" sz="1100" b="1" dirty="0">
                <a:solidFill>
                  <a:srgbClr val="000000"/>
                </a:solidFill>
                <a:latin typeface="Courier New"/>
              </a:rPr>
              <a:t> Context </a:t>
            </a:r>
            <a:r>
              <a:rPr lang="en-US" sz="1100" b="1" dirty="0" err="1">
                <a:solidFill>
                  <a:srgbClr val="0000C0"/>
                </a:solidFill>
                <a:latin typeface="Courier New"/>
              </a:rPr>
              <a:t>myContext</a:t>
            </a:r>
            <a:r>
              <a:rPr lang="en-US" sz="1100" b="1" dirty="0">
                <a:solidFill>
                  <a:srgbClr val="000000"/>
                </a:solidFill>
                <a:latin typeface="Courier New"/>
              </a:rPr>
              <a:t>;</a:t>
            </a:r>
          </a:p>
          <a:p>
            <a:pPr fontAlgn="auto">
              <a:spcBef>
                <a:spcPts val="0"/>
              </a:spcBef>
              <a:spcAft>
                <a:spcPts val="0"/>
              </a:spcAft>
              <a:defRPr/>
            </a:pPr>
            <a:r>
              <a:rPr lang="en-US" sz="1100" dirty="0">
                <a:solidFill>
                  <a:srgbClr val="000000"/>
                </a:solidFill>
                <a:latin typeface="Courier New"/>
              </a:rPr>
              <a:t>		// Put some images to project-folder: /res/</a:t>
            </a:r>
            <a:r>
              <a:rPr lang="en-US" sz="1100" dirty="0" err="1">
                <a:solidFill>
                  <a:srgbClr val="000000"/>
                </a:solidFill>
                <a:latin typeface="Courier New"/>
              </a:rPr>
              <a:t>drawable</a:t>
            </a:r>
            <a:r>
              <a:rPr lang="en-US" sz="1100" dirty="0">
                <a:solidFill>
                  <a:srgbClr val="000000"/>
                </a:solidFill>
                <a:latin typeface="Courier New"/>
              </a:rPr>
              <a:t>/</a:t>
            </a:r>
          </a:p>
          <a:p>
            <a:pPr fontAlgn="auto">
              <a:spcBef>
                <a:spcPts val="0"/>
              </a:spcBef>
              <a:spcAft>
                <a:spcPts val="0"/>
              </a:spcAft>
              <a:defRPr/>
            </a:pPr>
            <a:r>
              <a:rPr lang="en-US" sz="1100" dirty="0">
                <a:solidFill>
                  <a:srgbClr val="000000"/>
                </a:solidFill>
                <a:latin typeface="Courier New"/>
              </a:rPr>
              <a:t>		// format: jpg, gif, </a:t>
            </a:r>
            <a:r>
              <a:rPr lang="en-US" sz="1100" dirty="0" err="1">
                <a:solidFill>
                  <a:srgbClr val="000000"/>
                </a:solidFill>
                <a:latin typeface="Courier New"/>
              </a:rPr>
              <a:t>png</a:t>
            </a:r>
            <a:r>
              <a:rPr lang="en-US" sz="1100" dirty="0">
                <a:solidFill>
                  <a:srgbClr val="000000"/>
                </a:solidFill>
                <a:latin typeface="Courier New"/>
              </a:rPr>
              <a:t>, bmp, ...</a:t>
            </a:r>
          </a:p>
          <a:p>
            <a:pPr fontAlgn="auto">
              <a:spcBef>
                <a:spcPts val="0"/>
              </a:spcBef>
              <a:spcAft>
                <a:spcPts val="0"/>
              </a:spcAft>
              <a:defRPr/>
            </a:pPr>
            <a:endParaRPr lang="en-US" sz="1100" dirty="0">
              <a:latin typeface="Courier New"/>
            </a:endParaRPr>
          </a:p>
          <a:p>
            <a:pPr fontAlgn="auto">
              <a:spcBef>
                <a:spcPts val="0"/>
              </a:spcBef>
              <a:spcAft>
                <a:spcPts val="0"/>
              </a:spcAft>
              <a:defRPr/>
            </a:pPr>
            <a:r>
              <a:rPr lang="en-US" sz="1100" dirty="0">
                <a:solidFill>
                  <a:srgbClr val="000000"/>
                </a:solidFill>
                <a:latin typeface="Courier New"/>
              </a:rPr>
              <a:t>		</a:t>
            </a:r>
            <a:r>
              <a:rPr lang="en-US" sz="1100" b="1" dirty="0">
                <a:solidFill>
                  <a:srgbClr val="7F0055"/>
                </a:solidFill>
                <a:latin typeface="Courier New"/>
              </a:rPr>
              <a:t>private</a:t>
            </a:r>
            <a:r>
              <a:rPr lang="en-US" sz="1100" b="1" dirty="0">
                <a:solidFill>
                  <a:srgbClr val="000000"/>
                </a:solidFill>
                <a:latin typeface="Courier New"/>
              </a:rPr>
              <a:t> </a:t>
            </a:r>
            <a:r>
              <a:rPr lang="en-US" sz="1100" b="1" dirty="0" err="1">
                <a:solidFill>
                  <a:srgbClr val="7F0055"/>
                </a:solidFill>
                <a:latin typeface="Courier New"/>
              </a:rPr>
              <a:t>int</a:t>
            </a:r>
            <a:r>
              <a:rPr lang="en-US" sz="1100" b="1" dirty="0">
                <a:solidFill>
                  <a:srgbClr val="000000"/>
                </a:solidFill>
                <a:latin typeface="Courier New"/>
              </a:rPr>
              <a:t>[] </a:t>
            </a:r>
            <a:r>
              <a:rPr lang="en-US" sz="1100" b="1" dirty="0" err="1">
                <a:solidFill>
                  <a:srgbClr val="0000C0"/>
                </a:solidFill>
                <a:latin typeface="Courier New"/>
              </a:rPr>
              <a:t>myImageIds</a:t>
            </a:r>
            <a:r>
              <a:rPr lang="en-US" sz="1100" b="1" dirty="0">
                <a:solidFill>
                  <a:srgbClr val="000000"/>
                </a:solidFill>
                <a:latin typeface="Courier New"/>
              </a:rPr>
              <a:t> = { R.drawable.</a:t>
            </a:r>
            <a:r>
              <a:rPr lang="en-US" sz="1100" b="1" dirty="0">
                <a:solidFill>
                  <a:srgbClr val="0000C0"/>
                </a:solidFill>
                <a:latin typeface="Courier New"/>
              </a:rPr>
              <a:t>image1</a:t>
            </a:r>
            <a:r>
              <a:rPr lang="en-US" sz="1100" b="1" dirty="0">
                <a:solidFill>
                  <a:srgbClr val="000000"/>
                </a:solidFill>
                <a:latin typeface="Courier New"/>
              </a:rPr>
              <a:t>, R.drawable.</a:t>
            </a:r>
            <a:r>
              <a:rPr lang="en-US" sz="1100" b="1" dirty="0">
                <a:solidFill>
                  <a:srgbClr val="0000C0"/>
                </a:solidFill>
                <a:latin typeface="Courier New"/>
              </a:rPr>
              <a:t>image2</a:t>
            </a:r>
            <a:r>
              <a:rPr lang="en-US" sz="1100" b="1" dirty="0">
                <a:solidFill>
                  <a:srgbClr val="000000"/>
                </a:solidFill>
                <a:latin typeface="Courier New"/>
              </a:rPr>
              <a:t>,</a:t>
            </a:r>
          </a:p>
          <a:p>
            <a:pPr fontAlgn="auto">
              <a:spcBef>
                <a:spcPts val="0"/>
              </a:spcBef>
              <a:spcAft>
                <a:spcPts val="0"/>
              </a:spcAft>
              <a:defRPr/>
            </a:pPr>
            <a:r>
              <a:rPr lang="en-US" sz="1100" dirty="0">
                <a:solidFill>
                  <a:srgbClr val="000000"/>
                </a:solidFill>
                <a:latin typeface="Courier New"/>
              </a:rPr>
              <a:t>				       R.drawable.</a:t>
            </a:r>
            <a:r>
              <a:rPr lang="en-US" sz="1100" dirty="0">
                <a:solidFill>
                  <a:srgbClr val="0000C0"/>
                </a:solidFill>
                <a:latin typeface="Courier New"/>
              </a:rPr>
              <a:t>image3</a:t>
            </a:r>
            <a:r>
              <a:rPr lang="en-US" sz="1100" dirty="0">
                <a:solidFill>
                  <a:srgbClr val="000000"/>
                </a:solidFill>
                <a:latin typeface="Courier New"/>
              </a:rPr>
              <a:t>, R.drawable.</a:t>
            </a:r>
            <a:r>
              <a:rPr lang="en-US" sz="1100" dirty="0">
                <a:solidFill>
                  <a:srgbClr val="0000C0"/>
                </a:solidFill>
                <a:latin typeface="Courier New"/>
              </a:rPr>
              <a:t>image4</a:t>
            </a:r>
            <a:r>
              <a:rPr lang="en-US" sz="1100" dirty="0">
                <a:solidFill>
                  <a:srgbClr val="000000"/>
                </a:solidFill>
                <a:latin typeface="Courier New"/>
              </a:rPr>
              <a:t> };</a:t>
            </a:r>
          </a:p>
          <a:p>
            <a:pPr fontAlgn="auto">
              <a:spcBef>
                <a:spcPts val="0"/>
              </a:spcBef>
              <a:spcAft>
                <a:spcPts val="0"/>
              </a:spcAft>
              <a:defRPr/>
            </a:pPr>
            <a:endParaRPr lang="en-US" sz="1100" dirty="0">
              <a:latin typeface="Courier New"/>
            </a:endParaRPr>
          </a:p>
          <a:p>
            <a:pPr fontAlgn="auto">
              <a:spcBef>
                <a:spcPts val="0"/>
              </a:spcBef>
              <a:spcAft>
                <a:spcPts val="0"/>
              </a:spcAft>
              <a:defRPr/>
            </a:pPr>
            <a:r>
              <a:rPr lang="en-US" sz="1100" dirty="0">
                <a:solidFill>
                  <a:srgbClr val="000000"/>
                </a:solidFill>
                <a:latin typeface="Courier New"/>
              </a:rPr>
              <a:t>		</a:t>
            </a:r>
            <a:r>
              <a:rPr lang="en-US" sz="1100" dirty="0">
                <a:solidFill>
                  <a:srgbClr val="3F5FBF"/>
                </a:solidFill>
                <a:latin typeface="Courier New"/>
              </a:rPr>
              <a:t>/** Simple Constructor saving the 'parent' context. */</a:t>
            </a:r>
          </a:p>
          <a:p>
            <a:pPr fontAlgn="auto">
              <a:spcBef>
                <a:spcPts val="0"/>
              </a:spcBef>
              <a:spcAft>
                <a:spcPts val="0"/>
              </a:spcAft>
              <a:defRPr/>
            </a:pPr>
            <a:r>
              <a:rPr lang="en-US" sz="1100" dirty="0">
                <a:solidFill>
                  <a:srgbClr val="000000"/>
                </a:solidFill>
                <a:latin typeface="Courier New"/>
              </a:rPr>
              <a:t>		</a:t>
            </a:r>
            <a:r>
              <a:rPr lang="en-US" sz="1100" b="1" dirty="0">
                <a:solidFill>
                  <a:srgbClr val="7F0055"/>
                </a:solidFill>
                <a:latin typeface="Courier New"/>
              </a:rPr>
              <a:t>public</a:t>
            </a:r>
            <a:r>
              <a:rPr lang="en-US" sz="1100" b="1" dirty="0">
                <a:solidFill>
                  <a:srgbClr val="000000"/>
                </a:solidFill>
                <a:latin typeface="Courier New"/>
              </a:rPr>
              <a:t> </a:t>
            </a:r>
            <a:r>
              <a:rPr lang="en-US" sz="1100" b="1" dirty="0" err="1">
                <a:solidFill>
                  <a:srgbClr val="000000"/>
                </a:solidFill>
                <a:latin typeface="Courier New"/>
              </a:rPr>
              <a:t>ImageAdapter</a:t>
            </a:r>
            <a:r>
              <a:rPr lang="en-US" sz="1100" b="1" dirty="0">
                <a:solidFill>
                  <a:srgbClr val="000000"/>
                </a:solidFill>
                <a:latin typeface="Courier New"/>
              </a:rPr>
              <a:t>(Context c) {</a:t>
            </a:r>
          </a:p>
          <a:p>
            <a:pPr fontAlgn="auto">
              <a:spcBef>
                <a:spcPts val="0"/>
              </a:spcBef>
              <a:spcAft>
                <a:spcPts val="0"/>
              </a:spcAft>
              <a:defRPr/>
            </a:pPr>
            <a:r>
              <a:rPr lang="en-US" sz="1100" dirty="0">
                <a:solidFill>
                  <a:srgbClr val="000000"/>
                </a:solidFill>
                <a:latin typeface="Courier New"/>
              </a:rPr>
              <a:t>			</a:t>
            </a:r>
            <a:r>
              <a:rPr lang="en-US" sz="1100" b="1" dirty="0" err="1">
                <a:solidFill>
                  <a:srgbClr val="7F0055"/>
                </a:solidFill>
                <a:latin typeface="Courier New"/>
              </a:rPr>
              <a:t>this</a:t>
            </a:r>
            <a:r>
              <a:rPr lang="en-US" sz="1100" b="1" dirty="0" err="1">
                <a:solidFill>
                  <a:srgbClr val="000000"/>
                </a:solidFill>
                <a:latin typeface="Courier New"/>
              </a:rPr>
              <a:t>.</a:t>
            </a:r>
            <a:r>
              <a:rPr lang="en-US" sz="1100" b="1" dirty="0" err="1">
                <a:solidFill>
                  <a:srgbClr val="0000C0"/>
                </a:solidFill>
                <a:latin typeface="Courier New"/>
              </a:rPr>
              <a:t>myContext</a:t>
            </a:r>
            <a:r>
              <a:rPr lang="en-US" sz="1100" b="1" dirty="0">
                <a:solidFill>
                  <a:srgbClr val="000000"/>
                </a:solidFill>
                <a:latin typeface="Courier New"/>
              </a:rPr>
              <a:t> = c;</a:t>
            </a:r>
          </a:p>
          <a:p>
            <a:pPr fontAlgn="auto">
              <a:spcBef>
                <a:spcPts val="0"/>
              </a:spcBef>
              <a:spcAft>
                <a:spcPts val="0"/>
              </a:spcAft>
              <a:defRPr/>
            </a:pPr>
            <a:r>
              <a:rPr lang="en-US" sz="1100" dirty="0">
                <a:solidFill>
                  <a:srgbClr val="000000"/>
                </a:solidFill>
                <a:latin typeface="Courier New"/>
              </a:rPr>
              <a:t>		}</a:t>
            </a:r>
          </a:p>
          <a:p>
            <a:pPr fontAlgn="auto">
              <a:spcBef>
                <a:spcPts val="0"/>
              </a:spcBef>
              <a:spcAft>
                <a:spcPts val="0"/>
              </a:spcAft>
              <a:defRPr/>
            </a:pPr>
            <a:endParaRPr lang="en-US" sz="1100" dirty="0">
              <a:latin typeface="Courier New"/>
            </a:endParaRPr>
          </a:p>
          <a:p>
            <a:pPr fontAlgn="auto">
              <a:spcBef>
                <a:spcPts val="0"/>
              </a:spcBef>
              <a:spcAft>
                <a:spcPts val="0"/>
              </a:spcAft>
              <a:defRPr/>
            </a:pPr>
            <a:r>
              <a:rPr lang="en-US" sz="1100" dirty="0">
                <a:solidFill>
                  <a:srgbClr val="000000"/>
                </a:solidFill>
                <a:latin typeface="Courier New"/>
              </a:rPr>
              <a:t>		// inherited abstract methods - must be implemented</a:t>
            </a:r>
          </a:p>
          <a:p>
            <a:pPr fontAlgn="auto">
              <a:spcBef>
                <a:spcPts val="0"/>
              </a:spcBef>
              <a:spcAft>
                <a:spcPts val="0"/>
              </a:spcAft>
              <a:defRPr/>
            </a:pPr>
            <a:r>
              <a:rPr lang="en-US" sz="1100" dirty="0">
                <a:solidFill>
                  <a:srgbClr val="000000"/>
                </a:solidFill>
                <a:latin typeface="Courier New"/>
              </a:rPr>
              <a:t>		// Returns count of images, and individual IDs</a:t>
            </a:r>
          </a:p>
          <a:p>
            <a:pPr fontAlgn="auto">
              <a:spcBef>
                <a:spcPts val="0"/>
              </a:spcBef>
              <a:spcAft>
                <a:spcPts val="0"/>
              </a:spcAft>
              <a:defRPr/>
            </a:pPr>
            <a:r>
              <a:rPr lang="en-US" sz="1100" dirty="0">
                <a:solidFill>
                  <a:srgbClr val="000000"/>
                </a:solidFill>
                <a:latin typeface="Courier New"/>
              </a:rPr>
              <a:t>		</a:t>
            </a:r>
            <a:r>
              <a:rPr lang="en-US" sz="1100" b="1" dirty="0">
                <a:solidFill>
                  <a:srgbClr val="7F0055"/>
                </a:solidFill>
                <a:latin typeface="Courier New"/>
              </a:rPr>
              <a:t>public</a:t>
            </a:r>
            <a:r>
              <a:rPr lang="en-US" sz="1100" b="1" dirty="0">
                <a:solidFill>
                  <a:srgbClr val="000000"/>
                </a:solidFill>
                <a:latin typeface="Courier New"/>
              </a:rPr>
              <a:t> </a:t>
            </a:r>
            <a:r>
              <a:rPr lang="en-US" sz="1100" b="1" dirty="0" err="1">
                <a:solidFill>
                  <a:srgbClr val="7F0055"/>
                </a:solidFill>
                <a:latin typeface="Courier New"/>
              </a:rPr>
              <a:t>int</a:t>
            </a:r>
            <a:r>
              <a:rPr lang="en-US" sz="1100" b="1" dirty="0">
                <a:solidFill>
                  <a:srgbClr val="000000"/>
                </a:solidFill>
                <a:latin typeface="Courier New"/>
              </a:rPr>
              <a:t> </a:t>
            </a:r>
            <a:r>
              <a:rPr lang="en-US" sz="1100" b="1" dirty="0" err="1">
                <a:solidFill>
                  <a:srgbClr val="000000"/>
                </a:solidFill>
                <a:latin typeface="Courier New"/>
              </a:rPr>
              <a:t>getCount</a:t>
            </a:r>
            <a:r>
              <a:rPr lang="en-US" sz="1100" b="1" dirty="0">
                <a:solidFill>
                  <a:srgbClr val="000000"/>
                </a:solidFill>
                <a:latin typeface="Courier New"/>
              </a:rPr>
              <a:t>() {</a:t>
            </a:r>
          </a:p>
          <a:p>
            <a:pPr fontAlgn="auto">
              <a:spcBef>
                <a:spcPts val="0"/>
              </a:spcBef>
              <a:spcAft>
                <a:spcPts val="0"/>
              </a:spcAft>
              <a:defRPr/>
            </a:pPr>
            <a:r>
              <a:rPr lang="en-US" sz="1100" dirty="0">
                <a:solidFill>
                  <a:srgbClr val="000000"/>
                </a:solidFill>
                <a:latin typeface="Courier New"/>
              </a:rPr>
              <a:t>			</a:t>
            </a:r>
            <a:r>
              <a:rPr lang="en-US" sz="1100" b="1" dirty="0">
                <a:solidFill>
                  <a:srgbClr val="7F0055"/>
                </a:solidFill>
                <a:latin typeface="Courier New"/>
              </a:rPr>
              <a:t>return</a:t>
            </a:r>
            <a:r>
              <a:rPr lang="en-US" sz="1100" b="1" dirty="0">
                <a:solidFill>
                  <a:srgbClr val="000000"/>
                </a:solidFill>
                <a:latin typeface="Courier New"/>
              </a:rPr>
              <a:t> </a:t>
            </a:r>
            <a:r>
              <a:rPr lang="en-US" sz="1100" b="1" dirty="0" err="1">
                <a:solidFill>
                  <a:srgbClr val="7F0055"/>
                </a:solidFill>
                <a:latin typeface="Courier New"/>
              </a:rPr>
              <a:t>this</a:t>
            </a:r>
            <a:r>
              <a:rPr lang="en-US" sz="1100" b="1" dirty="0" err="1">
                <a:solidFill>
                  <a:srgbClr val="000000"/>
                </a:solidFill>
                <a:latin typeface="Courier New"/>
              </a:rPr>
              <a:t>.</a:t>
            </a:r>
            <a:r>
              <a:rPr lang="en-US" sz="1100" b="1" dirty="0" err="1">
                <a:solidFill>
                  <a:srgbClr val="0000C0"/>
                </a:solidFill>
                <a:latin typeface="Courier New"/>
              </a:rPr>
              <a:t>myImageIds</a:t>
            </a:r>
            <a:r>
              <a:rPr lang="en-US" sz="1100" b="1" dirty="0" err="1">
                <a:solidFill>
                  <a:srgbClr val="000000"/>
                </a:solidFill>
                <a:latin typeface="Courier New"/>
              </a:rPr>
              <a:t>.</a:t>
            </a:r>
            <a:r>
              <a:rPr lang="en-US" sz="1100" b="1" dirty="0" err="1">
                <a:solidFill>
                  <a:srgbClr val="0000C0"/>
                </a:solidFill>
                <a:latin typeface="Courier New"/>
              </a:rPr>
              <a:t>length</a:t>
            </a:r>
            <a:r>
              <a:rPr lang="en-US" sz="1100" b="1" dirty="0">
                <a:solidFill>
                  <a:srgbClr val="000000"/>
                </a:solidFill>
                <a:latin typeface="Courier New"/>
              </a:rPr>
              <a:t>;</a:t>
            </a:r>
          </a:p>
          <a:p>
            <a:pPr fontAlgn="auto">
              <a:spcBef>
                <a:spcPts val="0"/>
              </a:spcBef>
              <a:spcAft>
                <a:spcPts val="0"/>
              </a:spcAft>
              <a:defRPr/>
            </a:pPr>
            <a:r>
              <a:rPr lang="en-US" sz="1100" dirty="0">
                <a:solidFill>
                  <a:srgbClr val="000000"/>
                </a:solidFill>
                <a:latin typeface="Courier New"/>
              </a:rPr>
              <a:t>		}</a:t>
            </a:r>
          </a:p>
          <a:p>
            <a:pPr fontAlgn="auto">
              <a:spcBef>
                <a:spcPts val="0"/>
              </a:spcBef>
              <a:spcAft>
                <a:spcPts val="0"/>
              </a:spcAft>
              <a:defRPr/>
            </a:pPr>
            <a:endParaRPr lang="en-US" sz="1100" dirty="0">
              <a:latin typeface="Courier New"/>
            </a:endParaRPr>
          </a:p>
          <a:p>
            <a:pPr fontAlgn="auto">
              <a:spcBef>
                <a:spcPts val="0"/>
              </a:spcBef>
              <a:spcAft>
                <a:spcPts val="0"/>
              </a:spcAft>
              <a:defRPr/>
            </a:pPr>
            <a:r>
              <a:rPr lang="en-US" sz="1100" dirty="0">
                <a:solidFill>
                  <a:srgbClr val="000000"/>
                </a:solidFill>
                <a:latin typeface="Courier New"/>
              </a:rPr>
              <a:t>		</a:t>
            </a:r>
            <a:r>
              <a:rPr lang="en-US" sz="1100" b="1" dirty="0">
                <a:solidFill>
                  <a:srgbClr val="7F0055"/>
                </a:solidFill>
                <a:latin typeface="Courier New"/>
              </a:rPr>
              <a:t>public</a:t>
            </a:r>
            <a:r>
              <a:rPr lang="en-US" sz="1100" b="1" dirty="0">
                <a:solidFill>
                  <a:srgbClr val="000000"/>
                </a:solidFill>
                <a:latin typeface="Courier New"/>
              </a:rPr>
              <a:t> Object </a:t>
            </a:r>
            <a:r>
              <a:rPr lang="en-US" sz="1100" b="1" dirty="0" err="1">
                <a:solidFill>
                  <a:srgbClr val="000000"/>
                </a:solidFill>
                <a:latin typeface="Courier New"/>
              </a:rPr>
              <a:t>getItem</a:t>
            </a:r>
            <a:r>
              <a:rPr lang="en-US" sz="1100" b="1" dirty="0">
                <a:solidFill>
                  <a:srgbClr val="000000"/>
                </a:solidFill>
                <a:latin typeface="Courier New"/>
              </a:rPr>
              <a:t>(</a:t>
            </a:r>
            <a:r>
              <a:rPr lang="en-US" sz="1100" b="1" dirty="0" err="1">
                <a:solidFill>
                  <a:srgbClr val="7F0055"/>
                </a:solidFill>
                <a:latin typeface="Courier New"/>
              </a:rPr>
              <a:t>int</a:t>
            </a:r>
            <a:r>
              <a:rPr lang="en-US" sz="1100" b="1" dirty="0">
                <a:solidFill>
                  <a:srgbClr val="000000"/>
                </a:solidFill>
                <a:latin typeface="Courier New"/>
              </a:rPr>
              <a:t> position) {</a:t>
            </a:r>
          </a:p>
          <a:p>
            <a:pPr fontAlgn="auto">
              <a:spcBef>
                <a:spcPts val="0"/>
              </a:spcBef>
              <a:spcAft>
                <a:spcPts val="0"/>
              </a:spcAft>
              <a:defRPr/>
            </a:pPr>
            <a:r>
              <a:rPr lang="en-US" sz="1100" dirty="0">
                <a:solidFill>
                  <a:srgbClr val="000000"/>
                </a:solidFill>
                <a:latin typeface="Courier New"/>
              </a:rPr>
              <a:t>			</a:t>
            </a:r>
            <a:r>
              <a:rPr lang="en-US" sz="1100" b="1" dirty="0">
                <a:solidFill>
                  <a:srgbClr val="7F0055"/>
                </a:solidFill>
                <a:latin typeface="Courier New"/>
              </a:rPr>
              <a:t>return</a:t>
            </a:r>
            <a:r>
              <a:rPr lang="en-US" sz="1100" b="1" dirty="0">
                <a:solidFill>
                  <a:srgbClr val="000000"/>
                </a:solidFill>
                <a:latin typeface="Courier New"/>
              </a:rPr>
              <a:t> position;</a:t>
            </a:r>
          </a:p>
          <a:p>
            <a:pPr fontAlgn="auto">
              <a:spcBef>
                <a:spcPts val="0"/>
              </a:spcBef>
              <a:spcAft>
                <a:spcPts val="0"/>
              </a:spcAft>
              <a:defRPr/>
            </a:pPr>
            <a:r>
              <a:rPr lang="en-US" sz="1100" dirty="0">
                <a:solidFill>
                  <a:srgbClr val="000000"/>
                </a:solidFill>
                <a:latin typeface="Courier New"/>
              </a:rPr>
              <a:t>		}</a:t>
            </a:r>
          </a:p>
          <a:p>
            <a:pPr fontAlgn="auto">
              <a:spcBef>
                <a:spcPts val="0"/>
              </a:spcBef>
              <a:spcAft>
                <a:spcPts val="0"/>
              </a:spcAft>
              <a:defRPr/>
            </a:pPr>
            <a:endParaRPr lang="en-US" sz="1100" dirty="0">
              <a:latin typeface="Courier New"/>
            </a:endParaRPr>
          </a:p>
          <a:p>
            <a:pPr fontAlgn="auto">
              <a:spcBef>
                <a:spcPts val="0"/>
              </a:spcBef>
              <a:spcAft>
                <a:spcPts val="0"/>
              </a:spcAft>
              <a:defRPr/>
            </a:pPr>
            <a:r>
              <a:rPr lang="en-US" sz="1100" dirty="0">
                <a:solidFill>
                  <a:srgbClr val="000000"/>
                </a:solidFill>
                <a:latin typeface="Courier New"/>
              </a:rPr>
              <a:t>		</a:t>
            </a:r>
            <a:r>
              <a:rPr lang="en-US" sz="1100" b="1" dirty="0">
                <a:solidFill>
                  <a:srgbClr val="7F0055"/>
                </a:solidFill>
                <a:latin typeface="Courier New"/>
              </a:rPr>
              <a:t>public</a:t>
            </a:r>
            <a:r>
              <a:rPr lang="en-US" sz="1100" b="1" dirty="0">
                <a:solidFill>
                  <a:srgbClr val="000000"/>
                </a:solidFill>
                <a:latin typeface="Courier New"/>
              </a:rPr>
              <a:t> </a:t>
            </a:r>
            <a:r>
              <a:rPr lang="en-US" sz="1100" b="1" dirty="0">
                <a:solidFill>
                  <a:srgbClr val="7F0055"/>
                </a:solidFill>
                <a:latin typeface="Courier New"/>
              </a:rPr>
              <a:t>long</a:t>
            </a:r>
            <a:r>
              <a:rPr lang="en-US" sz="1100" b="1" dirty="0">
                <a:solidFill>
                  <a:srgbClr val="000000"/>
                </a:solidFill>
                <a:latin typeface="Courier New"/>
              </a:rPr>
              <a:t> </a:t>
            </a:r>
            <a:r>
              <a:rPr lang="en-US" sz="1100" b="1" dirty="0" err="1">
                <a:solidFill>
                  <a:srgbClr val="000000"/>
                </a:solidFill>
                <a:latin typeface="Courier New"/>
              </a:rPr>
              <a:t>getItemId</a:t>
            </a:r>
            <a:r>
              <a:rPr lang="en-US" sz="1100" b="1" dirty="0">
                <a:solidFill>
                  <a:srgbClr val="000000"/>
                </a:solidFill>
                <a:latin typeface="Courier New"/>
              </a:rPr>
              <a:t>(</a:t>
            </a:r>
            <a:r>
              <a:rPr lang="en-US" sz="1100" b="1" dirty="0" err="1">
                <a:solidFill>
                  <a:srgbClr val="7F0055"/>
                </a:solidFill>
                <a:latin typeface="Courier New"/>
              </a:rPr>
              <a:t>int</a:t>
            </a:r>
            <a:r>
              <a:rPr lang="en-US" sz="1100" b="1" dirty="0">
                <a:solidFill>
                  <a:srgbClr val="000000"/>
                </a:solidFill>
                <a:latin typeface="Courier New"/>
              </a:rPr>
              <a:t> position) {</a:t>
            </a:r>
          </a:p>
          <a:p>
            <a:pPr fontAlgn="auto">
              <a:spcBef>
                <a:spcPts val="0"/>
              </a:spcBef>
              <a:spcAft>
                <a:spcPts val="0"/>
              </a:spcAft>
              <a:defRPr/>
            </a:pPr>
            <a:r>
              <a:rPr lang="en-US" sz="1100" dirty="0">
                <a:solidFill>
                  <a:srgbClr val="000000"/>
                </a:solidFill>
                <a:latin typeface="Courier New"/>
              </a:rPr>
              <a:t>			</a:t>
            </a:r>
            <a:r>
              <a:rPr lang="en-US" sz="1100" b="1" dirty="0">
                <a:solidFill>
                  <a:srgbClr val="7F0055"/>
                </a:solidFill>
                <a:latin typeface="Courier New"/>
              </a:rPr>
              <a:t>return</a:t>
            </a:r>
            <a:r>
              <a:rPr lang="en-US" sz="1100" b="1" dirty="0">
                <a:solidFill>
                  <a:srgbClr val="000000"/>
                </a:solidFill>
                <a:latin typeface="Courier New"/>
              </a:rPr>
              <a:t> position;</a:t>
            </a:r>
          </a:p>
          <a:p>
            <a:pPr fontAlgn="auto">
              <a:spcBef>
                <a:spcPts val="0"/>
              </a:spcBef>
              <a:spcAft>
                <a:spcPts val="0"/>
              </a:spcAft>
              <a:defRPr/>
            </a:pPr>
            <a:r>
              <a:rPr lang="en-US" sz="1100" dirty="0">
                <a:solidFill>
                  <a:srgbClr val="000000"/>
                </a:solidFill>
                <a:latin typeface="Courier New"/>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266E5-7972-4320-8E69-F930E263675B}" type="slidenum">
              <a:rPr lang="en-US"/>
              <a:pPr>
                <a:defRPr/>
              </a:pPr>
              <a:t>35</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E8C477F8-2797-4101-B85E-4FF39B86A4DE}" type="slidenum">
              <a:rPr lang="en-US" sz="1200">
                <a:solidFill>
                  <a:schemeClr val="tx1">
                    <a:tint val="75000"/>
                  </a:schemeClr>
                </a:solidFill>
                <a:latin typeface="+mn-lt"/>
              </a:rPr>
              <a:pPr algn="r" fontAlgn="auto">
                <a:spcBef>
                  <a:spcPts val="0"/>
                </a:spcBef>
                <a:spcAft>
                  <a:spcPts val="0"/>
                </a:spcAft>
                <a:defRPr/>
              </a:pPr>
              <a:t>35</a:t>
            </a:fld>
            <a:endParaRPr lang="en-US" sz="1200">
              <a:solidFill>
                <a:schemeClr val="tx1">
                  <a:tint val="75000"/>
                </a:schemeClr>
              </a:solidFill>
              <a:latin typeface="+mn-lt"/>
            </a:endParaRPr>
          </a:p>
        </p:txBody>
      </p:sp>
      <p:pic>
        <p:nvPicPr>
          <p:cNvPr id="49156"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49157" name="TextBox 8"/>
          <p:cNvSpPr txBox="1">
            <a:spLocks noChangeArrowheads="1"/>
          </p:cNvSpPr>
          <p:nvPr/>
        </p:nvSpPr>
        <p:spPr bwMode="auto">
          <a:xfrm>
            <a:off x="304800" y="1524000"/>
            <a:ext cx="7543800" cy="461963"/>
          </a:xfrm>
          <a:prstGeom prst="rect">
            <a:avLst/>
          </a:prstGeom>
          <a:noFill/>
          <a:ln w="9525">
            <a:noFill/>
            <a:miter lim="800000"/>
            <a:headEnd/>
            <a:tailEnd/>
          </a:ln>
        </p:spPr>
        <p:txBody>
          <a:bodyPr>
            <a:spAutoFit/>
          </a:bodyPr>
          <a:lstStyle/>
          <a:p>
            <a:r>
              <a:rPr lang="en-US" sz="2400" b="1">
                <a:latin typeface="Calibri" pitchFamily="34" charset="0"/>
              </a:rPr>
              <a:t>Gallery Widget - Example</a:t>
            </a:r>
          </a:p>
        </p:txBody>
      </p:sp>
      <p:sp>
        <p:nvSpPr>
          <p:cNvPr id="49158" name="TextBox 10"/>
          <p:cNvSpPr txBox="1">
            <a:spLocks noChangeArrowheads="1"/>
          </p:cNvSpPr>
          <p:nvPr/>
        </p:nvSpPr>
        <p:spPr bwMode="auto">
          <a:xfrm>
            <a:off x="457200" y="2057400"/>
            <a:ext cx="7467600" cy="369888"/>
          </a:xfrm>
          <a:prstGeom prst="rect">
            <a:avLst/>
          </a:prstGeom>
          <a:noFill/>
          <a:ln w="9525">
            <a:noFill/>
            <a:miter lim="800000"/>
            <a:headEnd/>
            <a:tailEnd/>
          </a:ln>
        </p:spPr>
        <p:txBody>
          <a:bodyPr>
            <a:spAutoFit/>
          </a:bodyPr>
          <a:lstStyle/>
          <a:p>
            <a:endParaRPr lang="en-US">
              <a:latin typeface="Calibri" pitchFamily="34" charset="0"/>
            </a:endParaRPr>
          </a:p>
        </p:txBody>
      </p:sp>
      <p:sp>
        <p:nvSpPr>
          <p:cNvPr id="10" name="TextBox 9"/>
          <p:cNvSpPr txBox="1"/>
          <p:nvPr/>
        </p:nvSpPr>
        <p:spPr>
          <a:xfrm>
            <a:off x="381000" y="1981200"/>
            <a:ext cx="8153400" cy="4524315"/>
          </a:xfrm>
          <a:prstGeom prst="rect">
            <a:avLst/>
          </a:prstGeom>
          <a:solidFill>
            <a:schemeClr val="bg1">
              <a:lumMod val="95000"/>
            </a:schemeClr>
          </a:solidFill>
          <a:ln>
            <a:solidFill>
              <a:schemeClr val="accent1"/>
            </a:solidFill>
          </a:ln>
        </p:spPr>
        <p:txBody>
          <a:bodyPr>
            <a:spAutoFit/>
          </a:bodyPr>
          <a:lstStyle/>
          <a:p>
            <a:pPr defTabSz="182880" fontAlgn="auto">
              <a:spcBef>
                <a:spcPts val="0"/>
              </a:spcBef>
              <a:spcAft>
                <a:spcPts val="0"/>
              </a:spcAft>
              <a:defRPr/>
            </a:pPr>
            <a:endParaRPr lang="en-US" sz="1200" dirty="0">
              <a:latin typeface="Courier New"/>
            </a:endParaRPr>
          </a:p>
          <a:p>
            <a:pPr lvl="1" defTabSz="182880" fontAlgn="auto">
              <a:spcBef>
                <a:spcPts val="0"/>
              </a:spcBef>
              <a:spcAft>
                <a:spcPts val="0"/>
              </a:spcAft>
              <a:defRPr/>
            </a:pPr>
            <a:r>
              <a:rPr lang="en-US" sz="1200" dirty="0">
                <a:solidFill>
                  <a:srgbClr val="3F7F5F"/>
                </a:solidFill>
                <a:latin typeface="Courier New"/>
              </a:rPr>
              <a:t>// Returns a new </a:t>
            </a:r>
            <a:r>
              <a:rPr lang="en-US" sz="1200" dirty="0" err="1">
                <a:solidFill>
                  <a:srgbClr val="3F7F5F"/>
                </a:solidFill>
                <a:latin typeface="Courier New"/>
              </a:rPr>
              <a:t>ImageView</a:t>
            </a:r>
            <a:r>
              <a:rPr lang="en-US" sz="1200" dirty="0">
                <a:solidFill>
                  <a:srgbClr val="3F7F5F"/>
                </a:solidFill>
                <a:latin typeface="Courier New"/>
              </a:rPr>
              <a:t> to be displayed,</a:t>
            </a:r>
          </a:p>
          <a:p>
            <a:pPr lvl="1" defTabSz="182880" fontAlgn="auto">
              <a:spcBef>
                <a:spcPts val="0"/>
              </a:spcBef>
              <a:spcAft>
                <a:spcPts val="0"/>
              </a:spcAft>
              <a:defRPr/>
            </a:pPr>
            <a:r>
              <a:rPr lang="en-US" sz="1200" b="1" dirty="0">
                <a:solidFill>
                  <a:srgbClr val="7F0055"/>
                </a:solidFill>
                <a:latin typeface="Courier New"/>
              </a:rPr>
              <a:t>public</a:t>
            </a:r>
            <a:r>
              <a:rPr lang="en-US" sz="1200" b="1" dirty="0">
                <a:solidFill>
                  <a:srgbClr val="000000"/>
                </a:solidFill>
                <a:latin typeface="Courier New"/>
              </a:rPr>
              <a:t> </a:t>
            </a:r>
            <a:r>
              <a:rPr lang="en-US" sz="1200" b="1" dirty="0">
                <a:solidFill>
                  <a:srgbClr val="000000"/>
                </a:solidFill>
                <a:highlight>
                  <a:srgbClr val="D4D4D4"/>
                </a:highlight>
                <a:latin typeface="Courier New"/>
              </a:rPr>
              <a:t>View </a:t>
            </a:r>
            <a:r>
              <a:rPr lang="en-US" sz="1200" b="1" dirty="0" err="1">
                <a:solidFill>
                  <a:srgbClr val="000000"/>
                </a:solidFill>
                <a:highlight>
                  <a:srgbClr val="D4D4D4"/>
                </a:highlight>
                <a:latin typeface="Courier New"/>
              </a:rPr>
              <a:t>getView</a:t>
            </a:r>
            <a:r>
              <a:rPr lang="en-US" sz="1200" b="1" dirty="0">
                <a:solidFill>
                  <a:srgbClr val="000000"/>
                </a:solidFill>
                <a:highlight>
                  <a:srgbClr val="D4D4D4"/>
                </a:highlight>
                <a:latin typeface="Courier New"/>
              </a:rPr>
              <a:t>(</a:t>
            </a:r>
            <a:r>
              <a:rPr lang="en-US" sz="1200" b="1" dirty="0" err="1">
                <a:solidFill>
                  <a:srgbClr val="7F0055"/>
                </a:solidFill>
                <a:highlight>
                  <a:srgbClr val="D4D4D4"/>
                </a:highlight>
                <a:latin typeface="Courier New"/>
              </a:rPr>
              <a:t>int</a:t>
            </a:r>
            <a:r>
              <a:rPr lang="en-US" sz="1200" b="1" dirty="0">
                <a:solidFill>
                  <a:srgbClr val="000000"/>
                </a:solidFill>
                <a:highlight>
                  <a:srgbClr val="D4D4D4"/>
                </a:highlight>
                <a:latin typeface="Courier New"/>
              </a:rPr>
              <a:t> position, View </a:t>
            </a:r>
            <a:r>
              <a:rPr lang="en-US" sz="1200" b="1" dirty="0" err="1">
                <a:solidFill>
                  <a:srgbClr val="000000"/>
                </a:solidFill>
                <a:highlight>
                  <a:srgbClr val="D4D4D4"/>
                </a:highlight>
                <a:latin typeface="Courier New"/>
              </a:rPr>
              <a:t>convertView</a:t>
            </a:r>
            <a:r>
              <a:rPr lang="en-US" sz="1200" b="1" dirty="0">
                <a:solidFill>
                  <a:srgbClr val="000000"/>
                </a:solidFill>
                <a:highlight>
                  <a:srgbClr val="D4D4D4"/>
                </a:highlight>
                <a:latin typeface="Courier New"/>
              </a:rPr>
              <a:t>, </a:t>
            </a:r>
          </a:p>
          <a:p>
            <a:pPr lvl="1" defTabSz="182880" fontAlgn="auto">
              <a:spcBef>
                <a:spcPts val="0"/>
              </a:spcBef>
              <a:spcAft>
                <a:spcPts val="0"/>
              </a:spcAft>
              <a:defRPr/>
            </a:pPr>
            <a:r>
              <a:rPr lang="en-US" sz="1200" dirty="0">
                <a:solidFill>
                  <a:srgbClr val="000000"/>
                </a:solidFill>
                <a:latin typeface="Courier New"/>
              </a:rPr>
              <a:t>										 </a:t>
            </a:r>
            <a:r>
              <a:rPr lang="en-US" sz="1200" dirty="0" err="1">
                <a:solidFill>
                  <a:srgbClr val="000000"/>
                </a:solidFill>
                <a:latin typeface="Courier New"/>
              </a:rPr>
              <a:t>ViewGroup</a:t>
            </a:r>
            <a:r>
              <a:rPr lang="en-US" sz="1200" dirty="0">
                <a:solidFill>
                  <a:srgbClr val="000000"/>
                </a:solidFill>
                <a:latin typeface="Courier New"/>
              </a:rPr>
              <a:t> parent) {</a:t>
            </a:r>
          </a:p>
          <a:p>
            <a:pPr lvl="1" defTabSz="182880" fontAlgn="auto">
              <a:spcBef>
                <a:spcPts val="0"/>
              </a:spcBef>
              <a:spcAft>
                <a:spcPts val="0"/>
              </a:spcAft>
              <a:defRPr/>
            </a:pPr>
            <a:endParaRPr lang="en-US" sz="1200" dirty="0">
              <a:latin typeface="Courier New"/>
            </a:endParaRPr>
          </a:p>
          <a:p>
            <a:pPr lvl="2" defTabSz="182880" fontAlgn="auto">
              <a:spcBef>
                <a:spcPts val="0"/>
              </a:spcBef>
              <a:spcAft>
                <a:spcPts val="0"/>
              </a:spcAft>
              <a:defRPr/>
            </a:pPr>
            <a:r>
              <a:rPr lang="en-US" sz="1200" dirty="0">
                <a:solidFill>
                  <a:srgbClr val="3F7F5F"/>
                </a:solidFill>
                <a:latin typeface="Courier New"/>
              </a:rPr>
              <a:t>// Get a View to display image data </a:t>
            </a:r>
          </a:p>
          <a:p>
            <a:pPr lvl="2" defTabSz="182880" fontAlgn="auto">
              <a:spcBef>
                <a:spcPts val="0"/>
              </a:spcBef>
              <a:spcAft>
                <a:spcPts val="0"/>
              </a:spcAft>
              <a:defRPr/>
            </a:pPr>
            <a:r>
              <a:rPr lang="en-US" sz="1200" dirty="0" err="1">
                <a:solidFill>
                  <a:srgbClr val="000000"/>
                </a:solidFill>
                <a:latin typeface="Courier New"/>
              </a:rPr>
              <a:t>ImageView</a:t>
            </a:r>
            <a:r>
              <a:rPr lang="en-US" sz="1200" dirty="0">
                <a:solidFill>
                  <a:srgbClr val="000000"/>
                </a:solidFill>
                <a:latin typeface="Courier New"/>
              </a:rPr>
              <a:t> iv = </a:t>
            </a:r>
            <a:r>
              <a:rPr lang="en-US" sz="1200" b="1" dirty="0">
                <a:solidFill>
                  <a:srgbClr val="7F0055"/>
                </a:solidFill>
                <a:latin typeface="Courier New"/>
              </a:rPr>
              <a:t>new</a:t>
            </a:r>
            <a:r>
              <a:rPr lang="en-US" sz="1200" b="1" dirty="0">
                <a:solidFill>
                  <a:srgbClr val="000000"/>
                </a:solidFill>
                <a:latin typeface="Courier New"/>
              </a:rPr>
              <a:t> </a:t>
            </a:r>
            <a:r>
              <a:rPr lang="en-US" sz="1200" b="1" dirty="0" err="1">
                <a:solidFill>
                  <a:srgbClr val="000000"/>
                </a:solidFill>
                <a:latin typeface="Courier New"/>
              </a:rPr>
              <a:t>ImageView</a:t>
            </a:r>
            <a:r>
              <a:rPr lang="en-US" sz="1200" b="1" dirty="0">
                <a:solidFill>
                  <a:srgbClr val="000000"/>
                </a:solidFill>
                <a:latin typeface="Courier New"/>
              </a:rPr>
              <a:t>(</a:t>
            </a:r>
            <a:r>
              <a:rPr lang="en-US" sz="1200" b="1" dirty="0" err="1">
                <a:solidFill>
                  <a:srgbClr val="7F0055"/>
                </a:solidFill>
                <a:latin typeface="Courier New"/>
              </a:rPr>
              <a:t>this</a:t>
            </a:r>
            <a:r>
              <a:rPr lang="en-US" sz="1200" b="1" dirty="0" err="1">
                <a:solidFill>
                  <a:srgbClr val="000000"/>
                </a:solidFill>
                <a:latin typeface="Courier New"/>
              </a:rPr>
              <a:t>.</a:t>
            </a:r>
            <a:r>
              <a:rPr lang="en-US" sz="1200" b="1" dirty="0" err="1">
                <a:solidFill>
                  <a:srgbClr val="0000C0"/>
                </a:solidFill>
                <a:latin typeface="Courier New"/>
              </a:rPr>
              <a:t>myContext</a:t>
            </a:r>
            <a:r>
              <a:rPr lang="en-US" sz="1200" b="1" dirty="0">
                <a:solidFill>
                  <a:srgbClr val="000000"/>
                </a:solidFill>
                <a:latin typeface="Courier New"/>
              </a:rPr>
              <a:t>);</a:t>
            </a:r>
          </a:p>
          <a:p>
            <a:pPr lvl="2" defTabSz="182880" fontAlgn="auto">
              <a:spcBef>
                <a:spcPts val="0"/>
              </a:spcBef>
              <a:spcAft>
                <a:spcPts val="0"/>
              </a:spcAft>
              <a:defRPr/>
            </a:pPr>
            <a:r>
              <a:rPr lang="en-US" sz="1200" dirty="0" err="1">
                <a:solidFill>
                  <a:srgbClr val="000000"/>
                </a:solidFill>
                <a:latin typeface="Courier New"/>
              </a:rPr>
              <a:t>iv.setImageResource</a:t>
            </a:r>
            <a:r>
              <a:rPr lang="en-US" sz="1200" dirty="0">
                <a:solidFill>
                  <a:srgbClr val="000000"/>
                </a:solidFill>
                <a:latin typeface="Courier New"/>
              </a:rPr>
              <a:t>(</a:t>
            </a:r>
            <a:r>
              <a:rPr lang="en-US" sz="1200" b="1" dirty="0" err="1">
                <a:solidFill>
                  <a:srgbClr val="7F0055"/>
                </a:solidFill>
                <a:latin typeface="Courier New"/>
              </a:rPr>
              <a:t>this</a:t>
            </a:r>
            <a:r>
              <a:rPr lang="en-US" sz="1200" b="1" dirty="0" err="1">
                <a:solidFill>
                  <a:srgbClr val="000000"/>
                </a:solidFill>
                <a:latin typeface="Courier New"/>
              </a:rPr>
              <a:t>.</a:t>
            </a:r>
            <a:r>
              <a:rPr lang="en-US" sz="1200" b="1" dirty="0" err="1">
                <a:solidFill>
                  <a:srgbClr val="0000C0"/>
                </a:solidFill>
                <a:latin typeface="Courier New"/>
              </a:rPr>
              <a:t>myImageIds</a:t>
            </a:r>
            <a:r>
              <a:rPr lang="en-US" sz="1200" b="1" dirty="0">
                <a:solidFill>
                  <a:srgbClr val="000000"/>
                </a:solidFill>
                <a:latin typeface="Courier New"/>
              </a:rPr>
              <a:t>[position]);</a:t>
            </a:r>
          </a:p>
          <a:p>
            <a:pPr lvl="2" defTabSz="182880" fontAlgn="auto">
              <a:spcBef>
                <a:spcPts val="0"/>
              </a:spcBef>
              <a:spcAft>
                <a:spcPts val="0"/>
              </a:spcAft>
              <a:defRPr/>
            </a:pPr>
            <a:endParaRPr lang="en-US" sz="1200" dirty="0">
              <a:latin typeface="Courier New"/>
            </a:endParaRPr>
          </a:p>
          <a:p>
            <a:pPr lvl="2" defTabSz="182880" fontAlgn="auto">
              <a:spcBef>
                <a:spcPts val="0"/>
              </a:spcBef>
              <a:spcAft>
                <a:spcPts val="0"/>
              </a:spcAft>
              <a:defRPr/>
            </a:pPr>
            <a:r>
              <a:rPr lang="en-US" sz="1200" dirty="0">
                <a:solidFill>
                  <a:srgbClr val="3F7F5F"/>
                </a:solidFill>
                <a:latin typeface="Courier New"/>
              </a:rPr>
              <a:t>// Image should be scaled somehow</a:t>
            </a:r>
          </a:p>
          <a:p>
            <a:pPr lvl="2" defTabSz="182880" fontAlgn="auto">
              <a:spcBef>
                <a:spcPts val="0"/>
              </a:spcBef>
              <a:spcAft>
                <a:spcPts val="0"/>
              </a:spcAft>
              <a:defRPr/>
            </a:pPr>
            <a:r>
              <a:rPr lang="en-US" sz="1200" dirty="0">
                <a:solidFill>
                  <a:srgbClr val="3F7F5F"/>
                </a:solidFill>
                <a:latin typeface="Courier New"/>
              </a:rPr>
              <a:t>//</a:t>
            </a:r>
            <a:r>
              <a:rPr lang="en-US" sz="1200" dirty="0" err="1">
                <a:solidFill>
                  <a:srgbClr val="3F7F5F"/>
                </a:solidFill>
                <a:latin typeface="Courier New"/>
              </a:rPr>
              <a:t>iv.setScaleType</a:t>
            </a:r>
            <a:r>
              <a:rPr lang="en-US" sz="1200" dirty="0">
                <a:solidFill>
                  <a:srgbClr val="3F7F5F"/>
                </a:solidFill>
                <a:latin typeface="Courier New"/>
              </a:rPr>
              <a:t>(</a:t>
            </a:r>
            <a:r>
              <a:rPr lang="en-US" sz="1200" dirty="0" err="1">
                <a:solidFill>
                  <a:srgbClr val="3F7F5F"/>
                </a:solidFill>
                <a:latin typeface="Courier New"/>
              </a:rPr>
              <a:t>ImageView.ScaleType.CENTER</a:t>
            </a:r>
            <a:r>
              <a:rPr lang="en-US" sz="1200" dirty="0">
                <a:solidFill>
                  <a:srgbClr val="3F7F5F"/>
                </a:solidFill>
                <a:latin typeface="Courier New"/>
              </a:rPr>
              <a:t>);</a:t>
            </a:r>
          </a:p>
          <a:p>
            <a:pPr lvl="2" defTabSz="182880" fontAlgn="auto">
              <a:spcBef>
                <a:spcPts val="0"/>
              </a:spcBef>
              <a:spcAft>
                <a:spcPts val="0"/>
              </a:spcAft>
              <a:defRPr/>
            </a:pPr>
            <a:r>
              <a:rPr lang="en-US" sz="1200" dirty="0">
                <a:solidFill>
                  <a:srgbClr val="3F7F5F"/>
                </a:solidFill>
                <a:latin typeface="Courier New"/>
              </a:rPr>
              <a:t>//</a:t>
            </a:r>
            <a:r>
              <a:rPr lang="en-US" sz="1200" dirty="0" err="1">
                <a:solidFill>
                  <a:srgbClr val="3F7F5F"/>
                </a:solidFill>
                <a:latin typeface="Courier New"/>
              </a:rPr>
              <a:t>iv.setScaleType</a:t>
            </a:r>
            <a:r>
              <a:rPr lang="en-US" sz="1200" dirty="0">
                <a:solidFill>
                  <a:srgbClr val="3F7F5F"/>
                </a:solidFill>
                <a:latin typeface="Courier New"/>
              </a:rPr>
              <a:t>(</a:t>
            </a:r>
            <a:r>
              <a:rPr lang="en-US" sz="1200" dirty="0" err="1">
                <a:solidFill>
                  <a:srgbClr val="3F7F5F"/>
                </a:solidFill>
                <a:latin typeface="Courier New"/>
              </a:rPr>
              <a:t>ImageView.ScaleType.CENTER_CROP</a:t>
            </a:r>
            <a:r>
              <a:rPr lang="en-US" sz="1200" dirty="0">
                <a:solidFill>
                  <a:srgbClr val="3F7F5F"/>
                </a:solidFill>
                <a:latin typeface="Courier New"/>
              </a:rPr>
              <a:t>);</a:t>
            </a:r>
          </a:p>
          <a:p>
            <a:pPr lvl="2" defTabSz="182880" fontAlgn="auto">
              <a:spcBef>
                <a:spcPts val="0"/>
              </a:spcBef>
              <a:spcAft>
                <a:spcPts val="0"/>
              </a:spcAft>
              <a:defRPr/>
            </a:pPr>
            <a:r>
              <a:rPr lang="en-US" sz="1200" dirty="0">
                <a:solidFill>
                  <a:srgbClr val="3F7F5F"/>
                </a:solidFill>
                <a:latin typeface="Courier New"/>
              </a:rPr>
              <a:t>//</a:t>
            </a:r>
            <a:r>
              <a:rPr lang="en-US" sz="1200" dirty="0" err="1">
                <a:solidFill>
                  <a:srgbClr val="3F7F5F"/>
                </a:solidFill>
                <a:latin typeface="Courier New"/>
              </a:rPr>
              <a:t>iv.setScaleType</a:t>
            </a:r>
            <a:r>
              <a:rPr lang="en-US" sz="1200" dirty="0">
                <a:solidFill>
                  <a:srgbClr val="3F7F5F"/>
                </a:solidFill>
                <a:latin typeface="Courier New"/>
              </a:rPr>
              <a:t>(</a:t>
            </a:r>
            <a:r>
              <a:rPr lang="en-US" sz="1200" dirty="0" err="1">
                <a:solidFill>
                  <a:srgbClr val="3F7F5F"/>
                </a:solidFill>
                <a:latin typeface="Courier New"/>
              </a:rPr>
              <a:t>ImageView.ScaleType.CENTER_INSIDE</a:t>
            </a:r>
            <a:r>
              <a:rPr lang="en-US" sz="1200" dirty="0">
                <a:solidFill>
                  <a:srgbClr val="3F7F5F"/>
                </a:solidFill>
                <a:latin typeface="Courier New"/>
              </a:rPr>
              <a:t>);</a:t>
            </a:r>
          </a:p>
          <a:p>
            <a:pPr lvl="2" defTabSz="182880" fontAlgn="auto">
              <a:spcBef>
                <a:spcPts val="0"/>
              </a:spcBef>
              <a:spcAft>
                <a:spcPts val="0"/>
              </a:spcAft>
              <a:defRPr/>
            </a:pPr>
            <a:r>
              <a:rPr lang="en-US" sz="1200" dirty="0">
                <a:solidFill>
                  <a:srgbClr val="3F7F5F"/>
                </a:solidFill>
                <a:latin typeface="Courier New"/>
              </a:rPr>
              <a:t>//</a:t>
            </a:r>
            <a:r>
              <a:rPr lang="en-US" sz="1200" dirty="0" err="1">
                <a:solidFill>
                  <a:srgbClr val="3F7F5F"/>
                </a:solidFill>
                <a:latin typeface="Courier New"/>
              </a:rPr>
              <a:t>iv.setScaleType</a:t>
            </a:r>
            <a:r>
              <a:rPr lang="en-US" sz="1200" dirty="0">
                <a:solidFill>
                  <a:srgbClr val="3F7F5F"/>
                </a:solidFill>
                <a:latin typeface="Courier New"/>
              </a:rPr>
              <a:t>(</a:t>
            </a:r>
            <a:r>
              <a:rPr lang="en-US" sz="1200" dirty="0" err="1">
                <a:solidFill>
                  <a:srgbClr val="3F7F5F"/>
                </a:solidFill>
                <a:latin typeface="Courier New"/>
              </a:rPr>
              <a:t>ImageView.ScaleType.FIT_CENTER</a:t>
            </a:r>
            <a:r>
              <a:rPr lang="en-US" sz="1200" dirty="0">
                <a:solidFill>
                  <a:srgbClr val="3F7F5F"/>
                </a:solidFill>
                <a:latin typeface="Courier New"/>
              </a:rPr>
              <a:t>);</a:t>
            </a:r>
          </a:p>
          <a:p>
            <a:pPr lvl="2" defTabSz="182880" fontAlgn="auto">
              <a:spcBef>
                <a:spcPts val="0"/>
              </a:spcBef>
              <a:spcAft>
                <a:spcPts val="0"/>
              </a:spcAft>
              <a:defRPr/>
            </a:pPr>
            <a:r>
              <a:rPr lang="en-US" sz="1200" dirty="0">
                <a:solidFill>
                  <a:srgbClr val="3F7F5F"/>
                </a:solidFill>
                <a:latin typeface="Courier New"/>
              </a:rPr>
              <a:t>//</a:t>
            </a:r>
            <a:r>
              <a:rPr lang="en-US" sz="1200" dirty="0" err="1">
                <a:solidFill>
                  <a:srgbClr val="3F7F5F"/>
                </a:solidFill>
                <a:latin typeface="Courier New"/>
              </a:rPr>
              <a:t>iv.setScaleType</a:t>
            </a:r>
            <a:r>
              <a:rPr lang="en-US" sz="1200" dirty="0">
                <a:solidFill>
                  <a:srgbClr val="3F7F5F"/>
                </a:solidFill>
                <a:latin typeface="Courier New"/>
              </a:rPr>
              <a:t>(</a:t>
            </a:r>
            <a:r>
              <a:rPr lang="en-US" sz="1200" dirty="0" err="1">
                <a:solidFill>
                  <a:srgbClr val="3F7F5F"/>
                </a:solidFill>
                <a:latin typeface="Courier New"/>
              </a:rPr>
              <a:t>ImageView.ScaleType.FIT_XY</a:t>
            </a:r>
            <a:r>
              <a:rPr lang="en-US" sz="1200" dirty="0">
                <a:solidFill>
                  <a:srgbClr val="3F7F5F"/>
                </a:solidFill>
                <a:latin typeface="Courier New"/>
              </a:rPr>
              <a:t>);</a:t>
            </a:r>
          </a:p>
          <a:p>
            <a:pPr lvl="2" defTabSz="182880" fontAlgn="auto">
              <a:spcBef>
                <a:spcPts val="0"/>
              </a:spcBef>
              <a:spcAft>
                <a:spcPts val="0"/>
              </a:spcAft>
              <a:defRPr/>
            </a:pPr>
            <a:r>
              <a:rPr lang="en-US" sz="1200" dirty="0" err="1">
                <a:solidFill>
                  <a:srgbClr val="000000"/>
                </a:solidFill>
                <a:latin typeface="Courier New"/>
              </a:rPr>
              <a:t>iv.setScaleType</a:t>
            </a:r>
            <a:r>
              <a:rPr lang="en-US" sz="1200" dirty="0">
                <a:solidFill>
                  <a:srgbClr val="000000"/>
                </a:solidFill>
                <a:latin typeface="Courier New"/>
              </a:rPr>
              <a:t>(</a:t>
            </a:r>
            <a:r>
              <a:rPr lang="en-US" sz="1200" dirty="0" err="1">
                <a:solidFill>
                  <a:srgbClr val="000000"/>
                </a:solidFill>
                <a:latin typeface="Courier New"/>
              </a:rPr>
              <a:t>ImageView.ScaleType.</a:t>
            </a:r>
            <a:r>
              <a:rPr lang="en-US" sz="1200" i="1" dirty="0" err="1">
                <a:solidFill>
                  <a:srgbClr val="0000C0"/>
                </a:solidFill>
                <a:latin typeface="Courier New"/>
              </a:rPr>
              <a:t>FIT_END</a:t>
            </a:r>
            <a:r>
              <a:rPr lang="en-US" sz="1200" i="1" dirty="0">
                <a:solidFill>
                  <a:srgbClr val="000000"/>
                </a:solidFill>
                <a:latin typeface="Courier New"/>
              </a:rPr>
              <a:t>);</a:t>
            </a:r>
          </a:p>
          <a:p>
            <a:pPr lvl="2" defTabSz="182880" fontAlgn="auto">
              <a:spcBef>
                <a:spcPts val="0"/>
              </a:spcBef>
              <a:spcAft>
                <a:spcPts val="0"/>
              </a:spcAft>
              <a:defRPr/>
            </a:pPr>
            <a:endParaRPr lang="en-US" sz="1200" dirty="0">
              <a:latin typeface="Courier New"/>
            </a:endParaRPr>
          </a:p>
          <a:p>
            <a:pPr lvl="2" defTabSz="182880" fontAlgn="auto">
              <a:spcBef>
                <a:spcPts val="0"/>
              </a:spcBef>
              <a:spcAft>
                <a:spcPts val="0"/>
              </a:spcAft>
              <a:defRPr/>
            </a:pPr>
            <a:r>
              <a:rPr lang="en-US" sz="1200" dirty="0">
                <a:solidFill>
                  <a:srgbClr val="3F7F5F"/>
                </a:solidFill>
                <a:latin typeface="Courier New"/>
              </a:rPr>
              <a:t>// Set the Width &amp; Height of the individual images</a:t>
            </a:r>
          </a:p>
          <a:p>
            <a:pPr lvl="2" defTabSz="182880" fontAlgn="auto">
              <a:spcBef>
                <a:spcPts val="0"/>
              </a:spcBef>
              <a:spcAft>
                <a:spcPts val="0"/>
              </a:spcAft>
              <a:defRPr/>
            </a:pPr>
            <a:r>
              <a:rPr lang="en-US" sz="1200" dirty="0" err="1">
                <a:solidFill>
                  <a:srgbClr val="000000"/>
                </a:solidFill>
                <a:latin typeface="Courier New"/>
              </a:rPr>
              <a:t>iv.setLayoutParams</a:t>
            </a:r>
            <a:r>
              <a:rPr lang="en-US" sz="1200" dirty="0">
                <a:solidFill>
                  <a:srgbClr val="000000"/>
                </a:solidFill>
                <a:latin typeface="Courier New"/>
              </a:rPr>
              <a:t>(</a:t>
            </a:r>
            <a:r>
              <a:rPr lang="en-US" sz="1200" b="1" dirty="0">
                <a:solidFill>
                  <a:srgbClr val="7F0055"/>
                </a:solidFill>
                <a:latin typeface="Courier New"/>
              </a:rPr>
              <a:t>new</a:t>
            </a:r>
            <a:r>
              <a:rPr lang="en-US" sz="1200" b="1" dirty="0">
                <a:solidFill>
                  <a:srgbClr val="000000"/>
                </a:solidFill>
                <a:latin typeface="Courier New"/>
              </a:rPr>
              <a:t> </a:t>
            </a:r>
            <a:r>
              <a:rPr lang="en-US" sz="1200" b="1" dirty="0" err="1">
                <a:solidFill>
                  <a:srgbClr val="000000"/>
                </a:solidFill>
                <a:latin typeface="Courier New"/>
              </a:rPr>
              <a:t>Gallery.LayoutParams</a:t>
            </a:r>
            <a:r>
              <a:rPr lang="en-US" sz="1200" b="1" dirty="0">
                <a:solidFill>
                  <a:srgbClr val="000000"/>
                </a:solidFill>
                <a:latin typeface="Courier New"/>
              </a:rPr>
              <a:t>(95, 70));</a:t>
            </a:r>
          </a:p>
          <a:p>
            <a:pPr lvl="2" defTabSz="182880" fontAlgn="auto">
              <a:spcBef>
                <a:spcPts val="0"/>
              </a:spcBef>
              <a:spcAft>
                <a:spcPts val="0"/>
              </a:spcAft>
              <a:defRPr/>
            </a:pPr>
            <a:endParaRPr lang="en-US" sz="1200" dirty="0">
              <a:latin typeface="Courier New"/>
            </a:endParaRPr>
          </a:p>
          <a:p>
            <a:pPr lvl="2" defTabSz="182880" fontAlgn="auto">
              <a:spcBef>
                <a:spcPts val="0"/>
              </a:spcBef>
              <a:spcAft>
                <a:spcPts val="0"/>
              </a:spcAft>
              <a:defRPr/>
            </a:pPr>
            <a:r>
              <a:rPr lang="en-US" sz="1200" b="1" dirty="0">
                <a:solidFill>
                  <a:srgbClr val="7F0055"/>
                </a:solidFill>
                <a:highlight>
                  <a:srgbClr val="D4D4D4"/>
                </a:highlight>
                <a:latin typeface="Courier New"/>
              </a:rPr>
              <a:t>return</a:t>
            </a:r>
            <a:r>
              <a:rPr lang="en-US" sz="1200" b="1" dirty="0">
                <a:solidFill>
                  <a:srgbClr val="000000"/>
                </a:solidFill>
                <a:highlight>
                  <a:srgbClr val="D4D4D4"/>
                </a:highlight>
                <a:latin typeface="Courier New"/>
              </a:rPr>
              <a:t> iv;</a:t>
            </a:r>
          </a:p>
          <a:p>
            <a:pPr lvl="2" defTabSz="182880" fontAlgn="auto">
              <a:spcBef>
                <a:spcPts val="0"/>
              </a:spcBef>
              <a:spcAft>
                <a:spcPts val="0"/>
              </a:spcAft>
              <a:defRPr/>
            </a:pPr>
            <a:r>
              <a:rPr lang="en-US" sz="1200" dirty="0">
                <a:solidFill>
                  <a:srgbClr val="000000"/>
                </a:solidFill>
                <a:latin typeface="Courier New"/>
              </a:rPr>
              <a:t>}</a:t>
            </a:r>
          </a:p>
          <a:p>
            <a:pPr lvl="1" defTabSz="182880" fontAlgn="auto">
              <a:spcBef>
                <a:spcPts val="0"/>
              </a:spcBef>
              <a:spcAft>
                <a:spcPts val="0"/>
              </a:spcAft>
              <a:defRPr/>
            </a:pPr>
            <a:r>
              <a:rPr lang="en-US" sz="1200" dirty="0">
                <a:solidFill>
                  <a:srgbClr val="000000"/>
                </a:solidFill>
                <a:latin typeface="Courier New"/>
              </a:rPr>
              <a:t>}</a:t>
            </a:r>
            <a:r>
              <a:rPr lang="en-US" sz="1200" dirty="0">
                <a:solidFill>
                  <a:srgbClr val="3F7F5F"/>
                </a:solidFill>
                <a:latin typeface="Courier New"/>
              </a:rPr>
              <a:t>// </a:t>
            </a:r>
            <a:r>
              <a:rPr lang="en-US" sz="1200" dirty="0" err="1">
                <a:solidFill>
                  <a:srgbClr val="3F7F5F"/>
                </a:solidFill>
                <a:latin typeface="Courier New"/>
              </a:rPr>
              <a:t>ImageAdapter</a:t>
            </a:r>
            <a:endParaRPr lang="en-US" sz="1200" dirty="0">
              <a:solidFill>
                <a:srgbClr val="3F7F5F"/>
              </a:solidFill>
              <a:latin typeface="Courier New"/>
            </a:endParaRPr>
          </a:p>
          <a:p>
            <a:pPr defTabSz="182880" fontAlgn="auto">
              <a:spcBef>
                <a:spcPts val="0"/>
              </a:spcBef>
              <a:spcAft>
                <a:spcPts val="0"/>
              </a:spcAft>
              <a:defRPr/>
            </a:pPr>
            <a:r>
              <a:rPr lang="en-US" sz="1200" dirty="0">
                <a:solidFill>
                  <a:srgbClr val="000000"/>
                </a:solidFill>
                <a:latin typeface="Courier New"/>
              </a:rPr>
              <a:t>}</a:t>
            </a:r>
            <a:r>
              <a:rPr lang="en-US" sz="1200" dirty="0">
                <a:solidFill>
                  <a:srgbClr val="3F7F5F"/>
                </a:solidFill>
                <a:latin typeface="Courier New"/>
              </a:rPr>
              <a:t>// class</a:t>
            </a:r>
            <a:endParaRPr lang="en-US" sz="1200" dirty="0">
              <a:latin typeface="Courier New"/>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BB90B8C-C536-4608-AB40-4FA6DC04940B}" type="slidenum">
              <a:rPr lang="en-US"/>
              <a:pPr>
                <a:defRPr/>
              </a:pPr>
              <a:t>36</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2FE45938-23DD-497C-B605-1933EA4DAB90}" type="slidenum">
              <a:rPr lang="en-US" sz="1200">
                <a:solidFill>
                  <a:schemeClr val="tx1">
                    <a:tint val="75000"/>
                  </a:schemeClr>
                </a:solidFill>
                <a:latin typeface="+mn-lt"/>
              </a:rPr>
              <a:pPr algn="r" fontAlgn="auto">
                <a:spcBef>
                  <a:spcPts val="0"/>
                </a:spcBef>
                <a:spcAft>
                  <a:spcPts val="0"/>
                </a:spcAft>
                <a:defRPr/>
              </a:pPr>
              <a:t>36</a:t>
            </a:fld>
            <a:endParaRPr lang="en-US" sz="1200">
              <a:solidFill>
                <a:schemeClr val="tx1">
                  <a:tint val="75000"/>
                </a:schemeClr>
              </a:solidFill>
              <a:latin typeface="+mn-lt"/>
            </a:endParaRPr>
          </a:p>
        </p:txBody>
      </p:sp>
      <p:pic>
        <p:nvPicPr>
          <p:cNvPr id="50180"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50181" name="TextBox 8"/>
          <p:cNvSpPr txBox="1">
            <a:spLocks noChangeArrowheads="1"/>
          </p:cNvSpPr>
          <p:nvPr/>
        </p:nvSpPr>
        <p:spPr bwMode="auto">
          <a:xfrm>
            <a:off x="304800" y="1524000"/>
            <a:ext cx="8077200" cy="3440113"/>
          </a:xfrm>
          <a:prstGeom prst="rect">
            <a:avLst/>
          </a:prstGeom>
          <a:noFill/>
          <a:ln w="9525">
            <a:noFill/>
            <a:miter lim="800000"/>
            <a:headEnd/>
            <a:tailEnd/>
          </a:ln>
        </p:spPr>
        <p:txBody>
          <a:bodyPr>
            <a:spAutoFit/>
          </a:bodyPr>
          <a:lstStyle/>
          <a:p>
            <a:r>
              <a:rPr lang="en-US" sz="2800" b="1">
                <a:latin typeface="Calibri" pitchFamily="34" charset="0"/>
              </a:rPr>
              <a:t>GridView (again…)</a:t>
            </a:r>
            <a:endParaRPr lang="en-US" sz="2800">
              <a:latin typeface="Calibri" pitchFamily="34" charset="0"/>
            </a:endParaRPr>
          </a:p>
          <a:p>
            <a:endParaRPr lang="en-US" sz="2400" b="1">
              <a:latin typeface="Calibri" pitchFamily="34" charset="0"/>
            </a:endParaRPr>
          </a:p>
          <a:p>
            <a:r>
              <a:rPr lang="en-US" sz="2400">
                <a:latin typeface="Calibri" pitchFamily="34" charset="0"/>
              </a:rPr>
              <a:t>Có thể dùng </a:t>
            </a:r>
            <a:r>
              <a:rPr lang="en-US" sz="2400" b="1">
                <a:solidFill>
                  <a:srgbClr val="0070C0"/>
                </a:solidFill>
                <a:latin typeface="Calibri" pitchFamily="34" charset="0"/>
              </a:rPr>
              <a:t>GridView</a:t>
            </a:r>
            <a:r>
              <a:rPr lang="en-US" sz="2400">
                <a:latin typeface="Calibri" pitchFamily="34" charset="0"/>
              </a:rPr>
              <a:t> với lựa chọn là các hình ảnh thay vì text.</a:t>
            </a:r>
          </a:p>
          <a:p>
            <a:endParaRPr lang="en-US" sz="2400">
              <a:latin typeface="Calibri" pitchFamily="34" charset="0"/>
            </a:endParaRPr>
          </a:p>
          <a:p>
            <a:r>
              <a:rPr lang="en-US" sz="2400">
                <a:latin typeface="Calibri" pitchFamily="34" charset="0"/>
              </a:rPr>
              <a:t>Cần dùng một </a:t>
            </a:r>
            <a:r>
              <a:rPr lang="en-US" sz="2400" b="1">
                <a:solidFill>
                  <a:srgbClr val="0070C0"/>
                </a:solidFill>
                <a:latin typeface="Calibri" pitchFamily="34" charset="0"/>
              </a:rPr>
              <a:t>ImageAdapter</a:t>
            </a:r>
            <a:r>
              <a:rPr lang="en-US" sz="2400">
                <a:latin typeface="Calibri" pitchFamily="34" charset="0"/>
              </a:rPr>
              <a:t> để quy định nhiệm vụ cần thực hiện mỗi khi một hình ảnh được chọn (selected/clicked).</a:t>
            </a:r>
          </a:p>
          <a:p>
            <a:endParaRPr lang="en-US" sz="2400">
              <a:latin typeface="Calibri" pitchFamily="34" charset="0"/>
            </a:endParaRPr>
          </a:p>
          <a:p>
            <a:r>
              <a:rPr lang="en-US" sz="2400">
                <a:latin typeface="Calibri" pitchFamily="34" charset="0"/>
              </a:rPr>
              <a:t>The following example illustrates how to use this control.</a:t>
            </a:r>
          </a:p>
          <a:p>
            <a:endParaRPr lang="en-US" sz="2400" b="1">
              <a:solidFill>
                <a:srgbClr val="0070C0"/>
              </a:solidFill>
              <a:latin typeface="Calibri" pitchFamily="34" charset="0"/>
            </a:endParaRPr>
          </a:p>
        </p:txBody>
      </p:sp>
      <p:sp>
        <p:nvSpPr>
          <p:cNvPr id="50182" name="TextBox 10"/>
          <p:cNvSpPr txBox="1">
            <a:spLocks noChangeArrowheads="1"/>
          </p:cNvSpPr>
          <p:nvPr/>
        </p:nvSpPr>
        <p:spPr bwMode="auto">
          <a:xfrm>
            <a:off x="457200" y="2057400"/>
            <a:ext cx="7467600" cy="369888"/>
          </a:xfrm>
          <a:prstGeom prst="rect">
            <a:avLst/>
          </a:prstGeom>
          <a:noFill/>
          <a:ln w="9525">
            <a:noFill/>
            <a:miter lim="800000"/>
            <a:headEnd/>
            <a:tailEnd/>
          </a:ln>
        </p:spPr>
        <p:txBody>
          <a:bodyPr>
            <a:spAutoFit/>
          </a:bodyP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7CF9FAC-27A9-4426-86D2-A83F7C4D196E}" type="slidenum">
              <a:rPr lang="en-US"/>
              <a:pPr>
                <a:defRPr/>
              </a:pPr>
              <a:t>37</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B33CF112-9A19-45C9-80B1-825389390D4B}" type="slidenum">
              <a:rPr lang="en-US" sz="1200">
                <a:solidFill>
                  <a:schemeClr val="tx1">
                    <a:tint val="75000"/>
                  </a:schemeClr>
                </a:solidFill>
                <a:latin typeface="+mn-lt"/>
              </a:rPr>
              <a:pPr algn="r" fontAlgn="auto">
                <a:spcBef>
                  <a:spcPts val="0"/>
                </a:spcBef>
                <a:spcAft>
                  <a:spcPts val="0"/>
                </a:spcAft>
                <a:defRPr/>
              </a:pPr>
              <a:t>37</a:t>
            </a:fld>
            <a:endParaRPr lang="en-US" sz="1200">
              <a:solidFill>
                <a:schemeClr val="tx1">
                  <a:tint val="75000"/>
                </a:schemeClr>
              </a:solidFill>
              <a:latin typeface="+mn-lt"/>
            </a:endParaRPr>
          </a:p>
        </p:txBody>
      </p:sp>
      <p:pic>
        <p:nvPicPr>
          <p:cNvPr id="51204"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51205" name="TextBox 8"/>
          <p:cNvSpPr txBox="1">
            <a:spLocks noChangeArrowheads="1"/>
          </p:cNvSpPr>
          <p:nvPr/>
        </p:nvSpPr>
        <p:spPr bwMode="auto">
          <a:xfrm>
            <a:off x="304800" y="1524000"/>
            <a:ext cx="5105400" cy="4648200"/>
          </a:xfrm>
          <a:prstGeom prst="rect">
            <a:avLst/>
          </a:prstGeom>
          <a:noFill/>
          <a:ln w="9525">
            <a:noFill/>
            <a:miter lim="800000"/>
            <a:headEnd/>
            <a:tailEnd/>
          </a:ln>
        </p:spPr>
        <p:txBody>
          <a:bodyPr>
            <a:spAutoFit/>
          </a:bodyPr>
          <a:lstStyle/>
          <a:p>
            <a:r>
              <a:rPr lang="en-US" sz="2800" b="1">
                <a:latin typeface="Calibri" pitchFamily="34" charset="0"/>
              </a:rPr>
              <a:t>GridView (again…)</a:t>
            </a:r>
            <a:endParaRPr lang="en-US" sz="2800">
              <a:latin typeface="Calibri" pitchFamily="34" charset="0"/>
            </a:endParaRPr>
          </a:p>
          <a:p>
            <a:endParaRPr lang="en-US" sz="2400" b="1">
              <a:latin typeface="Calibri" pitchFamily="34" charset="0"/>
            </a:endParaRPr>
          </a:p>
          <a:p>
            <a:r>
              <a:rPr lang="en-US" sz="2200">
                <a:latin typeface="Calibri" pitchFamily="34" charset="0"/>
              </a:rPr>
              <a:t>A –perhaps-- more interesting version of the </a:t>
            </a:r>
            <a:r>
              <a:rPr lang="en-US" sz="2200" b="1">
                <a:solidFill>
                  <a:srgbClr val="0070C0"/>
                </a:solidFill>
                <a:latin typeface="Calibri" pitchFamily="34" charset="0"/>
              </a:rPr>
              <a:t>GridView</a:t>
            </a:r>
            <a:r>
              <a:rPr lang="en-US" sz="2200">
                <a:latin typeface="Calibri" pitchFamily="34" charset="0"/>
              </a:rPr>
              <a:t> control uses images instead of text.</a:t>
            </a:r>
          </a:p>
          <a:p>
            <a:endParaRPr lang="en-US" sz="2200">
              <a:latin typeface="Calibri" pitchFamily="34" charset="0"/>
            </a:endParaRPr>
          </a:p>
          <a:p>
            <a:r>
              <a:rPr lang="en-US" sz="2200">
                <a:latin typeface="Calibri" pitchFamily="34" charset="0"/>
              </a:rPr>
              <a:t>The programmer must supply a modified </a:t>
            </a:r>
            <a:r>
              <a:rPr lang="en-US" sz="2200" b="1">
                <a:solidFill>
                  <a:srgbClr val="0070C0"/>
                </a:solidFill>
                <a:latin typeface="Calibri" pitchFamily="34" charset="0"/>
              </a:rPr>
              <a:t>BaseAdapter</a:t>
            </a:r>
            <a:r>
              <a:rPr lang="en-US" sz="2200">
                <a:latin typeface="Calibri" pitchFamily="34" charset="0"/>
              </a:rPr>
              <a:t> to indicate what to do when an individual image is selected/clicked.</a:t>
            </a:r>
          </a:p>
          <a:p>
            <a:endParaRPr lang="en-US" sz="2200">
              <a:latin typeface="Calibri" pitchFamily="34" charset="0"/>
            </a:endParaRPr>
          </a:p>
          <a:p>
            <a:r>
              <a:rPr lang="en-US" sz="2200">
                <a:latin typeface="Calibri" pitchFamily="34" charset="0"/>
              </a:rPr>
              <a:t>The following example illustrates how to use this control.</a:t>
            </a:r>
          </a:p>
          <a:p>
            <a:endParaRPr lang="en-US" sz="2400" b="1">
              <a:solidFill>
                <a:srgbClr val="0070C0"/>
              </a:solidFill>
              <a:latin typeface="Calibri" pitchFamily="34" charset="0"/>
            </a:endParaRPr>
          </a:p>
        </p:txBody>
      </p:sp>
      <p:sp>
        <p:nvSpPr>
          <p:cNvPr id="51206" name="TextBox 10"/>
          <p:cNvSpPr txBox="1">
            <a:spLocks noChangeArrowheads="1"/>
          </p:cNvSpPr>
          <p:nvPr/>
        </p:nvSpPr>
        <p:spPr bwMode="auto">
          <a:xfrm>
            <a:off x="457200" y="2057400"/>
            <a:ext cx="7467600" cy="369888"/>
          </a:xfrm>
          <a:prstGeom prst="rect">
            <a:avLst/>
          </a:prstGeom>
          <a:noFill/>
          <a:ln w="9525">
            <a:noFill/>
            <a:miter lim="800000"/>
            <a:headEnd/>
            <a:tailEnd/>
          </a:ln>
        </p:spPr>
        <p:txBody>
          <a:bodyPr>
            <a:spAutoFit/>
          </a:bodyPr>
          <a:lstStyle/>
          <a:p>
            <a:endParaRPr lang="en-US">
              <a:latin typeface="Calibri" pitchFamily="34" charset="0"/>
            </a:endParaRPr>
          </a:p>
        </p:txBody>
      </p:sp>
      <p:pic>
        <p:nvPicPr>
          <p:cNvPr id="10" name="Picture 9" descr="device.png"/>
          <p:cNvPicPr/>
          <p:nvPr/>
        </p:nvPicPr>
        <p:blipFill>
          <a:blip r:embed="rId3"/>
          <a:stretch>
            <a:fillRect/>
          </a:stretch>
        </p:blipFill>
        <p:spPr>
          <a:xfrm>
            <a:off x="6248400" y="3276600"/>
            <a:ext cx="1984375" cy="2965450"/>
          </a:xfrm>
          <a:prstGeom prst="rect">
            <a:avLst/>
          </a:prstGeom>
          <a:ln w="3175">
            <a:solidFill>
              <a:schemeClr val="bg1">
                <a:lumMod val="65000"/>
              </a:schemeClr>
            </a:solidFill>
          </a:ln>
        </p:spPr>
      </p:pic>
      <p:pic>
        <p:nvPicPr>
          <p:cNvPr id="12" name="Picture 11" descr="device.png"/>
          <p:cNvPicPr/>
          <p:nvPr/>
        </p:nvPicPr>
        <p:blipFill>
          <a:blip r:embed="rId4"/>
          <a:stretch>
            <a:fillRect/>
          </a:stretch>
        </p:blipFill>
        <p:spPr>
          <a:xfrm>
            <a:off x="5486400" y="838200"/>
            <a:ext cx="1981200" cy="2941638"/>
          </a:xfrm>
          <a:prstGeom prst="rect">
            <a:avLst/>
          </a:prstGeom>
          <a:ln w="3175">
            <a:solidFill>
              <a:schemeClr val="bg1">
                <a:lumMod val="65000"/>
              </a:schemeClr>
            </a:solidFill>
          </a:ln>
        </p:spPr>
      </p:pic>
      <p:cxnSp>
        <p:nvCxnSpPr>
          <p:cNvPr id="14" name="Elbow Connector 13"/>
          <p:cNvCxnSpPr/>
          <p:nvPr/>
        </p:nvCxnSpPr>
        <p:spPr>
          <a:xfrm rot="16200000" flipH="1">
            <a:off x="7391400" y="2362200"/>
            <a:ext cx="914400"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1020D6-A2AF-4CC6-BB6C-49D1132D36D0}" type="slidenum">
              <a:rPr lang="en-US"/>
              <a:pPr>
                <a:defRPr/>
              </a:pPr>
              <a:t>38</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443C1FD1-4ADC-4E07-8A38-3D03F718D6F4}" type="slidenum">
              <a:rPr lang="en-US" sz="1200">
                <a:solidFill>
                  <a:schemeClr val="tx1">
                    <a:tint val="75000"/>
                  </a:schemeClr>
                </a:solidFill>
                <a:latin typeface="+mn-lt"/>
              </a:rPr>
              <a:pPr algn="r" fontAlgn="auto">
                <a:spcBef>
                  <a:spcPts val="0"/>
                </a:spcBef>
                <a:spcAft>
                  <a:spcPts val="0"/>
                </a:spcAft>
                <a:defRPr/>
              </a:pPr>
              <a:t>38</a:t>
            </a:fld>
            <a:endParaRPr lang="en-US" sz="1200">
              <a:solidFill>
                <a:schemeClr val="tx1">
                  <a:tint val="75000"/>
                </a:schemeClr>
              </a:solidFill>
              <a:latin typeface="+mn-lt"/>
            </a:endParaRPr>
          </a:p>
        </p:txBody>
      </p:sp>
      <p:pic>
        <p:nvPicPr>
          <p:cNvPr id="52228"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9" name="TextBox 8"/>
          <p:cNvSpPr txBox="1"/>
          <p:nvPr/>
        </p:nvSpPr>
        <p:spPr>
          <a:xfrm>
            <a:off x="441960" y="990600"/>
            <a:ext cx="8229600" cy="5755422"/>
          </a:xfrm>
          <a:prstGeom prst="rect">
            <a:avLst/>
          </a:prstGeom>
          <a:noFill/>
        </p:spPr>
        <p:txBody>
          <a:bodyPr>
            <a:spAutoFit/>
          </a:bodyPr>
          <a:lstStyle/>
          <a:p>
            <a:pPr fontAlgn="auto">
              <a:spcBef>
                <a:spcPts val="0"/>
              </a:spcBef>
              <a:spcAft>
                <a:spcPts val="0"/>
              </a:spcAft>
              <a:defRPr/>
            </a:pPr>
            <a:r>
              <a:rPr lang="en-US" sz="2800" b="1" dirty="0" err="1">
                <a:latin typeface="+mn-lt"/>
              </a:rPr>
              <a:t>GridView</a:t>
            </a:r>
            <a:r>
              <a:rPr lang="en-US" sz="2800" b="1" dirty="0">
                <a:latin typeface="+mn-lt"/>
              </a:rPr>
              <a:t> (again…)</a:t>
            </a:r>
            <a:endParaRPr lang="en-US" sz="2800" dirty="0">
              <a:latin typeface="+mn-lt"/>
            </a:endParaRPr>
          </a:p>
          <a:p>
            <a:pPr fontAlgn="auto">
              <a:spcBef>
                <a:spcPts val="0"/>
              </a:spcBef>
              <a:spcAft>
                <a:spcPts val="0"/>
              </a:spcAft>
              <a:defRPr/>
            </a:pPr>
            <a:endParaRPr lang="en-US" sz="800" b="1" dirty="0">
              <a:latin typeface="+mn-lt"/>
            </a:endParaRPr>
          </a:p>
          <a:p>
            <a:pPr fontAlgn="auto">
              <a:spcBef>
                <a:spcPts val="0"/>
              </a:spcBef>
              <a:spcAft>
                <a:spcPts val="0"/>
              </a:spcAft>
              <a:defRPr/>
            </a:pPr>
            <a:r>
              <a:rPr lang="en-US" sz="2200" dirty="0">
                <a:latin typeface="+mn-lt"/>
              </a:rPr>
              <a:t>main.xml</a:t>
            </a:r>
          </a:p>
          <a:p>
            <a:pPr fontAlgn="auto">
              <a:spcBef>
                <a:spcPts val="0"/>
              </a:spcBef>
              <a:spcAft>
                <a:spcPts val="0"/>
              </a:spcAft>
              <a:defRPr/>
            </a:pPr>
            <a:r>
              <a:rPr lang="en-US" sz="1000" dirty="0">
                <a:solidFill>
                  <a:srgbClr val="008080"/>
                </a:solidFill>
                <a:latin typeface="Courier New"/>
              </a:rPr>
              <a:t>&lt;?</a:t>
            </a:r>
            <a:r>
              <a:rPr lang="en-US" sz="1000" dirty="0">
                <a:solidFill>
                  <a:srgbClr val="3F7F7F"/>
                </a:solidFill>
                <a:latin typeface="Courier New"/>
              </a:rPr>
              <a:t>xml </a:t>
            </a:r>
            <a:r>
              <a:rPr lang="en-US" sz="1000" dirty="0">
                <a:solidFill>
                  <a:srgbClr val="7F007F"/>
                </a:solidFill>
                <a:latin typeface="Courier New"/>
              </a:rPr>
              <a:t>version</a:t>
            </a:r>
            <a:r>
              <a:rPr lang="en-US" sz="1000" dirty="0">
                <a:solidFill>
                  <a:srgbClr val="000000"/>
                </a:solidFill>
                <a:latin typeface="Courier New"/>
              </a:rPr>
              <a:t>=</a:t>
            </a:r>
            <a:r>
              <a:rPr lang="en-US" sz="1000" i="1" dirty="0">
                <a:solidFill>
                  <a:srgbClr val="2A00FF"/>
                </a:solidFill>
                <a:latin typeface="Courier New"/>
              </a:rPr>
              <a:t>"1.0" </a:t>
            </a:r>
            <a:r>
              <a:rPr lang="en-US" sz="1000" i="1" dirty="0">
                <a:solidFill>
                  <a:srgbClr val="7F007F"/>
                </a:solidFill>
                <a:latin typeface="Courier New"/>
              </a:rPr>
              <a:t>encoding</a:t>
            </a:r>
            <a:r>
              <a:rPr lang="en-US" sz="1000" i="1" dirty="0">
                <a:solidFill>
                  <a:srgbClr val="000000"/>
                </a:solidFill>
                <a:latin typeface="Courier New"/>
              </a:rPr>
              <a:t>=</a:t>
            </a:r>
            <a:r>
              <a:rPr lang="en-US" sz="1000" i="1" dirty="0">
                <a:solidFill>
                  <a:srgbClr val="2A00FF"/>
                </a:solidFill>
                <a:latin typeface="Courier New"/>
              </a:rPr>
              <a:t>"utf-8"</a:t>
            </a:r>
            <a:r>
              <a:rPr lang="en-US" sz="1000" i="1" dirty="0">
                <a:solidFill>
                  <a:srgbClr val="008080"/>
                </a:solidFill>
                <a:latin typeface="Courier New"/>
              </a:rPr>
              <a:t>?&gt;</a:t>
            </a:r>
          </a:p>
          <a:p>
            <a:pPr fontAlgn="auto">
              <a:spcBef>
                <a:spcPts val="0"/>
              </a:spcBef>
              <a:spcAft>
                <a:spcPts val="0"/>
              </a:spcAft>
              <a:defRPr/>
            </a:pPr>
            <a:r>
              <a:rPr lang="en-US" sz="1000" dirty="0">
                <a:solidFill>
                  <a:srgbClr val="008080"/>
                </a:solidFill>
                <a:latin typeface="Courier New"/>
              </a:rPr>
              <a:t>&lt;</a:t>
            </a:r>
            <a:r>
              <a:rPr lang="en-US" sz="1000" dirty="0" err="1">
                <a:solidFill>
                  <a:srgbClr val="3F7F7F"/>
                </a:solidFill>
                <a:latin typeface="Courier New"/>
              </a:rPr>
              <a:t>LinearLayout</a:t>
            </a:r>
            <a:r>
              <a:rPr lang="en-US" sz="1000" dirty="0">
                <a:solidFill>
                  <a:srgbClr val="3F7F7F"/>
                </a:solidFill>
                <a:latin typeface="Courier New"/>
              </a:rPr>
              <a:t> </a:t>
            </a:r>
            <a:r>
              <a:rPr lang="en-US" sz="1000" dirty="0" err="1">
                <a:solidFill>
                  <a:srgbClr val="7F007F"/>
                </a:solidFill>
                <a:latin typeface="Courier New"/>
              </a:rPr>
              <a:t>xmlns:android</a:t>
            </a:r>
            <a:r>
              <a:rPr lang="en-US" sz="1000" dirty="0">
                <a:solidFill>
                  <a:srgbClr val="000000"/>
                </a:solidFill>
                <a:latin typeface="Courier New"/>
              </a:rPr>
              <a:t>=</a:t>
            </a:r>
            <a:r>
              <a:rPr lang="en-US" sz="1000" i="1" dirty="0">
                <a:solidFill>
                  <a:srgbClr val="2A00FF"/>
                </a:solidFill>
                <a:latin typeface="Courier New"/>
              </a:rPr>
              <a:t>"http://schemas.android.com/apk/res/android"</a:t>
            </a:r>
          </a:p>
          <a:p>
            <a:pPr fontAlgn="auto">
              <a:spcBef>
                <a:spcPts val="0"/>
              </a:spcBef>
              <a:spcAft>
                <a:spcPts val="0"/>
              </a:spcAft>
              <a:defRPr/>
            </a:pPr>
            <a:endParaRPr lang="en-US" sz="1000" dirty="0">
              <a:latin typeface="Courier New"/>
            </a:endParaRPr>
          </a:p>
          <a:p>
            <a:pPr fontAlgn="auto">
              <a:spcBef>
                <a:spcPts val="0"/>
              </a:spcBef>
              <a:spcAft>
                <a:spcPts val="0"/>
              </a:spcAft>
              <a:defRPr/>
            </a:pPr>
            <a:endParaRPr lang="en-US" sz="1000" dirty="0">
              <a:latin typeface="Courier New"/>
            </a:endParaRPr>
          </a:p>
          <a:p>
            <a:pPr fontAlgn="auto">
              <a:spcBef>
                <a:spcPts val="0"/>
              </a:spcBef>
              <a:spcAft>
                <a:spcPts val="0"/>
              </a:spcAft>
              <a:defRPr/>
            </a:pPr>
            <a:r>
              <a:rPr lang="en-US" sz="1000" dirty="0">
                <a:latin typeface="Courier New"/>
              </a:rPr>
              <a:t>    </a:t>
            </a:r>
            <a:r>
              <a:rPr lang="en-US" sz="1000" dirty="0" err="1">
                <a:solidFill>
                  <a:srgbClr val="7F007F"/>
                </a:solidFill>
                <a:latin typeface="Courier New"/>
              </a:rPr>
              <a:t>android:orientation</a:t>
            </a:r>
            <a:r>
              <a:rPr lang="en-US" sz="1000" dirty="0">
                <a:solidFill>
                  <a:srgbClr val="000000"/>
                </a:solidFill>
                <a:latin typeface="Courier New"/>
              </a:rPr>
              <a:t>=</a:t>
            </a:r>
            <a:r>
              <a:rPr lang="en-US" sz="1000" i="1" dirty="0">
                <a:solidFill>
                  <a:srgbClr val="2A00FF"/>
                </a:solidFill>
                <a:latin typeface="Courier New"/>
              </a:rPr>
              <a:t>"vertical"</a:t>
            </a:r>
          </a:p>
          <a:p>
            <a:pPr fontAlgn="auto">
              <a:spcBef>
                <a:spcPts val="0"/>
              </a:spcBef>
              <a:spcAft>
                <a:spcPts val="0"/>
              </a:spcAft>
              <a:defRPr/>
            </a:pPr>
            <a:r>
              <a:rPr lang="en-US" sz="1000" dirty="0">
                <a:latin typeface="Courier New"/>
              </a:rPr>
              <a:t>    </a:t>
            </a:r>
            <a:r>
              <a:rPr lang="en-US" sz="1000" dirty="0" err="1">
                <a:solidFill>
                  <a:srgbClr val="7F007F"/>
                </a:solidFill>
                <a:latin typeface="Courier New"/>
              </a:rPr>
              <a:t>android:layout_width</a:t>
            </a:r>
            <a:r>
              <a:rPr lang="en-US" sz="1000" dirty="0">
                <a:solidFill>
                  <a:srgbClr val="000000"/>
                </a:solidFill>
                <a:latin typeface="Courier New"/>
              </a:rPr>
              <a:t>=</a:t>
            </a:r>
            <a:r>
              <a:rPr lang="en-US" sz="1000" i="1" dirty="0">
                <a:solidFill>
                  <a:srgbClr val="2A00FF"/>
                </a:solidFill>
                <a:latin typeface="Courier New"/>
              </a:rPr>
              <a:t>"</a:t>
            </a:r>
            <a:r>
              <a:rPr lang="en-US" sz="1000" i="1" dirty="0" err="1">
                <a:solidFill>
                  <a:srgbClr val="2A00FF"/>
                </a:solidFill>
                <a:latin typeface="Courier New"/>
              </a:rPr>
              <a:t>fill_parent</a:t>
            </a:r>
            <a:r>
              <a:rPr lang="en-US" sz="1000" i="1" dirty="0">
                <a:solidFill>
                  <a:srgbClr val="2A00FF"/>
                </a:solidFill>
                <a:latin typeface="Courier New"/>
              </a:rPr>
              <a:t>"</a:t>
            </a:r>
          </a:p>
          <a:p>
            <a:pPr fontAlgn="auto">
              <a:spcBef>
                <a:spcPts val="0"/>
              </a:spcBef>
              <a:spcAft>
                <a:spcPts val="0"/>
              </a:spcAft>
              <a:defRPr/>
            </a:pPr>
            <a:r>
              <a:rPr lang="en-US" sz="1000" dirty="0">
                <a:latin typeface="Courier New"/>
              </a:rPr>
              <a:t>    </a:t>
            </a:r>
            <a:r>
              <a:rPr lang="en-US" sz="1000" dirty="0" err="1">
                <a:solidFill>
                  <a:srgbClr val="7F007F"/>
                </a:solidFill>
                <a:latin typeface="Courier New"/>
              </a:rPr>
              <a:t>android:layout_height</a:t>
            </a:r>
            <a:r>
              <a:rPr lang="en-US" sz="1000" dirty="0">
                <a:solidFill>
                  <a:srgbClr val="000000"/>
                </a:solidFill>
                <a:latin typeface="Courier New"/>
              </a:rPr>
              <a:t>=</a:t>
            </a:r>
            <a:r>
              <a:rPr lang="en-US" sz="1000" i="1" dirty="0">
                <a:solidFill>
                  <a:srgbClr val="2A00FF"/>
                </a:solidFill>
                <a:latin typeface="Courier New"/>
              </a:rPr>
              <a:t>"</a:t>
            </a:r>
            <a:r>
              <a:rPr lang="en-US" sz="1000" i="1" dirty="0" err="1">
                <a:solidFill>
                  <a:srgbClr val="2A00FF"/>
                </a:solidFill>
                <a:latin typeface="Courier New"/>
              </a:rPr>
              <a:t>fill_parent</a:t>
            </a:r>
            <a:r>
              <a:rPr lang="en-US" sz="1000" i="1" dirty="0">
                <a:solidFill>
                  <a:srgbClr val="2A00FF"/>
                </a:solidFill>
                <a:latin typeface="Courier New"/>
              </a:rPr>
              <a:t>"</a:t>
            </a:r>
          </a:p>
          <a:p>
            <a:pPr fontAlgn="auto">
              <a:spcBef>
                <a:spcPts val="0"/>
              </a:spcBef>
              <a:spcAft>
                <a:spcPts val="0"/>
              </a:spcAft>
              <a:defRPr/>
            </a:pPr>
            <a:r>
              <a:rPr lang="en-US" sz="1000" dirty="0">
                <a:latin typeface="Courier New"/>
              </a:rPr>
              <a:t>    </a:t>
            </a:r>
            <a:r>
              <a:rPr lang="en-US" sz="1000" dirty="0">
                <a:solidFill>
                  <a:srgbClr val="008080"/>
                </a:solidFill>
                <a:latin typeface="Courier New"/>
              </a:rPr>
              <a:t>&gt;</a:t>
            </a:r>
          </a:p>
          <a:p>
            <a:pPr fontAlgn="auto">
              <a:spcBef>
                <a:spcPts val="0"/>
              </a:spcBef>
              <a:spcAft>
                <a:spcPts val="0"/>
              </a:spcAft>
              <a:defRPr/>
            </a:pPr>
            <a:r>
              <a:rPr lang="en-US" sz="1000" dirty="0">
                <a:solidFill>
                  <a:srgbClr val="008080"/>
                </a:solidFill>
                <a:latin typeface="Courier New"/>
              </a:rPr>
              <a:t>&lt;</a:t>
            </a:r>
            <a:r>
              <a:rPr lang="en-US" sz="1000" dirty="0" err="1">
                <a:solidFill>
                  <a:srgbClr val="3F7F7F"/>
                </a:solidFill>
                <a:latin typeface="Courier New"/>
              </a:rPr>
              <a:t>TextView</a:t>
            </a:r>
            <a:r>
              <a:rPr lang="en-US" sz="1000" dirty="0">
                <a:solidFill>
                  <a:srgbClr val="3F7F7F"/>
                </a:solidFill>
                <a:latin typeface="Courier New"/>
              </a:rPr>
              <a:t>  </a:t>
            </a:r>
          </a:p>
          <a:p>
            <a:pPr fontAlgn="auto">
              <a:spcBef>
                <a:spcPts val="0"/>
              </a:spcBef>
              <a:spcAft>
                <a:spcPts val="0"/>
              </a:spcAft>
              <a:defRPr/>
            </a:pPr>
            <a:r>
              <a:rPr lang="en-US" sz="1000" dirty="0">
                <a:latin typeface="Courier New"/>
              </a:rPr>
              <a:t>    </a:t>
            </a:r>
            <a:r>
              <a:rPr lang="en-US" sz="1000" dirty="0" err="1">
                <a:solidFill>
                  <a:srgbClr val="7F007F"/>
                </a:solidFill>
                <a:latin typeface="Courier New"/>
              </a:rPr>
              <a:t>android:id</a:t>
            </a:r>
            <a:r>
              <a:rPr lang="en-US" sz="1000" dirty="0">
                <a:solidFill>
                  <a:srgbClr val="000000"/>
                </a:solidFill>
                <a:latin typeface="Courier New"/>
              </a:rPr>
              <a:t>=</a:t>
            </a:r>
            <a:r>
              <a:rPr lang="en-US" sz="1000" i="1" dirty="0">
                <a:solidFill>
                  <a:srgbClr val="2A00FF"/>
                </a:solidFill>
                <a:latin typeface="Courier New"/>
              </a:rPr>
              <a:t>"@+id/</a:t>
            </a:r>
            <a:r>
              <a:rPr lang="en-US" sz="1000" i="1" dirty="0" err="1">
                <a:solidFill>
                  <a:srgbClr val="2A00FF"/>
                </a:solidFill>
                <a:latin typeface="Courier New"/>
              </a:rPr>
              <a:t>tvMsg</a:t>
            </a:r>
            <a:r>
              <a:rPr lang="en-US" sz="1000" i="1" dirty="0">
                <a:solidFill>
                  <a:srgbClr val="2A00FF"/>
                </a:solidFill>
                <a:latin typeface="Courier New"/>
              </a:rPr>
              <a:t>"</a:t>
            </a:r>
          </a:p>
          <a:p>
            <a:pPr fontAlgn="auto">
              <a:spcBef>
                <a:spcPts val="0"/>
              </a:spcBef>
              <a:spcAft>
                <a:spcPts val="0"/>
              </a:spcAft>
              <a:defRPr/>
            </a:pPr>
            <a:r>
              <a:rPr lang="en-US" sz="1000" dirty="0">
                <a:latin typeface="Courier New"/>
              </a:rPr>
              <a:t>    </a:t>
            </a:r>
            <a:r>
              <a:rPr lang="en-US" sz="1000" dirty="0" err="1">
                <a:solidFill>
                  <a:srgbClr val="7F007F"/>
                </a:solidFill>
                <a:latin typeface="Courier New"/>
              </a:rPr>
              <a:t>android:layout_width</a:t>
            </a:r>
            <a:r>
              <a:rPr lang="en-US" sz="1000" dirty="0">
                <a:solidFill>
                  <a:srgbClr val="000000"/>
                </a:solidFill>
                <a:latin typeface="Courier New"/>
              </a:rPr>
              <a:t>=</a:t>
            </a:r>
            <a:r>
              <a:rPr lang="en-US" sz="1000" i="1" dirty="0">
                <a:solidFill>
                  <a:srgbClr val="2A00FF"/>
                </a:solidFill>
                <a:latin typeface="Courier New"/>
              </a:rPr>
              <a:t>"</a:t>
            </a:r>
            <a:r>
              <a:rPr lang="en-US" sz="1000" i="1" dirty="0" err="1">
                <a:solidFill>
                  <a:srgbClr val="2A00FF"/>
                </a:solidFill>
                <a:latin typeface="Courier New"/>
              </a:rPr>
              <a:t>fill_parent</a:t>
            </a:r>
            <a:r>
              <a:rPr lang="en-US" sz="1000" i="1" dirty="0">
                <a:solidFill>
                  <a:srgbClr val="2A00FF"/>
                </a:solidFill>
                <a:latin typeface="Courier New"/>
              </a:rPr>
              <a:t>" </a:t>
            </a:r>
          </a:p>
          <a:p>
            <a:pPr fontAlgn="auto">
              <a:spcBef>
                <a:spcPts val="0"/>
              </a:spcBef>
              <a:spcAft>
                <a:spcPts val="0"/>
              </a:spcAft>
              <a:defRPr/>
            </a:pPr>
            <a:r>
              <a:rPr lang="en-US" sz="1000" dirty="0">
                <a:latin typeface="Courier New"/>
              </a:rPr>
              <a:t>    </a:t>
            </a:r>
            <a:r>
              <a:rPr lang="en-US" sz="1000" dirty="0" err="1">
                <a:solidFill>
                  <a:srgbClr val="7F007F"/>
                </a:solidFill>
                <a:latin typeface="Courier New"/>
              </a:rPr>
              <a:t>android:layout_height</a:t>
            </a:r>
            <a:r>
              <a:rPr lang="en-US" sz="1000" dirty="0">
                <a:solidFill>
                  <a:srgbClr val="000000"/>
                </a:solidFill>
                <a:latin typeface="Courier New"/>
              </a:rPr>
              <a:t>=</a:t>
            </a:r>
            <a:r>
              <a:rPr lang="en-US" sz="1000" i="1" dirty="0">
                <a:solidFill>
                  <a:srgbClr val="2A00FF"/>
                </a:solidFill>
                <a:latin typeface="Courier New"/>
              </a:rPr>
              <a:t>"</a:t>
            </a:r>
            <a:r>
              <a:rPr lang="en-US" sz="1000" i="1" dirty="0" err="1">
                <a:solidFill>
                  <a:srgbClr val="2A00FF"/>
                </a:solidFill>
                <a:latin typeface="Courier New"/>
              </a:rPr>
              <a:t>wrap_content</a:t>
            </a:r>
            <a:r>
              <a:rPr lang="en-US" sz="1000" i="1" dirty="0">
                <a:solidFill>
                  <a:srgbClr val="2A00FF"/>
                </a:solidFill>
                <a:latin typeface="Courier New"/>
              </a:rPr>
              <a:t>" </a:t>
            </a:r>
          </a:p>
          <a:p>
            <a:pPr fontAlgn="auto">
              <a:spcBef>
                <a:spcPts val="0"/>
              </a:spcBef>
              <a:spcAft>
                <a:spcPts val="0"/>
              </a:spcAft>
              <a:defRPr/>
            </a:pPr>
            <a:r>
              <a:rPr lang="en-US" sz="1000" dirty="0">
                <a:latin typeface="Courier New"/>
              </a:rPr>
              <a:t>    </a:t>
            </a:r>
            <a:r>
              <a:rPr lang="en-US" sz="1000" dirty="0" err="1">
                <a:solidFill>
                  <a:srgbClr val="7F007F"/>
                </a:solidFill>
                <a:latin typeface="Courier New"/>
              </a:rPr>
              <a:t>android:background</a:t>
            </a:r>
            <a:r>
              <a:rPr lang="en-US" sz="1000" dirty="0">
                <a:solidFill>
                  <a:srgbClr val="000000"/>
                </a:solidFill>
                <a:latin typeface="Courier New"/>
              </a:rPr>
              <a:t>=</a:t>
            </a:r>
            <a:r>
              <a:rPr lang="en-US" sz="1000" i="1" dirty="0">
                <a:solidFill>
                  <a:srgbClr val="2A00FF"/>
                </a:solidFill>
                <a:latin typeface="Courier New"/>
              </a:rPr>
              <a:t>"#ff0000ff"</a:t>
            </a:r>
          </a:p>
          <a:p>
            <a:pPr fontAlgn="auto">
              <a:spcBef>
                <a:spcPts val="0"/>
              </a:spcBef>
              <a:spcAft>
                <a:spcPts val="0"/>
              </a:spcAft>
              <a:defRPr/>
            </a:pPr>
            <a:r>
              <a:rPr lang="en-US" sz="1000" dirty="0">
                <a:latin typeface="Courier New"/>
              </a:rPr>
              <a:t>    </a:t>
            </a:r>
            <a:r>
              <a:rPr lang="en-US" sz="1000" dirty="0">
                <a:solidFill>
                  <a:srgbClr val="008080"/>
                </a:solidFill>
                <a:latin typeface="Courier New"/>
              </a:rPr>
              <a:t>/&gt;</a:t>
            </a:r>
          </a:p>
          <a:p>
            <a:pPr fontAlgn="auto">
              <a:spcBef>
                <a:spcPts val="0"/>
              </a:spcBef>
              <a:spcAft>
                <a:spcPts val="0"/>
              </a:spcAft>
              <a:defRPr/>
            </a:pPr>
            <a:r>
              <a:rPr lang="en-US" sz="1000" dirty="0">
                <a:solidFill>
                  <a:srgbClr val="008080"/>
                </a:solidFill>
                <a:latin typeface="Courier New"/>
              </a:rPr>
              <a:t>&lt;</a:t>
            </a:r>
            <a:r>
              <a:rPr lang="en-US" sz="1000" dirty="0" err="1">
                <a:solidFill>
                  <a:srgbClr val="3F7F7F"/>
                </a:solidFill>
                <a:latin typeface="Courier New"/>
              </a:rPr>
              <a:t>TextView</a:t>
            </a:r>
            <a:r>
              <a:rPr lang="en-US" sz="1000" dirty="0">
                <a:solidFill>
                  <a:srgbClr val="3F7F7F"/>
                </a:solidFill>
                <a:latin typeface="Courier New"/>
              </a:rPr>
              <a:t>  </a:t>
            </a:r>
          </a:p>
          <a:p>
            <a:pPr fontAlgn="auto">
              <a:spcBef>
                <a:spcPts val="0"/>
              </a:spcBef>
              <a:spcAft>
                <a:spcPts val="0"/>
              </a:spcAft>
              <a:defRPr/>
            </a:pPr>
            <a:r>
              <a:rPr lang="en-US" sz="1000" dirty="0">
                <a:latin typeface="Courier New"/>
              </a:rPr>
              <a:t>    </a:t>
            </a:r>
            <a:r>
              <a:rPr lang="en-US" sz="1000" dirty="0" err="1">
                <a:solidFill>
                  <a:srgbClr val="7F007F"/>
                </a:solidFill>
                <a:latin typeface="Courier New"/>
              </a:rPr>
              <a:t>android:layout_width</a:t>
            </a:r>
            <a:r>
              <a:rPr lang="en-US" sz="1000" dirty="0">
                <a:solidFill>
                  <a:srgbClr val="000000"/>
                </a:solidFill>
                <a:latin typeface="Courier New"/>
              </a:rPr>
              <a:t>=</a:t>
            </a:r>
            <a:r>
              <a:rPr lang="en-US" sz="1000" i="1" dirty="0">
                <a:solidFill>
                  <a:srgbClr val="2A00FF"/>
                </a:solidFill>
                <a:latin typeface="Courier New"/>
              </a:rPr>
              <a:t>"</a:t>
            </a:r>
            <a:r>
              <a:rPr lang="en-US" sz="1000" i="1" dirty="0" err="1">
                <a:solidFill>
                  <a:srgbClr val="2A00FF"/>
                </a:solidFill>
                <a:latin typeface="Courier New"/>
              </a:rPr>
              <a:t>fill_parent</a:t>
            </a:r>
            <a:r>
              <a:rPr lang="en-US" sz="1000" i="1" dirty="0">
                <a:solidFill>
                  <a:srgbClr val="2A00FF"/>
                </a:solidFill>
                <a:latin typeface="Courier New"/>
              </a:rPr>
              <a:t>" </a:t>
            </a:r>
          </a:p>
          <a:p>
            <a:pPr fontAlgn="auto">
              <a:spcBef>
                <a:spcPts val="0"/>
              </a:spcBef>
              <a:spcAft>
                <a:spcPts val="0"/>
              </a:spcAft>
              <a:defRPr/>
            </a:pPr>
            <a:r>
              <a:rPr lang="en-US" sz="1000" dirty="0">
                <a:latin typeface="Courier New"/>
              </a:rPr>
              <a:t>    </a:t>
            </a:r>
            <a:r>
              <a:rPr lang="en-US" sz="1000" dirty="0" err="1">
                <a:solidFill>
                  <a:srgbClr val="7F007F"/>
                </a:solidFill>
                <a:latin typeface="Courier New"/>
              </a:rPr>
              <a:t>android:layout_height</a:t>
            </a:r>
            <a:r>
              <a:rPr lang="en-US" sz="1000" dirty="0">
                <a:solidFill>
                  <a:srgbClr val="000000"/>
                </a:solidFill>
                <a:latin typeface="Courier New"/>
              </a:rPr>
              <a:t>=</a:t>
            </a:r>
            <a:r>
              <a:rPr lang="en-US" sz="1000" i="1" dirty="0">
                <a:solidFill>
                  <a:srgbClr val="2A00FF"/>
                </a:solidFill>
                <a:latin typeface="Courier New"/>
              </a:rPr>
              <a:t>"3px" </a:t>
            </a:r>
          </a:p>
          <a:p>
            <a:pPr fontAlgn="auto">
              <a:spcBef>
                <a:spcPts val="0"/>
              </a:spcBef>
              <a:spcAft>
                <a:spcPts val="0"/>
              </a:spcAft>
              <a:defRPr/>
            </a:pPr>
            <a:r>
              <a:rPr lang="en-US" sz="1000" dirty="0">
                <a:latin typeface="Courier New"/>
              </a:rPr>
              <a:t>    </a:t>
            </a:r>
            <a:r>
              <a:rPr lang="en-US" sz="1000" dirty="0" err="1">
                <a:solidFill>
                  <a:srgbClr val="7F007F"/>
                </a:solidFill>
                <a:latin typeface="Courier New"/>
              </a:rPr>
              <a:t>android:background</a:t>
            </a:r>
            <a:r>
              <a:rPr lang="en-US" sz="1000" dirty="0">
                <a:solidFill>
                  <a:srgbClr val="000000"/>
                </a:solidFill>
                <a:latin typeface="Courier New"/>
              </a:rPr>
              <a:t>=</a:t>
            </a:r>
            <a:r>
              <a:rPr lang="en-US" sz="1000" i="1" dirty="0">
                <a:solidFill>
                  <a:srgbClr val="2A00FF"/>
                </a:solidFill>
                <a:latin typeface="Courier New"/>
              </a:rPr>
              <a:t>"#</a:t>
            </a:r>
            <a:r>
              <a:rPr lang="en-US" sz="1000" i="1" dirty="0" err="1">
                <a:solidFill>
                  <a:srgbClr val="2A00FF"/>
                </a:solidFill>
                <a:latin typeface="Courier New"/>
              </a:rPr>
              <a:t>ffffffff</a:t>
            </a:r>
            <a:r>
              <a:rPr lang="en-US" sz="1000" i="1" dirty="0">
                <a:solidFill>
                  <a:srgbClr val="2A00FF"/>
                </a:solidFill>
                <a:latin typeface="Courier New"/>
              </a:rPr>
              <a:t>"</a:t>
            </a:r>
          </a:p>
          <a:p>
            <a:pPr fontAlgn="auto">
              <a:spcBef>
                <a:spcPts val="0"/>
              </a:spcBef>
              <a:spcAft>
                <a:spcPts val="0"/>
              </a:spcAft>
              <a:defRPr/>
            </a:pPr>
            <a:r>
              <a:rPr lang="en-US" sz="1000" dirty="0">
                <a:latin typeface="Courier New"/>
              </a:rPr>
              <a:t>    </a:t>
            </a:r>
            <a:r>
              <a:rPr lang="en-US" sz="1000" dirty="0">
                <a:solidFill>
                  <a:srgbClr val="008080"/>
                </a:solidFill>
                <a:latin typeface="Courier New"/>
              </a:rPr>
              <a:t>/&gt;</a:t>
            </a:r>
            <a:r>
              <a:rPr lang="en-US" sz="1000" dirty="0">
                <a:solidFill>
                  <a:srgbClr val="000000"/>
                </a:solidFill>
                <a:latin typeface="Courier New"/>
              </a:rPr>
              <a:t>    </a:t>
            </a:r>
          </a:p>
          <a:p>
            <a:pPr fontAlgn="auto">
              <a:spcBef>
                <a:spcPts val="0"/>
              </a:spcBef>
              <a:spcAft>
                <a:spcPts val="0"/>
              </a:spcAft>
              <a:defRPr/>
            </a:pPr>
            <a:r>
              <a:rPr lang="en-US" sz="1000" dirty="0">
                <a:solidFill>
                  <a:srgbClr val="008080"/>
                </a:solidFill>
                <a:highlight>
                  <a:srgbClr val="FFFF00"/>
                </a:highlight>
                <a:latin typeface="Courier New"/>
              </a:rPr>
              <a:t>&lt;</a:t>
            </a:r>
            <a:r>
              <a:rPr lang="en-US" sz="1000" dirty="0" err="1">
                <a:solidFill>
                  <a:srgbClr val="3F7F7F"/>
                </a:solidFill>
                <a:highlight>
                  <a:srgbClr val="FFFF00"/>
                </a:highlight>
                <a:latin typeface="Courier New"/>
              </a:rPr>
              <a:t>GridView</a:t>
            </a:r>
            <a:r>
              <a:rPr lang="en-US" sz="1000" dirty="0">
                <a:solidFill>
                  <a:srgbClr val="3F7F7F"/>
                </a:solidFill>
                <a:highlight>
                  <a:srgbClr val="FFFF00"/>
                </a:highlight>
                <a:latin typeface="Courier New"/>
              </a:rPr>
              <a:t>     </a:t>
            </a:r>
          </a:p>
          <a:p>
            <a:pPr fontAlgn="auto">
              <a:spcBef>
                <a:spcPts val="0"/>
              </a:spcBef>
              <a:spcAft>
                <a:spcPts val="0"/>
              </a:spcAft>
              <a:defRPr/>
            </a:pPr>
            <a:r>
              <a:rPr lang="en-US" sz="1000" dirty="0">
                <a:latin typeface="Courier New"/>
              </a:rPr>
              <a:t>	</a:t>
            </a:r>
            <a:r>
              <a:rPr lang="en-US" sz="1000" dirty="0" err="1">
                <a:solidFill>
                  <a:srgbClr val="7F007F"/>
                </a:solidFill>
                <a:latin typeface="Courier New"/>
              </a:rPr>
              <a:t>android:id</a:t>
            </a:r>
            <a:r>
              <a:rPr lang="en-US" sz="1000" dirty="0">
                <a:solidFill>
                  <a:srgbClr val="000000"/>
                </a:solidFill>
                <a:latin typeface="Courier New"/>
              </a:rPr>
              <a:t>=</a:t>
            </a:r>
            <a:r>
              <a:rPr lang="en-US" sz="1000" i="1" dirty="0">
                <a:solidFill>
                  <a:srgbClr val="2A00FF"/>
                </a:solidFill>
                <a:latin typeface="Courier New"/>
              </a:rPr>
              <a:t>"@</a:t>
            </a:r>
            <a:r>
              <a:rPr lang="en-US" sz="1000" i="1" dirty="0">
                <a:solidFill>
                  <a:srgbClr val="2A00FF"/>
                </a:solidFill>
                <a:highlight>
                  <a:srgbClr val="FFFF00"/>
                </a:highlight>
                <a:latin typeface="Courier New"/>
              </a:rPr>
              <a:t>+id/</a:t>
            </a:r>
            <a:r>
              <a:rPr lang="en-US" sz="1000" i="1" dirty="0" err="1">
                <a:solidFill>
                  <a:srgbClr val="2A00FF"/>
                </a:solidFill>
                <a:highlight>
                  <a:srgbClr val="FFFF00"/>
                </a:highlight>
                <a:latin typeface="Courier New"/>
              </a:rPr>
              <a:t>gridview</a:t>
            </a:r>
            <a:r>
              <a:rPr lang="en-US" sz="1000" i="1" dirty="0">
                <a:solidFill>
                  <a:srgbClr val="2A00FF"/>
                </a:solidFill>
                <a:highlight>
                  <a:srgbClr val="FFFF00"/>
                </a:highlight>
                <a:latin typeface="Courier New"/>
              </a:rPr>
              <a:t>"    </a:t>
            </a:r>
          </a:p>
          <a:p>
            <a:pPr fontAlgn="auto">
              <a:spcBef>
                <a:spcPts val="0"/>
              </a:spcBef>
              <a:spcAft>
                <a:spcPts val="0"/>
              </a:spcAft>
              <a:defRPr/>
            </a:pPr>
            <a:r>
              <a:rPr lang="en-US" sz="1000" dirty="0">
                <a:latin typeface="Courier New"/>
              </a:rPr>
              <a:t>	</a:t>
            </a:r>
            <a:r>
              <a:rPr lang="en-US" sz="1000" dirty="0" err="1">
                <a:solidFill>
                  <a:srgbClr val="7F007F"/>
                </a:solidFill>
                <a:latin typeface="Courier New"/>
              </a:rPr>
              <a:t>android:layout_width</a:t>
            </a:r>
            <a:r>
              <a:rPr lang="en-US" sz="1000" dirty="0">
                <a:solidFill>
                  <a:srgbClr val="000000"/>
                </a:solidFill>
                <a:latin typeface="Courier New"/>
              </a:rPr>
              <a:t>=</a:t>
            </a:r>
            <a:r>
              <a:rPr lang="en-US" sz="1000" i="1" dirty="0">
                <a:solidFill>
                  <a:srgbClr val="2A00FF"/>
                </a:solidFill>
                <a:latin typeface="Courier New"/>
              </a:rPr>
              <a:t>"</a:t>
            </a:r>
            <a:r>
              <a:rPr lang="en-US" sz="1000" i="1" dirty="0" err="1">
                <a:solidFill>
                  <a:srgbClr val="2A00FF"/>
                </a:solidFill>
                <a:latin typeface="Courier New"/>
              </a:rPr>
              <a:t>fill_parent</a:t>
            </a:r>
            <a:r>
              <a:rPr lang="en-US" sz="1000" i="1" dirty="0">
                <a:solidFill>
                  <a:srgbClr val="2A00FF"/>
                </a:solidFill>
                <a:latin typeface="Courier New"/>
              </a:rPr>
              <a:t>"     </a:t>
            </a:r>
          </a:p>
          <a:p>
            <a:pPr fontAlgn="auto">
              <a:spcBef>
                <a:spcPts val="0"/>
              </a:spcBef>
              <a:spcAft>
                <a:spcPts val="0"/>
              </a:spcAft>
              <a:defRPr/>
            </a:pPr>
            <a:r>
              <a:rPr lang="en-US" sz="1000" dirty="0">
                <a:latin typeface="Courier New"/>
              </a:rPr>
              <a:t>	</a:t>
            </a:r>
            <a:r>
              <a:rPr lang="en-US" sz="1000" dirty="0" err="1">
                <a:solidFill>
                  <a:srgbClr val="7F007F"/>
                </a:solidFill>
                <a:latin typeface="Courier New"/>
              </a:rPr>
              <a:t>android:layout_height</a:t>
            </a:r>
            <a:r>
              <a:rPr lang="en-US" sz="1000" dirty="0">
                <a:solidFill>
                  <a:srgbClr val="000000"/>
                </a:solidFill>
                <a:latin typeface="Courier New"/>
              </a:rPr>
              <a:t>=</a:t>
            </a:r>
            <a:r>
              <a:rPr lang="en-US" sz="1000" i="1" dirty="0">
                <a:solidFill>
                  <a:srgbClr val="2A00FF"/>
                </a:solidFill>
                <a:latin typeface="Courier New"/>
              </a:rPr>
              <a:t>"</a:t>
            </a:r>
            <a:r>
              <a:rPr lang="en-US" sz="1000" i="1" dirty="0" err="1">
                <a:solidFill>
                  <a:srgbClr val="2A00FF"/>
                </a:solidFill>
                <a:latin typeface="Courier New"/>
              </a:rPr>
              <a:t>fill_parent</a:t>
            </a:r>
            <a:r>
              <a:rPr lang="en-US" sz="1000" i="1" dirty="0">
                <a:solidFill>
                  <a:srgbClr val="2A00FF"/>
                </a:solidFill>
                <a:latin typeface="Courier New"/>
              </a:rPr>
              <a:t>"    </a:t>
            </a:r>
          </a:p>
          <a:p>
            <a:pPr fontAlgn="auto">
              <a:spcBef>
                <a:spcPts val="0"/>
              </a:spcBef>
              <a:spcAft>
                <a:spcPts val="0"/>
              </a:spcAft>
              <a:defRPr/>
            </a:pPr>
            <a:r>
              <a:rPr lang="en-US" sz="1000" dirty="0">
                <a:latin typeface="Courier New"/>
              </a:rPr>
              <a:t>	</a:t>
            </a:r>
            <a:r>
              <a:rPr lang="en-US" sz="1000" dirty="0" err="1">
                <a:solidFill>
                  <a:srgbClr val="7F007F"/>
                </a:solidFill>
                <a:latin typeface="Courier New"/>
              </a:rPr>
              <a:t>android:numColumns</a:t>
            </a:r>
            <a:r>
              <a:rPr lang="en-US" sz="1000" dirty="0">
                <a:solidFill>
                  <a:srgbClr val="000000"/>
                </a:solidFill>
                <a:latin typeface="Courier New"/>
              </a:rPr>
              <a:t>=</a:t>
            </a:r>
            <a:r>
              <a:rPr lang="en-US" sz="1000" i="1" dirty="0">
                <a:solidFill>
                  <a:srgbClr val="2A00FF"/>
                </a:solidFill>
                <a:latin typeface="Courier New"/>
              </a:rPr>
              <a:t>"</a:t>
            </a:r>
            <a:r>
              <a:rPr lang="en-US" sz="1000" i="1" dirty="0" err="1">
                <a:solidFill>
                  <a:srgbClr val="2A00FF"/>
                </a:solidFill>
                <a:latin typeface="Courier New"/>
              </a:rPr>
              <a:t>auto_fit</a:t>
            </a:r>
            <a:r>
              <a:rPr lang="en-US" sz="1000" i="1" dirty="0">
                <a:solidFill>
                  <a:srgbClr val="2A00FF"/>
                </a:solidFill>
                <a:latin typeface="Courier New"/>
              </a:rPr>
              <a:t>" </a:t>
            </a:r>
          </a:p>
          <a:p>
            <a:pPr fontAlgn="auto">
              <a:spcBef>
                <a:spcPts val="0"/>
              </a:spcBef>
              <a:spcAft>
                <a:spcPts val="0"/>
              </a:spcAft>
              <a:defRPr/>
            </a:pPr>
            <a:r>
              <a:rPr lang="en-US" sz="1000" dirty="0">
                <a:latin typeface="Courier New"/>
              </a:rPr>
              <a:t>	</a:t>
            </a:r>
            <a:r>
              <a:rPr lang="en-US" sz="1000" dirty="0" err="1">
                <a:solidFill>
                  <a:srgbClr val="7F007F"/>
                </a:solidFill>
                <a:latin typeface="Courier New"/>
              </a:rPr>
              <a:t>android:verticalSpacing</a:t>
            </a:r>
            <a:r>
              <a:rPr lang="en-US" sz="1000" dirty="0">
                <a:solidFill>
                  <a:srgbClr val="000000"/>
                </a:solidFill>
                <a:latin typeface="Courier New"/>
              </a:rPr>
              <a:t>=</a:t>
            </a:r>
            <a:r>
              <a:rPr lang="en-US" sz="1000" i="1" dirty="0">
                <a:solidFill>
                  <a:srgbClr val="2A00FF"/>
                </a:solidFill>
                <a:latin typeface="Courier New"/>
              </a:rPr>
              <a:t>"10dp"    </a:t>
            </a:r>
          </a:p>
          <a:p>
            <a:pPr fontAlgn="auto">
              <a:spcBef>
                <a:spcPts val="0"/>
              </a:spcBef>
              <a:spcAft>
                <a:spcPts val="0"/>
              </a:spcAft>
              <a:defRPr/>
            </a:pPr>
            <a:r>
              <a:rPr lang="en-US" sz="1000" dirty="0">
                <a:latin typeface="Courier New"/>
              </a:rPr>
              <a:t>	</a:t>
            </a:r>
            <a:r>
              <a:rPr lang="en-US" sz="1000" dirty="0" err="1">
                <a:solidFill>
                  <a:srgbClr val="7F007F"/>
                </a:solidFill>
                <a:latin typeface="Courier New"/>
              </a:rPr>
              <a:t>android:horizontalSpacing</a:t>
            </a:r>
            <a:r>
              <a:rPr lang="en-US" sz="1000" dirty="0">
                <a:solidFill>
                  <a:srgbClr val="000000"/>
                </a:solidFill>
                <a:latin typeface="Courier New"/>
              </a:rPr>
              <a:t>=</a:t>
            </a:r>
            <a:r>
              <a:rPr lang="en-US" sz="1000" i="1" dirty="0">
                <a:solidFill>
                  <a:srgbClr val="2A00FF"/>
                </a:solidFill>
                <a:latin typeface="Courier New"/>
              </a:rPr>
              <a:t>"10dp"    </a:t>
            </a:r>
          </a:p>
          <a:p>
            <a:pPr fontAlgn="auto">
              <a:spcBef>
                <a:spcPts val="0"/>
              </a:spcBef>
              <a:spcAft>
                <a:spcPts val="0"/>
              </a:spcAft>
              <a:defRPr/>
            </a:pPr>
            <a:r>
              <a:rPr lang="en-US" sz="1000" dirty="0">
                <a:latin typeface="Courier New"/>
              </a:rPr>
              <a:t>	</a:t>
            </a:r>
            <a:r>
              <a:rPr lang="en-US" sz="1000" dirty="0" err="1">
                <a:solidFill>
                  <a:srgbClr val="7F007F"/>
                </a:solidFill>
                <a:latin typeface="Courier New"/>
              </a:rPr>
              <a:t>android:columnWidth</a:t>
            </a:r>
            <a:r>
              <a:rPr lang="en-US" sz="1000" dirty="0">
                <a:solidFill>
                  <a:srgbClr val="000000"/>
                </a:solidFill>
                <a:latin typeface="Courier New"/>
              </a:rPr>
              <a:t>=</a:t>
            </a:r>
            <a:r>
              <a:rPr lang="en-US" sz="1000" i="1" dirty="0">
                <a:solidFill>
                  <a:srgbClr val="2A00FF"/>
                </a:solidFill>
                <a:latin typeface="Courier New"/>
              </a:rPr>
              <a:t>"90dp"    </a:t>
            </a:r>
          </a:p>
          <a:p>
            <a:pPr fontAlgn="auto">
              <a:spcBef>
                <a:spcPts val="0"/>
              </a:spcBef>
              <a:spcAft>
                <a:spcPts val="0"/>
              </a:spcAft>
              <a:defRPr/>
            </a:pPr>
            <a:r>
              <a:rPr lang="en-US" sz="1000" dirty="0">
                <a:latin typeface="Courier New"/>
              </a:rPr>
              <a:t>	</a:t>
            </a:r>
            <a:r>
              <a:rPr lang="en-US" sz="1000" dirty="0" err="1">
                <a:solidFill>
                  <a:srgbClr val="7F007F"/>
                </a:solidFill>
                <a:latin typeface="Courier New"/>
              </a:rPr>
              <a:t>android:stretchMode</a:t>
            </a:r>
            <a:r>
              <a:rPr lang="en-US" sz="1000" dirty="0">
                <a:solidFill>
                  <a:srgbClr val="000000"/>
                </a:solidFill>
                <a:latin typeface="Courier New"/>
              </a:rPr>
              <a:t>=</a:t>
            </a:r>
            <a:r>
              <a:rPr lang="en-US" sz="1000" i="1" dirty="0">
                <a:solidFill>
                  <a:srgbClr val="2A00FF"/>
                </a:solidFill>
                <a:latin typeface="Courier New"/>
              </a:rPr>
              <a:t>"</a:t>
            </a:r>
            <a:r>
              <a:rPr lang="en-US" sz="1000" i="1" dirty="0" err="1">
                <a:solidFill>
                  <a:srgbClr val="2A00FF"/>
                </a:solidFill>
                <a:latin typeface="Courier New"/>
              </a:rPr>
              <a:t>columnWidth</a:t>
            </a:r>
            <a:r>
              <a:rPr lang="en-US" sz="1000" i="1" dirty="0">
                <a:solidFill>
                  <a:srgbClr val="2A00FF"/>
                </a:solidFill>
                <a:latin typeface="Courier New"/>
              </a:rPr>
              <a:t>"    </a:t>
            </a:r>
          </a:p>
          <a:p>
            <a:pPr fontAlgn="auto">
              <a:spcBef>
                <a:spcPts val="0"/>
              </a:spcBef>
              <a:spcAft>
                <a:spcPts val="0"/>
              </a:spcAft>
              <a:defRPr/>
            </a:pPr>
            <a:r>
              <a:rPr lang="en-US" sz="1000" dirty="0">
                <a:latin typeface="Courier New"/>
              </a:rPr>
              <a:t>	</a:t>
            </a:r>
            <a:r>
              <a:rPr lang="en-US" sz="1000" dirty="0" err="1">
                <a:solidFill>
                  <a:srgbClr val="7F007F"/>
                </a:solidFill>
                <a:latin typeface="Courier New"/>
              </a:rPr>
              <a:t>android:gravity</a:t>
            </a:r>
            <a:r>
              <a:rPr lang="en-US" sz="1000" dirty="0">
                <a:solidFill>
                  <a:srgbClr val="000000"/>
                </a:solidFill>
                <a:latin typeface="Courier New"/>
              </a:rPr>
              <a:t>=</a:t>
            </a:r>
            <a:r>
              <a:rPr lang="en-US" sz="1000" i="1" dirty="0">
                <a:solidFill>
                  <a:srgbClr val="2A00FF"/>
                </a:solidFill>
                <a:latin typeface="Courier New"/>
              </a:rPr>
              <a:t>"center"  </a:t>
            </a:r>
          </a:p>
          <a:p>
            <a:pPr fontAlgn="auto">
              <a:spcBef>
                <a:spcPts val="0"/>
              </a:spcBef>
              <a:spcAft>
                <a:spcPts val="0"/>
              </a:spcAft>
              <a:defRPr/>
            </a:pPr>
            <a:r>
              <a:rPr lang="en-US" sz="1000" dirty="0">
                <a:latin typeface="Courier New"/>
              </a:rPr>
              <a:t>	</a:t>
            </a:r>
            <a:r>
              <a:rPr lang="en-US" sz="1000" dirty="0" err="1">
                <a:solidFill>
                  <a:srgbClr val="7F007F"/>
                </a:solidFill>
                <a:latin typeface="Courier New"/>
              </a:rPr>
              <a:t>android:background</a:t>
            </a:r>
            <a:r>
              <a:rPr lang="en-US" sz="1000" dirty="0">
                <a:solidFill>
                  <a:srgbClr val="000000"/>
                </a:solidFill>
                <a:latin typeface="Courier New"/>
              </a:rPr>
              <a:t>=</a:t>
            </a:r>
            <a:r>
              <a:rPr lang="en-US" sz="1000" i="1" dirty="0">
                <a:solidFill>
                  <a:srgbClr val="2A00FF"/>
                </a:solidFill>
                <a:latin typeface="Courier New"/>
              </a:rPr>
              <a:t>"#ff777777" </a:t>
            </a:r>
            <a:r>
              <a:rPr lang="en-US" sz="1000" i="1" dirty="0">
                <a:solidFill>
                  <a:srgbClr val="008080"/>
                </a:solidFill>
                <a:latin typeface="Courier New"/>
              </a:rPr>
              <a:t>/&gt;</a:t>
            </a:r>
            <a:r>
              <a:rPr lang="en-US" sz="1000" i="1" dirty="0">
                <a:solidFill>
                  <a:srgbClr val="000000"/>
                </a:solidFill>
                <a:latin typeface="Courier New"/>
              </a:rPr>
              <a:t>      </a:t>
            </a:r>
          </a:p>
          <a:p>
            <a:pPr fontAlgn="auto">
              <a:spcBef>
                <a:spcPts val="0"/>
              </a:spcBef>
              <a:spcAft>
                <a:spcPts val="0"/>
              </a:spcAft>
              <a:defRPr/>
            </a:pPr>
            <a:r>
              <a:rPr lang="en-US" sz="1000" dirty="0">
                <a:solidFill>
                  <a:srgbClr val="008080"/>
                </a:solidFill>
                <a:latin typeface="Courier New"/>
              </a:rPr>
              <a:t>&lt;/</a:t>
            </a:r>
            <a:r>
              <a:rPr lang="en-US" sz="1000" dirty="0" err="1">
                <a:solidFill>
                  <a:srgbClr val="3F7F7F"/>
                </a:solidFill>
                <a:latin typeface="Courier New"/>
              </a:rPr>
              <a:t>LinearLayout</a:t>
            </a:r>
            <a:r>
              <a:rPr lang="en-US" sz="1000" dirty="0">
                <a:solidFill>
                  <a:srgbClr val="008080"/>
                </a:solidFill>
                <a:latin typeface="Courier New"/>
              </a:rPr>
              <a:t>&gt;</a:t>
            </a:r>
            <a:endParaRPr lang="en-US" sz="2400" b="1" dirty="0">
              <a:solidFill>
                <a:srgbClr val="0070C0"/>
              </a:solidFill>
              <a:latin typeface="+mn-lt"/>
            </a:endParaRPr>
          </a:p>
        </p:txBody>
      </p:sp>
      <p:sp>
        <p:nvSpPr>
          <p:cNvPr id="52230" name="TextBox 10"/>
          <p:cNvSpPr txBox="1">
            <a:spLocks noChangeArrowheads="1"/>
          </p:cNvSpPr>
          <p:nvPr/>
        </p:nvSpPr>
        <p:spPr bwMode="auto">
          <a:xfrm>
            <a:off x="457200" y="2057400"/>
            <a:ext cx="7467600" cy="369888"/>
          </a:xfrm>
          <a:prstGeom prst="rect">
            <a:avLst/>
          </a:prstGeom>
          <a:noFill/>
          <a:ln w="9525">
            <a:noFill/>
            <a:miter lim="800000"/>
            <a:headEnd/>
            <a:tailEnd/>
          </a:ln>
        </p:spPr>
        <p:txBody>
          <a:bodyPr>
            <a:spAutoFit/>
          </a:bodyPr>
          <a:lstStyle/>
          <a:p>
            <a:endParaRPr lang="en-US">
              <a:latin typeface="Calibri" pitchFamily="34" charset="0"/>
            </a:endParaRPr>
          </a:p>
        </p:txBody>
      </p:sp>
      <p:sp>
        <p:nvSpPr>
          <p:cNvPr id="13" name="Right Brace 12"/>
          <p:cNvSpPr/>
          <p:nvPr/>
        </p:nvSpPr>
        <p:spPr>
          <a:xfrm>
            <a:off x="4191000" y="4800600"/>
            <a:ext cx="381000" cy="17526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15" name="Picture 14" descr="device.png"/>
          <p:cNvPicPr/>
          <p:nvPr/>
        </p:nvPicPr>
        <p:blipFill>
          <a:blip r:embed="rId3"/>
          <a:stretch>
            <a:fillRect/>
          </a:stretch>
        </p:blipFill>
        <p:spPr>
          <a:xfrm>
            <a:off x="5029200" y="3581400"/>
            <a:ext cx="1905000" cy="2971800"/>
          </a:xfrm>
          <a:prstGeom prst="rect">
            <a:avLst/>
          </a:prstGeom>
          <a:ln w="3175">
            <a:solidFill>
              <a:schemeClr val="bg1">
                <a:lumMod val="65000"/>
              </a:schemeClr>
            </a:solid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0D7777D-6487-4CDF-A34B-EC29156BA5AF}" type="slidenum">
              <a:rPr lang="en-US"/>
              <a:pPr>
                <a:defRPr/>
              </a:pPr>
              <a:t>39</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94B18ADA-86B3-473F-B38F-E6750CB75E8D}" type="slidenum">
              <a:rPr lang="en-US" sz="1200">
                <a:solidFill>
                  <a:schemeClr val="tx1">
                    <a:tint val="75000"/>
                  </a:schemeClr>
                </a:solidFill>
                <a:latin typeface="+mn-lt"/>
              </a:rPr>
              <a:pPr algn="r" fontAlgn="auto">
                <a:spcBef>
                  <a:spcPts val="0"/>
                </a:spcBef>
                <a:spcAft>
                  <a:spcPts val="0"/>
                </a:spcAft>
                <a:defRPr/>
              </a:pPr>
              <a:t>39</a:t>
            </a:fld>
            <a:endParaRPr lang="en-US" sz="1200">
              <a:solidFill>
                <a:schemeClr val="tx1">
                  <a:tint val="75000"/>
                </a:schemeClr>
              </a:solidFill>
              <a:latin typeface="+mn-lt"/>
            </a:endParaRPr>
          </a:p>
        </p:txBody>
      </p:sp>
      <p:pic>
        <p:nvPicPr>
          <p:cNvPr id="53252"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9" name="TextBox 8"/>
          <p:cNvSpPr txBox="1"/>
          <p:nvPr/>
        </p:nvSpPr>
        <p:spPr>
          <a:xfrm>
            <a:off x="441960" y="914400"/>
            <a:ext cx="8229600" cy="5893921"/>
          </a:xfrm>
          <a:prstGeom prst="rect">
            <a:avLst/>
          </a:prstGeom>
          <a:noFill/>
        </p:spPr>
        <p:txBody>
          <a:bodyPr>
            <a:spAutoFit/>
          </a:bodyPr>
          <a:lstStyle/>
          <a:p>
            <a:pPr fontAlgn="auto">
              <a:spcBef>
                <a:spcPts val="0"/>
              </a:spcBef>
              <a:spcAft>
                <a:spcPts val="0"/>
              </a:spcAft>
              <a:defRPr/>
            </a:pPr>
            <a:r>
              <a:rPr lang="en-US" sz="2800" b="1" dirty="0" err="1">
                <a:latin typeface="+mn-lt"/>
              </a:rPr>
              <a:t>GridView</a:t>
            </a:r>
            <a:r>
              <a:rPr lang="en-US" sz="2800" b="1" dirty="0">
                <a:latin typeface="+mn-lt"/>
              </a:rPr>
              <a:t> (again…)</a:t>
            </a:r>
            <a:endParaRPr lang="en-US" sz="2800" dirty="0">
              <a:latin typeface="+mn-lt"/>
            </a:endParaRPr>
          </a:p>
          <a:p>
            <a:pPr fontAlgn="auto">
              <a:spcBef>
                <a:spcPts val="0"/>
              </a:spcBef>
              <a:spcAft>
                <a:spcPts val="0"/>
              </a:spcAft>
              <a:defRPr/>
            </a:pPr>
            <a:endParaRPr lang="en-US" sz="800" b="1" dirty="0">
              <a:latin typeface="+mn-lt"/>
            </a:endParaRPr>
          </a:p>
          <a:p>
            <a:pPr fontAlgn="auto">
              <a:spcBef>
                <a:spcPts val="0"/>
              </a:spcBef>
              <a:spcAft>
                <a:spcPts val="0"/>
              </a:spcAft>
              <a:defRPr/>
            </a:pPr>
            <a:r>
              <a:rPr lang="en-US" sz="2200" b="1" dirty="0">
                <a:latin typeface="+mn-lt"/>
              </a:rPr>
              <a:t>solo_picture.xml</a:t>
            </a:r>
          </a:p>
          <a:p>
            <a:pPr fontAlgn="auto">
              <a:spcBef>
                <a:spcPts val="0"/>
              </a:spcBef>
              <a:spcAft>
                <a:spcPts val="0"/>
              </a:spcAft>
              <a:defRPr/>
            </a:pPr>
            <a:r>
              <a:rPr lang="en-US" sz="1100" dirty="0">
                <a:solidFill>
                  <a:srgbClr val="008080"/>
                </a:solidFill>
                <a:latin typeface="Courier New"/>
              </a:rPr>
              <a:t>&lt;?</a:t>
            </a:r>
            <a:r>
              <a:rPr lang="en-US" sz="1100" dirty="0">
                <a:solidFill>
                  <a:srgbClr val="3F7F7F"/>
                </a:solidFill>
                <a:latin typeface="Courier New"/>
              </a:rPr>
              <a:t>xml </a:t>
            </a:r>
            <a:r>
              <a:rPr lang="en-US" sz="1100" dirty="0">
                <a:solidFill>
                  <a:srgbClr val="7F007F"/>
                </a:solidFill>
                <a:latin typeface="Courier New"/>
              </a:rPr>
              <a:t>version</a:t>
            </a:r>
            <a:r>
              <a:rPr lang="en-US" sz="1100" dirty="0">
                <a:solidFill>
                  <a:srgbClr val="000000"/>
                </a:solidFill>
                <a:latin typeface="Courier New"/>
              </a:rPr>
              <a:t>=</a:t>
            </a:r>
            <a:r>
              <a:rPr lang="en-US" sz="1100" i="1" dirty="0">
                <a:solidFill>
                  <a:srgbClr val="2A00FF"/>
                </a:solidFill>
                <a:latin typeface="Courier New"/>
              </a:rPr>
              <a:t>"1.0" </a:t>
            </a:r>
            <a:r>
              <a:rPr lang="en-US" sz="1100" i="1" dirty="0">
                <a:solidFill>
                  <a:srgbClr val="7F007F"/>
                </a:solidFill>
                <a:latin typeface="Courier New"/>
              </a:rPr>
              <a:t>encoding</a:t>
            </a:r>
            <a:r>
              <a:rPr lang="en-US" sz="1100" i="1" dirty="0">
                <a:solidFill>
                  <a:srgbClr val="000000"/>
                </a:solidFill>
                <a:latin typeface="Courier New"/>
              </a:rPr>
              <a:t>=</a:t>
            </a:r>
            <a:r>
              <a:rPr lang="en-US" sz="1100" i="1" dirty="0">
                <a:solidFill>
                  <a:srgbClr val="2A00FF"/>
                </a:solidFill>
                <a:latin typeface="Courier New"/>
              </a:rPr>
              <a:t>"utf-8"</a:t>
            </a:r>
            <a:r>
              <a:rPr lang="en-US" sz="1100" i="1" dirty="0">
                <a:solidFill>
                  <a:srgbClr val="008080"/>
                </a:solidFill>
                <a:latin typeface="Courier New"/>
              </a:rPr>
              <a:t>?&gt;</a:t>
            </a:r>
          </a:p>
          <a:p>
            <a:pPr fontAlgn="auto">
              <a:spcBef>
                <a:spcPts val="0"/>
              </a:spcBef>
              <a:spcAft>
                <a:spcPts val="0"/>
              </a:spcAft>
              <a:defRPr/>
            </a:pPr>
            <a:r>
              <a:rPr lang="en-US" sz="1100" dirty="0">
                <a:solidFill>
                  <a:srgbClr val="008080"/>
                </a:solidFill>
                <a:latin typeface="Courier New"/>
              </a:rPr>
              <a:t>&lt;</a:t>
            </a:r>
            <a:r>
              <a:rPr lang="en-US" sz="1100" dirty="0" err="1">
                <a:solidFill>
                  <a:srgbClr val="3F7F7F"/>
                </a:solidFill>
                <a:latin typeface="Courier New"/>
              </a:rPr>
              <a:t>LinearLayout</a:t>
            </a:r>
            <a:r>
              <a:rPr lang="en-US" sz="1100" dirty="0">
                <a:solidFill>
                  <a:srgbClr val="3F7F7F"/>
                </a:solidFill>
                <a:latin typeface="Courier New"/>
              </a:rPr>
              <a:t> </a:t>
            </a:r>
            <a:r>
              <a:rPr lang="en-US" sz="1100" dirty="0" err="1">
                <a:solidFill>
                  <a:srgbClr val="7F007F"/>
                </a:solidFill>
                <a:latin typeface="Courier New"/>
              </a:rPr>
              <a:t>xmlns:android</a:t>
            </a:r>
            <a:r>
              <a:rPr lang="en-US" sz="1100" dirty="0">
                <a:solidFill>
                  <a:srgbClr val="000000"/>
                </a:solidFill>
                <a:latin typeface="Courier New"/>
              </a:rPr>
              <a:t>=</a:t>
            </a:r>
            <a:r>
              <a:rPr lang="en-US" sz="1100" i="1" dirty="0">
                <a:solidFill>
                  <a:srgbClr val="2A00FF"/>
                </a:solidFill>
                <a:latin typeface="Courier New"/>
              </a:rPr>
              <a:t>"http://schemas.android.com/apk/res/android"</a:t>
            </a: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android:orientation</a:t>
            </a:r>
            <a:r>
              <a:rPr lang="en-US" sz="1100" dirty="0">
                <a:solidFill>
                  <a:srgbClr val="000000"/>
                </a:solidFill>
                <a:latin typeface="Courier New"/>
              </a:rPr>
              <a:t>=</a:t>
            </a:r>
            <a:r>
              <a:rPr lang="en-US" sz="1100" i="1" dirty="0">
                <a:solidFill>
                  <a:srgbClr val="2A00FF"/>
                </a:solidFill>
                <a:latin typeface="Courier New"/>
              </a:rPr>
              <a:t>"vertical"</a:t>
            </a:r>
            <a:endParaRPr lang="en-US" sz="1100" dirty="0">
              <a:latin typeface="Courier New"/>
            </a:endParaRP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android:layout_width</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fill_parent</a:t>
            </a:r>
            <a:r>
              <a:rPr lang="en-US" sz="1100" i="1" dirty="0">
                <a:solidFill>
                  <a:srgbClr val="2A00FF"/>
                </a:solidFill>
                <a:latin typeface="Courier New"/>
              </a:rPr>
              <a:t>"</a:t>
            </a: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android:layout_height</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fill_parent</a:t>
            </a:r>
            <a:r>
              <a:rPr lang="en-US" sz="1100" i="1" dirty="0">
                <a:solidFill>
                  <a:srgbClr val="2A00FF"/>
                </a:solidFill>
                <a:latin typeface="Courier New"/>
              </a:rPr>
              <a:t>"</a:t>
            </a: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android:background</a:t>
            </a:r>
            <a:r>
              <a:rPr lang="en-US" sz="1100" dirty="0">
                <a:solidFill>
                  <a:srgbClr val="000000"/>
                </a:solidFill>
                <a:latin typeface="Courier New"/>
              </a:rPr>
              <a:t>=</a:t>
            </a:r>
            <a:r>
              <a:rPr lang="en-US" sz="1100" i="1" dirty="0">
                <a:solidFill>
                  <a:srgbClr val="2A00FF"/>
                </a:solidFill>
                <a:latin typeface="Courier New"/>
              </a:rPr>
              <a:t>"#ff005500" </a:t>
            </a:r>
            <a:r>
              <a:rPr lang="en-US" sz="1100" dirty="0">
                <a:latin typeface="Courier New"/>
              </a:rPr>
              <a:t> </a:t>
            </a:r>
            <a:r>
              <a:rPr lang="en-US" sz="1100" dirty="0">
                <a:solidFill>
                  <a:srgbClr val="008080"/>
                </a:solidFill>
                <a:latin typeface="Courier New"/>
              </a:rPr>
              <a:t>&gt;</a:t>
            </a:r>
          </a:p>
          <a:p>
            <a:pPr fontAlgn="auto">
              <a:spcBef>
                <a:spcPts val="0"/>
              </a:spcBef>
              <a:spcAft>
                <a:spcPts val="0"/>
              </a:spcAft>
              <a:defRPr/>
            </a:pPr>
            <a:r>
              <a:rPr lang="en-US" sz="1100" dirty="0">
                <a:solidFill>
                  <a:srgbClr val="008080"/>
                </a:solidFill>
                <a:latin typeface="Courier New"/>
              </a:rPr>
              <a:t>&lt;</a:t>
            </a:r>
            <a:r>
              <a:rPr lang="en-US" sz="1100" dirty="0" err="1">
                <a:solidFill>
                  <a:srgbClr val="3F7F7F"/>
                </a:solidFill>
                <a:latin typeface="Courier New"/>
              </a:rPr>
              <a:t>TextView</a:t>
            </a:r>
            <a:r>
              <a:rPr lang="en-US" sz="1100" dirty="0">
                <a:solidFill>
                  <a:srgbClr val="3F7F7F"/>
                </a:solidFill>
                <a:latin typeface="Courier New"/>
              </a:rPr>
              <a:t>  </a:t>
            </a: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android:id</a:t>
            </a:r>
            <a:r>
              <a:rPr lang="en-US" sz="1100" dirty="0">
                <a:solidFill>
                  <a:srgbClr val="000000"/>
                </a:solidFill>
                <a:latin typeface="Courier New"/>
              </a:rPr>
              <a:t>=</a:t>
            </a:r>
            <a:r>
              <a:rPr lang="en-US" sz="1100" i="1" dirty="0">
                <a:solidFill>
                  <a:srgbClr val="2A00FF"/>
                </a:solidFill>
                <a:latin typeface="Courier New"/>
              </a:rPr>
              <a:t>"@+id/</a:t>
            </a:r>
            <a:r>
              <a:rPr lang="en-US" sz="1100" i="1" dirty="0" err="1">
                <a:solidFill>
                  <a:srgbClr val="2A00FF"/>
                </a:solidFill>
                <a:latin typeface="Courier New"/>
              </a:rPr>
              <a:t>tvSoloMsg</a:t>
            </a:r>
            <a:r>
              <a:rPr lang="en-US" sz="1100" i="1" dirty="0">
                <a:solidFill>
                  <a:srgbClr val="2A00FF"/>
                </a:solidFill>
                <a:latin typeface="Courier New"/>
              </a:rPr>
              <a:t>"</a:t>
            </a: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android:layout_width</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fill_parent</a:t>
            </a:r>
            <a:r>
              <a:rPr lang="en-US" sz="1100" i="1" dirty="0">
                <a:solidFill>
                  <a:srgbClr val="2A00FF"/>
                </a:solidFill>
                <a:latin typeface="Courier New"/>
              </a:rPr>
              <a:t>" </a:t>
            </a: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android:layout_height</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wrap_content</a:t>
            </a:r>
            <a:r>
              <a:rPr lang="en-US" sz="1100" i="1" dirty="0">
                <a:solidFill>
                  <a:srgbClr val="2A00FF"/>
                </a:solidFill>
                <a:latin typeface="Courier New"/>
              </a:rPr>
              <a:t>" </a:t>
            </a: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android:background</a:t>
            </a:r>
            <a:r>
              <a:rPr lang="en-US" sz="1100" dirty="0">
                <a:solidFill>
                  <a:srgbClr val="000000"/>
                </a:solidFill>
                <a:latin typeface="Courier New"/>
              </a:rPr>
              <a:t>=</a:t>
            </a:r>
            <a:r>
              <a:rPr lang="en-US" sz="1100" i="1" dirty="0">
                <a:solidFill>
                  <a:srgbClr val="2A00FF"/>
                </a:solidFill>
                <a:latin typeface="Courier New"/>
              </a:rPr>
              <a:t>"#ff0000ff"  </a:t>
            </a:r>
            <a:r>
              <a:rPr lang="en-US" sz="1100" dirty="0">
                <a:solidFill>
                  <a:srgbClr val="008080"/>
                </a:solidFill>
                <a:latin typeface="Courier New"/>
              </a:rPr>
              <a:t>/&gt;</a:t>
            </a:r>
          </a:p>
          <a:p>
            <a:pPr fontAlgn="auto">
              <a:spcBef>
                <a:spcPts val="0"/>
              </a:spcBef>
              <a:spcAft>
                <a:spcPts val="0"/>
              </a:spcAft>
              <a:defRPr/>
            </a:pPr>
            <a:r>
              <a:rPr lang="en-US" sz="1100" dirty="0">
                <a:solidFill>
                  <a:srgbClr val="008080"/>
                </a:solidFill>
                <a:latin typeface="Courier New"/>
              </a:rPr>
              <a:t>&lt;</a:t>
            </a:r>
            <a:r>
              <a:rPr lang="en-US" sz="1100" dirty="0" err="1">
                <a:solidFill>
                  <a:srgbClr val="3F7F7F"/>
                </a:solidFill>
                <a:latin typeface="Courier New"/>
              </a:rPr>
              <a:t>TextView</a:t>
            </a:r>
            <a:r>
              <a:rPr lang="en-US" sz="1100" dirty="0">
                <a:solidFill>
                  <a:srgbClr val="3F7F7F"/>
                </a:solidFill>
                <a:latin typeface="Courier New"/>
              </a:rPr>
              <a:t>  </a:t>
            </a: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android:layout_width</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fill_parent</a:t>
            </a:r>
            <a:r>
              <a:rPr lang="en-US" sz="1100" i="1" dirty="0">
                <a:solidFill>
                  <a:srgbClr val="2A00FF"/>
                </a:solidFill>
                <a:latin typeface="Courier New"/>
              </a:rPr>
              <a:t>" </a:t>
            </a: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android:layout_height</a:t>
            </a:r>
            <a:r>
              <a:rPr lang="en-US" sz="1100" dirty="0">
                <a:solidFill>
                  <a:srgbClr val="000000"/>
                </a:solidFill>
                <a:latin typeface="Courier New"/>
              </a:rPr>
              <a:t>=</a:t>
            </a:r>
            <a:r>
              <a:rPr lang="en-US" sz="1100" i="1" dirty="0">
                <a:solidFill>
                  <a:srgbClr val="2A00FF"/>
                </a:solidFill>
                <a:latin typeface="Courier New"/>
              </a:rPr>
              <a:t>"3px" </a:t>
            </a:r>
          </a:p>
          <a:p>
            <a:pPr fontAlgn="auto">
              <a:spcBef>
                <a:spcPts val="0"/>
              </a:spcBef>
              <a:spcAft>
                <a:spcPts val="0"/>
              </a:spcAft>
              <a:defRPr/>
            </a:pPr>
            <a:r>
              <a:rPr lang="en-US" sz="1100" dirty="0">
                <a:latin typeface="Courier New"/>
              </a:rPr>
              <a:t>    </a:t>
            </a:r>
            <a:r>
              <a:rPr lang="en-US" sz="1100" dirty="0" err="1">
                <a:solidFill>
                  <a:srgbClr val="7F007F"/>
                </a:solidFill>
                <a:latin typeface="Courier New"/>
              </a:rPr>
              <a:t>android:background</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ffffffff</a:t>
            </a:r>
            <a:r>
              <a:rPr lang="en-US" sz="1100" i="1" dirty="0">
                <a:solidFill>
                  <a:srgbClr val="2A00FF"/>
                </a:solidFill>
                <a:latin typeface="Courier New"/>
              </a:rPr>
              <a:t>" </a:t>
            </a:r>
            <a:r>
              <a:rPr lang="en-US" sz="1100" dirty="0">
                <a:solidFill>
                  <a:srgbClr val="008080"/>
                </a:solidFill>
                <a:latin typeface="Courier New"/>
              </a:rPr>
              <a:t>/&gt;</a:t>
            </a:r>
            <a:r>
              <a:rPr lang="en-US" sz="1100" dirty="0">
                <a:solidFill>
                  <a:srgbClr val="000000"/>
                </a:solidFill>
                <a:latin typeface="Courier New"/>
              </a:rPr>
              <a:t>    </a:t>
            </a:r>
          </a:p>
          <a:p>
            <a:pPr fontAlgn="auto">
              <a:spcBef>
                <a:spcPts val="0"/>
              </a:spcBef>
              <a:spcAft>
                <a:spcPts val="0"/>
              </a:spcAft>
              <a:defRPr/>
            </a:pPr>
            <a:r>
              <a:rPr lang="en-US" sz="1100" dirty="0">
                <a:solidFill>
                  <a:srgbClr val="000000"/>
                </a:solidFill>
                <a:latin typeface="Courier New"/>
              </a:rPr>
              <a:t>   </a:t>
            </a:r>
          </a:p>
          <a:p>
            <a:pPr fontAlgn="auto">
              <a:spcBef>
                <a:spcPts val="0"/>
              </a:spcBef>
              <a:spcAft>
                <a:spcPts val="0"/>
              </a:spcAft>
              <a:defRPr/>
            </a:pPr>
            <a:r>
              <a:rPr lang="en-US" sz="1100" dirty="0">
                <a:solidFill>
                  <a:srgbClr val="008080"/>
                </a:solidFill>
                <a:highlight>
                  <a:srgbClr val="FFFF00"/>
                </a:highlight>
                <a:latin typeface="Courier New"/>
              </a:rPr>
              <a:t>&lt;</a:t>
            </a:r>
            <a:r>
              <a:rPr lang="en-US" sz="1100" dirty="0" err="1">
                <a:solidFill>
                  <a:srgbClr val="3F7F7F"/>
                </a:solidFill>
                <a:highlight>
                  <a:srgbClr val="FFFF00"/>
                </a:highlight>
                <a:latin typeface="Courier New"/>
              </a:rPr>
              <a:t>ImageView</a:t>
            </a:r>
            <a:r>
              <a:rPr lang="en-US" sz="1100" dirty="0">
                <a:solidFill>
                  <a:srgbClr val="3F7F7F"/>
                </a:solidFill>
                <a:highlight>
                  <a:srgbClr val="FFFF00"/>
                </a:highlight>
                <a:latin typeface="Courier New"/>
              </a:rPr>
              <a:t> </a:t>
            </a:r>
          </a:p>
          <a:p>
            <a:pPr fontAlgn="auto">
              <a:spcBef>
                <a:spcPts val="0"/>
              </a:spcBef>
              <a:spcAft>
                <a:spcPts val="0"/>
              </a:spcAft>
              <a:defRPr/>
            </a:pPr>
            <a:r>
              <a:rPr lang="en-US" sz="1100" dirty="0">
                <a:solidFill>
                  <a:srgbClr val="7F007F"/>
                </a:solidFill>
                <a:latin typeface="Courier New"/>
              </a:rPr>
              <a:t>	</a:t>
            </a:r>
            <a:r>
              <a:rPr lang="en-US" sz="1100" dirty="0" err="1">
                <a:solidFill>
                  <a:srgbClr val="7F007F"/>
                </a:solidFill>
                <a:latin typeface="Courier New"/>
              </a:rPr>
              <a:t>android:id</a:t>
            </a:r>
            <a:r>
              <a:rPr lang="en-US" sz="1100" dirty="0">
                <a:solidFill>
                  <a:srgbClr val="000000"/>
                </a:solidFill>
                <a:latin typeface="Courier New"/>
              </a:rPr>
              <a:t>=</a:t>
            </a:r>
            <a:r>
              <a:rPr lang="en-US" sz="1100" i="1" dirty="0">
                <a:solidFill>
                  <a:srgbClr val="2A00FF"/>
                </a:solidFill>
                <a:latin typeface="Courier New"/>
              </a:rPr>
              <a:t>"</a:t>
            </a:r>
            <a:r>
              <a:rPr lang="en-US" sz="1100" i="1" dirty="0">
                <a:solidFill>
                  <a:srgbClr val="2A00FF"/>
                </a:solidFill>
                <a:highlight>
                  <a:srgbClr val="FFFF00"/>
                </a:highlight>
                <a:latin typeface="Courier New"/>
              </a:rPr>
              <a:t>@+id/</a:t>
            </a:r>
            <a:r>
              <a:rPr lang="en-US" sz="1100" i="1" dirty="0" err="1">
                <a:solidFill>
                  <a:srgbClr val="2A00FF"/>
                </a:solidFill>
                <a:highlight>
                  <a:srgbClr val="FFFF00"/>
                </a:highlight>
                <a:latin typeface="Courier New"/>
              </a:rPr>
              <a:t>imgSoloPhoto</a:t>
            </a:r>
            <a:r>
              <a:rPr lang="en-US" sz="1100" i="1" dirty="0">
                <a:solidFill>
                  <a:srgbClr val="2A00FF"/>
                </a:solidFill>
                <a:highlight>
                  <a:srgbClr val="FFFF00"/>
                </a:highlight>
                <a:latin typeface="Courier New"/>
              </a:rPr>
              <a:t>" </a:t>
            </a:r>
          </a:p>
          <a:p>
            <a:pPr fontAlgn="auto">
              <a:spcBef>
                <a:spcPts val="0"/>
              </a:spcBef>
              <a:spcAft>
                <a:spcPts val="0"/>
              </a:spcAft>
              <a:defRPr/>
            </a:pPr>
            <a:r>
              <a:rPr lang="en-US" sz="1100" dirty="0">
                <a:solidFill>
                  <a:srgbClr val="7F007F"/>
                </a:solidFill>
                <a:latin typeface="Courier New"/>
              </a:rPr>
              <a:t>	</a:t>
            </a:r>
            <a:r>
              <a:rPr lang="en-US" sz="1100" dirty="0" err="1">
                <a:solidFill>
                  <a:srgbClr val="7F007F"/>
                </a:solidFill>
                <a:latin typeface="Courier New"/>
              </a:rPr>
              <a:t>android:layout_width</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fill_parent</a:t>
            </a:r>
            <a:r>
              <a:rPr lang="en-US" sz="1100" i="1" dirty="0">
                <a:solidFill>
                  <a:srgbClr val="2A00FF"/>
                </a:solidFill>
                <a:latin typeface="Courier New"/>
              </a:rPr>
              <a:t>" </a:t>
            </a:r>
          </a:p>
          <a:p>
            <a:pPr fontAlgn="auto">
              <a:spcBef>
                <a:spcPts val="0"/>
              </a:spcBef>
              <a:spcAft>
                <a:spcPts val="0"/>
              </a:spcAft>
              <a:defRPr/>
            </a:pPr>
            <a:r>
              <a:rPr lang="en-US" sz="1100" dirty="0">
                <a:solidFill>
                  <a:srgbClr val="7F007F"/>
                </a:solidFill>
                <a:latin typeface="Courier New"/>
              </a:rPr>
              <a:t>	</a:t>
            </a:r>
            <a:r>
              <a:rPr lang="en-US" sz="1100" dirty="0" err="1">
                <a:solidFill>
                  <a:srgbClr val="7F007F"/>
                </a:solidFill>
                <a:latin typeface="Courier New"/>
              </a:rPr>
              <a:t>android:layout_height</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fill_parent</a:t>
            </a:r>
            <a:r>
              <a:rPr lang="en-US" sz="1100" i="1" dirty="0">
                <a:solidFill>
                  <a:srgbClr val="2A00FF"/>
                </a:solidFill>
                <a:latin typeface="Courier New"/>
              </a:rPr>
              <a:t>"</a:t>
            </a:r>
          </a:p>
          <a:p>
            <a:pPr fontAlgn="auto">
              <a:spcBef>
                <a:spcPts val="0"/>
              </a:spcBef>
              <a:spcAft>
                <a:spcPts val="0"/>
              </a:spcAft>
              <a:defRPr/>
            </a:pPr>
            <a:r>
              <a:rPr lang="en-US" sz="1100" dirty="0">
                <a:solidFill>
                  <a:srgbClr val="7F007F"/>
                </a:solidFill>
                <a:latin typeface="Courier New"/>
              </a:rPr>
              <a:t>	</a:t>
            </a:r>
            <a:r>
              <a:rPr lang="en-US" sz="1100" dirty="0" err="1">
                <a:solidFill>
                  <a:srgbClr val="7F007F"/>
                </a:solidFill>
                <a:latin typeface="Courier New"/>
              </a:rPr>
              <a:t>android:layout_gravity</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center|fill</a:t>
            </a:r>
            <a:r>
              <a:rPr lang="en-US" sz="1100" i="1" dirty="0">
                <a:solidFill>
                  <a:srgbClr val="2A00FF"/>
                </a:solidFill>
                <a:latin typeface="Courier New"/>
              </a:rPr>
              <a:t>"</a:t>
            </a:r>
          </a:p>
          <a:p>
            <a:pPr fontAlgn="auto">
              <a:spcBef>
                <a:spcPts val="0"/>
              </a:spcBef>
              <a:spcAft>
                <a:spcPts val="0"/>
              </a:spcAft>
              <a:defRPr/>
            </a:pPr>
            <a:r>
              <a:rPr lang="en-US" sz="1100" dirty="0">
                <a:solidFill>
                  <a:srgbClr val="7F007F"/>
                </a:solidFill>
                <a:latin typeface="Courier New"/>
              </a:rPr>
              <a:t>	</a:t>
            </a:r>
            <a:r>
              <a:rPr lang="en-US" sz="1100" dirty="0" err="1">
                <a:solidFill>
                  <a:srgbClr val="7F007F"/>
                </a:solidFill>
                <a:latin typeface="Courier New"/>
              </a:rPr>
              <a:t>android:layout_weight</a:t>
            </a:r>
            <a:r>
              <a:rPr lang="en-US" sz="1100" dirty="0">
                <a:solidFill>
                  <a:srgbClr val="000000"/>
                </a:solidFill>
                <a:latin typeface="Courier New"/>
              </a:rPr>
              <a:t>=</a:t>
            </a:r>
            <a:r>
              <a:rPr lang="en-US" sz="1100" i="1" dirty="0">
                <a:solidFill>
                  <a:srgbClr val="2A00FF"/>
                </a:solidFill>
                <a:latin typeface="Courier New"/>
              </a:rPr>
              <a:t>"2“  /</a:t>
            </a:r>
            <a:r>
              <a:rPr lang="en-US" sz="1100" i="1" dirty="0">
                <a:solidFill>
                  <a:srgbClr val="008080"/>
                </a:solidFill>
                <a:latin typeface="Courier New"/>
              </a:rPr>
              <a:t>&gt;</a:t>
            </a:r>
          </a:p>
          <a:p>
            <a:pPr fontAlgn="auto">
              <a:spcBef>
                <a:spcPts val="0"/>
              </a:spcBef>
              <a:spcAft>
                <a:spcPts val="0"/>
              </a:spcAft>
              <a:defRPr/>
            </a:pPr>
            <a:r>
              <a:rPr lang="en-US" sz="1100" dirty="0">
                <a:solidFill>
                  <a:srgbClr val="008080"/>
                </a:solidFill>
                <a:latin typeface="Courier New"/>
              </a:rPr>
              <a:t>&lt;</a:t>
            </a:r>
            <a:r>
              <a:rPr lang="en-US" sz="1100" dirty="0">
                <a:solidFill>
                  <a:srgbClr val="3F7F7F"/>
                </a:solidFill>
                <a:latin typeface="Courier New"/>
              </a:rPr>
              <a:t>Button </a:t>
            </a:r>
          </a:p>
          <a:p>
            <a:pPr fontAlgn="auto">
              <a:spcBef>
                <a:spcPts val="0"/>
              </a:spcBef>
              <a:spcAft>
                <a:spcPts val="0"/>
              </a:spcAft>
              <a:defRPr/>
            </a:pPr>
            <a:r>
              <a:rPr lang="en-US" sz="1100" dirty="0">
                <a:solidFill>
                  <a:srgbClr val="7F007F"/>
                </a:solidFill>
                <a:latin typeface="Courier New"/>
              </a:rPr>
              <a:t>	</a:t>
            </a:r>
            <a:r>
              <a:rPr lang="en-US" sz="1100" dirty="0" err="1">
                <a:solidFill>
                  <a:srgbClr val="7F007F"/>
                </a:solidFill>
                <a:latin typeface="Courier New"/>
              </a:rPr>
              <a:t>android:text</a:t>
            </a:r>
            <a:r>
              <a:rPr lang="en-US" sz="1100" dirty="0">
                <a:solidFill>
                  <a:srgbClr val="000000"/>
                </a:solidFill>
                <a:latin typeface="Courier New"/>
              </a:rPr>
              <a:t>=</a:t>
            </a:r>
            <a:r>
              <a:rPr lang="en-US" sz="1100" i="1" dirty="0">
                <a:solidFill>
                  <a:srgbClr val="2A00FF"/>
                </a:solidFill>
                <a:latin typeface="Courier New"/>
              </a:rPr>
              <a:t>"Back" </a:t>
            </a:r>
          </a:p>
          <a:p>
            <a:pPr fontAlgn="auto">
              <a:spcBef>
                <a:spcPts val="0"/>
              </a:spcBef>
              <a:spcAft>
                <a:spcPts val="0"/>
              </a:spcAft>
              <a:defRPr/>
            </a:pPr>
            <a:r>
              <a:rPr lang="en-US" sz="1100" dirty="0">
                <a:solidFill>
                  <a:srgbClr val="7F007F"/>
                </a:solidFill>
                <a:latin typeface="Courier New"/>
              </a:rPr>
              <a:t>	</a:t>
            </a:r>
            <a:r>
              <a:rPr lang="en-US" sz="1100" dirty="0" err="1">
                <a:solidFill>
                  <a:srgbClr val="7F007F"/>
                </a:solidFill>
                <a:latin typeface="Courier New"/>
              </a:rPr>
              <a:t>android:id</a:t>
            </a:r>
            <a:r>
              <a:rPr lang="en-US" sz="1100" dirty="0">
                <a:solidFill>
                  <a:srgbClr val="000000"/>
                </a:solidFill>
                <a:latin typeface="Courier New"/>
              </a:rPr>
              <a:t>=</a:t>
            </a:r>
            <a:r>
              <a:rPr lang="en-US" sz="1100" i="1" dirty="0">
                <a:solidFill>
                  <a:srgbClr val="2A00FF"/>
                </a:solidFill>
                <a:latin typeface="Courier New"/>
              </a:rPr>
              <a:t>"@+id/</a:t>
            </a:r>
            <a:r>
              <a:rPr lang="en-US" sz="1100" i="1" dirty="0" err="1">
                <a:solidFill>
                  <a:srgbClr val="2A00FF"/>
                </a:solidFill>
                <a:latin typeface="Courier New"/>
              </a:rPr>
              <a:t>btnBack</a:t>
            </a:r>
            <a:r>
              <a:rPr lang="en-US" sz="1100" i="1" dirty="0">
                <a:solidFill>
                  <a:srgbClr val="2A00FF"/>
                </a:solidFill>
                <a:latin typeface="Courier New"/>
              </a:rPr>
              <a:t>" </a:t>
            </a:r>
          </a:p>
          <a:p>
            <a:pPr fontAlgn="auto">
              <a:spcBef>
                <a:spcPts val="0"/>
              </a:spcBef>
              <a:spcAft>
                <a:spcPts val="0"/>
              </a:spcAft>
              <a:defRPr/>
            </a:pPr>
            <a:r>
              <a:rPr lang="en-US" sz="1100" dirty="0">
                <a:solidFill>
                  <a:srgbClr val="7F007F"/>
                </a:solidFill>
                <a:latin typeface="Courier New"/>
              </a:rPr>
              <a:t>	</a:t>
            </a:r>
            <a:r>
              <a:rPr lang="en-US" sz="1100" dirty="0" err="1">
                <a:solidFill>
                  <a:srgbClr val="7F007F"/>
                </a:solidFill>
                <a:latin typeface="Courier New"/>
              </a:rPr>
              <a:t>android:layout_width</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wrap_content</a:t>
            </a:r>
            <a:r>
              <a:rPr lang="en-US" sz="1100" i="1" dirty="0">
                <a:solidFill>
                  <a:srgbClr val="2A00FF"/>
                </a:solidFill>
                <a:latin typeface="Courier New"/>
              </a:rPr>
              <a:t>" </a:t>
            </a:r>
          </a:p>
          <a:p>
            <a:pPr fontAlgn="auto">
              <a:spcBef>
                <a:spcPts val="0"/>
              </a:spcBef>
              <a:spcAft>
                <a:spcPts val="0"/>
              </a:spcAft>
              <a:defRPr/>
            </a:pPr>
            <a:r>
              <a:rPr lang="en-US" sz="1100" dirty="0">
                <a:solidFill>
                  <a:srgbClr val="7F007F"/>
                </a:solidFill>
                <a:latin typeface="Courier New"/>
              </a:rPr>
              <a:t>	</a:t>
            </a:r>
            <a:r>
              <a:rPr lang="en-US" sz="1100" dirty="0" err="1">
                <a:solidFill>
                  <a:srgbClr val="7F007F"/>
                </a:solidFill>
                <a:latin typeface="Courier New"/>
              </a:rPr>
              <a:t>android:layout_height</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wrap_content</a:t>
            </a:r>
            <a:r>
              <a:rPr lang="en-US" sz="1100" i="1" dirty="0">
                <a:solidFill>
                  <a:srgbClr val="2A00FF"/>
                </a:solidFill>
                <a:latin typeface="Courier New"/>
              </a:rPr>
              <a:t>"</a:t>
            </a:r>
          </a:p>
          <a:p>
            <a:pPr fontAlgn="auto">
              <a:spcBef>
                <a:spcPts val="0"/>
              </a:spcBef>
              <a:spcAft>
                <a:spcPts val="0"/>
              </a:spcAft>
              <a:defRPr/>
            </a:pPr>
            <a:r>
              <a:rPr lang="en-US" sz="1100" dirty="0">
                <a:solidFill>
                  <a:srgbClr val="7F007F"/>
                </a:solidFill>
                <a:latin typeface="Courier New"/>
              </a:rPr>
              <a:t>	</a:t>
            </a:r>
            <a:r>
              <a:rPr lang="en-US" sz="1100" dirty="0" err="1">
                <a:solidFill>
                  <a:srgbClr val="7F007F"/>
                </a:solidFill>
                <a:latin typeface="Courier New"/>
              </a:rPr>
              <a:t>android:layout_gravity</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center_horizontal</a:t>
            </a:r>
            <a:r>
              <a:rPr lang="en-US" sz="1100" i="1" dirty="0">
                <a:solidFill>
                  <a:srgbClr val="2A00FF"/>
                </a:solidFill>
                <a:latin typeface="Courier New"/>
              </a:rPr>
              <a:t>" /</a:t>
            </a:r>
            <a:r>
              <a:rPr lang="en-US" sz="1100" i="1" dirty="0">
                <a:solidFill>
                  <a:srgbClr val="008080"/>
                </a:solidFill>
                <a:latin typeface="Courier New"/>
              </a:rPr>
              <a:t>&gt;</a:t>
            </a:r>
          </a:p>
          <a:p>
            <a:pPr fontAlgn="auto">
              <a:spcBef>
                <a:spcPts val="0"/>
              </a:spcBef>
              <a:spcAft>
                <a:spcPts val="0"/>
              </a:spcAft>
              <a:defRPr/>
            </a:pPr>
            <a:r>
              <a:rPr lang="en-US" sz="1100" dirty="0">
                <a:solidFill>
                  <a:srgbClr val="008080"/>
                </a:solidFill>
                <a:latin typeface="Courier New"/>
              </a:rPr>
              <a:t>&lt;/</a:t>
            </a:r>
            <a:r>
              <a:rPr lang="en-US" sz="1100" dirty="0" err="1">
                <a:solidFill>
                  <a:srgbClr val="3F7F7F"/>
                </a:solidFill>
                <a:latin typeface="Courier New"/>
              </a:rPr>
              <a:t>LinearLayout</a:t>
            </a:r>
            <a:r>
              <a:rPr lang="en-US" sz="1100" dirty="0">
                <a:solidFill>
                  <a:srgbClr val="008080"/>
                </a:solidFill>
                <a:latin typeface="Courier New"/>
              </a:rPr>
              <a:t>&gt;</a:t>
            </a:r>
            <a:endParaRPr lang="en-US" sz="1100" i="1" dirty="0">
              <a:solidFill>
                <a:srgbClr val="2A00FF"/>
              </a:solidFill>
              <a:latin typeface="Courier New"/>
            </a:endParaRPr>
          </a:p>
        </p:txBody>
      </p:sp>
      <p:sp>
        <p:nvSpPr>
          <p:cNvPr id="53254" name="TextBox 10"/>
          <p:cNvSpPr txBox="1">
            <a:spLocks noChangeArrowheads="1"/>
          </p:cNvSpPr>
          <p:nvPr/>
        </p:nvSpPr>
        <p:spPr bwMode="auto">
          <a:xfrm>
            <a:off x="457200" y="2057400"/>
            <a:ext cx="7467600" cy="369888"/>
          </a:xfrm>
          <a:prstGeom prst="rect">
            <a:avLst/>
          </a:prstGeom>
          <a:noFill/>
          <a:ln w="9525">
            <a:noFill/>
            <a:miter lim="800000"/>
            <a:headEnd/>
            <a:tailEnd/>
          </a:ln>
        </p:spPr>
        <p:txBody>
          <a:bodyPr>
            <a:spAutoFit/>
          </a:bodyPr>
          <a:lstStyle/>
          <a:p>
            <a:endParaRPr lang="en-US">
              <a:latin typeface="Calibri" pitchFamily="34" charset="0"/>
            </a:endParaRPr>
          </a:p>
        </p:txBody>
      </p:sp>
      <p:pic>
        <p:nvPicPr>
          <p:cNvPr id="10" name="Picture 9" descr="device.png"/>
          <p:cNvPicPr/>
          <p:nvPr/>
        </p:nvPicPr>
        <p:blipFill>
          <a:blip r:embed="rId3"/>
          <a:stretch>
            <a:fillRect/>
          </a:stretch>
        </p:blipFill>
        <p:spPr>
          <a:xfrm>
            <a:off x="6553200" y="3200400"/>
            <a:ext cx="1981200" cy="2743200"/>
          </a:xfrm>
          <a:prstGeom prst="rect">
            <a:avLst/>
          </a:prstGeom>
          <a:ln w="3175">
            <a:solidFill>
              <a:schemeClr val="bg1">
                <a:lumMod val="65000"/>
              </a:schemeClr>
            </a:solidFill>
          </a:ln>
        </p:spPr>
      </p:pic>
      <p:sp>
        <p:nvSpPr>
          <p:cNvPr id="12" name="Right Brace 11"/>
          <p:cNvSpPr/>
          <p:nvPr/>
        </p:nvSpPr>
        <p:spPr>
          <a:xfrm>
            <a:off x="4572000" y="4572000"/>
            <a:ext cx="152400" cy="11430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cxnSp>
        <p:nvCxnSpPr>
          <p:cNvPr id="14" name="Straight Arrow Connector 13"/>
          <p:cNvCxnSpPr/>
          <p:nvPr/>
        </p:nvCxnSpPr>
        <p:spPr>
          <a:xfrm flipV="1">
            <a:off x="4876800" y="4419600"/>
            <a:ext cx="1524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8B42683-A776-4D90-9FF8-0749BD92C722}" type="slidenum">
              <a:rPr lang="en-US"/>
              <a:pPr>
                <a:defRPr/>
              </a:pPr>
              <a:t>4</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3BEABFCD-3035-4651-85A4-17DBD7DC9700}" type="slidenum">
              <a:rPr lang="en-US" sz="1200">
                <a:solidFill>
                  <a:schemeClr val="tx1">
                    <a:tint val="75000"/>
                  </a:schemeClr>
                </a:solidFill>
                <a:latin typeface="+mn-lt"/>
              </a:rPr>
              <a:pPr algn="r" fontAlgn="auto">
                <a:spcBef>
                  <a:spcPts val="0"/>
                </a:spcBef>
                <a:spcAft>
                  <a:spcPts val="0"/>
                </a:spcAft>
                <a:defRPr/>
              </a:pPr>
              <a:t>4</a:t>
            </a:fld>
            <a:endParaRPr lang="en-US" sz="1200">
              <a:solidFill>
                <a:schemeClr val="tx1">
                  <a:tint val="75000"/>
                </a:schemeClr>
              </a:solidFill>
              <a:latin typeface="+mn-lt"/>
            </a:endParaRPr>
          </a:p>
        </p:txBody>
      </p:sp>
      <p:pic>
        <p:nvPicPr>
          <p:cNvPr id="16388"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16389" name="TextBox 6"/>
          <p:cNvSpPr txBox="1">
            <a:spLocks noChangeArrowheads="1"/>
          </p:cNvSpPr>
          <p:nvPr/>
        </p:nvSpPr>
        <p:spPr bwMode="auto">
          <a:xfrm>
            <a:off x="228600" y="1219200"/>
            <a:ext cx="8534400" cy="461963"/>
          </a:xfrm>
          <a:prstGeom prst="rect">
            <a:avLst/>
          </a:prstGeom>
          <a:noFill/>
          <a:ln w="9525">
            <a:noFill/>
            <a:miter lim="800000"/>
            <a:headEnd/>
            <a:tailEnd/>
          </a:ln>
        </p:spPr>
        <p:txBody>
          <a:bodyPr>
            <a:spAutoFit/>
          </a:bodyPr>
          <a:lstStyle/>
          <a:p>
            <a:pPr marL="457200" indent="-457200"/>
            <a:r>
              <a:rPr lang="en-US" sz="2400">
                <a:latin typeface="Calibri" pitchFamily="34" charset="0"/>
              </a:rPr>
              <a:t>Displaying/Selecting Options</a:t>
            </a:r>
          </a:p>
        </p:txBody>
      </p:sp>
      <p:sp>
        <p:nvSpPr>
          <p:cNvPr id="9" name="Flowchart: Magnetic Disk 8"/>
          <p:cNvSpPr/>
          <p:nvPr/>
        </p:nvSpPr>
        <p:spPr>
          <a:xfrm>
            <a:off x="381000" y="2895600"/>
            <a:ext cx="1295400" cy="1828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DATA</a:t>
            </a:r>
          </a:p>
        </p:txBody>
      </p:sp>
      <p:sp>
        <p:nvSpPr>
          <p:cNvPr id="11" name="Flowchart: Process 10"/>
          <p:cNvSpPr/>
          <p:nvPr/>
        </p:nvSpPr>
        <p:spPr>
          <a:xfrm>
            <a:off x="2667000" y="4800600"/>
            <a:ext cx="13716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DATA </a:t>
            </a:r>
          </a:p>
          <a:p>
            <a:pPr algn="ctr" fontAlgn="auto">
              <a:spcBef>
                <a:spcPts val="0"/>
              </a:spcBef>
              <a:spcAft>
                <a:spcPts val="0"/>
              </a:spcAft>
              <a:defRPr/>
            </a:pPr>
            <a:r>
              <a:rPr lang="en-US" dirty="0"/>
              <a:t>ADAPTER</a:t>
            </a:r>
          </a:p>
        </p:txBody>
      </p:sp>
      <p:sp>
        <p:nvSpPr>
          <p:cNvPr id="12" name="Right Arrow 11"/>
          <p:cNvSpPr/>
          <p:nvPr/>
        </p:nvSpPr>
        <p:spPr>
          <a:xfrm rot="2033993">
            <a:off x="1828800" y="4570413"/>
            <a:ext cx="762000" cy="3048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6393" name="Picture 3"/>
          <p:cNvPicPr>
            <a:picLocks noChangeAspect="1" noChangeArrowheads="1"/>
          </p:cNvPicPr>
          <p:nvPr/>
        </p:nvPicPr>
        <p:blipFill>
          <a:blip r:embed="rId3"/>
          <a:srcRect/>
          <a:stretch>
            <a:fillRect/>
          </a:stretch>
        </p:blipFill>
        <p:spPr bwMode="auto">
          <a:xfrm>
            <a:off x="5410200" y="1104900"/>
            <a:ext cx="2413000" cy="4305300"/>
          </a:xfrm>
          <a:prstGeom prst="rect">
            <a:avLst/>
          </a:prstGeom>
          <a:noFill/>
          <a:ln w="9525">
            <a:noFill/>
            <a:miter lim="800000"/>
            <a:headEnd/>
            <a:tailEnd/>
          </a:ln>
        </p:spPr>
      </p:pic>
      <p:sp>
        <p:nvSpPr>
          <p:cNvPr id="14" name="Right Arrow 13"/>
          <p:cNvSpPr/>
          <p:nvPr/>
        </p:nvSpPr>
        <p:spPr>
          <a:xfrm rot="19491059">
            <a:off x="4035425" y="4581525"/>
            <a:ext cx="1435100" cy="24288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Left Arrow 14"/>
          <p:cNvSpPr/>
          <p:nvPr/>
        </p:nvSpPr>
        <p:spPr>
          <a:xfrm rot="302617">
            <a:off x="3063875" y="2528888"/>
            <a:ext cx="2128838" cy="46196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rgbClr val="C00000"/>
                </a:solidFill>
              </a:rPr>
              <a:t>Selection</a:t>
            </a:r>
          </a:p>
        </p:txBody>
      </p:sp>
      <p:sp>
        <p:nvSpPr>
          <p:cNvPr id="16" name="Right Brace 15"/>
          <p:cNvSpPr/>
          <p:nvPr/>
        </p:nvSpPr>
        <p:spPr>
          <a:xfrm>
            <a:off x="7924800" y="1600200"/>
            <a:ext cx="304800" cy="28194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6397" name="TextBox 17"/>
          <p:cNvSpPr txBox="1">
            <a:spLocks noChangeArrowheads="1"/>
          </p:cNvSpPr>
          <p:nvPr/>
        </p:nvSpPr>
        <p:spPr bwMode="auto">
          <a:xfrm>
            <a:off x="1752600" y="4114800"/>
            <a:ext cx="1066800" cy="307975"/>
          </a:xfrm>
          <a:prstGeom prst="rect">
            <a:avLst/>
          </a:prstGeom>
          <a:noFill/>
          <a:ln w="9525">
            <a:noFill/>
            <a:miter lim="800000"/>
            <a:headEnd/>
            <a:tailEnd/>
          </a:ln>
        </p:spPr>
        <p:txBody>
          <a:bodyPr>
            <a:spAutoFit/>
          </a:bodyPr>
          <a:lstStyle/>
          <a:p>
            <a:r>
              <a:rPr lang="en-US" sz="1400">
                <a:latin typeface="Calibri" pitchFamily="34" charset="0"/>
              </a:rPr>
              <a:t>Raw data</a:t>
            </a:r>
          </a:p>
        </p:txBody>
      </p:sp>
      <p:sp>
        <p:nvSpPr>
          <p:cNvPr id="16398" name="TextBox 18"/>
          <p:cNvSpPr txBox="1">
            <a:spLocks noChangeArrowheads="1"/>
          </p:cNvSpPr>
          <p:nvPr/>
        </p:nvSpPr>
        <p:spPr bwMode="auto">
          <a:xfrm>
            <a:off x="3962400" y="4114800"/>
            <a:ext cx="1066800" cy="738188"/>
          </a:xfrm>
          <a:prstGeom prst="rect">
            <a:avLst/>
          </a:prstGeom>
          <a:noFill/>
          <a:ln w="9525">
            <a:noFill/>
            <a:miter lim="800000"/>
            <a:headEnd/>
            <a:tailEnd/>
          </a:ln>
        </p:spPr>
        <p:txBody>
          <a:bodyPr>
            <a:spAutoFit/>
          </a:bodyPr>
          <a:lstStyle/>
          <a:p>
            <a:r>
              <a:rPr lang="en-US" sz="1400">
                <a:latin typeface="Calibri" pitchFamily="34" charset="0"/>
              </a:rPr>
              <a:t>Formatted &amp; bound</a:t>
            </a:r>
          </a:p>
          <a:p>
            <a:r>
              <a:rPr lang="en-US" sz="1400">
                <a:latin typeface="Calibri" pitchFamily="34" charset="0"/>
              </a:rPr>
              <a:t>data</a:t>
            </a:r>
          </a:p>
        </p:txBody>
      </p:sp>
      <p:sp>
        <p:nvSpPr>
          <p:cNvPr id="20" name="Line Callout 3 19"/>
          <p:cNvSpPr/>
          <p:nvPr/>
        </p:nvSpPr>
        <p:spPr>
          <a:xfrm>
            <a:off x="6096000" y="5638800"/>
            <a:ext cx="2209800" cy="609600"/>
          </a:xfrm>
          <a:prstGeom prst="borderCallout3">
            <a:avLst>
              <a:gd name="adj1" fmla="val -1503"/>
              <a:gd name="adj2" fmla="val 100049"/>
              <a:gd name="adj3" fmla="val -44541"/>
              <a:gd name="adj4" fmla="val 114294"/>
              <a:gd name="adj5" fmla="val -217722"/>
              <a:gd name="adj6" fmla="val 116347"/>
              <a:gd name="adj7" fmla="val -409822"/>
              <a:gd name="adj8" fmla="val 98959"/>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rgbClr val="0070C0"/>
                </a:solidFill>
              </a:rPr>
              <a:t>Destination layout </a:t>
            </a:r>
          </a:p>
          <a:p>
            <a:pPr algn="ctr" fontAlgn="auto">
              <a:spcBef>
                <a:spcPts val="0"/>
              </a:spcBef>
              <a:spcAft>
                <a:spcPts val="0"/>
              </a:spcAft>
              <a:defRPr/>
            </a:pPr>
            <a:r>
              <a:rPr lang="en-US" sz="1600" dirty="0">
                <a:solidFill>
                  <a:srgbClr val="0070C0"/>
                </a:solidFill>
              </a:rPr>
              <a:t>Holding a </a:t>
            </a:r>
            <a:r>
              <a:rPr lang="en-US" sz="1600" b="1" dirty="0" err="1">
                <a:solidFill>
                  <a:srgbClr val="0070C0"/>
                </a:solidFill>
              </a:rPr>
              <a:t>ListView</a:t>
            </a:r>
            <a:endParaRPr lang="en-US" sz="1600" b="1" dirty="0">
              <a:solidFill>
                <a:srgbClr val="0070C0"/>
              </a:solidFill>
            </a:endParaRPr>
          </a:p>
        </p:txBody>
      </p:sp>
      <p:pic>
        <p:nvPicPr>
          <p:cNvPr id="16400" name="Picture 1" descr="C:\Documents and Settings\Administrator\Local Settings\Temporary Internet Files\Content.IE5\XP9UAIBT\MC900383604[1].wmf"/>
          <p:cNvPicPr>
            <a:picLocks noChangeAspect="1" noChangeArrowheads="1"/>
          </p:cNvPicPr>
          <p:nvPr/>
        </p:nvPicPr>
        <p:blipFill>
          <a:blip r:embed="rId4"/>
          <a:srcRect/>
          <a:stretch>
            <a:fillRect/>
          </a:stretch>
        </p:blipFill>
        <p:spPr bwMode="auto">
          <a:xfrm>
            <a:off x="2286000" y="1752600"/>
            <a:ext cx="933450" cy="1455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2BDEEA4-0F07-4D84-8EFE-1EAC98F86733}" type="slidenum">
              <a:rPr lang="en-US"/>
              <a:pPr>
                <a:defRPr/>
              </a:pPr>
              <a:t>40</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18E71806-87EC-4294-A4C4-59B3BF640F4E}" type="slidenum">
              <a:rPr lang="en-US" sz="1200">
                <a:solidFill>
                  <a:schemeClr val="tx1">
                    <a:tint val="75000"/>
                  </a:schemeClr>
                </a:solidFill>
                <a:latin typeface="+mn-lt"/>
              </a:rPr>
              <a:pPr algn="r" fontAlgn="auto">
                <a:spcBef>
                  <a:spcPts val="0"/>
                </a:spcBef>
                <a:spcAft>
                  <a:spcPts val="0"/>
                </a:spcAft>
                <a:defRPr/>
              </a:pPr>
              <a:t>40</a:t>
            </a:fld>
            <a:endParaRPr lang="en-US" sz="1200">
              <a:solidFill>
                <a:schemeClr val="tx1">
                  <a:tint val="75000"/>
                </a:schemeClr>
              </a:solidFill>
              <a:latin typeface="+mn-lt"/>
            </a:endParaRPr>
          </a:p>
        </p:txBody>
      </p:sp>
      <p:pic>
        <p:nvPicPr>
          <p:cNvPr id="54276"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54277" name="TextBox 8"/>
          <p:cNvSpPr txBox="1">
            <a:spLocks noChangeArrowheads="1"/>
          </p:cNvSpPr>
          <p:nvPr/>
        </p:nvSpPr>
        <p:spPr bwMode="auto">
          <a:xfrm>
            <a:off x="441325" y="1066800"/>
            <a:ext cx="8229600" cy="5724525"/>
          </a:xfrm>
          <a:prstGeom prst="rect">
            <a:avLst/>
          </a:prstGeom>
          <a:noFill/>
          <a:ln w="9525">
            <a:noFill/>
            <a:miter lim="800000"/>
            <a:headEnd/>
            <a:tailEnd/>
          </a:ln>
        </p:spPr>
        <p:txBody>
          <a:bodyPr>
            <a:spAutoFit/>
          </a:bodyPr>
          <a:lstStyle/>
          <a:p>
            <a:r>
              <a:rPr lang="en-US" sz="2800" b="1">
                <a:latin typeface="Calibri" pitchFamily="34" charset="0"/>
              </a:rPr>
              <a:t>GridView (again…)</a:t>
            </a:r>
            <a:endParaRPr lang="en-US" sz="2800">
              <a:latin typeface="Calibri" pitchFamily="34" charset="0"/>
            </a:endParaRPr>
          </a:p>
          <a:p>
            <a:endParaRPr lang="en-US" sz="800" b="1">
              <a:latin typeface="Calibri" pitchFamily="34" charset="0"/>
            </a:endParaRPr>
          </a:p>
          <a:p>
            <a:r>
              <a:rPr lang="en-US" sz="1000" b="1">
                <a:solidFill>
                  <a:srgbClr val="7F0055"/>
                </a:solidFill>
                <a:latin typeface="Courier New" pitchFamily="49" charset="0"/>
              </a:rPr>
              <a:t>package</a:t>
            </a:r>
            <a:r>
              <a:rPr lang="en-US" sz="1000" b="1">
                <a:solidFill>
                  <a:srgbClr val="000000"/>
                </a:solidFill>
                <a:latin typeface="Courier New" pitchFamily="49" charset="0"/>
              </a:rPr>
              <a:t> cis493.matos;</a:t>
            </a:r>
          </a:p>
          <a:p>
            <a:r>
              <a:rPr lang="en-US" sz="1000">
                <a:solidFill>
                  <a:srgbClr val="3F7F5F"/>
                </a:solidFill>
                <a:latin typeface="Courier New" pitchFamily="49" charset="0"/>
              </a:rPr>
              <a:t>/* --------------------------------------------------------------------------</a:t>
            </a:r>
          </a:p>
          <a:p>
            <a:r>
              <a:rPr lang="en-US" sz="1000">
                <a:solidFill>
                  <a:srgbClr val="3F7F5F"/>
                </a:solidFill>
                <a:latin typeface="Courier New" pitchFamily="49" charset="0"/>
              </a:rPr>
              <a:t>   References:</a:t>
            </a:r>
          </a:p>
          <a:p>
            <a:r>
              <a:rPr lang="en-US" sz="1000">
                <a:solidFill>
                  <a:srgbClr val="3F7F5F"/>
                </a:solidFill>
                <a:latin typeface="Courier New" pitchFamily="49" charset="0"/>
              </a:rPr>
              <a:t>   Website on which you could make free thumbnails:</a:t>
            </a:r>
          </a:p>
          <a:p>
            <a:r>
              <a:rPr lang="en-US" sz="1000">
                <a:solidFill>
                  <a:srgbClr val="3F7F5F"/>
                </a:solidFill>
                <a:latin typeface="Courier New" pitchFamily="49" charset="0"/>
              </a:rPr>
              <a:t>   http:  www.makeathumbnail.com/thumbnail.php</a:t>
            </a:r>
          </a:p>
          <a:p>
            <a:r>
              <a:rPr lang="en-US" sz="1000">
                <a:solidFill>
                  <a:srgbClr val="3F7F5F"/>
                </a:solidFill>
                <a:latin typeface="Courier New" pitchFamily="49" charset="0"/>
              </a:rPr>
              <a:t>   --------------------------------------------------------------------------</a:t>
            </a:r>
          </a:p>
          <a:p>
            <a:r>
              <a:rPr lang="en-US" sz="1000">
                <a:solidFill>
                  <a:srgbClr val="3F7F5F"/>
                </a:solidFill>
                <a:latin typeface="Courier New" pitchFamily="49" charset="0"/>
              </a:rPr>
              <a:t>   GOAL: displaying a number of pictures in a GridView. Example taken from:</a:t>
            </a:r>
          </a:p>
          <a:p>
            <a:r>
              <a:rPr lang="en-US" sz="1000">
                <a:solidFill>
                  <a:srgbClr val="3F7F5F"/>
                </a:solidFill>
                <a:latin typeface="Courier New" pitchFamily="49" charset="0"/>
              </a:rPr>
              <a:t>   http:  developer.android.com/guide/tutorials/views/hello-gridview.html  </a:t>
            </a:r>
          </a:p>
          <a:p>
            <a:r>
              <a:rPr lang="en-US" sz="1000">
                <a:solidFill>
                  <a:srgbClr val="3F7F5F"/>
                </a:solidFill>
                <a:latin typeface="Courier New" pitchFamily="49" charset="0"/>
              </a:rPr>
              <a:t>   --------------------------------------------------------------------------</a:t>
            </a:r>
          </a:p>
          <a:p>
            <a:r>
              <a:rPr lang="en-US" sz="1000">
                <a:solidFill>
                  <a:srgbClr val="3F7F5F"/>
                </a:solidFill>
                <a:latin typeface="Courier New" pitchFamily="49" charset="0"/>
              </a:rPr>
              <a:t>   Reference: http://developer.android.com/guide/practices/screens_support.html</a:t>
            </a:r>
          </a:p>
          <a:p>
            <a:r>
              <a:rPr lang="en-US" sz="1000">
                <a:solidFill>
                  <a:srgbClr val="3F7F5F"/>
                </a:solidFill>
                <a:latin typeface="Courier New" pitchFamily="49" charset="0"/>
              </a:rPr>
              <a:t>  </a:t>
            </a:r>
          </a:p>
          <a:p>
            <a:r>
              <a:rPr lang="en-US" sz="1000">
                <a:solidFill>
                  <a:srgbClr val="3F7F5F"/>
                </a:solidFill>
                <a:latin typeface="Courier New" pitchFamily="49" charset="0"/>
              </a:rPr>
              <a:t>   px	Pixels - corresponds to actual pixels on the screen. </a:t>
            </a:r>
          </a:p>
          <a:p>
            <a:endParaRPr lang="en-US" sz="1000">
              <a:latin typeface="Courier New" pitchFamily="49" charset="0"/>
            </a:endParaRPr>
          </a:p>
          <a:p>
            <a:r>
              <a:rPr lang="en-US" sz="1000">
                <a:solidFill>
                  <a:srgbClr val="3F7F5F"/>
                </a:solidFill>
                <a:latin typeface="Courier New" pitchFamily="49" charset="0"/>
              </a:rPr>
              <a:t>   dp	Density-independent Pixels (dip) - an abstract unit that is based on the </a:t>
            </a:r>
          </a:p>
          <a:p>
            <a:r>
              <a:rPr lang="en-US" sz="1000">
                <a:solidFill>
                  <a:srgbClr val="3F7F5F"/>
                </a:solidFill>
                <a:latin typeface="Courier New" pitchFamily="49" charset="0"/>
              </a:rPr>
              <a:t>	physical density of the screen. These units are relative to a </a:t>
            </a:r>
          </a:p>
          <a:p>
            <a:r>
              <a:rPr lang="en-US" sz="1000">
                <a:solidFill>
                  <a:srgbClr val="3F7F5F"/>
                </a:solidFill>
                <a:latin typeface="Courier New" pitchFamily="49" charset="0"/>
              </a:rPr>
              <a:t>	160 dpi screen, so one dp is one pixel on a 160 dpi screen. </a:t>
            </a:r>
          </a:p>
          <a:p>
            <a:r>
              <a:rPr lang="en-US" sz="1000">
                <a:solidFill>
                  <a:srgbClr val="3F7F5F"/>
                </a:solidFill>
                <a:latin typeface="Courier New" pitchFamily="49" charset="0"/>
              </a:rPr>
              <a:t>--------------------------------------------------------------------------------</a:t>
            </a:r>
          </a:p>
          <a:p>
            <a:r>
              <a:rPr lang="en-US" sz="1000">
                <a:solidFill>
                  <a:srgbClr val="3F7F5F"/>
                </a:solidFill>
                <a:latin typeface="Courier New" pitchFamily="49" charset="0"/>
              </a:rPr>
              <a:t> */</a:t>
            </a:r>
          </a:p>
          <a:p>
            <a:r>
              <a:rPr lang="en-US" sz="1000" b="1">
                <a:solidFill>
                  <a:srgbClr val="7F0055"/>
                </a:solidFill>
                <a:latin typeface="Courier New" pitchFamily="49" charset="0"/>
              </a:rPr>
              <a:t>import</a:t>
            </a:r>
            <a:r>
              <a:rPr lang="en-US" sz="1000" b="1">
                <a:solidFill>
                  <a:srgbClr val="000000"/>
                </a:solidFill>
                <a:latin typeface="Courier New" pitchFamily="49" charset="0"/>
              </a:rPr>
              <a:t> android.app.Activity;</a:t>
            </a:r>
          </a:p>
          <a:p>
            <a:r>
              <a:rPr lang="en-US" sz="1000" b="1">
                <a:solidFill>
                  <a:srgbClr val="7F0055"/>
                </a:solidFill>
                <a:latin typeface="Courier New" pitchFamily="49" charset="0"/>
              </a:rPr>
              <a:t>import</a:t>
            </a:r>
            <a:r>
              <a:rPr lang="en-US" sz="1000" b="1">
                <a:solidFill>
                  <a:srgbClr val="000000"/>
                </a:solidFill>
                <a:latin typeface="Courier New" pitchFamily="49" charset="0"/>
              </a:rPr>
              <a:t> android.content.Context;</a:t>
            </a:r>
          </a:p>
          <a:p>
            <a:r>
              <a:rPr lang="en-US" sz="1000" b="1">
                <a:solidFill>
                  <a:srgbClr val="7F0055"/>
                </a:solidFill>
                <a:latin typeface="Courier New" pitchFamily="49" charset="0"/>
              </a:rPr>
              <a:t>import</a:t>
            </a:r>
            <a:r>
              <a:rPr lang="en-US" sz="1000" b="1">
                <a:solidFill>
                  <a:srgbClr val="000000"/>
                </a:solidFill>
                <a:latin typeface="Courier New" pitchFamily="49" charset="0"/>
              </a:rPr>
              <a:t> android.os.Bundle;</a:t>
            </a:r>
          </a:p>
          <a:p>
            <a:r>
              <a:rPr lang="en-US" sz="1000" b="1">
                <a:solidFill>
                  <a:srgbClr val="7F0055"/>
                </a:solidFill>
                <a:latin typeface="Courier New" pitchFamily="49" charset="0"/>
              </a:rPr>
              <a:t>import</a:t>
            </a:r>
            <a:r>
              <a:rPr lang="en-US" sz="1000" b="1">
                <a:solidFill>
                  <a:srgbClr val="000000"/>
                </a:solidFill>
                <a:latin typeface="Courier New" pitchFamily="49" charset="0"/>
              </a:rPr>
              <a:t> android.view.View;</a:t>
            </a:r>
          </a:p>
          <a:p>
            <a:r>
              <a:rPr lang="en-US" sz="1000" b="1">
                <a:solidFill>
                  <a:srgbClr val="7F0055"/>
                </a:solidFill>
                <a:latin typeface="Courier New" pitchFamily="49" charset="0"/>
              </a:rPr>
              <a:t>import</a:t>
            </a:r>
            <a:r>
              <a:rPr lang="en-US" sz="1000" b="1">
                <a:solidFill>
                  <a:srgbClr val="000000"/>
                </a:solidFill>
                <a:latin typeface="Courier New" pitchFamily="49" charset="0"/>
              </a:rPr>
              <a:t> android.view.ViewGroup;</a:t>
            </a:r>
          </a:p>
          <a:p>
            <a:r>
              <a:rPr lang="en-US" sz="1000" b="1">
                <a:solidFill>
                  <a:srgbClr val="7F0055"/>
                </a:solidFill>
                <a:latin typeface="Courier New" pitchFamily="49" charset="0"/>
              </a:rPr>
              <a:t>import</a:t>
            </a:r>
            <a:r>
              <a:rPr lang="en-US" sz="1000" b="1">
                <a:solidFill>
                  <a:srgbClr val="000000"/>
                </a:solidFill>
                <a:latin typeface="Courier New" pitchFamily="49" charset="0"/>
              </a:rPr>
              <a:t> android.view.View.OnClickListener;</a:t>
            </a:r>
          </a:p>
          <a:p>
            <a:r>
              <a:rPr lang="en-US" sz="1000" b="1">
                <a:solidFill>
                  <a:srgbClr val="7F0055"/>
                </a:solidFill>
                <a:latin typeface="Courier New" pitchFamily="49" charset="0"/>
              </a:rPr>
              <a:t>import</a:t>
            </a:r>
            <a:r>
              <a:rPr lang="en-US" sz="1000" b="1">
                <a:solidFill>
                  <a:srgbClr val="000000"/>
                </a:solidFill>
                <a:latin typeface="Courier New" pitchFamily="49" charset="0"/>
              </a:rPr>
              <a:t> android.widget.AdapterView;</a:t>
            </a:r>
          </a:p>
          <a:p>
            <a:r>
              <a:rPr lang="en-US" sz="1000" b="1">
                <a:solidFill>
                  <a:srgbClr val="7F0055"/>
                </a:solidFill>
                <a:latin typeface="Courier New" pitchFamily="49" charset="0"/>
              </a:rPr>
              <a:t>import</a:t>
            </a:r>
            <a:r>
              <a:rPr lang="en-US" sz="1000" b="1">
                <a:solidFill>
                  <a:srgbClr val="000000"/>
                </a:solidFill>
                <a:latin typeface="Courier New" pitchFamily="49" charset="0"/>
              </a:rPr>
              <a:t> android.widget.BaseAdapter;</a:t>
            </a:r>
          </a:p>
          <a:p>
            <a:r>
              <a:rPr lang="en-US" sz="1000" b="1">
                <a:solidFill>
                  <a:srgbClr val="7F0055"/>
                </a:solidFill>
                <a:latin typeface="Courier New" pitchFamily="49" charset="0"/>
              </a:rPr>
              <a:t>import</a:t>
            </a:r>
            <a:r>
              <a:rPr lang="en-US" sz="1000" b="1">
                <a:solidFill>
                  <a:srgbClr val="000000"/>
                </a:solidFill>
                <a:latin typeface="Courier New" pitchFamily="49" charset="0"/>
              </a:rPr>
              <a:t> android.widget.Button;</a:t>
            </a:r>
          </a:p>
          <a:p>
            <a:r>
              <a:rPr lang="en-US" sz="1000" b="1">
                <a:solidFill>
                  <a:srgbClr val="7F0055"/>
                </a:solidFill>
                <a:latin typeface="Courier New" pitchFamily="49" charset="0"/>
              </a:rPr>
              <a:t>import</a:t>
            </a:r>
            <a:r>
              <a:rPr lang="en-US" sz="1000" b="1">
                <a:solidFill>
                  <a:srgbClr val="000000"/>
                </a:solidFill>
                <a:latin typeface="Courier New" pitchFamily="49" charset="0"/>
              </a:rPr>
              <a:t> android.widget.GridView;</a:t>
            </a:r>
          </a:p>
          <a:p>
            <a:r>
              <a:rPr lang="en-US" sz="1000" b="1">
                <a:solidFill>
                  <a:srgbClr val="7F0055"/>
                </a:solidFill>
                <a:latin typeface="Courier New" pitchFamily="49" charset="0"/>
              </a:rPr>
              <a:t>import</a:t>
            </a:r>
            <a:r>
              <a:rPr lang="en-US" sz="1000" b="1">
                <a:solidFill>
                  <a:srgbClr val="000000"/>
                </a:solidFill>
                <a:latin typeface="Courier New" pitchFamily="49" charset="0"/>
              </a:rPr>
              <a:t> android.widget.ImageView;</a:t>
            </a:r>
          </a:p>
          <a:p>
            <a:r>
              <a:rPr lang="en-US" sz="1000" b="1">
                <a:solidFill>
                  <a:srgbClr val="7F0055"/>
                </a:solidFill>
                <a:latin typeface="Courier New" pitchFamily="49" charset="0"/>
              </a:rPr>
              <a:t>import</a:t>
            </a:r>
            <a:r>
              <a:rPr lang="en-US" sz="1000" b="1">
                <a:solidFill>
                  <a:srgbClr val="000000"/>
                </a:solidFill>
                <a:latin typeface="Courier New" pitchFamily="49" charset="0"/>
              </a:rPr>
              <a:t> android.widget.TextView;</a:t>
            </a:r>
          </a:p>
          <a:p>
            <a:r>
              <a:rPr lang="en-US" sz="1000" b="1">
                <a:solidFill>
                  <a:srgbClr val="7F0055"/>
                </a:solidFill>
                <a:latin typeface="Courier New" pitchFamily="49" charset="0"/>
              </a:rPr>
              <a:t>import</a:t>
            </a:r>
            <a:r>
              <a:rPr lang="en-US" sz="1000" b="1">
                <a:solidFill>
                  <a:srgbClr val="000000"/>
                </a:solidFill>
                <a:latin typeface="Courier New" pitchFamily="49" charset="0"/>
              </a:rPr>
              <a:t> android.widget.Toast;</a:t>
            </a:r>
          </a:p>
          <a:p>
            <a:r>
              <a:rPr lang="en-US" sz="1000" b="1">
                <a:solidFill>
                  <a:srgbClr val="7F0055"/>
                </a:solidFill>
                <a:latin typeface="Courier New" pitchFamily="49" charset="0"/>
              </a:rPr>
              <a:t>import</a:t>
            </a:r>
            <a:r>
              <a:rPr lang="en-US" sz="1000" b="1">
                <a:solidFill>
                  <a:srgbClr val="000000"/>
                </a:solidFill>
                <a:latin typeface="Courier New" pitchFamily="49" charset="0"/>
              </a:rPr>
              <a:t> android.widget.AdapterView.OnItemClickListener;</a:t>
            </a:r>
          </a:p>
          <a:p>
            <a:endParaRPr lang="en-US" sz="1000">
              <a:latin typeface="Courier New" pitchFamily="49" charset="0"/>
            </a:endParaRPr>
          </a:p>
        </p:txBody>
      </p:sp>
      <p:sp>
        <p:nvSpPr>
          <p:cNvPr id="54278" name="TextBox 10"/>
          <p:cNvSpPr txBox="1">
            <a:spLocks noChangeArrowheads="1"/>
          </p:cNvSpPr>
          <p:nvPr/>
        </p:nvSpPr>
        <p:spPr bwMode="auto">
          <a:xfrm>
            <a:off x="457200" y="2057400"/>
            <a:ext cx="7467600" cy="369888"/>
          </a:xfrm>
          <a:prstGeom prst="rect">
            <a:avLst/>
          </a:prstGeom>
          <a:noFill/>
          <a:ln w="9525">
            <a:noFill/>
            <a:miter lim="800000"/>
            <a:headEnd/>
            <a:tailEnd/>
          </a:ln>
        </p:spPr>
        <p:txBody>
          <a:bodyPr>
            <a:spAutoFit/>
          </a:bodyP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652F3B0-B1F1-4D19-8FDD-830483A542D4}" type="slidenum">
              <a:rPr lang="en-US"/>
              <a:pPr>
                <a:defRPr/>
              </a:pPr>
              <a:t>41</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30FDA34-DDA5-46D1-B95E-EE65FF966E37}" type="slidenum">
              <a:rPr lang="en-US" sz="1200">
                <a:solidFill>
                  <a:schemeClr val="tx1">
                    <a:tint val="75000"/>
                  </a:schemeClr>
                </a:solidFill>
                <a:latin typeface="+mn-lt"/>
              </a:rPr>
              <a:pPr algn="r" fontAlgn="auto">
                <a:spcBef>
                  <a:spcPts val="0"/>
                </a:spcBef>
                <a:spcAft>
                  <a:spcPts val="0"/>
                </a:spcAft>
                <a:defRPr/>
              </a:pPr>
              <a:t>41</a:t>
            </a:fld>
            <a:endParaRPr lang="en-US" sz="1200">
              <a:solidFill>
                <a:schemeClr val="tx1">
                  <a:tint val="75000"/>
                </a:schemeClr>
              </a:solidFill>
              <a:latin typeface="+mn-lt"/>
            </a:endParaRPr>
          </a:p>
        </p:txBody>
      </p:sp>
      <p:pic>
        <p:nvPicPr>
          <p:cNvPr id="55300"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9" name="TextBox 8"/>
          <p:cNvSpPr txBox="1"/>
          <p:nvPr/>
        </p:nvSpPr>
        <p:spPr>
          <a:xfrm>
            <a:off x="441960" y="1066800"/>
            <a:ext cx="8229600" cy="5724644"/>
          </a:xfrm>
          <a:prstGeom prst="rect">
            <a:avLst/>
          </a:prstGeom>
          <a:noFill/>
        </p:spPr>
        <p:txBody>
          <a:bodyPr>
            <a:spAutoFit/>
          </a:bodyPr>
          <a:lstStyle/>
          <a:p>
            <a:pPr fontAlgn="auto">
              <a:spcBef>
                <a:spcPts val="0"/>
              </a:spcBef>
              <a:spcAft>
                <a:spcPts val="0"/>
              </a:spcAft>
              <a:defRPr/>
            </a:pPr>
            <a:r>
              <a:rPr lang="en-US" sz="2800" b="1" dirty="0" err="1">
                <a:latin typeface="+mn-lt"/>
              </a:rPr>
              <a:t>GridView</a:t>
            </a:r>
            <a:r>
              <a:rPr lang="en-US" sz="2800" b="1" dirty="0">
                <a:latin typeface="+mn-lt"/>
              </a:rPr>
              <a:t> (again…)</a:t>
            </a:r>
            <a:endParaRPr lang="en-US" sz="2800" dirty="0">
              <a:latin typeface="+mn-lt"/>
            </a:endParaRPr>
          </a:p>
          <a:p>
            <a:pPr fontAlgn="auto">
              <a:spcBef>
                <a:spcPts val="0"/>
              </a:spcBef>
              <a:spcAft>
                <a:spcPts val="0"/>
              </a:spcAft>
              <a:defRPr/>
            </a:pPr>
            <a:endParaRPr lang="en-US" sz="800" b="1" dirty="0">
              <a:latin typeface="+mn-lt"/>
            </a:endParaRPr>
          </a:p>
          <a:p>
            <a:pPr fontAlgn="auto">
              <a:spcBef>
                <a:spcPts val="0"/>
              </a:spcBef>
              <a:spcAft>
                <a:spcPts val="0"/>
              </a:spcAft>
              <a:defRPr/>
            </a:pPr>
            <a:r>
              <a:rPr lang="en-US" sz="1000" b="1" dirty="0">
                <a:solidFill>
                  <a:srgbClr val="7F0055"/>
                </a:solidFill>
                <a:latin typeface="Courier New"/>
              </a:rPr>
              <a:t>public</a:t>
            </a:r>
            <a:r>
              <a:rPr lang="en-US" sz="1000" b="1" dirty="0">
                <a:solidFill>
                  <a:srgbClr val="000000"/>
                </a:solidFill>
                <a:latin typeface="Courier New"/>
              </a:rPr>
              <a:t> </a:t>
            </a:r>
            <a:r>
              <a:rPr lang="en-US" sz="1000" b="1" dirty="0">
                <a:solidFill>
                  <a:srgbClr val="7F0055"/>
                </a:solidFill>
                <a:latin typeface="Courier New"/>
              </a:rPr>
              <a:t>class</a:t>
            </a:r>
            <a:r>
              <a:rPr lang="en-US" sz="1000" b="1" dirty="0">
                <a:solidFill>
                  <a:srgbClr val="000000"/>
                </a:solidFill>
                <a:latin typeface="Courier New"/>
              </a:rPr>
              <a:t> GridViewAct1 </a:t>
            </a:r>
            <a:r>
              <a:rPr lang="en-US" sz="1000" b="1" dirty="0">
                <a:solidFill>
                  <a:srgbClr val="7F0055"/>
                </a:solidFill>
                <a:latin typeface="Courier New"/>
              </a:rPr>
              <a:t>extends</a:t>
            </a:r>
            <a:r>
              <a:rPr lang="en-US" sz="1000" b="1" dirty="0">
                <a:solidFill>
                  <a:srgbClr val="000000"/>
                </a:solidFill>
                <a:latin typeface="Courier New"/>
              </a:rPr>
              <a:t> Activity </a:t>
            </a:r>
            <a:r>
              <a:rPr lang="en-US" sz="1000" b="1" dirty="0">
                <a:solidFill>
                  <a:srgbClr val="7F0055"/>
                </a:solidFill>
                <a:latin typeface="Courier New"/>
              </a:rPr>
              <a:t>implements</a:t>
            </a:r>
            <a:r>
              <a:rPr lang="en-US" sz="1000" b="1" dirty="0">
                <a:solidFill>
                  <a:srgbClr val="000000"/>
                </a:solidFill>
                <a:latin typeface="Courier New"/>
              </a:rPr>
              <a:t> </a:t>
            </a:r>
            <a:r>
              <a:rPr lang="en-US" sz="1000" b="1" dirty="0" err="1">
                <a:solidFill>
                  <a:srgbClr val="000000"/>
                </a:solidFill>
                <a:latin typeface="Courier New"/>
              </a:rPr>
              <a:t>OnItemClickListener</a:t>
            </a:r>
            <a:r>
              <a:rPr lang="en-US" sz="1000" b="1"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r>
              <a:rPr lang="en-US" sz="1000" dirty="0" err="1">
                <a:solidFill>
                  <a:srgbClr val="000000"/>
                </a:solidFill>
                <a:latin typeface="Courier New"/>
              </a:rPr>
              <a:t>TextView</a:t>
            </a:r>
            <a:r>
              <a:rPr lang="en-US" sz="1000" dirty="0">
                <a:solidFill>
                  <a:srgbClr val="000000"/>
                </a:solidFill>
                <a:latin typeface="Courier New"/>
              </a:rPr>
              <a:t> </a:t>
            </a:r>
            <a:r>
              <a:rPr lang="en-US" sz="1000" dirty="0" err="1">
                <a:solidFill>
                  <a:srgbClr val="0000C0"/>
                </a:solidFill>
                <a:latin typeface="Courier New"/>
              </a:rPr>
              <a:t>tvMsg</a:t>
            </a:r>
            <a:r>
              <a:rPr lang="en-US" sz="1000" dirty="0">
                <a:solidFill>
                  <a:srgbClr val="000000"/>
                </a:solidFill>
                <a:latin typeface="Courier New"/>
              </a:rPr>
              <a:t>;</a:t>
            </a:r>
          </a:p>
          <a:p>
            <a:pPr fontAlgn="auto">
              <a:spcBef>
                <a:spcPts val="0"/>
              </a:spcBef>
              <a:spcAft>
                <a:spcPts val="0"/>
              </a:spcAft>
              <a:defRPr/>
            </a:pPr>
            <a:r>
              <a:rPr lang="en-US" sz="1000" dirty="0">
                <a:solidFill>
                  <a:srgbClr val="000000"/>
                </a:solidFill>
                <a:latin typeface="Courier New"/>
              </a:rPr>
              <a:t>    </a:t>
            </a:r>
            <a:r>
              <a:rPr lang="en-US" sz="1000" dirty="0" err="1">
                <a:solidFill>
                  <a:srgbClr val="000000"/>
                </a:solidFill>
                <a:latin typeface="Courier New"/>
              </a:rPr>
              <a:t>GridView</a:t>
            </a:r>
            <a:r>
              <a:rPr lang="en-US" sz="1000" dirty="0">
                <a:solidFill>
                  <a:srgbClr val="000000"/>
                </a:solidFill>
                <a:latin typeface="Courier New"/>
              </a:rPr>
              <a:t> </a:t>
            </a:r>
            <a:r>
              <a:rPr lang="en-US" sz="1000" dirty="0" err="1">
                <a:solidFill>
                  <a:srgbClr val="0000C0"/>
                </a:solidFill>
                <a:latin typeface="Courier New"/>
              </a:rPr>
              <a:t>gridview</a:t>
            </a:r>
            <a:r>
              <a:rPr lang="en-US" sz="1000" dirty="0">
                <a:solidFill>
                  <a:srgbClr val="000000"/>
                </a:solidFill>
                <a:latin typeface="Courier New"/>
              </a:rPr>
              <a:t>;</a:t>
            </a:r>
          </a:p>
          <a:p>
            <a:pPr fontAlgn="auto">
              <a:spcBef>
                <a:spcPts val="0"/>
              </a:spcBef>
              <a:spcAft>
                <a:spcPts val="0"/>
              </a:spcAft>
              <a:defRPr/>
            </a:pPr>
            <a:r>
              <a:rPr lang="en-US" sz="1000" dirty="0">
                <a:solidFill>
                  <a:srgbClr val="000000"/>
                </a:solidFill>
                <a:latin typeface="Courier New"/>
              </a:rPr>
              <a:t>    </a:t>
            </a:r>
            <a:r>
              <a:rPr lang="en-US" sz="1000" dirty="0" err="1">
                <a:solidFill>
                  <a:srgbClr val="000000"/>
                </a:solidFill>
                <a:latin typeface="Courier New"/>
              </a:rPr>
              <a:t>TextView</a:t>
            </a:r>
            <a:r>
              <a:rPr lang="en-US" sz="1000" dirty="0">
                <a:solidFill>
                  <a:srgbClr val="000000"/>
                </a:solidFill>
                <a:latin typeface="Courier New"/>
              </a:rPr>
              <a:t> </a:t>
            </a:r>
            <a:r>
              <a:rPr lang="en-US" sz="1000" dirty="0" err="1">
                <a:solidFill>
                  <a:srgbClr val="0000C0"/>
                </a:solidFill>
                <a:latin typeface="Courier New"/>
              </a:rPr>
              <a:t>tvSoloMsg</a:t>
            </a:r>
            <a:r>
              <a:rPr lang="en-US" sz="1000" dirty="0">
                <a:solidFill>
                  <a:srgbClr val="000000"/>
                </a:solidFill>
                <a:latin typeface="Courier New"/>
              </a:rPr>
              <a:t>;</a:t>
            </a:r>
          </a:p>
          <a:p>
            <a:pPr fontAlgn="auto">
              <a:spcBef>
                <a:spcPts val="0"/>
              </a:spcBef>
              <a:spcAft>
                <a:spcPts val="0"/>
              </a:spcAft>
              <a:defRPr/>
            </a:pPr>
            <a:r>
              <a:rPr lang="en-US" sz="1000" dirty="0">
                <a:solidFill>
                  <a:srgbClr val="000000"/>
                </a:solidFill>
                <a:latin typeface="Courier New"/>
              </a:rPr>
              <a:t>    Integer[] </a:t>
            </a:r>
            <a:r>
              <a:rPr lang="en-US" sz="1000" dirty="0" err="1">
                <a:solidFill>
                  <a:srgbClr val="0000C0"/>
                </a:solidFill>
                <a:latin typeface="Courier New"/>
              </a:rPr>
              <a:t>mThumbIds</a:t>
            </a:r>
            <a:r>
              <a:rPr lang="en-US" sz="1000" dirty="0">
                <a:solidFill>
                  <a:srgbClr val="000000"/>
                </a:solidFill>
                <a:latin typeface="Courier New"/>
              </a:rPr>
              <a:t>;</a:t>
            </a:r>
          </a:p>
          <a:p>
            <a:pPr fontAlgn="auto">
              <a:spcBef>
                <a:spcPts val="0"/>
              </a:spcBef>
              <a:spcAft>
                <a:spcPts val="0"/>
              </a:spcAft>
              <a:defRPr/>
            </a:pPr>
            <a:r>
              <a:rPr lang="en-US" sz="1000"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r>
              <a:rPr lang="en-US" sz="1000" dirty="0" err="1">
                <a:solidFill>
                  <a:srgbClr val="000000"/>
                </a:solidFill>
                <a:latin typeface="Courier New"/>
              </a:rPr>
              <a:t>ImageView</a:t>
            </a:r>
            <a:r>
              <a:rPr lang="en-US" sz="1000" dirty="0">
                <a:solidFill>
                  <a:srgbClr val="000000"/>
                </a:solidFill>
                <a:latin typeface="Courier New"/>
              </a:rPr>
              <a:t> </a:t>
            </a:r>
            <a:r>
              <a:rPr lang="en-US" sz="1000" dirty="0" err="1">
                <a:solidFill>
                  <a:srgbClr val="0000C0"/>
                </a:solidFill>
                <a:latin typeface="Courier New"/>
              </a:rPr>
              <a:t>ivSoloPicture</a:t>
            </a:r>
            <a:r>
              <a:rPr lang="en-US" sz="1000" dirty="0">
                <a:solidFill>
                  <a:srgbClr val="000000"/>
                </a:solidFill>
                <a:latin typeface="Courier New"/>
              </a:rPr>
              <a:t>;</a:t>
            </a:r>
          </a:p>
          <a:p>
            <a:pPr fontAlgn="auto">
              <a:spcBef>
                <a:spcPts val="0"/>
              </a:spcBef>
              <a:spcAft>
                <a:spcPts val="0"/>
              </a:spcAft>
              <a:defRPr/>
            </a:pPr>
            <a:r>
              <a:rPr lang="en-US" sz="1000" dirty="0">
                <a:solidFill>
                  <a:srgbClr val="000000"/>
                </a:solidFill>
                <a:latin typeface="Courier New"/>
              </a:rPr>
              <a:t>    Button </a:t>
            </a:r>
            <a:r>
              <a:rPr lang="en-US" sz="1000" dirty="0" err="1">
                <a:solidFill>
                  <a:srgbClr val="0000C0"/>
                </a:solidFill>
                <a:latin typeface="Courier New"/>
              </a:rPr>
              <a:t>btnBack</a:t>
            </a:r>
            <a:r>
              <a:rPr lang="en-US" sz="1000" dirty="0">
                <a:solidFill>
                  <a:srgbClr val="000000"/>
                </a:solidFill>
                <a:latin typeface="Courier New"/>
              </a:rPr>
              <a:t>;</a:t>
            </a:r>
          </a:p>
          <a:p>
            <a:pPr fontAlgn="auto">
              <a:spcBef>
                <a:spcPts val="0"/>
              </a:spcBef>
              <a:spcAft>
                <a:spcPts val="0"/>
              </a:spcAft>
              <a:defRPr/>
            </a:pPr>
            <a:r>
              <a:rPr lang="en-US" sz="1000" dirty="0">
                <a:solidFill>
                  <a:srgbClr val="000000"/>
                </a:solidFill>
                <a:latin typeface="Courier New"/>
              </a:rPr>
              <a:t>    Bundle </a:t>
            </a:r>
            <a:r>
              <a:rPr lang="en-US" sz="1000" dirty="0" err="1">
                <a:solidFill>
                  <a:srgbClr val="0000C0"/>
                </a:solidFill>
                <a:latin typeface="Courier New"/>
              </a:rPr>
              <a:t>myMemoryBundle</a:t>
            </a:r>
            <a:r>
              <a:rPr lang="en-US" sz="1000" dirty="0">
                <a:solidFill>
                  <a:srgbClr val="000000"/>
                </a:solidFill>
                <a:latin typeface="Courier New"/>
              </a:rPr>
              <a:t>;</a:t>
            </a:r>
          </a:p>
          <a:p>
            <a:pPr fontAlgn="auto">
              <a:spcBef>
                <a:spcPts val="0"/>
              </a:spcBef>
              <a:spcAft>
                <a:spcPts val="0"/>
              </a:spcAft>
              <a:defRPr/>
            </a:pPr>
            <a:r>
              <a:rPr lang="en-US" sz="1000"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r>
              <a:rPr lang="en-US" sz="1000" dirty="0">
                <a:solidFill>
                  <a:srgbClr val="646464"/>
                </a:solidFill>
                <a:latin typeface="Courier New"/>
              </a:rPr>
              <a:t>@Override</a:t>
            </a:r>
          </a:p>
          <a:p>
            <a:pPr fontAlgn="auto">
              <a:spcBef>
                <a:spcPts val="0"/>
              </a:spcBef>
              <a:spcAft>
                <a:spcPts val="0"/>
              </a:spcAft>
              <a:defRPr/>
            </a:pPr>
            <a:r>
              <a:rPr lang="en-US" sz="1000" dirty="0">
                <a:solidFill>
                  <a:srgbClr val="000000"/>
                </a:solidFill>
                <a:latin typeface="Courier New"/>
              </a:rPr>
              <a:t>    </a:t>
            </a:r>
            <a:r>
              <a:rPr lang="en-US" sz="1000" b="1" dirty="0">
                <a:solidFill>
                  <a:srgbClr val="7F0055"/>
                </a:solidFill>
                <a:latin typeface="Courier New"/>
              </a:rPr>
              <a:t>public</a:t>
            </a:r>
            <a:r>
              <a:rPr lang="en-US" sz="1000" b="1" dirty="0">
                <a:solidFill>
                  <a:srgbClr val="000000"/>
                </a:solidFill>
                <a:latin typeface="Courier New"/>
              </a:rPr>
              <a:t> </a:t>
            </a:r>
            <a:r>
              <a:rPr lang="en-US" sz="1000" b="1" dirty="0">
                <a:solidFill>
                  <a:srgbClr val="7F0055"/>
                </a:solidFill>
                <a:latin typeface="Courier New"/>
              </a:rPr>
              <a:t>void</a:t>
            </a:r>
            <a:r>
              <a:rPr lang="en-US" sz="1000" b="1" dirty="0">
                <a:solidFill>
                  <a:srgbClr val="000000"/>
                </a:solidFill>
                <a:latin typeface="Courier New"/>
              </a:rPr>
              <a:t> </a:t>
            </a:r>
            <a:r>
              <a:rPr lang="en-US" sz="1000" b="1" dirty="0" err="1">
                <a:solidFill>
                  <a:srgbClr val="000000"/>
                </a:solidFill>
                <a:latin typeface="Courier New"/>
              </a:rPr>
              <a:t>onCreate</a:t>
            </a:r>
            <a:r>
              <a:rPr lang="en-US" sz="1000" b="1" dirty="0">
                <a:solidFill>
                  <a:srgbClr val="000000"/>
                </a:solidFill>
                <a:latin typeface="Courier New"/>
              </a:rPr>
              <a:t>(Bundle </a:t>
            </a:r>
            <a:r>
              <a:rPr lang="en-US" sz="1000" b="1" dirty="0" err="1">
                <a:solidFill>
                  <a:srgbClr val="000000"/>
                </a:solidFill>
                <a:latin typeface="Courier New"/>
              </a:rPr>
              <a:t>savedInstanceState</a:t>
            </a:r>
            <a:r>
              <a:rPr lang="en-US" sz="1000" b="1"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r>
              <a:rPr lang="en-US" sz="1000" b="1" dirty="0" err="1">
                <a:solidFill>
                  <a:srgbClr val="7F0055"/>
                </a:solidFill>
                <a:latin typeface="Courier New"/>
              </a:rPr>
              <a:t>super</a:t>
            </a:r>
            <a:r>
              <a:rPr lang="en-US" sz="1000" b="1" dirty="0" err="1">
                <a:solidFill>
                  <a:srgbClr val="000000"/>
                </a:solidFill>
                <a:latin typeface="Courier New"/>
              </a:rPr>
              <a:t>.onCreate</a:t>
            </a:r>
            <a:r>
              <a:rPr lang="en-US" sz="1000" b="1" dirty="0">
                <a:solidFill>
                  <a:srgbClr val="000000"/>
                </a:solidFill>
                <a:latin typeface="Courier New"/>
              </a:rPr>
              <a:t>(</a:t>
            </a:r>
            <a:r>
              <a:rPr lang="en-US" sz="1000" b="1" dirty="0" err="1">
                <a:solidFill>
                  <a:srgbClr val="000000"/>
                </a:solidFill>
                <a:latin typeface="Courier New"/>
              </a:rPr>
              <a:t>savedInstanceState</a:t>
            </a:r>
            <a:r>
              <a:rPr lang="en-US" sz="1000" b="1" dirty="0">
                <a:solidFill>
                  <a:srgbClr val="000000"/>
                </a:solidFill>
                <a:latin typeface="Courier New"/>
              </a:rPr>
              <a:t>);</a:t>
            </a:r>
          </a:p>
          <a:p>
            <a:pPr fontAlgn="auto">
              <a:spcBef>
                <a:spcPts val="0"/>
              </a:spcBef>
              <a:spcAft>
                <a:spcPts val="0"/>
              </a:spcAft>
              <a:defRPr/>
            </a:pPr>
            <a:r>
              <a:rPr lang="en-US" sz="1000"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r>
              <a:rPr lang="en-US" sz="1000" dirty="0" err="1">
                <a:solidFill>
                  <a:srgbClr val="0000C0"/>
                </a:solidFill>
                <a:highlight>
                  <a:srgbClr val="FFFF00"/>
                </a:highlight>
                <a:latin typeface="Courier New"/>
              </a:rPr>
              <a:t>myMemoryBundle</a:t>
            </a:r>
            <a:r>
              <a:rPr lang="en-US" sz="1000" dirty="0">
                <a:solidFill>
                  <a:srgbClr val="000000"/>
                </a:solidFill>
                <a:highlight>
                  <a:srgbClr val="FFFF00"/>
                </a:highlight>
                <a:latin typeface="Courier New"/>
              </a:rPr>
              <a:t> = </a:t>
            </a:r>
            <a:r>
              <a:rPr lang="en-US" sz="1000" dirty="0" err="1">
                <a:solidFill>
                  <a:srgbClr val="000000"/>
                </a:solidFill>
                <a:highlight>
                  <a:srgbClr val="FFFF00"/>
                </a:highlight>
                <a:latin typeface="Courier New"/>
              </a:rPr>
              <a:t>savedInstanceState</a:t>
            </a:r>
            <a:r>
              <a:rPr lang="en-US" sz="1000" dirty="0">
                <a:solidFill>
                  <a:srgbClr val="000000"/>
                </a:solidFill>
                <a:highlight>
                  <a:srgbClr val="FFFF00"/>
                </a:highlight>
                <a:latin typeface="Courier New"/>
              </a:rPr>
              <a:t>;</a:t>
            </a:r>
          </a:p>
          <a:p>
            <a:pPr fontAlgn="auto">
              <a:spcBef>
                <a:spcPts val="0"/>
              </a:spcBef>
              <a:spcAft>
                <a:spcPts val="0"/>
              </a:spcAft>
              <a:defRPr/>
            </a:pPr>
            <a:r>
              <a:rPr lang="en-US" sz="1000"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r>
              <a:rPr lang="en-US" sz="1000" dirty="0" err="1">
                <a:solidFill>
                  <a:srgbClr val="000000"/>
                </a:solidFill>
                <a:latin typeface="Courier New"/>
              </a:rPr>
              <a:t>setContentView</a:t>
            </a:r>
            <a:r>
              <a:rPr lang="en-US" sz="1000" dirty="0">
                <a:solidFill>
                  <a:srgbClr val="000000"/>
                </a:solidFill>
                <a:latin typeface="Courier New"/>
              </a:rPr>
              <a:t>(</a:t>
            </a:r>
            <a:r>
              <a:rPr lang="en-US" sz="1000" dirty="0" err="1">
                <a:solidFill>
                  <a:srgbClr val="000000"/>
                </a:solidFill>
                <a:latin typeface="Courier New"/>
              </a:rPr>
              <a:t>R.layout.</a:t>
            </a:r>
            <a:r>
              <a:rPr lang="en-US" sz="1000" i="1" dirty="0" err="1">
                <a:solidFill>
                  <a:srgbClr val="0000C0"/>
                </a:solidFill>
                <a:latin typeface="Courier New"/>
              </a:rPr>
              <a:t>main</a:t>
            </a:r>
            <a:r>
              <a:rPr lang="en-US" sz="1000" i="1" dirty="0">
                <a:solidFill>
                  <a:srgbClr val="000000"/>
                </a:solidFill>
                <a:latin typeface="Courier New"/>
              </a:rPr>
              <a:t>);</a:t>
            </a:r>
          </a:p>
          <a:p>
            <a:pPr fontAlgn="auto">
              <a:spcBef>
                <a:spcPts val="0"/>
              </a:spcBef>
              <a:spcAft>
                <a:spcPts val="0"/>
              </a:spcAft>
              <a:defRPr/>
            </a:pPr>
            <a:r>
              <a:rPr lang="en-US" sz="1000" dirty="0">
                <a:solidFill>
                  <a:srgbClr val="000000"/>
                </a:solidFill>
                <a:latin typeface="Courier New"/>
              </a:rPr>
              <a:t>        </a:t>
            </a:r>
            <a:r>
              <a:rPr lang="en-US" sz="1000" dirty="0" err="1">
                <a:solidFill>
                  <a:srgbClr val="0000C0"/>
                </a:solidFill>
                <a:latin typeface="Courier New"/>
              </a:rPr>
              <a:t>tvMsg</a:t>
            </a:r>
            <a:r>
              <a:rPr lang="en-US" sz="1000" dirty="0">
                <a:solidFill>
                  <a:srgbClr val="000000"/>
                </a:solidFill>
                <a:latin typeface="Courier New"/>
              </a:rPr>
              <a:t> = (</a:t>
            </a:r>
            <a:r>
              <a:rPr lang="en-US" sz="1000" dirty="0" err="1">
                <a:solidFill>
                  <a:srgbClr val="000000"/>
                </a:solidFill>
                <a:latin typeface="Courier New"/>
              </a:rPr>
              <a:t>TextView</a:t>
            </a:r>
            <a:r>
              <a:rPr lang="en-US" sz="1000" dirty="0">
                <a:solidFill>
                  <a:srgbClr val="000000"/>
                </a:solidFill>
                <a:latin typeface="Courier New"/>
              </a:rPr>
              <a:t> )</a:t>
            </a:r>
            <a:r>
              <a:rPr lang="en-US" sz="1000" dirty="0" err="1">
                <a:solidFill>
                  <a:srgbClr val="000000"/>
                </a:solidFill>
                <a:latin typeface="Courier New"/>
              </a:rPr>
              <a:t>findViewById</a:t>
            </a:r>
            <a:r>
              <a:rPr lang="en-US" sz="1000" dirty="0">
                <a:solidFill>
                  <a:srgbClr val="000000"/>
                </a:solidFill>
                <a:latin typeface="Courier New"/>
              </a:rPr>
              <a:t>(</a:t>
            </a:r>
            <a:r>
              <a:rPr lang="en-US" sz="1000" dirty="0" err="1">
                <a:solidFill>
                  <a:srgbClr val="000000"/>
                </a:solidFill>
                <a:latin typeface="Courier New"/>
              </a:rPr>
              <a:t>R.id.</a:t>
            </a:r>
            <a:r>
              <a:rPr lang="en-US" sz="1000" i="1" dirty="0" err="1">
                <a:solidFill>
                  <a:srgbClr val="0000C0"/>
                </a:solidFill>
                <a:latin typeface="Courier New"/>
              </a:rPr>
              <a:t>tvMsg</a:t>
            </a:r>
            <a:r>
              <a:rPr lang="en-US" sz="1000" i="1"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r>
              <a:rPr lang="en-US" sz="1000" dirty="0">
                <a:solidFill>
                  <a:srgbClr val="3F7F5F"/>
                </a:solidFill>
                <a:latin typeface="Courier New"/>
              </a:rPr>
              <a:t>//initialize array of images with a few pictures</a:t>
            </a:r>
          </a:p>
          <a:p>
            <a:pPr fontAlgn="auto">
              <a:spcBef>
                <a:spcPts val="0"/>
              </a:spcBef>
              <a:spcAft>
                <a:spcPts val="0"/>
              </a:spcAft>
              <a:defRPr/>
            </a:pPr>
            <a:r>
              <a:rPr lang="en-US" sz="1000" dirty="0">
                <a:solidFill>
                  <a:srgbClr val="000000"/>
                </a:solidFill>
                <a:latin typeface="Courier New"/>
              </a:rPr>
              <a:t>        </a:t>
            </a:r>
            <a:r>
              <a:rPr lang="en-US" sz="1000" dirty="0" err="1">
                <a:solidFill>
                  <a:srgbClr val="0000C0"/>
                </a:solidFill>
                <a:latin typeface="Courier New"/>
              </a:rPr>
              <a:t>mThumbIds</a:t>
            </a:r>
            <a:r>
              <a:rPr lang="en-US" sz="1000" dirty="0">
                <a:solidFill>
                  <a:srgbClr val="000000"/>
                </a:solidFill>
                <a:latin typeface="Courier New"/>
              </a:rPr>
              <a:t> = </a:t>
            </a:r>
            <a:r>
              <a:rPr lang="en-US" sz="1000" b="1" dirty="0">
                <a:solidFill>
                  <a:srgbClr val="7F0055"/>
                </a:solidFill>
                <a:latin typeface="Courier New"/>
              </a:rPr>
              <a:t>new</a:t>
            </a:r>
            <a:r>
              <a:rPr lang="en-US" sz="1000" b="1" dirty="0">
                <a:solidFill>
                  <a:srgbClr val="000000"/>
                </a:solidFill>
                <a:latin typeface="Courier New"/>
              </a:rPr>
              <a:t> Integer[]  {</a:t>
            </a:r>
          </a:p>
          <a:p>
            <a:pPr fontAlgn="auto">
              <a:spcBef>
                <a:spcPts val="0"/>
              </a:spcBef>
              <a:spcAft>
                <a:spcPts val="0"/>
              </a:spcAft>
              <a:defRPr/>
            </a:pPr>
            <a:r>
              <a:rPr lang="en-US" sz="1000" dirty="0">
                <a:solidFill>
                  <a:srgbClr val="000000"/>
                </a:solidFill>
                <a:latin typeface="Courier New"/>
              </a:rPr>
              <a:t>    			R.drawable.</a:t>
            </a:r>
            <a:r>
              <a:rPr lang="en-US" sz="1000" i="1" dirty="0">
                <a:solidFill>
                  <a:srgbClr val="0000C0"/>
                </a:solidFill>
                <a:latin typeface="Courier New"/>
              </a:rPr>
              <a:t>gallery_photo_1</a:t>
            </a:r>
            <a:r>
              <a:rPr lang="en-US" sz="1000" i="1" dirty="0">
                <a:solidFill>
                  <a:srgbClr val="000000"/>
                </a:solidFill>
                <a:latin typeface="Courier New"/>
              </a:rPr>
              <a:t>, R.drawable.</a:t>
            </a:r>
            <a:r>
              <a:rPr lang="en-US" sz="1000" i="1" dirty="0">
                <a:solidFill>
                  <a:srgbClr val="0000C0"/>
                </a:solidFill>
                <a:latin typeface="Courier New"/>
              </a:rPr>
              <a:t>gallery_photo_2</a:t>
            </a:r>
            <a:r>
              <a:rPr lang="en-US" sz="1000" i="1"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R.drawable.</a:t>
            </a:r>
            <a:r>
              <a:rPr lang="en-US" sz="1000" i="1" dirty="0">
                <a:solidFill>
                  <a:srgbClr val="0000C0"/>
                </a:solidFill>
                <a:latin typeface="Courier New"/>
              </a:rPr>
              <a:t>gallery_photo_3</a:t>
            </a:r>
            <a:r>
              <a:rPr lang="en-US" sz="1000" i="1" dirty="0">
                <a:solidFill>
                  <a:srgbClr val="000000"/>
                </a:solidFill>
                <a:latin typeface="Courier New"/>
              </a:rPr>
              <a:t>, R.drawable.</a:t>
            </a:r>
            <a:r>
              <a:rPr lang="en-US" sz="1000" i="1" dirty="0">
                <a:solidFill>
                  <a:srgbClr val="0000C0"/>
                </a:solidFill>
                <a:latin typeface="Courier New"/>
              </a:rPr>
              <a:t>gallery_photo_4</a:t>
            </a:r>
            <a:r>
              <a:rPr lang="en-US" sz="1000" i="1"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R.drawable.</a:t>
            </a:r>
            <a:r>
              <a:rPr lang="en-US" sz="1000" i="1" dirty="0">
                <a:solidFill>
                  <a:srgbClr val="0000C0"/>
                </a:solidFill>
                <a:latin typeface="Courier New"/>
              </a:rPr>
              <a:t>gallery_photo_5</a:t>
            </a:r>
            <a:r>
              <a:rPr lang="en-US" sz="1000" i="1" dirty="0">
                <a:solidFill>
                  <a:srgbClr val="000000"/>
                </a:solidFill>
                <a:latin typeface="Courier New"/>
              </a:rPr>
              <a:t>, R.drawable.</a:t>
            </a:r>
            <a:r>
              <a:rPr lang="en-US" sz="1000" i="1" dirty="0">
                <a:solidFill>
                  <a:srgbClr val="0000C0"/>
                </a:solidFill>
                <a:latin typeface="Courier New"/>
              </a:rPr>
              <a:t>gallery_photo_6</a:t>
            </a:r>
            <a:r>
              <a:rPr lang="en-US" sz="1000" i="1"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R.drawable.</a:t>
            </a:r>
            <a:r>
              <a:rPr lang="en-US" sz="1000" i="1" dirty="0">
                <a:solidFill>
                  <a:srgbClr val="0000C0"/>
                </a:solidFill>
                <a:latin typeface="Courier New"/>
              </a:rPr>
              <a:t>gallery_photo_7</a:t>
            </a:r>
            <a:r>
              <a:rPr lang="en-US" sz="1000" i="1" dirty="0">
                <a:solidFill>
                  <a:srgbClr val="000000"/>
                </a:solidFill>
                <a:latin typeface="Courier New"/>
              </a:rPr>
              <a:t>, R.drawable.</a:t>
            </a:r>
            <a:r>
              <a:rPr lang="en-US" sz="1000" i="1" dirty="0">
                <a:solidFill>
                  <a:srgbClr val="0000C0"/>
                </a:solidFill>
                <a:latin typeface="Courier New"/>
              </a:rPr>
              <a:t>gallery_photo_8</a:t>
            </a:r>
            <a:r>
              <a:rPr lang="en-US" sz="1000" i="1"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r>
              <a:rPr lang="en-US" sz="1000" dirty="0" err="1">
                <a:solidFill>
                  <a:srgbClr val="0000C0"/>
                </a:solidFill>
                <a:latin typeface="Courier New"/>
              </a:rPr>
              <a:t>gridview</a:t>
            </a:r>
            <a:r>
              <a:rPr lang="en-US" sz="1000" dirty="0">
                <a:solidFill>
                  <a:srgbClr val="000000"/>
                </a:solidFill>
                <a:latin typeface="Courier New"/>
              </a:rPr>
              <a:t> = (</a:t>
            </a:r>
            <a:r>
              <a:rPr lang="en-US" sz="1000" dirty="0" err="1">
                <a:solidFill>
                  <a:srgbClr val="000000"/>
                </a:solidFill>
                <a:latin typeface="Courier New"/>
              </a:rPr>
              <a:t>GridView</a:t>
            </a:r>
            <a:r>
              <a:rPr lang="en-US" sz="1000" dirty="0">
                <a:solidFill>
                  <a:srgbClr val="000000"/>
                </a:solidFill>
                <a:latin typeface="Courier New"/>
              </a:rPr>
              <a:t>) </a:t>
            </a:r>
            <a:r>
              <a:rPr lang="en-US" sz="1000" dirty="0" err="1">
                <a:solidFill>
                  <a:srgbClr val="000000"/>
                </a:solidFill>
                <a:latin typeface="Courier New"/>
              </a:rPr>
              <a:t>findViewById</a:t>
            </a:r>
            <a:r>
              <a:rPr lang="en-US" sz="1000" dirty="0">
                <a:solidFill>
                  <a:srgbClr val="000000"/>
                </a:solidFill>
                <a:latin typeface="Courier New"/>
              </a:rPr>
              <a:t>(</a:t>
            </a:r>
            <a:r>
              <a:rPr lang="en-US" sz="1000" dirty="0" err="1">
                <a:solidFill>
                  <a:srgbClr val="000000"/>
                </a:solidFill>
                <a:latin typeface="Courier New"/>
              </a:rPr>
              <a:t>R.id.</a:t>
            </a:r>
            <a:r>
              <a:rPr lang="en-US" sz="1000" i="1" dirty="0" err="1">
                <a:solidFill>
                  <a:srgbClr val="0000C0"/>
                </a:solidFill>
                <a:latin typeface="Courier New"/>
              </a:rPr>
              <a:t>gridview</a:t>
            </a:r>
            <a:r>
              <a:rPr lang="en-US" sz="1000" i="1"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r>
              <a:rPr lang="en-US" sz="1000" dirty="0" err="1">
                <a:solidFill>
                  <a:srgbClr val="0000C0"/>
                </a:solidFill>
                <a:latin typeface="Courier New"/>
              </a:rPr>
              <a:t>gridview</a:t>
            </a:r>
            <a:r>
              <a:rPr lang="en-US" sz="1000" dirty="0" err="1">
                <a:solidFill>
                  <a:srgbClr val="000000"/>
                </a:solidFill>
                <a:latin typeface="Courier New"/>
              </a:rPr>
              <a:t>.setAdapter</a:t>
            </a:r>
            <a:r>
              <a:rPr lang="en-US" sz="1000" dirty="0">
                <a:solidFill>
                  <a:srgbClr val="000000"/>
                </a:solidFill>
                <a:latin typeface="Courier New"/>
              </a:rPr>
              <a:t>(</a:t>
            </a:r>
            <a:r>
              <a:rPr lang="en-US" sz="1000" b="1" dirty="0">
                <a:solidFill>
                  <a:srgbClr val="7F0055"/>
                </a:solidFill>
                <a:latin typeface="Courier New"/>
              </a:rPr>
              <a:t>new</a:t>
            </a:r>
            <a:r>
              <a:rPr lang="en-US" sz="1000" b="1" dirty="0">
                <a:solidFill>
                  <a:srgbClr val="000000"/>
                </a:solidFill>
                <a:latin typeface="Courier New"/>
              </a:rPr>
              <a:t> </a:t>
            </a:r>
            <a:r>
              <a:rPr lang="en-US" sz="1000" b="1" dirty="0" err="1">
                <a:solidFill>
                  <a:srgbClr val="000000"/>
                </a:solidFill>
                <a:latin typeface="Courier New"/>
              </a:rPr>
              <a:t>ImageAdapter</a:t>
            </a:r>
            <a:r>
              <a:rPr lang="en-US" sz="1000" b="1" dirty="0">
                <a:solidFill>
                  <a:srgbClr val="000000"/>
                </a:solidFill>
                <a:latin typeface="Courier New"/>
              </a:rPr>
              <a:t>(</a:t>
            </a:r>
            <a:r>
              <a:rPr lang="en-US" sz="1000" b="1" dirty="0">
                <a:solidFill>
                  <a:srgbClr val="7F0055"/>
                </a:solidFill>
                <a:latin typeface="Courier New"/>
              </a:rPr>
              <a:t>this</a:t>
            </a:r>
            <a:r>
              <a:rPr lang="en-US" sz="1000" b="1" dirty="0">
                <a:solidFill>
                  <a:srgbClr val="000000"/>
                </a:solidFill>
                <a:latin typeface="Courier New"/>
              </a:rPr>
              <a:t>));</a:t>
            </a:r>
          </a:p>
          <a:p>
            <a:pPr fontAlgn="auto">
              <a:spcBef>
                <a:spcPts val="0"/>
              </a:spcBef>
              <a:spcAft>
                <a:spcPts val="0"/>
              </a:spcAft>
              <a:defRPr/>
            </a:pPr>
            <a:r>
              <a:rPr lang="en-US" sz="1000" dirty="0">
                <a:solidFill>
                  <a:srgbClr val="000000"/>
                </a:solidFill>
                <a:latin typeface="Courier New"/>
              </a:rPr>
              <a:t>        </a:t>
            </a:r>
            <a:r>
              <a:rPr lang="en-US" sz="1000" dirty="0" err="1">
                <a:solidFill>
                  <a:srgbClr val="0000C0"/>
                </a:solidFill>
                <a:latin typeface="Courier New"/>
              </a:rPr>
              <a:t>gridview</a:t>
            </a:r>
            <a:r>
              <a:rPr lang="en-US" sz="1000" dirty="0" err="1">
                <a:solidFill>
                  <a:srgbClr val="000000"/>
                </a:solidFill>
                <a:latin typeface="Courier New"/>
              </a:rPr>
              <a:t>.setOnItemClickListener</a:t>
            </a:r>
            <a:r>
              <a:rPr lang="en-US" sz="1000" dirty="0">
                <a:solidFill>
                  <a:srgbClr val="000000"/>
                </a:solidFill>
                <a:latin typeface="Courier New"/>
              </a:rPr>
              <a:t>(</a:t>
            </a:r>
            <a:r>
              <a:rPr lang="en-US" sz="1000" b="1" dirty="0">
                <a:solidFill>
                  <a:srgbClr val="7F0055"/>
                </a:solidFill>
                <a:latin typeface="Courier New"/>
              </a:rPr>
              <a:t>this</a:t>
            </a:r>
            <a:r>
              <a:rPr lang="en-US" sz="1000" b="1" dirty="0">
                <a:solidFill>
                  <a:srgbClr val="000000"/>
                </a:solidFill>
                <a:latin typeface="Courier New"/>
              </a:rPr>
              <a:t>);</a:t>
            </a:r>
          </a:p>
          <a:p>
            <a:pPr fontAlgn="auto">
              <a:spcBef>
                <a:spcPts val="0"/>
              </a:spcBef>
              <a:spcAft>
                <a:spcPts val="0"/>
              </a:spcAft>
              <a:defRPr/>
            </a:pPr>
            <a:r>
              <a:rPr lang="en-US" sz="1000"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r>
              <a:rPr lang="en-US" sz="1000" dirty="0">
                <a:solidFill>
                  <a:srgbClr val="3F7F5F"/>
                </a:solidFill>
                <a:latin typeface="Courier New"/>
              </a:rPr>
              <a:t>//</a:t>
            </a:r>
            <a:r>
              <a:rPr lang="en-US" sz="1000" dirty="0" err="1">
                <a:solidFill>
                  <a:srgbClr val="3F7F5F"/>
                </a:solidFill>
                <a:latin typeface="Courier New"/>
              </a:rPr>
              <a:t>onCreate</a:t>
            </a:r>
            <a:endParaRPr lang="en-US" sz="1000" dirty="0">
              <a:solidFill>
                <a:srgbClr val="3F7F5F"/>
              </a:solidFill>
              <a:latin typeface="Courier New"/>
            </a:endParaRPr>
          </a:p>
        </p:txBody>
      </p:sp>
      <p:sp>
        <p:nvSpPr>
          <p:cNvPr id="55302" name="TextBox 10"/>
          <p:cNvSpPr txBox="1">
            <a:spLocks noChangeArrowheads="1"/>
          </p:cNvSpPr>
          <p:nvPr/>
        </p:nvSpPr>
        <p:spPr bwMode="auto">
          <a:xfrm>
            <a:off x="457200" y="2057400"/>
            <a:ext cx="7467600" cy="369888"/>
          </a:xfrm>
          <a:prstGeom prst="rect">
            <a:avLst/>
          </a:prstGeom>
          <a:noFill/>
          <a:ln w="9525">
            <a:noFill/>
            <a:miter lim="800000"/>
            <a:headEnd/>
            <a:tailEnd/>
          </a:ln>
        </p:spPr>
        <p:txBody>
          <a:bodyPr>
            <a:spAutoFit/>
          </a:bodyPr>
          <a:lstStyle/>
          <a:p>
            <a:endParaRPr lang="en-US">
              <a:latin typeface="Calibri" pitchFamily="34" charset="0"/>
            </a:endParaRPr>
          </a:p>
        </p:txBody>
      </p:sp>
      <p:pic>
        <p:nvPicPr>
          <p:cNvPr id="10" name="Picture 9"/>
          <p:cNvPicPr/>
          <p:nvPr/>
        </p:nvPicPr>
        <p:blipFill>
          <a:blip r:embed="rId3"/>
          <a:srcRect/>
          <a:stretch>
            <a:fillRect/>
          </a:stretch>
        </p:blipFill>
        <p:spPr bwMode="auto">
          <a:xfrm>
            <a:off x="6477000" y="838200"/>
            <a:ext cx="2133600" cy="3810000"/>
          </a:xfrm>
          <a:prstGeom prst="rect">
            <a:avLst/>
          </a:prstGeom>
          <a:noFill/>
          <a:ln w="6350">
            <a:solidFill>
              <a:schemeClr val="bg1">
                <a:lumMod val="65000"/>
              </a:schemeClr>
            </a:solid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18D8AB-1E72-4AA6-9BE3-002C08AB1BE9}" type="slidenum">
              <a:rPr lang="en-US"/>
              <a:pPr>
                <a:defRPr/>
              </a:pPr>
              <a:t>42</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49D60876-0001-453D-9BFC-950B35784C45}" type="slidenum">
              <a:rPr lang="en-US" sz="1200">
                <a:solidFill>
                  <a:schemeClr val="tx1">
                    <a:tint val="75000"/>
                  </a:schemeClr>
                </a:solidFill>
                <a:latin typeface="+mn-lt"/>
              </a:rPr>
              <a:pPr algn="r" fontAlgn="auto">
                <a:spcBef>
                  <a:spcPts val="0"/>
                </a:spcBef>
                <a:spcAft>
                  <a:spcPts val="0"/>
                </a:spcAft>
                <a:defRPr/>
              </a:pPr>
              <a:t>42</a:t>
            </a:fld>
            <a:endParaRPr lang="en-US" sz="1200">
              <a:solidFill>
                <a:schemeClr val="tx1">
                  <a:tint val="75000"/>
                </a:schemeClr>
              </a:solidFill>
              <a:latin typeface="+mn-lt"/>
            </a:endParaRPr>
          </a:p>
        </p:txBody>
      </p:sp>
      <p:pic>
        <p:nvPicPr>
          <p:cNvPr id="56324"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9" name="TextBox 8"/>
          <p:cNvSpPr txBox="1"/>
          <p:nvPr/>
        </p:nvSpPr>
        <p:spPr>
          <a:xfrm>
            <a:off x="441960" y="990601"/>
            <a:ext cx="8229600" cy="5867400"/>
          </a:xfrm>
          <a:prstGeom prst="rect">
            <a:avLst/>
          </a:prstGeom>
          <a:noFill/>
        </p:spPr>
        <p:txBody>
          <a:bodyPr>
            <a:spAutoFit/>
          </a:bodyPr>
          <a:lstStyle/>
          <a:p>
            <a:pPr fontAlgn="auto">
              <a:spcBef>
                <a:spcPts val="0"/>
              </a:spcBef>
              <a:spcAft>
                <a:spcPts val="0"/>
              </a:spcAft>
              <a:defRPr/>
            </a:pPr>
            <a:r>
              <a:rPr lang="en-US" sz="2800" b="1" dirty="0" err="1">
                <a:latin typeface="+mn-lt"/>
              </a:rPr>
              <a:t>GridView</a:t>
            </a:r>
            <a:r>
              <a:rPr lang="en-US" sz="2800" b="1" dirty="0">
                <a:latin typeface="+mn-lt"/>
              </a:rPr>
              <a:t> (again…)</a:t>
            </a:r>
            <a:endParaRPr lang="en-US" sz="2800" dirty="0">
              <a:latin typeface="+mn-lt"/>
            </a:endParaRPr>
          </a:p>
          <a:p>
            <a:pPr fontAlgn="auto">
              <a:spcBef>
                <a:spcPts val="0"/>
              </a:spcBef>
              <a:spcAft>
                <a:spcPts val="0"/>
              </a:spcAft>
              <a:defRPr/>
            </a:pPr>
            <a:endParaRPr lang="en-US" sz="800" b="1" dirty="0">
              <a:latin typeface="+mn-lt"/>
            </a:endParaRPr>
          </a:p>
          <a:p>
            <a:pPr fontAlgn="auto">
              <a:spcBef>
                <a:spcPts val="0"/>
              </a:spcBef>
              <a:spcAft>
                <a:spcPts val="0"/>
              </a:spcAft>
              <a:defRPr/>
            </a:pPr>
            <a:r>
              <a:rPr lang="en-US" sz="1000" dirty="0">
                <a:solidFill>
                  <a:srgbClr val="000000"/>
                </a:solidFill>
                <a:latin typeface="Courier New"/>
              </a:rPr>
              <a:t>    </a:t>
            </a:r>
            <a:r>
              <a:rPr lang="en-US" sz="1000" dirty="0">
                <a:solidFill>
                  <a:srgbClr val="3F7F5F"/>
                </a:solidFill>
                <a:latin typeface="Courier New"/>
              </a:rPr>
              <a:t>// this nested class could also be placed as a separated class</a:t>
            </a:r>
            <a:r>
              <a:rPr lang="en-US" sz="1000"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r>
              <a:rPr lang="en-US" sz="1000" b="1" dirty="0">
                <a:solidFill>
                  <a:srgbClr val="7F0055"/>
                </a:solidFill>
                <a:latin typeface="Courier New"/>
              </a:rPr>
              <a:t>public</a:t>
            </a:r>
            <a:r>
              <a:rPr lang="en-US" sz="1000" b="1" dirty="0">
                <a:solidFill>
                  <a:srgbClr val="000000"/>
                </a:solidFill>
                <a:latin typeface="Courier New"/>
              </a:rPr>
              <a:t> </a:t>
            </a:r>
            <a:r>
              <a:rPr lang="en-US" sz="1000" b="1" dirty="0">
                <a:solidFill>
                  <a:srgbClr val="7F0055"/>
                </a:solidFill>
                <a:latin typeface="Courier New"/>
              </a:rPr>
              <a:t>class</a:t>
            </a:r>
            <a:r>
              <a:rPr lang="en-US" sz="1000" b="1" dirty="0">
                <a:solidFill>
                  <a:srgbClr val="000000"/>
                </a:solidFill>
                <a:latin typeface="Courier New"/>
              </a:rPr>
              <a:t> </a:t>
            </a:r>
            <a:r>
              <a:rPr lang="en-US" sz="1000" b="1" dirty="0" err="1">
                <a:solidFill>
                  <a:srgbClr val="000000"/>
                </a:solidFill>
                <a:latin typeface="Courier New"/>
              </a:rPr>
              <a:t>ImageAdapter</a:t>
            </a:r>
            <a:r>
              <a:rPr lang="en-US" sz="1000" b="1" dirty="0">
                <a:solidFill>
                  <a:srgbClr val="000000"/>
                </a:solidFill>
                <a:latin typeface="Courier New"/>
              </a:rPr>
              <a:t> </a:t>
            </a:r>
            <a:r>
              <a:rPr lang="en-US" sz="1000" b="1" dirty="0">
                <a:solidFill>
                  <a:srgbClr val="7F0055"/>
                </a:solidFill>
                <a:latin typeface="Courier New"/>
              </a:rPr>
              <a:t>extends</a:t>
            </a:r>
            <a:r>
              <a:rPr lang="en-US" sz="1000" b="1" dirty="0">
                <a:solidFill>
                  <a:srgbClr val="000000"/>
                </a:solidFill>
                <a:latin typeface="Courier New"/>
              </a:rPr>
              <a:t> </a:t>
            </a:r>
            <a:r>
              <a:rPr lang="en-US" sz="1000" b="1" dirty="0" err="1">
                <a:solidFill>
                  <a:srgbClr val="000000"/>
                </a:solidFill>
                <a:highlight>
                  <a:srgbClr val="FFFF00"/>
                </a:highlight>
                <a:latin typeface="Courier New"/>
              </a:rPr>
              <a:t>BaseAdapter</a:t>
            </a:r>
            <a:r>
              <a:rPr lang="en-US" sz="1000" b="1" dirty="0">
                <a:solidFill>
                  <a:srgbClr val="000000"/>
                </a:solidFill>
                <a:highlight>
                  <a:srgbClr val="FFFF00"/>
                </a:highlight>
                <a:latin typeface="Courier New"/>
              </a:rPr>
              <a:t> {      	</a:t>
            </a:r>
          </a:p>
          <a:p>
            <a:pPr fontAlgn="auto">
              <a:spcBef>
                <a:spcPts val="0"/>
              </a:spcBef>
              <a:spcAft>
                <a:spcPts val="0"/>
              </a:spcAft>
              <a:defRPr/>
            </a:pPr>
            <a:r>
              <a:rPr lang="en-US" sz="1000"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r>
              <a:rPr lang="en-US" sz="1000" b="1" dirty="0">
                <a:solidFill>
                  <a:srgbClr val="7F0055"/>
                </a:solidFill>
                <a:latin typeface="Courier New"/>
              </a:rPr>
              <a:t>private</a:t>
            </a:r>
            <a:r>
              <a:rPr lang="en-US" sz="1000" b="1" dirty="0">
                <a:solidFill>
                  <a:srgbClr val="000000"/>
                </a:solidFill>
                <a:latin typeface="Courier New"/>
              </a:rPr>
              <a:t> Context </a:t>
            </a:r>
            <a:r>
              <a:rPr lang="en-US" sz="1000" b="1" dirty="0" err="1">
                <a:solidFill>
                  <a:srgbClr val="0000C0"/>
                </a:solidFill>
                <a:latin typeface="Courier New"/>
              </a:rPr>
              <a:t>mContext</a:t>
            </a:r>
            <a:r>
              <a:rPr lang="en-US" sz="1000" b="1"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r>
              <a:rPr lang="en-US" sz="1000" b="1" dirty="0">
                <a:solidFill>
                  <a:srgbClr val="7F0055"/>
                </a:solidFill>
                <a:latin typeface="Courier New"/>
              </a:rPr>
              <a:t>public</a:t>
            </a:r>
            <a:r>
              <a:rPr lang="en-US" sz="1000" b="1" dirty="0">
                <a:solidFill>
                  <a:srgbClr val="000000"/>
                </a:solidFill>
                <a:latin typeface="Courier New"/>
              </a:rPr>
              <a:t> </a:t>
            </a:r>
            <a:r>
              <a:rPr lang="en-US" sz="1000" b="1" dirty="0" err="1">
                <a:solidFill>
                  <a:srgbClr val="000000"/>
                </a:solidFill>
                <a:latin typeface="Courier New"/>
              </a:rPr>
              <a:t>ImageAdapter</a:t>
            </a:r>
            <a:r>
              <a:rPr lang="en-US" sz="1000" b="1" dirty="0">
                <a:solidFill>
                  <a:srgbClr val="000000"/>
                </a:solidFill>
                <a:latin typeface="Courier New"/>
              </a:rPr>
              <a:t>(Context c) {        </a:t>
            </a:r>
          </a:p>
          <a:p>
            <a:pPr fontAlgn="auto">
              <a:spcBef>
                <a:spcPts val="0"/>
              </a:spcBef>
              <a:spcAft>
                <a:spcPts val="0"/>
              </a:spcAft>
              <a:defRPr/>
            </a:pPr>
            <a:r>
              <a:rPr lang="en-US" sz="1000" dirty="0">
                <a:solidFill>
                  <a:srgbClr val="000000"/>
                </a:solidFill>
                <a:latin typeface="Courier New"/>
              </a:rPr>
              <a:t>    		</a:t>
            </a:r>
            <a:r>
              <a:rPr lang="en-US" sz="1000" dirty="0" err="1">
                <a:solidFill>
                  <a:srgbClr val="0000C0"/>
                </a:solidFill>
                <a:latin typeface="Courier New"/>
              </a:rPr>
              <a:t>mContext</a:t>
            </a:r>
            <a:r>
              <a:rPr lang="en-US" sz="1000" dirty="0">
                <a:solidFill>
                  <a:srgbClr val="000000"/>
                </a:solidFill>
                <a:latin typeface="Courier New"/>
              </a:rPr>
              <a:t> = c;    </a:t>
            </a:r>
          </a:p>
          <a:p>
            <a:pPr fontAlgn="auto">
              <a:spcBef>
                <a:spcPts val="0"/>
              </a:spcBef>
              <a:spcAft>
                <a:spcPts val="0"/>
              </a:spcAft>
              <a:defRPr/>
            </a:pPr>
            <a:r>
              <a:rPr lang="en-US" sz="1000" dirty="0">
                <a:solidFill>
                  <a:srgbClr val="000000"/>
                </a:solidFill>
                <a:latin typeface="Courier New"/>
              </a:rPr>
              <a:t>    		}    </a:t>
            </a:r>
          </a:p>
          <a:p>
            <a:pPr fontAlgn="auto">
              <a:spcBef>
                <a:spcPts val="0"/>
              </a:spcBef>
              <a:spcAft>
                <a:spcPts val="0"/>
              </a:spcAft>
              <a:defRPr/>
            </a:pPr>
            <a:r>
              <a:rPr lang="en-US" sz="1000" dirty="0">
                <a:solidFill>
                  <a:srgbClr val="000000"/>
                </a:solidFill>
                <a:latin typeface="Courier New"/>
              </a:rPr>
              <a:t>    	</a:t>
            </a:r>
            <a:r>
              <a:rPr lang="en-US" sz="1000" b="1" dirty="0">
                <a:solidFill>
                  <a:srgbClr val="7F0055"/>
                </a:solidFill>
                <a:latin typeface="Courier New"/>
              </a:rPr>
              <a:t>public</a:t>
            </a:r>
            <a:r>
              <a:rPr lang="en-US" sz="1000" b="1" dirty="0">
                <a:solidFill>
                  <a:srgbClr val="000000"/>
                </a:solidFill>
                <a:latin typeface="Courier New"/>
              </a:rPr>
              <a:t> </a:t>
            </a:r>
            <a:r>
              <a:rPr lang="en-US" sz="1000" b="1" dirty="0" err="1">
                <a:solidFill>
                  <a:srgbClr val="7F0055"/>
                </a:solidFill>
                <a:latin typeface="Courier New"/>
              </a:rPr>
              <a:t>int</a:t>
            </a:r>
            <a:r>
              <a:rPr lang="en-US" sz="1000" b="1" dirty="0">
                <a:solidFill>
                  <a:srgbClr val="000000"/>
                </a:solidFill>
                <a:latin typeface="Courier New"/>
              </a:rPr>
              <a:t> </a:t>
            </a:r>
            <a:r>
              <a:rPr lang="en-US" sz="1000" b="1" dirty="0" err="1">
                <a:solidFill>
                  <a:srgbClr val="000000"/>
                </a:solidFill>
                <a:latin typeface="Courier New"/>
              </a:rPr>
              <a:t>getCount</a:t>
            </a:r>
            <a:r>
              <a:rPr lang="en-US" sz="1000" b="1" dirty="0">
                <a:solidFill>
                  <a:srgbClr val="000000"/>
                </a:solidFill>
                <a:latin typeface="Courier New"/>
              </a:rPr>
              <a:t>() {        </a:t>
            </a:r>
          </a:p>
          <a:p>
            <a:pPr fontAlgn="auto">
              <a:spcBef>
                <a:spcPts val="0"/>
              </a:spcBef>
              <a:spcAft>
                <a:spcPts val="0"/>
              </a:spcAft>
              <a:defRPr/>
            </a:pPr>
            <a:r>
              <a:rPr lang="en-US" sz="1000" dirty="0">
                <a:solidFill>
                  <a:srgbClr val="000000"/>
                </a:solidFill>
                <a:latin typeface="Courier New"/>
              </a:rPr>
              <a:t>    		</a:t>
            </a:r>
            <a:r>
              <a:rPr lang="en-US" sz="1000" b="1" dirty="0">
                <a:solidFill>
                  <a:srgbClr val="7F0055"/>
                </a:solidFill>
                <a:latin typeface="Courier New"/>
              </a:rPr>
              <a:t>return</a:t>
            </a:r>
            <a:r>
              <a:rPr lang="en-US" sz="1000" b="1" dirty="0">
                <a:solidFill>
                  <a:srgbClr val="000000"/>
                </a:solidFill>
                <a:latin typeface="Courier New"/>
              </a:rPr>
              <a:t> </a:t>
            </a:r>
            <a:r>
              <a:rPr lang="en-US" sz="1000" b="1" dirty="0" err="1">
                <a:solidFill>
                  <a:srgbClr val="0000C0"/>
                </a:solidFill>
                <a:latin typeface="Courier New"/>
              </a:rPr>
              <a:t>mThumbIds</a:t>
            </a:r>
            <a:r>
              <a:rPr lang="en-US" sz="1000" b="1" dirty="0" err="1">
                <a:solidFill>
                  <a:srgbClr val="000000"/>
                </a:solidFill>
                <a:latin typeface="Courier New"/>
              </a:rPr>
              <a:t>.</a:t>
            </a:r>
            <a:r>
              <a:rPr lang="en-US" sz="1000" b="1" dirty="0" err="1">
                <a:solidFill>
                  <a:srgbClr val="0000C0"/>
                </a:solidFill>
                <a:latin typeface="Courier New"/>
              </a:rPr>
              <a:t>length</a:t>
            </a:r>
            <a:r>
              <a:rPr lang="en-US" sz="1000" b="1"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    </a:t>
            </a:r>
          </a:p>
          <a:p>
            <a:pPr fontAlgn="auto">
              <a:spcBef>
                <a:spcPts val="0"/>
              </a:spcBef>
              <a:spcAft>
                <a:spcPts val="0"/>
              </a:spcAft>
              <a:defRPr/>
            </a:pPr>
            <a:r>
              <a:rPr lang="en-US" sz="1000" dirty="0">
                <a:solidFill>
                  <a:srgbClr val="000000"/>
                </a:solidFill>
                <a:latin typeface="Courier New"/>
              </a:rPr>
              <a:t>    	</a:t>
            </a:r>
            <a:r>
              <a:rPr lang="en-US" sz="1000" b="1" dirty="0">
                <a:solidFill>
                  <a:srgbClr val="7F0055"/>
                </a:solidFill>
                <a:latin typeface="Courier New"/>
              </a:rPr>
              <a:t>public</a:t>
            </a:r>
            <a:r>
              <a:rPr lang="en-US" sz="1000" b="1" dirty="0">
                <a:solidFill>
                  <a:srgbClr val="000000"/>
                </a:solidFill>
                <a:latin typeface="Courier New"/>
              </a:rPr>
              <a:t> Object </a:t>
            </a:r>
            <a:r>
              <a:rPr lang="en-US" sz="1000" b="1" dirty="0" err="1">
                <a:solidFill>
                  <a:srgbClr val="000000"/>
                </a:solidFill>
                <a:latin typeface="Courier New"/>
              </a:rPr>
              <a:t>getItem</a:t>
            </a:r>
            <a:r>
              <a:rPr lang="en-US" sz="1000" b="1" dirty="0">
                <a:solidFill>
                  <a:srgbClr val="000000"/>
                </a:solidFill>
                <a:latin typeface="Courier New"/>
              </a:rPr>
              <a:t>(</a:t>
            </a:r>
            <a:r>
              <a:rPr lang="en-US" sz="1000" b="1" dirty="0" err="1">
                <a:solidFill>
                  <a:srgbClr val="7F0055"/>
                </a:solidFill>
                <a:latin typeface="Courier New"/>
              </a:rPr>
              <a:t>int</a:t>
            </a:r>
            <a:r>
              <a:rPr lang="en-US" sz="1000" b="1" dirty="0">
                <a:solidFill>
                  <a:srgbClr val="000000"/>
                </a:solidFill>
                <a:latin typeface="Courier New"/>
              </a:rPr>
              <a:t> position) {  </a:t>
            </a:r>
          </a:p>
          <a:p>
            <a:pPr fontAlgn="auto">
              <a:spcBef>
                <a:spcPts val="0"/>
              </a:spcBef>
              <a:spcAft>
                <a:spcPts val="0"/>
              </a:spcAft>
              <a:defRPr/>
            </a:pPr>
            <a:r>
              <a:rPr lang="en-US" sz="1000" dirty="0">
                <a:solidFill>
                  <a:srgbClr val="000000"/>
                </a:solidFill>
                <a:latin typeface="Courier New"/>
              </a:rPr>
              <a:t>    		</a:t>
            </a:r>
            <a:r>
              <a:rPr lang="en-US" sz="1000" dirty="0" err="1">
                <a:solidFill>
                  <a:srgbClr val="000000"/>
                </a:solidFill>
                <a:latin typeface="Courier New"/>
              </a:rPr>
              <a:t>Toast.</a:t>
            </a:r>
            <a:r>
              <a:rPr lang="en-US" sz="1000" i="1" dirty="0" err="1">
                <a:solidFill>
                  <a:srgbClr val="000000"/>
                </a:solidFill>
                <a:latin typeface="Courier New"/>
              </a:rPr>
              <a:t>makeText</a:t>
            </a:r>
            <a:r>
              <a:rPr lang="en-US" sz="1000" i="1" dirty="0">
                <a:solidFill>
                  <a:srgbClr val="000000"/>
                </a:solidFill>
                <a:latin typeface="Courier New"/>
              </a:rPr>
              <a:t>(</a:t>
            </a:r>
            <a:r>
              <a:rPr lang="en-US" sz="1000" i="1" dirty="0" err="1">
                <a:solidFill>
                  <a:srgbClr val="000000"/>
                </a:solidFill>
                <a:latin typeface="Courier New"/>
              </a:rPr>
              <a:t>getApplicationContext</a:t>
            </a:r>
            <a:r>
              <a:rPr lang="en-US" sz="1000" i="1" dirty="0">
                <a:solidFill>
                  <a:srgbClr val="000000"/>
                </a:solidFill>
                <a:latin typeface="Courier New"/>
              </a:rPr>
              <a:t>(), </a:t>
            </a:r>
            <a:r>
              <a:rPr lang="en-US" sz="1000" i="1" dirty="0">
                <a:solidFill>
                  <a:srgbClr val="2A00FF"/>
                </a:solidFill>
                <a:latin typeface="Courier New"/>
              </a:rPr>
              <a:t>"Pos: "</a:t>
            </a:r>
            <a:r>
              <a:rPr lang="en-US" sz="1000" i="1" dirty="0">
                <a:solidFill>
                  <a:srgbClr val="000000"/>
                </a:solidFill>
                <a:latin typeface="Courier New"/>
              </a:rPr>
              <a:t> + position, 1).show();</a:t>
            </a:r>
          </a:p>
          <a:p>
            <a:pPr fontAlgn="auto">
              <a:spcBef>
                <a:spcPts val="0"/>
              </a:spcBef>
              <a:spcAft>
                <a:spcPts val="0"/>
              </a:spcAft>
              <a:defRPr/>
            </a:pPr>
            <a:r>
              <a:rPr lang="en-US" sz="1000" dirty="0">
                <a:solidFill>
                  <a:srgbClr val="000000"/>
                </a:solidFill>
                <a:latin typeface="Courier New"/>
              </a:rPr>
              <a:t>    		</a:t>
            </a:r>
            <a:r>
              <a:rPr lang="en-US" sz="1000" b="1" dirty="0">
                <a:solidFill>
                  <a:srgbClr val="7F0055"/>
                </a:solidFill>
                <a:latin typeface="Courier New"/>
              </a:rPr>
              <a:t>return</a:t>
            </a:r>
            <a:r>
              <a:rPr lang="en-US" sz="1000" b="1" dirty="0">
                <a:solidFill>
                  <a:srgbClr val="000000"/>
                </a:solidFill>
                <a:latin typeface="Courier New"/>
              </a:rPr>
              <a:t> </a:t>
            </a:r>
            <a:r>
              <a:rPr lang="en-US" sz="1000" b="1" dirty="0">
                <a:solidFill>
                  <a:srgbClr val="7F0055"/>
                </a:solidFill>
                <a:latin typeface="Courier New"/>
              </a:rPr>
              <a:t>null</a:t>
            </a:r>
            <a:r>
              <a:rPr lang="en-US" sz="1000" b="1"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    </a:t>
            </a:r>
          </a:p>
          <a:p>
            <a:pPr fontAlgn="auto">
              <a:spcBef>
                <a:spcPts val="0"/>
              </a:spcBef>
              <a:spcAft>
                <a:spcPts val="0"/>
              </a:spcAft>
              <a:defRPr/>
            </a:pPr>
            <a:r>
              <a:rPr lang="en-US" sz="1000" dirty="0">
                <a:solidFill>
                  <a:srgbClr val="000000"/>
                </a:solidFill>
                <a:latin typeface="Courier New"/>
              </a:rPr>
              <a:t>    	</a:t>
            </a:r>
            <a:r>
              <a:rPr lang="en-US" sz="1000" b="1" dirty="0">
                <a:solidFill>
                  <a:srgbClr val="7F0055"/>
                </a:solidFill>
                <a:latin typeface="Courier New"/>
              </a:rPr>
              <a:t>public</a:t>
            </a:r>
            <a:r>
              <a:rPr lang="en-US" sz="1000" b="1" dirty="0">
                <a:solidFill>
                  <a:srgbClr val="000000"/>
                </a:solidFill>
                <a:latin typeface="Courier New"/>
              </a:rPr>
              <a:t> </a:t>
            </a:r>
            <a:r>
              <a:rPr lang="en-US" sz="1000" b="1" dirty="0">
                <a:solidFill>
                  <a:srgbClr val="7F0055"/>
                </a:solidFill>
                <a:latin typeface="Courier New"/>
              </a:rPr>
              <a:t>long</a:t>
            </a:r>
            <a:r>
              <a:rPr lang="en-US" sz="1000" b="1" dirty="0">
                <a:solidFill>
                  <a:srgbClr val="000000"/>
                </a:solidFill>
                <a:latin typeface="Courier New"/>
              </a:rPr>
              <a:t> </a:t>
            </a:r>
            <a:r>
              <a:rPr lang="en-US" sz="1000" b="1" dirty="0" err="1">
                <a:solidFill>
                  <a:srgbClr val="000000"/>
                </a:solidFill>
                <a:latin typeface="Courier New"/>
              </a:rPr>
              <a:t>getItemId</a:t>
            </a:r>
            <a:r>
              <a:rPr lang="en-US" sz="1000" b="1" dirty="0">
                <a:solidFill>
                  <a:srgbClr val="000000"/>
                </a:solidFill>
                <a:latin typeface="Courier New"/>
              </a:rPr>
              <a:t>(</a:t>
            </a:r>
            <a:r>
              <a:rPr lang="en-US" sz="1000" b="1" dirty="0" err="1">
                <a:solidFill>
                  <a:srgbClr val="7F0055"/>
                </a:solidFill>
                <a:latin typeface="Courier New"/>
              </a:rPr>
              <a:t>int</a:t>
            </a:r>
            <a:r>
              <a:rPr lang="en-US" sz="1000" b="1" dirty="0">
                <a:solidFill>
                  <a:srgbClr val="000000"/>
                </a:solidFill>
                <a:latin typeface="Courier New"/>
              </a:rPr>
              <a:t> position) {        </a:t>
            </a:r>
          </a:p>
          <a:p>
            <a:pPr fontAlgn="auto">
              <a:spcBef>
                <a:spcPts val="0"/>
              </a:spcBef>
              <a:spcAft>
                <a:spcPts val="0"/>
              </a:spcAft>
              <a:defRPr/>
            </a:pPr>
            <a:r>
              <a:rPr lang="en-US" sz="1000" dirty="0">
                <a:solidFill>
                  <a:srgbClr val="000000"/>
                </a:solidFill>
                <a:latin typeface="Courier New"/>
              </a:rPr>
              <a:t>    		</a:t>
            </a:r>
            <a:r>
              <a:rPr lang="en-US" sz="1000" b="1" dirty="0">
                <a:solidFill>
                  <a:srgbClr val="7F0055"/>
                </a:solidFill>
                <a:latin typeface="Courier New"/>
              </a:rPr>
              <a:t>return</a:t>
            </a:r>
            <a:r>
              <a:rPr lang="en-US" sz="1000" b="1" dirty="0">
                <a:solidFill>
                  <a:srgbClr val="000000"/>
                </a:solidFill>
                <a:latin typeface="Courier New"/>
              </a:rPr>
              <a:t> 0;    </a:t>
            </a:r>
          </a:p>
          <a:p>
            <a:pPr fontAlgn="auto">
              <a:spcBef>
                <a:spcPts val="0"/>
              </a:spcBef>
              <a:spcAft>
                <a:spcPts val="0"/>
              </a:spcAft>
              <a:defRPr/>
            </a:pPr>
            <a:r>
              <a:rPr lang="en-US" sz="1000" dirty="0">
                <a:solidFill>
                  <a:srgbClr val="000000"/>
                </a:solidFill>
                <a:latin typeface="Courier New"/>
              </a:rPr>
              <a:t>    		}    </a:t>
            </a:r>
          </a:p>
          <a:p>
            <a:pPr fontAlgn="auto">
              <a:spcBef>
                <a:spcPts val="0"/>
              </a:spcBef>
              <a:spcAft>
                <a:spcPts val="0"/>
              </a:spcAft>
              <a:defRPr/>
            </a:pPr>
            <a:r>
              <a:rPr lang="en-US" sz="1000" dirty="0">
                <a:solidFill>
                  <a:srgbClr val="000000"/>
                </a:solidFill>
                <a:latin typeface="Courier New"/>
              </a:rPr>
              <a:t>    	</a:t>
            </a:r>
            <a:r>
              <a:rPr lang="en-US" sz="1000" dirty="0">
                <a:solidFill>
                  <a:srgbClr val="3F7F5F"/>
                </a:solidFill>
                <a:latin typeface="Courier New"/>
              </a:rPr>
              <a:t>// create a new </a:t>
            </a:r>
            <a:r>
              <a:rPr lang="en-US" sz="1000" dirty="0" err="1">
                <a:solidFill>
                  <a:srgbClr val="3F7F5F"/>
                </a:solidFill>
                <a:latin typeface="Courier New"/>
              </a:rPr>
              <a:t>ImageView</a:t>
            </a:r>
            <a:r>
              <a:rPr lang="en-US" sz="1000" dirty="0">
                <a:solidFill>
                  <a:srgbClr val="3F7F5F"/>
                </a:solidFill>
                <a:latin typeface="Courier New"/>
              </a:rPr>
              <a:t> for each item referenced by the Adapter    </a:t>
            </a:r>
          </a:p>
          <a:p>
            <a:pPr fontAlgn="auto">
              <a:spcBef>
                <a:spcPts val="0"/>
              </a:spcBef>
              <a:spcAft>
                <a:spcPts val="0"/>
              </a:spcAft>
              <a:defRPr/>
            </a:pPr>
            <a:r>
              <a:rPr lang="en-US" sz="1000" dirty="0">
                <a:solidFill>
                  <a:srgbClr val="000000"/>
                </a:solidFill>
                <a:latin typeface="Courier New"/>
              </a:rPr>
              <a:t>    	</a:t>
            </a:r>
            <a:r>
              <a:rPr lang="en-US" sz="1000" b="1" dirty="0">
                <a:solidFill>
                  <a:srgbClr val="7F0055"/>
                </a:solidFill>
                <a:latin typeface="Courier New"/>
              </a:rPr>
              <a:t>public</a:t>
            </a:r>
            <a:r>
              <a:rPr lang="en-US" sz="1000" b="1" dirty="0">
                <a:solidFill>
                  <a:srgbClr val="000000"/>
                </a:solidFill>
                <a:latin typeface="Courier New"/>
              </a:rPr>
              <a:t> View </a:t>
            </a:r>
            <a:r>
              <a:rPr lang="en-US" sz="1000" b="1" dirty="0" err="1">
                <a:solidFill>
                  <a:srgbClr val="000000"/>
                </a:solidFill>
                <a:latin typeface="Courier New"/>
              </a:rPr>
              <a:t>getView</a:t>
            </a:r>
            <a:r>
              <a:rPr lang="en-US" sz="1000" b="1" dirty="0">
                <a:solidFill>
                  <a:srgbClr val="000000"/>
                </a:solidFill>
                <a:latin typeface="Courier New"/>
              </a:rPr>
              <a:t>(</a:t>
            </a:r>
            <a:r>
              <a:rPr lang="en-US" sz="1000" b="1" dirty="0" err="1">
                <a:solidFill>
                  <a:srgbClr val="7F0055"/>
                </a:solidFill>
                <a:latin typeface="Courier New"/>
              </a:rPr>
              <a:t>int</a:t>
            </a:r>
            <a:r>
              <a:rPr lang="en-US" sz="1000" b="1" dirty="0">
                <a:solidFill>
                  <a:srgbClr val="000000"/>
                </a:solidFill>
                <a:latin typeface="Courier New"/>
              </a:rPr>
              <a:t> position, View </a:t>
            </a:r>
            <a:r>
              <a:rPr lang="en-US" sz="1000" b="1" dirty="0" err="1">
                <a:solidFill>
                  <a:srgbClr val="000000"/>
                </a:solidFill>
                <a:latin typeface="Courier New"/>
              </a:rPr>
              <a:t>convertView</a:t>
            </a:r>
            <a:r>
              <a:rPr lang="en-US" sz="1000" b="1" dirty="0">
                <a:solidFill>
                  <a:srgbClr val="000000"/>
                </a:solidFill>
                <a:latin typeface="Courier New"/>
              </a:rPr>
              <a:t>, </a:t>
            </a:r>
            <a:r>
              <a:rPr lang="en-US" sz="1000" b="1" dirty="0" err="1">
                <a:solidFill>
                  <a:srgbClr val="000000"/>
                </a:solidFill>
                <a:latin typeface="Courier New"/>
              </a:rPr>
              <a:t>ViewGroup</a:t>
            </a:r>
            <a:r>
              <a:rPr lang="en-US" sz="1000" b="1" dirty="0">
                <a:solidFill>
                  <a:srgbClr val="000000"/>
                </a:solidFill>
                <a:latin typeface="Courier New"/>
              </a:rPr>
              <a:t> parent) {</a:t>
            </a:r>
          </a:p>
          <a:p>
            <a:pPr fontAlgn="auto">
              <a:spcBef>
                <a:spcPts val="0"/>
              </a:spcBef>
              <a:spcAft>
                <a:spcPts val="0"/>
              </a:spcAft>
              <a:defRPr/>
            </a:pPr>
            <a:r>
              <a:rPr lang="en-US" sz="1000" dirty="0">
                <a:solidFill>
                  <a:srgbClr val="000000"/>
                </a:solidFill>
                <a:latin typeface="Courier New"/>
              </a:rPr>
              <a:t>    		</a:t>
            </a:r>
            <a:r>
              <a:rPr lang="en-US" sz="1000" dirty="0" err="1">
                <a:solidFill>
                  <a:srgbClr val="000000"/>
                </a:solidFill>
                <a:latin typeface="Courier New"/>
              </a:rPr>
              <a:t>ImageView</a:t>
            </a:r>
            <a:r>
              <a:rPr lang="en-US" sz="1000" dirty="0">
                <a:solidFill>
                  <a:srgbClr val="000000"/>
                </a:solidFill>
                <a:latin typeface="Courier New"/>
              </a:rPr>
              <a:t> </a:t>
            </a:r>
            <a:r>
              <a:rPr lang="en-US" sz="1000" dirty="0" err="1">
                <a:solidFill>
                  <a:srgbClr val="000000"/>
                </a:solidFill>
                <a:latin typeface="Courier New"/>
              </a:rPr>
              <a:t>imageView</a:t>
            </a:r>
            <a:r>
              <a:rPr lang="en-US" sz="1000"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r>
              <a:rPr lang="en-US" sz="1000" b="1" dirty="0">
                <a:solidFill>
                  <a:srgbClr val="7F0055"/>
                </a:solidFill>
                <a:latin typeface="Courier New"/>
              </a:rPr>
              <a:t>if</a:t>
            </a:r>
            <a:r>
              <a:rPr lang="en-US" sz="1000" b="1" dirty="0">
                <a:solidFill>
                  <a:srgbClr val="000000"/>
                </a:solidFill>
                <a:latin typeface="Courier New"/>
              </a:rPr>
              <a:t> (</a:t>
            </a:r>
            <a:r>
              <a:rPr lang="en-US" sz="1000" b="1" dirty="0" err="1">
                <a:solidFill>
                  <a:srgbClr val="000000"/>
                </a:solidFill>
                <a:latin typeface="Courier New"/>
              </a:rPr>
              <a:t>convertView</a:t>
            </a:r>
            <a:r>
              <a:rPr lang="en-US" sz="1000" b="1" dirty="0">
                <a:solidFill>
                  <a:srgbClr val="000000"/>
                </a:solidFill>
                <a:latin typeface="Courier New"/>
              </a:rPr>
              <a:t> == </a:t>
            </a:r>
            <a:r>
              <a:rPr lang="en-US" sz="1000" b="1" dirty="0">
                <a:solidFill>
                  <a:srgbClr val="7F0055"/>
                </a:solidFill>
                <a:latin typeface="Courier New"/>
              </a:rPr>
              <a:t>null</a:t>
            </a:r>
            <a:r>
              <a:rPr lang="en-US" sz="1000" b="1" dirty="0">
                <a:solidFill>
                  <a:srgbClr val="000000"/>
                </a:solidFill>
                <a:latin typeface="Courier New"/>
              </a:rPr>
              <a:t>) {  </a:t>
            </a:r>
          </a:p>
          <a:p>
            <a:pPr fontAlgn="auto">
              <a:spcBef>
                <a:spcPts val="0"/>
              </a:spcBef>
              <a:spcAft>
                <a:spcPts val="0"/>
              </a:spcAft>
              <a:defRPr/>
            </a:pPr>
            <a:r>
              <a:rPr lang="en-US" sz="1000" dirty="0">
                <a:solidFill>
                  <a:srgbClr val="000000"/>
                </a:solidFill>
                <a:latin typeface="Courier New"/>
              </a:rPr>
              <a:t>    			</a:t>
            </a:r>
            <a:r>
              <a:rPr lang="en-US" sz="1000" dirty="0">
                <a:solidFill>
                  <a:srgbClr val="3F7F5F"/>
                </a:solidFill>
                <a:latin typeface="Courier New"/>
              </a:rPr>
              <a:t>// if it's not recycled, initialize some attributes            </a:t>
            </a:r>
          </a:p>
          <a:p>
            <a:pPr fontAlgn="auto">
              <a:spcBef>
                <a:spcPts val="0"/>
              </a:spcBef>
              <a:spcAft>
                <a:spcPts val="0"/>
              </a:spcAft>
              <a:defRPr/>
            </a:pPr>
            <a:r>
              <a:rPr lang="en-US" sz="1000" dirty="0">
                <a:solidFill>
                  <a:srgbClr val="000000"/>
                </a:solidFill>
                <a:latin typeface="Courier New"/>
              </a:rPr>
              <a:t>    			</a:t>
            </a:r>
            <a:r>
              <a:rPr lang="en-US" sz="1000" dirty="0" err="1">
                <a:solidFill>
                  <a:srgbClr val="000000"/>
                </a:solidFill>
                <a:latin typeface="Courier New"/>
              </a:rPr>
              <a:t>imageView</a:t>
            </a:r>
            <a:r>
              <a:rPr lang="en-US" sz="1000" dirty="0">
                <a:solidFill>
                  <a:srgbClr val="000000"/>
                </a:solidFill>
                <a:latin typeface="Courier New"/>
              </a:rPr>
              <a:t> = </a:t>
            </a:r>
            <a:r>
              <a:rPr lang="en-US" sz="1000" b="1" dirty="0">
                <a:solidFill>
                  <a:srgbClr val="7F0055"/>
                </a:solidFill>
                <a:latin typeface="Courier New"/>
              </a:rPr>
              <a:t>new</a:t>
            </a:r>
            <a:r>
              <a:rPr lang="en-US" sz="1000" b="1" dirty="0">
                <a:solidFill>
                  <a:srgbClr val="000000"/>
                </a:solidFill>
                <a:latin typeface="Courier New"/>
              </a:rPr>
              <a:t> </a:t>
            </a:r>
            <a:r>
              <a:rPr lang="en-US" sz="1000" b="1" dirty="0" err="1">
                <a:solidFill>
                  <a:srgbClr val="000000"/>
                </a:solidFill>
                <a:latin typeface="Courier New"/>
              </a:rPr>
              <a:t>ImageView</a:t>
            </a:r>
            <a:r>
              <a:rPr lang="en-US" sz="1000" b="1" dirty="0">
                <a:solidFill>
                  <a:srgbClr val="000000"/>
                </a:solidFill>
                <a:latin typeface="Courier New"/>
              </a:rPr>
              <a:t>(</a:t>
            </a:r>
            <a:r>
              <a:rPr lang="en-US" sz="1000" b="1" dirty="0" err="1">
                <a:solidFill>
                  <a:srgbClr val="0000C0"/>
                </a:solidFill>
                <a:latin typeface="Courier New"/>
              </a:rPr>
              <a:t>mContext</a:t>
            </a:r>
            <a:r>
              <a:rPr lang="en-US" sz="1000" b="1"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r>
              <a:rPr lang="en-US" sz="1000" dirty="0" err="1">
                <a:solidFill>
                  <a:srgbClr val="000000"/>
                </a:solidFill>
                <a:latin typeface="Courier New"/>
              </a:rPr>
              <a:t>imageView.setLayoutParams</a:t>
            </a:r>
            <a:r>
              <a:rPr lang="en-US" sz="1000" dirty="0">
                <a:solidFill>
                  <a:srgbClr val="000000"/>
                </a:solidFill>
                <a:latin typeface="Courier New"/>
              </a:rPr>
              <a:t>(</a:t>
            </a:r>
            <a:r>
              <a:rPr lang="en-US" sz="1000" b="1" dirty="0">
                <a:solidFill>
                  <a:srgbClr val="7F0055"/>
                </a:solidFill>
                <a:latin typeface="Courier New"/>
              </a:rPr>
              <a:t>new</a:t>
            </a:r>
            <a:r>
              <a:rPr lang="en-US" sz="1000" b="1" dirty="0">
                <a:solidFill>
                  <a:srgbClr val="000000"/>
                </a:solidFill>
                <a:latin typeface="Courier New"/>
              </a:rPr>
              <a:t> </a:t>
            </a:r>
            <a:r>
              <a:rPr lang="en-US" sz="1000" b="1" dirty="0" err="1">
                <a:solidFill>
                  <a:srgbClr val="000000"/>
                </a:solidFill>
                <a:latin typeface="Courier New"/>
              </a:rPr>
              <a:t>GridView.LayoutParams</a:t>
            </a:r>
            <a:r>
              <a:rPr lang="en-US" sz="1000" b="1" dirty="0">
                <a:solidFill>
                  <a:srgbClr val="000000"/>
                </a:solidFill>
                <a:latin typeface="Courier New"/>
              </a:rPr>
              <a:t>(85, 85)); </a:t>
            </a:r>
          </a:p>
          <a:p>
            <a:pPr fontAlgn="auto">
              <a:spcBef>
                <a:spcPts val="0"/>
              </a:spcBef>
              <a:spcAft>
                <a:spcPts val="0"/>
              </a:spcAft>
              <a:defRPr/>
            </a:pPr>
            <a:r>
              <a:rPr lang="en-US" sz="1000" dirty="0">
                <a:solidFill>
                  <a:srgbClr val="000000"/>
                </a:solidFill>
                <a:latin typeface="Courier New"/>
              </a:rPr>
              <a:t>    			</a:t>
            </a:r>
            <a:r>
              <a:rPr lang="en-US" sz="1000" dirty="0" err="1">
                <a:solidFill>
                  <a:srgbClr val="000000"/>
                </a:solidFill>
                <a:latin typeface="Courier New"/>
              </a:rPr>
              <a:t>imageView.setScaleType</a:t>
            </a:r>
            <a:r>
              <a:rPr lang="en-US" sz="1000" dirty="0">
                <a:solidFill>
                  <a:srgbClr val="000000"/>
                </a:solidFill>
                <a:latin typeface="Courier New"/>
              </a:rPr>
              <a:t>(</a:t>
            </a:r>
            <a:r>
              <a:rPr lang="en-US" sz="1000" dirty="0" err="1">
                <a:solidFill>
                  <a:srgbClr val="000000"/>
                </a:solidFill>
                <a:latin typeface="Courier New"/>
              </a:rPr>
              <a:t>ImageView.ScaleType.</a:t>
            </a:r>
            <a:r>
              <a:rPr lang="en-US" sz="1000" i="1" dirty="0" err="1">
                <a:solidFill>
                  <a:srgbClr val="0000C0"/>
                </a:solidFill>
                <a:latin typeface="Courier New"/>
              </a:rPr>
              <a:t>CENTER_CROP</a:t>
            </a:r>
            <a:r>
              <a:rPr lang="en-US" sz="1000" i="1" dirty="0">
                <a:solidFill>
                  <a:srgbClr val="000000"/>
                </a:solidFill>
                <a:latin typeface="Courier New"/>
              </a:rPr>
              <a:t>);</a:t>
            </a:r>
          </a:p>
          <a:p>
            <a:pPr fontAlgn="auto">
              <a:spcBef>
                <a:spcPts val="0"/>
              </a:spcBef>
              <a:spcAft>
                <a:spcPts val="0"/>
              </a:spcAft>
              <a:defRPr/>
            </a:pPr>
            <a:r>
              <a:rPr lang="en-US" sz="1000" dirty="0">
                <a:solidFill>
                  <a:srgbClr val="000000"/>
                </a:solidFill>
                <a:latin typeface="Courier New"/>
              </a:rPr>
              <a:t>    			</a:t>
            </a:r>
            <a:r>
              <a:rPr lang="en-US" sz="1000" dirty="0" err="1">
                <a:solidFill>
                  <a:srgbClr val="000000"/>
                </a:solidFill>
                <a:latin typeface="Courier New"/>
              </a:rPr>
              <a:t>imageView.setPadding</a:t>
            </a:r>
            <a:r>
              <a:rPr lang="en-US" sz="1000" dirty="0">
                <a:solidFill>
                  <a:srgbClr val="000000"/>
                </a:solidFill>
                <a:latin typeface="Courier New"/>
              </a:rPr>
              <a:t>(8, 8, 8, 8);        } </a:t>
            </a:r>
          </a:p>
          <a:p>
            <a:pPr fontAlgn="auto">
              <a:spcBef>
                <a:spcPts val="0"/>
              </a:spcBef>
              <a:spcAft>
                <a:spcPts val="0"/>
              </a:spcAft>
              <a:defRPr/>
            </a:pPr>
            <a:r>
              <a:rPr lang="en-US" sz="1000" dirty="0">
                <a:solidFill>
                  <a:srgbClr val="000000"/>
                </a:solidFill>
                <a:latin typeface="Courier New"/>
              </a:rPr>
              <a:t>    		</a:t>
            </a:r>
            <a:r>
              <a:rPr lang="en-US" sz="1000" b="1" dirty="0">
                <a:solidFill>
                  <a:srgbClr val="7F0055"/>
                </a:solidFill>
                <a:latin typeface="Courier New"/>
              </a:rPr>
              <a:t>else</a:t>
            </a:r>
            <a:r>
              <a:rPr lang="en-US" sz="1000" b="1" dirty="0">
                <a:solidFill>
                  <a:srgbClr val="000000"/>
                </a:solidFill>
                <a:latin typeface="Courier New"/>
              </a:rPr>
              <a:t> {            </a:t>
            </a:r>
          </a:p>
          <a:p>
            <a:pPr fontAlgn="auto">
              <a:spcBef>
                <a:spcPts val="0"/>
              </a:spcBef>
              <a:spcAft>
                <a:spcPts val="0"/>
              </a:spcAft>
              <a:defRPr/>
            </a:pPr>
            <a:r>
              <a:rPr lang="en-US" sz="1000" dirty="0">
                <a:solidFill>
                  <a:srgbClr val="000000"/>
                </a:solidFill>
                <a:latin typeface="Courier New"/>
              </a:rPr>
              <a:t>    			</a:t>
            </a:r>
            <a:r>
              <a:rPr lang="en-US" sz="1000" dirty="0" err="1">
                <a:solidFill>
                  <a:srgbClr val="000000"/>
                </a:solidFill>
                <a:latin typeface="Courier New"/>
              </a:rPr>
              <a:t>imageView</a:t>
            </a:r>
            <a:r>
              <a:rPr lang="en-US" sz="1000" dirty="0">
                <a:solidFill>
                  <a:srgbClr val="000000"/>
                </a:solidFill>
                <a:latin typeface="Courier New"/>
              </a:rPr>
              <a:t> = (</a:t>
            </a:r>
            <a:r>
              <a:rPr lang="en-US" sz="1000" dirty="0" err="1">
                <a:solidFill>
                  <a:srgbClr val="000000"/>
                </a:solidFill>
                <a:latin typeface="Courier New"/>
              </a:rPr>
              <a:t>ImageView</a:t>
            </a:r>
            <a:r>
              <a:rPr lang="en-US" sz="1000" dirty="0">
                <a:solidFill>
                  <a:srgbClr val="000000"/>
                </a:solidFill>
                <a:latin typeface="Courier New"/>
              </a:rPr>
              <a:t>) </a:t>
            </a:r>
            <a:r>
              <a:rPr lang="en-US" sz="1000" dirty="0" err="1">
                <a:solidFill>
                  <a:srgbClr val="000000"/>
                </a:solidFill>
                <a:latin typeface="Courier New"/>
              </a:rPr>
              <a:t>convertView</a:t>
            </a:r>
            <a:r>
              <a:rPr lang="en-US" sz="1000"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        </a:t>
            </a:r>
          </a:p>
          <a:p>
            <a:pPr fontAlgn="auto">
              <a:spcBef>
                <a:spcPts val="0"/>
              </a:spcBef>
              <a:spcAft>
                <a:spcPts val="0"/>
              </a:spcAft>
              <a:defRPr/>
            </a:pPr>
            <a:r>
              <a:rPr lang="en-US" sz="1000" dirty="0">
                <a:solidFill>
                  <a:srgbClr val="000000"/>
                </a:solidFill>
                <a:latin typeface="Courier New"/>
              </a:rPr>
              <a:t>    		</a:t>
            </a:r>
            <a:r>
              <a:rPr lang="en-US" sz="1000" dirty="0" err="1">
                <a:solidFill>
                  <a:srgbClr val="000000"/>
                </a:solidFill>
                <a:latin typeface="Courier New"/>
              </a:rPr>
              <a:t>imageView.setImageResource</a:t>
            </a:r>
            <a:r>
              <a:rPr lang="en-US" sz="1000" dirty="0">
                <a:solidFill>
                  <a:srgbClr val="000000"/>
                </a:solidFill>
                <a:latin typeface="Courier New"/>
              </a:rPr>
              <a:t>(</a:t>
            </a:r>
            <a:r>
              <a:rPr lang="en-US" sz="1000" dirty="0" err="1">
                <a:solidFill>
                  <a:srgbClr val="0000C0"/>
                </a:solidFill>
                <a:latin typeface="Courier New"/>
              </a:rPr>
              <a:t>mThumbIds</a:t>
            </a:r>
            <a:r>
              <a:rPr lang="en-US" sz="1000" dirty="0">
                <a:solidFill>
                  <a:srgbClr val="000000"/>
                </a:solidFill>
                <a:latin typeface="Courier New"/>
              </a:rPr>
              <a:t>[position]);        </a:t>
            </a:r>
          </a:p>
          <a:p>
            <a:pPr fontAlgn="auto">
              <a:spcBef>
                <a:spcPts val="0"/>
              </a:spcBef>
              <a:spcAft>
                <a:spcPts val="0"/>
              </a:spcAft>
              <a:defRPr/>
            </a:pPr>
            <a:r>
              <a:rPr lang="en-US" sz="1000" dirty="0">
                <a:solidFill>
                  <a:srgbClr val="000000"/>
                </a:solidFill>
                <a:latin typeface="Courier New"/>
              </a:rPr>
              <a:t>    		</a:t>
            </a:r>
            <a:r>
              <a:rPr lang="en-US" sz="1000" b="1" dirty="0">
                <a:solidFill>
                  <a:srgbClr val="7F0055"/>
                </a:solidFill>
                <a:latin typeface="Courier New"/>
              </a:rPr>
              <a:t>return</a:t>
            </a:r>
            <a:r>
              <a:rPr lang="en-US" sz="1000" b="1" dirty="0">
                <a:solidFill>
                  <a:srgbClr val="000000"/>
                </a:solidFill>
                <a:latin typeface="Courier New"/>
              </a:rPr>
              <a:t> </a:t>
            </a:r>
            <a:r>
              <a:rPr lang="en-US" sz="1000" b="1" dirty="0" err="1">
                <a:solidFill>
                  <a:srgbClr val="000000"/>
                </a:solidFill>
                <a:latin typeface="Courier New"/>
              </a:rPr>
              <a:t>imageView</a:t>
            </a:r>
            <a:r>
              <a:rPr lang="en-US" sz="1000" b="1"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    </a:t>
            </a:r>
          </a:p>
          <a:p>
            <a:pPr fontAlgn="auto">
              <a:spcBef>
                <a:spcPts val="0"/>
              </a:spcBef>
              <a:spcAft>
                <a:spcPts val="0"/>
              </a:spcAft>
              <a:defRPr/>
            </a:pPr>
            <a:endParaRPr lang="en-US" sz="1000" dirty="0">
              <a:latin typeface="Courier New"/>
            </a:endParaRPr>
          </a:p>
          <a:p>
            <a:pPr fontAlgn="auto">
              <a:spcBef>
                <a:spcPts val="0"/>
              </a:spcBef>
              <a:spcAft>
                <a:spcPts val="0"/>
              </a:spcAft>
              <a:defRPr/>
            </a:pPr>
            <a:r>
              <a:rPr lang="en-US" sz="1000" dirty="0">
                <a:solidFill>
                  <a:srgbClr val="000000"/>
                </a:solidFill>
                <a:latin typeface="Courier New"/>
              </a:rPr>
              <a:t>    	}</a:t>
            </a:r>
            <a:r>
              <a:rPr lang="en-US" sz="1000" dirty="0">
                <a:solidFill>
                  <a:srgbClr val="3F7F5F"/>
                </a:solidFill>
                <a:latin typeface="Courier New"/>
              </a:rPr>
              <a:t>// </a:t>
            </a:r>
            <a:r>
              <a:rPr lang="en-US" sz="1000" dirty="0" err="1">
                <a:solidFill>
                  <a:srgbClr val="3F7F5F"/>
                </a:solidFill>
                <a:latin typeface="Courier New"/>
              </a:rPr>
              <a:t>ImageAdapter</a:t>
            </a:r>
            <a:endParaRPr lang="en-US" sz="1000" b="1" dirty="0">
              <a:solidFill>
                <a:srgbClr val="0070C0"/>
              </a:solidFill>
              <a:latin typeface="+mn-lt"/>
            </a:endParaRPr>
          </a:p>
        </p:txBody>
      </p:sp>
      <p:sp>
        <p:nvSpPr>
          <p:cNvPr id="56326" name="TextBox 10"/>
          <p:cNvSpPr txBox="1">
            <a:spLocks noChangeArrowheads="1"/>
          </p:cNvSpPr>
          <p:nvPr/>
        </p:nvSpPr>
        <p:spPr bwMode="auto">
          <a:xfrm>
            <a:off x="457200" y="2057400"/>
            <a:ext cx="7467600" cy="369888"/>
          </a:xfrm>
          <a:prstGeom prst="rect">
            <a:avLst/>
          </a:prstGeom>
          <a:noFill/>
          <a:ln w="9525">
            <a:noFill/>
            <a:miter lim="800000"/>
            <a:headEnd/>
            <a:tailEnd/>
          </a:ln>
        </p:spPr>
        <p:txBody>
          <a:bodyPr>
            <a:spAutoFit/>
          </a:bodyP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5CB0DB3-5FC4-4755-B55B-A7BE8B6E75FF}" type="slidenum">
              <a:rPr lang="en-US"/>
              <a:pPr>
                <a:defRPr/>
              </a:pPr>
              <a:t>43</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80983C4D-5319-4370-AE5D-0E1BBE78A5EB}" type="slidenum">
              <a:rPr lang="en-US" sz="1200">
                <a:solidFill>
                  <a:schemeClr val="tx1">
                    <a:tint val="75000"/>
                  </a:schemeClr>
                </a:solidFill>
                <a:latin typeface="+mn-lt"/>
              </a:rPr>
              <a:pPr algn="r" fontAlgn="auto">
                <a:spcBef>
                  <a:spcPts val="0"/>
                </a:spcBef>
                <a:spcAft>
                  <a:spcPts val="0"/>
                </a:spcAft>
                <a:defRPr/>
              </a:pPr>
              <a:t>43</a:t>
            </a:fld>
            <a:endParaRPr lang="en-US" sz="1200">
              <a:solidFill>
                <a:schemeClr val="tx1">
                  <a:tint val="75000"/>
                </a:schemeClr>
              </a:solidFill>
              <a:latin typeface="+mn-lt"/>
            </a:endParaRPr>
          </a:p>
        </p:txBody>
      </p:sp>
      <p:pic>
        <p:nvPicPr>
          <p:cNvPr id="57348"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9" name="TextBox 8"/>
          <p:cNvSpPr txBox="1"/>
          <p:nvPr/>
        </p:nvSpPr>
        <p:spPr>
          <a:xfrm>
            <a:off x="381000" y="914400"/>
            <a:ext cx="8229600" cy="5724644"/>
          </a:xfrm>
          <a:prstGeom prst="rect">
            <a:avLst/>
          </a:prstGeom>
          <a:noFill/>
        </p:spPr>
        <p:txBody>
          <a:bodyPr>
            <a:spAutoFit/>
          </a:bodyPr>
          <a:lstStyle/>
          <a:p>
            <a:pPr fontAlgn="auto">
              <a:spcBef>
                <a:spcPts val="0"/>
              </a:spcBef>
              <a:spcAft>
                <a:spcPts val="0"/>
              </a:spcAft>
              <a:defRPr/>
            </a:pPr>
            <a:r>
              <a:rPr lang="en-US" sz="2800" b="1" dirty="0" err="1">
                <a:latin typeface="+mn-lt"/>
              </a:rPr>
              <a:t>GridView</a:t>
            </a:r>
            <a:r>
              <a:rPr lang="en-US" sz="2800" b="1" dirty="0">
                <a:latin typeface="+mn-lt"/>
              </a:rPr>
              <a:t> (again…)</a:t>
            </a:r>
            <a:endParaRPr lang="en-US" sz="2800" dirty="0">
              <a:latin typeface="+mn-lt"/>
            </a:endParaRPr>
          </a:p>
          <a:p>
            <a:pPr fontAlgn="auto">
              <a:spcBef>
                <a:spcPts val="0"/>
              </a:spcBef>
              <a:spcAft>
                <a:spcPts val="0"/>
              </a:spcAft>
              <a:defRPr/>
            </a:pPr>
            <a:endParaRPr lang="en-US" sz="800" b="1" dirty="0">
              <a:latin typeface="+mn-lt"/>
            </a:endParaRPr>
          </a:p>
          <a:p>
            <a:pPr fontAlgn="auto">
              <a:spcBef>
                <a:spcPts val="0"/>
              </a:spcBef>
              <a:spcAft>
                <a:spcPts val="0"/>
              </a:spcAft>
              <a:defRPr/>
            </a:pPr>
            <a:r>
              <a:rPr lang="en-US" sz="1000" dirty="0">
                <a:solidFill>
                  <a:srgbClr val="3F7F5F"/>
                </a:solidFill>
                <a:latin typeface="Courier New"/>
              </a:rPr>
              <a:t>            // a picture in the gallery view has been clicked</a:t>
            </a:r>
          </a:p>
          <a:p>
            <a:pPr fontAlgn="auto">
              <a:spcBef>
                <a:spcPts val="0"/>
              </a:spcBef>
              <a:spcAft>
                <a:spcPts val="0"/>
              </a:spcAft>
              <a:defRPr/>
            </a:pPr>
            <a:r>
              <a:rPr lang="en-US" sz="1000" dirty="0">
                <a:solidFill>
                  <a:srgbClr val="000000"/>
                </a:solidFill>
                <a:latin typeface="Courier New"/>
              </a:rPr>
              <a:t>	</a:t>
            </a:r>
            <a:r>
              <a:rPr lang="en-US" sz="1000" dirty="0">
                <a:solidFill>
                  <a:srgbClr val="646464"/>
                </a:solidFill>
                <a:latin typeface="Courier New"/>
              </a:rPr>
              <a:t>@Override</a:t>
            </a:r>
          </a:p>
          <a:p>
            <a:pPr fontAlgn="auto">
              <a:spcBef>
                <a:spcPts val="0"/>
              </a:spcBef>
              <a:spcAft>
                <a:spcPts val="0"/>
              </a:spcAft>
              <a:defRPr/>
            </a:pPr>
            <a:r>
              <a:rPr lang="en-US" sz="1000" dirty="0">
                <a:solidFill>
                  <a:srgbClr val="000000"/>
                </a:solidFill>
                <a:latin typeface="Courier New"/>
              </a:rPr>
              <a:t>	</a:t>
            </a:r>
            <a:r>
              <a:rPr lang="en-US" sz="1000" b="1" dirty="0">
                <a:solidFill>
                  <a:srgbClr val="7F0055"/>
                </a:solidFill>
                <a:latin typeface="Courier New"/>
              </a:rPr>
              <a:t>public</a:t>
            </a:r>
            <a:r>
              <a:rPr lang="en-US" sz="1000" b="1" dirty="0">
                <a:solidFill>
                  <a:srgbClr val="000000"/>
                </a:solidFill>
                <a:latin typeface="Courier New"/>
              </a:rPr>
              <a:t> </a:t>
            </a:r>
            <a:r>
              <a:rPr lang="en-US" sz="1000" b="1" dirty="0">
                <a:solidFill>
                  <a:srgbClr val="7F0055"/>
                </a:solidFill>
                <a:latin typeface="Courier New"/>
              </a:rPr>
              <a:t>void</a:t>
            </a:r>
            <a:r>
              <a:rPr lang="en-US" sz="1000" b="1" dirty="0">
                <a:solidFill>
                  <a:srgbClr val="000000"/>
                </a:solidFill>
                <a:latin typeface="Courier New"/>
              </a:rPr>
              <a:t> </a:t>
            </a:r>
            <a:r>
              <a:rPr lang="en-US" sz="1000" b="1" dirty="0" err="1">
                <a:solidFill>
                  <a:srgbClr val="000000"/>
                </a:solidFill>
                <a:highlight>
                  <a:srgbClr val="FFFF00"/>
                </a:highlight>
                <a:latin typeface="Courier New"/>
              </a:rPr>
              <a:t>onItemClick</a:t>
            </a:r>
            <a:r>
              <a:rPr lang="en-US" sz="1000" b="1" dirty="0">
                <a:solidFill>
                  <a:srgbClr val="000000"/>
                </a:solidFill>
                <a:highlight>
                  <a:srgbClr val="FFFF00"/>
                </a:highlight>
                <a:latin typeface="Courier New"/>
              </a:rPr>
              <a:t>(</a:t>
            </a:r>
            <a:r>
              <a:rPr lang="en-US" sz="1000" b="1" dirty="0" err="1">
                <a:solidFill>
                  <a:srgbClr val="000000"/>
                </a:solidFill>
                <a:highlight>
                  <a:srgbClr val="FFFF00"/>
                </a:highlight>
                <a:latin typeface="Courier New"/>
              </a:rPr>
              <a:t>AdapterView</a:t>
            </a:r>
            <a:r>
              <a:rPr lang="en-US" sz="1000" b="1" dirty="0">
                <a:solidFill>
                  <a:srgbClr val="000000"/>
                </a:solidFill>
                <a:highlight>
                  <a:srgbClr val="FFFF00"/>
                </a:highlight>
                <a:latin typeface="Courier New"/>
              </a:rPr>
              <a:t>&lt;?&gt; parent, View v, </a:t>
            </a:r>
            <a:r>
              <a:rPr lang="en-US" sz="1000" b="1" dirty="0" err="1">
                <a:solidFill>
                  <a:srgbClr val="7F0055"/>
                </a:solidFill>
                <a:highlight>
                  <a:srgbClr val="FFFF00"/>
                </a:highlight>
                <a:latin typeface="Courier New"/>
              </a:rPr>
              <a:t>int</a:t>
            </a:r>
            <a:r>
              <a:rPr lang="en-US" sz="1000" b="1" dirty="0">
                <a:solidFill>
                  <a:srgbClr val="000000"/>
                </a:solidFill>
                <a:highlight>
                  <a:srgbClr val="FFFF00"/>
                </a:highlight>
                <a:latin typeface="Courier New"/>
              </a:rPr>
              <a:t> position, </a:t>
            </a:r>
            <a:r>
              <a:rPr lang="en-US" sz="1000" b="1" dirty="0">
                <a:solidFill>
                  <a:srgbClr val="7F0055"/>
                </a:solidFill>
                <a:highlight>
                  <a:srgbClr val="FFFF00"/>
                </a:highlight>
                <a:latin typeface="Courier New"/>
              </a:rPr>
              <a:t>long</a:t>
            </a:r>
            <a:r>
              <a:rPr lang="en-US" sz="1000" b="1" dirty="0">
                <a:solidFill>
                  <a:srgbClr val="000000"/>
                </a:solidFill>
                <a:highlight>
                  <a:srgbClr val="FFFF00"/>
                </a:highlight>
                <a:latin typeface="Courier New"/>
              </a:rPr>
              <a:t> id) {</a:t>
            </a:r>
          </a:p>
          <a:p>
            <a:pPr fontAlgn="auto">
              <a:spcBef>
                <a:spcPts val="0"/>
              </a:spcBef>
              <a:spcAft>
                <a:spcPts val="0"/>
              </a:spcAft>
              <a:defRPr/>
            </a:pPr>
            <a:r>
              <a:rPr lang="en-US" sz="1000" dirty="0">
                <a:solidFill>
                  <a:srgbClr val="000000"/>
                </a:solidFill>
                <a:latin typeface="Courier New"/>
              </a:rPr>
              <a:t>		</a:t>
            </a:r>
            <a:r>
              <a:rPr lang="en-US" sz="1000" dirty="0" err="1">
                <a:solidFill>
                  <a:srgbClr val="0000C0"/>
                </a:solidFill>
                <a:latin typeface="Courier New"/>
              </a:rPr>
              <a:t>tvMsg</a:t>
            </a:r>
            <a:r>
              <a:rPr lang="en-US" sz="1000" dirty="0" err="1">
                <a:solidFill>
                  <a:srgbClr val="000000"/>
                </a:solidFill>
                <a:latin typeface="Courier New"/>
              </a:rPr>
              <a:t>.setText</a:t>
            </a:r>
            <a:r>
              <a:rPr lang="en-US" sz="1000" dirty="0">
                <a:solidFill>
                  <a:srgbClr val="000000"/>
                </a:solidFill>
                <a:latin typeface="Courier New"/>
              </a:rPr>
              <a:t>(</a:t>
            </a:r>
            <a:r>
              <a:rPr lang="en-US" sz="1000" dirty="0">
                <a:solidFill>
                  <a:srgbClr val="2A00FF"/>
                </a:solidFill>
                <a:latin typeface="Courier New"/>
              </a:rPr>
              <a:t>"Position: "</a:t>
            </a:r>
            <a:r>
              <a:rPr lang="en-US" sz="1000" dirty="0">
                <a:solidFill>
                  <a:srgbClr val="000000"/>
                </a:solidFill>
                <a:latin typeface="Courier New"/>
              </a:rPr>
              <a:t> + position + </a:t>
            </a:r>
          </a:p>
          <a:p>
            <a:pPr fontAlgn="auto">
              <a:spcBef>
                <a:spcPts val="0"/>
              </a:spcBef>
              <a:spcAft>
                <a:spcPts val="0"/>
              </a:spcAft>
              <a:defRPr/>
            </a:pPr>
            <a:r>
              <a:rPr lang="en-US" sz="1000" dirty="0">
                <a:solidFill>
                  <a:srgbClr val="000000"/>
                </a:solidFill>
                <a:latin typeface="Courier New"/>
              </a:rPr>
              <a:t>			      </a:t>
            </a:r>
            <a:r>
              <a:rPr lang="en-US" sz="1000" dirty="0">
                <a:solidFill>
                  <a:srgbClr val="2A00FF"/>
                </a:solidFill>
                <a:latin typeface="Courier New"/>
              </a:rPr>
              <a:t>"  </a:t>
            </a:r>
            <a:r>
              <a:rPr lang="en-US" sz="1000" dirty="0" err="1">
                <a:solidFill>
                  <a:srgbClr val="2A00FF"/>
                </a:solidFill>
                <a:latin typeface="Courier New"/>
              </a:rPr>
              <a:t>R.drawable.gallery_photo</a:t>
            </a:r>
            <a:r>
              <a:rPr lang="en-US" sz="1000" dirty="0">
                <a:solidFill>
                  <a:srgbClr val="2A00FF"/>
                </a:solidFill>
                <a:latin typeface="Courier New"/>
              </a:rPr>
              <a:t>_"</a:t>
            </a:r>
            <a:r>
              <a:rPr lang="en-US" sz="1000" dirty="0">
                <a:solidFill>
                  <a:srgbClr val="000000"/>
                </a:solidFill>
                <a:latin typeface="Courier New"/>
              </a:rPr>
              <a:t> + (position+1) );</a:t>
            </a:r>
          </a:p>
          <a:p>
            <a:pPr fontAlgn="auto">
              <a:spcBef>
                <a:spcPts val="0"/>
              </a:spcBef>
              <a:spcAft>
                <a:spcPts val="0"/>
              </a:spcAft>
              <a:defRPr/>
            </a:pPr>
            <a:r>
              <a:rPr lang="en-US" sz="1000"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r>
              <a:rPr lang="en-US" sz="1000" dirty="0">
                <a:solidFill>
                  <a:srgbClr val="3F7F5F"/>
                </a:solidFill>
                <a:latin typeface="Courier New"/>
              </a:rPr>
              <a:t>// show selected picture in an individual view</a:t>
            </a:r>
          </a:p>
          <a:p>
            <a:pPr fontAlgn="auto">
              <a:spcBef>
                <a:spcPts val="0"/>
              </a:spcBef>
              <a:spcAft>
                <a:spcPts val="0"/>
              </a:spcAft>
              <a:defRPr/>
            </a:pPr>
            <a:r>
              <a:rPr lang="en-US" sz="1000" dirty="0">
                <a:solidFill>
                  <a:srgbClr val="000000"/>
                </a:solidFill>
                <a:latin typeface="Courier New"/>
              </a:rPr>
              <a:t>		showScreen2(position);</a:t>
            </a:r>
          </a:p>
          <a:p>
            <a:pPr fontAlgn="auto">
              <a:spcBef>
                <a:spcPts val="0"/>
              </a:spcBef>
              <a:spcAft>
                <a:spcPts val="0"/>
              </a:spcAft>
              <a:defRPr/>
            </a:pPr>
            <a:r>
              <a:rPr lang="en-US" sz="1000" dirty="0">
                <a:solidFill>
                  <a:srgbClr val="000000"/>
                </a:solidFill>
                <a:latin typeface="Courier New"/>
              </a:rPr>
              <a:t>	}    		</a:t>
            </a:r>
          </a:p>
          <a:p>
            <a:pPr fontAlgn="auto">
              <a:spcBef>
                <a:spcPts val="0"/>
              </a:spcBef>
              <a:spcAft>
                <a:spcPts val="0"/>
              </a:spcAft>
              <a:defRPr/>
            </a:pPr>
            <a:r>
              <a:rPr lang="en-US" sz="1000" dirty="0">
                <a:solidFill>
                  <a:srgbClr val="000000"/>
                </a:solidFill>
                <a:latin typeface="Courier New"/>
              </a:rPr>
              <a:t>            </a:t>
            </a:r>
            <a:r>
              <a:rPr lang="en-US" sz="1000" dirty="0">
                <a:solidFill>
                  <a:srgbClr val="3F7F5F"/>
                </a:solidFill>
                <a:latin typeface="Courier New"/>
              </a:rPr>
              <a:t>//////////////////////////////////////////////////////////////////////////</a:t>
            </a:r>
            <a:r>
              <a:rPr lang="en-US" sz="1000"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r>
              <a:rPr lang="en-US" sz="1000" b="1" dirty="0">
                <a:solidFill>
                  <a:srgbClr val="7F0055"/>
                </a:solidFill>
                <a:latin typeface="Courier New"/>
              </a:rPr>
              <a:t>private</a:t>
            </a:r>
            <a:r>
              <a:rPr lang="en-US" sz="1000" b="1" dirty="0">
                <a:solidFill>
                  <a:srgbClr val="000000"/>
                </a:solidFill>
                <a:latin typeface="Courier New"/>
              </a:rPr>
              <a:t> </a:t>
            </a:r>
            <a:r>
              <a:rPr lang="en-US" sz="1000" b="1" dirty="0">
                <a:solidFill>
                  <a:srgbClr val="7F0055"/>
                </a:solidFill>
                <a:latin typeface="Courier New"/>
              </a:rPr>
              <a:t>void</a:t>
            </a:r>
            <a:r>
              <a:rPr lang="en-US" sz="1000" b="1" dirty="0">
                <a:solidFill>
                  <a:srgbClr val="000000"/>
                </a:solidFill>
                <a:latin typeface="Courier New"/>
              </a:rPr>
              <a:t> showScreen2(</a:t>
            </a:r>
            <a:r>
              <a:rPr lang="en-US" sz="1000" b="1" dirty="0" err="1">
                <a:solidFill>
                  <a:srgbClr val="7F0055"/>
                </a:solidFill>
                <a:latin typeface="Courier New"/>
              </a:rPr>
              <a:t>int</a:t>
            </a:r>
            <a:r>
              <a:rPr lang="en-US" sz="1000" b="1" dirty="0">
                <a:solidFill>
                  <a:srgbClr val="000000"/>
                </a:solidFill>
                <a:latin typeface="Courier New"/>
              </a:rPr>
              <a:t> position){</a:t>
            </a:r>
          </a:p>
          <a:p>
            <a:pPr fontAlgn="auto">
              <a:spcBef>
                <a:spcPts val="0"/>
              </a:spcBef>
              <a:spcAft>
                <a:spcPts val="0"/>
              </a:spcAft>
              <a:defRPr/>
            </a:pPr>
            <a:r>
              <a:rPr lang="en-US" sz="1000" dirty="0">
                <a:solidFill>
                  <a:srgbClr val="000000"/>
                </a:solidFill>
                <a:latin typeface="Courier New"/>
              </a:rPr>
              <a:t>		</a:t>
            </a:r>
            <a:r>
              <a:rPr lang="en-US" sz="1000" dirty="0">
                <a:solidFill>
                  <a:srgbClr val="3F7F5F"/>
                </a:solidFill>
                <a:latin typeface="Courier New"/>
              </a:rPr>
              <a:t>// show the selected picture as a single frame</a:t>
            </a:r>
          </a:p>
          <a:p>
            <a:pPr fontAlgn="auto">
              <a:spcBef>
                <a:spcPts val="0"/>
              </a:spcBef>
              <a:spcAft>
                <a:spcPts val="0"/>
              </a:spcAft>
              <a:defRPr/>
            </a:pPr>
            <a:r>
              <a:rPr lang="en-US" sz="1000" dirty="0">
                <a:solidFill>
                  <a:srgbClr val="000000"/>
                </a:solidFill>
                <a:latin typeface="Courier New"/>
              </a:rPr>
              <a:t>		</a:t>
            </a:r>
            <a:r>
              <a:rPr lang="en-US" sz="1000" dirty="0" err="1">
                <a:solidFill>
                  <a:srgbClr val="000000"/>
                </a:solidFill>
                <a:latin typeface="Courier New"/>
              </a:rPr>
              <a:t>setContentView</a:t>
            </a:r>
            <a:r>
              <a:rPr lang="en-US" sz="1000" dirty="0">
                <a:solidFill>
                  <a:srgbClr val="000000"/>
                </a:solidFill>
                <a:latin typeface="Courier New"/>
              </a:rPr>
              <a:t>(</a:t>
            </a:r>
            <a:r>
              <a:rPr lang="en-US" sz="1000" dirty="0" err="1">
                <a:solidFill>
                  <a:srgbClr val="000000"/>
                </a:solidFill>
                <a:latin typeface="Courier New"/>
              </a:rPr>
              <a:t>R.layout.</a:t>
            </a:r>
            <a:r>
              <a:rPr lang="en-US" sz="1000" i="1" dirty="0" err="1">
                <a:solidFill>
                  <a:srgbClr val="0000C0"/>
                </a:solidFill>
                <a:latin typeface="Courier New"/>
              </a:rPr>
              <a:t>solo_picture</a:t>
            </a:r>
            <a:r>
              <a:rPr lang="en-US" sz="1000" i="1" dirty="0">
                <a:solidFill>
                  <a:srgbClr val="000000"/>
                </a:solidFill>
                <a:latin typeface="Courier New"/>
              </a:rPr>
              <a:t>);</a:t>
            </a:r>
          </a:p>
          <a:p>
            <a:pPr fontAlgn="auto">
              <a:spcBef>
                <a:spcPts val="0"/>
              </a:spcBef>
              <a:spcAft>
                <a:spcPts val="0"/>
              </a:spcAft>
              <a:defRPr/>
            </a:pPr>
            <a:r>
              <a:rPr lang="en-US" sz="1000" dirty="0">
                <a:solidFill>
                  <a:srgbClr val="000000"/>
                </a:solidFill>
                <a:latin typeface="Courier New"/>
              </a:rPr>
              <a:t>		</a:t>
            </a:r>
            <a:r>
              <a:rPr lang="en-US" sz="1000" dirty="0" err="1">
                <a:solidFill>
                  <a:srgbClr val="0000C0"/>
                </a:solidFill>
                <a:latin typeface="Courier New"/>
              </a:rPr>
              <a:t>tvSoloMsg</a:t>
            </a:r>
            <a:r>
              <a:rPr lang="en-US" sz="1000" dirty="0">
                <a:solidFill>
                  <a:srgbClr val="000000"/>
                </a:solidFill>
                <a:latin typeface="Courier New"/>
              </a:rPr>
              <a:t> = (</a:t>
            </a:r>
            <a:r>
              <a:rPr lang="en-US" sz="1000" dirty="0" err="1">
                <a:solidFill>
                  <a:srgbClr val="000000"/>
                </a:solidFill>
                <a:latin typeface="Courier New"/>
              </a:rPr>
              <a:t>TextView</a:t>
            </a:r>
            <a:r>
              <a:rPr lang="en-US" sz="1000" dirty="0">
                <a:solidFill>
                  <a:srgbClr val="000000"/>
                </a:solidFill>
                <a:latin typeface="Courier New"/>
              </a:rPr>
              <a:t>) </a:t>
            </a:r>
            <a:r>
              <a:rPr lang="en-US" sz="1000" dirty="0" err="1">
                <a:solidFill>
                  <a:srgbClr val="000000"/>
                </a:solidFill>
                <a:latin typeface="Courier New"/>
              </a:rPr>
              <a:t>findViewById</a:t>
            </a:r>
            <a:r>
              <a:rPr lang="en-US" sz="1000" dirty="0">
                <a:solidFill>
                  <a:srgbClr val="000000"/>
                </a:solidFill>
                <a:latin typeface="Courier New"/>
              </a:rPr>
              <a:t>(</a:t>
            </a:r>
            <a:r>
              <a:rPr lang="en-US" sz="1000" dirty="0" err="1">
                <a:solidFill>
                  <a:srgbClr val="000000"/>
                </a:solidFill>
                <a:latin typeface="Courier New"/>
              </a:rPr>
              <a:t>R.id.</a:t>
            </a:r>
            <a:r>
              <a:rPr lang="en-US" sz="1000" i="1" dirty="0" err="1">
                <a:solidFill>
                  <a:srgbClr val="0000C0"/>
                </a:solidFill>
                <a:latin typeface="Courier New"/>
              </a:rPr>
              <a:t>tvSoloMsg</a:t>
            </a:r>
            <a:r>
              <a:rPr lang="en-US" sz="1000" i="1" dirty="0">
                <a:solidFill>
                  <a:srgbClr val="000000"/>
                </a:solidFill>
                <a:latin typeface="Courier New"/>
              </a:rPr>
              <a:t>);</a:t>
            </a:r>
          </a:p>
          <a:p>
            <a:pPr fontAlgn="auto">
              <a:spcBef>
                <a:spcPts val="0"/>
              </a:spcBef>
              <a:spcAft>
                <a:spcPts val="0"/>
              </a:spcAft>
              <a:defRPr/>
            </a:pPr>
            <a:r>
              <a:rPr lang="en-US" sz="1000" dirty="0">
                <a:solidFill>
                  <a:srgbClr val="000000"/>
                </a:solidFill>
                <a:latin typeface="Courier New"/>
              </a:rPr>
              <a:t>		</a:t>
            </a:r>
            <a:r>
              <a:rPr lang="en-US" sz="1000" dirty="0" err="1">
                <a:solidFill>
                  <a:srgbClr val="0000C0"/>
                </a:solidFill>
                <a:latin typeface="Courier New"/>
              </a:rPr>
              <a:t>ivSoloPicture</a:t>
            </a:r>
            <a:r>
              <a:rPr lang="en-US" sz="1000" dirty="0">
                <a:solidFill>
                  <a:srgbClr val="000000"/>
                </a:solidFill>
                <a:latin typeface="Courier New"/>
              </a:rPr>
              <a:t> = (</a:t>
            </a:r>
            <a:r>
              <a:rPr lang="en-US" sz="1000" dirty="0" err="1">
                <a:solidFill>
                  <a:srgbClr val="000000"/>
                </a:solidFill>
                <a:latin typeface="Courier New"/>
              </a:rPr>
              <a:t>ImageView</a:t>
            </a:r>
            <a:r>
              <a:rPr lang="en-US" sz="1000" dirty="0">
                <a:solidFill>
                  <a:srgbClr val="000000"/>
                </a:solidFill>
                <a:latin typeface="Courier New"/>
              </a:rPr>
              <a:t>) </a:t>
            </a:r>
            <a:r>
              <a:rPr lang="en-US" sz="1000" dirty="0" err="1">
                <a:solidFill>
                  <a:srgbClr val="000000"/>
                </a:solidFill>
                <a:latin typeface="Courier New"/>
              </a:rPr>
              <a:t>findViewById</a:t>
            </a:r>
            <a:r>
              <a:rPr lang="en-US" sz="1000" dirty="0">
                <a:solidFill>
                  <a:srgbClr val="000000"/>
                </a:solidFill>
                <a:latin typeface="Courier New"/>
              </a:rPr>
              <a:t>(</a:t>
            </a:r>
            <a:r>
              <a:rPr lang="en-US" sz="1000" dirty="0" err="1">
                <a:solidFill>
                  <a:srgbClr val="000000"/>
                </a:solidFill>
                <a:latin typeface="Courier New"/>
              </a:rPr>
              <a:t>R.id.</a:t>
            </a:r>
            <a:r>
              <a:rPr lang="en-US" sz="1000" i="1" dirty="0" err="1">
                <a:solidFill>
                  <a:srgbClr val="0000C0"/>
                </a:solidFill>
                <a:latin typeface="Courier New"/>
              </a:rPr>
              <a:t>imgSoloPhoto</a:t>
            </a:r>
            <a:r>
              <a:rPr lang="en-US" sz="1000" i="1" dirty="0">
                <a:solidFill>
                  <a:srgbClr val="000000"/>
                </a:solidFill>
                <a:latin typeface="Courier New"/>
              </a:rPr>
              <a:t>);</a:t>
            </a:r>
          </a:p>
          <a:p>
            <a:pPr fontAlgn="auto">
              <a:spcBef>
                <a:spcPts val="0"/>
              </a:spcBef>
              <a:spcAft>
                <a:spcPts val="0"/>
              </a:spcAft>
              <a:defRPr/>
            </a:pPr>
            <a:r>
              <a:rPr lang="en-US" sz="1000" dirty="0">
                <a:solidFill>
                  <a:srgbClr val="000000"/>
                </a:solidFill>
                <a:latin typeface="Courier New"/>
              </a:rPr>
              <a:t>		</a:t>
            </a:r>
            <a:r>
              <a:rPr lang="en-US" sz="1000" dirty="0" err="1">
                <a:solidFill>
                  <a:srgbClr val="0000C0"/>
                </a:solidFill>
                <a:latin typeface="Courier New"/>
              </a:rPr>
              <a:t>tvSoloMsg</a:t>
            </a:r>
            <a:r>
              <a:rPr lang="en-US" sz="1000" dirty="0" err="1">
                <a:solidFill>
                  <a:srgbClr val="000000"/>
                </a:solidFill>
                <a:latin typeface="Courier New"/>
              </a:rPr>
              <a:t>.setText</a:t>
            </a:r>
            <a:r>
              <a:rPr lang="en-US" sz="1000" dirty="0">
                <a:solidFill>
                  <a:srgbClr val="000000"/>
                </a:solidFill>
                <a:latin typeface="Courier New"/>
              </a:rPr>
              <a:t>(</a:t>
            </a:r>
            <a:r>
              <a:rPr lang="en-US" sz="1000" dirty="0">
                <a:solidFill>
                  <a:srgbClr val="2A00FF"/>
                </a:solidFill>
                <a:latin typeface="Courier New"/>
              </a:rPr>
              <a:t>"image "</a:t>
            </a:r>
            <a:r>
              <a:rPr lang="en-US" sz="1000" dirty="0">
                <a:solidFill>
                  <a:srgbClr val="000000"/>
                </a:solidFill>
                <a:latin typeface="Courier New"/>
              </a:rPr>
              <a:t> + position);</a:t>
            </a:r>
          </a:p>
          <a:p>
            <a:pPr fontAlgn="auto">
              <a:spcBef>
                <a:spcPts val="0"/>
              </a:spcBef>
              <a:spcAft>
                <a:spcPts val="0"/>
              </a:spcAft>
              <a:defRPr/>
            </a:pPr>
            <a:r>
              <a:rPr lang="en-US" sz="1000" dirty="0">
                <a:solidFill>
                  <a:srgbClr val="000000"/>
                </a:solidFill>
                <a:latin typeface="Courier New"/>
              </a:rPr>
              <a:t>		</a:t>
            </a:r>
            <a:r>
              <a:rPr lang="en-US" sz="1000" dirty="0" err="1">
                <a:solidFill>
                  <a:srgbClr val="0000C0"/>
                </a:solidFill>
                <a:latin typeface="Courier New"/>
              </a:rPr>
              <a:t>ivSoloPicture</a:t>
            </a:r>
            <a:r>
              <a:rPr lang="en-US" sz="1000" dirty="0" err="1">
                <a:solidFill>
                  <a:srgbClr val="000000"/>
                </a:solidFill>
                <a:latin typeface="Courier New"/>
              </a:rPr>
              <a:t>.setImageResource</a:t>
            </a:r>
            <a:r>
              <a:rPr lang="en-US" sz="1000" dirty="0">
                <a:solidFill>
                  <a:srgbClr val="000000"/>
                </a:solidFill>
                <a:latin typeface="Courier New"/>
              </a:rPr>
              <a:t>(</a:t>
            </a:r>
            <a:r>
              <a:rPr lang="en-US" sz="1000" dirty="0" err="1">
                <a:solidFill>
                  <a:srgbClr val="0000C0"/>
                </a:solidFill>
                <a:latin typeface="Courier New"/>
              </a:rPr>
              <a:t>mThumbIds</a:t>
            </a:r>
            <a:r>
              <a:rPr lang="en-US" sz="1000" dirty="0">
                <a:solidFill>
                  <a:srgbClr val="000000"/>
                </a:solidFill>
                <a:latin typeface="Courier New"/>
              </a:rPr>
              <a:t>[position]);</a:t>
            </a:r>
          </a:p>
          <a:p>
            <a:pPr fontAlgn="auto">
              <a:spcBef>
                <a:spcPts val="0"/>
              </a:spcBef>
              <a:spcAft>
                <a:spcPts val="0"/>
              </a:spcAft>
              <a:defRPr/>
            </a:pPr>
            <a:r>
              <a:rPr lang="en-US" sz="1000"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r>
              <a:rPr lang="en-US" sz="1000" dirty="0" err="1">
                <a:solidFill>
                  <a:srgbClr val="0000C0"/>
                </a:solidFill>
                <a:latin typeface="Courier New"/>
              </a:rPr>
              <a:t>btnBack</a:t>
            </a:r>
            <a:r>
              <a:rPr lang="en-US" sz="1000" dirty="0">
                <a:solidFill>
                  <a:srgbClr val="000000"/>
                </a:solidFill>
                <a:latin typeface="Courier New"/>
              </a:rPr>
              <a:t> = (Button) </a:t>
            </a:r>
            <a:r>
              <a:rPr lang="en-US" sz="1000" dirty="0" err="1">
                <a:solidFill>
                  <a:srgbClr val="000000"/>
                </a:solidFill>
                <a:latin typeface="Courier New"/>
              </a:rPr>
              <a:t>findViewById</a:t>
            </a:r>
            <a:r>
              <a:rPr lang="en-US" sz="1000" dirty="0">
                <a:solidFill>
                  <a:srgbClr val="000000"/>
                </a:solidFill>
                <a:latin typeface="Courier New"/>
              </a:rPr>
              <a:t>(</a:t>
            </a:r>
            <a:r>
              <a:rPr lang="en-US" sz="1000" dirty="0" err="1">
                <a:solidFill>
                  <a:srgbClr val="000000"/>
                </a:solidFill>
                <a:latin typeface="Courier New"/>
              </a:rPr>
              <a:t>R.id.</a:t>
            </a:r>
            <a:r>
              <a:rPr lang="en-US" sz="1000" i="1" dirty="0" err="1">
                <a:solidFill>
                  <a:srgbClr val="0000C0"/>
                </a:solidFill>
                <a:latin typeface="Courier New"/>
              </a:rPr>
              <a:t>btnBack</a:t>
            </a:r>
            <a:r>
              <a:rPr lang="en-US" sz="1000" i="1" dirty="0">
                <a:solidFill>
                  <a:srgbClr val="000000"/>
                </a:solidFill>
                <a:latin typeface="Courier New"/>
              </a:rPr>
              <a:t>);</a:t>
            </a:r>
          </a:p>
          <a:p>
            <a:pPr fontAlgn="auto">
              <a:spcBef>
                <a:spcPts val="0"/>
              </a:spcBef>
              <a:spcAft>
                <a:spcPts val="0"/>
              </a:spcAft>
              <a:defRPr/>
            </a:pPr>
            <a:r>
              <a:rPr lang="en-US" sz="1000" dirty="0">
                <a:solidFill>
                  <a:srgbClr val="000000"/>
                </a:solidFill>
                <a:latin typeface="Courier New"/>
              </a:rPr>
              <a:t>		</a:t>
            </a:r>
            <a:r>
              <a:rPr lang="en-US" sz="1000" dirty="0" err="1">
                <a:solidFill>
                  <a:srgbClr val="0000C0"/>
                </a:solidFill>
                <a:latin typeface="Courier New"/>
              </a:rPr>
              <a:t>btnBack</a:t>
            </a:r>
            <a:r>
              <a:rPr lang="en-US" sz="1000" dirty="0" err="1">
                <a:solidFill>
                  <a:srgbClr val="000000"/>
                </a:solidFill>
                <a:latin typeface="Courier New"/>
              </a:rPr>
              <a:t>.setOnClickListener</a:t>
            </a:r>
            <a:r>
              <a:rPr lang="en-US" sz="1000" dirty="0">
                <a:solidFill>
                  <a:srgbClr val="000000"/>
                </a:solidFill>
                <a:latin typeface="Courier New"/>
              </a:rPr>
              <a:t>(</a:t>
            </a:r>
            <a:r>
              <a:rPr lang="en-US" sz="1000" b="1" dirty="0">
                <a:solidFill>
                  <a:srgbClr val="7F0055"/>
                </a:solidFill>
                <a:latin typeface="Courier New"/>
              </a:rPr>
              <a:t>new</a:t>
            </a:r>
            <a:r>
              <a:rPr lang="en-US" sz="1000" b="1" dirty="0">
                <a:solidFill>
                  <a:srgbClr val="000000"/>
                </a:solidFill>
                <a:latin typeface="Courier New"/>
              </a:rPr>
              <a:t> </a:t>
            </a:r>
            <a:r>
              <a:rPr lang="en-US" sz="1000" b="1" dirty="0" err="1">
                <a:solidFill>
                  <a:srgbClr val="000000"/>
                </a:solidFill>
                <a:latin typeface="Courier New"/>
              </a:rPr>
              <a:t>OnClickListener</a:t>
            </a:r>
            <a:r>
              <a:rPr lang="en-US" sz="1000" b="1"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r>
              <a:rPr lang="en-US" sz="1000" dirty="0">
                <a:solidFill>
                  <a:srgbClr val="646464"/>
                </a:solidFill>
                <a:latin typeface="Courier New"/>
              </a:rPr>
              <a:t>@Override</a:t>
            </a:r>
          </a:p>
          <a:p>
            <a:pPr fontAlgn="auto">
              <a:spcBef>
                <a:spcPts val="0"/>
              </a:spcBef>
              <a:spcAft>
                <a:spcPts val="0"/>
              </a:spcAft>
              <a:defRPr/>
            </a:pPr>
            <a:r>
              <a:rPr lang="en-US" sz="1000" dirty="0">
                <a:solidFill>
                  <a:srgbClr val="000000"/>
                </a:solidFill>
                <a:latin typeface="Courier New"/>
              </a:rPr>
              <a:t>			</a:t>
            </a:r>
            <a:r>
              <a:rPr lang="en-US" sz="1000" b="1" dirty="0">
                <a:solidFill>
                  <a:srgbClr val="7F0055"/>
                </a:solidFill>
                <a:latin typeface="Courier New"/>
              </a:rPr>
              <a:t>public</a:t>
            </a:r>
            <a:r>
              <a:rPr lang="en-US" sz="1000" b="1" dirty="0">
                <a:solidFill>
                  <a:srgbClr val="000000"/>
                </a:solidFill>
                <a:latin typeface="Courier New"/>
              </a:rPr>
              <a:t> </a:t>
            </a:r>
            <a:r>
              <a:rPr lang="en-US" sz="1000" b="1" dirty="0">
                <a:solidFill>
                  <a:srgbClr val="7F0055"/>
                </a:solidFill>
                <a:latin typeface="Courier New"/>
              </a:rPr>
              <a:t>void</a:t>
            </a:r>
            <a:r>
              <a:rPr lang="en-US" sz="1000" b="1" dirty="0">
                <a:solidFill>
                  <a:srgbClr val="000000"/>
                </a:solidFill>
                <a:latin typeface="Courier New"/>
              </a:rPr>
              <a:t> </a:t>
            </a:r>
            <a:r>
              <a:rPr lang="en-US" sz="1000" b="1" dirty="0" err="1">
                <a:solidFill>
                  <a:srgbClr val="000000"/>
                </a:solidFill>
                <a:latin typeface="Courier New"/>
              </a:rPr>
              <a:t>onClick</a:t>
            </a:r>
            <a:r>
              <a:rPr lang="en-US" sz="1000" b="1" dirty="0">
                <a:solidFill>
                  <a:srgbClr val="000000"/>
                </a:solidFill>
                <a:latin typeface="Courier New"/>
              </a:rPr>
              <a:t>(View v) {</a:t>
            </a:r>
          </a:p>
          <a:p>
            <a:pPr fontAlgn="auto">
              <a:spcBef>
                <a:spcPts val="0"/>
              </a:spcBef>
              <a:spcAft>
                <a:spcPts val="0"/>
              </a:spcAft>
              <a:defRPr/>
            </a:pPr>
            <a:r>
              <a:rPr lang="en-US" sz="1000" dirty="0">
                <a:solidFill>
                  <a:srgbClr val="000000"/>
                </a:solidFill>
                <a:latin typeface="Courier New"/>
              </a:rPr>
              <a:t>				</a:t>
            </a:r>
            <a:r>
              <a:rPr lang="en-US" sz="1000" dirty="0">
                <a:solidFill>
                  <a:srgbClr val="3F7F5F"/>
                </a:solidFill>
                <a:latin typeface="Courier New"/>
              </a:rPr>
              <a:t>// redraw the main screen beginning the whole app.</a:t>
            </a:r>
          </a:p>
          <a:p>
            <a:pPr fontAlgn="auto">
              <a:spcBef>
                <a:spcPts val="0"/>
              </a:spcBef>
              <a:spcAft>
                <a:spcPts val="0"/>
              </a:spcAft>
              <a:defRPr/>
            </a:pPr>
            <a:r>
              <a:rPr lang="en-US" sz="1000" dirty="0">
                <a:solidFill>
                  <a:srgbClr val="000000"/>
                </a:solidFill>
                <a:latin typeface="Courier New"/>
              </a:rPr>
              <a:t>				</a:t>
            </a:r>
            <a:r>
              <a:rPr lang="en-US" sz="1000" dirty="0" err="1">
                <a:solidFill>
                  <a:srgbClr val="000000"/>
                </a:solidFill>
                <a:latin typeface="Courier New"/>
              </a:rPr>
              <a:t>onCreate</a:t>
            </a:r>
            <a:r>
              <a:rPr lang="en-US" sz="1000" dirty="0">
                <a:solidFill>
                  <a:srgbClr val="000000"/>
                </a:solidFill>
                <a:latin typeface="Courier New"/>
              </a:rPr>
              <a:t>(</a:t>
            </a:r>
            <a:r>
              <a:rPr lang="en-US" sz="1000" dirty="0" err="1">
                <a:solidFill>
                  <a:srgbClr val="0000C0"/>
                </a:solidFill>
                <a:latin typeface="Courier New"/>
              </a:rPr>
              <a:t>myMemoryBundle</a:t>
            </a:r>
            <a:r>
              <a:rPr lang="en-US" sz="1000" dirty="0">
                <a:solidFill>
                  <a:srgbClr val="000000"/>
                </a:solidFill>
                <a:latin typeface="Courier New"/>
              </a:rPr>
              <a:t>);</a:t>
            </a:r>
          </a:p>
          <a:p>
            <a:pPr fontAlgn="auto">
              <a:spcBef>
                <a:spcPts val="0"/>
              </a:spcBef>
              <a:spcAft>
                <a:spcPts val="0"/>
              </a:spcAft>
              <a:defRPr/>
            </a:pPr>
            <a:r>
              <a:rPr lang="en-US" sz="1000"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r>
              <a:rPr lang="en-US" sz="1000" dirty="0">
                <a:solidFill>
                  <a:srgbClr val="3F7F5F"/>
                </a:solidFill>
                <a:latin typeface="Courier New"/>
              </a:rPr>
              <a:t>//showScreen2</a:t>
            </a:r>
          </a:p>
          <a:p>
            <a:pPr fontAlgn="auto">
              <a:spcBef>
                <a:spcPts val="0"/>
              </a:spcBef>
              <a:spcAft>
                <a:spcPts val="0"/>
              </a:spcAft>
              <a:defRPr/>
            </a:pPr>
            <a:r>
              <a:rPr lang="en-US" sz="1000" dirty="0">
                <a:solidFill>
                  <a:srgbClr val="000000"/>
                </a:solidFill>
                <a:latin typeface="Courier New"/>
              </a:rPr>
              <a:t>		</a:t>
            </a:r>
          </a:p>
          <a:p>
            <a:pPr fontAlgn="auto">
              <a:spcBef>
                <a:spcPts val="0"/>
              </a:spcBef>
              <a:spcAft>
                <a:spcPts val="0"/>
              </a:spcAft>
              <a:defRPr/>
            </a:pPr>
            <a:r>
              <a:rPr lang="en-US" sz="1000" dirty="0">
                <a:solidFill>
                  <a:srgbClr val="000000"/>
                </a:solidFill>
                <a:latin typeface="Courier New"/>
              </a:rPr>
              <a:t>	</a:t>
            </a:r>
            <a:r>
              <a:rPr lang="en-US" sz="1000" dirty="0">
                <a:solidFill>
                  <a:srgbClr val="3F7F5F"/>
                </a:solidFill>
                <a:latin typeface="Courier New"/>
              </a:rPr>
              <a:t>//////////////////////////////////////////////////////////////////////////</a:t>
            </a:r>
          </a:p>
          <a:p>
            <a:pPr fontAlgn="auto">
              <a:spcBef>
                <a:spcPts val="0"/>
              </a:spcBef>
              <a:spcAft>
                <a:spcPts val="0"/>
              </a:spcAft>
              <a:defRPr/>
            </a:pPr>
            <a:r>
              <a:rPr lang="en-US" sz="1000" dirty="0">
                <a:solidFill>
                  <a:srgbClr val="000000"/>
                </a:solidFill>
                <a:latin typeface="Courier New"/>
              </a:rPr>
              <a:t>    }</a:t>
            </a:r>
            <a:r>
              <a:rPr lang="en-US" sz="1000" dirty="0">
                <a:solidFill>
                  <a:srgbClr val="3F7F5F"/>
                </a:solidFill>
                <a:latin typeface="Courier New"/>
              </a:rPr>
              <a:t>// GridViewAct1</a:t>
            </a:r>
          </a:p>
        </p:txBody>
      </p:sp>
      <p:sp>
        <p:nvSpPr>
          <p:cNvPr id="57350" name="TextBox 10"/>
          <p:cNvSpPr txBox="1">
            <a:spLocks noChangeArrowheads="1"/>
          </p:cNvSpPr>
          <p:nvPr/>
        </p:nvSpPr>
        <p:spPr bwMode="auto">
          <a:xfrm>
            <a:off x="457200" y="2057400"/>
            <a:ext cx="7467600" cy="369888"/>
          </a:xfrm>
          <a:prstGeom prst="rect">
            <a:avLst/>
          </a:prstGeom>
          <a:noFill/>
          <a:ln w="9525">
            <a:noFill/>
            <a:miter lim="800000"/>
            <a:headEnd/>
            <a:tailEnd/>
          </a:ln>
        </p:spPr>
        <p:txBody>
          <a:bodyPr>
            <a:spAutoFit/>
          </a:bodyP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8EF09A8-9736-4001-BF5B-56FE9D3FCAF5}" type="slidenum">
              <a:rPr lang="en-US"/>
              <a:pPr>
                <a:defRPr/>
              </a:pPr>
              <a:t>44</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CD8AE2C1-4CBC-454F-BC12-1F13638460A3}" type="slidenum">
              <a:rPr lang="en-US" sz="1200">
                <a:solidFill>
                  <a:schemeClr val="tx1">
                    <a:tint val="75000"/>
                  </a:schemeClr>
                </a:solidFill>
                <a:latin typeface="+mn-lt"/>
              </a:rPr>
              <a:pPr algn="r" fontAlgn="auto">
                <a:spcBef>
                  <a:spcPts val="0"/>
                </a:spcBef>
                <a:spcAft>
                  <a:spcPts val="0"/>
                </a:spcAft>
                <a:defRPr/>
              </a:pPr>
              <a:t>44</a:t>
            </a:fld>
            <a:endParaRPr lang="en-US" sz="1200">
              <a:solidFill>
                <a:schemeClr val="tx1">
                  <a:tint val="75000"/>
                </a:schemeClr>
              </a:solidFill>
              <a:latin typeface="+mn-lt"/>
            </a:endParaRPr>
          </a:p>
        </p:txBody>
      </p:sp>
      <p:pic>
        <p:nvPicPr>
          <p:cNvPr id="58372"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9" name="TextBox 8"/>
          <p:cNvSpPr txBox="1"/>
          <p:nvPr/>
        </p:nvSpPr>
        <p:spPr>
          <a:xfrm>
            <a:off x="304800" y="1524000"/>
            <a:ext cx="8077200" cy="4340225"/>
          </a:xfrm>
          <a:prstGeom prst="rect">
            <a:avLst/>
          </a:prstGeom>
          <a:noFill/>
        </p:spPr>
        <p:txBody>
          <a:bodyPr>
            <a:spAutoFit/>
          </a:bodyPr>
          <a:lstStyle/>
          <a:p>
            <a:pPr fontAlgn="auto">
              <a:spcBef>
                <a:spcPts val="0"/>
              </a:spcBef>
              <a:spcAft>
                <a:spcPts val="0"/>
              </a:spcAft>
              <a:defRPr/>
            </a:pPr>
            <a:r>
              <a:rPr lang="en-US" sz="2800" b="1" dirty="0">
                <a:latin typeface="+mn-lt"/>
              </a:rPr>
              <a:t>Customized Lists</a:t>
            </a:r>
            <a:endParaRPr lang="en-US" sz="2800" dirty="0">
              <a:latin typeface="+mn-lt"/>
            </a:endParaRPr>
          </a:p>
          <a:p>
            <a:pPr fontAlgn="auto">
              <a:spcBef>
                <a:spcPts val="0"/>
              </a:spcBef>
              <a:spcAft>
                <a:spcPts val="0"/>
              </a:spcAft>
              <a:defRPr/>
            </a:pPr>
            <a:endParaRPr lang="en-US" sz="2400" b="1" dirty="0">
              <a:latin typeface="+mn-lt"/>
            </a:endParaRPr>
          </a:p>
          <a:p>
            <a:pPr fontAlgn="auto">
              <a:spcBef>
                <a:spcPts val="0"/>
              </a:spcBef>
              <a:spcAft>
                <a:spcPts val="0"/>
              </a:spcAft>
              <a:defRPr/>
            </a:pPr>
            <a:r>
              <a:rPr lang="en-US" sz="2400" dirty="0">
                <a:latin typeface="+mn-lt"/>
              </a:rPr>
              <a:t>Android provides predefined row layouts for displaying simple lists. However, you may want more control in situations such as:</a:t>
            </a:r>
          </a:p>
          <a:p>
            <a:pPr fontAlgn="auto">
              <a:spcBef>
                <a:spcPts val="0"/>
              </a:spcBef>
              <a:spcAft>
                <a:spcPts val="0"/>
              </a:spcAft>
              <a:defRPr/>
            </a:pPr>
            <a:endParaRPr lang="en-US" sz="2400" dirty="0">
              <a:latin typeface="+mn-lt"/>
            </a:endParaRPr>
          </a:p>
          <a:p>
            <a:pPr marL="457200" indent="-457200" fontAlgn="auto">
              <a:spcBef>
                <a:spcPts val="0"/>
              </a:spcBef>
              <a:spcAft>
                <a:spcPts val="0"/>
              </a:spcAft>
              <a:buFont typeface="+mj-lt"/>
              <a:buAutoNum type="arabicPeriod"/>
              <a:defRPr/>
            </a:pPr>
            <a:r>
              <a:rPr lang="en-US" sz="2000" dirty="0">
                <a:latin typeface="+mn-lt"/>
              </a:rPr>
              <a:t>Not every row uses the same layout (e.g., some have one line of text, others have two)</a:t>
            </a:r>
          </a:p>
          <a:p>
            <a:pPr marL="457200" indent="-457200" fontAlgn="auto">
              <a:spcBef>
                <a:spcPts val="0"/>
              </a:spcBef>
              <a:spcAft>
                <a:spcPts val="0"/>
              </a:spcAft>
              <a:buFont typeface="+mj-lt"/>
              <a:buAutoNum type="arabicPeriod"/>
              <a:defRPr/>
            </a:pPr>
            <a:r>
              <a:rPr lang="en-US" sz="2000" dirty="0">
                <a:latin typeface="+mn-lt"/>
              </a:rPr>
              <a:t>You need to configure the widgets in the rows (e.g., different icons for different cases)</a:t>
            </a:r>
          </a:p>
          <a:p>
            <a:pPr fontAlgn="auto">
              <a:spcBef>
                <a:spcPts val="0"/>
              </a:spcBef>
              <a:spcAft>
                <a:spcPts val="0"/>
              </a:spcAft>
              <a:defRPr/>
            </a:pPr>
            <a:endParaRPr lang="en-US" sz="2400" dirty="0">
              <a:latin typeface="+mn-lt"/>
            </a:endParaRPr>
          </a:p>
          <a:p>
            <a:pPr fontAlgn="auto">
              <a:spcBef>
                <a:spcPts val="0"/>
              </a:spcBef>
              <a:spcAft>
                <a:spcPts val="0"/>
              </a:spcAft>
              <a:defRPr/>
            </a:pPr>
            <a:r>
              <a:rPr lang="en-US" sz="2400" dirty="0">
                <a:latin typeface="+mn-lt"/>
              </a:rPr>
              <a:t>In those cases, the better option is to </a:t>
            </a:r>
            <a:r>
              <a:rPr lang="en-US" sz="2400" i="1" dirty="0">
                <a:solidFill>
                  <a:srgbClr val="0070C0"/>
                </a:solidFill>
                <a:latin typeface="+mn-lt"/>
              </a:rPr>
              <a:t>create your own subclass of your desired Adapter.</a:t>
            </a:r>
            <a:endParaRPr lang="en-US" sz="2400" b="1" dirty="0">
              <a:solidFill>
                <a:srgbClr val="0070C0"/>
              </a:solidFill>
              <a:latin typeface="+mn-lt"/>
            </a:endParaRPr>
          </a:p>
        </p:txBody>
      </p:sp>
      <p:sp>
        <p:nvSpPr>
          <p:cNvPr id="58374" name="TextBox 10"/>
          <p:cNvSpPr txBox="1">
            <a:spLocks noChangeArrowheads="1"/>
          </p:cNvSpPr>
          <p:nvPr/>
        </p:nvSpPr>
        <p:spPr bwMode="auto">
          <a:xfrm>
            <a:off x="457200" y="2057400"/>
            <a:ext cx="7467600" cy="369888"/>
          </a:xfrm>
          <a:prstGeom prst="rect">
            <a:avLst/>
          </a:prstGeom>
          <a:noFill/>
          <a:ln w="9525">
            <a:noFill/>
            <a:miter lim="800000"/>
            <a:headEnd/>
            <a:tailEnd/>
          </a:ln>
        </p:spPr>
        <p:txBody>
          <a:bodyPr>
            <a:spAutoFit/>
          </a:bodyP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6B969FC-7FE2-4DA6-BBA4-6438171B79C5}" type="slidenum">
              <a:rPr lang="en-US"/>
              <a:pPr>
                <a:defRPr/>
              </a:pPr>
              <a:t>45</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1ABF040C-4627-4746-A2FC-E6EBAA9EBAF3}" type="slidenum">
              <a:rPr lang="en-US" sz="1200">
                <a:solidFill>
                  <a:schemeClr val="tx1">
                    <a:tint val="75000"/>
                  </a:schemeClr>
                </a:solidFill>
                <a:latin typeface="+mn-lt"/>
              </a:rPr>
              <a:pPr algn="r" fontAlgn="auto">
                <a:spcBef>
                  <a:spcPts val="0"/>
                </a:spcBef>
                <a:spcAft>
                  <a:spcPts val="0"/>
                </a:spcAft>
                <a:defRPr/>
              </a:pPr>
              <a:t>45</a:t>
            </a:fld>
            <a:endParaRPr lang="en-US" sz="1200">
              <a:solidFill>
                <a:schemeClr val="tx1">
                  <a:tint val="75000"/>
                </a:schemeClr>
              </a:solidFill>
              <a:latin typeface="+mn-lt"/>
            </a:endParaRPr>
          </a:p>
        </p:txBody>
      </p:sp>
      <p:pic>
        <p:nvPicPr>
          <p:cNvPr id="59396"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9" name="TextBox 8"/>
          <p:cNvSpPr txBox="1"/>
          <p:nvPr/>
        </p:nvSpPr>
        <p:spPr>
          <a:xfrm>
            <a:off x="304800" y="1524000"/>
            <a:ext cx="8077200" cy="4840288"/>
          </a:xfrm>
          <a:prstGeom prst="rect">
            <a:avLst/>
          </a:prstGeom>
          <a:noFill/>
        </p:spPr>
        <p:txBody>
          <a:bodyPr>
            <a:spAutoFit/>
          </a:bodyPr>
          <a:lstStyle/>
          <a:p>
            <a:r>
              <a:rPr lang="en-US" sz="2800" b="1">
                <a:latin typeface="Calibri" pitchFamily="34" charset="0"/>
              </a:rPr>
              <a:t>Customized Lists – tự tạo danh sách</a:t>
            </a:r>
            <a:endParaRPr lang="en-US" sz="2800">
              <a:latin typeface="Calibri" pitchFamily="34" charset="0"/>
            </a:endParaRPr>
          </a:p>
          <a:p>
            <a:endParaRPr lang="en-US" sz="2400" b="1">
              <a:latin typeface="Calibri" pitchFamily="34" charset="0"/>
            </a:endParaRPr>
          </a:p>
          <a:p>
            <a:r>
              <a:rPr lang="en-US" sz="2400">
                <a:latin typeface="Calibri" pitchFamily="34" charset="0"/>
              </a:rPr>
              <a:t>Để tạo subclass của Adapter mong muốn, ta cần</a:t>
            </a:r>
          </a:p>
          <a:p>
            <a:pPr>
              <a:buFont typeface="Calibri" pitchFamily="34" charset="0"/>
              <a:buAutoNum type="arabicPeriod"/>
            </a:pPr>
            <a:r>
              <a:rPr lang="en-US" sz="2200">
                <a:latin typeface="Calibri" pitchFamily="34" charset="0"/>
              </a:rPr>
              <a:t>override </a:t>
            </a:r>
            <a:r>
              <a:rPr lang="en-US" sz="2200" b="1">
                <a:solidFill>
                  <a:srgbClr val="0070C0"/>
                </a:solidFill>
                <a:latin typeface="Calibri" pitchFamily="34" charset="0"/>
              </a:rPr>
              <a:t>getView(), </a:t>
            </a:r>
            <a:r>
              <a:rPr lang="en-US" sz="2200">
                <a:latin typeface="Calibri" pitchFamily="34" charset="0"/>
              </a:rPr>
              <a:t>và </a:t>
            </a:r>
          </a:p>
          <a:p>
            <a:pPr>
              <a:buFont typeface="Calibri" pitchFamily="34" charset="0"/>
              <a:buAutoNum type="arabicPeriod"/>
            </a:pPr>
            <a:r>
              <a:rPr lang="en-US" sz="2200">
                <a:latin typeface="Calibri" pitchFamily="34" charset="0"/>
              </a:rPr>
              <a:t>Tự tạo các dòng trong list. </a:t>
            </a:r>
          </a:p>
          <a:p>
            <a:endParaRPr lang="en-US" sz="2400">
              <a:latin typeface="Calibri" pitchFamily="34" charset="0"/>
            </a:endParaRPr>
          </a:p>
          <a:p>
            <a:r>
              <a:rPr lang="en-US" sz="2400">
                <a:latin typeface="Calibri" pitchFamily="34" charset="0"/>
              </a:rPr>
              <a:t>Phương thức </a:t>
            </a:r>
            <a:r>
              <a:rPr lang="en-US" sz="2400" i="1">
                <a:latin typeface="Calibri" pitchFamily="34" charset="0"/>
              </a:rPr>
              <a:t>getView()</a:t>
            </a:r>
            <a:r>
              <a:rPr lang="en-US" sz="2400">
                <a:latin typeface="Calibri" pitchFamily="34" charset="0"/>
              </a:rPr>
              <a:t> có nhiệm vụ trả về một View đại diện cho dòng ở vị trí cho trước của adapter.</a:t>
            </a:r>
          </a:p>
          <a:p>
            <a:endParaRPr lang="en-US" sz="2400">
              <a:latin typeface="Calibri" pitchFamily="34" charset="0"/>
            </a:endParaRPr>
          </a:p>
          <a:p>
            <a:r>
              <a:rPr lang="en-US" sz="2400" b="1">
                <a:latin typeface="Calibri" pitchFamily="34" charset="0"/>
              </a:rPr>
              <a:t>Example</a:t>
            </a:r>
            <a:r>
              <a:rPr lang="en-US" sz="2400">
                <a:latin typeface="Calibri" pitchFamily="34" charset="0"/>
              </a:rPr>
              <a:t>:  Sửa </a:t>
            </a:r>
            <a:r>
              <a:rPr lang="en-US" sz="2400" i="1">
                <a:latin typeface="Calibri" pitchFamily="34" charset="0"/>
              </a:rPr>
              <a:t>getView()</a:t>
            </a:r>
            <a:r>
              <a:rPr lang="en-US" sz="2400">
                <a:latin typeface="Calibri" pitchFamily="34" charset="0"/>
              </a:rPr>
              <a:t> để ta có thể có các icon khác nhau cho các dòng trong một list, ở đây ta muốn một icon cho các từ ngắn và 1 icon cho các từ dài.</a:t>
            </a:r>
          </a:p>
          <a:p>
            <a:endParaRPr lang="en-US" sz="2400" b="1">
              <a:solidFill>
                <a:srgbClr val="0070C0"/>
              </a:solidFill>
              <a:latin typeface="Calibri" pitchFamily="34" charset="0"/>
            </a:endParaRPr>
          </a:p>
        </p:txBody>
      </p:sp>
      <p:sp>
        <p:nvSpPr>
          <p:cNvPr id="59398" name="TextBox 10"/>
          <p:cNvSpPr txBox="1">
            <a:spLocks noChangeArrowheads="1"/>
          </p:cNvSpPr>
          <p:nvPr/>
        </p:nvSpPr>
        <p:spPr bwMode="auto">
          <a:xfrm>
            <a:off x="457200" y="2057400"/>
            <a:ext cx="7467600" cy="369888"/>
          </a:xfrm>
          <a:prstGeom prst="rect">
            <a:avLst/>
          </a:prstGeom>
          <a:noFill/>
          <a:ln w="9525">
            <a:noFill/>
            <a:miter lim="800000"/>
            <a:headEnd/>
            <a:tailEnd/>
          </a:ln>
        </p:spPr>
        <p:txBody>
          <a:bodyPr>
            <a:spAutoFit/>
          </a:bodyP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CDA6B89-4F39-414C-8502-6684AEF5B830}" type="slidenum">
              <a:rPr lang="en-US"/>
              <a:pPr>
                <a:defRPr/>
              </a:pPr>
              <a:t>46</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601E2BA5-93D8-48A5-A83A-FD2584865029}" type="slidenum">
              <a:rPr lang="en-US" sz="1200">
                <a:solidFill>
                  <a:schemeClr val="tx1">
                    <a:tint val="75000"/>
                  </a:schemeClr>
                </a:solidFill>
                <a:latin typeface="+mn-lt"/>
              </a:rPr>
              <a:pPr algn="r" fontAlgn="auto">
                <a:spcBef>
                  <a:spcPts val="0"/>
                </a:spcBef>
                <a:spcAft>
                  <a:spcPts val="0"/>
                </a:spcAft>
                <a:defRPr/>
              </a:pPr>
              <a:t>46</a:t>
            </a:fld>
            <a:endParaRPr lang="en-US" sz="1200">
              <a:solidFill>
                <a:schemeClr val="tx1">
                  <a:tint val="75000"/>
                </a:schemeClr>
              </a:solidFill>
              <a:latin typeface="+mn-lt"/>
            </a:endParaRPr>
          </a:p>
        </p:txBody>
      </p:sp>
      <p:pic>
        <p:nvPicPr>
          <p:cNvPr id="60420"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60421" name="TextBox 8"/>
          <p:cNvSpPr txBox="1">
            <a:spLocks noChangeArrowheads="1"/>
          </p:cNvSpPr>
          <p:nvPr/>
        </p:nvSpPr>
        <p:spPr bwMode="auto">
          <a:xfrm>
            <a:off x="304800" y="1524000"/>
            <a:ext cx="8077200" cy="523875"/>
          </a:xfrm>
          <a:prstGeom prst="rect">
            <a:avLst/>
          </a:prstGeom>
          <a:noFill/>
          <a:ln w="9525">
            <a:noFill/>
            <a:miter lim="800000"/>
            <a:headEnd/>
            <a:tailEnd/>
          </a:ln>
        </p:spPr>
        <p:txBody>
          <a:bodyPr>
            <a:spAutoFit/>
          </a:bodyPr>
          <a:lstStyle/>
          <a:p>
            <a:r>
              <a:rPr lang="en-US" sz="2800" b="1">
                <a:latin typeface="Calibri" pitchFamily="34" charset="0"/>
              </a:rPr>
              <a:t>Customized Lists – Example:  main.xml</a:t>
            </a:r>
            <a:endParaRPr lang="en-US" sz="2400" b="1">
              <a:solidFill>
                <a:srgbClr val="0070C0"/>
              </a:solidFill>
              <a:latin typeface="Calibri" pitchFamily="34" charset="0"/>
            </a:endParaRPr>
          </a:p>
        </p:txBody>
      </p:sp>
      <p:sp>
        <p:nvSpPr>
          <p:cNvPr id="60422" name="TextBox 10"/>
          <p:cNvSpPr txBox="1">
            <a:spLocks noChangeArrowheads="1"/>
          </p:cNvSpPr>
          <p:nvPr/>
        </p:nvSpPr>
        <p:spPr bwMode="auto">
          <a:xfrm>
            <a:off x="457200" y="2057400"/>
            <a:ext cx="7467600" cy="369888"/>
          </a:xfrm>
          <a:prstGeom prst="rect">
            <a:avLst/>
          </a:prstGeom>
          <a:noFill/>
          <a:ln w="9525">
            <a:noFill/>
            <a:miter lim="800000"/>
            <a:headEnd/>
            <a:tailEnd/>
          </a:ln>
        </p:spPr>
        <p:txBody>
          <a:bodyPr>
            <a:spAutoFit/>
          </a:bodyPr>
          <a:lstStyle/>
          <a:p>
            <a:endParaRPr lang="en-US">
              <a:latin typeface="Calibri" pitchFamily="34" charset="0"/>
            </a:endParaRPr>
          </a:p>
        </p:txBody>
      </p:sp>
      <p:sp>
        <p:nvSpPr>
          <p:cNvPr id="13" name="TextBox 12"/>
          <p:cNvSpPr txBox="1"/>
          <p:nvPr/>
        </p:nvSpPr>
        <p:spPr>
          <a:xfrm>
            <a:off x="304800" y="2057400"/>
            <a:ext cx="5562600" cy="4494213"/>
          </a:xfrm>
          <a:prstGeom prst="rect">
            <a:avLst/>
          </a:prstGeom>
          <a:solidFill>
            <a:schemeClr val="bg1">
              <a:lumMod val="95000"/>
            </a:schemeClr>
          </a:solidFill>
          <a:ln>
            <a:solidFill>
              <a:schemeClr val="accent1"/>
            </a:solidFill>
          </a:ln>
        </p:spPr>
        <p:txBody>
          <a:bodyPr>
            <a:spAutoFit/>
          </a:bodyPr>
          <a:lstStyle/>
          <a:p>
            <a:pPr fontAlgn="auto">
              <a:spcBef>
                <a:spcPts val="0"/>
              </a:spcBef>
              <a:spcAft>
                <a:spcPts val="0"/>
              </a:spcAft>
              <a:defRPr/>
            </a:pPr>
            <a:r>
              <a:rPr lang="en-US" sz="1100" dirty="0">
                <a:solidFill>
                  <a:srgbClr val="008080"/>
                </a:solidFill>
                <a:latin typeface="Courier New"/>
              </a:rPr>
              <a:t>&lt;?</a:t>
            </a:r>
            <a:r>
              <a:rPr lang="en-US" sz="1100" dirty="0">
                <a:solidFill>
                  <a:srgbClr val="3F7F7F"/>
                </a:solidFill>
                <a:latin typeface="Courier New"/>
              </a:rPr>
              <a:t>xml </a:t>
            </a:r>
            <a:r>
              <a:rPr lang="en-US" sz="1100" dirty="0">
                <a:solidFill>
                  <a:srgbClr val="7F007F"/>
                </a:solidFill>
                <a:latin typeface="Courier New"/>
              </a:rPr>
              <a:t>version</a:t>
            </a:r>
            <a:r>
              <a:rPr lang="en-US" sz="1100" dirty="0">
                <a:solidFill>
                  <a:srgbClr val="000000"/>
                </a:solidFill>
                <a:latin typeface="Courier New"/>
              </a:rPr>
              <a:t>=</a:t>
            </a:r>
            <a:r>
              <a:rPr lang="en-US" sz="1100" i="1" dirty="0">
                <a:solidFill>
                  <a:srgbClr val="2A00FF"/>
                </a:solidFill>
                <a:latin typeface="Courier New"/>
              </a:rPr>
              <a:t>"1.0" </a:t>
            </a:r>
            <a:r>
              <a:rPr lang="en-US" sz="1100" i="1" dirty="0">
                <a:solidFill>
                  <a:srgbClr val="7F007F"/>
                </a:solidFill>
                <a:latin typeface="Courier New"/>
              </a:rPr>
              <a:t>encoding</a:t>
            </a:r>
            <a:r>
              <a:rPr lang="en-US" sz="1100" i="1" dirty="0">
                <a:solidFill>
                  <a:srgbClr val="000000"/>
                </a:solidFill>
                <a:latin typeface="Courier New"/>
              </a:rPr>
              <a:t>=</a:t>
            </a:r>
            <a:r>
              <a:rPr lang="en-US" sz="1100" i="1" dirty="0">
                <a:solidFill>
                  <a:srgbClr val="2A00FF"/>
                </a:solidFill>
                <a:latin typeface="Courier New"/>
              </a:rPr>
              <a:t>"utf-8"</a:t>
            </a:r>
            <a:r>
              <a:rPr lang="en-US" sz="1100" i="1" dirty="0">
                <a:solidFill>
                  <a:srgbClr val="008080"/>
                </a:solidFill>
                <a:latin typeface="Courier New"/>
              </a:rPr>
              <a:t>?&gt;</a:t>
            </a:r>
          </a:p>
          <a:p>
            <a:pPr fontAlgn="auto">
              <a:spcBef>
                <a:spcPts val="0"/>
              </a:spcBef>
              <a:spcAft>
                <a:spcPts val="0"/>
              </a:spcAft>
              <a:defRPr/>
            </a:pPr>
            <a:r>
              <a:rPr lang="en-US" sz="1100" dirty="0">
                <a:solidFill>
                  <a:srgbClr val="008080"/>
                </a:solidFill>
                <a:latin typeface="Courier New"/>
              </a:rPr>
              <a:t>&lt;</a:t>
            </a:r>
            <a:r>
              <a:rPr lang="en-US" sz="1100" dirty="0" err="1">
                <a:solidFill>
                  <a:srgbClr val="3F7F7F"/>
                </a:solidFill>
                <a:latin typeface="Courier New"/>
              </a:rPr>
              <a:t>LinearLayout</a:t>
            </a:r>
            <a:endParaRPr lang="en-US" sz="1100" dirty="0">
              <a:solidFill>
                <a:srgbClr val="3F7F7F"/>
              </a:solidFill>
              <a:latin typeface="Courier New"/>
            </a:endParaRPr>
          </a:p>
          <a:p>
            <a:pPr fontAlgn="auto">
              <a:spcBef>
                <a:spcPts val="0"/>
              </a:spcBef>
              <a:spcAft>
                <a:spcPts val="0"/>
              </a:spcAft>
              <a:defRPr/>
            </a:pPr>
            <a:r>
              <a:rPr lang="en-US" sz="1100" dirty="0" err="1">
                <a:solidFill>
                  <a:srgbClr val="7F007F"/>
                </a:solidFill>
                <a:latin typeface="Courier New"/>
              </a:rPr>
              <a:t>android:id</a:t>
            </a:r>
            <a:r>
              <a:rPr lang="en-US" sz="1100" dirty="0">
                <a:solidFill>
                  <a:srgbClr val="000000"/>
                </a:solidFill>
                <a:latin typeface="Courier New"/>
              </a:rPr>
              <a:t>=</a:t>
            </a:r>
            <a:r>
              <a:rPr lang="en-US" sz="1100" i="1" dirty="0">
                <a:solidFill>
                  <a:srgbClr val="2A00FF"/>
                </a:solidFill>
                <a:latin typeface="Courier New"/>
              </a:rPr>
              <a:t>"@+id/widget28"</a:t>
            </a:r>
          </a:p>
          <a:p>
            <a:pPr fontAlgn="auto">
              <a:spcBef>
                <a:spcPts val="0"/>
              </a:spcBef>
              <a:spcAft>
                <a:spcPts val="0"/>
              </a:spcAft>
              <a:defRPr/>
            </a:pPr>
            <a:r>
              <a:rPr lang="en-US" sz="1100" dirty="0" err="1">
                <a:solidFill>
                  <a:srgbClr val="7F007F"/>
                </a:solidFill>
                <a:latin typeface="Courier New"/>
              </a:rPr>
              <a:t>android:layout_width</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fill_parent</a:t>
            </a:r>
            <a:r>
              <a:rPr lang="en-US" sz="1100" i="1" dirty="0">
                <a:solidFill>
                  <a:srgbClr val="2A00FF"/>
                </a:solidFill>
                <a:latin typeface="Courier New"/>
              </a:rPr>
              <a:t>"</a:t>
            </a:r>
          </a:p>
          <a:p>
            <a:pPr fontAlgn="auto">
              <a:spcBef>
                <a:spcPts val="0"/>
              </a:spcBef>
              <a:spcAft>
                <a:spcPts val="0"/>
              </a:spcAft>
              <a:defRPr/>
            </a:pPr>
            <a:r>
              <a:rPr lang="en-US" sz="1100" dirty="0" err="1">
                <a:solidFill>
                  <a:srgbClr val="7F007F"/>
                </a:solidFill>
                <a:latin typeface="Courier New"/>
              </a:rPr>
              <a:t>android:layout_height</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fill_parent</a:t>
            </a:r>
            <a:r>
              <a:rPr lang="en-US" sz="1100" i="1" dirty="0">
                <a:solidFill>
                  <a:srgbClr val="2A00FF"/>
                </a:solidFill>
                <a:latin typeface="Courier New"/>
              </a:rPr>
              <a:t>"</a:t>
            </a:r>
          </a:p>
          <a:p>
            <a:pPr fontAlgn="auto">
              <a:spcBef>
                <a:spcPts val="0"/>
              </a:spcBef>
              <a:spcAft>
                <a:spcPts val="0"/>
              </a:spcAft>
              <a:defRPr/>
            </a:pPr>
            <a:r>
              <a:rPr lang="en-US" sz="1100" dirty="0" err="1">
                <a:solidFill>
                  <a:srgbClr val="7F007F"/>
                </a:solidFill>
                <a:latin typeface="Courier New"/>
              </a:rPr>
              <a:t>android:orientation</a:t>
            </a:r>
            <a:r>
              <a:rPr lang="en-US" sz="1100" dirty="0">
                <a:solidFill>
                  <a:srgbClr val="000000"/>
                </a:solidFill>
                <a:latin typeface="Courier New"/>
              </a:rPr>
              <a:t>=</a:t>
            </a:r>
            <a:r>
              <a:rPr lang="en-US" sz="1100" i="1" dirty="0">
                <a:solidFill>
                  <a:srgbClr val="2A00FF"/>
                </a:solidFill>
                <a:latin typeface="Courier New"/>
              </a:rPr>
              <a:t>"vertical"</a:t>
            </a:r>
          </a:p>
          <a:p>
            <a:pPr fontAlgn="auto">
              <a:spcBef>
                <a:spcPts val="0"/>
              </a:spcBef>
              <a:spcAft>
                <a:spcPts val="0"/>
              </a:spcAft>
              <a:defRPr/>
            </a:pPr>
            <a:r>
              <a:rPr lang="en-US" sz="1100" dirty="0" err="1">
                <a:solidFill>
                  <a:srgbClr val="7F007F"/>
                </a:solidFill>
                <a:latin typeface="Courier New"/>
              </a:rPr>
              <a:t>xmlns:android</a:t>
            </a:r>
            <a:r>
              <a:rPr lang="en-US" sz="1100" dirty="0">
                <a:solidFill>
                  <a:srgbClr val="000000"/>
                </a:solidFill>
                <a:latin typeface="Courier New"/>
              </a:rPr>
              <a:t>=</a:t>
            </a:r>
            <a:r>
              <a:rPr lang="en-US" sz="1100" i="1" dirty="0">
                <a:solidFill>
                  <a:srgbClr val="2A00FF"/>
                </a:solidFill>
                <a:latin typeface="Courier New"/>
              </a:rPr>
              <a:t>"http://schemas.android.com/apk/res/android"</a:t>
            </a:r>
          </a:p>
          <a:p>
            <a:pPr fontAlgn="auto">
              <a:spcBef>
                <a:spcPts val="0"/>
              </a:spcBef>
              <a:spcAft>
                <a:spcPts val="0"/>
              </a:spcAft>
              <a:defRPr/>
            </a:pPr>
            <a:r>
              <a:rPr lang="en-US" sz="1100" dirty="0">
                <a:solidFill>
                  <a:srgbClr val="008080"/>
                </a:solidFill>
                <a:latin typeface="Courier New"/>
              </a:rPr>
              <a:t>&gt;</a:t>
            </a:r>
          </a:p>
          <a:p>
            <a:pPr fontAlgn="auto">
              <a:spcBef>
                <a:spcPts val="0"/>
              </a:spcBef>
              <a:spcAft>
                <a:spcPts val="0"/>
              </a:spcAft>
              <a:defRPr/>
            </a:pPr>
            <a:r>
              <a:rPr lang="en-US" sz="1100" dirty="0">
                <a:solidFill>
                  <a:srgbClr val="008080"/>
                </a:solidFill>
                <a:latin typeface="Courier New"/>
              </a:rPr>
              <a:t>&lt;</a:t>
            </a:r>
            <a:r>
              <a:rPr lang="en-US" sz="1100" dirty="0" err="1">
                <a:solidFill>
                  <a:srgbClr val="3F7F7F"/>
                </a:solidFill>
                <a:latin typeface="Courier New"/>
              </a:rPr>
              <a:t>TextView</a:t>
            </a:r>
            <a:endParaRPr lang="en-US" sz="1100" dirty="0">
              <a:solidFill>
                <a:srgbClr val="3F7F7F"/>
              </a:solidFill>
              <a:latin typeface="Courier New"/>
            </a:endParaRPr>
          </a:p>
          <a:p>
            <a:pPr fontAlgn="auto">
              <a:spcBef>
                <a:spcPts val="0"/>
              </a:spcBef>
              <a:spcAft>
                <a:spcPts val="0"/>
              </a:spcAft>
              <a:defRPr/>
            </a:pPr>
            <a:r>
              <a:rPr lang="en-US" sz="1100" dirty="0" err="1">
                <a:solidFill>
                  <a:srgbClr val="7F007F"/>
                </a:solidFill>
                <a:latin typeface="Courier New"/>
              </a:rPr>
              <a:t>android:id</a:t>
            </a:r>
            <a:r>
              <a:rPr lang="en-US" sz="1100" dirty="0">
                <a:solidFill>
                  <a:srgbClr val="000000"/>
                </a:solidFill>
                <a:latin typeface="Courier New"/>
              </a:rPr>
              <a:t>=</a:t>
            </a:r>
            <a:r>
              <a:rPr lang="en-US" sz="1100" i="1" dirty="0">
                <a:solidFill>
                  <a:srgbClr val="2A00FF"/>
                </a:solidFill>
                <a:latin typeface="Courier New"/>
              </a:rPr>
              <a:t>"@+id/selection"</a:t>
            </a:r>
          </a:p>
          <a:p>
            <a:pPr fontAlgn="auto">
              <a:spcBef>
                <a:spcPts val="0"/>
              </a:spcBef>
              <a:spcAft>
                <a:spcPts val="0"/>
              </a:spcAft>
              <a:defRPr/>
            </a:pPr>
            <a:r>
              <a:rPr lang="en-US" sz="1100" dirty="0" err="1">
                <a:solidFill>
                  <a:srgbClr val="7F007F"/>
                </a:solidFill>
                <a:latin typeface="Courier New"/>
              </a:rPr>
              <a:t>android:layout_width</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fill_parent</a:t>
            </a:r>
            <a:r>
              <a:rPr lang="en-US" sz="1100" i="1" dirty="0">
                <a:solidFill>
                  <a:srgbClr val="2A00FF"/>
                </a:solidFill>
                <a:latin typeface="Courier New"/>
              </a:rPr>
              <a:t>"</a:t>
            </a:r>
          </a:p>
          <a:p>
            <a:pPr fontAlgn="auto">
              <a:spcBef>
                <a:spcPts val="0"/>
              </a:spcBef>
              <a:spcAft>
                <a:spcPts val="0"/>
              </a:spcAft>
              <a:defRPr/>
            </a:pPr>
            <a:r>
              <a:rPr lang="en-US" sz="1100" dirty="0" err="1">
                <a:solidFill>
                  <a:srgbClr val="7F007F"/>
                </a:solidFill>
                <a:latin typeface="Courier New"/>
              </a:rPr>
              <a:t>android:layout_height</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wrap_content</a:t>
            </a:r>
            <a:r>
              <a:rPr lang="en-US" sz="1100" i="1" dirty="0">
                <a:solidFill>
                  <a:srgbClr val="2A00FF"/>
                </a:solidFill>
                <a:latin typeface="Courier New"/>
              </a:rPr>
              <a:t>"</a:t>
            </a:r>
          </a:p>
          <a:p>
            <a:pPr fontAlgn="auto">
              <a:spcBef>
                <a:spcPts val="0"/>
              </a:spcBef>
              <a:spcAft>
                <a:spcPts val="0"/>
              </a:spcAft>
              <a:defRPr/>
            </a:pPr>
            <a:r>
              <a:rPr lang="en-US" sz="1100" dirty="0" err="1">
                <a:solidFill>
                  <a:srgbClr val="7F007F"/>
                </a:solidFill>
                <a:latin typeface="Courier New"/>
              </a:rPr>
              <a:t>android:background</a:t>
            </a:r>
            <a:r>
              <a:rPr lang="en-US" sz="1100" dirty="0">
                <a:solidFill>
                  <a:srgbClr val="000000"/>
                </a:solidFill>
                <a:latin typeface="Courier New"/>
              </a:rPr>
              <a:t>=</a:t>
            </a:r>
            <a:r>
              <a:rPr lang="en-US" sz="1100" i="1" dirty="0">
                <a:solidFill>
                  <a:srgbClr val="2A00FF"/>
                </a:solidFill>
                <a:latin typeface="Courier New"/>
              </a:rPr>
              <a:t>"#ff0033cc"</a:t>
            </a:r>
          </a:p>
          <a:p>
            <a:pPr fontAlgn="auto">
              <a:spcBef>
                <a:spcPts val="0"/>
              </a:spcBef>
              <a:spcAft>
                <a:spcPts val="0"/>
              </a:spcAft>
              <a:defRPr/>
            </a:pPr>
            <a:r>
              <a:rPr lang="en-US" sz="1100" dirty="0" err="1">
                <a:solidFill>
                  <a:srgbClr val="7F007F"/>
                </a:solidFill>
                <a:latin typeface="Courier New"/>
              </a:rPr>
              <a:t>android:textSize</a:t>
            </a:r>
            <a:r>
              <a:rPr lang="en-US" sz="1100" dirty="0">
                <a:solidFill>
                  <a:srgbClr val="000000"/>
                </a:solidFill>
                <a:latin typeface="Courier New"/>
              </a:rPr>
              <a:t>=</a:t>
            </a:r>
            <a:r>
              <a:rPr lang="en-US" sz="1100" i="1" dirty="0">
                <a:solidFill>
                  <a:srgbClr val="2A00FF"/>
                </a:solidFill>
                <a:latin typeface="Courier New"/>
              </a:rPr>
              <a:t>"20px"</a:t>
            </a:r>
          </a:p>
          <a:p>
            <a:pPr fontAlgn="auto">
              <a:spcBef>
                <a:spcPts val="0"/>
              </a:spcBef>
              <a:spcAft>
                <a:spcPts val="0"/>
              </a:spcAft>
              <a:defRPr/>
            </a:pPr>
            <a:r>
              <a:rPr lang="en-US" sz="1100" dirty="0" err="1">
                <a:solidFill>
                  <a:srgbClr val="7F007F"/>
                </a:solidFill>
                <a:latin typeface="Courier New"/>
              </a:rPr>
              <a:t>android:textStyle</a:t>
            </a:r>
            <a:r>
              <a:rPr lang="en-US" sz="1100" dirty="0">
                <a:solidFill>
                  <a:srgbClr val="000000"/>
                </a:solidFill>
                <a:latin typeface="Courier New"/>
              </a:rPr>
              <a:t>=</a:t>
            </a:r>
            <a:r>
              <a:rPr lang="en-US" sz="1100" i="1" dirty="0">
                <a:solidFill>
                  <a:srgbClr val="2A00FF"/>
                </a:solidFill>
                <a:latin typeface="Courier New"/>
              </a:rPr>
              <a:t>"bold"</a:t>
            </a:r>
          </a:p>
          <a:p>
            <a:pPr fontAlgn="auto">
              <a:spcBef>
                <a:spcPts val="0"/>
              </a:spcBef>
              <a:spcAft>
                <a:spcPts val="0"/>
              </a:spcAft>
              <a:defRPr/>
            </a:pPr>
            <a:r>
              <a:rPr lang="en-US" sz="1100" dirty="0" err="1">
                <a:solidFill>
                  <a:srgbClr val="7F007F"/>
                </a:solidFill>
                <a:latin typeface="Courier New"/>
              </a:rPr>
              <a:t>android:textColor</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ffffffff</a:t>
            </a:r>
            <a:r>
              <a:rPr lang="en-US" sz="1100" i="1" dirty="0">
                <a:solidFill>
                  <a:srgbClr val="2A00FF"/>
                </a:solidFill>
                <a:latin typeface="Courier New"/>
              </a:rPr>
              <a:t>"</a:t>
            </a:r>
          </a:p>
          <a:p>
            <a:pPr fontAlgn="auto">
              <a:spcBef>
                <a:spcPts val="0"/>
              </a:spcBef>
              <a:spcAft>
                <a:spcPts val="0"/>
              </a:spcAft>
              <a:defRPr/>
            </a:pPr>
            <a:r>
              <a:rPr lang="en-US" sz="1100" dirty="0">
                <a:solidFill>
                  <a:srgbClr val="008080"/>
                </a:solidFill>
                <a:latin typeface="Courier New"/>
              </a:rPr>
              <a:t>&gt;</a:t>
            </a:r>
          </a:p>
          <a:p>
            <a:pPr fontAlgn="auto">
              <a:spcBef>
                <a:spcPts val="0"/>
              </a:spcBef>
              <a:spcAft>
                <a:spcPts val="0"/>
              </a:spcAft>
              <a:defRPr/>
            </a:pPr>
            <a:r>
              <a:rPr lang="en-US" sz="1100" dirty="0">
                <a:solidFill>
                  <a:srgbClr val="008080"/>
                </a:solidFill>
                <a:latin typeface="Courier New"/>
              </a:rPr>
              <a:t>&lt;/</a:t>
            </a:r>
            <a:r>
              <a:rPr lang="en-US" sz="1100" dirty="0" err="1">
                <a:solidFill>
                  <a:srgbClr val="3F7F7F"/>
                </a:solidFill>
                <a:latin typeface="Courier New"/>
              </a:rPr>
              <a:t>TextView</a:t>
            </a:r>
            <a:r>
              <a:rPr lang="en-US" sz="1100" dirty="0">
                <a:solidFill>
                  <a:srgbClr val="008080"/>
                </a:solidFill>
                <a:latin typeface="Courier New"/>
              </a:rPr>
              <a:t>&gt;</a:t>
            </a:r>
          </a:p>
          <a:p>
            <a:pPr fontAlgn="auto">
              <a:spcBef>
                <a:spcPts val="0"/>
              </a:spcBef>
              <a:spcAft>
                <a:spcPts val="0"/>
              </a:spcAft>
              <a:defRPr/>
            </a:pPr>
            <a:r>
              <a:rPr lang="en-US" sz="1100" dirty="0">
                <a:solidFill>
                  <a:srgbClr val="008080"/>
                </a:solidFill>
                <a:latin typeface="Courier New"/>
              </a:rPr>
              <a:t>&lt;</a:t>
            </a:r>
            <a:r>
              <a:rPr lang="en-US" sz="1100" dirty="0" err="1">
                <a:solidFill>
                  <a:srgbClr val="3F7F7F"/>
                </a:solidFill>
                <a:latin typeface="Courier New"/>
              </a:rPr>
              <a:t>ListView</a:t>
            </a:r>
            <a:endParaRPr lang="en-US" sz="1100" dirty="0">
              <a:solidFill>
                <a:srgbClr val="3F7F7F"/>
              </a:solidFill>
              <a:latin typeface="Courier New"/>
            </a:endParaRPr>
          </a:p>
          <a:p>
            <a:pPr fontAlgn="auto">
              <a:spcBef>
                <a:spcPts val="0"/>
              </a:spcBef>
              <a:spcAft>
                <a:spcPts val="0"/>
              </a:spcAft>
              <a:defRPr/>
            </a:pPr>
            <a:r>
              <a:rPr lang="en-US" sz="1100" dirty="0" err="1">
                <a:solidFill>
                  <a:srgbClr val="7F007F"/>
                </a:solidFill>
                <a:latin typeface="Courier New"/>
              </a:rPr>
              <a:t>android:id</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android:id</a:t>
            </a:r>
            <a:r>
              <a:rPr lang="en-US" sz="1100" i="1" dirty="0">
                <a:solidFill>
                  <a:srgbClr val="2A00FF"/>
                </a:solidFill>
                <a:latin typeface="Courier New"/>
              </a:rPr>
              <a:t>/list"</a:t>
            </a:r>
          </a:p>
          <a:p>
            <a:pPr fontAlgn="auto">
              <a:spcBef>
                <a:spcPts val="0"/>
              </a:spcBef>
              <a:spcAft>
                <a:spcPts val="0"/>
              </a:spcAft>
              <a:defRPr/>
            </a:pPr>
            <a:r>
              <a:rPr lang="en-US" sz="1100" dirty="0" err="1">
                <a:solidFill>
                  <a:srgbClr val="7F007F"/>
                </a:solidFill>
                <a:latin typeface="Courier New"/>
              </a:rPr>
              <a:t>android:layout_width</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fill_parent</a:t>
            </a:r>
            <a:r>
              <a:rPr lang="en-US" sz="1100" i="1" dirty="0">
                <a:solidFill>
                  <a:srgbClr val="2A00FF"/>
                </a:solidFill>
                <a:latin typeface="Courier New"/>
              </a:rPr>
              <a:t>"</a:t>
            </a:r>
          </a:p>
          <a:p>
            <a:pPr fontAlgn="auto">
              <a:spcBef>
                <a:spcPts val="0"/>
              </a:spcBef>
              <a:spcAft>
                <a:spcPts val="0"/>
              </a:spcAft>
              <a:defRPr/>
            </a:pPr>
            <a:r>
              <a:rPr lang="en-US" sz="1100" dirty="0" err="1">
                <a:solidFill>
                  <a:srgbClr val="7F007F"/>
                </a:solidFill>
                <a:latin typeface="Courier New"/>
              </a:rPr>
              <a:t>android:layout_height</a:t>
            </a:r>
            <a:r>
              <a:rPr lang="en-US" sz="1100" dirty="0">
                <a:solidFill>
                  <a:srgbClr val="000000"/>
                </a:solidFill>
                <a:latin typeface="Courier New"/>
              </a:rPr>
              <a:t>=</a:t>
            </a:r>
            <a:r>
              <a:rPr lang="en-US" sz="1100" i="1" dirty="0">
                <a:solidFill>
                  <a:srgbClr val="2A00FF"/>
                </a:solidFill>
                <a:latin typeface="Courier New"/>
              </a:rPr>
              <a:t>"</a:t>
            </a:r>
            <a:r>
              <a:rPr lang="en-US" sz="1100" i="1" dirty="0" err="1">
                <a:solidFill>
                  <a:srgbClr val="2A00FF"/>
                </a:solidFill>
                <a:latin typeface="Courier New"/>
              </a:rPr>
              <a:t>fill_parent</a:t>
            </a:r>
            <a:r>
              <a:rPr lang="en-US" sz="1100" i="1" dirty="0">
                <a:solidFill>
                  <a:srgbClr val="2A00FF"/>
                </a:solidFill>
                <a:latin typeface="Courier New"/>
              </a:rPr>
              <a:t>"</a:t>
            </a:r>
          </a:p>
          <a:p>
            <a:pPr fontAlgn="auto">
              <a:spcBef>
                <a:spcPts val="0"/>
              </a:spcBef>
              <a:spcAft>
                <a:spcPts val="0"/>
              </a:spcAft>
              <a:defRPr/>
            </a:pPr>
            <a:r>
              <a:rPr lang="en-US" sz="1100" dirty="0">
                <a:solidFill>
                  <a:srgbClr val="008080"/>
                </a:solidFill>
                <a:latin typeface="Courier New"/>
              </a:rPr>
              <a:t>&gt;</a:t>
            </a:r>
          </a:p>
          <a:p>
            <a:pPr fontAlgn="auto">
              <a:spcBef>
                <a:spcPts val="0"/>
              </a:spcBef>
              <a:spcAft>
                <a:spcPts val="0"/>
              </a:spcAft>
              <a:defRPr/>
            </a:pPr>
            <a:r>
              <a:rPr lang="en-US" sz="1100" dirty="0">
                <a:solidFill>
                  <a:srgbClr val="008080"/>
                </a:solidFill>
                <a:latin typeface="Courier New"/>
              </a:rPr>
              <a:t>&lt;/</a:t>
            </a:r>
            <a:r>
              <a:rPr lang="en-US" sz="1100" dirty="0" err="1">
                <a:solidFill>
                  <a:srgbClr val="3F7F7F"/>
                </a:solidFill>
                <a:latin typeface="Courier New"/>
              </a:rPr>
              <a:t>ListView</a:t>
            </a:r>
            <a:r>
              <a:rPr lang="en-US" sz="1100" dirty="0">
                <a:solidFill>
                  <a:srgbClr val="008080"/>
                </a:solidFill>
                <a:latin typeface="Courier New"/>
              </a:rPr>
              <a:t>&gt;</a:t>
            </a:r>
          </a:p>
          <a:p>
            <a:pPr fontAlgn="auto">
              <a:spcBef>
                <a:spcPts val="0"/>
              </a:spcBef>
              <a:spcAft>
                <a:spcPts val="0"/>
              </a:spcAft>
              <a:defRPr/>
            </a:pPr>
            <a:r>
              <a:rPr lang="en-US" sz="1100" dirty="0">
                <a:solidFill>
                  <a:srgbClr val="008080"/>
                </a:solidFill>
                <a:latin typeface="Courier New"/>
              </a:rPr>
              <a:t>&lt;/</a:t>
            </a:r>
            <a:r>
              <a:rPr lang="en-US" sz="1100" dirty="0" err="1">
                <a:solidFill>
                  <a:srgbClr val="3F7F7F"/>
                </a:solidFill>
                <a:latin typeface="Courier New"/>
              </a:rPr>
              <a:t>LinearLayout</a:t>
            </a:r>
            <a:r>
              <a:rPr lang="en-US" sz="1100" dirty="0">
                <a:solidFill>
                  <a:srgbClr val="008080"/>
                </a:solidFill>
                <a:latin typeface="Courier New"/>
              </a:rPr>
              <a:t>&gt;</a:t>
            </a:r>
          </a:p>
          <a:p>
            <a:pPr fontAlgn="auto">
              <a:spcBef>
                <a:spcPts val="0"/>
              </a:spcBef>
              <a:spcAft>
                <a:spcPts val="0"/>
              </a:spcAft>
              <a:defRPr/>
            </a:pPr>
            <a:endParaRPr lang="en-US" sz="1100" dirty="0">
              <a:latin typeface="+mn-lt"/>
            </a:endParaRPr>
          </a:p>
        </p:txBody>
      </p:sp>
      <p:cxnSp>
        <p:nvCxnSpPr>
          <p:cNvPr id="15" name="Elbow Connector 14"/>
          <p:cNvCxnSpPr/>
          <p:nvPr/>
        </p:nvCxnSpPr>
        <p:spPr>
          <a:xfrm rot="10800000" flipV="1">
            <a:off x="2819400" y="3124200"/>
            <a:ext cx="3581400" cy="533400"/>
          </a:xfrm>
          <a:prstGeom prst="bentConnector3">
            <a:avLst>
              <a:gd name="adj1" fmla="val 27898"/>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6248400" y="3352800"/>
            <a:ext cx="152400" cy="29718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cxnSp>
        <p:nvCxnSpPr>
          <p:cNvPr id="23" name="Elbow Connector 22"/>
          <p:cNvCxnSpPr/>
          <p:nvPr/>
        </p:nvCxnSpPr>
        <p:spPr>
          <a:xfrm rot="10800000" flipV="1">
            <a:off x="2971800" y="4876800"/>
            <a:ext cx="3124200" cy="457200"/>
          </a:xfrm>
          <a:prstGeom prst="bentConnector3">
            <a:avLst>
              <a:gd name="adj1" fmla="val 50000"/>
            </a:avLst>
          </a:prstGeom>
          <a:ln w="15875">
            <a:tailEnd type="arrow"/>
          </a:ln>
        </p:spPr>
        <p:style>
          <a:lnRef idx="1">
            <a:schemeClr val="accent1"/>
          </a:lnRef>
          <a:fillRef idx="0">
            <a:schemeClr val="accent1"/>
          </a:fillRef>
          <a:effectRef idx="0">
            <a:schemeClr val="accent1"/>
          </a:effectRef>
          <a:fontRef idx="minor">
            <a:schemeClr val="tx1"/>
          </a:fontRef>
        </p:style>
      </p:cxnSp>
      <p:pic>
        <p:nvPicPr>
          <p:cNvPr id="27" name="Picture 26" descr="device.png"/>
          <p:cNvPicPr>
            <a:picLocks noChangeAspect="1"/>
          </p:cNvPicPr>
          <p:nvPr/>
        </p:nvPicPr>
        <p:blipFill>
          <a:blip r:embed="rId3"/>
          <a:stretch>
            <a:fillRect/>
          </a:stretch>
        </p:blipFill>
        <p:spPr>
          <a:xfrm>
            <a:off x="6553200" y="2667000"/>
            <a:ext cx="2438400" cy="3657600"/>
          </a:xfrm>
          <a:prstGeom prst="rect">
            <a:avLst/>
          </a:prstGeom>
          <a:ln>
            <a:solidFill>
              <a:schemeClr val="tx2">
                <a:lumMod val="20000"/>
                <a:lumOff val="80000"/>
              </a:schemeClr>
            </a:solid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02488AA-E7AC-42CB-95CB-3FD8F03239EA}" type="slidenum">
              <a:rPr lang="en-US"/>
              <a:pPr>
                <a:defRPr/>
              </a:pPr>
              <a:t>47</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C948E08B-E748-475A-AC94-BDE74C4DE21C}" type="slidenum">
              <a:rPr lang="en-US" sz="1200">
                <a:solidFill>
                  <a:schemeClr val="tx1">
                    <a:tint val="75000"/>
                  </a:schemeClr>
                </a:solidFill>
                <a:latin typeface="+mn-lt"/>
              </a:rPr>
              <a:pPr algn="r" fontAlgn="auto">
                <a:spcBef>
                  <a:spcPts val="0"/>
                </a:spcBef>
                <a:spcAft>
                  <a:spcPts val="0"/>
                </a:spcAft>
                <a:defRPr/>
              </a:pPr>
              <a:t>47</a:t>
            </a:fld>
            <a:endParaRPr lang="en-US" sz="1200">
              <a:solidFill>
                <a:schemeClr val="tx1">
                  <a:tint val="75000"/>
                </a:schemeClr>
              </a:solidFill>
              <a:latin typeface="+mn-lt"/>
            </a:endParaRPr>
          </a:p>
        </p:txBody>
      </p:sp>
      <p:pic>
        <p:nvPicPr>
          <p:cNvPr id="61444"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61445" name="TextBox 8"/>
          <p:cNvSpPr txBox="1">
            <a:spLocks noChangeArrowheads="1"/>
          </p:cNvSpPr>
          <p:nvPr/>
        </p:nvSpPr>
        <p:spPr bwMode="auto">
          <a:xfrm>
            <a:off x="304800" y="1524000"/>
            <a:ext cx="8077200" cy="523875"/>
          </a:xfrm>
          <a:prstGeom prst="rect">
            <a:avLst/>
          </a:prstGeom>
          <a:noFill/>
          <a:ln w="9525">
            <a:noFill/>
            <a:miter lim="800000"/>
            <a:headEnd/>
            <a:tailEnd/>
          </a:ln>
        </p:spPr>
        <p:txBody>
          <a:bodyPr>
            <a:spAutoFit/>
          </a:bodyPr>
          <a:lstStyle/>
          <a:p>
            <a:r>
              <a:rPr lang="en-US" sz="2800" b="1">
                <a:latin typeface="Calibri" pitchFamily="34" charset="0"/>
              </a:rPr>
              <a:t>Customized Lists – Example:  myrow.xml</a:t>
            </a:r>
            <a:endParaRPr lang="en-US" sz="2400" b="1">
              <a:solidFill>
                <a:srgbClr val="0070C0"/>
              </a:solidFill>
              <a:latin typeface="Calibri" pitchFamily="34" charset="0"/>
            </a:endParaRPr>
          </a:p>
        </p:txBody>
      </p:sp>
      <p:sp>
        <p:nvSpPr>
          <p:cNvPr id="61446" name="TextBox 10"/>
          <p:cNvSpPr txBox="1">
            <a:spLocks noChangeArrowheads="1"/>
          </p:cNvSpPr>
          <p:nvPr/>
        </p:nvSpPr>
        <p:spPr bwMode="auto">
          <a:xfrm>
            <a:off x="457200" y="2057400"/>
            <a:ext cx="7467600" cy="369888"/>
          </a:xfrm>
          <a:prstGeom prst="rect">
            <a:avLst/>
          </a:prstGeom>
          <a:noFill/>
          <a:ln w="9525">
            <a:noFill/>
            <a:miter lim="800000"/>
            <a:headEnd/>
            <a:tailEnd/>
          </a:ln>
        </p:spPr>
        <p:txBody>
          <a:bodyPr>
            <a:spAutoFit/>
          </a:bodyPr>
          <a:lstStyle/>
          <a:p>
            <a:endParaRPr lang="en-US">
              <a:latin typeface="Calibri" pitchFamily="34" charset="0"/>
            </a:endParaRPr>
          </a:p>
        </p:txBody>
      </p:sp>
      <p:sp>
        <p:nvSpPr>
          <p:cNvPr id="13" name="TextBox 12"/>
          <p:cNvSpPr txBox="1"/>
          <p:nvPr/>
        </p:nvSpPr>
        <p:spPr>
          <a:xfrm>
            <a:off x="304800" y="2057400"/>
            <a:ext cx="6477000" cy="4340225"/>
          </a:xfrm>
          <a:prstGeom prst="rect">
            <a:avLst/>
          </a:prstGeom>
          <a:solidFill>
            <a:schemeClr val="bg1">
              <a:lumMod val="95000"/>
            </a:schemeClr>
          </a:solidFill>
          <a:ln>
            <a:solidFill>
              <a:schemeClr val="accent1">
                <a:lumMod val="20000"/>
                <a:lumOff val="80000"/>
              </a:schemeClr>
            </a:solidFill>
          </a:ln>
        </p:spPr>
        <p:txBody>
          <a:bodyPr>
            <a:spAutoFit/>
          </a:bodyPr>
          <a:lstStyle/>
          <a:p>
            <a:pPr fontAlgn="auto">
              <a:spcBef>
                <a:spcPts val="0"/>
              </a:spcBef>
              <a:spcAft>
                <a:spcPts val="0"/>
              </a:spcAft>
              <a:defRPr/>
            </a:pPr>
            <a:r>
              <a:rPr lang="en-US" sz="1200" dirty="0">
                <a:solidFill>
                  <a:srgbClr val="008080"/>
                </a:solidFill>
                <a:latin typeface="Courier New"/>
              </a:rPr>
              <a:t>&lt;?</a:t>
            </a:r>
            <a:r>
              <a:rPr lang="en-US" sz="1200" dirty="0">
                <a:solidFill>
                  <a:srgbClr val="3F7F7F"/>
                </a:solidFill>
                <a:latin typeface="Courier New"/>
              </a:rPr>
              <a:t>xml</a:t>
            </a:r>
            <a:r>
              <a:rPr lang="en-US" sz="1200" dirty="0">
                <a:solidFill>
                  <a:srgbClr val="000000"/>
                </a:solidFill>
                <a:latin typeface="Courier New"/>
              </a:rPr>
              <a:t> </a:t>
            </a:r>
            <a:r>
              <a:rPr lang="en-US" sz="1200" dirty="0">
                <a:solidFill>
                  <a:srgbClr val="7F007F"/>
                </a:solidFill>
                <a:latin typeface="Courier New"/>
              </a:rPr>
              <a:t>version</a:t>
            </a:r>
            <a:r>
              <a:rPr lang="en-US" sz="1200" dirty="0">
                <a:solidFill>
                  <a:srgbClr val="000000"/>
                </a:solidFill>
                <a:latin typeface="Courier New"/>
              </a:rPr>
              <a:t>=</a:t>
            </a:r>
            <a:r>
              <a:rPr lang="en-US" sz="1200" i="1" dirty="0">
                <a:solidFill>
                  <a:srgbClr val="2A00FF"/>
                </a:solidFill>
                <a:latin typeface="Courier New"/>
              </a:rPr>
              <a:t>"1.0"</a:t>
            </a:r>
            <a:r>
              <a:rPr lang="en-US" sz="1200" i="1" dirty="0">
                <a:solidFill>
                  <a:srgbClr val="000000"/>
                </a:solidFill>
                <a:latin typeface="Courier New"/>
              </a:rPr>
              <a:t> </a:t>
            </a:r>
            <a:r>
              <a:rPr lang="en-US" sz="1200" i="1" dirty="0">
                <a:solidFill>
                  <a:srgbClr val="7F007F"/>
                </a:solidFill>
                <a:latin typeface="Courier New"/>
              </a:rPr>
              <a:t>encoding</a:t>
            </a:r>
            <a:r>
              <a:rPr lang="en-US" sz="1200" i="1" dirty="0">
                <a:solidFill>
                  <a:srgbClr val="000000"/>
                </a:solidFill>
                <a:latin typeface="Courier New"/>
              </a:rPr>
              <a:t>=</a:t>
            </a:r>
            <a:r>
              <a:rPr lang="en-US" sz="1200" i="1" dirty="0">
                <a:solidFill>
                  <a:srgbClr val="2A00FF"/>
                </a:solidFill>
                <a:latin typeface="Courier New"/>
              </a:rPr>
              <a:t>"UTF-8"</a:t>
            </a:r>
            <a:r>
              <a:rPr lang="en-US" sz="1200" i="1" dirty="0">
                <a:solidFill>
                  <a:srgbClr val="008080"/>
                </a:solidFill>
                <a:latin typeface="Courier New"/>
              </a:rPr>
              <a:t>?&gt;</a:t>
            </a:r>
          </a:p>
          <a:p>
            <a:pPr fontAlgn="auto">
              <a:spcBef>
                <a:spcPts val="0"/>
              </a:spcBef>
              <a:spcAft>
                <a:spcPts val="0"/>
              </a:spcAft>
              <a:defRPr/>
            </a:pPr>
            <a:r>
              <a:rPr lang="en-US" sz="1200" dirty="0">
                <a:solidFill>
                  <a:srgbClr val="008080"/>
                </a:solidFill>
                <a:latin typeface="Courier New"/>
              </a:rPr>
              <a:t>&lt;</a:t>
            </a:r>
            <a:r>
              <a:rPr lang="en-US" sz="1200" dirty="0" err="1">
                <a:solidFill>
                  <a:srgbClr val="3F7F7F"/>
                </a:solidFill>
                <a:latin typeface="Courier New"/>
              </a:rPr>
              <a:t>LinearLayout</a:t>
            </a:r>
            <a:r>
              <a:rPr lang="en-US" sz="1200" dirty="0">
                <a:solidFill>
                  <a:srgbClr val="000000"/>
                </a:solidFill>
                <a:latin typeface="Courier New"/>
              </a:rPr>
              <a:t> </a:t>
            </a:r>
            <a:r>
              <a:rPr lang="en-US" sz="1200" dirty="0" err="1">
                <a:solidFill>
                  <a:srgbClr val="7F007F"/>
                </a:solidFill>
                <a:latin typeface="Courier New"/>
              </a:rPr>
              <a:t>xmlns:android</a:t>
            </a:r>
            <a:r>
              <a:rPr lang="en-US" sz="1200" dirty="0">
                <a:solidFill>
                  <a:srgbClr val="000000"/>
                </a:solidFill>
                <a:latin typeface="Courier New"/>
              </a:rPr>
              <a:t>=</a:t>
            </a:r>
            <a:r>
              <a:rPr lang="en-US" sz="1200" i="1" dirty="0">
                <a:solidFill>
                  <a:srgbClr val="2A00FF"/>
                </a:solidFill>
                <a:latin typeface="Courier New"/>
              </a:rPr>
              <a:t>"http://schemas.android.com/apk/res/android"</a:t>
            </a:r>
          </a:p>
          <a:p>
            <a:pPr fontAlgn="auto">
              <a:spcBef>
                <a:spcPts val="0"/>
              </a:spcBef>
              <a:spcAft>
                <a:spcPts val="0"/>
              </a:spcAft>
              <a:defRPr/>
            </a:pPr>
            <a:r>
              <a:rPr lang="en-US" sz="1200" dirty="0">
                <a:solidFill>
                  <a:srgbClr val="000000"/>
                </a:solidFill>
                <a:latin typeface="Courier New"/>
              </a:rPr>
              <a:t>    </a:t>
            </a:r>
            <a:r>
              <a:rPr lang="en-US" sz="1200" dirty="0" err="1">
                <a:solidFill>
                  <a:srgbClr val="7F007F"/>
                </a:solidFill>
                <a:latin typeface="Courier New"/>
              </a:rPr>
              <a:t>android:layout_width</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fill_parent</a:t>
            </a:r>
            <a:r>
              <a:rPr lang="en-US" sz="1200" i="1" dirty="0">
                <a:solidFill>
                  <a:srgbClr val="2A00FF"/>
                </a:solidFill>
                <a:latin typeface="Courier New"/>
              </a:rPr>
              <a:t>"</a:t>
            </a:r>
          </a:p>
          <a:p>
            <a:pPr fontAlgn="auto">
              <a:spcBef>
                <a:spcPts val="0"/>
              </a:spcBef>
              <a:spcAft>
                <a:spcPts val="0"/>
              </a:spcAft>
              <a:defRPr/>
            </a:pPr>
            <a:r>
              <a:rPr lang="en-US" sz="1200" dirty="0">
                <a:solidFill>
                  <a:srgbClr val="000000"/>
                </a:solidFill>
                <a:latin typeface="Courier New"/>
              </a:rPr>
              <a:t>    </a:t>
            </a:r>
            <a:r>
              <a:rPr lang="en-US" sz="1200" dirty="0" err="1">
                <a:solidFill>
                  <a:srgbClr val="7F007F"/>
                </a:solidFill>
                <a:latin typeface="Courier New"/>
              </a:rPr>
              <a:t>android:layout_height</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wrap_content</a:t>
            </a:r>
            <a:r>
              <a:rPr lang="en-US" sz="1200" i="1" dirty="0">
                <a:solidFill>
                  <a:srgbClr val="2A00FF"/>
                </a:solidFill>
                <a:latin typeface="Courier New"/>
              </a:rPr>
              <a:t>"</a:t>
            </a:r>
          </a:p>
          <a:p>
            <a:pPr fontAlgn="auto">
              <a:spcBef>
                <a:spcPts val="0"/>
              </a:spcBef>
              <a:spcAft>
                <a:spcPts val="0"/>
              </a:spcAft>
              <a:defRPr/>
            </a:pPr>
            <a:r>
              <a:rPr lang="en-US" sz="1200" dirty="0">
                <a:solidFill>
                  <a:srgbClr val="000000"/>
                </a:solidFill>
                <a:latin typeface="Courier New"/>
              </a:rPr>
              <a:t>    </a:t>
            </a:r>
            <a:r>
              <a:rPr lang="en-US" sz="1200" dirty="0" err="1">
                <a:solidFill>
                  <a:srgbClr val="7F007F"/>
                </a:solidFill>
                <a:latin typeface="Courier New"/>
              </a:rPr>
              <a:t>android:orientation</a:t>
            </a:r>
            <a:r>
              <a:rPr lang="en-US" sz="1200" dirty="0">
                <a:solidFill>
                  <a:srgbClr val="000000"/>
                </a:solidFill>
                <a:latin typeface="Courier New"/>
              </a:rPr>
              <a:t>=</a:t>
            </a:r>
            <a:r>
              <a:rPr lang="en-US" sz="1200" i="1" dirty="0">
                <a:solidFill>
                  <a:srgbClr val="2A00FF"/>
                </a:solidFill>
                <a:latin typeface="Courier New"/>
              </a:rPr>
              <a:t>"horizontal"</a:t>
            </a:r>
          </a:p>
          <a:p>
            <a:pPr fontAlgn="auto">
              <a:spcBef>
                <a:spcPts val="0"/>
              </a:spcBef>
              <a:spcAft>
                <a:spcPts val="0"/>
              </a:spcAft>
              <a:defRPr/>
            </a:pPr>
            <a:r>
              <a:rPr lang="en-US" sz="1200" dirty="0">
                <a:solidFill>
                  <a:srgbClr val="008080"/>
                </a:solidFill>
                <a:latin typeface="Courier New"/>
              </a:rPr>
              <a:t>&gt;</a:t>
            </a:r>
          </a:p>
          <a:p>
            <a:pPr fontAlgn="auto">
              <a:spcBef>
                <a:spcPts val="0"/>
              </a:spcBef>
              <a:spcAft>
                <a:spcPts val="0"/>
              </a:spcAft>
              <a:defRPr/>
            </a:pPr>
            <a:r>
              <a:rPr lang="en-US" sz="1200" dirty="0">
                <a:solidFill>
                  <a:srgbClr val="000000"/>
                </a:solidFill>
                <a:latin typeface="Courier New"/>
              </a:rPr>
              <a:t>    </a:t>
            </a:r>
            <a:r>
              <a:rPr lang="en-US" sz="1200" dirty="0">
                <a:solidFill>
                  <a:srgbClr val="008080"/>
                </a:solidFill>
                <a:latin typeface="Courier New"/>
              </a:rPr>
              <a:t>&lt;</a:t>
            </a:r>
            <a:r>
              <a:rPr lang="en-US" sz="1200" dirty="0" err="1">
                <a:solidFill>
                  <a:srgbClr val="3F7F7F"/>
                </a:solidFill>
                <a:latin typeface="Courier New"/>
              </a:rPr>
              <a:t>ImageView</a:t>
            </a:r>
            <a:endParaRPr lang="en-US" sz="1200" dirty="0">
              <a:solidFill>
                <a:srgbClr val="3F7F7F"/>
              </a:solidFill>
              <a:latin typeface="Courier New"/>
            </a:endParaRPr>
          </a:p>
          <a:p>
            <a:pPr fontAlgn="auto">
              <a:spcBef>
                <a:spcPts val="0"/>
              </a:spcBef>
              <a:spcAft>
                <a:spcPts val="0"/>
              </a:spcAft>
              <a:defRPr/>
            </a:pPr>
            <a:r>
              <a:rPr lang="en-US" sz="1200" dirty="0">
                <a:solidFill>
                  <a:srgbClr val="000000"/>
                </a:solidFill>
                <a:latin typeface="Courier New"/>
              </a:rPr>
              <a:t>        </a:t>
            </a:r>
            <a:r>
              <a:rPr lang="en-US" sz="1200" dirty="0" err="1">
                <a:solidFill>
                  <a:srgbClr val="7F007F"/>
                </a:solidFill>
                <a:latin typeface="Courier New"/>
              </a:rPr>
              <a:t>android:id</a:t>
            </a:r>
            <a:r>
              <a:rPr lang="en-US" sz="1200" dirty="0">
                <a:solidFill>
                  <a:srgbClr val="000000"/>
                </a:solidFill>
                <a:latin typeface="Courier New"/>
              </a:rPr>
              <a:t>=</a:t>
            </a:r>
            <a:r>
              <a:rPr lang="en-US" sz="1200" i="1" dirty="0">
                <a:solidFill>
                  <a:srgbClr val="2A00FF"/>
                </a:solidFill>
                <a:latin typeface="Courier New"/>
              </a:rPr>
              <a:t>"@+id/icon"</a:t>
            </a:r>
          </a:p>
          <a:p>
            <a:pPr fontAlgn="auto">
              <a:spcBef>
                <a:spcPts val="0"/>
              </a:spcBef>
              <a:spcAft>
                <a:spcPts val="0"/>
              </a:spcAft>
              <a:defRPr/>
            </a:pPr>
            <a:r>
              <a:rPr lang="en-US" sz="1200" dirty="0">
                <a:solidFill>
                  <a:srgbClr val="000000"/>
                </a:solidFill>
                <a:latin typeface="Courier New"/>
              </a:rPr>
              <a:t>        </a:t>
            </a:r>
            <a:r>
              <a:rPr lang="en-US" sz="1200" dirty="0" err="1">
                <a:solidFill>
                  <a:srgbClr val="7F007F"/>
                </a:solidFill>
                <a:latin typeface="Courier New"/>
              </a:rPr>
              <a:t>android:layout_width</a:t>
            </a:r>
            <a:r>
              <a:rPr lang="en-US" sz="1200" dirty="0">
                <a:solidFill>
                  <a:srgbClr val="000000"/>
                </a:solidFill>
                <a:latin typeface="Courier New"/>
              </a:rPr>
              <a:t>=</a:t>
            </a:r>
            <a:r>
              <a:rPr lang="en-US" sz="1200" i="1" dirty="0">
                <a:solidFill>
                  <a:srgbClr val="2A00FF"/>
                </a:solidFill>
                <a:latin typeface="Courier New"/>
              </a:rPr>
              <a:t>"22px"</a:t>
            </a:r>
          </a:p>
          <a:p>
            <a:pPr fontAlgn="auto">
              <a:spcBef>
                <a:spcPts val="0"/>
              </a:spcBef>
              <a:spcAft>
                <a:spcPts val="0"/>
              </a:spcAft>
              <a:defRPr/>
            </a:pPr>
            <a:r>
              <a:rPr lang="en-US" sz="1200" dirty="0">
                <a:solidFill>
                  <a:srgbClr val="000000"/>
                </a:solidFill>
                <a:latin typeface="Courier New"/>
              </a:rPr>
              <a:t>        </a:t>
            </a:r>
            <a:r>
              <a:rPr lang="en-US" sz="1200" dirty="0" err="1">
                <a:solidFill>
                  <a:srgbClr val="7F007F"/>
                </a:solidFill>
                <a:latin typeface="Courier New"/>
              </a:rPr>
              <a:t>android:paddingLeft</a:t>
            </a:r>
            <a:r>
              <a:rPr lang="en-US" sz="1200" dirty="0">
                <a:solidFill>
                  <a:srgbClr val="000000"/>
                </a:solidFill>
                <a:latin typeface="Courier New"/>
              </a:rPr>
              <a:t>=</a:t>
            </a:r>
            <a:r>
              <a:rPr lang="en-US" sz="1200" i="1" dirty="0">
                <a:solidFill>
                  <a:srgbClr val="2A00FF"/>
                </a:solidFill>
                <a:latin typeface="Courier New"/>
              </a:rPr>
              <a:t>"2px"</a:t>
            </a:r>
          </a:p>
          <a:p>
            <a:pPr fontAlgn="auto">
              <a:spcBef>
                <a:spcPts val="0"/>
              </a:spcBef>
              <a:spcAft>
                <a:spcPts val="0"/>
              </a:spcAft>
              <a:defRPr/>
            </a:pPr>
            <a:r>
              <a:rPr lang="en-US" sz="1200" dirty="0">
                <a:solidFill>
                  <a:srgbClr val="000000"/>
                </a:solidFill>
                <a:latin typeface="Courier New"/>
              </a:rPr>
              <a:t>        </a:t>
            </a:r>
            <a:r>
              <a:rPr lang="en-US" sz="1200" dirty="0" err="1">
                <a:solidFill>
                  <a:srgbClr val="7F007F"/>
                </a:solidFill>
                <a:latin typeface="Courier New"/>
              </a:rPr>
              <a:t>android:paddingRight</a:t>
            </a:r>
            <a:r>
              <a:rPr lang="en-US" sz="1200" dirty="0">
                <a:solidFill>
                  <a:srgbClr val="000000"/>
                </a:solidFill>
                <a:latin typeface="Courier New"/>
              </a:rPr>
              <a:t>=</a:t>
            </a:r>
            <a:r>
              <a:rPr lang="en-US" sz="1200" i="1" dirty="0">
                <a:solidFill>
                  <a:srgbClr val="2A00FF"/>
                </a:solidFill>
                <a:latin typeface="Courier New"/>
              </a:rPr>
              <a:t>"2px"</a:t>
            </a:r>
          </a:p>
          <a:p>
            <a:pPr fontAlgn="auto">
              <a:spcBef>
                <a:spcPts val="0"/>
              </a:spcBef>
              <a:spcAft>
                <a:spcPts val="0"/>
              </a:spcAft>
              <a:defRPr/>
            </a:pPr>
            <a:r>
              <a:rPr lang="en-US" sz="1200" dirty="0">
                <a:solidFill>
                  <a:srgbClr val="000000"/>
                </a:solidFill>
                <a:latin typeface="Courier New"/>
              </a:rPr>
              <a:t>        </a:t>
            </a:r>
            <a:r>
              <a:rPr lang="en-US" sz="1200" dirty="0" err="1">
                <a:solidFill>
                  <a:srgbClr val="7F007F"/>
                </a:solidFill>
                <a:latin typeface="Courier New"/>
              </a:rPr>
              <a:t>android:paddingTop</a:t>
            </a:r>
            <a:r>
              <a:rPr lang="en-US" sz="1200" dirty="0">
                <a:solidFill>
                  <a:srgbClr val="000000"/>
                </a:solidFill>
                <a:latin typeface="Courier New"/>
              </a:rPr>
              <a:t>=</a:t>
            </a:r>
            <a:r>
              <a:rPr lang="en-US" sz="1200" i="1" dirty="0">
                <a:solidFill>
                  <a:srgbClr val="2A00FF"/>
                </a:solidFill>
                <a:latin typeface="Courier New"/>
              </a:rPr>
              <a:t>"2px"</a:t>
            </a:r>
          </a:p>
          <a:p>
            <a:pPr fontAlgn="auto">
              <a:spcBef>
                <a:spcPts val="0"/>
              </a:spcBef>
              <a:spcAft>
                <a:spcPts val="0"/>
              </a:spcAft>
              <a:defRPr/>
            </a:pPr>
            <a:r>
              <a:rPr lang="en-US" sz="1200" dirty="0">
                <a:solidFill>
                  <a:srgbClr val="000000"/>
                </a:solidFill>
                <a:latin typeface="Courier New"/>
              </a:rPr>
              <a:t>        </a:t>
            </a:r>
            <a:r>
              <a:rPr lang="en-US" sz="1200" dirty="0" err="1">
                <a:solidFill>
                  <a:srgbClr val="7F007F"/>
                </a:solidFill>
                <a:latin typeface="Courier New"/>
              </a:rPr>
              <a:t>android:layout_height</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wrap_content</a:t>
            </a:r>
            <a:r>
              <a:rPr lang="en-US" sz="1200" i="1" dirty="0">
                <a:solidFill>
                  <a:srgbClr val="2A00FF"/>
                </a:solidFill>
                <a:latin typeface="Courier New"/>
              </a:rPr>
              <a:t>"</a:t>
            </a:r>
          </a:p>
          <a:p>
            <a:pPr fontAlgn="auto">
              <a:spcBef>
                <a:spcPts val="0"/>
              </a:spcBef>
              <a:spcAft>
                <a:spcPts val="0"/>
              </a:spcAft>
              <a:defRPr/>
            </a:pPr>
            <a:r>
              <a:rPr lang="en-US" sz="1200" dirty="0">
                <a:solidFill>
                  <a:srgbClr val="000000"/>
                </a:solidFill>
                <a:latin typeface="Courier New"/>
              </a:rPr>
              <a:t>        </a:t>
            </a:r>
            <a:r>
              <a:rPr lang="en-US" sz="1200" dirty="0" err="1">
                <a:solidFill>
                  <a:srgbClr val="7F007F"/>
                </a:solidFill>
                <a:latin typeface="Courier New"/>
              </a:rPr>
              <a:t>android:src</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drawable</a:t>
            </a:r>
            <a:r>
              <a:rPr lang="en-US" sz="1200" i="1" dirty="0">
                <a:solidFill>
                  <a:srgbClr val="2A00FF"/>
                </a:solidFill>
                <a:latin typeface="Courier New"/>
              </a:rPr>
              <a:t>/ok"</a:t>
            </a:r>
          </a:p>
          <a:p>
            <a:pPr fontAlgn="auto">
              <a:spcBef>
                <a:spcPts val="0"/>
              </a:spcBef>
              <a:spcAft>
                <a:spcPts val="0"/>
              </a:spcAft>
              <a:defRPr/>
            </a:pPr>
            <a:r>
              <a:rPr lang="en-US" sz="1200" dirty="0">
                <a:solidFill>
                  <a:srgbClr val="000000"/>
                </a:solidFill>
                <a:latin typeface="Courier New"/>
              </a:rPr>
              <a:t>    </a:t>
            </a:r>
            <a:r>
              <a:rPr lang="en-US" sz="1200" dirty="0">
                <a:solidFill>
                  <a:srgbClr val="008080"/>
                </a:solidFill>
                <a:latin typeface="Courier New"/>
              </a:rPr>
              <a:t>/&gt;</a:t>
            </a:r>
          </a:p>
          <a:p>
            <a:pPr fontAlgn="auto">
              <a:spcBef>
                <a:spcPts val="0"/>
              </a:spcBef>
              <a:spcAft>
                <a:spcPts val="0"/>
              </a:spcAft>
              <a:defRPr/>
            </a:pPr>
            <a:r>
              <a:rPr lang="en-US" sz="1200" dirty="0">
                <a:solidFill>
                  <a:srgbClr val="000000"/>
                </a:solidFill>
                <a:latin typeface="Courier New"/>
              </a:rPr>
              <a:t>    </a:t>
            </a:r>
            <a:r>
              <a:rPr lang="en-US" sz="1200" dirty="0">
                <a:solidFill>
                  <a:srgbClr val="008080"/>
                </a:solidFill>
                <a:latin typeface="Courier New"/>
              </a:rPr>
              <a:t>&lt;</a:t>
            </a:r>
            <a:r>
              <a:rPr lang="en-US" sz="1200" dirty="0" err="1">
                <a:solidFill>
                  <a:srgbClr val="3F7F7F"/>
                </a:solidFill>
                <a:latin typeface="Courier New"/>
              </a:rPr>
              <a:t>TextView</a:t>
            </a:r>
            <a:endParaRPr lang="en-US" sz="1200" dirty="0">
              <a:solidFill>
                <a:srgbClr val="3F7F7F"/>
              </a:solidFill>
              <a:latin typeface="Courier New"/>
            </a:endParaRPr>
          </a:p>
          <a:p>
            <a:pPr fontAlgn="auto">
              <a:spcBef>
                <a:spcPts val="0"/>
              </a:spcBef>
              <a:spcAft>
                <a:spcPts val="0"/>
              </a:spcAft>
              <a:defRPr/>
            </a:pPr>
            <a:r>
              <a:rPr lang="en-US" sz="1200" dirty="0">
                <a:solidFill>
                  <a:srgbClr val="000000"/>
                </a:solidFill>
                <a:latin typeface="Courier New"/>
              </a:rPr>
              <a:t>        </a:t>
            </a:r>
            <a:r>
              <a:rPr lang="en-US" sz="1200" dirty="0" err="1">
                <a:solidFill>
                  <a:srgbClr val="7F007F"/>
                </a:solidFill>
                <a:latin typeface="Courier New"/>
              </a:rPr>
              <a:t>android:id</a:t>
            </a:r>
            <a:r>
              <a:rPr lang="en-US" sz="1200" dirty="0">
                <a:solidFill>
                  <a:srgbClr val="000000"/>
                </a:solidFill>
                <a:latin typeface="Courier New"/>
              </a:rPr>
              <a:t>=</a:t>
            </a:r>
            <a:r>
              <a:rPr lang="en-US" sz="1200" i="1" dirty="0">
                <a:solidFill>
                  <a:srgbClr val="2A00FF"/>
                </a:solidFill>
                <a:latin typeface="Courier New"/>
              </a:rPr>
              <a:t>"@+id/label"</a:t>
            </a:r>
          </a:p>
          <a:p>
            <a:pPr fontAlgn="auto">
              <a:spcBef>
                <a:spcPts val="0"/>
              </a:spcBef>
              <a:spcAft>
                <a:spcPts val="0"/>
              </a:spcAft>
              <a:defRPr/>
            </a:pPr>
            <a:r>
              <a:rPr lang="en-US" sz="1200" dirty="0">
                <a:solidFill>
                  <a:srgbClr val="000000"/>
                </a:solidFill>
                <a:latin typeface="Courier New"/>
              </a:rPr>
              <a:t>        </a:t>
            </a:r>
            <a:r>
              <a:rPr lang="en-US" sz="1200" dirty="0" err="1">
                <a:solidFill>
                  <a:srgbClr val="7F007F"/>
                </a:solidFill>
                <a:latin typeface="Courier New"/>
              </a:rPr>
              <a:t>android:layout_width</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wrap_content</a:t>
            </a:r>
            <a:r>
              <a:rPr lang="en-US" sz="1200" i="1" dirty="0">
                <a:solidFill>
                  <a:srgbClr val="2A00FF"/>
                </a:solidFill>
                <a:latin typeface="Courier New"/>
              </a:rPr>
              <a:t>"</a:t>
            </a:r>
          </a:p>
          <a:p>
            <a:pPr fontAlgn="auto">
              <a:spcBef>
                <a:spcPts val="0"/>
              </a:spcBef>
              <a:spcAft>
                <a:spcPts val="0"/>
              </a:spcAft>
              <a:defRPr/>
            </a:pPr>
            <a:r>
              <a:rPr lang="en-US" sz="1200" dirty="0">
                <a:solidFill>
                  <a:srgbClr val="000000"/>
                </a:solidFill>
                <a:latin typeface="Courier New"/>
              </a:rPr>
              <a:t>        </a:t>
            </a:r>
            <a:r>
              <a:rPr lang="en-US" sz="1200" dirty="0" err="1">
                <a:solidFill>
                  <a:srgbClr val="7F007F"/>
                </a:solidFill>
                <a:latin typeface="Courier New"/>
              </a:rPr>
              <a:t>android:layout_height</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wrap_content</a:t>
            </a:r>
            <a:r>
              <a:rPr lang="en-US" sz="1200" i="1" dirty="0">
                <a:solidFill>
                  <a:srgbClr val="2A00FF"/>
                </a:solidFill>
                <a:latin typeface="Courier New"/>
              </a:rPr>
              <a:t>"</a:t>
            </a:r>
          </a:p>
          <a:p>
            <a:pPr fontAlgn="auto">
              <a:spcBef>
                <a:spcPts val="0"/>
              </a:spcBef>
              <a:spcAft>
                <a:spcPts val="0"/>
              </a:spcAft>
              <a:defRPr/>
            </a:pPr>
            <a:r>
              <a:rPr lang="en-US" sz="1200" dirty="0">
                <a:solidFill>
                  <a:srgbClr val="000000"/>
                </a:solidFill>
                <a:latin typeface="Courier New"/>
              </a:rPr>
              <a:t>        </a:t>
            </a:r>
            <a:r>
              <a:rPr lang="en-US" sz="1200" dirty="0" err="1">
                <a:solidFill>
                  <a:srgbClr val="7F007F"/>
                </a:solidFill>
                <a:latin typeface="Courier New"/>
              </a:rPr>
              <a:t>android:textSize</a:t>
            </a:r>
            <a:r>
              <a:rPr lang="en-US" sz="1200" dirty="0">
                <a:solidFill>
                  <a:srgbClr val="000000"/>
                </a:solidFill>
                <a:latin typeface="Courier New"/>
              </a:rPr>
              <a:t>=</a:t>
            </a:r>
            <a:r>
              <a:rPr lang="en-US" sz="1200" i="1" dirty="0">
                <a:solidFill>
                  <a:srgbClr val="2A00FF"/>
                </a:solidFill>
                <a:latin typeface="Courier New"/>
              </a:rPr>
              <a:t>"40sp"</a:t>
            </a:r>
          </a:p>
          <a:p>
            <a:pPr fontAlgn="auto">
              <a:spcBef>
                <a:spcPts val="0"/>
              </a:spcBef>
              <a:spcAft>
                <a:spcPts val="0"/>
              </a:spcAft>
              <a:defRPr/>
            </a:pPr>
            <a:r>
              <a:rPr lang="en-US" sz="1200" dirty="0">
                <a:solidFill>
                  <a:srgbClr val="000000"/>
                </a:solidFill>
                <a:latin typeface="Courier New"/>
              </a:rPr>
              <a:t>    </a:t>
            </a:r>
            <a:r>
              <a:rPr lang="en-US" sz="1200" dirty="0">
                <a:solidFill>
                  <a:srgbClr val="008080"/>
                </a:solidFill>
                <a:latin typeface="Courier New"/>
              </a:rPr>
              <a:t>/&gt;</a:t>
            </a:r>
          </a:p>
          <a:p>
            <a:pPr fontAlgn="auto">
              <a:spcBef>
                <a:spcPts val="0"/>
              </a:spcBef>
              <a:spcAft>
                <a:spcPts val="0"/>
              </a:spcAft>
              <a:defRPr/>
            </a:pPr>
            <a:r>
              <a:rPr lang="en-US" sz="1200" dirty="0">
                <a:solidFill>
                  <a:srgbClr val="008080"/>
                </a:solidFill>
                <a:latin typeface="Courier New"/>
              </a:rPr>
              <a:t>&lt;/</a:t>
            </a:r>
            <a:r>
              <a:rPr lang="en-US" sz="1200" dirty="0" err="1">
                <a:solidFill>
                  <a:srgbClr val="3F7F7F"/>
                </a:solidFill>
                <a:latin typeface="Courier New"/>
              </a:rPr>
              <a:t>LinearLayout</a:t>
            </a:r>
            <a:r>
              <a:rPr lang="en-US" sz="1200" dirty="0">
                <a:solidFill>
                  <a:srgbClr val="008080"/>
                </a:solidFill>
                <a:latin typeface="Courier New"/>
              </a:rPr>
              <a:t>&gt;</a:t>
            </a:r>
            <a:endParaRPr lang="en-US" sz="1200" dirty="0">
              <a:latin typeface="+mn-lt"/>
            </a:endParaRPr>
          </a:p>
        </p:txBody>
      </p:sp>
      <p:sp>
        <p:nvSpPr>
          <p:cNvPr id="14" name="Right Brace 13"/>
          <p:cNvSpPr/>
          <p:nvPr/>
        </p:nvSpPr>
        <p:spPr>
          <a:xfrm rot="16200000" flipH="1">
            <a:off x="6934200" y="2438400"/>
            <a:ext cx="228600" cy="2667000"/>
          </a:xfrm>
          <a:prstGeom prst="rightBrace">
            <a:avLst/>
          </a:pr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6" name="Right Brace 15"/>
          <p:cNvSpPr/>
          <p:nvPr/>
        </p:nvSpPr>
        <p:spPr>
          <a:xfrm rot="16200000" flipH="1">
            <a:off x="5257800" y="3581400"/>
            <a:ext cx="228600" cy="381000"/>
          </a:xfrm>
          <a:prstGeom prst="rightBrace">
            <a:avLst/>
          </a:pr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cxnSp>
        <p:nvCxnSpPr>
          <p:cNvPr id="20" name="Elbow Connector 19"/>
          <p:cNvCxnSpPr/>
          <p:nvPr/>
        </p:nvCxnSpPr>
        <p:spPr>
          <a:xfrm rot="10800000" flipV="1">
            <a:off x="4495800" y="4038600"/>
            <a:ext cx="2514600" cy="1143000"/>
          </a:xfrm>
          <a:prstGeom prst="bentConnector3">
            <a:avLst>
              <a:gd name="adj1" fmla="val -47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10800000">
            <a:off x="3429000" y="3505200"/>
            <a:ext cx="1905000" cy="533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pic>
        <p:nvPicPr>
          <p:cNvPr id="61452" name="Picture 4"/>
          <p:cNvPicPr>
            <a:picLocks noChangeAspect="1" noChangeArrowheads="1"/>
          </p:cNvPicPr>
          <p:nvPr/>
        </p:nvPicPr>
        <p:blipFill>
          <a:blip r:embed="rId3"/>
          <a:srcRect/>
          <a:stretch>
            <a:fillRect/>
          </a:stretch>
        </p:blipFill>
        <p:spPr bwMode="auto">
          <a:xfrm>
            <a:off x="5181600" y="2971800"/>
            <a:ext cx="3213100" cy="622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0CDA481-E1D8-4ECF-8CA2-69ED2915DEAC}" type="slidenum">
              <a:rPr lang="en-US"/>
              <a:pPr>
                <a:defRPr/>
              </a:pPr>
              <a:t>48</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56957916-327D-408D-A847-6DBCCD9E5C44}" type="slidenum">
              <a:rPr lang="en-US" sz="1200">
                <a:solidFill>
                  <a:schemeClr val="tx1">
                    <a:tint val="75000"/>
                  </a:schemeClr>
                </a:solidFill>
                <a:latin typeface="+mn-lt"/>
              </a:rPr>
              <a:pPr algn="r" fontAlgn="auto">
                <a:spcBef>
                  <a:spcPts val="0"/>
                </a:spcBef>
                <a:spcAft>
                  <a:spcPts val="0"/>
                </a:spcAft>
                <a:defRPr/>
              </a:pPr>
              <a:t>48</a:t>
            </a:fld>
            <a:endParaRPr lang="en-US" sz="1200">
              <a:solidFill>
                <a:schemeClr val="tx1">
                  <a:tint val="75000"/>
                </a:schemeClr>
              </a:solidFill>
              <a:latin typeface="+mn-lt"/>
            </a:endParaRPr>
          </a:p>
        </p:txBody>
      </p:sp>
      <p:pic>
        <p:nvPicPr>
          <p:cNvPr id="62468"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62469" name="TextBox 8"/>
          <p:cNvSpPr txBox="1">
            <a:spLocks noChangeArrowheads="1"/>
          </p:cNvSpPr>
          <p:nvPr/>
        </p:nvSpPr>
        <p:spPr bwMode="auto">
          <a:xfrm>
            <a:off x="304800" y="1524000"/>
            <a:ext cx="8077200" cy="523875"/>
          </a:xfrm>
          <a:prstGeom prst="rect">
            <a:avLst/>
          </a:prstGeom>
          <a:noFill/>
          <a:ln w="9525">
            <a:noFill/>
            <a:miter lim="800000"/>
            <a:headEnd/>
            <a:tailEnd/>
          </a:ln>
        </p:spPr>
        <p:txBody>
          <a:bodyPr>
            <a:spAutoFit/>
          </a:bodyPr>
          <a:lstStyle/>
          <a:p>
            <a:r>
              <a:rPr lang="en-US" sz="2800" b="1">
                <a:latin typeface="Calibri" pitchFamily="34" charset="0"/>
              </a:rPr>
              <a:t>Customized Lists</a:t>
            </a:r>
            <a:endParaRPr lang="en-US" sz="2800">
              <a:latin typeface="Calibri" pitchFamily="34" charset="0"/>
            </a:endParaRPr>
          </a:p>
        </p:txBody>
      </p:sp>
      <p:sp>
        <p:nvSpPr>
          <p:cNvPr id="62470" name="TextBox 10"/>
          <p:cNvSpPr txBox="1">
            <a:spLocks noChangeArrowheads="1"/>
          </p:cNvSpPr>
          <p:nvPr/>
        </p:nvSpPr>
        <p:spPr bwMode="auto">
          <a:xfrm>
            <a:off x="457200" y="2057400"/>
            <a:ext cx="7467600" cy="369888"/>
          </a:xfrm>
          <a:prstGeom prst="rect">
            <a:avLst/>
          </a:prstGeom>
          <a:noFill/>
          <a:ln w="9525">
            <a:noFill/>
            <a:miter lim="800000"/>
            <a:headEnd/>
            <a:tailEnd/>
          </a:ln>
        </p:spPr>
        <p:txBody>
          <a:bodyPr>
            <a:spAutoFit/>
          </a:bodyPr>
          <a:lstStyle/>
          <a:p>
            <a:endParaRPr lang="en-US">
              <a:latin typeface="Calibri" pitchFamily="34" charset="0"/>
            </a:endParaRPr>
          </a:p>
        </p:txBody>
      </p:sp>
      <p:sp>
        <p:nvSpPr>
          <p:cNvPr id="10" name="TextBox 9"/>
          <p:cNvSpPr txBox="1"/>
          <p:nvPr/>
        </p:nvSpPr>
        <p:spPr>
          <a:xfrm>
            <a:off x="457200" y="1981200"/>
            <a:ext cx="8229600" cy="4294188"/>
          </a:xfrm>
          <a:prstGeom prst="rect">
            <a:avLst/>
          </a:prstGeom>
          <a:solidFill>
            <a:schemeClr val="bg1">
              <a:lumMod val="95000"/>
            </a:schemeClr>
          </a:solidFill>
          <a:ln>
            <a:solidFill>
              <a:schemeClr val="tx2">
                <a:lumMod val="20000"/>
                <a:lumOff val="80000"/>
              </a:schemeClr>
            </a:solidFill>
          </a:ln>
        </p:spPr>
        <p:txBody>
          <a:bodyPr>
            <a:spAutoFit/>
          </a:bodyPr>
          <a:lstStyle/>
          <a:p>
            <a:pPr fontAlgn="auto">
              <a:spcBef>
                <a:spcPts val="0"/>
              </a:spcBef>
              <a:spcAft>
                <a:spcPts val="0"/>
              </a:spcAft>
              <a:defRPr/>
            </a:pPr>
            <a:r>
              <a:rPr lang="en-US" sz="1300" b="1" dirty="0">
                <a:solidFill>
                  <a:srgbClr val="7F0055"/>
                </a:solidFill>
                <a:latin typeface="Courier New"/>
              </a:rPr>
              <a:t>package</a:t>
            </a:r>
            <a:r>
              <a:rPr lang="en-US" sz="1300" b="1" dirty="0">
                <a:solidFill>
                  <a:srgbClr val="000000"/>
                </a:solidFill>
                <a:latin typeface="Courier New"/>
              </a:rPr>
              <a:t> cis493.demoui;</a:t>
            </a:r>
          </a:p>
          <a:p>
            <a:pPr fontAlgn="auto">
              <a:spcBef>
                <a:spcPts val="0"/>
              </a:spcBef>
              <a:spcAft>
                <a:spcPts val="0"/>
              </a:spcAft>
              <a:defRPr/>
            </a:pPr>
            <a:endParaRPr lang="en-US" sz="1300" b="1" dirty="0">
              <a:solidFill>
                <a:srgbClr val="000000"/>
              </a:solidFill>
              <a:latin typeface="Courier New"/>
            </a:endParaRPr>
          </a:p>
          <a:p>
            <a:pPr fontAlgn="auto">
              <a:spcBef>
                <a:spcPts val="0"/>
              </a:spcBef>
              <a:spcAft>
                <a:spcPts val="0"/>
              </a:spcAft>
              <a:defRPr/>
            </a:pPr>
            <a:r>
              <a:rPr lang="en-US" sz="1300" b="1" dirty="0">
                <a:solidFill>
                  <a:srgbClr val="7F0055"/>
                </a:solidFill>
                <a:latin typeface="Courier New"/>
              </a:rPr>
              <a:t>import ...</a:t>
            </a:r>
          </a:p>
          <a:p>
            <a:pPr fontAlgn="auto">
              <a:spcBef>
                <a:spcPts val="0"/>
              </a:spcBef>
              <a:spcAft>
                <a:spcPts val="0"/>
              </a:spcAft>
              <a:defRPr/>
            </a:pPr>
            <a:endParaRPr lang="en-US" sz="1300" b="1" dirty="0">
              <a:solidFill>
                <a:srgbClr val="7F0055"/>
              </a:solidFill>
              <a:latin typeface="Courier New"/>
            </a:endParaRPr>
          </a:p>
          <a:p>
            <a:pPr fontAlgn="auto">
              <a:spcBef>
                <a:spcPts val="0"/>
              </a:spcBef>
              <a:spcAft>
                <a:spcPts val="0"/>
              </a:spcAft>
              <a:defRPr/>
            </a:pPr>
            <a:r>
              <a:rPr lang="en-US" sz="1300" b="1" dirty="0">
                <a:solidFill>
                  <a:srgbClr val="7F0055"/>
                </a:solidFill>
                <a:latin typeface="Courier New"/>
              </a:rPr>
              <a:t>public</a:t>
            </a:r>
            <a:r>
              <a:rPr lang="en-US" sz="1300" b="1" dirty="0">
                <a:solidFill>
                  <a:srgbClr val="000000"/>
                </a:solidFill>
                <a:latin typeface="Courier New"/>
              </a:rPr>
              <a:t> </a:t>
            </a:r>
            <a:r>
              <a:rPr lang="en-US" sz="1300" b="1" dirty="0">
                <a:solidFill>
                  <a:srgbClr val="7F0055"/>
                </a:solidFill>
                <a:latin typeface="Courier New"/>
              </a:rPr>
              <a:t>class</a:t>
            </a:r>
            <a:r>
              <a:rPr lang="en-US" sz="1300" b="1" dirty="0">
                <a:solidFill>
                  <a:srgbClr val="000000"/>
                </a:solidFill>
                <a:latin typeface="Courier New"/>
              </a:rPr>
              <a:t> </a:t>
            </a:r>
            <a:r>
              <a:rPr lang="en-US" sz="1300" b="1" dirty="0" err="1">
                <a:solidFill>
                  <a:srgbClr val="000000"/>
                </a:solidFill>
                <a:latin typeface="Courier New"/>
              </a:rPr>
              <a:t>AndDemoUI</a:t>
            </a:r>
            <a:r>
              <a:rPr lang="en-US" sz="1300" b="1" dirty="0">
                <a:solidFill>
                  <a:srgbClr val="000000"/>
                </a:solidFill>
                <a:latin typeface="Courier New"/>
              </a:rPr>
              <a:t> </a:t>
            </a:r>
            <a:r>
              <a:rPr lang="en-US" sz="1300" b="1" dirty="0">
                <a:solidFill>
                  <a:srgbClr val="7F0055"/>
                </a:solidFill>
                <a:latin typeface="Courier New"/>
              </a:rPr>
              <a:t>extends</a:t>
            </a:r>
            <a:r>
              <a:rPr lang="en-US" sz="1300" b="1" dirty="0">
                <a:solidFill>
                  <a:srgbClr val="000000"/>
                </a:solidFill>
                <a:latin typeface="Courier New"/>
              </a:rPr>
              <a:t> </a:t>
            </a:r>
            <a:r>
              <a:rPr lang="en-US" sz="1300" b="1" dirty="0" err="1">
                <a:solidFill>
                  <a:srgbClr val="000000"/>
                </a:solidFill>
                <a:latin typeface="Courier New"/>
              </a:rPr>
              <a:t>ListActivity</a:t>
            </a:r>
            <a:r>
              <a:rPr lang="en-US" sz="1300" b="1" dirty="0">
                <a:solidFill>
                  <a:srgbClr val="000000"/>
                </a:solidFill>
                <a:latin typeface="Courier New"/>
              </a:rPr>
              <a:t> {</a:t>
            </a:r>
          </a:p>
          <a:p>
            <a:pPr fontAlgn="auto">
              <a:spcBef>
                <a:spcPts val="0"/>
              </a:spcBef>
              <a:spcAft>
                <a:spcPts val="0"/>
              </a:spcAft>
              <a:defRPr/>
            </a:pPr>
            <a:r>
              <a:rPr lang="en-US" sz="1300" dirty="0">
                <a:solidFill>
                  <a:srgbClr val="000000"/>
                </a:solidFill>
                <a:latin typeface="Courier New"/>
              </a:rPr>
              <a:t>   </a:t>
            </a:r>
            <a:r>
              <a:rPr lang="en-US" sz="1300" dirty="0" err="1">
                <a:solidFill>
                  <a:srgbClr val="000000"/>
                </a:solidFill>
                <a:latin typeface="Courier New"/>
              </a:rPr>
              <a:t>TextView</a:t>
            </a:r>
            <a:r>
              <a:rPr lang="en-US" sz="1300" dirty="0">
                <a:solidFill>
                  <a:srgbClr val="000000"/>
                </a:solidFill>
                <a:latin typeface="Courier New"/>
              </a:rPr>
              <a:t> </a:t>
            </a:r>
            <a:r>
              <a:rPr lang="en-US" sz="1300" dirty="0">
                <a:solidFill>
                  <a:srgbClr val="0000C0"/>
                </a:solidFill>
                <a:latin typeface="Courier New"/>
              </a:rPr>
              <a:t>selection</a:t>
            </a:r>
            <a:r>
              <a:rPr lang="en-US" sz="1300" dirty="0">
                <a:solidFill>
                  <a:srgbClr val="000000"/>
                </a:solidFill>
                <a:latin typeface="Courier New"/>
              </a:rPr>
              <a:t>;</a:t>
            </a:r>
          </a:p>
          <a:p>
            <a:pPr fontAlgn="auto">
              <a:spcBef>
                <a:spcPts val="0"/>
              </a:spcBef>
              <a:spcAft>
                <a:spcPts val="0"/>
              </a:spcAft>
              <a:defRPr/>
            </a:pPr>
            <a:r>
              <a:rPr lang="en-US" sz="1300" dirty="0">
                <a:solidFill>
                  <a:srgbClr val="000000"/>
                </a:solidFill>
                <a:latin typeface="Courier New"/>
              </a:rPr>
              <a:t>   String[] </a:t>
            </a:r>
            <a:r>
              <a:rPr lang="en-US" sz="1300" dirty="0">
                <a:solidFill>
                  <a:srgbClr val="0000C0"/>
                </a:solidFill>
                <a:latin typeface="Courier New"/>
              </a:rPr>
              <a:t>items</a:t>
            </a:r>
            <a:r>
              <a:rPr lang="en-US" sz="1300" dirty="0">
                <a:solidFill>
                  <a:srgbClr val="000000"/>
                </a:solidFill>
                <a:latin typeface="Courier New"/>
              </a:rPr>
              <a:t> = { </a:t>
            </a:r>
            <a:r>
              <a:rPr lang="en-US" sz="1300" dirty="0">
                <a:solidFill>
                  <a:srgbClr val="2A00FF"/>
                </a:solidFill>
                <a:latin typeface="Courier New"/>
              </a:rPr>
              <a:t>"this"</a:t>
            </a:r>
            <a:r>
              <a:rPr lang="en-US" sz="1300" dirty="0">
                <a:solidFill>
                  <a:srgbClr val="000000"/>
                </a:solidFill>
                <a:latin typeface="Courier New"/>
              </a:rPr>
              <a:t>, </a:t>
            </a:r>
            <a:r>
              <a:rPr lang="en-US" sz="1300" dirty="0">
                <a:solidFill>
                  <a:srgbClr val="2A00FF"/>
                </a:solidFill>
                <a:latin typeface="Courier New"/>
              </a:rPr>
              <a:t>"is"</a:t>
            </a:r>
            <a:r>
              <a:rPr lang="en-US" sz="1300" dirty="0">
                <a:solidFill>
                  <a:srgbClr val="000000"/>
                </a:solidFill>
                <a:latin typeface="Courier New"/>
              </a:rPr>
              <a:t>, </a:t>
            </a:r>
            <a:r>
              <a:rPr lang="en-US" sz="1300" dirty="0">
                <a:solidFill>
                  <a:srgbClr val="2A00FF"/>
                </a:solidFill>
                <a:latin typeface="Courier New"/>
              </a:rPr>
              <a:t>"a"</a:t>
            </a:r>
            <a:r>
              <a:rPr lang="en-US" sz="1300" dirty="0">
                <a:solidFill>
                  <a:srgbClr val="000000"/>
                </a:solidFill>
                <a:latin typeface="Courier New"/>
              </a:rPr>
              <a:t>, </a:t>
            </a:r>
            <a:r>
              <a:rPr lang="en-US" sz="1300" dirty="0">
                <a:solidFill>
                  <a:srgbClr val="2A00FF"/>
                </a:solidFill>
                <a:latin typeface="Courier New"/>
              </a:rPr>
              <a:t>"really"</a:t>
            </a:r>
            <a:r>
              <a:rPr lang="en-US" sz="1300" dirty="0">
                <a:solidFill>
                  <a:srgbClr val="000000"/>
                </a:solidFill>
                <a:latin typeface="Courier New"/>
              </a:rPr>
              <a:t>, </a:t>
            </a:r>
            <a:r>
              <a:rPr lang="en-US" sz="1300" dirty="0">
                <a:solidFill>
                  <a:srgbClr val="2A00FF"/>
                </a:solidFill>
                <a:latin typeface="Courier New"/>
              </a:rPr>
              <a:t>"really2"</a:t>
            </a:r>
            <a:r>
              <a:rPr lang="en-US" sz="1300" dirty="0">
                <a:solidFill>
                  <a:srgbClr val="000000"/>
                </a:solidFill>
                <a:latin typeface="Courier New"/>
              </a:rPr>
              <a:t>, </a:t>
            </a:r>
          </a:p>
          <a:p>
            <a:pPr fontAlgn="auto">
              <a:spcBef>
                <a:spcPts val="0"/>
              </a:spcBef>
              <a:spcAft>
                <a:spcPts val="0"/>
              </a:spcAft>
              <a:defRPr/>
            </a:pPr>
            <a:r>
              <a:rPr lang="en-US" sz="1300" dirty="0">
                <a:solidFill>
                  <a:srgbClr val="2A00FF"/>
                </a:solidFill>
                <a:latin typeface="Courier New"/>
              </a:rPr>
              <a:t>		  "really3"</a:t>
            </a:r>
            <a:r>
              <a:rPr lang="en-US" sz="1300" dirty="0">
                <a:solidFill>
                  <a:srgbClr val="000000"/>
                </a:solidFill>
                <a:latin typeface="Courier New"/>
              </a:rPr>
              <a:t>, </a:t>
            </a:r>
            <a:r>
              <a:rPr lang="en-US" sz="1300" dirty="0">
                <a:solidFill>
                  <a:srgbClr val="2A00FF"/>
                </a:solidFill>
                <a:latin typeface="Courier New"/>
              </a:rPr>
              <a:t>"really4"</a:t>
            </a:r>
            <a:r>
              <a:rPr lang="en-US" sz="1300" dirty="0">
                <a:solidFill>
                  <a:srgbClr val="000000"/>
                </a:solidFill>
                <a:latin typeface="Courier New"/>
              </a:rPr>
              <a:t>, </a:t>
            </a:r>
            <a:r>
              <a:rPr lang="en-US" sz="1300" dirty="0">
                <a:solidFill>
                  <a:srgbClr val="2A00FF"/>
                </a:solidFill>
                <a:latin typeface="Courier New"/>
              </a:rPr>
              <a:t>"really5"</a:t>
            </a:r>
            <a:r>
              <a:rPr lang="en-US" sz="1300" dirty="0">
                <a:solidFill>
                  <a:srgbClr val="000000"/>
                </a:solidFill>
                <a:latin typeface="Courier New"/>
              </a:rPr>
              <a:t>, </a:t>
            </a:r>
            <a:r>
              <a:rPr lang="en-US" sz="1300" dirty="0">
                <a:solidFill>
                  <a:srgbClr val="2A00FF"/>
                </a:solidFill>
                <a:latin typeface="Courier New"/>
              </a:rPr>
              <a:t>"silly"</a:t>
            </a:r>
            <a:r>
              <a:rPr lang="en-US" sz="1300" dirty="0">
                <a:solidFill>
                  <a:srgbClr val="000000"/>
                </a:solidFill>
                <a:latin typeface="Courier New"/>
              </a:rPr>
              <a:t>, </a:t>
            </a:r>
            <a:r>
              <a:rPr lang="en-US" sz="1300" dirty="0">
                <a:solidFill>
                  <a:srgbClr val="2A00FF"/>
                </a:solidFill>
                <a:latin typeface="Courier New"/>
              </a:rPr>
              <a:t>"list"</a:t>
            </a:r>
            <a:r>
              <a:rPr lang="en-US" sz="1300" dirty="0">
                <a:solidFill>
                  <a:srgbClr val="000000"/>
                </a:solidFill>
                <a:latin typeface="Courier New"/>
              </a:rPr>
              <a:t> };</a:t>
            </a:r>
          </a:p>
          <a:p>
            <a:pPr fontAlgn="auto">
              <a:spcBef>
                <a:spcPts val="0"/>
              </a:spcBef>
              <a:spcAft>
                <a:spcPts val="0"/>
              </a:spcAft>
              <a:defRPr/>
            </a:pPr>
            <a:r>
              <a:rPr lang="en-US" sz="1300" dirty="0">
                <a:solidFill>
                  <a:srgbClr val="646464"/>
                </a:solidFill>
                <a:latin typeface="Courier New"/>
              </a:rPr>
              <a:t>   @Override</a:t>
            </a:r>
          </a:p>
          <a:p>
            <a:pPr fontAlgn="auto">
              <a:spcBef>
                <a:spcPts val="0"/>
              </a:spcBef>
              <a:spcAft>
                <a:spcPts val="0"/>
              </a:spcAft>
              <a:defRPr/>
            </a:pPr>
            <a:r>
              <a:rPr lang="en-US" sz="1300" b="1" dirty="0">
                <a:solidFill>
                  <a:srgbClr val="7F0055"/>
                </a:solidFill>
                <a:latin typeface="Courier New"/>
              </a:rPr>
              <a:t>   public</a:t>
            </a:r>
            <a:r>
              <a:rPr lang="en-US" sz="1300" b="1" dirty="0">
                <a:solidFill>
                  <a:srgbClr val="000000"/>
                </a:solidFill>
                <a:latin typeface="Courier New"/>
              </a:rPr>
              <a:t> </a:t>
            </a:r>
            <a:r>
              <a:rPr lang="en-US" sz="1300" b="1" dirty="0">
                <a:solidFill>
                  <a:srgbClr val="7F0055"/>
                </a:solidFill>
                <a:latin typeface="Courier New"/>
              </a:rPr>
              <a:t>void</a:t>
            </a:r>
            <a:r>
              <a:rPr lang="en-US" sz="1300" b="1" dirty="0">
                <a:solidFill>
                  <a:srgbClr val="000000"/>
                </a:solidFill>
                <a:latin typeface="Courier New"/>
              </a:rPr>
              <a:t> </a:t>
            </a:r>
            <a:r>
              <a:rPr lang="en-US" sz="1300" b="1" dirty="0" err="1">
                <a:solidFill>
                  <a:srgbClr val="000000"/>
                </a:solidFill>
                <a:latin typeface="Courier New"/>
              </a:rPr>
              <a:t>onCreate</a:t>
            </a:r>
            <a:r>
              <a:rPr lang="en-US" sz="1300" b="1" dirty="0">
                <a:solidFill>
                  <a:srgbClr val="000000"/>
                </a:solidFill>
                <a:latin typeface="Courier New"/>
              </a:rPr>
              <a:t>(Bundle icicle) {</a:t>
            </a:r>
          </a:p>
          <a:p>
            <a:pPr fontAlgn="auto">
              <a:spcBef>
                <a:spcPts val="0"/>
              </a:spcBef>
              <a:spcAft>
                <a:spcPts val="0"/>
              </a:spcAft>
              <a:defRPr/>
            </a:pPr>
            <a:r>
              <a:rPr lang="en-US" sz="1300" b="1" dirty="0">
                <a:solidFill>
                  <a:srgbClr val="000000"/>
                </a:solidFill>
                <a:latin typeface="Courier New"/>
              </a:rPr>
              <a:t>	</a:t>
            </a:r>
            <a:r>
              <a:rPr lang="en-US" sz="1300" b="1" dirty="0" err="1">
                <a:solidFill>
                  <a:srgbClr val="7F0055"/>
                </a:solidFill>
                <a:latin typeface="Courier New"/>
              </a:rPr>
              <a:t>super</a:t>
            </a:r>
            <a:r>
              <a:rPr lang="en-US" sz="1300" b="1" dirty="0" err="1">
                <a:solidFill>
                  <a:srgbClr val="000000"/>
                </a:solidFill>
                <a:latin typeface="Courier New"/>
              </a:rPr>
              <a:t>.onCreate</a:t>
            </a:r>
            <a:r>
              <a:rPr lang="en-US" sz="1300" b="1" dirty="0">
                <a:solidFill>
                  <a:srgbClr val="000000"/>
                </a:solidFill>
                <a:latin typeface="Courier New"/>
              </a:rPr>
              <a:t>(icicle);</a:t>
            </a:r>
          </a:p>
          <a:p>
            <a:pPr fontAlgn="auto">
              <a:spcBef>
                <a:spcPts val="0"/>
              </a:spcBef>
              <a:spcAft>
                <a:spcPts val="0"/>
              </a:spcAft>
              <a:defRPr/>
            </a:pPr>
            <a:r>
              <a:rPr lang="en-US" sz="1300" dirty="0">
                <a:solidFill>
                  <a:srgbClr val="000000"/>
                </a:solidFill>
                <a:latin typeface="Courier New"/>
              </a:rPr>
              <a:t>	</a:t>
            </a:r>
            <a:r>
              <a:rPr lang="en-US" sz="1300" dirty="0" err="1">
                <a:solidFill>
                  <a:srgbClr val="000000"/>
                </a:solidFill>
                <a:latin typeface="Courier New"/>
              </a:rPr>
              <a:t>setContentView</a:t>
            </a:r>
            <a:r>
              <a:rPr lang="en-US" sz="1300" dirty="0">
                <a:solidFill>
                  <a:srgbClr val="000000"/>
                </a:solidFill>
                <a:latin typeface="Courier New"/>
              </a:rPr>
              <a:t>(</a:t>
            </a:r>
            <a:r>
              <a:rPr lang="en-US" sz="1300" dirty="0" err="1">
                <a:solidFill>
                  <a:srgbClr val="000000"/>
                </a:solidFill>
                <a:latin typeface="Courier New"/>
              </a:rPr>
              <a:t>R.layout.</a:t>
            </a:r>
            <a:r>
              <a:rPr lang="en-US" sz="1300" i="1" dirty="0" err="1">
                <a:solidFill>
                  <a:srgbClr val="0000C0"/>
                </a:solidFill>
                <a:latin typeface="Courier New"/>
              </a:rPr>
              <a:t>main</a:t>
            </a:r>
            <a:r>
              <a:rPr lang="en-US" sz="1300" i="1" dirty="0">
                <a:solidFill>
                  <a:srgbClr val="000000"/>
                </a:solidFill>
                <a:latin typeface="Courier New"/>
              </a:rPr>
              <a:t>);</a:t>
            </a:r>
          </a:p>
          <a:p>
            <a:pPr fontAlgn="auto">
              <a:spcBef>
                <a:spcPts val="0"/>
              </a:spcBef>
              <a:spcAft>
                <a:spcPts val="0"/>
              </a:spcAft>
              <a:defRPr/>
            </a:pPr>
            <a:endParaRPr lang="en-US" sz="1300" i="1" dirty="0">
              <a:solidFill>
                <a:srgbClr val="000000"/>
              </a:solidFill>
              <a:latin typeface="Courier New"/>
            </a:endParaRPr>
          </a:p>
          <a:p>
            <a:pPr fontAlgn="auto">
              <a:spcBef>
                <a:spcPts val="0"/>
              </a:spcBef>
              <a:spcAft>
                <a:spcPts val="0"/>
              </a:spcAft>
              <a:defRPr/>
            </a:pPr>
            <a:r>
              <a:rPr lang="en-US" sz="1300" dirty="0">
                <a:solidFill>
                  <a:srgbClr val="000000"/>
                </a:solidFill>
                <a:latin typeface="Courier New"/>
              </a:rPr>
              <a:t>	</a:t>
            </a:r>
            <a:r>
              <a:rPr lang="en-US" sz="1300" dirty="0" err="1">
                <a:solidFill>
                  <a:srgbClr val="000000"/>
                </a:solidFill>
                <a:latin typeface="Courier New"/>
              </a:rPr>
              <a:t>setListAdapter</a:t>
            </a:r>
            <a:r>
              <a:rPr lang="en-US" sz="1300" dirty="0">
                <a:solidFill>
                  <a:srgbClr val="000000"/>
                </a:solidFill>
                <a:latin typeface="Courier New"/>
              </a:rPr>
              <a:t>(</a:t>
            </a:r>
            <a:r>
              <a:rPr lang="en-US" sz="1300" b="1" dirty="0">
                <a:solidFill>
                  <a:srgbClr val="7F0055"/>
                </a:solidFill>
                <a:latin typeface="Courier New"/>
              </a:rPr>
              <a:t>new</a:t>
            </a:r>
            <a:r>
              <a:rPr lang="en-US" sz="1300" b="1" dirty="0">
                <a:solidFill>
                  <a:srgbClr val="000000"/>
                </a:solidFill>
                <a:latin typeface="Courier New"/>
              </a:rPr>
              <a:t> </a:t>
            </a:r>
            <a:r>
              <a:rPr lang="en-US" sz="1300" b="1" dirty="0" err="1">
                <a:solidFill>
                  <a:srgbClr val="000000"/>
                </a:solidFill>
                <a:latin typeface="Courier New"/>
              </a:rPr>
              <a:t>IconicAdapter</a:t>
            </a:r>
            <a:r>
              <a:rPr lang="en-US" sz="1300" b="1" dirty="0">
                <a:solidFill>
                  <a:srgbClr val="000000"/>
                </a:solidFill>
                <a:latin typeface="Courier New"/>
              </a:rPr>
              <a:t>(</a:t>
            </a:r>
            <a:r>
              <a:rPr lang="en-US" sz="1300" b="1" dirty="0">
                <a:solidFill>
                  <a:srgbClr val="7F0055"/>
                </a:solidFill>
                <a:latin typeface="Courier New"/>
              </a:rPr>
              <a:t>this</a:t>
            </a:r>
            <a:r>
              <a:rPr lang="en-US" sz="1300" b="1" dirty="0">
                <a:solidFill>
                  <a:srgbClr val="000000"/>
                </a:solidFill>
                <a:latin typeface="Courier New"/>
              </a:rPr>
              <a:t>));</a:t>
            </a:r>
          </a:p>
          <a:p>
            <a:pPr fontAlgn="auto">
              <a:spcBef>
                <a:spcPts val="0"/>
              </a:spcBef>
              <a:spcAft>
                <a:spcPts val="0"/>
              </a:spcAft>
              <a:defRPr/>
            </a:pPr>
            <a:endParaRPr lang="en-US" sz="1300" b="1" dirty="0">
              <a:solidFill>
                <a:srgbClr val="000000"/>
              </a:solidFill>
              <a:latin typeface="Courier New"/>
            </a:endParaRPr>
          </a:p>
          <a:p>
            <a:pPr fontAlgn="auto">
              <a:spcBef>
                <a:spcPts val="0"/>
              </a:spcBef>
              <a:spcAft>
                <a:spcPts val="0"/>
              </a:spcAft>
              <a:defRPr/>
            </a:pPr>
            <a:r>
              <a:rPr lang="en-US" sz="1300" dirty="0">
                <a:solidFill>
                  <a:srgbClr val="0000C0"/>
                </a:solidFill>
                <a:latin typeface="Courier New"/>
              </a:rPr>
              <a:t>	selection</a:t>
            </a:r>
            <a:r>
              <a:rPr lang="en-US" sz="1300" dirty="0">
                <a:solidFill>
                  <a:srgbClr val="000000"/>
                </a:solidFill>
                <a:latin typeface="Courier New"/>
              </a:rPr>
              <a:t> = (</a:t>
            </a:r>
            <a:r>
              <a:rPr lang="en-US" sz="1300" dirty="0" err="1">
                <a:solidFill>
                  <a:srgbClr val="000000"/>
                </a:solidFill>
                <a:latin typeface="Courier New"/>
              </a:rPr>
              <a:t>TextView</a:t>
            </a:r>
            <a:r>
              <a:rPr lang="en-US" sz="1300" dirty="0">
                <a:solidFill>
                  <a:srgbClr val="000000"/>
                </a:solidFill>
                <a:latin typeface="Courier New"/>
              </a:rPr>
              <a:t>) </a:t>
            </a:r>
            <a:r>
              <a:rPr lang="en-US" sz="1300" dirty="0" err="1">
                <a:solidFill>
                  <a:srgbClr val="000000"/>
                </a:solidFill>
                <a:latin typeface="Courier New"/>
              </a:rPr>
              <a:t>findViewById</a:t>
            </a:r>
            <a:r>
              <a:rPr lang="en-US" sz="1300" dirty="0">
                <a:solidFill>
                  <a:srgbClr val="000000"/>
                </a:solidFill>
                <a:latin typeface="Courier New"/>
              </a:rPr>
              <a:t>(</a:t>
            </a:r>
            <a:r>
              <a:rPr lang="en-US" sz="1300" dirty="0" err="1">
                <a:solidFill>
                  <a:srgbClr val="000000"/>
                </a:solidFill>
                <a:latin typeface="Courier New"/>
              </a:rPr>
              <a:t>R.id.</a:t>
            </a:r>
            <a:r>
              <a:rPr lang="en-US" sz="1300" i="1" dirty="0" err="1">
                <a:solidFill>
                  <a:srgbClr val="0000C0"/>
                </a:solidFill>
                <a:latin typeface="Courier New"/>
              </a:rPr>
              <a:t>selection</a:t>
            </a:r>
            <a:r>
              <a:rPr lang="en-US" sz="1300" i="1" dirty="0">
                <a:solidFill>
                  <a:srgbClr val="000000"/>
                </a:solidFill>
                <a:latin typeface="Courier New"/>
              </a:rPr>
              <a:t>);</a:t>
            </a:r>
          </a:p>
          <a:p>
            <a:pPr fontAlgn="auto">
              <a:spcBef>
                <a:spcPts val="0"/>
              </a:spcBef>
              <a:spcAft>
                <a:spcPts val="0"/>
              </a:spcAft>
              <a:defRPr/>
            </a:pPr>
            <a:r>
              <a:rPr lang="en-US" sz="1300" dirty="0">
                <a:solidFill>
                  <a:srgbClr val="000000"/>
                </a:solidFill>
                <a:latin typeface="Courier New"/>
              </a:rPr>
              <a:t>   }</a:t>
            </a:r>
          </a:p>
          <a:p>
            <a:pPr fontAlgn="auto">
              <a:spcBef>
                <a:spcPts val="0"/>
              </a:spcBef>
              <a:spcAft>
                <a:spcPts val="0"/>
              </a:spcAft>
              <a:defRPr/>
            </a:pPr>
            <a:endParaRPr lang="en-US" sz="1300" dirty="0">
              <a:latin typeface="Courier New"/>
            </a:endParaRPr>
          </a:p>
          <a:p>
            <a:pPr fontAlgn="auto">
              <a:spcBef>
                <a:spcPts val="0"/>
              </a:spcBef>
              <a:spcAft>
                <a:spcPts val="0"/>
              </a:spcAft>
              <a:defRPr/>
            </a:pPr>
            <a:r>
              <a:rPr lang="en-US" sz="1300" b="1" dirty="0">
                <a:solidFill>
                  <a:srgbClr val="7F0055"/>
                </a:solidFill>
                <a:latin typeface="Courier New"/>
              </a:rPr>
              <a:t>   public</a:t>
            </a:r>
            <a:r>
              <a:rPr lang="en-US" sz="1300" b="1" dirty="0">
                <a:solidFill>
                  <a:srgbClr val="000000"/>
                </a:solidFill>
                <a:latin typeface="Courier New"/>
              </a:rPr>
              <a:t> </a:t>
            </a:r>
            <a:r>
              <a:rPr lang="en-US" sz="1300" b="1" dirty="0">
                <a:solidFill>
                  <a:srgbClr val="7F0055"/>
                </a:solidFill>
                <a:latin typeface="Courier New"/>
              </a:rPr>
              <a:t>void</a:t>
            </a:r>
            <a:r>
              <a:rPr lang="en-US" sz="1300" b="1" dirty="0">
                <a:solidFill>
                  <a:srgbClr val="000000"/>
                </a:solidFill>
                <a:latin typeface="Courier New"/>
              </a:rPr>
              <a:t> </a:t>
            </a:r>
            <a:r>
              <a:rPr lang="en-US" sz="1300" b="1" dirty="0" err="1">
                <a:solidFill>
                  <a:srgbClr val="000000"/>
                </a:solidFill>
                <a:latin typeface="Courier New"/>
              </a:rPr>
              <a:t>onListItemClick</a:t>
            </a:r>
            <a:r>
              <a:rPr lang="en-US" sz="1300" b="1" dirty="0">
                <a:solidFill>
                  <a:srgbClr val="000000"/>
                </a:solidFill>
                <a:latin typeface="Courier New"/>
              </a:rPr>
              <a:t>(</a:t>
            </a:r>
            <a:r>
              <a:rPr lang="en-US" sz="1300" b="1" dirty="0" err="1">
                <a:solidFill>
                  <a:srgbClr val="000000"/>
                </a:solidFill>
                <a:latin typeface="Courier New"/>
              </a:rPr>
              <a:t>ListView</a:t>
            </a:r>
            <a:r>
              <a:rPr lang="en-US" sz="1300" b="1" dirty="0">
                <a:solidFill>
                  <a:srgbClr val="000000"/>
                </a:solidFill>
                <a:latin typeface="Courier New"/>
              </a:rPr>
              <a:t> parent, View v, </a:t>
            </a:r>
            <a:r>
              <a:rPr lang="en-US" sz="1300" b="1" dirty="0" err="1">
                <a:solidFill>
                  <a:srgbClr val="7F0055"/>
                </a:solidFill>
                <a:latin typeface="Courier New"/>
              </a:rPr>
              <a:t>int</a:t>
            </a:r>
            <a:r>
              <a:rPr lang="en-US" sz="1300" b="1" dirty="0">
                <a:solidFill>
                  <a:srgbClr val="000000"/>
                </a:solidFill>
                <a:latin typeface="Courier New"/>
              </a:rPr>
              <a:t> position, </a:t>
            </a:r>
            <a:r>
              <a:rPr lang="en-US" sz="1300" b="1" dirty="0">
                <a:solidFill>
                  <a:srgbClr val="7F0055"/>
                </a:solidFill>
                <a:latin typeface="Courier New"/>
              </a:rPr>
              <a:t>long</a:t>
            </a:r>
            <a:r>
              <a:rPr lang="en-US" sz="1300" b="1" dirty="0">
                <a:solidFill>
                  <a:srgbClr val="000000"/>
                </a:solidFill>
                <a:latin typeface="Courier New"/>
              </a:rPr>
              <a:t> id) {</a:t>
            </a:r>
          </a:p>
          <a:p>
            <a:pPr fontAlgn="auto">
              <a:spcBef>
                <a:spcPts val="0"/>
              </a:spcBef>
              <a:spcAft>
                <a:spcPts val="0"/>
              </a:spcAft>
              <a:defRPr/>
            </a:pPr>
            <a:r>
              <a:rPr lang="en-US" sz="1300" dirty="0">
                <a:solidFill>
                  <a:srgbClr val="0000C0"/>
                </a:solidFill>
                <a:latin typeface="Courier New"/>
              </a:rPr>
              <a:t>	</a:t>
            </a:r>
            <a:r>
              <a:rPr lang="en-US" sz="1300" dirty="0" err="1">
                <a:solidFill>
                  <a:srgbClr val="0000C0"/>
                </a:solidFill>
                <a:latin typeface="Courier New"/>
              </a:rPr>
              <a:t>selection</a:t>
            </a:r>
            <a:r>
              <a:rPr lang="en-US" sz="1300" dirty="0" err="1">
                <a:solidFill>
                  <a:srgbClr val="000000"/>
                </a:solidFill>
                <a:latin typeface="Courier New"/>
              </a:rPr>
              <a:t>.setText</a:t>
            </a:r>
            <a:r>
              <a:rPr lang="en-US" sz="1300" dirty="0">
                <a:solidFill>
                  <a:srgbClr val="000000"/>
                </a:solidFill>
                <a:latin typeface="Courier New"/>
              </a:rPr>
              <a:t>(</a:t>
            </a:r>
            <a:r>
              <a:rPr lang="en-US" sz="1300" dirty="0">
                <a:solidFill>
                  <a:srgbClr val="0000C0"/>
                </a:solidFill>
                <a:latin typeface="Courier New"/>
              </a:rPr>
              <a:t>items</a:t>
            </a:r>
            <a:r>
              <a:rPr lang="en-US" sz="1300" dirty="0">
                <a:solidFill>
                  <a:srgbClr val="000000"/>
                </a:solidFill>
                <a:latin typeface="Courier New"/>
              </a:rPr>
              <a:t>[position]);</a:t>
            </a:r>
          </a:p>
          <a:p>
            <a:pPr fontAlgn="auto">
              <a:spcBef>
                <a:spcPts val="0"/>
              </a:spcBef>
              <a:spcAft>
                <a:spcPts val="0"/>
              </a:spcAft>
              <a:defRPr/>
            </a:pPr>
            <a:r>
              <a:rPr lang="en-US" sz="1300" dirty="0">
                <a:solidFill>
                  <a:srgbClr val="000000"/>
                </a:solidFill>
                <a:latin typeface="Courier New"/>
              </a:rPr>
              <a:t>   }</a:t>
            </a:r>
            <a:endParaRPr lang="en-US" sz="1300" dirty="0">
              <a:latin typeface="+mn-lt"/>
            </a:endParaRPr>
          </a:p>
        </p:txBody>
      </p:sp>
      <p:sp>
        <p:nvSpPr>
          <p:cNvPr id="12" name="TextBox 11"/>
          <p:cNvSpPr txBox="1"/>
          <p:nvPr/>
        </p:nvSpPr>
        <p:spPr>
          <a:xfrm>
            <a:off x="4953000" y="914400"/>
            <a:ext cx="3505200" cy="1616075"/>
          </a:xfrm>
          <a:prstGeom prst="rect">
            <a:avLst/>
          </a:prstGeom>
          <a:solidFill>
            <a:schemeClr val="bg1">
              <a:lumMod val="95000"/>
            </a:schemeClr>
          </a:solidFill>
          <a:ln>
            <a:solidFill>
              <a:schemeClr val="tx2">
                <a:lumMod val="20000"/>
                <a:lumOff val="80000"/>
              </a:schemeClr>
            </a:solidFill>
          </a:ln>
        </p:spPr>
        <p:txBody>
          <a:bodyPr>
            <a:spAutoFit/>
          </a:bodyPr>
          <a:lstStyle/>
          <a:p>
            <a:pPr fontAlgn="auto">
              <a:spcBef>
                <a:spcPts val="0"/>
              </a:spcBef>
              <a:spcAft>
                <a:spcPts val="0"/>
              </a:spcAft>
              <a:defRPr/>
            </a:pPr>
            <a:r>
              <a:rPr lang="en-US" sz="900" b="1" dirty="0">
                <a:solidFill>
                  <a:srgbClr val="7F0055"/>
                </a:solidFill>
                <a:latin typeface="Courier New"/>
              </a:rPr>
              <a:t>import</a:t>
            </a:r>
            <a:r>
              <a:rPr lang="en-US" sz="900" b="1" dirty="0">
                <a:solidFill>
                  <a:srgbClr val="000000"/>
                </a:solidFill>
                <a:latin typeface="Courier New"/>
              </a:rPr>
              <a:t> </a:t>
            </a:r>
            <a:r>
              <a:rPr lang="en-US" sz="900" b="1" dirty="0" err="1">
                <a:solidFill>
                  <a:srgbClr val="000000"/>
                </a:solidFill>
                <a:latin typeface="Courier New"/>
              </a:rPr>
              <a:t>android.app.Activity</a:t>
            </a:r>
            <a:r>
              <a:rPr lang="en-US" sz="900" b="1" dirty="0">
                <a:solidFill>
                  <a:srgbClr val="000000"/>
                </a:solidFill>
                <a:latin typeface="Courier New"/>
              </a:rPr>
              <a:t>;</a:t>
            </a:r>
          </a:p>
          <a:p>
            <a:pPr fontAlgn="auto">
              <a:spcBef>
                <a:spcPts val="0"/>
              </a:spcBef>
              <a:spcAft>
                <a:spcPts val="0"/>
              </a:spcAft>
              <a:defRPr/>
            </a:pPr>
            <a:r>
              <a:rPr lang="en-US" sz="900" b="1" dirty="0">
                <a:solidFill>
                  <a:srgbClr val="7F0055"/>
                </a:solidFill>
                <a:latin typeface="Courier New"/>
              </a:rPr>
              <a:t>import</a:t>
            </a:r>
            <a:r>
              <a:rPr lang="en-US" sz="900" b="1" dirty="0">
                <a:solidFill>
                  <a:srgbClr val="000000"/>
                </a:solidFill>
                <a:latin typeface="Courier New"/>
              </a:rPr>
              <a:t> </a:t>
            </a:r>
            <a:r>
              <a:rPr lang="en-US" sz="900" b="1" dirty="0" err="1">
                <a:solidFill>
                  <a:srgbClr val="000000"/>
                </a:solidFill>
                <a:latin typeface="Courier New"/>
              </a:rPr>
              <a:t>android.os.Bundle</a:t>
            </a:r>
            <a:r>
              <a:rPr lang="en-US" sz="900" b="1" dirty="0">
                <a:solidFill>
                  <a:srgbClr val="000000"/>
                </a:solidFill>
                <a:latin typeface="Courier New"/>
              </a:rPr>
              <a:t>;</a:t>
            </a:r>
          </a:p>
          <a:p>
            <a:pPr fontAlgn="auto">
              <a:spcBef>
                <a:spcPts val="0"/>
              </a:spcBef>
              <a:spcAft>
                <a:spcPts val="0"/>
              </a:spcAft>
              <a:defRPr/>
            </a:pPr>
            <a:r>
              <a:rPr lang="en-US" sz="900" b="1" dirty="0">
                <a:solidFill>
                  <a:srgbClr val="7F0055"/>
                </a:solidFill>
                <a:latin typeface="Courier New"/>
              </a:rPr>
              <a:t>import</a:t>
            </a:r>
            <a:r>
              <a:rPr lang="en-US" sz="900" b="1" dirty="0">
                <a:solidFill>
                  <a:srgbClr val="000000"/>
                </a:solidFill>
                <a:latin typeface="Courier New"/>
              </a:rPr>
              <a:t> </a:t>
            </a:r>
            <a:r>
              <a:rPr lang="en-US" sz="900" b="1" dirty="0" err="1">
                <a:solidFill>
                  <a:srgbClr val="000000"/>
                </a:solidFill>
                <a:latin typeface="Courier New"/>
              </a:rPr>
              <a:t>android.app.ListActivity</a:t>
            </a:r>
            <a:r>
              <a:rPr lang="en-US" sz="900" b="1" dirty="0">
                <a:solidFill>
                  <a:srgbClr val="000000"/>
                </a:solidFill>
                <a:latin typeface="Courier New"/>
              </a:rPr>
              <a:t>;</a:t>
            </a:r>
          </a:p>
          <a:p>
            <a:pPr fontAlgn="auto">
              <a:spcBef>
                <a:spcPts val="0"/>
              </a:spcBef>
              <a:spcAft>
                <a:spcPts val="0"/>
              </a:spcAft>
              <a:defRPr/>
            </a:pPr>
            <a:r>
              <a:rPr lang="en-US" sz="900" b="1" dirty="0">
                <a:solidFill>
                  <a:srgbClr val="7F0055"/>
                </a:solidFill>
                <a:latin typeface="Courier New"/>
              </a:rPr>
              <a:t>import</a:t>
            </a:r>
            <a:r>
              <a:rPr lang="en-US" sz="900" b="1" dirty="0">
                <a:solidFill>
                  <a:srgbClr val="000000"/>
                </a:solidFill>
                <a:latin typeface="Courier New"/>
              </a:rPr>
              <a:t> </a:t>
            </a:r>
            <a:r>
              <a:rPr lang="en-US" sz="900" b="1" dirty="0" err="1">
                <a:solidFill>
                  <a:srgbClr val="000000"/>
                </a:solidFill>
                <a:latin typeface="Courier New"/>
              </a:rPr>
              <a:t>android.view.View</a:t>
            </a:r>
            <a:r>
              <a:rPr lang="en-US" sz="900" b="1" dirty="0">
                <a:solidFill>
                  <a:srgbClr val="000000"/>
                </a:solidFill>
                <a:latin typeface="Courier New"/>
              </a:rPr>
              <a:t>;</a:t>
            </a:r>
          </a:p>
          <a:p>
            <a:pPr fontAlgn="auto">
              <a:spcBef>
                <a:spcPts val="0"/>
              </a:spcBef>
              <a:spcAft>
                <a:spcPts val="0"/>
              </a:spcAft>
              <a:defRPr/>
            </a:pPr>
            <a:r>
              <a:rPr lang="en-US" sz="900" b="1" dirty="0">
                <a:solidFill>
                  <a:srgbClr val="7F0055"/>
                </a:solidFill>
                <a:latin typeface="Courier New"/>
              </a:rPr>
              <a:t>import</a:t>
            </a:r>
            <a:r>
              <a:rPr lang="en-US" sz="900" b="1" dirty="0">
                <a:solidFill>
                  <a:srgbClr val="000000"/>
                </a:solidFill>
                <a:latin typeface="Courier New"/>
              </a:rPr>
              <a:t> </a:t>
            </a:r>
            <a:r>
              <a:rPr lang="en-US" sz="900" b="1" dirty="0" err="1">
                <a:solidFill>
                  <a:srgbClr val="000000"/>
                </a:solidFill>
                <a:latin typeface="Courier New"/>
              </a:rPr>
              <a:t>android.view.ViewGroup</a:t>
            </a:r>
            <a:r>
              <a:rPr lang="en-US" sz="900" b="1" dirty="0">
                <a:solidFill>
                  <a:srgbClr val="000000"/>
                </a:solidFill>
                <a:latin typeface="Courier New"/>
              </a:rPr>
              <a:t>;</a:t>
            </a:r>
          </a:p>
          <a:p>
            <a:pPr fontAlgn="auto">
              <a:spcBef>
                <a:spcPts val="0"/>
              </a:spcBef>
              <a:spcAft>
                <a:spcPts val="0"/>
              </a:spcAft>
              <a:defRPr/>
            </a:pPr>
            <a:r>
              <a:rPr lang="en-US" sz="900" b="1" dirty="0">
                <a:solidFill>
                  <a:srgbClr val="7F0055"/>
                </a:solidFill>
                <a:latin typeface="Courier New"/>
              </a:rPr>
              <a:t>import</a:t>
            </a:r>
            <a:r>
              <a:rPr lang="en-US" sz="900" b="1" dirty="0">
                <a:solidFill>
                  <a:srgbClr val="000000"/>
                </a:solidFill>
                <a:latin typeface="Courier New"/>
              </a:rPr>
              <a:t> </a:t>
            </a:r>
            <a:r>
              <a:rPr lang="en-US" sz="900" b="1" dirty="0" err="1">
                <a:solidFill>
                  <a:srgbClr val="000000"/>
                </a:solidFill>
                <a:latin typeface="Courier New"/>
              </a:rPr>
              <a:t>android.view.LayoutInflater</a:t>
            </a:r>
            <a:r>
              <a:rPr lang="en-US" sz="900" b="1" dirty="0">
                <a:solidFill>
                  <a:srgbClr val="000000"/>
                </a:solidFill>
                <a:latin typeface="Courier New"/>
              </a:rPr>
              <a:t>;</a:t>
            </a:r>
          </a:p>
          <a:p>
            <a:pPr fontAlgn="auto">
              <a:spcBef>
                <a:spcPts val="0"/>
              </a:spcBef>
              <a:spcAft>
                <a:spcPts val="0"/>
              </a:spcAft>
              <a:defRPr/>
            </a:pPr>
            <a:r>
              <a:rPr lang="en-US" sz="900" b="1" dirty="0">
                <a:solidFill>
                  <a:srgbClr val="7F0055"/>
                </a:solidFill>
                <a:latin typeface="Courier New"/>
              </a:rPr>
              <a:t>import</a:t>
            </a:r>
            <a:r>
              <a:rPr lang="en-US" sz="900" b="1" dirty="0">
                <a:solidFill>
                  <a:srgbClr val="000000"/>
                </a:solidFill>
                <a:latin typeface="Courier New"/>
              </a:rPr>
              <a:t> </a:t>
            </a:r>
            <a:r>
              <a:rPr lang="en-US" sz="900" b="1" dirty="0" err="1">
                <a:solidFill>
                  <a:srgbClr val="000000"/>
                </a:solidFill>
                <a:latin typeface="Courier New"/>
              </a:rPr>
              <a:t>android.widget.ArrayAdapter</a:t>
            </a:r>
            <a:r>
              <a:rPr lang="en-US" sz="900" b="1" dirty="0">
                <a:solidFill>
                  <a:srgbClr val="000000"/>
                </a:solidFill>
                <a:latin typeface="Courier New"/>
              </a:rPr>
              <a:t>;</a:t>
            </a:r>
          </a:p>
          <a:p>
            <a:pPr fontAlgn="auto">
              <a:spcBef>
                <a:spcPts val="0"/>
              </a:spcBef>
              <a:spcAft>
                <a:spcPts val="0"/>
              </a:spcAft>
              <a:defRPr/>
            </a:pPr>
            <a:r>
              <a:rPr lang="en-US" sz="900" b="1" dirty="0">
                <a:solidFill>
                  <a:srgbClr val="7F0055"/>
                </a:solidFill>
                <a:latin typeface="Courier New"/>
              </a:rPr>
              <a:t>import</a:t>
            </a:r>
            <a:r>
              <a:rPr lang="en-US" sz="900" b="1" dirty="0">
                <a:solidFill>
                  <a:srgbClr val="000000"/>
                </a:solidFill>
                <a:latin typeface="Courier New"/>
              </a:rPr>
              <a:t> </a:t>
            </a:r>
            <a:r>
              <a:rPr lang="en-US" sz="900" b="1" dirty="0" err="1">
                <a:solidFill>
                  <a:srgbClr val="000000"/>
                </a:solidFill>
                <a:latin typeface="Courier New"/>
              </a:rPr>
              <a:t>android.widget.ImageView</a:t>
            </a:r>
            <a:r>
              <a:rPr lang="en-US" sz="900" b="1" dirty="0">
                <a:solidFill>
                  <a:srgbClr val="000000"/>
                </a:solidFill>
                <a:latin typeface="Courier New"/>
              </a:rPr>
              <a:t>;</a:t>
            </a:r>
          </a:p>
          <a:p>
            <a:pPr fontAlgn="auto">
              <a:spcBef>
                <a:spcPts val="0"/>
              </a:spcBef>
              <a:spcAft>
                <a:spcPts val="0"/>
              </a:spcAft>
              <a:defRPr/>
            </a:pPr>
            <a:r>
              <a:rPr lang="en-US" sz="900" b="1" dirty="0">
                <a:solidFill>
                  <a:srgbClr val="7F0055"/>
                </a:solidFill>
                <a:latin typeface="Courier New"/>
              </a:rPr>
              <a:t>import</a:t>
            </a:r>
            <a:r>
              <a:rPr lang="en-US" sz="900" b="1" dirty="0">
                <a:solidFill>
                  <a:srgbClr val="000000"/>
                </a:solidFill>
                <a:latin typeface="Courier New"/>
              </a:rPr>
              <a:t> </a:t>
            </a:r>
            <a:r>
              <a:rPr lang="en-US" sz="900" b="1" dirty="0" err="1">
                <a:solidFill>
                  <a:srgbClr val="000000"/>
                </a:solidFill>
                <a:latin typeface="Courier New"/>
              </a:rPr>
              <a:t>android.widget.ListView</a:t>
            </a:r>
            <a:r>
              <a:rPr lang="en-US" sz="900" b="1" dirty="0">
                <a:solidFill>
                  <a:srgbClr val="000000"/>
                </a:solidFill>
                <a:latin typeface="Courier New"/>
              </a:rPr>
              <a:t>;</a:t>
            </a:r>
          </a:p>
          <a:p>
            <a:pPr fontAlgn="auto">
              <a:spcBef>
                <a:spcPts val="0"/>
              </a:spcBef>
              <a:spcAft>
                <a:spcPts val="0"/>
              </a:spcAft>
              <a:defRPr/>
            </a:pPr>
            <a:r>
              <a:rPr lang="en-US" sz="900" b="1" dirty="0">
                <a:solidFill>
                  <a:srgbClr val="7F0055"/>
                </a:solidFill>
                <a:latin typeface="Courier New"/>
              </a:rPr>
              <a:t>import</a:t>
            </a:r>
            <a:r>
              <a:rPr lang="en-US" sz="900" b="1" dirty="0">
                <a:solidFill>
                  <a:srgbClr val="000000"/>
                </a:solidFill>
                <a:latin typeface="Courier New"/>
              </a:rPr>
              <a:t> </a:t>
            </a:r>
            <a:r>
              <a:rPr lang="en-US" sz="900" b="1" dirty="0" err="1">
                <a:solidFill>
                  <a:srgbClr val="000000"/>
                </a:solidFill>
                <a:latin typeface="Courier New"/>
              </a:rPr>
              <a:t>android.widget.TextView</a:t>
            </a:r>
            <a:r>
              <a:rPr lang="en-US" sz="900" b="1" dirty="0">
                <a:solidFill>
                  <a:srgbClr val="000000"/>
                </a:solidFill>
                <a:latin typeface="Courier New"/>
              </a:rPr>
              <a:t>;</a:t>
            </a:r>
          </a:p>
          <a:p>
            <a:pPr fontAlgn="auto">
              <a:spcBef>
                <a:spcPts val="0"/>
              </a:spcBef>
              <a:spcAft>
                <a:spcPts val="0"/>
              </a:spcAft>
              <a:defRPr/>
            </a:pPr>
            <a:endParaRPr lang="en-US" sz="900" dirty="0">
              <a:latin typeface="+mn-lt"/>
            </a:endParaRPr>
          </a:p>
        </p:txBody>
      </p:sp>
      <p:cxnSp>
        <p:nvCxnSpPr>
          <p:cNvPr id="16" name="Elbow Connector 15"/>
          <p:cNvCxnSpPr/>
          <p:nvPr/>
        </p:nvCxnSpPr>
        <p:spPr>
          <a:xfrm rot="10800000" flipV="1">
            <a:off x="1981200" y="1676400"/>
            <a:ext cx="2971800"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Left Arrow 19"/>
          <p:cNvSpPr/>
          <p:nvPr/>
        </p:nvSpPr>
        <p:spPr>
          <a:xfrm>
            <a:off x="5486400" y="4495800"/>
            <a:ext cx="1524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81000" y="1905000"/>
            <a:ext cx="8229600" cy="4894263"/>
          </a:xfrm>
          <a:prstGeom prst="rect">
            <a:avLst/>
          </a:prstGeom>
          <a:solidFill>
            <a:schemeClr val="bg1">
              <a:lumMod val="95000"/>
            </a:schemeClr>
          </a:solidFill>
          <a:ln>
            <a:solidFill>
              <a:schemeClr val="tx2">
                <a:lumMod val="20000"/>
                <a:lumOff val="80000"/>
              </a:schemeClr>
            </a:solidFill>
          </a:ln>
        </p:spPr>
        <p:txBody>
          <a:bodyPr>
            <a:spAutoFit/>
          </a:bodyPr>
          <a:lstStyle/>
          <a:p>
            <a:pPr fontAlgn="auto">
              <a:spcBef>
                <a:spcPts val="0"/>
              </a:spcBef>
              <a:spcAft>
                <a:spcPts val="0"/>
              </a:spcAft>
              <a:defRPr/>
            </a:pPr>
            <a:r>
              <a:rPr lang="en-US" sz="1300" b="1" dirty="0">
                <a:solidFill>
                  <a:srgbClr val="7F0055"/>
                </a:solidFill>
                <a:latin typeface="Courier New"/>
              </a:rPr>
              <a:t>  class</a:t>
            </a:r>
            <a:r>
              <a:rPr lang="en-US" sz="1300" b="1" dirty="0">
                <a:solidFill>
                  <a:srgbClr val="000000"/>
                </a:solidFill>
                <a:latin typeface="Courier New"/>
              </a:rPr>
              <a:t> </a:t>
            </a:r>
            <a:r>
              <a:rPr lang="en-US" sz="1300" b="1" dirty="0" err="1">
                <a:solidFill>
                  <a:srgbClr val="000000"/>
                </a:solidFill>
                <a:latin typeface="Courier New"/>
              </a:rPr>
              <a:t>IconicAdapter</a:t>
            </a:r>
            <a:r>
              <a:rPr lang="en-US" sz="1300" b="1" dirty="0">
                <a:solidFill>
                  <a:srgbClr val="000000"/>
                </a:solidFill>
                <a:latin typeface="Courier New"/>
              </a:rPr>
              <a:t> </a:t>
            </a:r>
            <a:r>
              <a:rPr lang="en-US" sz="1300" b="1" dirty="0">
                <a:solidFill>
                  <a:srgbClr val="7F0055"/>
                </a:solidFill>
                <a:latin typeface="Courier New"/>
              </a:rPr>
              <a:t>extends</a:t>
            </a:r>
            <a:r>
              <a:rPr lang="en-US" sz="1300" b="1" dirty="0">
                <a:solidFill>
                  <a:srgbClr val="000000"/>
                </a:solidFill>
                <a:latin typeface="Courier New"/>
              </a:rPr>
              <a:t> </a:t>
            </a:r>
            <a:r>
              <a:rPr lang="en-US" sz="1300" b="1" dirty="0" err="1">
                <a:solidFill>
                  <a:srgbClr val="000000"/>
                </a:solidFill>
                <a:latin typeface="Courier New"/>
              </a:rPr>
              <a:t>ArrayAdapter</a:t>
            </a:r>
            <a:r>
              <a:rPr lang="en-US" sz="1300" b="1" dirty="0">
                <a:solidFill>
                  <a:srgbClr val="000000"/>
                </a:solidFill>
                <a:latin typeface="Courier New"/>
              </a:rPr>
              <a:t> {</a:t>
            </a:r>
          </a:p>
          <a:p>
            <a:pPr lvl="1" fontAlgn="auto">
              <a:spcBef>
                <a:spcPts val="0"/>
              </a:spcBef>
              <a:spcAft>
                <a:spcPts val="0"/>
              </a:spcAft>
              <a:defRPr/>
            </a:pPr>
            <a:r>
              <a:rPr lang="en-US" sz="1300" dirty="0">
                <a:solidFill>
                  <a:srgbClr val="000000"/>
                </a:solidFill>
                <a:latin typeface="Courier New"/>
              </a:rPr>
              <a:t>Activity </a:t>
            </a:r>
            <a:r>
              <a:rPr lang="en-US" sz="1300" dirty="0">
                <a:solidFill>
                  <a:srgbClr val="0000C0"/>
                </a:solidFill>
                <a:latin typeface="Courier New"/>
              </a:rPr>
              <a:t>context</a:t>
            </a:r>
            <a:r>
              <a:rPr lang="en-US" sz="1300" dirty="0">
                <a:solidFill>
                  <a:srgbClr val="000000"/>
                </a:solidFill>
                <a:latin typeface="Courier New"/>
              </a:rPr>
              <a:t>;</a:t>
            </a:r>
            <a:endParaRPr lang="en-US" sz="1300" dirty="0">
              <a:latin typeface="Courier New"/>
            </a:endParaRPr>
          </a:p>
          <a:p>
            <a:pPr lvl="1" fontAlgn="auto">
              <a:spcBef>
                <a:spcPts val="0"/>
              </a:spcBef>
              <a:spcAft>
                <a:spcPts val="0"/>
              </a:spcAft>
              <a:defRPr/>
            </a:pPr>
            <a:r>
              <a:rPr lang="en-US" sz="1300" dirty="0" err="1">
                <a:solidFill>
                  <a:srgbClr val="000000"/>
                </a:solidFill>
                <a:latin typeface="Courier New"/>
              </a:rPr>
              <a:t>IconicAdapter</a:t>
            </a:r>
            <a:r>
              <a:rPr lang="en-US" sz="1300" dirty="0">
                <a:solidFill>
                  <a:srgbClr val="000000"/>
                </a:solidFill>
                <a:latin typeface="Courier New"/>
              </a:rPr>
              <a:t>(Activity context) {</a:t>
            </a:r>
          </a:p>
          <a:p>
            <a:pPr lvl="2" fontAlgn="auto">
              <a:spcBef>
                <a:spcPts val="0"/>
              </a:spcBef>
              <a:spcAft>
                <a:spcPts val="0"/>
              </a:spcAft>
              <a:defRPr/>
            </a:pPr>
            <a:r>
              <a:rPr lang="en-US" sz="1300" b="1" dirty="0">
                <a:solidFill>
                  <a:srgbClr val="7F0055"/>
                </a:solidFill>
                <a:latin typeface="Courier New"/>
              </a:rPr>
              <a:t>super</a:t>
            </a:r>
            <a:r>
              <a:rPr lang="en-US" sz="1300" b="1" dirty="0">
                <a:solidFill>
                  <a:srgbClr val="000000"/>
                </a:solidFill>
                <a:latin typeface="Courier New"/>
              </a:rPr>
              <a:t>(context, </a:t>
            </a:r>
            <a:r>
              <a:rPr lang="en-US" sz="1300" b="1" dirty="0" err="1">
                <a:solidFill>
                  <a:srgbClr val="000000"/>
                </a:solidFill>
                <a:latin typeface="Courier New"/>
              </a:rPr>
              <a:t>R.layout.</a:t>
            </a:r>
            <a:r>
              <a:rPr lang="en-US" sz="1300" b="1" i="1" dirty="0" err="1">
                <a:solidFill>
                  <a:srgbClr val="0000C0"/>
                </a:solidFill>
                <a:latin typeface="Courier New"/>
              </a:rPr>
              <a:t>myrow</a:t>
            </a:r>
            <a:r>
              <a:rPr lang="en-US" sz="1300" b="1" i="1" dirty="0">
                <a:solidFill>
                  <a:srgbClr val="000000"/>
                </a:solidFill>
                <a:latin typeface="Courier New"/>
              </a:rPr>
              <a:t>, </a:t>
            </a:r>
            <a:r>
              <a:rPr lang="en-US" sz="1300" b="1" i="1" dirty="0">
                <a:solidFill>
                  <a:srgbClr val="0000C0"/>
                </a:solidFill>
                <a:latin typeface="Courier New"/>
              </a:rPr>
              <a:t>items</a:t>
            </a:r>
            <a:r>
              <a:rPr lang="en-US" sz="1300" b="1" i="1" dirty="0">
                <a:solidFill>
                  <a:srgbClr val="000000"/>
                </a:solidFill>
                <a:latin typeface="Courier New"/>
              </a:rPr>
              <a:t>);</a:t>
            </a:r>
          </a:p>
          <a:p>
            <a:pPr lvl="2" fontAlgn="auto">
              <a:spcBef>
                <a:spcPts val="0"/>
              </a:spcBef>
              <a:spcAft>
                <a:spcPts val="0"/>
              </a:spcAft>
              <a:defRPr/>
            </a:pPr>
            <a:r>
              <a:rPr lang="en-US" sz="1300" b="1" dirty="0" err="1">
                <a:solidFill>
                  <a:srgbClr val="7F0055"/>
                </a:solidFill>
                <a:latin typeface="Courier New"/>
              </a:rPr>
              <a:t>this</a:t>
            </a:r>
            <a:r>
              <a:rPr lang="en-US" sz="1300" b="1" dirty="0" err="1">
                <a:solidFill>
                  <a:srgbClr val="000000"/>
                </a:solidFill>
                <a:latin typeface="Courier New"/>
              </a:rPr>
              <a:t>.</a:t>
            </a:r>
            <a:r>
              <a:rPr lang="en-US" sz="1300" b="1" dirty="0" err="1">
                <a:solidFill>
                  <a:srgbClr val="0000C0"/>
                </a:solidFill>
                <a:latin typeface="Courier New"/>
              </a:rPr>
              <a:t>context</a:t>
            </a:r>
            <a:r>
              <a:rPr lang="en-US" sz="1300" b="1" dirty="0">
                <a:solidFill>
                  <a:srgbClr val="000000"/>
                </a:solidFill>
                <a:latin typeface="Courier New"/>
              </a:rPr>
              <a:t> = context;</a:t>
            </a:r>
          </a:p>
          <a:p>
            <a:pPr lvl="1" fontAlgn="auto">
              <a:spcBef>
                <a:spcPts val="0"/>
              </a:spcBef>
              <a:spcAft>
                <a:spcPts val="0"/>
              </a:spcAft>
              <a:defRPr/>
            </a:pPr>
            <a:r>
              <a:rPr lang="en-US" sz="1300" dirty="0">
                <a:solidFill>
                  <a:srgbClr val="000000"/>
                </a:solidFill>
                <a:latin typeface="Courier New"/>
              </a:rPr>
              <a:t>}</a:t>
            </a:r>
          </a:p>
          <a:p>
            <a:pPr lvl="1" fontAlgn="auto">
              <a:spcBef>
                <a:spcPts val="0"/>
              </a:spcBef>
              <a:spcAft>
                <a:spcPts val="0"/>
              </a:spcAft>
              <a:defRPr/>
            </a:pPr>
            <a:endParaRPr lang="en-US" sz="1300" dirty="0">
              <a:latin typeface="Courier New"/>
            </a:endParaRPr>
          </a:p>
          <a:p>
            <a:pPr lvl="1" fontAlgn="auto">
              <a:spcBef>
                <a:spcPts val="0"/>
              </a:spcBef>
              <a:spcAft>
                <a:spcPts val="0"/>
              </a:spcAft>
              <a:defRPr/>
            </a:pPr>
            <a:r>
              <a:rPr lang="en-US" sz="1300" b="1" dirty="0">
                <a:solidFill>
                  <a:srgbClr val="7F0055"/>
                </a:solidFill>
                <a:latin typeface="Courier New"/>
              </a:rPr>
              <a:t>public</a:t>
            </a:r>
            <a:r>
              <a:rPr lang="en-US" sz="1300" b="1" dirty="0">
                <a:solidFill>
                  <a:srgbClr val="000000"/>
                </a:solidFill>
                <a:latin typeface="Courier New"/>
              </a:rPr>
              <a:t> View </a:t>
            </a:r>
            <a:r>
              <a:rPr lang="en-US" sz="1300" b="1" dirty="0" err="1">
                <a:solidFill>
                  <a:srgbClr val="000000"/>
                </a:solidFill>
                <a:latin typeface="Courier New"/>
              </a:rPr>
              <a:t>getView</a:t>
            </a:r>
            <a:r>
              <a:rPr lang="en-US" sz="1300" b="1" dirty="0">
                <a:solidFill>
                  <a:srgbClr val="000000"/>
                </a:solidFill>
                <a:latin typeface="Courier New"/>
              </a:rPr>
              <a:t>(</a:t>
            </a:r>
            <a:r>
              <a:rPr lang="en-US" sz="1300" b="1" dirty="0" err="1">
                <a:solidFill>
                  <a:srgbClr val="7F0055"/>
                </a:solidFill>
                <a:latin typeface="Courier New"/>
              </a:rPr>
              <a:t>int</a:t>
            </a:r>
            <a:r>
              <a:rPr lang="en-US" sz="1300" b="1" dirty="0">
                <a:solidFill>
                  <a:srgbClr val="000000"/>
                </a:solidFill>
                <a:latin typeface="Courier New"/>
              </a:rPr>
              <a:t> position, View </a:t>
            </a:r>
            <a:r>
              <a:rPr lang="en-US" sz="1300" b="1" dirty="0" err="1">
                <a:solidFill>
                  <a:srgbClr val="000000"/>
                </a:solidFill>
                <a:latin typeface="Courier New"/>
              </a:rPr>
              <a:t>convertView</a:t>
            </a:r>
            <a:r>
              <a:rPr lang="en-US" sz="1300" b="1" dirty="0">
                <a:solidFill>
                  <a:srgbClr val="000000"/>
                </a:solidFill>
                <a:latin typeface="Courier New"/>
              </a:rPr>
              <a:t>, </a:t>
            </a:r>
            <a:r>
              <a:rPr lang="en-US" sz="1300" b="1" dirty="0" err="1">
                <a:solidFill>
                  <a:srgbClr val="000000"/>
                </a:solidFill>
                <a:latin typeface="Courier New"/>
              </a:rPr>
              <a:t>ViewGroup</a:t>
            </a:r>
            <a:r>
              <a:rPr lang="en-US" sz="1300" b="1" dirty="0">
                <a:solidFill>
                  <a:srgbClr val="000000"/>
                </a:solidFill>
                <a:latin typeface="Courier New"/>
              </a:rPr>
              <a:t> parent) {</a:t>
            </a:r>
          </a:p>
          <a:p>
            <a:pPr lvl="2" fontAlgn="auto">
              <a:spcBef>
                <a:spcPts val="0"/>
              </a:spcBef>
              <a:spcAft>
                <a:spcPts val="0"/>
              </a:spcAft>
              <a:defRPr/>
            </a:pPr>
            <a:r>
              <a:rPr lang="en-US" sz="1300" dirty="0" err="1">
                <a:solidFill>
                  <a:srgbClr val="000000"/>
                </a:solidFill>
                <a:latin typeface="Courier New"/>
              </a:rPr>
              <a:t>LayoutInflater</a:t>
            </a:r>
            <a:r>
              <a:rPr lang="en-US" sz="1300" dirty="0">
                <a:solidFill>
                  <a:srgbClr val="000000"/>
                </a:solidFill>
                <a:latin typeface="Courier New"/>
              </a:rPr>
              <a:t> </a:t>
            </a:r>
            <a:r>
              <a:rPr lang="en-US" sz="1300" dirty="0" err="1">
                <a:solidFill>
                  <a:srgbClr val="000000"/>
                </a:solidFill>
                <a:latin typeface="Courier New"/>
              </a:rPr>
              <a:t>inflater</a:t>
            </a:r>
            <a:r>
              <a:rPr lang="en-US" sz="1300" dirty="0">
                <a:solidFill>
                  <a:srgbClr val="000000"/>
                </a:solidFill>
                <a:latin typeface="Courier New"/>
              </a:rPr>
              <a:t> = </a:t>
            </a:r>
            <a:r>
              <a:rPr lang="en-US" sz="1300" dirty="0" err="1">
                <a:solidFill>
                  <a:srgbClr val="0000C0"/>
                </a:solidFill>
                <a:latin typeface="Courier New"/>
              </a:rPr>
              <a:t>context</a:t>
            </a:r>
            <a:r>
              <a:rPr lang="en-US" sz="1300" dirty="0" err="1">
                <a:solidFill>
                  <a:srgbClr val="000000"/>
                </a:solidFill>
                <a:latin typeface="Courier New"/>
              </a:rPr>
              <a:t>.getLayoutInflater</a:t>
            </a:r>
            <a:r>
              <a:rPr lang="en-US" sz="1300" dirty="0">
                <a:solidFill>
                  <a:srgbClr val="000000"/>
                </a:solidFill>
                <a:latin typeface="Courier New"/>
              </a:rPr>
              <a:t>();</a:t>
            </a:r>
          </a:p>
          <a:p>
            <a:pPr lvl="2" fontAlgn="auto">
              <a:spcBef>
                <a:spcPts val="0"/>
              </a:spcBef>
              <a:spcAft>
                <a:spcPts val="0"/>
              </a:spcAft>
              <a:defRPr/>
            </a:pPr>
            <a:r>
              <a:rPr lang="en-US" sz="1300" dirty="0">
                <a:solidFill>
                  <a:srgbClr val="000000"/>
                </a:solidFill>
                <a:latin typeface="Courier New"/>
              </a:rPr>
              <a:t>View row = </a:t>
            </a:r>
            <a:r>
              <a:rPr lang="en-US" sz="1300" dirty="0" err="1">
                <a:solidFill>
                  <a:srgbClr val="000000"/>
                </a:solidFill>
                <a:latin typeface="Courier New"/>
              </a:rPr>
              <a:t>inflater.inflate</a:t>
            </a:r>
            <a:r>
              <a:rPr lang="en-US" sz="1300" dirty="0">
                <a:solidFill>
                  <a:srgbClr val="000000"/>
                </a:solidFill>
                <a:latin typeface="Courier New"/>
              </a:rPr>
              <a:t>(</a:t>
            </a:r>
            <a:r>
              <a:rPr lang="en-US" sz="1300" dirty="0" err="1">
                <a:solidFill>
                  <a:srgbClr val="000000"/>
                </a:solidFill>
                <a:latin typeface="Courier New"/>
              </a:rPr>
              <a:t>R.layout.</a:t>
            </a:r>
            <a:r>
              <a:rPr lang="en-US" sz="1300" i="1" dirty="0" err="1">
                <a:solidFill>
                  <a:srgbClr val="0000C0"/>
                </a:solidFill>
                <a:latin typeface="Courier New"/>
              </a:rPr>
              <a:t>myrow</a:t>
            </a:r>
            <a:r>
              <a:rPr lang="en-US" sz="1300" i="1" dirty="0">
                <a:solidFill>
                  <a:srgbClr val="000000"/>
                </a:solidFill>
                <a:latin typeface="Courier New"/>
              </a:rPr>
              <a:t>, </a:t>
            </a:r>
            <a:r>
              <a:rPr lang="en-US" sz="1300" b="1" i="1" dirty="0">
                <a:solidFill>
                  <a:srgbClr val="7F0055"/>
                </a:solidFill>
                <a:latin typeface="Courier New"/>
              </a:rPr>
              <a:t>null</a:t>
            </a:r>
            <a:r>
              <a:rPr lang="en-US" sz="1300" b="1" i="1" dirty="0">
                <a:solidFill>
                  <a:srgbClr val="000000"/>
                </a:solidFill>
                <a:latin typeface="Courier New"/>
              </a:rPr>
              <a:t>);</a:t>
            </a:r>
          </a:p>
          <a:p>
            <a:pPr lvl="2" fontAlgn="auto">
              <a:spcBef>
                <a:spcPts val="0"/>
              </a:spcBef>
              <a:spcAft>
                <a:spcPts val="0"/>
              </a:spcAft>
              <a:defRPr/>
            </a:pPr>
            <a:r>
              <a:rPr lang="en-US" sz="1300" dirty="0" err="1">
                <a:solidFill>
                  <a:srgbClr val="000000"/>
                </a:solidFill>
                <a:latin typeface="Courier New"/>
              </a:rPr>
              <a:t>TextView</a:t>
            </a:r>
            <a:r>
              <a:rPr lang="en-US" sz="1300" dirty="0">
                <a:solidFill>
                  <a:srgbClr val="000000"/>
                </a:solidFill>
                <a:latin typeface="Courier New"/>
              </a:rPr>
              <a:t> label = (</a:t>
            </a:r>
            <a:r>
              <a:rPr lang="en-US" sz="1300" dirty="0" err="1">
                <a:solidFill>
                  <a:srgbClr val="000000"/>
                </a:solidFill>
                <a:latin typeface="Courier New"/>
              </a:rPr>
              <a:t>TextView</a:t>
            </a:r>
            <a:r>
              <a:rPr lang="en-US" sz="1300" dirty="0">
                <a:solidFill>
                  <a:srgbClr val="000000"/>
                </a:solidFill>
                <a:latin typeface="Courier New"/>
              </a:rPr>
              <a:t>) </a:t>
            </a:r>
            <a:r>
              <a:rPr lang="en-US" sz="1300" dirty="0" err="1">
                <a:solidFill>
                  <a:srgbClr val="000000"/>
                </a:solidFill>
                <a:latin typeface="Courier New"/>
              </a:rPr>
              <a:t>row.findViewById</a:t>
            </a:r>
            <a:r>
              <a:rPr lang="en-US" sz="1300" dirty="0">
                <a:solidFill>
                  <a:srgbClr val="000000"/>
                </a:solidFill>
                <a:latin typeface="Courier New"/>
              </a:rPr>
              <a:t>(</a:t>
            </a:r>
            <a:r>
              <a:rPr lang="en-US" sz="1300" dirty="0" err="1">
                <a:solidFill>
                  <a:srgbClr val="000000"/>
                </a:solidFill>
                <a:latin typeface="Courier New"/>
              </a:rPr>
              <a:t>R.id.</a:t>
            </a:r>
            <a:r>
              <a:rPr lang="en-US" sz="1300" i="1" dirty="0" err="1">
                <a:solidFill>
                  <a:srgbClr val="0000C0"/>
                </a:solidFill>
                <a:latin typeface="Courier New"/>
              </a:rPr>
              <a:t>label</a:t>
            </a:r>
            <a:r>
              <a:rPr lang="en-US" sz="1300" i="1" dirty="0">
                <a:solidFill>
                  <a:srgbClr val="000000"/>
                </a:solidFill>
                <a:latin typeface="Courier New"/>
              </a:rPr>
              <a:t>);</a:t>
            </a:r>
          </a:p>
          <a:p>
            <a:pPr lvl="2" fontAlgn="auto">
              <a:spcBef>
                <a:spcPts val="0"/>
              </a:spcBef>
              <a:spcAft>
                <a:spcPts val="0"/>
              </a:spcAft>
              <a:defRPr/>
            </a:pPr>
            <a:r>
              <a:rPr lang="en-US" sz="1300" dirty="0">
                <a:solidFill>
                  <a:srgbClr val="000000"/>
                </a:solidFill>
                <a:latin typeface="Courier New"/>
              </a:rPr>
              <a:t> </a:t>
            </a:r>
            <a:r>
              <a:rPr lang="en-US" sz="1300" dirty="0" err="1">
                <a:solidFill>
                  <a:srgbClr val="000000"/>
                </a:solidFill>
                <a:latin typeface="Courier New"/>
              </a:rPr>
              <a:t>ImageView</a:t>
            </a:r>
            <a:r>
              <a:rPr lang="en-US" sz="1300" dirty="0">
                <a:solidFill>
                  <a:srgbClr val="000000"/>
                </a:solidFill>
                <a:latin typeface="Courier New"/>
              </a:rPr>
              <a:t> icon = (</a:t>
            </a:r>
            <a:r>
              <a:rPr lang="en-US" sz="1300" dirty="0" err="1">
                <a:solidFill>
                  <a:srgbClr val="000000"/>
                </a:solidFill>
                <a:latin typeface="Courier New"/>
              </a:rPr>
              <a:t>ImageView</a:t>
            </a:r>
            <a:r>
              <a:rPr lang="en-US" sz="1300" dirty="0">
                <a:solidFill>
                  <a:srgbClr val="000000"/>
                </a:solidFill>
                <a:latin typeface="Courier New"/>
              </a:rPr>
              <a:t>) </a:t>
            </a:r>
            <a:r>
              <a:rPr lang="en-US" sz="1300" dirty="0" err="1">
                <a:solidFill>
                  <a:srgbClr val="000000"/>
                </a:solidFill>
                <a:latin typeface="Courier New"/>
              </a:rPr>
              <a:t>row.findViewById</a:t>
            </a:r>
            <a:r>
              <a:rPr lang="en-US" sz="1300" dirty="0">
                <a:solidFill>
                  <a:srgbClr val="000000"/>
                </a:solidFill>
                <a:latin typeface="Courier New"/>
              </a:rPr>
              <a:t>(</a:t>
            </a:r>
            <a:r>
              <a:rPr lang="en-US" sz="1300" dirty="0" err="1">
                <a:solidFill>
                  <a:srgbClr val="000000"/>
                </a:solidFill>
                <a:latin typeface="Courier New"/>
              </a:rPr>
              <a:t>R.id.</a:t>
            </a:r>
            <a:r>
              <a:rPr lang="en-US" sz="1300" i="1" dirty="0" err="1">
                <a:solidFill>
                  <a:srgbClr val="0000C0"/>
                </a:solidFill>
                <a:latin typeface="Courier New"/>
              </a:rPr>
              <a:t>icon</a:t>
            </a:r>
            <a:r>
              <a:rPr lang="en-US" sz="1300" i="1" dirty="0">
                <a:solidFill>
                  <a:srgbClr val="000000"/>
                </a:solidFill>
                <a:latin typeface="Courier New"/>
              </a:rPr>
              <a:t>);</a:t>
            </a:r>
            <a:endParaRPr lang="en-US" sz="1300" dirty="0">
              <a:latin typeface="Courier New"/>
            </a:endParaRPr>
          </a:p>
          <a:p>
            <a:pPr lvl="2" fontAlgn="auto">
              <a:spcBef>
                <a:spcPts val="0"/>
              </a:spcBef>
              <a:spcAft>
                <a:spcPts val="0"/>
              </a:spcAft>
              <a:defRPr/>
            </a:pPr>
            <a:r>
              <a:rPr lang="en-US" sz="1300" dirty="0" err="1">
                <a:solidFill>
                  <a:srgbClr val="000000"/>
                </a:solidFill>
                <a:latin typeface="Courier New"/>
              </a:rPr>
              <a:t>label.setText</a:t>
            </a:r>
            <a:r>
              <a:rPr lang="en-US" sz="1300" dirty="0">
                <a:solidFill>
                  <a:srgbClr val="000000"/>
                </a:solidFill>
                <a:latin typeface="Courier New"/>
              </a:rPr>
              <a:t>(</a:t>
            </a:r>
            <a:r>
              <a:rPr lang="en-US" sz="1300" dirty="0">
                <a:solidFill>
                  <a:srgbClr val="0000C0"/>
                </a:solidFill>
                <a:latin typeface="Courier New"/>
              </a:rPr>
              <a:t>items</a:t>
            </a:r>
            <a:r>
              <a:rPr lang="en-US" sz="1300" dirty="0">
                <a:solidFill>
                  <a:srgbClr val="000000"/>
                </a:solidFill>
                <a:latin typeface="Courier New"/>
              </a:rPr>
              <a:t>[position]);</a:t>
            </a:r>
          </a:p>
          <a:p>
            <a:pPr lvl="2" fontAlgn="auto">
              <a:spcBef>
                <a:spcPts val="0"/>
              </a:spcBef>
              <a:spcAft>
                <a:spcPts val="0"/>
              </a:spcAft>
              <a:defRPr/>
            </a:pPr>
            <a:endParaRPr lang="en-US" sz="1300" dirty="0">
              <a:latin typeface="Courier New"/>
            </a:endParaRPr>
          </a:p>
          <a:p>
            <a:pPr lvl="2" fontAlgn="auto">
              <a:spcBef>
                <a:spcPts val="0"/>
              </a:spcBef>
              <a:spcAft>
                <a:spcPts val="0"/>
              </a:spcAft>
              <a:defRPr/>
            </a:pPr>
            <a:r>
              <a:rPr lang="en-US" sz="1300" b="1" dirty="0">
                <a:solidFill>
                  <a:srgbClr val="7F0055"/>
                </a:solidFill>
                <a:latin typeface="Courier New"/>
              </a:rPr>
              <a:t>if</a:t>
            </a:r>
            <a:r>
              <a:rPr lang="en-US" sz="1300" b="1" dirty="0">
                <a:solidFill>
                  <a:srgbClr val="000000"/>
                </a:solidFill>
                <a:latin typeface="Courier New"/>
              </a:rPr>
              <a:t> (</a:t>
            </a:r>
            <a:r>
              <a:rPr lang="en-US" sz="1300" b="1" dirty="0">
                <a:solidFill>
                  <a:srgbClr val="0000C0"/>
                </a:solidFill>
                <a:latin typeface="Courier New"/>
              </a:rPr>
              <a:t>items</a:t>
            </a:r>
            <a:r>
              <a:rPr lang="en-US" sz="1300" b="1" dirty="0">
                <a:solidFill>
                  <a:srgbClr val="000000"/>
                </a:solidFill>
                <a:latin typeface="Courier New"/>
              </a:rPr>
              <a:t>[position].length() &gt; 4) </a:t>
            </a:r>
          </a:p>
          <a:p>
            <a:pPr lvl="2" fontAlgn="auto">
              <a:spcBef>
                <a:spcPts val="0"/>
              </a:spcBef>
              <a:spcAft>
                <a:spcPts val="0"/>
              </a:spcAft>
              <a:defRPr/>
            </a:pPr>
            <a:r>
              <a:rPr lang="en-US" sz="1300" dirty="0">
                <a:solidFill>
                  <a:srgbClr val="000000"/>
                </a:solidFill>
                <a:latin typeface="Courier New"/>
              </a:rPr>
              <a:t>    </a:t>
            </a:r>
            <a:r>
              <a:rPr lang="en-US" sz="1300" dirty="0" err="1">
                <a:solidFill>
                  <a:srgbClr val="000000"/>
                </a:solidFill>
                <a:latin typeface="Courier New"/>
              </a:rPr>
              <a:t>icon.setImageResource</a:t>
            </a:r>
            <a:r>
              <a:rPr lang="en-US" sz="1300" dirty="0">
                <a:solidFill>
                  <a:srgbClr val="000000"/>
                </a:solidFill>
                <a:latin typeface="Courier New"/>
              </a:rPr>
              <a:t>(</a:t>
            </a:r>
            <a:r>
              <a:rPr lang="en-US" sz="1300" dirty="0" err="1">
                <a:solidFill>
                  <a:srgbClr val="000000"/>
                </a:solidFill>
                <a:latin typeface="Courier New"/>
              </a:rPr>
              <a:t>R.drawable.</a:t>
            </a:r>
            <a:r>
              <a:rPr lang="en-US" sz="1300" i="1" dirty="0" err="1">
                <a:solidFill>
                  <a:srgbClr val="0000C0"/>
                </a:solidFill>
                <a:latin typeface="Courier New"/>
              </a:rPr>
              <a:t>delete</a:t>
            </a:r>
            <a:r>
              <a:rPr lang="en-US" sz="1300" i="1" dirty="0">
                <a:solidFill>
                  <a:srgbClr val="000000"/>
                </a:solidFill>
                <a:latin typeface="Courier New"/>
              </a:rPr>
              <a:t>);</a:t>
            </a:r>
          </a:p>
          <a:p>
            <a:pPr lvl="2" fontAlgn="auto">
              <a:spcBef>
                <a:spcPts val="0"/>
              </a:spcBef>
              <a:spcAft>
                <a:spcPts val="0"/>
              </a:spcAft>
              <a:defRPr/>
            </a:pPr>
            <a:r>
              <a:rPr lang="en-US" sz="1300" dirty="0">
                <a:solidFill>
                  <a:srgbClr val="000000"/>
                </a:solidFill>
                <a:latin typeface="Courier New"/>
              </a:rPr>
              <a:t>else</a:t>
            </a:r>
          </a:p>
          <a:p>
            <a:pPr lvl="2" fontAlgn="auto">
              <a:spcBef>
                <a:spcPts val="0"/>
              </a:spcBef>
              <a:spcAft>
                <a:spcPts val="0"/>
              </a:spcAft>
              <a:defRPr/>
            </a:pPr>
            <a:r>
              <a:rPr lang="en-US" sz="1300" dirty="0">
                <a:latin typeface="Courier New"/>
              </a:rPr>
              <a:t>    </a:t>
            </a:r>
            <a:r>
              <a:rPr lang="en-US" sz="1300" dirty="0" err="1">
                <a:solidFill>
                  <a:srgbClr val="000000"/>
                </a:solidFill>
                <a:latin typeface="Courier New"/>
              </a:rPr>
              <a:t>icon.setImageResource</a:t>
            </a:r>
            <a:r>
              <a:rPr lang="en-US" sz="1300" dirty="0">
                <a:solidFill>
                  <a:srgbClr val="000000"/>
                </a:solidFill>
                <a:latin typeface="Courier New"/>
              </a:rPr>
              <a:t>(</a:t>
            </a:r>
            <a:r>
              <a:rPr lang="en-US" sz="1300" dirty="0" err="1">
                <a:solidFill>
                  <a:srgbClr val="000000"/>
                </a:solidFill>
                <a:latin typeface="Courier New"/>
              </a:rPr>
              <a:t>R.drawable.</a:t>
            </a:r>
            <a:r>
              <a:rPr lang="en-US" sz="1300" i="1" dirty="0" err="1">
                <a:solidFill>
                  <a:srgbClr val="0000C0"/>
                </a:solidFill>
                <a:latin typeface="Courier New"/>
              </a:rPr>
              <a:t>ok</a:t>
            </a:r>
            <a:r>
              <a:rPr lang="en-US" sz="1300" i="1" dirty="0">
                <a:solidFill>
                  <a:srgbClr val="000000"/>
                </a:solidFill>
                <a:latin typeface="Courier New"/>
              </a:rPr>
              <a:t>);</a:t>
            </a:r>
            <a:endParaRPr lang="en-US" sz="1300" dirty="0">
              <a:latin typeface="Courier New"/>
            </a:endParaRPr>
          </a:p>
          <a:p>
            <a:pPr lvl="2" fontAlgn="auto">
              <a:spcBef>
                <a:spcPts val="0"/>
              </a:spcBef>
              <a:spcAft>
                <a:spcPts val="0"/>
              </a:spcAft>
              <a:defRPr/>
            </a:pPr>
            <a:r>
              <a:rPr lang="en-US" sz="1300" b="1" dirty="0">
                <a:solidFill>
                  <a:srgbClr val="7F0055"/>
                </a:solidFill>
                <a:latin typeface="Courier New"/>
              </a:rPr>
              <a:t>return</a:t>
            </a:r>
            <a:r>
              <a:rPr lang="en-US" sz="1300" b="1" dirty="0">
                <a:solidFill>
                  <a:srgbClr val="000000"/>
                </a:solidFill>
                <a:latin typeface="Courier New"/>
              </a:rPr>
              <a:t> (row);</a:t>
            </a:r>
          </a:p>
          <a:p>
            <a:pPr lvl="1" fontAlgn="auto">
              <a:spcBef>
                <a:spcPts val="0"/>
              </a:spcBef>
              <a:spcAft>
                <a:spcPts val="0"/>
              </a:spcAft>
              <a:defRPr/>
            </a:pPr>
            <a:r>
              <a:rPr lang="en-US" sz="1300" dirty="0">
                <a:solidFill>
                  <a:srgbClr val="000000"/>
                </a:solidFill>
                <a:latin typeface="Courier New"/>
              </a:rPr>
              <a:t>}//</a:t>
            </a:r>
            <a:r>
              <a:rPr lang="en-US" sz="1300" dirty="0" err="1">
                <a:solidFill>
                  <a:srgbClr val="000000"/>
                </a:solidFill>
                <a:latin typeface="Courier New"/>
              </a:rPr>
              <a:t>getView</a:t>
            </a:r>
            <a:endParaRPr lang="en-US" sz="1300" dirty="0">
              <a:solidFill>
                <a:srgbClr val="000000"/>
              </a:solidFill>
              <a:latin typeface="Courier New"/>
            </a:endParaRPr>
          </a:p>
          <a:p>
            <a:pPr lvl="1" fontAlgn="auto">
              <a:spcBef>
                <a:spcPts val="0"/>
              </a:spcBef>
              <a:spcAft>
                <a:spcPts val="0"/>
              </a:spcAft>
              <a:defRPr/>
            </a:pPr>
            <a:endParaRPr lang="en-US" sz="1300" dirty="0">
              <a:solidFill>
                <a:srgbClr val="000000"/>
              </a:solidFill>
              <a:latin typeface="Courier New"/>
            </a:endParaRPr>
          </a:p>
          <a:p>
            <a:pPr fontAlgn="auto">
              <a:spcBef>
                <a:spcPts val="0"/>
              </a:spcBef>
              <a:spcAft>
                <a:spcPts val="0"/>
              </a:spcAft>
              <a:defRPr/>
            </a:pPr>
            <a:r>
              <a:rPr lang="en-US" sz="1300" dirty="0">
                <a:solidFill>
                  <a:srgbClr val="000000"/>
                </a:solidFill>
                <a:latin typeface="Courier New"/>
              </a:rPr>
              <a:t>  }//</a:t>
            </a:r>
            <a:r>
              <a:rPr lang="en-US" sz="1300" dirty="0" err="1">
                <a:solidFill>
                  <a:srgbClr val="000000"/>
                </a:solidFill>
                <a:latin typeface="Courier New"/>
              </a:rPr>
              <a:t>IconicAdapter</a:t>
            </a:r>
            <a:endParaRPr lang="en-US" sz="1300" dirty="0">
              <a:solidFill>
                <a:srgbClr val="000000"/>
              </a:solidFill>
              <a:latin typeface="Courier New"/>
            </a:endParaRPr>
          </a:p>
          <a:p>
            <a:pPr fontAlgn="auto">
              <a:spcBef>
                <a:spcPts val="0"/>
              </a:spcBef>
              <a:spcAft>
                <a:spcPts val="0"/>
              </a:spcAft>
              <a:defRPr/>
            </a:pPr>
            <a:endParaRPr lang="en-US" sz="1300" dirty="0">
              <a:solidFill>
                <a:srgbClr val="000000"/>
              </a:solidFill>
              <a:latin typeface="Courier New"/>
            </a:endParaRPr>
          </a:p>
          <a:p>
            <a:pPr fontAlgn="auto">
              <a:spcBef>
                <a:spcPts val="0"/>
              </a:spcBef>
              <a:spcAft>
                <a:spcPts val="0"/>
              </a:spcAft>
              <a:defRPr/>
            </a:pPr>
            <a:r>
              <a:rPr lang="en-US" sz="1300" dirty="0">
                <a:solidFill>
                  <a:srgbClr val="000000"/>
                </a:solidFill>
                <a:latin typeface="Courier New"/>
              </a:rPr>
              <a:t>}//</a:t>
            </a:r>
            <a:r>
              <a:rPr lang="en-US" sz="1300" dirty="0" err="1">
                <a:solidFill>
                  <a:srgbClr val="000000"/>
                </a:solidFill>
                <a:latin typeface="Courier New"/>
              </a:rPr>
              <a:t>AndDemoUI</a:t>
            </a:r>
            <a:endParaRPr lang="en-US" sz="1300" dirty="0">
              <a:latin typeface="+mn-lt"/>
            </a:endParaRPr>
          </a:p>
        </p:txBody>
      </p:sp>
      <p:sp>
        <p:nvSpPr>
          <p:cNvPr id="2" name="Slide Number Placeholder 1"/>
          <p:cNvSpPr>
            <a:spLocks noGrp="1"/>
          </p:cNvSpPr>
          <p:nvPr>
            <p:ph type="sldNum" sz="quarter" idx="12"/>
          </p:nvPr>
        </p:nvSpPr>
        <p:spPr/>
        <p:txBody>
          <a:bodyPr/>
          <a:lstStyle/>
          <a:p>
            <a:pPr>
              <a:defRPr/>
            </a:pPr>
            <a:fld id="{0B558DF6-8775-4731-ABA3-922A5537A1C7}" type="slidenum">
              <a:rPr lang="en-US"/>
              <a:pPr>
                <a:defRPr/>
              </a:pPr>
              <a:t>49</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783E2807-9DD1-4C4F-86F1-67C6896BE1F9}" type="slidenum">
              <a:rPr lang="en-US" sz="1200">
                <a:solidFill>
                  <a:schemeClr val="tx1">
                    <a:tint val="75000"/>
                  </a:schemeClr>
                </a:solidFill>
                <a:latin typeface="+mn-lt"/>
              </a:rPr>
              <a:pPr algn="r" fontAlgn="auto">
                <a:spcBef>
                  <a:spcPts val="0"/>
                </a:spcBef>
                <a:spcAft>
                  <a:spcPts val="0"/>
                </a:spcAft>
                <a:defRPr/>
              </a:pPr>
              <a:t>49</a:t>
            </a:fld>
            <a:endParaRPr lang="en-US" sz="1200">
              <a:solidFill>
                <a:schemeClr val="tx1">
                  <a:tint val="75000"/>
                </a:schemeClr>
              </a:solidFill>
              <a:latin typeface="+mn-lt"/>
            </a:endParaRPr>
          </a:p>
        </p:txBody>
      </p:sp>
      <p:pic>
        <p:nvPicPr>
          <p:cNvPr id="63493"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63494" name="TextBox 8"/>
          <p:cNvSpPr txBox="1">
            <a:spLocks noChangeArrowheads="1"/>
          </p:cNvSpPr>
          <p:nvPr/>
        </p:nvSpPr>
        <p:spPr bwMode="auto">
          <a:xfrm>
            <a:off x="304800" y="1371600"/>
            <a:ext cx="8077200" cy="523875"/>
          </a:xfrm>
          <a:prstGeom prst="rect">
            <a:avLst/>
          </a:prstGeom>
          <a:noFill/>
          <a:ln w="9525">
            <a:noFill/>
            <a:miter lim="800000"/>
            <a:headEnd/>
            <a:tailEnd/>
          </a:ln>
        </p:spPr>
        <p:txBody>
          <a:bodyPr>
            <a:spAutoFit/>
          </a:bodyPr>
          <a:lstStyle/>
          <a:p>
            <a:r>
              <a:rPr lang="en-US" sz="2800" b="1">
                <a:latin typeface="Calibri" pitchFamily="34" charset="0"/>
              </a:rPr>
              <a:t>Customized Lists</a:t>
            </a:r>
            <a:endParaRPr lang="en-US" sz="2800">
              <a:latin typeface="Calibri" pitchFamily="34" charset="0"/>
            </a:endParaRPr>
          </a:p>
        </p:txBody>
      </p:sp>
      <p:sp>
        <p:nvSpPr>
          <p:cNvPr id="63495" name="TextBox 10"/>
          <p:cNvSpPr txBox="1">
            <a:spLocks noChangeArrowheads="1"/>
          </p:cNvSpPr>
          <p:nvPr/>
        </p:nvSpPr>
        <p:spPr bwMode="auto">
          <a:xfrm>
            <a:off x="457200" y="2057400"/>
            <a:ext cx="7467600" cy="369888"/>
          </a:xfrm>
          <a:prstGeom prst="rect">
            <a:avLst/>
          </a:prstGeom>
          <a:noFill/>
          <a:ln w="9525">
            <a:noFill/>
            <a:miter lim="800000"/>
            <a:headEnd/>
            <a:tailEnd/>
          </a:ln>
        </p:spPr>
        <p:txBody>
          <a:bodyPr>
            <a:spAutoFit/>
          </a:bodyPr>
          <a:lstStyle/>
          <a:p>
            <a:endParaRPr lang="en-US">
              <a:latin typeface="Calibri" pitchFamily="34" charset="0"/>
            </a:endParaRPr>
          </a:p>
        </p:txBody>
      </p:sp>
      <p:sp>
        <p:nvSpPr>
          <p:cNvPr id="12" name="Rectangle 11"/>
          <p:cNvSpPr/>
          <p:nvPr/>
        </p:nvSpPr>
        <p:spPr>
          <a:xfrm>
            <a:off x="762000" y="3276600"/>
            <a:ext cx="7696200" cy="2667000"/>
          </a:xfrm>
          <a:prstGeom prst="rect">
            <a:avLst/>
          </a:prstGeom>
          <a:solidFill>
            <a:srgbClr val="FFFF00">
              <a:alpha val="30000"/>
            </a:srgbClr>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7B3A8F2-C221-4FED-9BE7-FB80EB732A58}" type="slidenum">
              <a:rPr lang="en-US"/>
              <a:pPr>
                <a:defRPr/>
              </a:pPr>
              <a:t>5</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6E1A6580-68CB-443F-9A53-65D714991C37}" type="slidenum">
              <a:rPr lang="en-US" sz="1200">
                <a:solidFill>
                  <a:schemeClr val="tx1">
                    <a:tint val="75000"/>
                  </a:schemeClr>
                </a:solidFill>
                <a:latin typeface="+mn-lt"/>
              </a:rPr>
              <a:pPr algn="r" fontAlgn="auto">
                <a:spcBef>
                  <a:spcPts val="0"/>
                </a:spcBef>
                <a:spcAft>
                  <a:spcPts val="0"/>
                </a:spcAft>
                <a:defRPr/>
              </a:pPr>
              <a:t>5</a:t>
            </a:fld>
            <a:endParaRPr lang="en-US" sz="1200">
              <a:solidFill>
                <a:schemeClr val="tx1">
                  <a:tint val="75000"/>
                </a:schemeClr>
              </a:solidFill>
              <a:latin typeface="+mn-lt"/>
            </a:endParaRPr>
          </a:p>
        </p:txBody>
      </p:sp>
      <p:pic>
        <p:nvPicPr>
          <p:cNvPr id="17412"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17413" name="TextBox 6"/>
          <p:cNvSpPr txBox="1">
            <a:spLocks noChangeArrowheads="1"/>
          </p:cNvSpPr>
          <p:nvPr/>
        </p:nvSpPr>
        <p:spPr bwMode="auto">
          <a:xfrm>
            <a:off x="228600" y="1219200"/>
            <a:ext cx="8534400" cy="2647950"/>
          </a:xfrm>
          <a:prstGeom prst="rect">
            <a:avLst/>
          </a:prstGeom>
          <a:noFill/>
          <a:ln w="9525">
            <a:noFill/>
            <a:miter lim="800000"/>
            <a:headEnd/>
            <a:tailEnd/>
          </a:ln>
        </p:spPr>
        <p:txBody>
          <a:bodyPr>
            <a:spAutoFit/>
          </a:bodyPr>
          <a:lstStyle/>
          <a:p>
            <a:pPr marL="457200" indent="-457200"/>
            <a:r>
              <a:rPr lang="en-US" sz="2400">
                <a:latin typeface="Calibri" pitchFamily="34" charset="0"/>
              </a:rPr>
              <a:t>Displaying/Selecting Options:</a:t>
            </a:r>
          </a:p>
          <a:p>
            <a:pPr marL="457200" indent="-457200"/>
            <a:endParaRPr lang="en-US" sz="2400">
              <a:latin typeface="Calibri" pitchFamily="34" charset="0"/>
            </a:endParaRPr>
          </a:p>
          <a:p>
            <a:pPr marL="457200" indent="-457200"/>
            <a:r>
              <a:rPr lang="en-US" sz="2400" b="1">
                <a:latin typeface="Calibri" pitchFamily="34" charset="0"/>
              </a:rPr>
              <a:t>Thông thường, một </a:t>
            </a:r>
            <a:r>
              <a:rPr lang="en-US" sz="2400" b="1">
                <a:solidFill>
                  <a:srgbClr val="C00000"/>
                </a:solidFill>
                <a:latin typeface="Calibri" pitchFamily="34" charset="0"/>
              </a:rPr>
              <a:t>data adapter</a:t>
            </a:r>
            <a:r>
              <a:rPr lang="en-US" sz="2400" b="1">
                <a:latin typeface="Calibri" pitchFamily="34" charset="0"/>
              </a:rPr>
              <a:t> </a:t>
            </a:r>
            <a:br>
              <a:rPr lang="en-US" sz="2400" b="1">
                <a:latin typeface="Calibri" pitchFamily="34" charset="0"/>
              </a:rPr>
            </a:br>
            <a:r>
              <a:rPr lang="en-US" sz="2400" b="1">
                <a:latin typeface="Calibri" pitchFamily="34" charset="0"/>
              </a:rPr>
              <a:t>được gắn với một </a:t>
            </a:r>
            <a:r>
              <a:rPr lang="en-US" sz="2400" b="1">
                <a:solidFill>
                  <a:srgbClr val="C00000"/>
                </a:solidFill>
                <a:latin typeface="Calibri" pitchFamily="34" charset="0"/>
              </a:rPr>
              <a:t>ListView</a:t>
            </a:r>
            <a:r>
              <a:rPr lang="en-US" sz="2400" b="1">
                <a:latin typeface="Calibri" pitchFamily="34" charset="0"/>
              </a:rPr>
              <a:t> – </a:t>
            </a:r>
            <a:br>
              <a:rPr lang="en-US" sz="2400" b="1">
                <a:latin typeface="Calibri" pitchFamily="34" charset="0"/>
              </a:rPr>
            </a:br>
            <a:r>
              <a:rPr lang="en-US" sz="2400" b="1">
                <a:latin typeface="Calibri" pitchFamily="34" charset="0"/>
              </a:rPr>
              <a:t>đây là một UI widget </a:t>
            </a:r>
            <a:br>
              <a:rPr lang="en-US" sz="2400" b="1">
                <a:latin typeface="Calibri" pitchFamily="34" charset="0"/>
              </a:rPr>
            </a:br>
            <a:r>
              <a:rPr lang="en-US" sz="2400" b="1">
                <a:latin typeface="Calibri" pitchFamily="34" charset="0"/>
              </a:rPr>
              <a:t>dành riêng cho việc </a:t>
            </a:r>
            <a:br>
              <a:rPr lang="en-US" sz="2400" b="1">
                <a:latin typeface="Calibri" pitchFamily="34" charset="0"/>
              </a:rPr>
            </a:br>
            <a:r>
              <a:rPr lang="en-US" sz="2400" b="1">
                <a:latin typeface="Calibri" pitchFamily="34" charset="0"/>
              </a:rPr>
              <a:t>hiển thị danh sách</a:t>
            </a:r>
          </a:p>
        </p:txBody>
      </p:sp>
      <p:pic>
        <p:nvPicPr>
          <p:cNvPr id="17414" name="Picture 3"/>
          <p:cNvPicPr>
            <a:picLocks noChangeAspect="1" noChangeArrowheads="1"/>
          </p:cNvPicPr>
          <p:nvPr/>
        </p:nvPicPr>
        <p:blipFill>
          <a:blip r:embed="rId3"/>
          <a:srcRect/>
          <a:stretch>
            <a:fillRect/>
          </a:stretch>
        </p:blipFill>
        <p:spPr bwMode="auto">
          <a:xfrm>
            <a:off x="5410200" y="1104900"/>
            <a:ext cx="2413000" cy="4305300"/>
          </a:xfrm>
          <a:prstGeom prst="rect">
            <a:avLst/>
          </a:prstGeom>
          <a:noFill/>
          <a:ln w="9525">
            <a:noFill/>
            <a:miter lim="800000"/>
            <a:headEnd/>
            <a:tailEnd/>
          </a:ln>
        </p:spPr>
      </p:pic>
      <p:sp>
        <p:nvSpPr>
          <p:cNvPr id="16" name="Right Brace 15"/>
          <p:cNvSpPr/>
          <p:nvPr/>
        </p:nvSpPr>
        <p:spPr>
          <a:xfrm>
            <a:off x="7924800" y="1600200"/>
            <a:ext cx="304800" cy="28194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0" name="Line Callout 3 19"/>
          <p:cNvSpPr/>
          <p:nvPr/>
        </p:nvSpPr>
        <p:spPr>
          <a:xfrm>
            <a:off x="6096000" y="5638800"/>
            <a:ext cx="2209800" cy="609600"/>
          </a:xfrm>
          <a:prstGeom prst="borderCallout3">
            <a:avLst>
              <a:gd name="adj1" fmla="val -1503"/>
              <a:gd name="adj2" fmla="val 100049"/>
              <a:gd name="adj3" fmla="val -44541"/>
              <a:gd name="adj4" fmla="val 114294"/>
              <a:gd name="adj5" fmla="val -217722"/>
              <a:gd name="adj6" fmla="val 116347"/>
              <a:gd name="adj7" fmla="val -409822"/>
              <a:gd name="adj8" fmla="val 98959"/>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rgbClr val="0070C0"/>
                </a:solidFill>
              </a:rPr>
              <a:t>Destination layout </a:t>
            </a:r>
          </a:p>
          <a:p>
            <a:pPr algn="ctr" fontAlgn="auto">
              <a:spcBef>
                <a:spcPts val="0"/>
              </a:spcBef>
              <a:spcAft>
                <a:spcPts val="0"/>
              </a:spcAft>
              <a:defRPr/>
            </a:pPr>
            <a:r>
              <a:rPr lang="en-US" sz="1600" dirty="0">
                <a:solidFill>
                  <a:srgbClr val="0070C0"/>
                </a:solidFill>
              </a:rPr>
              <a:t>Holding a </a:t>
            </a:r>
            <a:r>
              <a:rPr lang="en-US" sz="1600" b="1" dirty="0" err="1">
                <a:solidFill>
                  <a:srgbClr val="0070C0"/>
                </a:solidFill>
              </a:rPr>
              <a:t>ListView</a:t>
            </a:r>
            <a:endParaRPr lang="en-US" sz="1600" b="1" dirty="0">
              <a:solidFill>
                <a:srgbClr val="0070C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1FDB516-C02B-415E-B83C-365187AD94D5}" type="slidenum">
              <a:rPr lang="en-US"/>
              <a:pPr>
                <a:defRPr/>
              </a:pPr>
              <a:t>50</a:t>
            </a:fld>
            <a:endParaRPr lang="en-US" dirty="0"/>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945F2287-EB12-4C0D-8248-5F0D5766E7C6}" type="slidenum">
              <a:rPr lang="en-US" sz="1200">
                <a:solidFill>
                  <a:schemeClr val="tx1">
                    <a:tint val="75000"/>
                  </a:schemeClr>
                </a:solidFill>
                <a:latin typeface="+mn-lt"/>
              </a:rPr>
              <a:pPr algn="r" fontAlgn="auto">
                <a:spcBef>
                  <a:spcPts val="0"/>
                </a:spcBef>
                <a:spcAft>
                  <a:spcPts val="0"/>
                </a:spcAft>
                <a:defRPr/>
              </a:pPr>
              <a:t>50</a:t>
            </a:fld>
            <a:endParaRPr lang="en-US" sz="1200">
              <a:solidFill>
                <a:schemeClr val="tx1">
                  <a:tint val="75000"/>
                </a:schemeClr>
              </a:solidFill>
              <a:latin typeface="+mn-lt"/>
            </a:endParaRPr>
          </a:p>
        </p:txBody>
      </p:sp>
      <p:pic>
        <p:nvPicPr>
          <p:cNvPr id="64516"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64517" name="TextBox 8"/>
          <p:cNvSpPr txBox="1">
            <a:spLocks noChangeArrowheads="1"/>
          </p:cNvSpPr>
          <p:nvPr/>
        </p:nvSpPr>
        <p:spPr bwMode="auto">
          <a:xfrm>
            <a:off x="304800" y="1524000"/>
            <a:ext cx="8534400" cy="4954588"/>
          </a:xfrm>
          <a:prstGeom prst="rect">
            <a:avLst/>
          </a:prstGeom>
          <a:noFill/>
          <a:ln w="9525">
            <a:noFill/>
            <a:miter lim="800000"/>
            <a:headEnd/>
            <a:tailEnd/>
          </a:ln>
        </p:spPr>
        <p:txBody>
          <a:bodyPr>
            <a:spAutoFit/>
          </a:bodyPr>
          <a:lstStyle/>
          <a:p>
            <a:r>
              <a:rPr lang="en-US" sz="2800" b="1">
                <a:latin typeface="Calibri" pitchFamily="34" charset="0"/>
              </a:rPr>
              <a:t>Customized Lists – </a:t>
            </a:r>
            <a:r>
              <a:rPr lang="en-US" sz="2800" b="1">
                <a:solidFill>
                  <a:srgbClr val="0070C0"/>
                </a:solidFill>
                <a:latin typeface="Calibri" pitchFamily="34" charset="0"/>
              </a:rPr>
              <a:t>LayoutInflater()</a:t>
            </a:r>
            <a:endParaRPr lang="en-US" sz="2800">
              <a:solidFill>
                <a:srgbClr val="0070C0"/>
              </a:solidFill>
              <a:latin typeface="Calibri" pitchFamily="34" charset="0"/>
            </a:endParaRPr>
          </a:p>
          <a:p>
            <a:endParaRPr lang="en-US" sz="2400" b="1">
              <a:latin typeface="Calibri" pitchFamily="34" charset="0"/>
            </a:endParaRPr>
          </a:p>
          <a:p>
            <a:r>
              <a:rPr lang="en-US" sz="2400">
                <a:latin typeface="Calibri" pitchFamily="34" charset="0"/>
              </a:rPr>
              <a:t>In this case, “inflation” means the act of converting an XML layout specification into the actual tree of View objects the XML represents. </a:t>
            </a:r>
          </a:p>
          <a:p>
            <a:endParaRPr lang="en-US" sz="2400">
              <a:latin typeface="Calibri" pitchFamily="34" charset="0"/>
            </a:endParaRPr>
          </a:p>
          <a:p>
            <a:r>
              <a:rPr lang="en-US" sz="2400">
                <a:latin typeface="Calibri" pitchFamily="34" charset="0"/>
              </a:rPr>
              <a:t>An </a:t>
            </a:r>
            <a:r>
              <a:rPr lang="en-US" sz="2400" i="1">
                <a:latin typeface="Calibri" pitchFamily="34" charset="0"/>
              </a:rPr>
              <a:t>ArrayAdapter</a:t>
            </a:r>
            <a:r>
              <a:rPr lang="en-US" sz="2400">
                <a:latin typeface="Calibri" pitchFamily="34" charset="0"/>
              </a:rPr>
              <a:t> requires three arguments: current context, layout to show the output row, source data items (data to place in the rows).</a:t>
            </a:r>
          </a:p>
          <a:p>
            <a:endParaRPr lang="en-US" sz="2400">
              <a:latin typeface="Calibri" pitchFamily="34" charset="0"/>
            </a:endParaRPr>
          </a:p>
          <a:p>
            <a:r>
              <a:rPr lang="en-US" sz="2400">
                <a:latin typeface="Calibri" pitchFamily="34" charset="0"/>
              </a:rPr>
              <a:t>The overridden </a:t>
            </a:r>
            <a:r>
              <a:rPr lang="en-US" sz="2400" b="1">
                <a:solidFill>
                  <a:srgbClr val="0070C0"/>
                </a:solidFill>
                <a:latin typeface="Calibri" pitchFamily="34" charset="0"/>
              </a:rPr>
              <a:t>getView()</a:t>
            </a:r>
            <a:r>
              <a:rPr lang="en-US" sz="2400">
                <a:latin typeface="Calibri" pitchFamily="34" charset="0"/>
              </a:rPr>
              <a:t> method inflates the layout by custom allocating </a:t>
            </a:r>
            <a:r>
              <a:rPr lang="en-US" sz="2400" i="1">
                <a:latin typeface="Calibri" pitchFamily="34" charset="0"/>
              </a:rPr>
              <a:t>icons</a:t>
            </a:r>
            <a:r>
              <a:rPr lang="en-US" sz="2400">
                <a:latin typeface="Calibri" pitchFamily="34" charset="0"/>
              </a:rPr>
              <a:t> and </a:t>
            </a:r>
            <a:r>
              <a:rPr lang="en-US" sz="2400" i="1">
                <a:latin typeface="Calibri" pitchFamily="34" charset="0"/>
              </a:rPr>
              <a:t>text</a:t>
            </a:r>
            <a:r>
              <a:rPr lang="en-US" sz="2400">
                <a:latin typeface="Calibri" pitchFamily="34" charset="0"/>
              </a:rPr>
              <a:t> taken from data source in the user designed row. Once assembled the View (row) is returned.</a:t>
            </a:r>
          </a:p>
        </p:txBody>
      </p:sp>
      <p:sp>
        <p:nvSpPr>
          <p:cNvPr id="64518" name="TextBox 10"/>
          <p:cNvSpPr txBox="1">
            <a:spLocks noChangeArrowheads="1"/>
          </p:cNvSpPr>
          <p:nvPr/>
        </p:nvSpPr>
        <p:spPr bwMode="auto">
          <a:xfrm>
            <a:off x="457200" y="2057400"/>
            <a:ext cx="7467600" cy="369888"/>
          </a:xfrm>
          <a:prstGeom prst="rect">
            <a:avLst/>
          </a:prstGeom>
          <a:noFill/>
          <a:ln w="9525">
            <a:noFill/>
            <a:miter lim="800000"/>
            <a:headEnd/>
            <a:tailEnd/>
          </a:ln>
        </p:spPr>
        <p:txBody>
          <a:bodyPr>
            <a:spAutoFit/>
          </a:bodyP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06C8DB3-DC31-41A9-8D15-3B92DD397ACC}" type="slidenum">
              <a:rPr lang="en-US"/>
              <a:pPr>
                <a:defRPr/>
              </a:pPr>
              <a:t>51</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58EB8ED1-4371-49D4-9001-EC3310CEEE6D}" type="slidenum">
              <a:rPr lang="en-US" sz="1200">
                <a:solidFill>
                  <a:schemeClr val="tx1">
                    <a:tint val="75000"/>
                  </a:schemeClr>
                </a:solidFill>
                <a:latin typeface="+mn-lt"/>
              </a:rPr>
              <a:pPr algn="r" fontAlgn="auto">
                <a:spcBef>
                  <a:spcPts val="0"/>
                </a:spcBef>
                <a:spcAft>
                  <a:spcPts val="0"/>
                </a:spcAft>
                <a:defRPr/>
              </a:pPr>
              <a:t>51</a:t>
            </a:fld>
            <a:endParaRPr lang="en-US" sz="1200">
              <a:solidFill>
                <a:schemeClr val="tx1">
                  <a:tint val="75000"/>
                </a:schemeClr>
              </a:solidFill>
              <a:latin typeface="+mn-lt"/>
            </a:endParaRPr>
          </a:p>
        </p:txBody>
      </p:sp>
      <p:pic>
        <p:nvPicPr>
          <p:cNvPr id="65540"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65541" name="TextBox 6"/>
          <p:cNvSpPr txBox="1">
            <a:spLocks noChangeArrowheads="1"/>
          </p:cNvSpPr>
          <p:nvPr/>
        </p:nvSpPr>
        <p:spPr bwMode="auto">
          <a:xfrm>
            <a:off x="228600" y="1219200"/>
            <a:ext cx="8534400" cy="1016000"/>
          </a:xfrm>
          <a:prstGeom prst="rect">
            <a:avLst/>
          </a:prstGeom>
          <a:noFill/>
          <a:ln w="9525">
            <a:noFill/>
            <a:miter lim="800000"/>
            <a:headEnd/>
            <a:tailEnd/>
          </a:ln>
        </p:spPr>
        <p:txBody>
          <a:bodyPr>
            <a:spAutoFit/>
          </a:bodyPr>
          <a:lstStyle/>
          <a:p>
            <a:pPr marL="457200" indent="-457200" algn="ctr"/>
            <a:r>
              <a:rPr lang="en-US" sz="6000" b="1">
                <a:solidFill>
                  <a:srgbClr val="FF0000"/>
                </a:solidFill>
                <a:latin typeface="Calibri" pitchFamily="34" charset="0"/>
              </a:rPr>
              <a:t>Questions ?</a:t>
            </a:r>
            <a:endParaRPr lang="en-US" sz="600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62D33B4-E61F-41FA-BF4B-F040B96C5F03}" type="slidenum">
              <a:rPr lang="en-US"/>
              <a:pPr>
                <a:defRPr/>
              </a:pPr>
              <a:t>52</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A67348BC-CFAC-4102-9EB0-E1E6B3F6A9DC}" type="slidenum">
              <a:rPr lang="en-US" sz="1200">
                <a:solidFill>
                  <a:schemeClr val="tx1">
                    <a:tint val="75000"/>
                  </a:schemeClr>
                </a:solidFill>
                <a:latin typeface="+mn-lt"/>
              </a:rPr>
              <a:pPr algn="r" fontAlgn="auto">
                <a:spcBef>
                  <a:spcPts val="0"/>
                </a:spcBef>
                <a:spcAft>
                  <a:spcPts val="0"/>
                </a:spcAft>
                <a:defRPr/>
              </a:pPr>
              <a:t>52</a:t>
            </a:fld>
            <a:endParaRPr lang="en-US" sz="1200">
              <a:solidFill>
                <a:schemeClr val="tx1">
                  <a:tint val="75000"/>
                </a:schemeClr>
              </a:solidFill>
              <a:latin typeface="+mn-lt"/>
            </a:endParaRPr>
          </a:p>
        </p:txBody>
      </p:sp>
      <p:pic>
        <p:nvPicPr>
          <p:cNvPr id="66564"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7" name="TextBox 6"/>
          <p:cNvSpPr txBox="1"/>
          <p:nvPr/>
        </p:nvSpPr>
        <p:spPr>
          <a:xfrm>
            <a:off x="228600" y="1219200"/>
            <a:ext cx="8534400" cy="1077913"/>
          </a:xfrm>
          <a:prstGeom prst="rect">
            <a:avLst/>
          </a:prstGeom>
          <a:noFill/>
        </p:spPr>
        <p:txBody>
          <a:bodyPr>
            <a:spAutoFit/>
          </a:bodyPr>
          <a:lstStyle/>
          <a:p>
            <a:pPr marL="457200" indent="-457200" fontAlgn="auto">
              <a:spcBef>
                <a:spcPts val="0"/>
              </a:spcBef>
              <a:spcAft>
                <a:spcPts val="0"/>
              </a:spcAft>
              <a:defRPr/>
            </a:pPr>
            <a:r>
              <a:rPr lang="en-US" sz="2400" b="1" dirty="0">
                <a:latin typeface="+mn-lt"/>
              </a:rPr>
              <a:t>Appendix A. 	Android’s Predefined Layouts</a:t>
            </a:r>
            <a:endParaRPr lang="en-US" sz="2400" dirty="0">
              <a:latin typeface="+mn-lt"/>
            </a:endParaRPr>
          </a:p>
          <a:p>
            <a:pPr fontAlgn="auto">
              <a:spcBef>
                <a:spcPts val="0"/>
              </a:spcBef>
              <a:spcAft>
                <a:spcPts val="0"/>
              </a:spcAft>
              <a:defRPr/>
            </a:pPr>
            <a:r>
              <a:rPr lang="en-US" sz="2000" dirty="0">
                <a:latin typeface="+mn-lt"/>
              </a:rPr>
              <a:t>This is the definition of: </a:t>
            </a:r>
            <a:r>
              <a:rPr lang="en-US" sz="2000" b="1" i="1" dirty="0">
                <a:solidFill>
                  <a:srgbClr val="0060A8"/>
                </a:solidFill>
                <a:latin typeface="+mn-lt"/>
              </a:rPr>
              <a:t>simple_list_item_1 . </a:t>
            </a:r>
            <a:r>
              <a:rPr lang="en-US" sz="2000" dirty="0">
                <a:latin typeface="+mn-lt"/>
              </a:rPr>
              <a:t>It is just a </a:t>
            </a:r>
            <a:r>
              <a:rPr lang="en-US" sz="2000" dirty="0" err="1">
                <a:latin typeface="+mn-lt"/>
              </a:rPr>
              <a:t>TextView</a:t>
            </a:r>
            <a:r>
              <a:rPr lang="en-US" sz="2000" dirty="0">
                <a:latin typeface="+mn-lt"/>
              </a:rPr>
              <a:t> field named “</a:t>
            </a:r>
            <a:r>
              <a:rPr lang="en-US" sz="2000" b="1" dirty="0">
                <a:solidFill>
                  <a:srgbClr val="0070C0"/>
                </a:solidFill>
                <a:latin typeface="+mn-lt"/>
              </a:rPr>
              <a:t>text1</a:t>
            </a:r>
            <a:r>
              <a:rPr lang="en-US" sz="2000" dirty="0">
                <a:latin typeface="+mn-lt"/>
              </a:rPr>
              <a:t>” centered, large font, and some padding.</a:t>
            </a:r>
          </a:p>
        </p:txBody>
      </p:sp>
      <p:sp>
        <p:nvSpPr>
          <p:cNvPr id="9" name="TextBox 8"/>
          <p:cNvSpPr txBox="1"/>
          <p:nvPr/>
        </p:nvSpPr>
        <p:spPr>
          <a:xfrm>
            <a:off x="228600" y="2530475"/>
            <a:ext cx="8610600" cy="3946525"/>
          </a:xfrm>
          <a:prstGeom prst="rect">
            <a:avLst/>
          </a:prstGeom>
          <a:solidFill>
            <a:schemeClr val="bg1">
              <a:lumMod val="95000"/>
            </a:schemeClr>
          </a:solidFill>
          <a:ln>
            <a:solidFill>
              <a:schemeClr val="bg1">
                <a:lumMod val="85000"/>
              </a:schemeClr>
            </a:solidFill>
          </a:ln>
        </p:spPr>
        <p:txBody>
          <a:bodyPr>
            <a:spAutoFit/>
          </a:bodyPr>
          <a:lstStyle/>
          <a:p>
            <a:pPr fontAlgn="auto">
              <a:spcBef>
                <a:spcPts val="0"/>
              </a:spcBef>
              <a:spcAft>
                <a:spcPts val="0"/>
              </a:spcAft>
              <a:defRPr/>
            </a:pPr>
            <a:r>
              <a:rPr lang="en-US" b="1" dirty="0">
                <a:latin typeface="+mn-lt"/>
              </a:rPr>
              <a:t> </a:t>
            </a:r>
            <a:r>
              <a:rPr lang="en-US" dirty="0">
                <a:latin typeface="+mn-lt"/>
              </a:rPr>
              <a:t> &lt;?xml version="1.0" encoding="utf-8" ?&gt; </a:t>
            </a:r>
          </a:p>
          <a:p>
            <a:pPr fontAlgn="auto">
              <a:spcBef>
                <a:spcPts val="0"/>
              </a:spcBef>
              <a:spcAft>
                <a:spcPts val="0"/>
              </a:spcAft>
              <a:defRPr/>
            </a:pPr>
            <a:endParaRPr lang="en-US" dirty="0">
              <a:latin typeface="+mn-lt"/>
            </a:endParaRPr>
          </a:p>
          <a:p>
            <a:pPr fontAlgn="auto">
              <a:spcBef>
                <a:spcPts val="0"/>
              </a:spcBef>
              <a:spcAft>
                <a:spcPts val="0"/>
              </a:spcAft>
              <a:defRPr/>
            </a:pPr>
            <a:r>
              <a:rPr lang="en-US" sz="1050" dirty="0">
                <a:latin typeface="+mn-lt"/>
              </a:rPr>
              <a:t>&lt;!-- Copyright (C) 2006 The Android Open Source Project Licensed under the Apache License, Version 2.0 (the "License"); you may not use this file except in compliance with the License. You may obtain a copy of the License at http://www.apache.org/licenses/LICENSE-2.0 Unless required by applicable law or agreed to in writing, software distributed under the License is distributed on an "AS IS" BASIS, WITHOUT WARRANTIES OR CONDITIONS OF ANY KIND, either express or implied. See the License for the specific language governing permissions and limitations under the License. </a:t>
            </a:r>
            <a:r>
              <a:rPr lang="en-US" sz="1050" b="1" dirty="0">
                <a:latin typeface="+mn-lt"/>
              </a:rPr>
              <a:t> </a:t>
            </a:r>
            <a:r>
              <a:rPr lang="en-US" sz="1050" dirty="0">
                <a:latin typeface="+mn-lt"/>
              </a:rPr>
              <a:t> --&gt; </a:t>
            </a:r>
          </a:p>
          <a:p>
            <a:pPr fontAlgn="auto">
              <a:spcBef>
                <a:spcPts val="0"/>
              </a:spcBef>
              <a:spcAft>
                <a:spcPts val="0"/>
              </a:spcAft>
              <a:defRPr/>
            </a:pPr>
            <a:endParaRPr lang="en-US" sz="1050" dirty="0">
              <a:latin typeface="+mn-lt"/>
            </a:endParaRPr>
          </a:p>
          <a:p>
            <a:pPr fontAlgn="auto">
              <a:spcBef>
                <a:spcPts val="0"/>
              </a:spcBef>
              <a:spcAft>
                <a:spcPts val="0"/>
              </a:spcAft>
              <a:defRPr/>
            </a:pPr>
            <a:r>
              <a:rPr lang="en-US" dirty="0">
                <a:latin typeface="+mn-lt"/>
              </a:rPr>
              <a:t> &lt;</a:t>
            </a:r>
            <a:r>
              <a:rPr lang="en-US" dirty="0" err="1">
                <a:latin typeface="+mn-lt"/>
              </a:rPr>
              <a:t>TextView</a:t>
            </a:r>
            <a:r>
              <a:rPr lang="en-US" dirty="0">
                <a:latin typeface="+mn-lt"/>
              </a:rPr>
              <a:t> </a:t>
            </a:r>
            <a:r>
              <a:rPr lang="en-US" dirty="0" err="1">
                <a:latin typeface="+mn-lt"/>
              </a:rPr>
              <a:t>xmlns:android</a:t>
            </a:r>
            <a:r>
              <a:rPr lang="en-US" dirty="0">
                <a:latin typeface="+mn-lt"/>
              </a:rPr>
              <a:t>="</a:t>
            </a:r>
            <a:r>
              <a:rPr lang="en-US" b="1" dirty="0">
                <a:latin typeface="+mn-lt"/>
              </a:rPr>
              <a:t>http://schemas.android.com/apk/res/android</a:t>
            </a:r>
            <a:r>
              <a:rPr lang="en-US" dirty="0">
                <a:latin typeface="+mn-lt"/>
              </a:rPr>
              <a:t>" </a:t>
            </a:r>
          </a:p>
          <a:p>
            <a:pPr lvl="1" fontAlgn="auto">
              <a:spcBef>
                <a:spcPts val="0"/>
              </a:spcBef>
              <a:spcAft>
                <a:spcPts val="0"/>
              </a:spcAft>
              <a:defRPr/>
            </a:pPr>
            <a:r>
              <a:rPr lang="en-US" dirty="0" err="1">
                <a:latin typeface="+mn-lt"/>
              </a:rPr>
              <a:t>android:id</a:t>
            </a:r>
            <a:r>
              <a:rPr lang="en-US" dirty="0">
                <a:latin typeface="+mn-lt"/>
              </a:rPr>
              <a:t>="</a:t>
            </a:r>
            <a:r>
              <a:rPr lang="en-US" b="1" dirty="0">
                <a:latin typeface="+mn-lt"/>
              </a:rPr>
              <a:t>@</a:t>
            </a:r>
            <a:r>
              <a:rPr lang="en-US" b="1" dirty="0" err="1">
                <a:latin typeface="+mn-lt"/>
              </a:rPr>
              <a:t>android:id</a:t>
            </a:r>
            <a:r>
              <a:rPr lang="en-US" b="1" dirty="0">
                <a:latin typeface="+mn-lt"/>
              </a:rPr>
              <a:t>/text1</a:t>
            </a:r>
            <a:r>
              <a:rPr lang="en-US" dirty="0">
                <a:latin typeface="+mn-lt"/>
              </a:rPr>
              <a:t>" </a:t>
            </a:r>
          </a:p>
          <a:p>
            <a:pPr lvl="1" fontAlgn="auto">
              <a:spcBef>
                <a:spcPts val="0"/>
              </a:spcBef>
              <a:spcAft>
                <a:spcPts val="0"/>
              </a:spcAft>
              <a:defRPr/>
            </a:pPr>
            <a:r>
              <a:rPr lang="en-US" dirty="0" err="1">
                <a:latin typeface="+mn-lt"/>
              </a:rPr>
              <a:t>android:layout_width</a:t>
            </a:r>
            <a:r>
              <a:rPr lang="en-US" dirty="0">
                <a:latin typeface="+mn-lt"/>
              </a:rPr>
              <a:t>="</a:t>
            </a:r>
            <a:r>
              <a:rPr lang="en-US" b="1" dirty="0" err="1">
                <a:latin typeface="+mn-lt"/>
              </a:rPr>
              <a:t>fill_parent</a:t>
            </a:r>
            <a:r>
              <a:rPr lang="en-US" dirty="0">
                <a:latin typeface="+mn-lt"/>
              </a:rPr>
              <a:t>" </a:t>
            </a:r>
          </a:p>
          <a:p>
            <a:pPr lvl="1" fontAlgn="auto">
              <a:spcBef>
                <a:spcPts val="0"/>
              </a:spcBef>
              <a:spcAft>
                <a:spcPts val="0"/>
              </a:spcAft>
              <a:defRPr/>
            </a:pPr>
            <a:r>
              <a:rPr lang="en-US" dirty="0" err="1">
                <a:latin typeface="+mn-lt"/>
              </a:rPr>
              <a:t>android:layout_height</a:t>
            </a:r>
            <a:r>
              <a:rPr lang="en-US" dirty="0">
                <a:latin typeface="+mn-lt"/>
              </a:rPr>
              <a:t>="</a:t>
            </a:r>
            <a:r>
              <a:rPr lang="en-US" b="1" dirty="0" err="1">
                <a:latin typeface="+mn-lt"/>
              </a:rPr>
              <a:t>wrap_content</a:t>
            </a:r>
            <a:r>
              <a:rPr lang="en-US" dirty="0">
                <a:latin typeface="+mn-lt"/>
              </a:rPr>
              <a:t>" </a:t>
            </a:r>
            <a:r>
              <a:rPr lang="en-US" dirty="0" err="1">
                <a:latin typeface="+mn-lt"/>
              </a:rPr>
              <a:t>android:textAppearance</a:t>
            </a:r>
            <a:r>
              <a:rPr lang="en-US" dirty="0">
                <a:latin typeface="+mn-lt"/>
              </a:rPr>
              <a:t>="</a:t>
            </a:r>
            <a:r>
              <a:rPr lang="en-US" b="1" dirty="0">
                <a:latin typeface="+mn-lt"/>
              </a:rPr>
              <a:t>?</a:t>
            </a:r>
            <a:r>
              <a:rPr lang="en-US" b="1" dirty="0" err="1">
                <a:latin typeface="+mn-lt"/>
              </a:rPr>
              <a:t>android:attr</a:t>
            </a:r>
            <a:r>
              <a:rPr lang="en-US" b="1" dirty="0">
                <a:latin typeface="+mn-lt"/>
              </a:rPr>
              <a:t>/</a:t>
            </a:r>
            <a:r>
              <a:rPr lang="en-US" b="1" dirty="0" err="1">
                <a:latin typeface="+mn-lt"/>
              </a:rPr>
              <a:t>textAppearanceLarge</a:t>
            </a:r>
            <a:r>
              <a:rPr lang="en-US" dirty="0">
                <a:latin typeface="+mn-lt"/>
              </a:rPr>
              <a:t>" </a:t>
            </a:r>
            <a:r>
              <a:rPr lang="en-US" dirty="0" err="1">
                <a:latin typeface="+mn-lt"/>
              </a:rPr>
              <a:t>android:gravity</a:t>
            </a:r>
            <a:r>
              <a:rPr lang="en-US" dirty="0">
                <a:latin typeface="+mn-lt"/>
              </a:rPr>
              <a:t>="</a:t>
            </a:r>
            <a:r>
              <a:rPr lang="en-US" b="1" dirty="0" err="1">
                <a:latin typeface="+mn-lt"/>
              </a:rPr>
              <a:t>center_vertical</a:t>
            </a:r>
            <a:r>
              <a:rPr lang="en-US" dirty="0">
                <a:latin typeface="+mn-lt"/>
              </a:rPr>
              <a:t>" </a:t>
            </a:r>
          </a:p>
          <a:p>
            <a:pPr lvl="1" fontAlgn="auto">
              <a:spcBef>
                <a:spcPts val="0"/>
              </a:spcBef>
              <a:spcAft>
                <a:spcPts val="0"/>
              </a:spcAft>
              <a:defRPr/>
            </a:pPr>
            <a:r>
              <a:rPr lang="en-US" dirty="0" err="1">
                <a:latin typeface="+mn-lt"/>
              </a:rPr>
              <a:t>android:paddingLeft</a:t>
            </a:r>
            <a:r>
              <a:rPr lang="en-US" dirty="0">
                <a:latin typeface="+mn-lt"/>
              </a:rPr>
              <a:t>="</a:t>
            </a:r>
            <a:r>
              <a:rPr lang="en-US" b="1" dirty="0">
                <a:latin typeface="+mn-lt"/>
              </a:rPr>
              <a:t>6dip</a:t>
            </a:r>
            <a:r>
              <a:rPr lang="en-US" dirty="0">
                <a:latin typeface="+mn-lt"/>
              </a:rPr>
              <a:t>" </a:t>
            </a:r>
          </a:p>
          <a:p>
            <a:pPr lvl="1" fontAlgn="auto">
              <a:spcBef>
                <a:spcPts val="0"/>
              </a:spcBef>
              <a:spcAft>
                <a:spcPts val="0"/>
              </a:spcAft>
              <a:defRPr/>
            </a:pPr>
            <a:r>
              <a:rPr lang="en-US" dirty="0" err="1">
                <a:latin typeface="+mn-lt"/>
              </a:rPr>
              <a:t>android:minHeight</a:t>
            </a:r>
            <a:r>
              <a:rPr lang="en-US" dirty="0">
                <a:latin typeface="+mn-lt"/>
              </a:rPr>
              <a:t>="</a:t>
            </a:r>
            <a:r>
              <a:rPr lang="en-US" b="1" dirty="0">
                <a:latin typeface="+mn-lt"/>
              </a:rPr>
              <a:t>?</a:t>
            </a:r>
            <a:r>
              <a:rPr lang="en-US" b="1" dirty="0" err="1">
                <a:latin typeface="+mn-lt"/>
              </a:rPr>
              <a:t>android:attr</a:t>
            </a:r>
            <a:r>
              <a:rPr lang="en-US" b="1" dirty="0">
                <a:latin typeface="+mn-lt"/>
              </a:rPr>
              <a:t>/</a:t>
            </a:r>
            <a:r>
              <a:rPr lang="en-US" b="1" dirty="0" err="1">
                <a:latin typeface="+mn-lt"/>
              </a:rPr>
              <a:t>listPreferredItemHeight</a:t>
            </a:r>
            <a:r>
              <a:rPr lang="en-US" dirty="0">
                <a:latin typeface="+mn-lt"/>
              </a:rPr>
              <a:t>" </a:t>
            </a:r>
          </a:p>
          <a:p>
            <a:pPr fontAlgn="auto">
              <a:spcBef>
                <a:spcPts val="0"/>
              </a:spcBef>
              <a:spcAft>
                <a:spcPts val="0"/>
              </a:spcAft>
              <a:defRPr/>
            </a:pPr>
            <a:r>
              <a:rPr lang="en-US" dirty="0">
                <a:latin typeface="+mn-lt"/>
              </a:rPr>
              <a:t>/&gt;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A9CAEF3-AB7D-40A2-9194-D515404B6150}" type="slidenum">
              <a:rPr lang="en-US"/>
              <a:pPr>
                <a:defRPr/>
              </a:pPr>
              <a:t>53</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198564EE-A8DF-4115-B763-ED340F0F19BA}" type="slidenum">
              <a:rPr lang="en-US" sz="1200">
                <a:solidFill>
                  <a:schemeClr val="tx1">
                    <a:tint val="75000"/>
                  </a:schemeClr>
                </a:solidFill>
                <a:latin typeface="+mn-lt"/>
              </a:rPr>
              <a:pPr algn="r" fontAlgn="auto">
                <a:spcBef>
                  <a:spcPts val="0"/>
                </a:spcBef>
                <a:spcAft>
                  <a:spcPts val="0"/>
                </a:spcAft>
                <a:defRPr/>
              </a:pPr>
              <a:t>53</a:t>
            </a:fld>
            <a:endParaRPr lang="en-US" sz="1200">
              <a:solidFill>
                <a:schemeClr val="tx1">
                  <a:tint val="75000"/>
                </a:schemeClr>
              </a:solidFill>
              <a:latin typeface="+mn-lt"/>
            </a:endParaRPr>
          </a:p>
        </p:txBody>
      </p:sp>
      <p:pic>
        <p:nvPicPr>
          <p:cNvPr id="67588"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7" name="TextBox 6"/>
          <p:cNvSpPr txBox="1"/>
          <p:nvPr/>
        </p:nvSpPr>
        <p:spPr>
          <a:xfrm>
            <a:off x="228600" y="1219200"/>
            <a:ext cx="8534400" cy="1077913"/>
          </a:xfrm>
          <a:prstGeom prst="rect">
            <a:avLst/>
          </a:prstGeom>
          <a:noFill/>
        </p:spPr>
        <p:txBody>
          <a:bodyPr>
            <a:spAutoFit/>
          </a:bodyPr>
          <a:lstStyle/>
          <a:p>
            <a:pPr marL="457200" indent="-457200" fontAlgn="auto">
              <a:spcBef>
                <a:spcPts val="0"/>
              </a:spcBef>
              <a:spcAft>
                <a:spcPts val="0"/>
              </a:spcAft>
              <a:defRPr/>
            </a:pPr>
            <a:r>
              <a:rPr lang="en-US" sz="2400" b="1" dirty="0">
                <a:latin typeface="+mn-lt"/>
              </a:rPr>
              <a:t>Appendix A. 	Android’s Predefined Layouts</a:t>
            </a:r>
            <a:endParaRPr lang="en-US" sz="2400" dirty="0">
              <a:latin typeface="+mn-lt"/>
            </a:endParaRPr>
          </a:p>
          <a:p>
            <a:pPr fontAlgn="auto">
              <a:spcBef>
                <a:spcPts val="0"/>
              </a:spcBef>
              <a:spcAft>
                <a:spcPts val="0"/>
              </a:spcAft>
              <a:defRPr/>
            </a:pPr>
            <a:r>
              <a:rPr lang="en-US" sz="2000" dirty="0">
                <a:latin typeface="+mn-lt"/>
              </a:rPr>
              <a:t>This is the definition of: </a:t>
            </a:r>
            <a:r>
              <a:rPr lang="en-US" sz="2000" b="1" i="1" dirty="0" err="1">
                <a:solidFill>
                  <a:srgbClr val="0060A8"/>
                </a:solidFill>
                <a:latin typeface="+mn-lt"/>
              </a:rPr>
              <a:t>simple_spinner_dropdown_item</a:t>
            </a:r>
            <a:r>
              <a:rPr lang="en-US" sz="2000" b="1" i="1" dirty="0">
                <a:solidFill>
                  <a:srgbClr val="0060A8"/>
                </a:solidFill>
                <a:latin typeface="+mn-lt"/>
              </a:rPr>
              <a:t>.  </a:t>
            </a:r>
            <a:r>
              <a:rPr lang="en-US" sz="2000" dirty="0">
                <a:latin typeface="+mn-lt"/>
              </a:rPr>
              <a:t>Other possible built-in spinner layout is: </a:t>
            </a:r>
            <a:r>
              <a:rPr lang="en-US" sz="2000" i="1" dirty="0" err="1">
                <a:latin typeface="+mn-lt"/>
              </a:rPr>
              <a:t>simple_spinner_item</a:t>
            </a:r>
            <a:r>
              <a:rPr lang="en-US" sz="2000" dirty="0">
                <a:latin typeface="+mn-lt"/>
              </a:rPr>
              <a:t>.</a:t>
            </a:r>
          </a:p>
        </p:txBody>
      </p:sp>
      <p:sp>
        <p:nvSpPr>
          <p:cNvPr id="9" name="TextBox 8"/>
          <p:cNvSpPr txBox="1"/>
          <p:nvPr/>
        </p:nvSpPr>
        <p:spPr>
          <a:xfrm>
            <a:off x="228600" y="2530475"/>
            <a:ext cx="8610600" cy="3292475"/>
          </a:xfrm>
          <a:prstGeom prst="rect">
            <a:avLst/>
          </a:prstGeom>
          <a:solidFill>
            <a:schemeClr val="bg1">
              <a:lumMod val="95000"/>
            </a:schemeClr>
          </a:solidFill>
          <a:ln>
            <a:solidFill>
              <a:schemeClr val="bg1">
                <a:lumMod val="85000"/>
              </a:schemeClr>
            </a:solidFill>
          </a:ln>
        </p:spPr>
        <p:txBody>
          <a:bodyPr>
            <a:spAutoFit/>
          </a:bodyPr>
          <a:lstStyle/>
          <a:p>
            <a:pPr fontAlgn="auto">
              <a:spcBef>
                <a:spcPts val="0"/>
              </a:spcBef>
              <a:spcAft>
                <a:spcPts val="0"/>
              </a:spcAft>
              <a:defRPr/>
            </a:pPr>
            <a:r>
              <a:rPr lang="en-US" sz="1600" b="1" dirty="0">
                <a:latin typeface="Courier New" pitchFamily="49" charset="0"/>
                <a:cs typeface="Courier New" pitchFamily="49" charset="0"/>
              </a:rPr>
              <a:t>&lt;?xml version="1.0" encoding="utf-8"?&gt;</a:t>
            </a:r>
          </a:p>
          <a:p>
            <a:pPr fontAlgn="auto">
              <a:spcBef>
                <a:spcPts val="0"/>
              </a:spcBef>
              <a:spcAft>
                <a:spcPts val="0"/>
              </a:spcAft>
              <a:defRPr/>
            </a:pPr>
            <a:r>
              <a:rPr lang="en-US" sz="1600" dirty="0">
                <a:latin typeface="Courier New" pitchFamily="49" charset="0"/>
                <a:cs typeface="Courier New" pitchFamily="49" charset="0"/>
              </a:rPr>
              <a:t>&lt;!-- legal comments removed !!! --&gt;</a:t>
            </a:r>
          </a:p>
          <a:p>
            <a:pPr fontAlgn="auto">
              <a:spcBef>
                <a:spcPts val="0"/>
              </a:spcBef>
              <a:spcAft>
                <a:spcPts val="0"/>
              </a:spcAft>
              <a:defRPr/>
            </a:pPr>
            <a:endParaRPr lang="en-US" sz="1600" dirty="0">
              <a:latin typeface="Courier New" pitchFamily="49" charset="0"/>
              <a:cs typeface="Courier New" pitchFamily="49" charset="0"/>
            </a:endParaRPr>
          </a:p>
          <a:p>
            <a:pPr fontAlgn="auto">
              <a:spcBef>
                <a:spcPts val="0"/>
              </a:spcBef>
              <a:spcAft>
                <a:spcPts val="0"/>
              </a:spcAft>
              <a:defRPr/>
            </a:pPr>
            <a:r>
              <a:rPr lang="en-US" sz="1600" b="1" dirty="0">
                <a:latin typeface="Courier New" pitchFamily="49" charset="0"/>
                <a:cs typeface="Courier New" pitchFamily="49" charset="0"/>
              </a:rPr>
              <a:t>&lt;</a:t>
            </a:r>
            <a:r>
              <a:rPr lang="en-US" sz="1600" b="1" dirty="0" err="1">
                <a:latin typeface="Courier New" pitchFamily="49" charset="0"/>
                <a:cs typeface="Courier New" pitchFamily="49" charset="0"/>
              </a:rPr>
              <a:t>CheckedTextView</a:t>
            </a:r>
            <a:r>
              <a:rPr lang="en-US" sz="1600" b="1" dirty="0">
                <a:latin typeface="Courier New" pitchFamily="49" charset="0"/>
                <a:cs typeface="Courier New" pitchFamily="49" charset="0"/>
              </a:rPr>
              <a:t> </a:t>
            </a:r>
          </a:p>
          <a:p>
            <a:pPr lvl="1" fontAlgn="auto">
              <a:spcBef>
                <a:spcPts val="0"/>
              </a:spcBef>
              <a:spcAft>
                <a:spcPts val="0"/>
              </a:spcAft>
              <a:defRPr/>
            </a:pPr>
            <a:r>
              <a:rPr lang="en-US" sz="1600" b="1" dirty="0" err="1">
                <a:latin typeface="Courier New" pitchFamily="49" charset="0"/>
                <a:cs typeface="Courier New" pitchFamily="49" charset="0"/>
              </a:rPr>
              <a:t>xmlns:android</a:t>
            </a:r>
            <a:r>
              <a:rPr lang="en-US" sz="1600" b="1" dirty="0">
                <a:latin typeface="Courier New" pitchFamily="49" charset="0"/>
                <a:cs typeface="Courier New" pitchFamily="49" charset="0"/>
              </a:rPr>
              <a:t>="http://schemas.android.com/apk/res/android" </a:t>
            </a:r>
          </a:p>
          <a:p>
            <a:pPr lvl="1" fontAlgn="auto">
              <a:spcBef>
                <a:spcPts val="0"/>
              </a:spcBef>
              <a:spcAft>
                <a:spcPts val="0"/>
              </a:spcAft>
              <a:defRPr/>
            </a:pPr>
            <a:r>
              <a:rPr lang="en-US" sz="1600" b="1" dirty="0" err="1">
                <a:latin typeface="Courier New" pitchFamily="49" charset="0"/>
                <a:cs typeface="Courier New" pitchFamily="49" charset="0"/>
              </a:rPr>
              <a:t>android:id</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android:id</a:t>
            </a:r>
            <a:r>
              <a:rPr lang="en-US" sz="1600" b="1" dirty="0">
                <a:latin typeface="Courier New" pitchFamily="49" charset="0"/>
                <a:cs typeface="Courier New" pitchFamily="49" charset="0"/>
              </a:rPr>
              <a:t>/text1"</a:t>
            </a:r>
          </a:p>
          <a:p>
            <a:pPr lvl="1" fontAlgn="auto">
              <a:spcBef>
                <a:spcPts val="0"/>
              </a:spcBef>
              <a:spcAft>
                <a:spcPts val="0"/>
              </a:spcAft>
              <a:defRPr/>
            </a:pPr>
            <a:r>
              <a:rPr lang="en-US" sz="1600" b="1" dirty="0">
                <a:latin typeface="Courier New" pitchFamily="49" charset="0"/>
                <a:cs typeface="Courier New" pitchFamily="49" charset="0"/>
              </a:rPr>
              <a:t>style="?</a:t>
            </a:r>
            <a:r>
              <a:rPr lang="en-US" sz="1600" b="1" dirty="0" err="1">
                <a:latin typeface="Courier New" pitchFamily="49" charset="0"/>
                <a:cs typeface="Courier New" pitchFamily="49" charset="0"/>
              </a:rPr>
              <a:t>android:attr</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spinnerDropDownItemStyle</a:t>
            </a:r>
            <a:r>
              <a:rPr lang="en-US" sz="1600" b="1" dirty="0">
                <a:latin typeface="Courier New" pitchFamily="49" charset="0"/>
                <a:cs typeface="Courier New" pitchFamily="49" charset="0"/>
              </a:rPr>
              <a:t>"</a:t>
            </a:r>
          </a:p>
          <a:p>
            <a:pPr lvl="1" fontAlgn="auto">
              <a:spcBef>
                <a:spcPts val="0"/>
              </a:spcBef>
              <a:spcAft>
                <a:spcPts val="0"/>
              </a:spcAft>
              <a:defRPr/>
            </a:pPr>
            <a:r>
              <a:rPr lang="en-US" sz="1600" b="1" dirty="0" err="1">
                <a:latin typeface="Courier New" pitchFamily="49" charset="0"/>
                <a:cs typeface="Courier New" pitchFamily="49" charset="0"/>
              </a:rPr>
              <a:t>android:singleLine</a:t>
            </a:r>
            <a:r>
              <a:rPr lang="en-US" sz="1600" b="1" dirty="0">
                <a:latin typeface="Courier New" pitchFamily="49" charset="0"/>
                <a:cs typeface="Courier New" pitchFamily="49" charset="0"/>
              </a:rPr>
              <a:t>="true"</a:t>
            </a:r>
          </a:p>
          <a:p>
            <a:pPr lvl="1" fontAlgn="auto">
              <a:spcBef>
                <a:spcPts val="0"/>
              </a:spcBef>
              <a:spcAft>
                <a:spcPts val="0"/>
              </a:spcAft>
              <a:defRPr/>
            </a:pPr>
            <a:r>
              <a:rPr lang="en-US" sz="1600" b="1" dirty="0" err="1">
                <a:latin typeface="Courier New" pitchFamily="49" charset="0"/>
                <a:cs typeface="Courier New" pitchFamily="49" charset="0"/>
              </a:rPr>
              <a:t>android:layout_width</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fill_parent</a:t>
            </a:r>
            <a:r>
              <a:rPr lang="en-US" sz="1600" b="1" dirty="0">
                <a:latin typeface="Courier New" pitchFamily="49" charset="0"/>
                <a:cs typeface="Courier New" pitchFamily="49" charset="0"/>
              </a:rPr>
              <a:t>"</a:t>
            </a:r>
          </a:p>
          <a:p>
            <a:pPr lvl="1" fontAlgn="auto">
              <a:spcBef>
                <a:spcPts val="0"/>
              </a:spcBef>
              <a:spcAft>
                <a:spcPts val="0"/>
              </a:spcAft>
              <a:defRPr/>
            </a:pPr>
            <a:r>
              <a:rPr lang="en-US" sz="1600" b="1" dirty="0" err="1">
                <a:latin typeface="Courier New" pitchFamily="49" charset="0"/>
                <a:cs typeface="Courier New" pitchFamily="49" charset="0"/>
              </a:rPr>
              <a:t>android:layout_height</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android:attr</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listPreferredItemHeight</a:t>
            </a:r>
            <a:r>
              <a:rPr lang="en-US" sz="1600" b="1" dirty="0">
                <a:latin typeface="Courier New" pitchFamily="49" charset="0"/>
                <a:cs typeface="Courier New" pitchFamily="49" charset="0"/>
              </a:rPr>
              <a:t>“</a:t>
            </a:r>
          </a:p>
          <a:p>
            <a:pPr lvl="1" fontAlgn="auto">
              <a:spcBef>
                <a:spcPts val="0"/>
              </a:spcBef>
              <a:spcAft>
                <a:spcPts val="0"/>
              </a:spcAft>
              <a:defRPr/>
            </a:pPr>
            <a:r>
              <a:rPr lang="en-US" sz="1600" b="1" dirty="0" err="1">
                <a:latin typeface="Courier New" pitchFamily="49" charset="0"/>
                <a:cs typeface="Courier New" pitchFamily="49" charset="0"/>
              </a:rPr>
              <a:t>android:ellipsize</a:t>
            </a:r>
            <a:r>
              <a:rPr lang="en-US" sz="1600" b="1" dirty="0">
                <a:latin typeface="Courier New" pitchFamily="49" charset="0"/>
                <a:cs typeface="Courier New" pitchFamily="49" charset="0"/>
              </a:rPr>
              <a:t>="marquee" </a:t>
            </a:r>
          </a:p>
          <a:p>
            <a:pPr fontAlgn="auto">
              <a:spcBef>
                <a:spcPts val="0"/>
              </a:spcBef>
              <a:spcAft>
                <a:spcPts val="0"/>
              </a:spcAft>
              <a:defRPr/>
            </a:pPr>
            <a:r>
              <a:rPr lang="en-US" sz="1600" b="1" dirty="0">
                <a:latin typeface="Courier New" pitchFamily="49" charset="0"/>
                <a:cs typeface="Courier New" pitchFamily="49" charset="0"/>
              </a:rPr>
              <a:t>/&gt;</a:t>
            </a:r>
          </a:p>
          <a:p>
            <a:pPr fontAlgn="auto">
              <a:spcBef>
                <a:spcPts val="0"/>
              </a:spcBef>
              <a:spcAft>
                <a:spcPts val="0"/>
              </a:spcAft>
              <a:defRPr/>
            </a:pPr>
            <a:endParaRPr lang="en-US" sz="1600" b="1"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ABE503A-AC84-4EB9-AF51-905B4FBFD8E0}" type="slidenum">
              <a:rPr lang="en-US"/>
              <a:pPr>
                <a:defRPr/>
              </a:pPr>
              <a:t>6</a:t>
            </a:fld>
            <a:endParaRPr lang="en-US" dirty="0"/>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Using </a:t>
            </a:r>
            <a:r>
              <a:rPr lang="en-US" sz="5900" dirty="0" err="1">
                <a:solidFill>
                  <a:schemeClr val="tx2">
                    <a:lumMod val="60000"/>
                    <a:lumOff val="40000"/>
                  </a:schemeClr>
                </a:solidFill>
                <a:latin typeface="+mn-lt"/>
              </a:rPr>
              <a:t>ArrayAdapter</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3FE48018-E5BB-4C6E-A9BE-D662A88D5A0F}" type="slidenum">
              <a:rPr lang="en-US" sz="1200">
                <a:solidFill>
                  <a:schemeClr val="tx1">
                    <a:tint val="75000"/>
                  </a:schemeClr>
                </a:solidFill>
                <a:latin typeface="+mn-lt"/>
              </a:rPr>
              <a:pPr algn="r" fontAlgn="auto">
                <a:spcBef>
                  <a:spcPts val="0"/>
                </a:spcBef>
                <a:spcAft>
                  <a:spcPts val="0"/>
                </a:spcAft>
                <a:defRPr/>
              </a:pPr>
              <a:t>6</a:t>
            </a:fld>
            <a:endParaRPr lang="en-US" sz="1200">
              <a:solidFill>
                <a:schemeClr val="tx1">
                  <a:tint val="75000"/>
                </a:schemeClr>
              </a:solidFill>
              <a:latin typeface="+mn-lt"/>
            </a:endParaRPr>
          </a:p>
        </p:txBody>
      </p:sp>
      <p:pic>
        <p:nvPicPr>
          <p:cNvPr id="18436"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18437" name="TextBox 6"/>
          <p:cNvSpPr txBox="1">
            <a:spLocks noChangeArrowheads="1"/>
          </p:cNvSpPr>
          <p:nvPr/>
        </p:nvSpPr>
        <p:spPr bwMode="auto">
          <a:xfrm>
            <a:off x="228600" y="1219200"/>
            <a:ext cx="8534400" cy="5307013"/>
          </a:xfrm>
          <a:prstGeom prst="rect">
            <a:avLst/>
          </a:prstGeom>
          <a:noFill/>
          <a:ln w="9525">
            <a:noFill/>
            <a:miter lim="800000"/>
            <a:headEnd/>
            <a:tailEnd/>
          </a:ln>
        </p:spPr>
        <p:txBody>
          <a:bodyPr>
            <a:spAutoFit/>
          </a:bodyPr>
          <a:lstStyle/>
          <a:p>
            <a:r>
              <a:rPr lang="en-US" sz="2000">
                <a:latin typeface="Calibri" pitchFamily="34" charset="0"/>
              </a:rPr>
              <a:t>Loại adapter đơn giản nhất là </a:t>
            </a:r>
            <a:r>
              <a:rPr lang="en-US" sz="2000" b="1">
                <a:solidFill>
                  <a:srgbClr val="0070C0"/>
                </a:solidFill>
                <a:latin typeface="Calibri" pitchFamily="34" charset="0"/>
              </a:rPr>
              <a:t>ArrayAdapter. </a:t>
            </a:r>
            <a:r>
              <a:rPr lang="en-US" sz="2000">
                <a:latin typeface="Calibri" pitchFamily="34" charset="0"/>
              </a:rPr>
              <a:t> Ta chỉ bọc một đối tượng loại này ra ngoài một mảng Java hoặc java.util.List instance từ bên trọng một </a:t>
            </a:r>
            <a:r>
              <a:rPr lang="en-US" sz="2000" b="1">
                <a:latin typeface="Calibri" pitchFamily="34" charset="0"/>
              </a:rPr>
              <a:t>ListActivity</a:t>
            </a:r>
            <a:r>
              <a:rPr lang="en-US" sz="2000">
                <a:latin typeface="Calibri" pitchFamily="34" charset="0"/>
              </a:rPr>
              <a:t> (Chú ý: không phải một Activity…).</a:t>
            </a:r>
          </a:p>
          <a:p>
            <a:endParaRPr lang="en-US">
              <a:latin typeface="Calibri" pitchFamily="34" charset="0"/>
            </a:endParaRPr>
          </a:p>
          <a:p>
            <a:r>
              <a:rPr lang="en-US" b="1">
                <a:latin typeface="Courier New" pitchFamily="49" charset="0"/>
                <a:cs typeface="Courier New" pitchFamily="49" charset="0"/>
              </a:rPr>
              <a:t>String[] items={"this", "is", "a","really", "silly", "list"};</a:t>
            </a:r>
          </a:p>
          <a:p>
            <a:endParaRPr lang="en-US" b="1">
              <a:latin typeface="Courier New" pitchFamily="49" charset="0"/>
              <a:cs typeface="Courier New" pitchFamily="49" charset="0"/>
            </a:endParaRPr>
          </a:p>
          <a:p>
            <a:r>
              <a:rPr lang="en-US" b="1">
                <a:latin typeface="Courier New" pitchFamily="49" charset="0"/>
                <a:cs typeface="Courier New" pitchFamily="49" charset="0"/>
              </a:rPr>
              <a:t>new ArrayAdapter&lt;String&gt;(this,</a:t>
            </a:r>
          </a:p>
          <a:p>
            <a:r>
              <a:rPr lang="en-US" b="1">
                <a:latin typeface="Courier New" pitchFamily="49" charset="0"/>
                <a:cs typeface="Courier New" pitchFamily="49" charset="0"/>
              </a:rPr>
              <a:t>                         android.R.layout.simple_list_item_1,</a:t>
            </a:r>
          </a:p>
          <a:p>
            <a:r>
              <a:rPr lang="en-US" b="1">
                <a:latin typeface="Courier New" pitchFamily="49" charset="0"/>
                <a:cs typeface="Courier New" pitchFamily="49" charset="0"/>
              </a:rPr>
              <a:t>                         items);</a:t>
            </a:r>
          </a:p>
          <a:p>
            <a:endParaRPr lang="en-US">
              <a:latin typeface="Calibri" pitchFamily="34" charset="0"/>
            </a:endParaRPr>
          </a:p>
          <a:p>
            <a:endParaRPr lang="en-US" sz="2000">
              <a:latin typeface="Calibri" pitchFamily="34" charset="0"/>
            </a:endParaRPr>
          </a:p>
          <a:p>
            <a:r>
              <a:rPr lang="en-US" sz="2000">
                <a:latin typeface="Calibri" pitchFamily="34" charset="0"/>
              </a:rPr>
              <a:t>Constructor của </a:t>
            </a:r>
            <a:r>
              <a:rPr lang="en-US" sz="2000" i="1">
                <a:latin typeface="Calibri" pitchFamily="34" charset="0"/>
              </a:rPr>
              <a:t>ArrayAdapter</a:t>
            </a:r>
            <a:r>
              <a:rPr lang="en-US" sz="2000">
                <a:latin typeface="Calibri" pitchFamily="34" charset="0"/>
              </a:rPr>
              <a:t> lấy 3 tham số:</a:t>
            </a:r>
          </a:p>
          <a:p>
            <a:endParaRPr lang="en-US" sz="800">
              <a:latin typeface="Calibri" pitchFamily="34" charset="0"/>
            </a:endParaRPr>
          </a:p>
          <a:p>
            <a:endParaRPr lang="en-US" sz="800">
              <a:latin typeface="Calibri" pitchFamily="34" charset="0"/>
            </a:endParaRPr>
          </a:p>
          <a:p>
            <a:pPr marL="914400" lvl="1" indent="-457200">
              <a:buFont typeface="Calibri" pitchFamily="34" charset="0"/>
              <a:buAutoNum type="arabicPeriod"/>
            </a:pPr>
            <a:r>
              <a:rPr lang="en-US" sz="2000" b="1" i="1">
                <a:latin typeface="Calibri" pitchFamily="34" charset="0"/>
              </a:rPr>
              <a:t>Context</a:t>
            </a:r>
            <a:r>
              <a:rPr lang="en-US" sz="2000">
                <a:latin typeface="Calibri" pitchFamily="34" charset="0"/>
              </a:rPr>
              <a:t> sử dụng (thường thì </a:t>
            </a:r>
            <a:r>
              <a:rPr lang="en-US" sz="2000" b="1">
                <a:solidFill>
                  <a:srgbClr val="C00000"/>
                </a:solidFill>
                <a:latin typeface="Calibri" pitchFamily="34" charset="0"/>
              </a:rPr>
              <a:t>this</a:t>
            </a:r>
            <a:r>
              <a:rPr lang="en-US" sz="2000">
                <a:latin typeface="Calibri" pitchFamily="34" charset="0"/>
              </a:rPr>
              <a:t> là con trỏ đến activity hiện hành)</a:t>
            </a:r>
          </a:p>
          <a:p>
            <a:pPr marL="914400" lvl="1" indent="-457200">
              <a:buFont typeface="Calibri" pitchFamily="34" charset="0"/>
              <a:buAutoNum type="arabicPeriod"/>
            </a:pPr>
            <a:r>
              <a:rPr lang="en-US" sz="2000">
                <a:latin typeface="Calibri" pitchFamily="34" charset="0"/>
              </a:rPr>
              <a:t>resource ID của view sẽ hiển thị danh sách ( thường là một ListView , chẳng hạn cái đã được định nghĩa trong resource : </a:t>
            </a:r>
            <a:r>
              <a:rPr lang="en-US" sz="2000" b="1" i="1">
                <a:solidFill>
                  <a:srgbClr val="C00000"/>
                </a:solidFill>
                <a:latin typeface="Courier New" pitchFamily="49" charset="0"/>
                <a:cs typeface="Courier New" pitchFamily="49" charset="0"/>
              </a:rPr>
              <a:t>android.R.layout.simple_list_item_1</a:t>
            </a:r>
            <a:r>
              <a:rPr lang="en-US" sz="2000">
                <a:latin typeface="Calibri" pitchFamily="34" charset="0"/>
              </a:rPr>
              <a:t>  ở trên)</a:t>
            </a:r>
          </a:p>
          <a:p>
            <a:pPr marL="914400" lvl="1" indent="-457200">
              <a:buFont typeface="Calibri" pitchFamily="34" charset="0"/>
              <a:buAutoNum type="arabicPeriod"/>
            </a:pPr>
            <a:r>
              <a:rPr lang="en-US" sz="2000">
                <a:latin typeface="Calibri" pitchFamily="34" charset="0"/>
              </a:rPr>
              <a:t>Mảng hoặc list chứa các </a:t>
            </a:r>
            <a:r>
              <a:rPr lang="en-US" sz="2000" b="1" i="1">
                <a:solidFill>
                  <a:srgbClr val="C00000"/>
                </a:solidFill>
                <a:latin typeface="Calibri" pitchFamily="34" charset="0"/>
              </a:rPr>
              <a:t>items</a:t>
            </a:r>
            <a:r>
              <a:rPr lang="en-US" sz="2000">
                <a:latin typeface="Calibri" pitchFamily="34" charset="0"/>
              </a:rPr>
              <a:t> cần hiển thị trong danh sách</a:t>
            </a:r>
          </a:p>
        </p:txBody>
      </p:sp>
      <p:sp>
        <p:nvSpPr>
          <p:cNvPr id="9" name="Flowchart: Process 8"/>
          <p:cNvSpPr/>
          <p:nvPr/>
        </p:nvSpPr>
        <p:spPr>
          <a:xfrm>
            <a:off x="228600" y="2438400"/>
            <a:ext cx="8610600" cy="1371600"/>
          </a:xfrm>
          <a:prstGeom prst="flowChartProcess">
            <a:avLst/>
          </a:prstGeom>
          <a:solidFill>
            <a:srgbClr val="FFFF00">
              <a:alpha val="30000"/>
            </a:srgb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C67861D-9AF7-44AA-8062-0DC195DD6152}" type="slidenum">
              <a:rPr lang="en-US"/>
              <a:pPr>
                <a:defRPr/>
              </a:pPr>
              <a:t>7</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49A5D47B-C019-4F52-916D-A3A8FAC0D489}" type="slidenum">
              <a:rPr lang="en-US" sz="1200">
                <a:solidFill>
                  <a:schemeClr val="tx1">
                    <a:tint val="75000"/>
                  </a:schemeClr>
                </a:solidFill>
                <a:latin typeface="+mn-lt"/>
              </a:rPr>
              <a:pPr algn="r" fontAlgn="auto">
                <a:spcBef>
                  <a:spcPts val="0"/>
                </a:spcBef>
                <a:spcAft>
                  <a:spcPts val="0"/>
                </a:spcAft>
                <a:defRPr/>
              </a:pPr>
              <a:t>7</a:t>
            </a:fld>
            <a:endParaRPr lang="en-US" sz="1200">
              <a:solidFill>
                <a:schemeClr val="tx1">
                  <a:tint val="75000"/>
                </a:schemeClr>
              </a:solidFill>
              <a:latin typeface="+mn-lt"/>
            </a:endParaRPr>
          </a:p>
        </p:txBody>
      </p:sp>
      <p:pic>
        <p:nvPicPr>
          <p:cNvPr id="19460"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7" name="TextBox 6"/>
          <p:cNvSpPr txBox="1"/>
          <p:nvPr/>
        </p:nvSpPr>
        <p:spPr>
          <a:xfrm>
            <a:off x="228600" y="1219200"/>
            <a:ext cx="8534400" cy="1016000"/>
          </a:xfrm>
          <a:prstGeom prst="rect">
            <a:avLst/>
          </a:prstGeom>
          <a:noFill/>
        </p:spPr>
        <p:txBody>
          <a:bodyPr>
            <a:spAutoFit/>
          </a:bodyPr>
          <a:lstStyle/>
          <a:p>
            <a:pPr marL="457200" indent="-457200" fontAlgn="auto">
              <a:spcBef>
                <a:spcPts val="0"/>
              </a:spcBef>
              <a:spcAft>
                <a:spcPts val="0"/>
              </a:spcAft>
              <a:defRPr/>
            </a:pPr>
            <a:r>
              <a:rPr lang="en-US" sz="2400" b="1" dirty="0">
                <a:latin typeface="+mn-lt"/>
              </a:rPr>
              <a:t>Example 1: A simple list  </a:t>
            </a:r>
            <a:r>
              <a:rPr lang="en-US" sz="1400" dirty="0">
                <a:latin typeface="+mn-lt"/>
              </a:rPr>
              <a:t>(1 of 4)</a:t>
            </a:r>
            <a:endParaRPr lang="en-US" sz="2400" dirty="0">
              <a:latin typeface="+mn-lt"/>
            </a:endParaRPr>
          </a:p>
          <a:p>
            <a:pPr fontAlgn="auto">
              <a:spcBef>
                <a:spcPts val="0"/>
              </a:spcBef>
              <a:spcAft>
                <a:spcPts val="0"/>
              </a:spcAft>
              <a:defRPr/>
            </a:pPr>
            <a:r>
              <a:rPr lang="en-US" dirty="0">
                <a:latin typeface="+mn-lt"/>
              </a:rPr>
              <a:t>Instead of </a:t>
            </a:r>
            <a:r>
              <a:rPr lang="en-US" i="1" dirty="0">
                <a:solidFill>
                  <a:srgbClr val="0070C0"/>
                </a:solidFill>
                <a:latin typeface="+mn-lt"/>
              </a:rPr>
              <a:t>Activity</a:t>
            </a:r>
            <a:r>
              <a:rPr lang="en-US" dirty="0">
                <a:latin typeface="+mn-lt"/>
              </a:rPr>
              <a:t> we will use a </a:t>
            </a:r>
            <a:r>
              <a:rPr lang="en-US" i="1" dirty="0" err="1">
                <a:solidFill>
                  <a:srgbClr val="0070C0"/>
                </a:solidFill>
                <a:latin typeface="+mn-lt"/>
              </a:rPr>
              <a:t>ListActivity</a:t>
            </a:r>
            <a:r>
              <a:rPr lang="en-US" dirty="0">
                <a:latin typeface="+mn-lt"/>
              </a:rPr>
              <a:t> which is an Android class specializing in</a:t>
            </a:r>
          </a:p>
          <a:p>
            <a:pPr fontAlgn="auto">
              <a:spcBef>
                <a:spcPts val="0"/>
              </a:spcBef>
              <a:spcAft>
                <a:spcPts val="0"/>
              </a:spcAft>
              <a:defRPr/>
            </a:pPr>
            <a:r>
              <a:rPr lang="en-US" dirty="0">
                <a:latin typeface="+mn-lt"/>
              </a:rPr>
              <a:t> the use of </a:t>
            </a:r>
            <a:r>
              <a:rPr lang="en-US" dirty="0" err="1">
                <a:latin typeface="+mn-lt"/>
              </a:rPr>
              <a:t>ListViews</a:t>
            </a:r>
            <a:r>
              <a:rPr lang="en-US" dirty="0">
                <a:latin typeface="+mn-lt"/>
              </a:rPr>
              <a:t>.</a:t>
            </a:r>
          </a:p>
        </p:txBody>
      </p:sp>
      <p:sp>
        <p:nvSpPr>
          <p:cNvPr id="9" name="TextBox 8"/>
          <p:cNvSpPr txBox="1"/>
          <p:nvPr/>
        </p:nvSpPr>
        <p:spPr>
          <a:xfrm>
            <a:off x="381000" y="2286000"/>
            <a:ext cx="8229600" cy="4524315"/>
          </a:xfrm>
          <a:prstGeom prst="rect">
            <a:avLst/>
          </a:prstGeom>
          <a:solidFill>
            <a:schemeClr val="bg1">
              <a:lumMod val="95000"/>
            </a:schemeClr>
          </a:solidFill>
          <a:ln>
            <a:solidFill>
              <a:schemeClr val="bg1">
                <a:lumMod val="85000"/>
              </a:schemeClr>
            </a:solidFill>
          </a:ln>
        </p:spPr>
        <p:txBody>
          <a:bodyPr>
            <a:spAutoFit/>
          </a:bodyPr>
          <a:lstStyle/>
          <a:p>
            <a:pPr fontAlgn="auto">
              <a:spcBef>
                <a:spcPts val="0"/>
              </a:spcBef>
              <a:spcAft>
                <a:spcPts val="0"/>
              </a:spcAft>
              <a:defRPr/>
            </a:pPr>
            <a:r>
              <a:rPr lang="en-US" sz="1200" dirty="0">
                <a:solidFill>
                  <a:srgbClr val="008080"/>
                </a:solidFill>
                <a:latin typeface="Courier New"/>
              </a:rPr>
              <a:t>&lt;?</a:t>
            </a:r>
            <a:r>
              <a:rPr lang="en-US" sz="1200" dirty="0">
                <a:solidFill>
                  <a:srgbClr val="3F7F7F"/>
                </a:solidFill>
                <a:latin typeface="Courier New"/>
              </a:rPr>
              <a:t>xml </a:t>
            </a:r>
            <a:r>
              <a:rPr lang="en-US" sz="1200" dirty="0">
                <a:solidFill>
                  <a:srgbClr val="7F007F"/>
                </a:solidFill>
                <a:latin typeface="Courier New"/>
              </a:rPr>
              <a:t>version</a:t>
            </a:r>
            <a:r>
              <a:rPr lang="en-US" sz="1200" dirty="0">
                <a:solidFill>
                  <a:srgbClr val="000000"/>
                </a:solidFill>
                <a:latin typeface="Courier New"/>
              </a:rPr>
              <a:t>=</a:t>
            </a:r>
            <a:r>
              <a:rPr lang="en-US" sz="1200" i="1" dirty="0">
                <a:solidFill>
                  <a:srgbClr val="2A00FF"/>
                </a:solidFill>
                <a:latin typeface="Courier New"/>
              </a:rPr>
              <a:t>"1.0" </a:t>
            </a:r>
            <a:r>
              <a:rPr lang="en-US" sz="1200" i="1" dirty="0">
                <a:solidFill>
                  <a:srgbClr val="7F007F"/>
                </a:solidFill>
                <a:latin typeface="Courier New"/>
              </a:rPr>
              <a:t>encoding</a:t>
            </a:r>
            <a:r>
              <a:rPr lang="en-US" sz="1200" i="1" dirty="0">
                <a:solidFill>
                  <a:srgbClr val="000000"/>
                </a:solidFill>
                <a:latin typeface="Courier New"/>
              </a:rPr>
              <a:t>=</a:t>
            </a:r>
            <a:r>
              <a:rPr lang="en-US" sz="1200" i="1" dirty="0">
                <a:solidFill>
                  <a:srgbClr val="2A00FF"/>
                </a:solidFill>
                <a:latin typeface="Courier New"/>
              </a:rPr>
              <a:t>"utf-8"</a:t>
            </a:r>
            <a:r>
              <a:rPr lang="en-US" sz="1200" i="1" dirty="0">
                <a:solidFill>
                  <a:srgbClr val="008080"/>
                </a:solidFill>
                <a:latin typeface="Courier New"/>
              </a:rPr>
              <a:t>?&gt;</a:t>
            </a:r>
          </a:p>
          <a:p>
            <a:pPr fontAlgn="auto">
              <a:spcBef>
                <a:spcPts val="0"/>
              </a:spcBef>
              <a:spcAft>
                <a:spcPts val="0"/>
              </a:spcAft>
              <a:defRPr/>
            </a:pPr>
            <a:r>
              <a:rPr lang="en-US" sz="1200" b="1" dirty="0">
                <a:solidFill>
                  <a:srgbClr val="008080"/>
                </a:solidFill>
                <a:latin typeface="Courier New"/>
              </a:rPr>
              <a:t>&lt;</a:t>
            </a:r>
            <a:r>
              <a:rPr lang="en-US" sz="1200" b="1" dirty="0" err="1">
                <a:solidFill>
                  <a:srgbClr val="3F7F7F"/>
                </a:solidFill>
                <a:latin typeface="Courier New"/>
              </a:rPr>
              <a:t>LinearLayout</a:t>
            </a:r>
            <a:endParaRPr lang="en-US" sz="1200" b="1" dirty="0">
              <a:solidFill>
                <a:srgbClr val="3F7F7F"/>
              </a:solidFill>
              <a:latin typeface="Courier New"/>
            </a:endParaRP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xmlns:android</a:t>
            </a:r>
            <a:r>
              <a:rPr lang="en-US" sz="1200" dirty="0">
                <a:solidFill>
                  <a:srgbClr val="000000"/>
                </a:solidFill>
                <a:latin typeface="Courier New"/>
              </a:rPr>
              <a:t>=</a:t>
            </a:r>
            <a:r>
              <a:rPr lang="en-US" sz="1200" i="1" dirty="0">
                <a:solidFill>
                  <a:srgbClr val="2A00FF"/>
                </a:solidFill>
                <a:latin typeface="Courier New"/>
              </a:rPr>
              <a:t>"http://schemas.android.com/apk/res/android"</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android:orientation</a:t>
            </a:r>
            <a:r>
              <a:rPr lang="en-US" sz="1200" dirty="0">
                <a:solidFill>
                  <a:srgbClr val="000000"/>
                </a:solidFill>
                <a:latin typeface="Courier New"/>
              </a:rPr>
              <a:t>=</a:t>
            </a:r>
            <a:r>
              <a:rPr lang="en-US" sz="1200" i="1" dirty="0">
                <a:solidFill>
                  <a:srgbClr val="2A00FF"/>
                </a:solidFill>
                <a:latin typeface="Courier New"/>
              </a:rPr>
              <a:t>"vertical"</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android:layout_width</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fill_parent</a:t>
            </a:r>
            <a:r>
              <a:rPr lang="en-US" sz="1200" i="1" dirty="0">
                <a:solidFill>
                  <a:srgbClr val="2A00FF"/>
                </a:solidFill>
                <a:latin typeface="Courier New"/>
              </a:rPr>
              <a:t>" </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android:layout_height</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fill_parent</a:t>
            </a:r>
            <a:r>
              <a:rPr lang="en-US" sz="1200" i="1" dirty="0">
                <a:solidFill>
                  <a:srgbClr val="2A00FF"/>
                </a:solidFill>
                <a:latin typeface="Courier New"/>
              </a:rPr>
              <a:t>" </a:t>
            </a:r>
            <a:r>
              <a:rPr lang="en-US" sz="1200" i="1" dirty="0">
                <a:solidFill>
                  <a:srgbClr val="008080"/>
                </a:solidFill>
                <a:latin typeface="Courier New"/>
              </a:rPr>
              <a:t>&gt;</a:t>
            </a:r>
          </a:p>
          <a:p>
            <a:pPr fontAlgn="auto">
              <a:spcBef>
                <a:spcPts val="0"/>
              </a:spcBef>
              <a:spcAft>
                <a:spcPts val="0"/>
              </a:spcAft>
              <a:defRPr/>
            </a:pPr>
            <a:r>
              <a:rPr lang="en-US" sz="1200" b="1" dirty="0">
                <a:solidFill>
                  <a:srgbClr val="000000"/>
                </a:solidFill>
                <a:latin typeface="Courier New"/>
              </a:rPr>
              <a:t>    </a:t>
            </a:r>
            <a:r>
              <a:rPr lang="en-US" sz="1200" b="1" dirty="0">
                <a:solidFill>
                  <a:srgbClr val="008080"/>
                </a:solidFill>
                <a:latin typeface="Courier New"/>
              </a:rPr>
              <a:t>&lt;</a:t>
            </a:r>
            <a:r>
              <a:rPr lang="en-US" sz="1200" b="1" dirty="0" err="1">
                <a:solidFill>
                  <a:srgbClr val="3F7F7F"/>
                </a:solidFill>
                <a:latin typeface="Courier New"/>
              </a:rPr>
              <a:t>TextView</a:t>
            </a:r>
            <a:endParaRPr lang="en-US" sz="1200" b="1" dirty="0">
              <a:solidFill>
                <a:srgbClr val="3F7F7F"/>
              </a:solidFill>
              <a:latin typeface="Courier New"/>
            </a:endParaRP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android:id</a:t>
            </a:r>
            <a:r>
              <a:rPr lang="en-US" sz="1200" dirty="0">
                <a:solidFill>
                  <a:srgbClr val="000000"/>
                </a:solidFill>
                <a:latin typeface="Courier New"/>
              </a:rPr>
              <a:t>=</a:t>
            </a:r>
            <a:r>
              <a:rPr lang="en-US" sz="1200" i="1" dirty="0">
                <a:solidFill>
                  <a:srgbClr val="2A00FF"/>
                </a:solidFill>
                <a:latin typeface="Courier New"/>
              </a:rPr>
              <a:t>"</a:t>
            </a:r>
            <a:r>
              <a:rPr lang="en-US" sz="1200" i="1" dirty="0">
                <a:solidFill>
                  <a:srgbClr val="2A00FF"/>
                </a:solidFill>
                <a:highlight>
                  <a:srgbClr val="FFFF00"/>
                </a:highlight>
                <a:latin typeface="Courier New"/>
              </a:rPr>
              <a:t>@+id/selection"</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android:layout_width</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fill_parent</a:t>
            </a:r>
            <a:r>
              <a:rPr lang="en-US" sz="1200" i="1" dirty="0">
                <a:solidFill>
                  <a:srgbClr val="2A00FF"/>
                </a:solidFill>
                <a:latin typeface="Courier New"/>
              </a:rPr>
              <a:t>"</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android:layout_height</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wrap_content</a:t>
            </a:r>
            <a:r>
              <a:rPr lang="en-US" sz="1200" i="1" dirty="0">
                <a:solidFill>
                  <a:srgbClr val="2A00FF"/>
                </a:solidFill>
                <a:latin typeface="Courier New"/>
              </a:rPr>
              <a:t>" </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android:background</a:t>
            </a:r>
            <a:r>
              <a:rPr lang="en-US" sz="1200" dirty="0">
                <a:solidFill>
                  <a:srgbClr val="000000"/>
                </a:solidFill>
                <a:latin typeface="Courier New"/>
              </a:rPr>
              <a:t>=</a:t>
            </a:r>
            <a:r>
              <a:rPr lang="en-US" sz="1200" i="1" dirty="0">
                <a:solidFill>
                  <a:srgbClr val="2A00FF"/>
                </a:solidFill>
                <a:latin typeface="Courier New"/>
              </a:rPr>
              <a:t>"#ff0000cc" </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android:textStyle</a:t>
            </a:r>
            <a:r>
              <a:rPr lang="en-US" sz="1200" dirty="0">
                <a:solidFill>
                  <a:srgbClr val="000000"/>
                </a:solidFill>
                <a:latin typeface="Courier New"/>
              </a:rPr>
              <a:t>=</a:t>
            </a:r>
            <a:r>
              <a:rPr lang="en-US" sz="1200" i="1" dirty="0">
                <a:solidFill>
                  <a:srgbClr val="2A00FF"/>
                </a:solidFill>
                <a:latin typeface="Courier New"/>
              </a:rPr>
              <a:t>"bold“ </a:t>
            </a:r>
            <a:r>
              <a:rPr lang="en-US" sz="1200" i="1" dirty="0">
                <a:solidFill>
                  <a:srgbClr val="008080"/>
                </a:solidFill>
                <a:latin typeface="Courier New"/>
              </a:rPr>
              <a:t>/&gt;</a:t>
            </a:r>
          </a:p>
          <a:p>
            <a:pPr fontAlgn="auto">
              <a:spcBef>
                <a:spcPts val="0"/>
              </a:spcBef>
              <a:spcAft>
                <a:spcPts val="0"/>
              </a:spcAft>
              <a:defRPr/>
            </a:pPr>
            <a:r>
              <a:rPr lang="en-US" sz="1200" dirty="0">
                <a:solidFill>
                  <a:srgbClr val="C00000"/>
                </a:solidFill>
                <a:latin typeface="+mn-lt"/>
              </a:rPr>
              <a:t>            &lt;!--   Here is the list. Since we are using a </a:t>
            </a:r>
            <a:r>
              <a:rPr lang="en-US" sz="1200" dirty="0" err="1">
                <a:solidFill>
                  <a:srgbClr val="C00000"/>
                </a:solidFill>
                <a:latin typeface="+mn-lt"/>
              </a:rPr>
              <a:t>ListActivity</a:t>
            </a:r>
            <a:r>
              <a:rPr lang="en-US" sz="1200" dirty="0">
                <a:solidFill>
                  <a:srgbClr val="C00000"/>
                </a:solidFill>
                <a:latin typeface="+mn-lt"/>
              </a:rPr>
              <a:t>, we  have to call it "@</a:t>
            </a:r>
            <a:r>
              <a:rPr lang="en-US" sz="1200" dirty="0" err="1">
                <a:solidFill>
                  <a:srgbClr val="C00000"/>
                </a:solidFill>
                <a:latin typeface="+mn-lt"/>
              </a:rPr>
              <a:t>android:id</a:t>
            </a:r>
            <a:r>
              <a:rPr lang="en-US" sz="1200" dirty="0">
                <a:solidFill>
                  <a:srgbClr val="C00000"/>
                </a:solidFill>
                <a:latin typeface="+mn-lt"/>
              </a:rPr>
              <a:t>/list" so  </a:t>
            </a:r>
            <a:r>
              <a:rPr lang="en-US" sz="1200" dirty="0" err="1">
                <a:solidFill>
                  <a:srgbClr val="C00000"/>
                </a:solidFill>
                <a:latin typeface="+mn-lt"/>
              </a:rPr>
              <a:t>ListActivity</a:t>
            </a:r>
            <a:r>
              <a:rPr lang="en-US" sz="1200" dirty="0">
                <a:solidFill>
                  <a:srgbClr val="C00000"/>
                </a:solidFill>
                <a:latin typeface="+mn-lt"/>
              </a:rPr>
              <a:t> will find it --&gt;</a:t>
            </a:r>
            <a:r>
              <a:rPr lang="en-US" sz="1200" dirty="0">
                <a:latin typeface="+mn-lt"/>
              </a:rPr>
              <a:t/>
            </a:r>
            <a:br>
              <a:rPr lang="en-US" sz="1200" dirty="0">
                <a:latin typeface="+mn-lt"/>
              </a:rPr>
            </a:br>
            <a:r>
              <a:rPr lang="en-US" sz="1200" dirty="0">
                <a:solidFill>
                  <a:srgbClr val="000000"/>
                </a:solidFill>
                <a:latin typeface="Courier New"/>
              </a:rPr>
              <a:t>    </a:t>
            </a:r>
            <a:r>
              <a:rPr lang="en-US" sz="1200" b="1" dirty="0">
                <a:solidFill>
                  <a:srgbClr val="008080"/>
                </a:solidFill>
                <a:latin typeface="Courier New"/>
              </a:rPr>
              <a:t>&lt;</a:t>
            </a:r>
            <a:r>
              <a:rPr lang="en-US" sz="1200" b="1" dirty="0" err="1">
                <a:solidFill>
                  <a:srgbClr val="3F7F7F"/>
                </a:solidFill>
                <a:latin typeface="Courier New"/>
              </a:rPr>
              <a:t>ListView</a:t>
            </a:r>
            <a:endParaRPr lang="en-US" sz="1200" b="1" dirty="0">
              <a:solidFill>
                <a:srgbClr val="3F7F7F"/>
              </a:solidFill>
              <a:latin typeface="Courier New"/>
            </a:endParaRP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android:id</a:t>
            </a:r>
            <a:r>
              <a:rPr lang="en-US" sz="1200" dirty="0">
                <a:solidFill>
                  <a:srgbClr val="000000"/>
                </a:solidFill>
                <a:latin typeface="Courier New"/>
              </a:rPr>
              <a:t>=</a:t>
            </a:r>
            <a:r>
              <a:rPr lang="en-US" sz="1200" i="1" dirty="0">
                <a:solidFill>
                  <a:srgbClr val="2A00FF"/>
                </a:solidFill>
                <a:latin typeface="Courier New"/>
              </a:rPr>
              <a:t>"</a:t>
            </a:r>
            <a:r>
              <a:rPr lang="en-US" sz="1200" i="1" dirty="0">
                <a:solidFill>
                  <a:srgbClr val="2A00FF"/>
                </a:solidFill>
                <a:highlight>
                  <a:srgbClr val="FFFF00"/>
                </a:highlight>
                <a:latin typeface="Courier New"/>
              </a:rPr>
              <a:t>@</a:t>
            </a:r>
            <a:r>
              <a:rPr lang="en-US" sz="1200" i="1" dirty="0" err="1">
                <a:solidFill>
                  <a:srgbClr val="2A00FF"/>
                </a:solidFill>
                <a:highlight>
                  <a:srgbClr val="FFFF00"/>
                </a:highlight>
                <a:latin typeface="Courier New"/>
              </a:rPr>
              <a:t>android:id</a:t>
            </a:r>
            <a:r>
              <a:rPr lang="en-US" sz="1200" i="1" dirty="0">
                <a:solidFill>
                  <a:srgbClr val="2A00FF"/>
                </a:solidFill>
                <a:highlight>
                  <a:srgbClr val="FFFF00"/>
                </a:highlight>
                <a:latin typeface="Courier New"/>
              </a:rPr>
              <a:t>/list"</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android:layout_width</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fill_parent</a:t>
            </a:r>
            <a:r>
              <a:rPr lang="en-US" sz="1200" i="1" dirty="0">
                <a:solidFill>
                  <a:srgbClr val="2A00FF"/>
                </a:solidFill>
                <a:latin typeface="Courier New"/>
              </a:rPr>
              <a:t>" </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android:layout_height</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fill_parent</a:t>
            </a:r>
            <a:r>
              <a:rPr lang="en-US" sz="1200" i="1" dirty="0">
                <a:solidFill>
                  <a:srgbClr val="2A00FF"/>
                </a:solidFill>
                <a:latin typeface="Courier New"/>
              </a:rPr>
              <a:t>"</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android:drawSelectorOnTop</a:t>
            </a:r>
            <a:r>
              <a:rPr lang="en-US" sz="1200" dirty="0">
                <a:solidFill>
                  <a:srgbClr val="000000"/>
                </a:solidFill>
                <a:latin typeface="Courier New"/>
              </a:rPr>
              <a:t>=</a:t>
            </a:r>
            <a:r>
              <a:rPr lang="en-US" sz="1200" i="1" dirty="0">
                <a:solidFill>
                  <a:srgbClr val="2A00FF"/>
                </a:solidFill>
                <a:latin typeface="Courier New"/>
              </a:rPr>
              <a:t>"false" </a:t>
            </a:r>
            <a:r>
              <a:rPr lang="en-US" sz="1200" dirty="0">
                <a:solidFill>
                  <a:srgbClr val="008080"/>
                </a:solidFill>
                <a:latin typeface="Courier New"/>
              </a:rPr>
              <a:t>/&gt;</a:t>
            </a:r>
          </a:p>
          <a:p>
            <a:pPr fontAlgn="auto">
              <a:spcBef>
                <a:spcPts val="0"/>
              </a:spcBef>
              <a:spcAft>
                <a:spcPts val="0"/>
              </a:spcAft>
              <a:defRPr/>
            </a:pPr>
            <a:endParaRPr lang="en-US" sz="1200" dirty="0">
              <a:solidFill>
                <a:srgbClr val="008080"/>
              </a:solidFill>
              <a:latin typeface="Courier New"/>
            </a:endParaRPr>
          </a:p>
          <a:p>
            <a:pPr fontAlgn="auto">
              <a:spcBef>
                <a:spcPts val="0"/>
              </a:spcBef>
              <a:spcAft>
                <a:spcPts val="0"/>
              </a:spcAft>
              <a:defRPr/>
            </a:pPr>
            <a:r>
              <a:rPr lang="en-US" sz="1200" dirty="0">
                <a:solidFill>
                  <a:srgbClr val="000000"/>
                </a:solidFill>
                <a:latin typeface="Courier New"/>
              </a:rPr>
              <a:t>     </a:t>
            </a:r>
            <a:r>
              <a:rPr lang="en-US" sz="1200" dirty="0">
                <a:solidFill>
                  <a:srgbClr val="008080"/>
                </a:solidFill>
                <a:latin typeface="Courier New"/>
              </a:rPr>
              <a:t>&lt;</a:t>
            </a:r>
            <a:r>
              <a:rPr lang="en-US" sz="1200" dirty="0" err="1">
                <a:solidFill>
                  <a:srgbClr val="3F7F7F"/>
                </a:solidFill>
                <a:latin typeface="Courier New"/>
              </a:rPr>
              <a:t>TextView</a:t>
            </a:r>
            <a:r>
              <a:rPr lang="en-US" sz="1200" dirty="0">
                <a:solidFill>
                  <a:srgbClr val="3F7F7F"/>
                </a:solidFill>
                <a:latin typeface="Courier New"/>
              </a:rPr>
              <a:t> </a:t>
            </a:r>
            <a:r>
              <a:rPr lang="en-US" sz="1200" dirty="0" err="1">
                <a:solidFill>
                  <a:srgbClr val="7F007F"/>
                </a:solidFill>
                <a:latin typeface="Courier New"/>
              </a:rPr>
              <a:t>android:id</a:t>
            </a:r>
            <a:r>
              <a:rPr lang="en-US" sz="1200" dirty="0">
                <a:solidFill>
                  <a:srgbClr val="000000"/>
                </a:solidFill>
                <a:latin typeface="Courier New"/>
              </a:rPr>
              <a:t>=</a:t>
            </a:r>
            <a:r>
              <a:rPr lang="en-US" sz="1200" i="1" dirty="0">
                <a:solidFill>
                  <a:srgbClr val="2A00FF"/>
                </a:solidFill>
                <a:latin typeface="Courier New"/>
              </a:rPr>
              <a:t>"</a:t>
            </a:r>
            <a:r>
              <a:rPr lang="en-US" sz="1200" i="1" dirty="0">
                <a:solidFill>
                  <a:srgbClr val="2A00FF"/>
                </a:solidFill>
                <a:highlight>
                  <a:srgbClr val="FFFF00"/>
                </a:highlight>
                <a:latin typeface="Courier New"/>
              </a:rPr>
              <a:t>@</a:t>
            </a:r>
            <a:r>
              <a:rPr lang="en-US" sz="1200" i="1" dirty="0" err="1">
                <a:solidFill>
                  <a:srgbClr val="2A00FF"/>
                </a:solidFill>
                <a:highlight>
                  <a:srgbClr val="FFFF00"/>
                </a:highlight>
                <a:latin typeface="Courier New"/>
              </a:rPr>
              <a:t>android:id</a:t>
            </a:r>
            <a:r>
              <a:rPr lang="en-US" sz="1200" i="1" dirty="0">
                <a:solidFill>
                  <a:srgbClr val="2A00FF"/>
                </a:solidFill>
                <a:highlight>
                  <a:srgbClr val="FFFF00"/>
                </a:highlight>
                <a:latin typeface="Courier New"/>
              </a:rPr>
              <a:t>/empty</a:t>
            </a:r>
            <a:r>
              <a:rPr lang="en-US" sz="1200" i="1" dirty="0">
                <a:solidFill>
                  <a:srgbClr val="2A00FF"/>
                </a:solidFill>
                <a:latin typeface="Courier New"/>
              </a:rPr>
              <a:t>"</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android:layout_width</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wrap_content</a:t>
            </a:r>
            <a:r>
              <a:rPr lang="en-US" sz="1200" i="1" dirty="0">
                <a:solidFill>
                  <a:srgbClr val="2A00FF"/>
                </a:solidFill>
                <a:latin typeface="Courier New"/>
              </a:rPr>
              <a:t>"</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android:layout_height</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wrap_content</a:t>
            </a:r>
            <a:r>
              <a:rPr lang="en-US" sz="1200" i="1" dirty="0">
                <a:solidFill>
                  <a:srgbClr val="2A00FF"/>
                </a:solidFill>
                <a:latin typeface="Courier New"/>
              </a:rPr>
              <a:t>"</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android:text</a:t>
            </a:r>
            <a:r>
              <a:rPr lang="en-US" sz="1200" dirty="0">
                <a:solidFill>
                  <a:srgbClr val="000000"/>
                </a:solidFill>
                <a:latin typeface="Courier New"/>
              </a:rPr>
              <a:t>=</a:t>
            </a:r>
            <a:r>
              <a:rPr lang="en-US" sz="1200" i="1" dirty="0">
                <a:solidFill>
                  <a:srgbClr val="2A00FF"/>
                </a:solidFill>
                <a:latin typeface="Courier New"/>
              </a:rPr>
              <a:t>"Empty set"  </a:t>
            </a:r>
            <a:r>
              <a:rPr lang="en-US" sz="1200" dirty="0">
                <a:solidFill>
                  <a:srgbClr val="008080"/>
                </a:solidFill>
                <a:latin typeface="Courier New"/>
              </a:rPr>
              <a:t>/&gt;</a:t>
            </a:r>
            <a:r>
              <a:rPr lang="en-US" sz="1200" dirty="0">
                <a:solidFill>
                  <a:srgbClr val="000000"/>
                </a:solidFill>
                <a:latin typeface="Courier New"/>
              </a:rPr>
              <a:t> </a:t>
            </a:r>
            <a:endParaRPr lang="en-US" sz="1200" dirty="0">
              <a:solidFill>
                <a:srgbClr val="008080"/>
              </a:solidFill>
              <a:latin typeface="Courier New"/>
            </a:endParaRPr>
          </a:p>
          <a:p>
            <a:pPr fontAlgn="auto">
              <a:spcBef>
                <a:spcPts val="0"/>
              </a:spcBef>
              <a:spcAft>
                <a:spcPts val="0"/>
              </a:spcAft>
              <a:defRPr/>
            </a:pPr>
            <a:r>
              <a:rPr lang="en-US" sz="1200" dirty="0">
                <a:solidFill>
                  <a:srgbClr val="008080"/>
                </a:solidFill>
                <a:latin typeface="Courier New"/>
              </a:rPr>
              <a:t>&lt;/</a:t>
            </a:r>
            <a:r>
              <a:rPr lang="en-US" sz="1200" dirty="0" err="1">
                <a:solidFill>
                  <a:srgbClr val="3F7F7F"/>
                </a:solidFill>
                <a:latin typeface="Courier New"/>
              </a:rPr>
              <a:t>LinearLayout</a:t>
            </a:r>
            <a:r>
              <a:rPr lang="en-US" sz="1200" dirty="0">
                <a:solidFill>
                  <a:srgbClr val="008080"/>
                </a:solidFill>
                <a:latin typeface="Courier New"/>
              </a:rPr>
              <a:t>&gt;</a:t>
            </a:r>
          </a:p>
        </p:txBody>
      </p:sp>
      <p:sp>
        <p:nvSpPr>
          <p:cNvPr id="10" name="Left Arrow 9"/>
          <p:cNvSpPr/>
          <p:nvPr/>
        </p:nvSpPr>
        <p:spPr>
          <a:xfrm>
            <a:off x="4648200" y="4800600"/>
            <a:ext cx="34290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Android’s built-in list layout</a:t>
            </a:r>
          </a:p>
        </p:txBody>
      </p:sp>
      <p:sp>
        <p:nvSpPr>
          <p:cNvPr id="11" name="Left Arrow 10"/>
          <p:cNvSpPr/>
          <p:nvPr/>
        </p:nvSpPr>
        <p:spPr>
          <a:xfrm>
            <a:off x="4876800" y="5638800"/>
            <a:ext cx="31242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Used on empty lists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D94954C-2779-4DE9-BA46-1FFF84028FB1}" type="slidenum">
              <a:rPr lang="en-US"/>
              <a:pPr>
                <a:defRPr/>
              </a:pPr>
              <a:t>8</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360152FB-7B72-4341-AC52-93DF6469EAE5}" type="slidenum">
              <a:rPr lang="en-US" sz="1200">
                <a:solidFill>
                  <a:schemeClr val="tx1">
                    <a:tint val="75000"/>
                  </a:schemeClr>
                </a:solidFill>
                <a:latin typeface="+mn-lt"/>
              </a:rPr>
              <a:pPr algn="r" fontAlgn="auto">
                <a:spcBef>
                  <a:spcPts val="0"/>
                </a:spcBef>
                <a:spcAft>
                  <a:spcPts val="0"/>
                </a:spcAft>
                <a:defRPr/>
              </a:pPr>
              <a:t>8</a:t>
            </a:fld>
            <a:endParaRPr lang="en-US" sz="1200">
              <a:solidFill>
                <a:schemeClr val="tx1">
                  <a:tint val="75000"/>
                </a:schemeClr>
              </a:solidFill>
              <a:latin typeface="+mn-lt"/>
            </a:endParaRPr>
          </a:p>
        </p:txBody>
      </p:sp>
      <p:pic>
        <p:nvPicPr>
          <p:cNvPr id="20484"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20485" name="TextBox 6"/>
          <p:cNvSpPr txBox="1">
            <a:spLocks noChangeArrowheads="1"/>
          </p:cNvSpPr>
          <p:nvPr/>
        </p:nvSpPr>
        <p:spPr bwMode="auto">
          <a:xfrm>
            <a:off x="228600" y="1219200"/>
            <a:ext cx="8534400" cy="461963"/>
          </a:xfrm>
          <a:prstGeom prst="rect">
            <a:avLst/>
          </a:prstGeom>
          <a:noFill/>
          <a:ln w="9525">
            <a:noFill/>
            <a:miter lim="800000"/>
            <a:headEnd/>
            <a:tailEnd/>
          </a:ln>
        </p:spPr>
        <p:txBody>
          <a:bodyPr>
            <a:spAutoFit/>
          </a:bodyPr>
          <a:lstStyle/>
          <a:p>
            <a:pPr marL="457200" indent="-457200"/>
            <a:r>
              <a:rPr lang="en-US" sz="2400" b="1">
                <a:latin typeface="Calibri" pitchFamily="34" charset="0"/>
              </a:rPr>
              <a:t>Example 1 : A simple list </a:t>
            </a:r>
            <a:r>
              <a:rPr lang="en-US" sz="1400">
                <a:latin typeface="Calibri" pitchFamily="34" charset="0"/>
              </a:rPr>
              <a:t>(2 of 4)</a:t>
            </a:r>
            <a:endParaRPr lang="en-US" sz="2400">
              <a:latin typeface="Calibri" pitchFamily="34" charset="0"/>
            </a:endParaRPr>
          </a:p>
        </p:txBody>
      </p:sp>
      <p:sp>
        <p:nvSpPr>
          <p:cNvPr id="9" name="TextBox 8"/>
          <p:cNvSpPr txBox="1"/>
          <p:nvPr/>
        </p:nvSpPr>
        <p:spPr>
          <a:xfrm>
            <a:off x="381000" y="1676400"/>
            <a:ext cx="8229600" cy="4186238"/>
          </a:xfrm>
          <a:prstGeom prst="rect">
            <a:avLst/>
          </a:prstGeom>
          <a:solidFill>
            <a:schemeClr val="bg1">
              <a:lumMod val="95000"/>
            </a:schemeClr>
          </a:solidFill>
          <a:ln>
            <a:solidFill>
              <a:schemeClr val="bg1">
                <a:lumMod val="85000"/>
              </a:schemeClr>
            </a:solidFill>
          </a:ln>
        </p:spPr>
        <p:txBody>
          <a:bodyPr>
            <a:spAutoFit/>
          </a:bodyPr>
          <a:lstStyle/>
          <a:p>
            <a:pPr fontAlgn="auto">
              <a:spcBef>
                <a:spcPts val="0"/>
              </a:spcBef>
              <a:spcAft>
                <a:spcPts val="0"/>
              </a:spcAft>
              <a:defRPr/>
            </a:pPr>
            <a:r>
              <a:rPr lang="en-US" sz="1400" b="1" dirty="0">
                <a:solidFill>
                  <a:srgbClr val="7F0055"/>
                </a:solidFill>
                <a:latin typeface="Courier New"/>
              </a:rPr>
              <a:t>package</a:t>
            </a:r>
            <a:r>
              <a:rPr lang="en-US" sz="1400" b="1" dirty="0">
                <a:solidFill>
                  <a:srgbClr val="000000"/>
                </a:solidFill>
                <a:latin typeface="Courier New"/>
              </a:rPr>
              <a:t> cis493.selectionwidgets;</a:t>
            </a:r>
          </a:p>
          <a:p>
            <a:pPr fontAlgn="auto">
              <a:spcBef>
                <a:spcPts val="0"/>
              </a:spcBef>
              <a:spcAft>
                <a:spcPts val="0"/>
              </a:spcAft>
              <a:defRPr/>
            </a:pPr>
            <a:endParaRPr lang="en-US" sz="1400" dirty="0">
              <a:latin typeface="Courier New"/>
            </a:endParaRP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android.app.ListActivity</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android.os.Bundle</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android.view.View</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android.widget.ArrayAdapter</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android.widget.ListView</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android.widget.TextView</a:t>
            </a:r>
            <a:r>
              <a:rPr lang="en-US" sz="1400" b="1" dirty="0">
                <a:solidFill>
                  <a:srgbClr val="000000"/>
                </a:solidFill>
                <a:latin typeface="Courier New"/>
              </a:rPr>
              <a:t>;</a:t>
            </a:r>
          </a:p>
          <a:p>
            <a:pPr fontAlgn="auto">
              <a:spcBef>
                <a:spcPts val="0"/>
              </a:spcBef>
              <a:spcAft>
                <a:spcPts val="0"/>
              </a:spcAft>
              <a:defRPr/>
            </a:pPr>
            <a:endParaRPr lang="en-US" sz="1400" dirty="0">
              <a:latin typeface="Courier New"/>
            </a:endParaRPr>
          </a:p>
          <a:p>
            <a:pPr fontAlgn="auto">
              <a:spcBef>
                <a:spcPts val="0"/>
              </a:spcBef>
              <a:spcAft>
                <a:spcPts val="0"/>
              </a:spcAft>
              <a:defRPr/>
            </a:pPr>
            <a:r>
              <a:rPr lang="en-US" sz="1400" b="1" dirty="0">
                <a:solidFill>
                  <a:srgbClr val="7F0055"/>
                </a:solidFill>
                <a:latin typeface="Courier New"/>
              </a:rPr>
              <a:t>public</a:t>
            </a:r>
            <a:r>
              <a:rPr lang="en-US" sz="1400" b="1" dirty="0">
                <a:solidFill>
                  <a:srgbClr val="000000"/>
                </a:solidFill>
                <a:latin typeface="Courier New"/>
              </a:rPr>
              <a:t> </a:t>
            </a:r>
            <a:r>
              <a:rPr lang="en-US" sz="1400" b="1" dirty="0">
                <a:solidFill>
                  <a:srgbClr val="7F0055"/>
                </a:solidFill>
                <a:latin typeface="Courier New"/>
              </a:rPr>
              <a:t>class</a:t>
            </a:r>
            <a:r>
              <a:rPr lang="en-US" sz="1400" b="1" dirty="0">
                <a:solidFill>
                  <a:srgbClr val="000000"/>
                </a:solidFill>
                <a:latin typeface="Courier New"/>
              </a:rPr>
              <a:t> </a:t>
            </a:r>
            <a:r>
              <a:rPr lang="en-US" sz="1400" b="1" dirty="0" err="1">
                <a:solidFill>
                  <a:srgbClr val="000000"/>
                </a:solidFill>
                <a:latin typeface="Courier New"/>
              </a:rPr>
              <a:t>ArrayAdapterDemo</a:t>
            </a:r>
            <a:r>
              <a:rPr lang="en-US" sz="1400" b="1" dirty="0">
                <a:solidFill>
                  <a:srgbClr val="000000"/>
                </a:solidFill>
                <a:latin typeface="Courier New"/>
              </a:rPr>
              <a:t> </a:t>
            </a:r>
            <a:r>
              <a:rPr lang="en-US" sz="1400" b="1" dirty="0">
                <a:solidFill>
                  <a:srgbClr val="7F0055"/>
                </a:solidFill>
                <a:latin typeface="Courier New"/>
              </a:rPr>
              <a:t>extends</a:t>
            </a:r>
            <a:r>
              <a:rPr lang="en-US" sz="1400" b="1" dirty="0">
                <a:solidFill>
                  <a:srgbClr val="000000"/>
                </a:solidFill>
                <a:latin typeface="Courier New"/>
              </a:rPr>
              <a:t> </a:t>
            </a:r>
            <a:r>
              <a:rPr lang="en-US" sz="1400" b="1" dirty="0" err="1">
                <a:solidFill>
                  <a:srgbClr val="000000"/>
                </a:solidFill>
                <a:latin typeface="Courier New"/>
              </a:rPr>
              <a:t>ListActivity</a:t>
            </a:r>
            <a:r>
              <a:rPr lang="en-US" sz="1400" b="1" dirty="0">
                <a:solidFill>
                  <a:srgbClr val="000000"/>
                </a:solidFill>
                <a:latin typeface="Courier New"/>
              </a:rPr>
              <a:t> {</a:t>
            </a:r>
          </a:p>
          <a:p>
            <a:pPr fontAlgn="auto">
              <a:spcBef>
                <a:spcPts val="0"/>
              </a:spcBef>
              <a:spcAft>
                <a:spcPts val="0"/>
              </a:spcAft>
              <a:defRPr/>
            </a:pPr>
            <a:endParaRPr lang="en-US" sz="1400" b="1" dirty="0">
              <a:solidFill>
                <a:srgbClr val="000000"/>
              </a:solidFill>
              <a:latin typeface="Courier New"/>
            </a:endParaRPr>
          </a:p>
          <a:p>
            <a:pPr fontAlgn="auto">
              <a:spcBef>
                <a:spcPts val="0"/>
              </a:spcBef>
              <a:spcAft>
                <a:spcPts val="0"/>
              </a:spcAft>
              <a:defRPr/>
            </a:pPr>
            <a:r>
              <a:rPr lang="en-US" sz="1400" dirty="0">
                <a:solidFill>
                  <a:srgbClr val="000000"/>
                </a:solidFill>
                <a:latin typeface="Courier New"/>
              </a:rPr>
              <a:t>   </a:t>
            </a:r>
            <a:r>
              <a:rPr lang="en-US" sz="1400" dirty="0" err="1">
                <a:solidFill>
                  <a:srgbClr val="000000"/>
                </a:solidFill>
                <a:latin typeface="Courier New"/>
              </a:rPr>
              <a:t>TextView</a:t>
            </a:r>
            <a:r>
              <a:rPr lang="en-US" sz="1400" dirty="0">
                <a:solidFill>
                  <a:srgbClr val="000000"/>
                </a:solidFill>
                <a:latin typeface="Courier New"/>
              </a:rPr>
              <a:t> </a:t>
            </a:r>
            <a:r>
              <a:rPr lang="en-US" sz="1400" dirty="0">
                <a:solidFill>
                  <a:srgbClr val="0000C0"/>
                </a:solidFill>
                <a:latin typeface="Courier New"/>
              </a:rPr>
              <a:t>selection</a:t>
            </a:r>
            <a:r>
              <a:rPr lang="en-US" sz="1400"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   String[] </a:t>
            </a:r>
            <a:r>
              <a:rPr lang="en-US" sz="1400" dirty="0">
                <a:solidFill>
                  <a:srgbClr val="0000C0"/>
                </a:solidFill>
                <a:latin typeface="Courier New"/>
              </a:rPr>
              <a:t>items</a:t>
            </a:r>
            <a:r>
              <a:rPr lang="en-US" sz="1400" dirty="0">
                <a:solidFill>
                  <a:srgbClr val="000000"/>
                </a:solidFill>
                <a:latin typeface="Courier New"/>
              </a:rPr>
              <a:t> = { </a:t>
            </a:r>
            <a:r>
              <a:rPr lang="en-US" sz="1400" dirty="0">
                <a:solidFill>
                  <a:srgbClr val="2A00FF"/>
                </a:solidFill>
                <a:latin typeface="Courier New"/>
              </a:rPr>
              <a:t>"this"</a:t>
            </a:r>
            <a:r>
              <a:rPr lang="en-US" sz="1400" dirty="0">
                <a:solidFill>
                  <a:srgbClr val="000000"/>
                </a:solidFill>
                <a:latin typeface="Courier New"/>
              </a:rPr>
              <a:t>, </a:t>
            </a:r>
            <a:r>
              <a:rPr lang="en-US" sz="1400" dirty="0">
                <a:solidFill>
                  <a:srgbClr val="2A00FF"/>
                </a:solidFill>
                <a:latin typeface="Courier New"/>
              </a:rPr>
              <a:t>"is"</a:t>
            </a:r>
            <a:r>
              <a:rPr lang="en-US" sz="1400" dirty="0">
                <a:solidFill>
                  <a:srgbClr val="000000"/>
                </a:solidFill>
                <a:latin typeface="Courier New"/>
              </a:rPr>
              <a:t>, </a:t>
            </a:r>
            <a:r>
              <a:rPr lang="en-US" sz="1400" dirty="0">
                <a:solidFill>
                  <a:srgbClr val="2A00FF"/>
                </a:solidFill>
                <a:latin typeface="Courier New"/>
              </a:rPr>
              <a:t>"a"</a:t>
            </a:r>
            <a:r>
              <a:rPr lang="en-US" sz="1400" dirty="0">
                <a:solidFill>
                  <a:srgbClr val="000000"/>
                </a:solidFill>
                <a:latin typeface="Courier New"/>
              </a:rPr>
              <a:t>, </a:t>
            </a:r>
            <a:r>
              <a:rPr lang="en-US" sz="1400" dirty="0">
                <a:solidFill>
                  <a:srgbClr val="2A00FF"/>
                </a:solidFill>
                <a:latin typeface="Courier New"/>
              </a:rPr>
              <a:t>"really"</a:t>
            </a:r>
            <a:r>
              <a:rPr lang="en-US" sz="1400" dirty="0">
                <a:solidFill>
                  <a:srgbClr val="000000"/>
                </a:solidFill>
                <a:latin typeface="Courier New"/>
              </a:rPr>
              <a:t>, </a:t>
            </a:r>
          </a:p>
          <a:p>
            <a:pPr fontAlgn="auto">
              <a:spcBef>
                <a:spcPts val="0"/>
              </a:spcBef>
              <a:spcAft>
                <a:spcPts val="0"/>
              </a:spcAft>
              <a:defRPr/>
            </a:pPr>
            <a:r>
              <a:rPr lang="en-US" sz="1400" dirty="0">
                <a:solidFill>
                  <a:srgbClr val="2A00FF"/>
                </a:solidFill>
                <a:latin typeface="Courier New"/>
              </a:rPr>
              <a:t>		   "really2"</a:t>
            </a:r>
            <a:r>
              <a:rPr lang="en-US" sz="1400" dirty="0">
                <a:solidFill>
                  <a:srgbClr val="000000"/>
                </a:solidFill>
                <a:latin typeface="Courier New"/>
              </a:rPr>
              <a:t>, </a:t>
            </a:r>
            <a:r>
              <a:rPr lang="en-US" sz="1400" dirty="0">
                <a:solidFill>
                  <a:srgbClr val="2A00FF"/>
                </a:solidFill>
                <a:latin typeface="Courier New"/>
              </a:rPr>
              <a:t>"really3"</a:t>
            </a:r>
            <a:r>
              <a:rPr lang="en-US" sz="1400" dirty="0">
                <a:solidFill>
                  <a:srgbClr val="000000"/>
                </a:solidFill>
                <a:latin typeface="Courier New"/>
              </a:rPr>
              <a:t>,</a:t>
            </a:r>
            <a:r>
              <a:rPr lang="en-US" sz="1400" dirty="0">
                <a:solidFill>
                  <a:srgbClr val="2A00FF"/>
                </a:solidFill>
                <a:latin typeface="Courier New"/>
              </a:rPr>
              <a:t>"really4"</a:t>
            </a:r>
            <a:r>
              <a:rPr lang="en-US" sz="1400" dirty="0">
                <a:solidFill>
                  <a:srgbClr val="000000"/>
                </a:solidFill>
                <a:latin typeface="Courier New"/>
              </a:rPr>
              <a:t>, </a:t>
            </a:r>
          </a:p>
          <a:p>
            <a:pPr fontAlgn="auto">
              <a:spcBef>
                <a:spcPts val="0"/>
              </a:spcBef>
              <a:spcAft>
                <a:spcPts val="0"/>
              </a:spcAft>
              <a:defRPr/>
            </a:pPr>
            <a:r>
              <a:rPr lang="en-US" sz="1400" dirty="0">
                <a:solidFill>
                  <a:srgbClr val="2A00FF"/>
                </a:solidFill>
                <a:latin typeface="Courier New"/>
              </a:rPr>
              <a:t>		   "really5"</a:t>
            </a:r>
            <a:r>
              <a:rPr lang="en-US" sz="1400" dirty="0">
                <a:solidFill>
                  <a:srgbClr val="000000"/>
                </a:solidFill>
                <a:latin typeface="Courier New"/>
              </a:rPr>
              <a:t>, </a:t>
            </a:r>
            <a:r>
              <a:rPr lang="en-US" sz="1400" dirty="0">
                <a:solidFill>
                  <a:srgbClr val="2A00FF"/>
                </a:solidFill>
                <a:latin typeface="Courier New"/>
              </a:rPr>
              <a:t>"silly"</a:t>
            </a:r>
            <a:r>
              <a:rPr lang="en-US" sz="1400" dirty="0">
                <a:solidFill>
                  <a:srgbClr val="000000"/>
                </a:solidFill>
                <a:latin typeface="Courier New"/>
              </a:rPr>
              <a:t>, </a:t>
            </a:r>
            <a:r>
              <a:rPr lang="en-US" sz="1400" dirty="0">
                <a:solidFill>
                  <a:srgbClr val="2A00FF"/>
                </a:solidFill>
                <a:latin typeface="Courier New"/>
              </a:rPr>
              <a:t>"list"</a:t>
            </a:r>
            <a:r>
              <a:rPr lang="en-US" sz="1400" dirty="0">
                <a:solidFill>
                  <a:srgbClr val="000000"/>
                </a:solidFill>
                <a:latin typeface="Courier New"/>
              </a:rPr>
              <a:t> };</a:t>
            </a:r>
          </a:p>
          <a:p>
            <a:pPr fontAlgn="auto">
              <a:spcBef>
                <a:spcPts val="0"/>
              </a:spcBef>
              <a:spcAft>
                <a:spcPts val="0"/>
              </a:spcAft>
              <a:defRPr/>
            </a:pPr>
            <a:endParaRPr lang="en-US" sz="1400" dirty="0">
              <a:solidFill>
                <a:srgbClr val="00B050"/>
              </a:solidFill>
              <a:latin typeface="Courier New"/>
            </a:endParaRPr>
          </a:p>
          <a:p>
            <a:pPr fontAlgn="auto">
              <a:spcBef>
                <a:spcPts val="0"/>
              </a:spcBef>
              <a:spcAft>
                <a:spcPts val="0"/>
              </a:spcAft>
              <a:defRPr/>
            </a:pPr>
            <a:r>
              <a:rPr lang="en-US" sz="1400" dirty="0">
                <a:solidFill>
                  <a:srgbClr val="00B050"/>
                </a:solidFill>
                <a:latin typeface="Courier New"/>
              </a:rPr>
              <a:t>   // next time try an empty list such as: </a:t>
            </a:r>
          </a:p>
          <a:p>
            <a:pPr fontAlgn="auto">
              <a:spcBef>
                <a:spcPts val="0"/>
              </a:spcBef>
              <a:spcAft>
                <a:spcPts val="0"/>
              </a:spcAft>
              <a:defRPr/>
            </a:pPr>
            <a:r>
              <a:rPr lang="en-US" sz="1400" dirty="0">
                <a:solidFill>
                  <a:srgbClr val="000000"/>
                </a:solidFill>
                <a:latin typeface="Courier New"/>
              </a:rPr>
              <a:t>   </a:t>
            </a:r>
            <a:r>
              <a:rPr lang="en-US" sz="1400" dirty="0">
                <a:solidFill>
                  <a:srgbClr val="00B050"/>
                </a:solidFill>
                <a:latin typeface="Courier New"/>
              </a:rPr>
              <a:t>// String[] items = {};</a:t>
            </a:r>
          </a:p>
          <a:p>
            <a:pPr fontAlgn="auto">
              <a:spcBef>
                <a:spcPts val="0"/>
              </a:spcBef>
              <a:spcAft>
                <a:spcPts val="0"/>
              </a:spcAft>
              <a:defRPr/>
            </a:pPr>
            <a:endParaRPr lang="en-US" sz="1400" dirty="0">
              <a:latin typeface="Courier New"/>
            </a:endParaRPr>
          </a:p>
        </p:txBody>
      </p:sp>
      <p:sp>
        <p:nvSpPr>
          <p:cNvPr id="10" name="Left Arrow 9"/>
          <p:cNvSpPr/>
          <p:nvPr/>
        </p:nvSpPr>
        <p:spPr>
          <a:xfrm>
            <a:off x="6172200" y="4114800"/>
            <a:ext cx="19812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Data source</a:t>
            </a:r>
          </a:p>
        </p:txBody>
      </p:sp>
      <p:sp>
        <p:nvSpPr>
          <p:cNvPr id="11" name="Down Arrow 10"/>
          <p:cNvSpPr/>
          <p:nvPr/>
        </p:nvSpPr>
        <p:spPr>
          <a:xfrm>
            <a:off x="4800600" y="2819400"/>
            <a:ext cx="457200" cy="762000"/>
          </a:xfrm>
          <a:prstGeom prst="downArrow">
            <a:avLst/>
          </a:prstGeom>
          <a:solidFill>
            <a:srgbClr val="FFFF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489" name="TextBox 11"/>
          <p:cNvSpPr txBox="1">
            <a:spLocks noChangeArrowheads="1"/>
          </p:cNvSpPr>
          <p:nvPr/>
        </p:nvSpPr>
        <p:spPr bwMode="auto">
          <a:xfrm>
            <a:off x="533400" y="6245225"/>
            <a:ext cx="7162800" cy="307975"/>
          </a:xfrm>
          <a:prstGeom prst="rect">
            <a:avLst/>
          </a:prstGeom>
          <a:noFill/>
          <a:ln w="9525">
            <a:noFill/>
            <a:miter lim="800000"/>
            <a:headEnd/>
            <a:tailEnd/>
          </a:ln>
        </p:spPr>
        <p:txBody>
          <a:bodyPr>
            <a:spAutoFit/>
          </a:bodyPr>
          <a:lstStyle/>
          <a:p>
            <a:r>
              <a:rPr lang="en-US" sz="1400" b="1" i="1">
                <a:latin typeface="Calibri" pitchFamily="34" charset="0"/>
              </a:rPr>
              <a:t>NOTE</a:t>
            </a:r>
            <a:r>
              <a:rPr lang="en-US" sz="1400" i="1">
                <a:latin typeface="Calibri" pitchFamily="34" charset="0"/>
              </a:rPr>
              <a:t>:  The </a:t>
            </a:r>
            <a:r>
              <a:rPr lang="en-US" sz="1400" b="1" i="1">
                <a:latin typeface="Calibri" pitchFamily="34" charset="0"/>
              </a:rPr>
              <a:t>ListActivity</a:t>
            </a:r>
            <a:r>
              <a:rPr lang="en-US" sz="1400" i="1">
                <a:latin typeface="Calibri" pitchFamily="34" charset="0"/>
              </a:rPr>
              <a:t> class is implicitly bound to an object identified by  </a:t>
            </a:r>
            <a:r>
              <a:rPr lang="en-US" sz="1400" b="1" i="1">
                <a:latin typeface="Calibri" pitchFamily="34" charset="0"/>
              </a:rPr>
              <a:t>@android:id/list  </a:t>
            </a:r>
          </a:p>
        </p:txBody>
      </p:sp>
      <p:pic>
        <p:nvPicPr>
          <p:cNvPr id="20490" name="Picture 3" descr="C:\Documents and Settings\Administrator\Local Settings\Temporary Internet Files\Content.IE5\9N0CWEHY\MC900363172[1].wmf"/>
          <p:cNvPicPr>
            <a:picLocks noChangeAspect="1" noChangeArrowheads="1"/>
          </p:cNvPicPr>
          <p:nvPr/>
        </p:nvPicPr>
        <p:blipFill>
          <a:blip r:embed="rId3"/>
          <a:srcRect/>
          <a:stretch>
            <a:fillRect/>
          </a:stretch>
        </p:blipFill>
        <p:spPr bwMode="auto">
          <a:xfrm rot="19448515" flipH="1">
            <a:off x="5437188" y="2609850"/>
            <a:ext cx="1511300" cy="836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011D6A5-A3B1-44E5-AD29-AA74227E1AE9}" type="slidenum">
              <a:rPr lang="en-US"/>
              <a:pPr>
                <a:defRPr/>
              </a:pPr>
              <a:t>9</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6. Android – UI – Selection Widgets</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      Selection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1DCCE508-0A48-4078-8326-441DB97AE30B}" type="slidenum">
              <a:rPr lang="en-US" sz="1200">
                <a:solidFill>
                  <a:schemeClr val="tx1">
                    <a:tint val="75000"/>
                  </a:schemeClr>
                </a:solidFill>
                <a:latin typeface="+mn-lt"/>
              </a:rPr>
              <a:pPr algn="r" fontAlgn="auto">
                <a:spcBef>
                  <a:spcPts val="0"/>
                </a:spcBef>
                <a:spcAft>
                  <a:spcPts val="0"/>
                </a:spcAft>
                <a:defRPr/>
              </a:pPr>
              <a:t>9</a:t>
            </a:fld>
            <a:endParaRPr lang="en-US" sz="1200">
              <a:solidFill>
                <a:schemeClr val="tx1">
                  <a:tint val="75000"/>
                </a:schemeClr>
              </a:solidFill>
              <a:latin typeface="+mn-lt"/>
            </a:endParaRPr>
          </a:p>
        </p:txBody>
      </p:sp>
      <p:pic>
        <p:nvPicPr>
          <p:cNvPr id="21508"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21509" name="TextBox 6"/>
          <p:cNvSpPr txBox="1">
            <a:spLocks noChangeArrowheads="1"/>
          </p:cNvSpPr>
          <p:nvPr/>
        </p:nvSpPr>
        <p:spPr bwMode="auto">
          <a:xfrm>
            <a:off x="228600" y="1219200"/>
            <a:ext cx="8534400" cy="461963"/>
          </a:xfrm>
          <a:prstGeom prst="rect">
            <a:avLst/>
          </a:prstGeom>
          <a:noFill/>
          <a:ln w="9525">
            <a:noFill/>
            <a:miter lim="800000"/>
            <a:headEnd/>
            <a:tailEnd/>
          </a:ln>
        </p:spPr>
        <p:txBody>
          <a:bodyPr>
            <a:spAutoFit/>
          </a:bodyPr>
          <a:lstStyle/>
          <a:p>
            <a:pPr marL="457200" indent="-457200"/>
            <a:r>
              <a:rPr lang="en-US" sz="2400" b="1">
                <a:latin typeface="Calibri" pitchFamily="34" charset="0"/>
              </a:rPr>
              <a:t>Example 1: A simple list </a:t>
            </a:r>
            <a:r>
              <a:rPr lang="en-US" sz="1400">
                <a:latin typeface="Calibri" pitchFamily="34" charset="0"/>
              </a:rPr>
              <a:t>(3 of  4)</a:t>
            </a:r>
            <a:endParaRPr lang="en-US" sz="2400">
              <a:latin typeface="Calibri" pitchFamily="34" charset="0"/>
            </a:endParaRPr>
          </a:p>
        </p:txBody>
      </p:sp>
      <p:sp>
        <p:nvSpPr>
          <p:cNvPr id="9" name="TextBox 8"/>
          <p:cNvSpPr txBox="1"/>
          <p:nvPr/>
        </p:nvSpPr>
        <p:spPr>
          <a:xfrm>
            <a:off x="381000" y="1676400"/>
            <a:ext cx="8229600" cy="4832350"/>
          </a:xfrm>
          <a:prstGeom prst="rect">
            <a:avLst/>
          </a:prstGeom>
          <a:solidFill>
            <a:schemeClr val="bg1">
              <a:lumMod val="95000"/>
            </a:schemeClr>
          </a:solidFill>
          <a:ln>
            <a:solidFill>
              <a:schemeClr val="bg1">
                <a:lumMod val="85000"/>
              </a:schemeClr>
            </a:solidFill>
          </a:ln>
        </p:spPr>
        <p:txBody>
          <a:bodyPr>
            <a:spAutoFit/>
          </a:bodyPr>
          <a:lstStyle/>
          <a:p>
            <a:pPr fontAlgn="auto">
              <a:spcBef>
                <a:spcPts val="0"/>
              </a:spcBef>
              <a:spcAft>
                <a:spcPts val="0"/>
              </a:spcAft>
              <a:defRPr/>
            </a:pPr>
            <a:r>
              <a:rPr lang="en-US" sz="1400" dirty="0">
                <a:solidFill>
                  <a:srgbClr val="646464"/>
                </a:solidFill>
                <a:latin typeface="Courier New"/>
              </a:rPr>
              <a:t>    @Override</a:t>
            </a:r>
          </a:p>
          <a:p>
            <a:pPr fontAlgn="auto">
              <a:spcBef>
                <a:spcPts val="0"/>
              </a:spcBef>
              <a:spcAft>
                <a:spcPts val="0"/>
              </a:spcAft>
              <a:defRPr/>
            </a:pPr>
            <a:r>
              <a:rPr lang="en-US" sz="1400" dirty="0">
                <a:solidFill>
                  <a:srgbClr val="000000"/>
                </a:solidFill>
                <a:latin typeface="Courier New"/>
              </a:rPr>
              <a:t>    </a:t>
            </a:r>
            <a:r>
              <a:rPr lang="en-US" sz="1400" b="1" dirty="0">
                <a:solidFill>
                  <a:srgbClr val="7F0055"/>
                </a:solidFill>
                <a:latin typeface="Courier New"/>
              </a:rPr>
              <a:t>public</a:t>
            </a:r>
            <a:r>
              <a:rPr lang="en-US" sz="1400" b="1" dirty="0">
                <a:solidFill>
                  <a:srgbClr val="000000"/>
                </a:solidFill>
                <a:latin typeface="Courier New"/>
              </a:rPr>
              <a:t> </a:t>
            </a:r>
            <a:r>
              <a:rPr lang="en-US" sz="1400" b="1" dirty="0">
                <a:solidFill>
                  <a:srgbClr val="7F0055"/>
                </a:solidFill>
                <a:latin typeface="Courier New"/>
              </a:rPr>
              <a:t>void</a:t>
            </a:r>
            <a:r>
              <a:rPr lang="en-US" sz="1400" b="1" dirty="0">
                <a:solidFill>
                  <a:srgbClr val="000000"/>
                </a:solidFill>
                <a:latin typeface="Courier New"/>
              </a:rPr>
              <a:t> </a:t>
            </a:r>
            <a:r>
              <a:rPr lang="en-US" sz="1400" b="1" dirty="0" err="1">
                <a:solidFill>
                  <a:srgbClr val="000000"/>
                </a:solidFill>
                <a:latin typeface="Courier New"/>
              </a:rPr>
              <a:t>onCreate</a:t>
            </a:r>
            <a:r>
              <a:rPr lang="en-US" sz="1400" b="1" dirty="0">
                <a:solidFill>
                  <a:srgbClr val="000000"/>
                </a:solidFill>
                <a:latin typeface="Courier New"/>
              </a:rPr>
              <a:t>(Bundle </a:t>
            </a:r>
            <a:r>
              <a:rPr lang="en-US" sz="1400" b="1" dirty="0" err="1">
                <a:solidFill>
                  <a:srgbClr val="000000"/>
                </a:solidFill>
                <a:latin typeface="Courier New"/>
              </a:rPr>
              <a:t>savedInstanceState</a:t>
            </a:r>
            <a:r>
              <a:rPr lang="en-US" sz="1400" b="1" dirty="0">
                <a:solidFill>
                  <a:srgbClr val="000000"/>
                </a:solidFill>
                <a:latin typeface="Courier New"/>
              </a:rPr>
              <a:t>) {</a:t>
            </a:r>
          </a:p>
          <a:p>
            <a:pPr fontAlgn="auto">
              <a:spcBef>
                <a:spcPts val="0"/>
              </a:spcBef>
              <a:spcAft>
                <a:spcPts val="0"/>
              </a:spcAft>
              <a:defRPr/>
            </a:pPr>
            <a:r>
              <a:rPr lang="en-US" sz="1400" dirty="0">
                <a:solidFill>
                  <a:srgbClr val="000000"/>
                </a:solidFill>
                <a:latin typeface="Courier New"/>
              </a:rPr>
              <a:t>        	</a:t>
            </a:r>
            <a:r>
              <a:rPr lang="en-US" sz="1400" b="1" dirty="0" err="1">
                <a:solidFill>
                  <a:srgbClr val="7F0055"/>
                </a:solidFill>
                <a:latin typeface="Courier New"/>
              </a:rPr>
              <a:t>super</a:t>
            </a:r>
            <a:r>
              <a:rPr lang="en-US" sz="1400" b="1" dirty="0" err="1">
                <a:solidFill>
                  <a:srgbClr val="000000"/>
                </a:solidFill>
                <a:latin typeface="Courier New"/>
              </a:rPr>
              <a:t>.onCreate</a:t>
            </a:r>
            <a:r>
              <a:rPr lang="en-US" sz="1400" b="1" dirty="0">
                <a:solidFill>
                  <a:srgbClr val="000000"/>
                </a:solidFill>
                <a:latin typeface="Courier New"/>
              </a:rPr>
              <a:t>(</a:t>
            </a:r>
            <a:r>
              <a:rPr lang="en-US" sz="1400" b="1" dirty="0" err="1">
                <a:solidFill>
                  <a:srgbClr val="000000"/>
                </a:solidFill>
                <a:latin typeface="Courier New"/>
              </a:rPr>
              <a:t>savedInstanceState</a:t>
            </a:r>
            <a:r>
              <a:rPr lang="en-US" sz="1400" b="1"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        	</a:t>
            </a:r>
            <a:r>
              <a:rPr lang="en-US" sz="1400" dirty="0" err="1">
                <a:solidFill>
                  <a:srgbClr val="000000"/>
                </a:solidFill>
                <a:latin typeface="Courier New"/>
              </a:rPr>
              <a:t>setContentView</a:t>
            </a:r>
            <a:r>
              <a:rPr lang="en-US" sz="1400" dirty="0">
                <a:solidFill>
                  <a:srgbClr val="000000"/>
                </a:solidFill>
                <a:latin typeface="Courier New"/>
              </a:rPr>
              <a:t>(</a:t>
            </a:r>
            <a:r>
              <a:rPr lang="en-US" sz="1400" dirty="0" err="1">
                <a:solidFill>
                  <a:srgbClr val="000000"/>
                </a:solidFill>
                <a:latin typeface="Courier New"/>
              </a:rPr>
              <a:t>R.layout.</a:t>
            </a:r>
            <a:r>
              <a:rPr lang="en-US" sz="1400" i="1" dirty="0" err="1">
                <a:solidFill>
                  <a:srgbClr val="0000C0"/>
                </a:solidFill>
                <a:latin typeface="Courier New"/>
              </a:rPr>
              <a:t>main</a:t>
            </a:r>
            <a:r>
              <a:rPr lang="en-US" sz="1400" i="1" dirty="0">
                <a:solidFill>
                  <a:srgbClr val="000000"/>
                </a:solidFill>
                <a:latin typeface="Courier New"/>
              </a:rPr>
              <a:t>);</a:t>
            </a:r>
          </a:p>
          <a:p>
            <a:pPr fontAlgn="auto">
              <a:spcBef>
                <a:spcPts val="0"/>
              </a:spcBef>
              <a:spcAft>
                <a:spcPts val="0"/>
              </a:spcAft>
              <a:defRPr/>
            </a:pPr>
            <a:endParaRPr lang="en-US" sz="1400" i="1" dirty="0">
              <a:solidFill>
                <a:srgbClr val="000000"/>
              </a:solidFill>
              <a:latin typeface="Courier New"/>
            </a:endParaRPr>
          </a:p>
          <a:p>
            <a:pPr fontAlgn="auto">
              <a:spcBef>
                <a:spcPts val="0"/>
              </a:spcBef>
              <a:spcAft>
                <a:spcPts val="0"/>
              </a:spcAft>
              <a:defRPr/>
            </a:pPr>
            <a:r>
              <a:rPr lang="en-US" sz="1400" dirty="0">
                <a:solidFill>
                  <a:srgbClr val="000000"/>
                </a:solidFill>
                <a:latin typeface="Courier New"/>
              </a:rPr>
              <a:t>	</a:t>
            </a:r>
            <a:r>
              <a:rPr lang="en-US" sz="1400" dirty="0" err="1">
                <a:solidFill>
                  <a:srgbClr val="000000"/>
                </a:solidFill>
                <a:latin typeface="Courier New"/>
              </a:rPr>
              <a:t>setListAdapter</a:t>
            </a:r>
            <a:r>
              <a:rPr lang="en-US" sz="1400" dirty="0">
                <a:solidFill>
                  <a:srgbClr val="000000"/>
                </a:solidFill>
                <a:latin typeface="Courier New"/>
              </a:rPr>
              <a:t>(</a:t>
            </a:r>
            <a:r>
              <a:rPr lang="en-US" sz="1400" b="1" dirty="0">
                <a:solidFill>
                  <a:srgbClr val="7F0055"/>
                </a:solidFill>
                <a:latin typeface="Courier New"/>
              </a:rPr>
              <a:t>new</a:t>
            </a:r>
            <a:r>
              <a:rPr lang="en-US" sz="1400" b="1" dirty="0">
                <a:solidFill>
                  <a:srgbClr val="000000"/>
                </a:solidFill>
                <a:latin typeface="Courier New"/>
              </a:rPr>
              <a:t> </a:t>
            </a:r>
            <a:r>
              <a:rPr lang="en-US" sz="1400" b="1" dirty="0" err="1">
                <a:solidFill>
                  <a:srgbClr val="000000"/>
                </a:solidFill>
                <a:latin typeface="Courier New"/>
              </a:rPr>
              <a:t>ArrayAdapter</a:t>
            </a:r>
            <a:r>
              <a:rPr lang="en-US" sz="1400" b="1" dirty="0">
                <a:solidFill>
                  <a:srgbClr val="000000"/>
                </a:solidFill>
                <a:latin typeface="Courier New"/>
              </a:rPr>
              <a:t>&lt;String&gt;(</a:t>
            </a:r>
          </a:p>
          <a:p>
            <a:pPr fontAlgn="auto">
              <a:spcBef>
                <a:spcPts val="0"/>
              </a:spcBef>
              <a:spcAft>
                <a:spcPts val="0"/>
              </a:spcAft>
              <a:defRPr/>
            </a:pPr>
            <a:r>
              <a:rPr lang="en-US" sz="1400" b="1" dirty="0">
                <a:solidFill>
                  <a:srgbClr val="000000"/>
                </a:solidFill>
                <a:latin typeface="Courier New"/>
              </a:rPr>
              <a:t>		      </a:t>
            </a:r>
            <a:r>
              <a:rPr lang="en-US" sz="1400" b="1" dirty="0">
                <a:solidFill>
                  <a:srgbClr val="7F0055"/>
                </a:solidFill>
                <a:latin typeface="Courier New"/>
              </a:rPr>
              <a:t>this</a:t>
            </a:r>
            <a:r>
              <a:rPr lang="en-US" sz="1400" b="1"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		      android.R.layout.</a:t>
            </a:r>
            <a:r>
              <a:rPr lang="en-US" sz="1400" i="1" dirty="0">
                <a:solidFill>
                  <a:srgbClr val="0000C0"/>
                </a:solidFill>
                <a:latin typeface="Courier New"/>
              </a:rPr>
              <a:t>simple_list_item_1</a:t>
            </a:r>
            <a:r>
              <a:rPr lang="en-US" sz="1400" i="1" dirty="0">
                <a:solidFill>
                  <a:srgbClr val="000000"/>
                </a:solidFill>
                <a:latin typeface="Courier New"/>
              </a:rPr>
              <a:t>,</a:t>
            </a:r>
          </a:p>
          <a:p>
            <a:pPr fontAlgn="auto">
              <a:spcBef>
                <a:spcPts val="0"/>
              </a:spcBef>
              <a:spcAft>
                <a:spcPts val="0"/>
              </a:spcAft>
              <a:defRPr/>
            </a:pPr>
            <a:r>
              <a:rPr lang="en-US" sz="1400" dirty="0">
                <a:solidFill>
                  <a:srgbClr val="0000C0"/>
                </a:solidFill>
                <a:latin typeface="Courier New"/>
              </a:rPr>
              <a:t>		      items</a:t>
            </a:r>
            <a:r>
              <a:rPr lang="en-US" sz="1400" dirty="0">
                <a:solidFill>
                  <a:srgbClr val="000000"/>
                </a:solidFill>
                <a:latin typeface="Courier New"/>
              </a:rPr>
              <a:t>));</a:t>
            </a:r>
          </a:p>
          <a:p>
            <a:pPr fontAlgn="auto">
              <a:spcBef>
                <a:spcPts val="0"/>
              </a:spcBef>
              <a:spcAft>
                <a:spcPts val="0"/>
              </a:spcAft>
              <a:defRPr/>
            </a:pPr>
            <a:endParaRPr lang="en-US" sz="1400" dirty="0">
              <a:solidFill>
                <a:srgbClr val="000000"/>
              </a:solidFill>
              <a:latin typeface="Courier New"/>
            </a:endParaRPr>
          </a:p>
          <a:p>
            <a:pPr fontAlgn="auto">
              <a:spcBef>
                <a:spcPts val="0"/>
              </a:spcBef>
              <a:spcAft>
                <a:spcPts val="0"/>
              </a:spcAft>
              <a:defRPr/>
            </a:pPr>
            <a:r>
              <a:rPr lang="en-US" sz="1400" dirty="0">
                <a:solidFill>
                  <a:srgbClr val="0000C0"/>
                </a:solidFill>
                <a:latin typeface="Courier New"/>
              </a:rPr>
              <a:t>	selection</a:t>
            </a:r>
            <a:r>
              <a:rPr lang="en-US" sz="1400" dirty="0">
                <a:solidFill>
                  <a:srgbClr val="000000"/>
                </a:solidFill>
                <a:latin typeface="Courier New"/>
              </a:rPr>
              <a:t>=(</a:t>
            </a:r>
            <a:r>
              <a:rPr lang="en-US" sz="1400" dirty="0" err="1">
                <a:solidFill>
                  <a:srgbClr val="000000"/>
                </a:solidFill>
                <a:latin typeface="Courier New"/>
              </a:rPr>
              <a:t>TextView</a:t>
            </a:r>
            <a:r>
              <a:rPr lang="en-US" sz="1400" dirty="0">
                <a:solidFill>
                  <a:srgbClr val="000000"/>
                </a:solidFill>
                <a:latin typeface="Courier New"/>
              </a:rPr>
              <a:t>)</a:t>
            </a:r>
            <a:r>
              <a:rPr lang="en-US" sz="1400" dirty="0" err="1">
                <a:solidFill>
                  <a:srgbClr val="000000"/>
                </a:solidFill>
                <a:latin typeface="Courier New"/>
              </a:rPr>
              <a:t>findViewById</a:t>
            </a:r>
            <a:r>
              <a:rPr lang="en-US" sz="1400" dirty="0">
                <a:solidFill>
                  <a:srgbClr val="000000"/>
                </a:solidFill>
                <a:latin typeface="Courier New"/>
              </a:rPr>
              <a:t>(</a:t>
            </a:r>
            <a:r>
              <a:rPr lang="en-US" sz="1400" dirty="0" err="1">
                <a:solidFill>
                  <a:srgbClr val="000000"/>
                </a:solidFill>
                <a:latin typeface="Courier New"/>
              </a:rPr>
              <a:t>R.id.</a:t>
            </a:r>
            <a:r>
              <a:rPr lang="en-US" sz="1400" i="1" dirty="0" err="1">
                <a:solidFill>
                  <a:srgbClr val="0000C0"/>
                </a:solidFill>
                <a:latin typeface="Courier New"/>
              </a:rPr>
              <a:t>selection</a:t>
            </a:r>
            <a:r>
              <a:rPr lang="en-US" sz="1400" i="1" dirty="0">
                <a:solidFill>
                  <a:srgbClr val="000000"/>
                </a:solidFill>
                <a:latin typeface="Courier New"/>
              </a:rPr>
              <a:t>); </a:t>
            </a:r>
          </a:p>
          <a:p>
            <a:pPr fontAlgn="auto">
              <a:spcBef>
                <a:spcPts val="0"/>
              </a:spcBef>
              <a:spcAft>
                <a:spcPts val="0"/>
              </a:spcAft>
              <a:defRPr/>
            </a:pPr>
            <a:r>
              <a:rPr lang="en-US" sz="1400" dirty="0">
                <a:solidFill>
                  <a:srgbClr val="000000"/>
                </a:solidFill>
                <a:latin typeface="Courier New"/>
              </a:rPr>
              <a:t>    }</a:t>
            </a:r>
          </a:p>
          <a:p>
            <a:pPr fontAlgn="auto">
              <a:spcBef>
                <a:spcPts val="0"/>
              </a:spcBef>
              <a:spcAft>
                <a:spcPts val="0"/>
              </a:spcAft>
              <a:defRPr/>
            </a:pPr>
            <a:endParaRPr lang="en-US" sz="1400" dirty="0">
              <a:latin typeface="Courier New"/>
            </a:endParaRPr>
          </a:p>
          <a:p>
            <a:pPr fontAlgn="auto">
              <a:spcBef>
                <a:spcPts val="0"/>
              </a:spcBef>
              <a:spcAft>
                <a:spcPts val="0"/>
              </a:spcAft>
              <a:defRPr/>
            </a:pPr>
            <a:r>
              <a:rPr lang="en-US" sz="1400" dirty="0">
                <a:solidFill>
                  <a:srgbClr val="646464"/>
                </a:solidFill>
                <a:latin typeface="Courier New"/>
              </a:rPr>
              <a:t>    @Override</a:t>
            </a:r>
          </a:p>
          <a:p>
            <a:pPr fontAlgn="auto">
              <a:spcBef>
                <a:spcPts val="0"/>
              </a:spcBef>
              <a:spcAft>
                <a:spcPts val="0"/>
              </a:spcAft>
              <a:defRPr/>
            </a:pPr>
            <a:r>
              <a:rPr lang="en-US" sz="1400" b="1" dirty="0">
                <a:solidFill>
                  <a:srgbClr val="7F0055"/>
                </a:solidFill>
                <a:latin typeface="Courier New"/>
              </a:rPr>
              <a:t>    protected</a:t>
            </a:r>
            <a:r>
              <a:rPr lang="en-US" sz="1400" b="1" dirty="0">
                <a:solidFill>
                  <a:srgbClr val="000000"/>
                </a:solidFill>
                <a:latin typeface="Courier New"/>
              </a:rPr>
              <a:t> </a:t>
            </a:r>
            <a:r>
              <a:rPr lang="en-US" sz="1400" b="1" dirty="0">
                <a:solidFill>
                  <a:srgbClr val="7F0055"/>
                </a:solidFill>
                <a:latin typeface="Courier New"/>
              </a:rPr>
              <a:t>void</a:t>
            </a:r>
            <a:r>
              <a:rPr lang="en-US" sz="1400" b="1" dirty="0">
                <a:solidFill>
                  <a:srgbClr val="000000"/>
                </a:solidFill>
                <a:latin typeface="Courier New"/>
              </a:rPr>
              <a:t> </a:t>
            </a:r>
            <a:r>
              <a:rPr lang="en-US" sz="1400" b="1" dirty="0" err="1">
                <a:solidFill>
                  <a:srgbClr val="000000"/>
                </a:solidFill>
                <a:latin typeface="Courier New"/>
              </a:rPr>
              <a:t>onListItemClick</a:t>
            </a:r>
            <a:r>
              <a:rPr lang="en-US" sz="1400" b="1" dirty="0">
                <a:solidFill>
                  <a:srgbClr val="000000"/>
                </a:solidFill>
                <a:latin typeface="Courier New"/>
              </a:rPr>
              <a:t>(</a:t>
            </a:r>
            <a:r>
              <a:rPr lang="en-US" sz="1400" b="1" dirty="0" err="1">
                <a:solidFill>
                  <a:srgbClr val="000000"/>
                </a:solidFill>
                <a:latin typeface="Courier New"/>
              </a:rPr>
              <a:t>ListView</a:t>
            </a:r>
            <a:r>
              <a:rPr lang="en-US" sz="1400" b="1" dirty="0">
                <a:solidFill>
                  <a:srgbClr val="000000"/>
                </a:solidFill>
                <a:latin typeface="Courier New"/>
              </a:rPr>
              <a:t> l, View v, </a:t>
            </a:r>
          </a:p>
          <a:p>
            <a:pPr fontAlgn="auto">
              <a:spcBef>
                <a:spcPts val="0"/>
              </a:spcBef>
              <a:spcAft>
                <a:spcPts val="0"/>
              </a:spcAft>
              <a:defRPr/>
            </a:pPr>
            <a:r>
              <a:rPr lang="en-US" sz="1400" b="1" dirty="0">
                <a:solidFill>
                  <a:srgbClr val="000000"/>
                </a:solidFill>
                <a:latin typeface="Courier New"/>
              </a:rPr>
              <a:t>              			 </a:t>
            </a:r>
            <a:r>
              <a:rPr lang="en-US" sz="1400" b="1" dirty="0" err="1">
                <a:solidFill>
                  <a:srgbClr val="7F0055"/>
                </a:solidFill>
                <a:latin typeface="Courier New"/>
              </a:rPr>
              <a:t>int</a:t>
            </a:r>
            <a:r>
              <a:rPr lang="en-US" sz="1400" b="1" dirty="0">
                <a:solidFill>
                  <a:srgbClr val="000000"/>
                </a:solidFill>
                <a:latin typeface="Courier New"/>
              </a:rPr>
              <a:t> position, </a:t>
            </a:r>
            <a:r>
              <a:rPr lang="en-US" sz="1400" b="1" dirty="0">
                <a:solidFill>
                  <a:srgbClr val="7F0055"/>
                </a:solidFill>
                <a:latin typeface="Courier New"/>
              </a:rPr>
              <a:t>long</a:t>
            </a:r>
            <a:r>
              <a:rPr lang="en-US" sz="1400" b="1" dirty="0">
                <a:solidFill>
                  <a:srgbClr val="000000"/>
                </a:solidFill>
                <a:latin typeface="Courier New"/>
              </a:rPr>
              <a:t> id) {</a:t>
            </a:r>
          </a:p>
          <a:p>
            <a:pPr fontAlgn="auto">
              <a:spcBef>
                <a:spcPts val="0"/>
              </a:spcBef>
              <a:spcAft>
                <a:spcPts val="0"/>
              </a:spcAft>
              <a:defRPr/>
            </a:pPr>
            <a:r>
              <a:rPr lang="en-US" sz="1400" b="1" dirty="0">
                <a:solidFill>
                  <a:srgbClr val="7F0055"/>
                </a:solidFill>
                <a:latin typeface="Courier New"/>
              </a:rPr>
              <a:t>	</a:t>
            </a:r>
            <a:r>
              <a:rPr lang="en-US" sz="1400" b="1" dirty="0" err="1">
                <a:solidFill>
                  <a:srgbClr val="7F0055"/>
                </a:solidFill>
                <a:latin typeface="Courier New"/>
              </a:rPr>
              <a:t>super</a:t>
            </a:r>
            <a:r>
              <a:rPr lang="en-US" sz="1400" b="1" dirty="0" err="1">
                <a:solidFill>
                  <a:srgbClr val="000000"/>
                </a:solidFill>
                <a:latin typeface="Courier New"/>
              </a:rPr>
              <a:t>.onListItemClick</a:t>
            </a:r>
            <a:r>
              <a:rPr lang="en-US" sz="1400" b="1" dirty="0">
                <a:solidFill>
                  <a:srgbClr val="000000"/>
                </a:solidFill>
                <a:latin typeface="Courier New"/>
              </a:rPr>
              <a:t>(l, v, position, id);</a:t>
            </a:r>
          </a:p>
          <a:p>
            <a:pPr fontAlgn="auto">
              <a:spcBef>
                <a:spcPts val="0"/>
              </a:spcBef>
              <a:spcAft>
                <a:spcPts val="0"/>
              </a:spcAft>
              <a:defRPr/>
            </a:pPr>
            <a:r>
              <a:rPr lang="en-US" sz="1400" dirty="0">
                <a:solidFill>
                  <a:srgbClr val="000000"/>
                </a:solidFill>
                <a:latin typeface="Courier New"/>
              </a:rPr>
              <a:t>	String text = </a:t>
            </a:r>
            <a:r>
              <a:rPr lang="en-US" sz="1400" dirty="0">
                <a:solidFill>
                  <a:srgbClr val="2A00FF"/>
                </a:solidFill>
                <a:latin typeface="Courier New"/>
              </a:rPr>
              <a:t>" position:"</a:t>
            </a:r>
            <a:r>
              <a:rPr lang="en-US" sz="1400" dirty="0">
                <a:solidFill>
                  <a:srgbClr val="000000"/>
                </a:solidFill>
                <a:latin typeface="Courier New"/>
              </a:rPr>
              <a:t> + position + </a:t>
            </a:r>
            <a:r>
              <a:rPr lang="en-US" sz="1400" dirty="0">
                <a:solidFill>
                  <a:srgbClr val="2A00FF"/>
                </a:solidFill>
                <a:latin typeface="Courier New"/>
              </a:rPr>
              <a:t>"  "</a:t>
            </a:r>
            <a:r>
              <a:rPr lang="en-US" sz="1400" dirty="0">
                <a:solidFill>
                  <a:srgbClr val="000000"/>
                </a:solidFill>
                <a:latin typeface="Courier New"/>
              </a:rPr>
              <a:t> + </a:t>
            </a:r>
            <a:r>
              <a:rPr lang="en-US" sz="1400" dirty="0">
                <a:solidFill>
                  <a:srgbClr val="0000C0"/>
                </a:solidFill>
                <a:latin typeface="Courier New"/>
              </a:rPr>
              <a:t>items</a:t>
            </a:r>
            <a:r>
              <a:rPr lang="en-US" sz="1400" dirty="0">
                <a:solidFill>
                  <a:srgbClr val="000000"/>
                </a:solidFill>
                <a:latin typeface="Courier New"/>
              </a:rPr>
              <a:t>[position];</a:t>
            </a:r>
          </a:p>
          <a:p>
            <a:pPr fontAlgn="auto">
              <a:spcBef>
                <a:spcPts val="0"/>
              </a:spcBef>
              <a:spcAft>
                <a:spcPts val="0"/>
              </a:spcAft>
              <a:defRPr/>
            </a:pPr>
            <a:r>
              <a:rPr lang="en-US" sz="1400" dirty="0">
                <a:solidFill>
                  <a:srgbClr val="0000C0"/>
                </a:solidFill>
                <a:latin typeface="Courier New"/>
              </a:rPr>
              <a:t>	</a:t>
            </a:r>
            <a:r>
              <a:rPr lang="en-US" sz="1400" dirty="0" err="1">
                <a:solidFill>
                  <a:srgbClr val="0000C0"/>
                </a:solidFill>
                <a:latin typeface="Courier New"/>
              </a:rPr>
              <a:t>selection</a:t>
            </a:r>
            <a:r>
              <a:rPr lang="en-US" sz="1400" dirty="0" err="1">
                <a:solidFill>
                  <a:srgbClr val="000000"/>
                </a:solidFill>
                <a:latin typeface="Courier New"/>
              </a:rPr>
              <a:t>.setText</a:t>
            </a:r>
            <a:r>
              <a:rPr lang="en-US" sz="1400" dirty="0">
                <a:solidFill>
                  <a:srgbClr val="000000"/>
                </a:solidFill>
                <a:latin typeface="Courier New"/>
              </a:rPr>
              <a:t>(text);</a:t>
            </a:r>
          </a:p>
          <a:p>
            <a:pPr fontAlgn="auto">
              <a:spcBef>
                <a:spcPts val="0"/>
              </a:spcBef>
              <a:spcAft>
                <a:spcPts val="0"/>
              </a:spcAft>
              <a:defRPr/>
            </a:pPr>
            <a:r>
              <a:rPr lang="en-US" sz="1400" dirty="0">
                <a:solidFill>
                  <a:srgbClr val="000000"/>
                </a:solidFill>
                <a:latin typeface="Courier New"/>
              </a:rPr>
              <a:t>    }</a:t>
            </a:r>
          </a:p>
          <a:p>
            <a:pPr fontAlgn="auto">
              <a:spcBef>
                <a:spcPts val="0"/>
              </a:spcBef>
              <a:spcAft>
                <a:spcPts val="0"/>
              </a:spcAft>
              <a:defRPr/>
            </a:pPr>
            <a:r>
              <a:rPr lang="en-US" sz="1400" dirty="0">
                <a:solidFill>
                  <a:srgbClr val="000000"/>
                </a:solidFill>
                <a:latin typeface="Courier New"/>
              </a:rPr>
              <a:t>       </a:t>
            </a:r>
          </a:p>
          <a:p>
            <a:pPr fontAlgn="auto">
              <a:spcBef>
                <a:spcPts val="0"/>
              </a:spcBef>
              <a:spcAft>
                <a:spcPts val="0"/>
              </a:spcAft>
              <a:defRPr/>
            </a:pPr>
            <a:r>
              <a:rPr lang="en-US" sz="1400" dirty="0">
                <a:solidFill>
                  <a:srgbClr val="000000"/>
                </a:solidFill>
                <a:latin typeface="Courier New"/>
              </a:rPr>
              <a:t>}</a:t>
            </a:r>
            <a:endParaRPr lang="en-US" sz="1400" dirty="0">
              <a:solidFill>
                <a:srgbClr val="008080"/>
              </a:solidFill>
              <a:latin typeface="Courier New"/>
            </a:endParaRPr>
          </a:p>
        </p:txBody>
      </p:sp>
      <p:sp>
        <p:nvSpPr>
          <p:cNvPr id="10" name="Left Arrow 9"/>
          <p:cNvSpPr/>
          <p:nvPr/>
        </p:nvSpPr>
        <p:spPr>
          <a:xfrm>
            <a:off x="6705600" y="4419600"/>
            <a:ext cx="20574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Selection listener</a:t>
            </a:r>
          </a:p>
        </p:txBody>
      </p:sp>
      <p:sp>
        <p:nvSpPr>
          <p:cNvPr id="11" name="Left Arrow 10"/>
          <p:cNvSpPr/>
          <p:nvPr/>
        </p:nvSpPr>
        <p:spPr>
          <a:xfrm>
            <a:off x="6705600" y="2590800"/>
            <a:ext cx="20574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List  adapter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8324</TotalTime>
  <Words>2690</Words>
  <Application>Microsoft Office PowerPoint</Application>
  <PresentationFormat>On-screen Show (4:3)</PresentationFormat>
  <Paragraphs>819</Paragraphs>
  <Slides>53</Slides>
  <Notes>0</Notes>
  <HiddenSlides>0</HiddenSlides>
  <MMClips>0</MMClips>
  <ScaleCrop>false</ScaleCrop>
  <HeadingPairs>
    <vt:vector size="8" baseType="variant">
      <vt:variant>
        <vt:lpstr>Fonts Used</vt:lpstr>
      </vt:variant>
      <vt:variant>
        <vt:i4>4</vt:i4>
      </vt:variant>
      <vt:variant>
        <vt:lpstr>Design Template</vt:lpstr>
      </vt:variant>
      <vt:variant>
        <vt:i4>1</vt:i4>
      </vt:variant>
      <vt:variant>
        <vt:lpstr>Embedded OLE Servers</vt:lpstr>
      </vt:variant>
      <vt:variant>
        <vt:i4>1</vt:i4>
      </vt:variant>
      <vt:variant>
        <vt:lpstr>Slide Titles</vt:lpstr>
      </vt:variant>
      <vt:variant>
        <vt:i4>53</vt:i4>
      </vt:variant>
    </vt:vector>
  </HeadingPairs>
  <TitlesOfParts>
    <vt:vector size="59" baseType="lpstr">
      <vt:lpstr>Arial</vt:lpstr>
      <vt:lpstr>Calibri</vt:lpstr>
      <vt:lpstr>Bookman Old Style</vt:lpstr>
      <vt:lpstr>Courier New</vt:lpstr>
      <vt:lpstr>Office Theme</vt:lpstr>
      <vt:lpstr>Document</vt:lpstr>
      <vt:lpstr>Android  Selection Widgets Các Widget cho phép chọn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dc:title>
  <dc:creator>V.Matos</dc:creator>
  <cp:lastModifiedBy> </cp:lastModifiedBy>
  <cp:revision>372</cp:revision>
  <dcterms:created xsi:type="dcterms:W3CDTF">2009-06-10T00:38:22Z</dcterms:created>
  <dcterms:modified xsi:type="dcterms:W3CDTF">2012-02-09T08:32:14Z</dcterms:modified>
</cp:coreProperties>
</file>