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4"/>
  </p:notesMasterIdLst>
  <p:sldIdLst>
    <p:sldId id="256" r:id="rId2"/>
    <p:sldId id="320" r:id="rId3"/>
    <p:sldId id="321" r:id="rId4"/>
    <p:sldId id="319" r:id="rId5"/>
    <p:sldId id="322" r:id="rId6"/>
    <p:sldId id="312" r:id="rId7"/>
    <p:sldId id="313" r:id="rId8"/>
    <p:sldId id="317" r:id="rId9"/>
    <p:sldId id="316" r:id="rId10"/>
    <p:sldId id="318" r:id="rId11"/>
    <p:sldId id="315" r:id="rId12"/>
    <p:sldId id="323" r:id="rId13"/>
    <p:sldId id="324" r:id="rId14"/>
    <p:sldId id="327" r:id="rId15"/>
    <p:sldId id="328" r:id="rId16"/>
    <p:sldId id="325" r:id="rId17"/>
    <p:sldId id="329" r:id="rId18"/>
    <p:sldId id="330" r:id="rId19"/>
    <p:sldId id="326" r:id="rId20"/>
    <p:sldId id="331" r:id="rId21"/>
    <p:sldId id="332" r:id="rId22"/>
    <p:sldId id="335" r:id="rId23"/>
    <p:sldId id="333" r:id="rId24"/>
    <p:sldId id="338" r:id="rId25"/>
    <p:sldId id="339" r:id="rId26"/>
    <p:sldId id="341" r:id="rId27"/>
    <p:sldId id="340" r:id="rId28"/>
    <p:sldId id="342" r:id="rId29"/>
    <p:sldId id="343" r:id="rId30"/>
    <p:sldId id="344" r:id="rId31"/>
    <p:sldId id="345" r:id="rId32"/>
    <p:sldId id="31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7" autoAdjust="0"/>
  </p:normalViewPr>
  <p:slideViewPr>
    <p:cSldViewPr>
      <p:cViewPr>
        <p:scale>
          <a:sx n="59" d="100"/>
          <a:sy n="59" d="100"/>
        </p:scale>
        <p:origin x="-1686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1FBE4-56C0-47D7-B906-1319BD82D4B1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6427-4B89-4869-AD7F-4EE0EAB82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10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D848-5FF4-453E-9FBE-6E972F836038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9173-95CF-438A-B4A1-DC443357F96C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A73-F668-4FB3-BA8D-CC5480664D10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DEF9-AA33-4F37-BF3B-9E3E394F82B3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B82D-88B3-43FF-8284-B41754C9E227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2223-399B-4107-A243-9259AB7371F1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BFFC-C7B5-4104-A753-4C2946DBBED1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2E9F-CCB3-4A9A-90B7-05F5E373733B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7EDD-9D37-49AE-9A8C-6ED3A3E20022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607-6676-4285-9F64-BCFBB4CB9B89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7B3C-04DF-4F26-9298-7FDAB1068745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78AAC-F3F5-4181-BE35-602017ED542A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Android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Dialog Boxes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sz="2200" dirty="0" err="1" smtClean="0">
                <a:solidFill>
                  <a:srgbClr val="0070C0"/>
                </a:solidFill>
              </a:rPr>
              <a:t>AlertDialog</a:t>
            </a:r>
            <a:r>
              <a:rPr lang="en-US" sz="2200" dirty="0" smtClean="0">
                <a:solidFill>
                  <a:srgbClr val="0070C0"/>
                </a:solidFill>
              </a:rPr>
              <a:t> - Toast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733800"/>
            <a:ext cx="6400800" cy="1752600"/>
          </a:xfrm>
        </p:spPr>
        <p:txBody>
          <a:bodyPr>
            <a:normAutofit/>
          </a:bodyPr>
          <a:lstStyle/>
          <a:p>
            <a:pPr algn="l"/>
            <a:endParaRPr lang="en-US" sz="1200" dirty="0" smtClean="0"/>
          </a:p>
          <a:p>
            <a:pPr algn="l"/>
            <a:endParaRPr lang="en-US" sz="1200" dirty="0"/>
          </a:p>
          <a:p>
            <a:pPr algn="l"/>
            <a:endParaRPr lang="en-US" sz="1200" dirty="0" smtClean="0"/>
          </a:p>
          <a:p>
            <a:pPr algn="l"/>
            <a:r>
              <a:rPr lang="en-US" sz="1200" dirty="0" smtClean="0"/>
              <a:t>Notes </a:t>
            </a:r>
            <a:r>
              <a:rPr lang="en-US" sz="1200" dirty="0" smtClean="0"/>
              <a:t>are based on: </a:t>
            </a:r>
          </a:p>
          <a:p>
            <a:pPr lvl="1" algn="l"/>
            <a:r>
              <a:rPr lang="en-US" sz="1050" dirty="0" smtClean="0"/>
              <a:t>Android Developers </a:t>
            </a:r>
          </a:p>
          <a:p>
            <a:pPr lvl="1" algn="l"/>
            <a:r>
              <a:rPr lang="en-US" sz="1050" dirty="0" smtClean="0"/>
              <a:t>http://developer.android.com/index.html</a:t>
            </a:r>
            <a:endParaRPr lang="en-US" sz="105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86062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7000"/>
            <a:ext cx="86062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62600"/>
            <a:ext cx="172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629400" y="2286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i="1" dirty="0" smtClean="0">
                <a:solidFill>
                  <a:srgbClr val="0070C0"/>
                </a:solidFill>
                <a:latin typeface="Bookman Old Style" pitchFamily="18" charset="0"/>
              </a:rPr>
              <a:t>11</a:t>
            </a:r>
            <a:endParaRPr lang="en-US" sz="6000" i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AlertDialog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r>
              <a:rPr lang="en-US" sz="2400" dirty="0" smtClean="0"/>
              <a:t>  A simple dialog box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712416"/>
            <a:ext cx="8077200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.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setNeutralButton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urier New"/>
              </a:rPr>
              <a:t>Cancel"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DialogInterface.OnClickListener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DialogInterface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dialog, </a:t>
            </a:r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whichButton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     	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//whatever should be done when answering "CANCEL" goes here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	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"CANCEL 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Integer.</a:t>
            </a:r>
            <a:r>
              <a:rPr lang="en-US" sz="1200" i="1" dirty="0" err="1" smtClean="0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i="1" dirty="0" err="1" smtClean="0">
                <a:solidFill>
                  <a:srgbClr val="000000"/>
                </a:solidFill>
                <a:latin typeface="Courier New"/>
              </a:rPr>
              <a:t>whichButton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	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txtMsg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.setText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}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</a:t>
            </a:r>
            <a:r>
              <a:rPr lang="en-US" sz="1200" dirty="0" err="1" smtClean="0">
                <a:solidFill>
                  <a:srgbClr val="004000"/>
                </a:solidFill>
                <a:latin typeface="Courier New"/>
              </a:rPr>
              <a:t>OnClick</a:t>
            </a:r>
            <a:endParaRPr lang="en-US" sz="1200" dirty="0" smtClean="0">
              <a:solidFill>
                <a:srgbClr val="00400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})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</a:t>
            </a:r>
            <a:r>
              <a:rPr lang="en-US" sz="1200" dirty="0" err="1" smtClean="0">
                <a:solidFill>
                  <a:srgbClr val="004000"/>
                </a:solidFill>
                <a:latin typeface="Courier New"/>
              </a:rPr>
              <a:t>setNeutralButton</a:t>
            </a:r>
            <a:endParaRPr lang="en-US" sz="1200" dirty="0" smtClean="0">
              <a:solidFill>
                <a:srgbClr val="004000"/>
              </a:solidFill>
              <a:latin typeface="Courier New"/>
            </a:endParaRP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.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setNegativeButton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"NO"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DialogInterface.OnClickListener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() { 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DialogInterface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dialog, </a:t>
            </a:r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whichButton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) { 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   	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//whatever should be done when answering "NO" goes here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	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"NO 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Integer.</a:t>
            </a:r>
            <a:r>
              <a:rPr lang="en-US" sz="1200" i="1" dirty="0" err="1" smtClean="0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i="1" dirty="0" err="1" smtClean="0">
                <a:solidFill>
                  <a:srgbClr val="000000"/>
                </a:solidFill>
                <a:latin typeface="Courier New"/>
              </a:rPr>
              <a:t>whichButton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	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txtMsg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.setText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}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})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</a:t>
            </a:r>
            <a:r>
              <a:rPr lang="en-US" sz="1200" dirty="0" err="1" smtClean="0">
                <a:solidFill>
                  <a:srgbClr val="004000"/>
                </a:solidFill>
                <a:latin typeface="Courier New"/>
              </a:rPr>
              <a:t>setNegativeButton</a:t>
            </a:r>
            <a:endParaRPr lang="en-US" sz="1200" dirty="0" smtClean="0">
              <a:solidFill>
                <a:srgbClr val="004000"/>
              </a:solidFill>
              <a:latin typeface="Courier New"/>
            </a:endParaRP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.create();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.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return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myQuittingDialogBox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200" b="1" dirty="0" smtClean="0">
              <a:solidFill>
                <a:srgbClr val="000000"/>
              </a:solidFill>
              <a:latin typeface="Courier New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}//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createDialogBox</a:t>
            </a:r>
            <a:endParaRPr lang="en-US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}// class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AlertDialog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r>
              <a:rPr lang="en-US" sz="2400" dirty="0" smtClean="0"/>
              <a:t>  A simple </a:t>
            </a:r>
            <a:r>
              <a:rPr lang="en-US" sz="2400" dirty="0" err="1" smtClean="0"/>
              <a:t>AlertDialog</a:t>
            </a:r>
            <a:r>
              <a:rPr lang="en-US" sz="2400" dirty="0" smtClean="0"/>
              <a:t> box</a:t>
            </a:r>
          </a:p>
        </p:txBody>
      </p:sp>
      <p:pic>
        <p:nvPicPr>
          <p:cNvPr id="9" name="Picture 8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1676400"/>
            <a:ext cx="3276600" cy="49149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Line Callout 2 9"/>
          <p:cNvSpPr/>
          <p:nvPr/>
        </p:nvSpPr>
        <p:spPr>
          <a:xfrm>
            <a:off x="6172200" y="1828800"/>
            <a:ext cx="1752600" cy="1143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604"/>
              <a:gd name="adj6" fmla="val -42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text is set right after showing the dialog box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e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1143000"/>
            <a:ext cx="2438400" cy="36576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419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70C0"/>
                </a:solidFill>
              </a:rPr>
              <a:t>Toast</a:t>
            </a:r>
            <a:r>
              <a:rPr lang="en-US" sz="2400" dirty="0" smtClean="0"/>
              <a:t> is a transient view containing a quick little message for the user. </a:t>
            </a:r>
          </a:p>
          <a:p>
            <a:endParaRPr lang="en-US" sz="2400" dirty="0" smtClean="0"/>
          </a:p>
          <a:p>
            <a:r>
              <a:rPr lang="en-US" sz="2400" dirty="0" smtClean="0"/>
              <a:t>They appear as a floating view over the application. </a:t>
            </a:r>
          </a:p>
          <a:p>
            <a:endParaRPr lang="en-US" sz="2400" dirty="0" smtClean="0"/>
          </a:p>
          <a:p>
            <a:r>
              <a:rPr lang="en-US" sz="2400" i="1" dirty="0" smtClean="0">
                <a:solidFill>
                  <a:srgbClr val="C00000"/>
                </a:solidFill>
              </a:rPr>
              <a:t>They never receive focus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43400" y="2133600"/>
            <a:ext cx="2362200" cy="1828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r>
              <a:rPr lang="en-US" sz="2400" dirty="0" smtClean="0"/>
              <a:t>  A simple Toast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981200"/>
            <a:ext cx="84582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 context,  message,  duration ).show();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2819400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Context</a:t>
            </a:r>
            <a:r>
              <a:rPr lang="en-US" dirty="0" smtClean="0"/>
              <a:t>:		A reference to the view’s environment (what is around me…)</a:t>
            </a:r>
          </a:p>
          <a:p>
            <a:endParaRPr lang="en-US" dirty="0" smtClean="0"/>
          </a:p>
          <a:p>
            <a:r>
              <a:rPr lang="en-US" i="1" dirty="0" smtClean="0"/>
              <a:t>Message</a:t>
            </a:r>
            <a:r>
              <a:rPr lang="en-US" dirty="0" smtClean="0"/>
              <a:t>:		The thing you want to say</a:t>
            </a:r>
          </a:p>
          <a:p>
            <a:endParaRPr lang="en-US" dirty="0" smtClean="0"/>
          </a:p>
          <a:p>
            <a:r>
              <a:rPr lang="en-US" i="1" dirty="0" smtClean="0"/>
              <a:t>Duration</a:t>
            </a:r>
            <a:r>
              <a:rPr lang="en-US" dirty="0" smtClean="0"/>
              <a:t>:		SHORT or LONG exposure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r>
              <a:rPr lang="en-US" sz="2400" dirty="0" smtClean="0"/>
              <a:t>  A simple Toast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676400"/>
            <a:ext cx="7620000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cis493.dialogboxes;</a:t>
            </a:r>
          </a:p>
          <a:p>
            <a:endParaRPr lang="en-US" sz="1600" dirty="0" smtClean="0">
              <a:latin typeface="Courier New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android.app.Activity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android.os.Bundle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android.widget.Toast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600" dirty="0" smtClean="0">
              <a:latin typeface="Courier New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ToastDemo1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Activity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3F5FBF"/>
                </a:solidFill>
                <a:latin typeface="Courier New"/>
              </a:rPr>
              <a:t>/** Called when the activity is first created. */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</a:p>
          <a:p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getApplicationContext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(), </a:t>
            </a:r>
          </a:p>
          <a:p>
            <a:r>
              <a:rPr lang="es-ES" sz="1600" dirty="0" smtClean="0">
                <a:solidFill>
                  <a:srgbClr val="000000"/>
                </a:solidFill>
                <a:latin typeface="Courier New"/>
              </a:rPr>
              <a:t>        	</a:t>
            </a:r>
            <a:r>
              <a:rPr lang="es-ES" sz="1600" dirty="0" smtClean="0">
                <a:solidFill>
                  <a:srgbClr val="2A00FF"/>
                </a:solidFill>
                <a:latin typeface="Courier New"/>
              </a:rPr>
              <a:t>"Saludos amigos \n Hasta la vista"</a:t>
            </a:r>
            <a:r>
              <a:rPr lang="es-ES" sz="1600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LENGTH_LONG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).show();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/>
          </a:p>
        </p:txBody>
      </p:sp>
      <p:pic>
        <p:nvPicPr>
          <p:cNvPr id="10" name="Picture 9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609600"/>
            <a:ext cx="14732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1143000"/>
            <a:ext cx="8534400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As an aside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Context</a:t>
            </a:r>
            <a:r>
              <a:rPr lang="en-US" sz="2400" dirty="0" smtClean="0"/>
              <a:t>:		</a:t>
            </a:r>
          </a:p>
          <a:p>
            <a:r>
              <a:rPr lang="en-US" sz="2400" dirty="0" smtClean="0"/>
              <a:t>	</a:t>
            </a:r>
            <a:r>
              <a:rPr lang="en-US" dirty="0" smtClean="0"/>
              <a:t>On Android a Context is mostly used to load and access resources. </a:t>
            </a:r>
          </a:p>
          <a:p>
            <a:endParaRPr lang="en-US" dirty="0" smtClean="0"/>
          </a:p>
          <a:p>
            <a:r>
              <a:rPr lang="en-US" dirty="0" smtClean="0"/>
              <a:t>	All widgets receive a Context parameter in their constructor. </a:t>
            </a:r>
          </a:p>
          <a:p>
            <a:endParaRPr lang="en-US" dirty="0" smtClean="0"/>
          </a:p>
          <a:p>
            <a:r>
              <a:rPr lang="en-US" dirty="0" smtClean="0"/>
              <a:t>	In a regular Android application, you usually have two kinds of Context, 		</a:t>
            </a:r>
            <a:r>
              <a:rPr lang="en-US" i="1" dirty="0" smtClean="0"/>
              <a:t>Activity</a:t>
            </a:r>
            <a:r>
              <a:rPr lang="en-US" dirty="0" smtClean="0"/>
              <a:t> and </a:t>
            </a:r>
            <a:r>
              <a:rPr lang="en-US" i="1" dirty="0" smtClean="0"/>
              <a:t>Application</a:t>
            </a:r>
            <a:r>
              <a:rPr lang="en-US" dirty="0" smtClean="0"/>
              <a:t>. The first one is typically passed to classes </a:t>
            </a:r>
          </a:p>
          <a:p>
            <a:r>
              <a:rPr lang="en-US" dirty="0" smtClean="0"/>
              <a:t>	and methods that need a Context. </a:t>
            </a:r>
          </a:p>
          <a:p>
            <a:endParaRPr lang="en-US" dirty="0" smtClean="0"/>
          </a:p>
          <a:p>
            <a:r>
              <a:rPr lang="en-US" dirty="0" smtClean="0"/>
              <a:t>	Views have a reference to the entire activity and therefore to anything your </a:t>
            </a:r>
          </a:p>
          <a:p>
            <a:r>
              <a:rPr lang="en-US" dirty="0" smtClean="0"/>
              <a:t>	activity is holding onto; usually the entire View hierarchy and all its resources.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Customizing a Toast View</a:t>
            </a:r>
          </a:p>
          <a:p>
            <a:endParaRPr lang="en-US" sz="2400" dirty="0" smtClean="0"/>
          </a:p>
          <a:p>
            <a:r>
              <a:rPr lang="en-US" sz="2400" dirty="0" smtClean="0"/>
              <a:t>By default Toast views are displayed at the center-bottom of the screen. </a:t>
            </a:r>
          </a:p>
          <a:p>
            <a:endParaRPr lang="en-US" sz="2400" dirty="0" smtClean="0"/>
          </a:p>
          <a:p>
            <a:r>
              <a:rPr lang="en-US" sz="2400" dirty="0" smtClean="0"/>
              <a:t>However the user may change the placement of a Toast view by using either of the following methods: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setGravity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gravity,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xOffset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yOffset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dirty="0" smtClean="0"/>
              <a:t>Set the location at which the notification should appear on the screen.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setMargin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(float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horizontalMargin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float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verticalMargin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dirty="0" smtClean="0"/>
              <a:t>Set the margins of the view.</a:t>
            </a:r>
            <a:r>
              <a:rPr lang="en-US" sz="2400" dirty="0" smtClean="0"/>
              <a:t>	</a:t>
            </a:r>
          </a:p>
        </p:txBody>
      </p:sp>
      <p:pic>
        <p:nvPicPr>
          <p:cNvPr id="3077" name="Picture 5" descr="C:\Documents and Settings\Administrator\Local Settings\Temporary Internet Files\Content.IE5\QET7S3GG\MC90019887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738189"/>
            <a:ext cx="862013" cy="881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3200400"/>
            <a:ext cx="86106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Customizing a Toast View</a:t>
            </a:r>
          </a:p>
          <a:p>
            <a:endParaRPr lang="en-US" sz="2400" dirty="0" smtClean="0"/>
          </a:p>
          <a:p>
            <a:r>
              <a:rPr lang="en-US" sz="2400" dirty="0" smtClean="0"/>
              <a:t>The following method uses offset values based on the pixel resolution of the actual device. For instance, the G1 phone screen contains 360x480 pixels.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setGravity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gravity,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xOffset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yOffset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/>
              <a:t>Gravity</a:t>
            </a:r>
            <a:r>
              <a:rPr lang="en-US" sz="2000" dirty="0" smtClean="0"/>
              <a:t>: 	Overall placement. Typical values include: </a:t>
            </a:r>
            <a:r>
              <a:rPr lang="en-US" sz="2000" i="1" dirty="0" err="1" smtClean="0"/>
              <a:t>Gravity.CENTER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Gravity.TOP</a:t>
            </a:r>
            <a:r>
              <a:rPr lang="en-US" sz="2000" i="1" dirty="0" smtClean="0"/>
              <a:t>, </a:t>
            </a:r>
          </a:p>
          <a:p>
            <a:r>
              <a:rPr lang="en-US" sz="2000" i="1" dirty="0" smtClean="0"/>
              <a:t>	</a:t>
            </a:r>
            <a:r>
              <a:rPr lang="en-US" sz="2000" i="1" dirty="0" err="1" smtClean="0"/>
              <a:t>Gravity.BOTTOM</a:t>
            </a:r>
            <a:r>
              <a:rPr lang="en-US" sz="2000" i="1" dirty="0" smtClean="0"/>
              <a:t>, …</a:t>
            </a:r>
          </a:p>
          <a:p>
            <a:endParaRPr lang="en-US" sz="2000" i="1" dirty="0" smtClean="0"/>
          </a:p>
          <a:p>
            <a:r>
              <a:rPr lang="en-US" sz="2000" b="1" dirty="0" err="1" smtClean="0"/>
              <a:t>xOffset</a:t>
            </a:r>
            <a:r>
              <a:rPr lang="en-US" sz="2000" dirty="0" smtClean="0"/>
              <a:t>:	 Assume </a:t>
            </a:r>
            <a:r>
              <a:rPr lang="en-US" sz="2000" dirty="0" err="1" smtClean="0"/>
              <a:t>Gravity.CENTER</a:t>
            </a:r>
            <a:r>
              <a:rPr lang="en-US" sz="2000" dirty="0" smtClean="0"/>
              <a:t> placement on a G1 phone.  The 		</a:t>
            </a:r>
            <a:r>
              <a:rPr lang="en-US" sz="2000" i="1" dirty="0" err="1" smtClean="0"/>
              <a:t>xOffset</a:t>
            </a:r>
            <a:r>
              <a:rPr lang="en-US" sz="2000" dirty="0" smtClean="0"/>
              <a:t> range is  -160,…,0,…160 (left, center, right)</a:t>
            </a:r>
          </a:p>
          <a:p>
            <a:endParaRPr lang="en-US" sz="2000" dirty="0" smtClean="0"/>
          </a:p>
          <a:p>
            <a:pPr defTabSz="182880"/>
            <a:r>
              <a:rPr lang="en-US" sz="2000" b="1" dirty="0" err="1" smtClean="0"/>
              <a:t>yOffset</a:t>
            </a:r>
            <a:r>
              <a:rPr lang="en-US" sz="2000" dirty="0" smtClean="0"/>
              <a:t>:	The range on a G1 is: -240,…,0,…240 (top, center, 	bottom)</a:t>
            </a:r>
          </a:p>
        </p:txBody>
      </p:sp>
      <p:pic>
        <p:nvPicPr>
          <p:cNvPr id="10" name="Picture 5" descr="C:\Documents and Settings\Administrator\Local Settings\Temporary Internet Files\Content.IE5\QET7S3GG\MC90019887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738189"/>
            <a:ext cx="862013" cy="881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3505200"/>
            <a:ext cx="8915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Customizing the Toast View</a:t>
            </a:r>
          </a:p>
          <a:p>
            <a:endParaRPr lang="en-US" sz="2400" dirty="0" smtClean="0"/>
          </a:p>
          <a:p>
            <a:r>
              <a:rPr lang="en-US" sz="2000" dirty="0" smtClean="0"/>
              <a:t>A second method to place a Toast is </a:t>
            </a:r>
            <a:r>
              <a:rPr lang="en-US" sz="2000" b="1" i="1" dirty="0" err="1" smtClean="0"/>
              <a:t>setMargin</a:t>
            </a:r>
            <a:r>
              <a:rPr lang="en-US" sz="2000" dirty="0" smtClean="0"/>
              <a:t>. The screen is considered to have a center point where horizontal and vertical center lines meet. There is 50%  of the screen to each side of that center point (top, </a:t>
            </a:r>
            <a:r>
              <a:rPr lang="en-US" sz="2000" dirty="0" err="1" smtClean="0"/>
              <a:t>botton</a:t>
            </a:r>
            <a:r>
              <a:rPr lang="en-US" sz="2000" dirty="0" smtClean="0"/>
              <a:t>, left, right). Margins are expressed as a value between: -50,…, 0, …, 50.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setMargin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(float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horizontalMargin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float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verticalMargin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b="1" dirty="0" smtClean="0"/>
              <a:t>Note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The pair of margins (-50, -50) represent the upper-left corner of the screen,</a:t>
            </a:r>
          </a:p>
          <a:p>
            <a:r>
              <a:rPr lang="en-US" sz="2000" dirty="0" smtClean="0"/>
              <a:t>(0, 0) is the center, and (50, 50) the lower-right corner. </a:t>
            </a:r>
          </a:p>
          <a:p>
            <a:endParaRPr lang="en-US" sz="2400" dirty="0" smtClean="0"/>
          </a:p>
        </p:txBody>
      </p:sp>
      <p:pic>
        <p:nvPicPr>
          <p:cNvPr id="10" name="Picture 5" descr="C:\Documents and Settings\Administrator\Local Settings\Temporary Internet Files\Content.IE5\QET7S3GG\MC90019887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738189"/>
            <a:ext cx="862013" cy="881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r>
              <a:rPr lang="en-US" sz="2400" dirty="0" smtClean="0"/>
              <a:t>  Changing the placement of a Toast view.</a:t>
            </a:r>
          </a:p>
        </p:txBody>
      </p:sp>
      <p:pic>
        <p:nvPicPr>
          <p:cNvPr id="9" name="Picture 8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828800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Picture 9" descr="device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0400" y="1828800"/>
            <a:ext cx="2438400" cy="36576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Picture 10" descr="device1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9800" y="1828800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04800" y="55626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setGravity</a:t>
            </a:r>
            <a:r>
              <a:rPr lang="en-US" b="1" dirty="0" smtClean="0"/>
              <a:t>(…)</a:t>
            </a:r>
            <a:r>
              <a:rPr lang="en-US" dirty="0" smtClean="0"/>
              <a:t> method with  </a:t>
            </a:r>
            <a:r>
              <a:rPr lang="en-US" dirty="0" err="1" smtClean="0"/>
              <a:t>Gravity.CENTER</a:t>
            </a:r>
            <a:r>
              <a:rPr lang="en-US" dirty="0" smtClean="0"/>
              <a:t>, and x and y offsets of (resp.):</a:t>
            </a:r>
          </a:p>
          <a:p>
            <a:r>
              <a:rPr lang="en-US" dirty="0" smtClean="0"/>
              <a:t>0, 0		(center)</a:t>
            </a:r>
          </a:p>
          <a:p>
            <a:r>
              <a:rPr lang="en-US" dirty="0" smtClean="0"/>
              <a:t>-160, -240	(top-left)</a:t>
            </a:r>
          </a:p>
          <a:p>
            <a:r>
              <a:rPr lang="en-US" dirty="0" smtClean="0"/>
              <a:t>160, 240		(right-bottom)</a:t>
            </a:r>
            <a:endParaRPr lang="en-US" dirty="0"/>
          </a:p>
        </p:txBody>
      </p:sp>
      <p:pic>
        <p:nvPicPr>
          <p:cNvPr id="13" name="Picture 5" descr="C:\Documents and Settings\Administrator\Local Settings\Temporary Internet Files\Content.IE5\QET7S3GG\MC900198872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24800" y="738189"/>
            <a:ext cx="862013" cy="881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Android provides two primitive forms of dialog boxes:</a:t>
            </a:r>
          </a:p>
          <a:p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b="1" dirty="0" err="1" smtClean="0"/>
              <a:t>AlertDialog</a:t>
            </a:r>
            <a:r>
              <a:rPr lang="en-US" sz="2400" dirty="0" smtClean="0"/>
              <a:t> boxes, and</a:t>
            </a:r>
          </a:p>
          <a:p>
            <a:pPr marL="457200" indent="-457200">
              <a:buAutoNum type="arabicPeriod"/>
            </a:pPr>
            <a:r>
              <a:rPr lang="en-US" sz="2400" b="1" dirty="0" smtClean="0"/>
              <a:t>Toast  </a:t>
            </a:r>
            <a:r>
              <a:rPr lang="en-US" sz="2400" dirty="0" smtClean="0"/>
              <a:t>controls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/>
            <a:r>
              <a:rPr lang="en-US" sz="2400" dirty="0" smtClean="0"/>
              <a:t>	</a:t>
            </a:r>
          </a:p>
        </p:txBody>
      </p:sp>
      <p:pic>
        <p:nvPicPr>
          <p:cNvPr id="9" name="Picture 8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9144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 descr="de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6600" y="3048000"/>
            <a:ext cx="2438400" cy="3657600"/>
          </a:xfrm>
          <a:prstGeom prst="rect">
            <a:avLst/>
          </a:prstGeom>
          <a:ln>
            <a:solidFill>
              <a:srgbClr val="0060A8"/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 flipV="1">
            <a:off x="3657600" y="1905000"/>
            <a:ext cx="1981200" cy="609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71600" y="3124200"/>
            <a:ext cx="1524000" cy="609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838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r>
              <a:rPr lang="en-US" sz="2400" dirty="0" smtClean="0"/>
              <a:t>  Changing the placement of a Toast view.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1227177"/>
            <a:ext cx="8382000" cy="5478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2" rtlCol="0">
            <a:spAutoFit/>
          </a:bodyPr>
          <a:lstStyle/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7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700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700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7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7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TableLayout</a:t>
            </a:r>
            <a:endParaRPr lang="en-US" sz="7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myTableLayout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"#ff0000ff"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"vertical"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android:stretchColumns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"1,2"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endParaRPr lang="en-US" sz="7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"@+id/myRow1"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"horizontal"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7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myCaption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"#ff009999"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"Testing Toast - 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Gravity.CENTER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  320x480 pixels"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"20sp"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android:gravity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"center"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android:layout_span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"2" 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endParaRPr lang="en-US" sz="7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"@+id/myRow1"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"#ff0000ff"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android:padding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"10px"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"horizontal"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7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xLabel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 X offset: 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"18sp"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EditText</a:t>
            </a:r>
            <a:endParaRPr lang="en-US" sz="7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xBox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"0"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"18sp"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android:inputType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numberSigned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EditText</a:t>
            </a:r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endParaRPr lang="en-US" sz="7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"@+id/myRow2"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"#ff0000ff"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android:padding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"10px"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"horizontal"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7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yLabel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 Y offset: 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"18sp"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EditText</a:t>
            </a:r>
            <a:endParaRPr lang="en-US" sz="7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yBox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"0"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"18sp"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android:inputType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numberSigned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EditText</a:t>
            </a:r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endParaRPr lang="en-US" sz="7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"@+id/myRow3"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"#ff0000ff"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android:padding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"10px"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"horizontal"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700" dirty="0" smtClean="0">
                <a:solidFill>
                  <a:srgbClr val="3F7F7F"/>
                </a:solidFill>
                <a:latin typeface="Courier New"/>
              </a:rPr>
              <a:t>Button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"@+id/btn1"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7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 Show Toast "</a:t>
            </a:r>
          </a:p>
          <a:p>
            <a:r>
              <a:rPr lang="en-US" sz="700" dirty="0" err="1" smtClean="0">
                <a:solidFill>
                  <a:srgbClr val="7F007F"/>
                </a:solidFill>
                <a:latin typeface="Courier New"/>
              </a:rPr>
              <a:t>android:layout_span</a:t>
            </a:r>
            <a:r>
              <a:rPr lang="en-US" sz="7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700" i="1" dirty="0" smtClean="0">
                <a:solidFill>
                  <a:srgbClr val="2A00FF"/>
                </a:solidFill>
                <a:latin typeface="Courier New"/>
              </a:rPr>
              <a:t>"2"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700" dirty="0" smtClean="0">
                <a:solidFill>
                  <a:srgbClr val="3F7F7F"/>
                </a:solidFill>
                <a:latin typeface="Courier New"/>
              </a:rPr>
              <a:t>Button</a:t>
            </a:r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700" dirty="0" err="1" smtClean="0">
                <a:solidFill>
                  <a:srgbClr val="3F7F7F"/>
                </a:solidFill>
                <a:latin typeface="Courier New"/>
              </a:rPr>
              <a:t>TableLayout</a:t>
            </a:r>
            <a:r>
              <a:rPr lang="en-US" sz="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r>
              <a:rPr lang="en-US" sz="2400" dirty="0" smtClean="0"/>
              <a:t>  Changing the placement of a Toast view.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600200"/>
            <a:ext cx="7848600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cis493.dialogboxes;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android.app.Activity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android.os.Bundle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android.view.Gravity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android.view.View.OnClickListener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android.widget.Button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android.widget.EditText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android.widget.Toast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ToastDemo1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Activity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EditText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xBox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EditText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yBox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Button   </a:t>
            </a:r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btn1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(R.layout.</a:t>
            </a:r>
            <a:r>
              <a:rPr lang="en-US" sz="1400" i="1" dirty="0" smtClean="0">
                <a:solidFill>
                  <a:srgbClr val="0000C0"/>
                </a:solidFill>
                <a:latin typeface="Courier New"/>
              </a:rPr>
              <a:t>main2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xBox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EditText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xBox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yBox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EditText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yBox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r>
              <a:rPr lang="en-US" sz="2400" dirty="0" smtClean="0"/>
              <a:t>  Changing the placement of a Toast view.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600200"/>
            <a:ext cx="7848600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btn1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(Button)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(R.id.</a:t>
            </a:r>
            <a:r>
              <a:rPr lang="en-US" sz="1400" i="1" dirty="0" smtClean="0">
                <a:solidFill>
                  <a:srgbClr val="0000C0"/>
                </a:solidFill>
                <a:latin typeface="Courier New"/>
              </a:rPr>
              <a:t>btn1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C0"/>
                </a:solidFill>
                <a:latin typeface="Courier New"/>
              </a:rPr>
              <a:t>btn1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.setOnClickListener(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OnClickListener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1"/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(View v)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lvl="3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Toast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myToast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       </a:t>
            </a:r>
          </a:p>
          <a:p>
            <a:pPr lvl="4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getApplicationContext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(), </a:t>
            </a:r>
          </a:p>
          <a:p>
            <a:pPr lvl="4"/>
            <a:r>
              <a:rPr lang="es-ES" sz="1400" dirty="0" smtClean="0">
                <a:solidFill>
                  <a:srgbClr val="2A00FF"/>
                </a:solidFill>
                <a:latin typeface="Courier New"/>
              </a:rPr>
              <a:t>"Saludos amigos \n Hasta la vista"</a:t>
            </a:r>
            <a:r>
              <a:rPr lang="es-ES" sz="1400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lvl="4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LENGTH_LONG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3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myToast.setGravity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Gravity.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CENTER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lvl="5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Integer.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valueOf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xBox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.getText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().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()), </a:t>
            </a:r>
          </a:p>
          <a:p>
            <a:pPr lvl="5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Integer.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valueOf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yBox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.getText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().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()) );</a:t>
            </a:r>
          </a:p>
          <a:p>
            <a:pPr lvl="3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myToast.show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3"/>
            <a:endParaRPr lang="en-US" sz="1400" dirty="0" smtClean="0">
              <a:latin typeface="Courier New"/>
            </a:endParaRPr>
          </a:p>
          <a:p>
            <a:pPr lvl="3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NumberFormatException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e) {</a:t>
            </a:r>
          </a:p>
          <a:p>
            <a:pPr lvl="4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getApplicationContext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(), </a:t>
            </a:r>
          </a:p>
          <a:p>
            <a:pPr lvl="4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e.getMessage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(), </a:t>
            </a:r>
          </a:p>
          <a:p>
            <a:pPr lvl="4"/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LENGTH_LONG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).show();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}//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onClick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}); // listener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}//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}// class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r>
              <a:rPr lang="en-US" sz="2400" b="1" dirty="0" smtClean="0">
                <a:solidFill>
                  <a:srgbClr val="0070C0"/>
                </a:solidFill>
              </a:rPr>
              <a:t>Showing Fancy Toast views.</a:t>
            </a:r>
          </a:p>
          <a:p>
            <a:endParaRPr lang="en-US" sz="2400" dirty="0" smtClean="0"/>
          </a:p>
          <a:p>
            <a:r>
              <a:rPr lang="en-US" sz="2400" dirty="0" smtClean="0"/>
              <a:t>Toasts could be modified to display a custom combination of color/shape/text/background. </a:t>
            </a:r>
          </a:p>
          <a:p>
            <a:endParaRPr lang="en-US" sz="2400" dirty="0" smtClean="0"/>
          </a:p>
          <a:p>
            <a:r>
              <a:rPr lang="en-US" sz="2400" dirty="0" smtClean="0"/>
              <a:t>You need to follow the next steps:</a:t>
            </a:r>
          </a:p>
          <a:p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Define the XML layout of the new custom view 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Make sure there is a </a:t>
            </a:r>
            <a:r>
              <a:rPr lang="en-US" sz="2000" i="1" dirty="0" err="1" smtClean="0">
                <a:solidFill>
                  <a:srgbClr val="0070C0"/>
                </a:solidFill>
              </a:rPr>
              <a:t>TextView</a:t>
            </a:r>
            <a:r>
              <a:rPr lang="en-US" sz="2000" dirty="0" smtClean="0"/>
              <a:t> named: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Additionally you could attach an </a:t>
            </a:r>
            <a:r>
              <a:rPr lang="en-US" sz="2000" dirty="0" smtClean="0">
                <a:solidFill>
                  <a:srgbClr val="0070C0"/>
                </a:solidFill>
              </a:rPr>
              <a:t>android: background</a:t>
            </a:r>
            <a:r>
              <a:rPr lang="en-US" sz="2000" dirty="0" smtClean="0"/>
              <a:t> to the </a:t>
            </a:r>
            <a:r>
              <a:rPr lang="en-US" sz="2000" dirty="0" err="1" smtClean="0"/>
              <a:t>TextView</a:t>
            </a:r>
            <a:r>
              <a:rPr lang="en-US" sz="2000" dirty="0" smtClean="0"/>
              <a:t>. 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The background could be a figure (such as a </a:t>
            </a:r>
            <a:r>
              <a:rPr lang="en-US" sz="2000" i="1" dirty="0" smtClean="0"/>
              <a:t>.</a:t>
            </a:r>
            <a:r>
              <a:rPr lang="en-US" sz="2000" i="1" dirty="0" err="1" smtClean="0"/>
              <a:t>png</a:t>
            </a:r>
            <a:r>
              <a:rPr lang="en-US" sz="2000" i="1" dirty="0" smtClean="0"/>
              <a:t> </a:t>
            </a:r>
            <a:r>
              <a:rPr lang="en-US" sz="2000" dirty="0" smtClean="0"/>
              <a:t>file) or an XML defined shape (see next example).</a:t>
            </a:r>
          </a:p>
          <a:p>
            <a:pPr marL="457200" indent="-457200">
              <a:buAutoNum type="arabicPeriod"/>
            </a:pPr>
            <a:endParaRPr lang="en-US" sz="2400" dirty="0" smtClean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" y="1752600"/>
            <a:ext cx="838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" y="6096000"/>
            <a:ext cx="762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Example taken from:</a:t>
            </a:r>
          </a:p>
          <a:p>
            <a:r>
              <a:rPr lang="en-US" sz="1000" dirty="0" smtClean="0"/>
              <a:t>http://hustleplay.wordpress.com/2009/07/23/replicating-default-android-toast/</a:t>
            </a:r>
          </a:p>
          <a:p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r>
              <a:rPr lang="en-US" sz="2400" b="1" dirty="0" smtClean="0">
                <a:solidFill>
                  <a:srgbClr val="0070C0"/>
                </a:solidFill>
              </a:rPr>
              <a:t>Showing Fancy Toast views.</a:t>
            </a:r>
          </a:p>
          <a:p>
            <a:r>
              <a:rPr lang="en-US" sz="2400" dirty="0" smtClean="0"/>
              <a:t>Let’s begin with the application’s </a:t>
            </a:r>
            <a:r>
              <a:rPr lang="en-US" sz="2400" dirty="0" smtClean="0">
                <a:solidFill>
                  <a:srgbClr val="0070C0"/>
                </a:solidFill>
              </a:rPr>
              <a:t>main</a:t>
            </a:r>
            <a:r>
              <a:rPr lang="en-US" sz="2400" dirty="0" smtClean="0"/>
              <a:t> layout.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2209800"/>
            <a:ext cx="7010400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noProof="1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400" b="1" noProof="1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400" b="1" i="1" noProof="1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400" b="1" i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400" b="1" i="1" noProof="1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n-US" sz="1400" b="1" noProof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noProof="1" smtClean="0">
                <a:solidFill>
                  <a:srgbClr val="3F7F7F"/>
                </a:solidFill>
                <a:latin typeface="Courier New"/>
              </a:rPr>
              <a:t>LinearLayout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en-US" sz="1400" b="1" noProof="1" smtClean="0">
                <a:latin typeface="Courier New"/>
              </a:rPr>
              <a:t>   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"vertical"</a:t>
            </a:r>
          </a:p>
          <a:p>
            <a:r>
              <a:rPr lang="en-US" sz="1400" b="1" noProof="1" smtClean="0">
                <a:latin typeface="Courier New"/>
              </a:rPr>
              <a:t>   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"fill_parent"</a:t>
            </a:r>
          </a:p>
          <a:p>
            <a:r>
              <a:rPr lang="en-US" sz="1400" b="1" noProof="1" smtClean="0">
                <a:latin typeface="Courier New"/>
              </a:rPr>
              <a:t>   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"fill_parent"</a:t>
            </a:r>
          </a:p>
          <a:p>
            <a:r>
              <a:rPr lang="en-US" sz="1400" b="1" noProof="1" smtClean="0">
                <a:latin typeface="Courier New"/>
              </a:rPr>
              <a:t>   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"#777"</a:t>
            </a:r>
          </a:p>
          <a:p>
            <a:r>
              <a:rPr lang="en-US" sz="1400" b="1" noProof="1" smtClean="0">
                <a:latin typeface="Courier New"/>
              </a:rPr>
              <a:t>    </a:t>
            </a:r>
            <a:r>
              <a:rPr lang="en-US" sz="1400" b="1" noProof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noProof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noProof="1" smtClean="0">
                <a:solidFill>
                  <a:srgbClr val="3F7F7F"/>
                </a:solidFill>
                <a:latin typeface="Courier New"/>
              </a:rPr>
              <a:t>TextView  </a:t>
            </a:r>
          </a:p>
          <a:p>
            <a:r>
              <a:rPr lang="en-US" sz="1400" b="1" noProof="1" smtClean="0">
                <a:latin typeface="Courier New"/>
              </a:rPr>
              <a:t>   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"fill_parent" </a:t>
            </a:r>
          </a:p>
          <a:p>
            <a:r>
              <a:rPr lang="en-US" sz="1400" b="1" noProof="1" smtClean="0">
                <a:latin typeface="Courier New"/>
              </a:rPr>
              <a:t>   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"wrap_content" </a:t>
            </a:r>
          </a:p>
          <a:p>
            <a:r>
              <a:rPr lang="en-US" sz="1400" b="1" noProof="1" smtClean="0">
                <a:latin typeface="Courier New"/>
              </a:rPr>
              <a:t>   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'"Testing Custom TOAST"'</a:t>
            </a:r>
            <a:r>
              <a:rPr lang="en-US" sz="1400" b="1" i="1" noProof="1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400" b="1" noProof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noProof="1" smtClean="0">
                <a:solidFill>
                  <a:srgbClr val="3F7F7F"/>
                </a:solidFill>
                <a:latin typeface="Courier New"/>
              </a:rPr>
              <a:t>Button </a:t>
            </a:r>
          </a:p>
          <a:p>
            <a:r>
              <a:rPr lang="en-US" sz="1400" b="1" noProof="1" smtClean="0">
                <a:latin typeface="Courier New"/>
              </a:rPr>
              <a:t>   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"wrap_content" </a:t>
            </a:r>
          </a:p>
          <a:p>
            <a:r>
              <a:rPr lang="en-US" sz="1400" b="1" noProof="1" smtClean="0">
                <a:latin typeface="Courier New"/>
              </a:rPr>
              <a:t>   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"wrap_content" </a:t>
            </a:r>
          </a:p>
          <a:p>
            <a:r>
              <a:rPr lang="en-US" sz="1400" b="1" noProof="1" smtClean="0">
                <a:latin typeface="Courier New"/>
              </a:rPr>
              <a:t>   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"@+id/btnShowToast" </a:t>
            </a:r>
          </a:p>
          <a:p>
            <a:r>
              <a:rPr lang="en-US" sz="1400" b="1" noProof="1" smtClean="0">
                <a:latin typeface="Courier New"/>
              </a:rPr>
              <a:t>    </a:t>
            </a:r>
            <a:r>
              <a:rPr lang="en-US" sz="1400" b="1" noProof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b="1" i="1" noProof="1" smtClean="0">
                <a:solidFill>
                  <a:srgbClr val="2A00FF"/>
                </a:solidFill>
                <a:latin typeface="Courier New"/>
              </a:rPr>
              <a:t>" Show Custom - Normal  Toast "</a:t>
            </a:r>
            <a:r>
              <a:rPr lang="en-US" sz="1400" b="1" i="1" noProof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noProof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noProof="1" smtClean="0">
                <a:solidFill>
                  <a:srgbClr val="3F7F7F"/>
                </a:solidFill>
                <a:latin typeface="Courier New"/>
              </a:rPr>
              <a:t>Button</a:t>
            </a:r>
            <a:r>
              <a:rPr lang="en-US" sz="1400" b="1" noProof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noProof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noProof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400" b="1" noProof="1" smtClean="0">
                <a:solidFill>
                  <a:srgbClr val="008080"/>
                </a:solidFill>
                <a:latin typeface="Courier New"/>
              </a:rPr>
              <a:t>&gt;</a:t>
            </a:r>
            <a:endParaRPr lang="en-US" sz="1400" b="1" noProof="1"/>
          </a:p>
        </p:txBody>
      </p:sp>
      <p:pic>
        <p:nvPicPr>
          <p:cNvPr id="13" name="Picture 12" descr="devic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3124200"/>
            <a:ext cx="2032000" cy="304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r>
              <a:rPr lang="en-US" sz="2400" b="1" dirty="0" smtClean="0">
                <a:solidFill>
                  <a:srgbClr val="0070C0"/>
                </a:solidFill>
              </a:rPr>
              <a:t>Showing Fancy Toast views.</a:t>
            </a:r>
          </a:p>
          <a:p>
            <a:r>
              <a:rPr lang="en-US" sz="2400" dirty="0" smtClean="0"/>
              <a:t>Now we create our </a:t>
            </a:r>
            <a:r>
              <a:rPr lang="en-US" sz="2400" dirty="0" smtClean="0">
                <a:solidFill>
                  <a:srgbClr val="0070C0"/>
                </a:solidFill>
              </a:rPr>
              <a:t>custom</a:t>
            </a:r>
            <a:r>
              <a:rPr lang="en-US" sz="2400" dirty="0" smtClean="0"/>
              <a:t> Toast layout (called: </a:t>
            </a:r>
            <a:r>
              <a:rPr lang="en-US" sz="2400" i="1" dirty="0" smtClean="0"/>
              <a:t>my_toast_layout.xml</a:t>
            </a:r>
            <a:r>
              <a:rPr lang="en-US" sz="2400" dirty="0" smtClean="0"/>
              <a:t>.   It must contain a </a:t>
            </a:r>
            <a:r>
              <a:rPr lang="en-US" sz="2400" dirty="0" err="1" smtClean="0"/>
              <a:t>TextView</a:t>
            </a:r>
            <a:r>
              <a:rPr lang="en-US" sz="2400" dirty="0" smtClean="0"/>
              <a:t> called ‘</a:t>
            </a:r>
            <a:r>
              <a:rPr lang="en-US" sz="2400" i="1" dirty="0" smtClean="0"/>
              <a:t>text</a:t>
            </a:r>
            <a:r>
              <a:rPr lang="en-US" sz="2400" dirty="0" smtClean="0"/>
              <a:t>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2514600"/>
            <a:ext cx="822960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400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my_toast_layout_root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"horizontal"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android:padding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"10dp"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  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"@+id/text"    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android:padding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"20dp"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drawable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/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my_border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</p:txBody>
      </p:sp>
      <p:sp>
        <p:nvSpPr>
          <p:cNvPr id="10" name="Left Arrow 9"/>
          <p:cNvSpPr/>
          <p:nvPr/>
        </p:nvSpPr>
        <p:spPr>
          <a:xfrm>
            <a:off x="5257800" y="5105400"/>
            <a:ext cx="2438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background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3581400" y="4038600"/>
            <a:ext cx="2438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Required </a:t>
            </a:r>
            <a:r>
              <a:rPr lang="en-US" dirty="0" err="1" smtClean="0"/>
              <a:t>TextView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r>
              <a:rPr lang="en-US" sz="2400" b="1" dirty="0" smtClean="0">
                <a:solidFill>
                  <a:srgbClr val="0070C0"/>
                </a:solidFill>
              </a:rPr>
              <a:t>Showing Fancy Toast views.</a:t>
            </a:r>
          </a:p>
          <a:p>
            <a:r>
              <a:rPr lang="en-US" sz="2400" dirty="0" smtClean="0"/>
              <a:t>Finally we take care of the optional background element (</a:t>
            </a:r>
            <a:r>
              <a:rPr lang="en-US" sz="2400" i="1" dirty="0" smtClean="0"/>
              <a:t>my_border.xml</a:t>
            </a:r>
            <a:r>
              <a:rPr lang="en-US" sz="2400" dirty="0" smtClean="0"/>
              <a:t>). In this example we define a &lt;shape&gt; (but it could be any .</a:t>
            </a:r>
            <a:r>
              <a:rPr lang="en-US" sz="2400" dirty="0" err="1" smtClean="0"/>
              <a:t>png</a:t>
            </a:r>
            <a:r>
              <a:rPr lang="en-US" sz="2400" dirty="0" smtClean="0"/>
              <a:t> image). This XML (or image) is saved in the folder: </a:t>
            </a:r>
            <a:r>
              <a:rPr lang="en-US" sz="2400" dirty="0" smtClean="0">
                <a:solidFill>
                  <a:srgbClr val="0070C0"/>
                </a:solidFill>
              </a:rPr>
              <a:t>/res/</a:t>
            </a:r>
            <a:r>
              <a:rPr lang="en-US" sz="2400" dirty="0" err="1" smtClean="0">
                <a:solidFill>
                  <a:srgbClr val="0070C0"/>
                </a:solidFill>
              </a:rPr>
              <a:t>drawable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04800" y="3406676"/>
            <a:ext cx="8229600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6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600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600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"UTF-8" </a:t>
            </a:r>
            <a:r>
              <a:rPr lang="en-US" sz="16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n-US" sz="16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600" dirty="0" smtClean="0">
                <a:solidFill>
                  <a:srgbClr val="3F7F7F"/>
                </a:solidFill>
                <a:latin typeface="Courier New"/>
              </a:rPr>
              <a:t>shape	</a:t>
            </a:r>
          </a:p>
          <a:p>
            <a:r>
              <a:rPr lang="en-US" sz="1600" dirty="0" smtClean="0">
                <a:solidFill>
                  <a:srgbClr val="3F7F7F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en-US" sz="1600" dirty="0" smtClean="0">
                <a:solidFill>
                  <a:srgbClr val="7F007F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7F007F"/>
                </a:solidFill>
                <a:latin typeface="Courier New"/>
              </a:rPr>
              <a:t>android:shape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"rectangle"</a:t>
            </a:r>
            <a:r>
              <a:rPr lang="en-US" sz="16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600" dirty="0" smtClean="0">
                <a:solidFill>
                  <a:srgbClr val="008080"/>
                </a:solidFill>
                <a:latin typeface="Courier New"/>
              </a:rPr>
              <a:t>  &lt;</a:t>
            </a:r>
            <a:r>
              <a:rPr lang="en-US" sz="1600" dirty="0" smtClean="0">
                <a:solidFill>
                  <a:srgbClr val="3F7F7F"/>
                </a:solidFill>
                <a:latin typeface="Courier New"/>
              </a:rPr>
              <a:t>stroke  </a:t>
            </a:r>
            <a:r>
              <a:rPr lang="en-US" sz="1600" dirty="0" err="1" smtClean="0">
                <a:solidFill>
                  <a:srgbClr val="7F007F"/>
                </a:solidFill>
                <a:latin typeface="Courier New"/>
              </a:rPr>
              <a:t>android:width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"2dp" </a:t>
            </a:r>
            <a:r>
              <a:rPr lang="en-US" sz="1600" i="1" dirty="0" err="1" smtClean="0">
                <a:solidFill>
                  <a:srgbClr val="7F007F"/>
                </a:solidFill>
                <a:latin typeface="Courier New"/>
              </a:rPr>
              <a:t>android:color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"#ffffff00" </a:t>
            </a:r>
            <a:r>
              <a:rPr lang="en-US" sz="16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600" dirty="0" smtClean="0">
                <a:solidFill>
                  <a:srgbClr val="008080"/>
                </a:solidFill>
                <a:latin typeface="Courier New"/>
              </a:rPr>
              <a:t>  &lt;</a:t>
            </a:r>
            <a:r>
              <a:rPr lang="en-US" sz="1600" dirty="0" smtClean="0">
                <a:solidFill>
                  <a:srgbClr val="3F7F7F"/>
                </a:solidFill>
                <a:latin typeface="Courier New"/>
              </a:rPr>
              <a:t>solid   </a:t>
            </a:r>
            <a:r>
              <a:rPr lang="en-US" sz="1600" dirty="0" err="1" smtClean="0">
                <a:solidFill>
                  <a:srgbClr val="7F007F"/>
                </a:solidFill>
                <a:latin typeface="Courier New"/>
              </a:rPr>
              <a:t>android:color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"#ff990000" </a:t>
            </a:r>
            <a:r>
              <a:rPr lang="en-US" sz="16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600" dirty="0" smtClean="0">
                <a:solidFill>
                  <a:srgbClr val="008080"/>
                </a:solidFill>
                <a:latin typeface="Courier New"/>
              </a:rPr>
              <a:t>  &lt;</a:t>
            </a:r>
            <a:r>
              <a:rPr lang="en-US" sz="1600" dirty="0" smtClean="0">
                <a:solidFill>
                  <a:srgbClr val="3F7F7F"/>
                </a:solidFill>
                <a:latin typeface="Courier New"/>
              </a:rPr>
              <a:t>padding </a:t>
            </a:r>
            <a:r>
              <a:rPr lang="en-US" sz="1600" dirty="0" err="1" smtClean="0">
                <a:solidFill>
                  <a:srgbClr val="7F007F"/>
                </a:solidFill>
                <a:latin typeface="Courier New"/>
              </a:rPr>
              <a:t>android:left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"10dp"  </a:t>
            </a:r>
            <a:r>
              <a:rPr lang="en-US" sz="1600" i="1" dirty="0" err="1" smtClean="0">
                <a:solidFill>
                  <a:srgbClr val="7F007F"/>
                </a:solidFill>
                <a:latin typeface="Courier New"/>
              </a:rPr>
              <a:t>android:top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"4dp" </a:t>
            </a:r>
          </a:p>
          <a:p>
            <a:r>
              <a:rPr lang="en-US" sz="1600" dirty="0" smtClean="0">
                <a:latin typeface="Courier New"/>
              </a:rPr>
              <a:t>           </a:t>
            </a:r>
            <a:r>
              <a:rPr lang="en-US" sz="1600" dirty="0" err="1" smtClean="0">
                <a:solidFill>
                  <a:srgbClr val="7F007F"/>
                </a:solidFill>
                <a:latin typeface="Courier New"/>
              </a:rPr>
              <a:t>android:right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"10dp" </a:t>
            </a:r>
            <a:r>
              <a:rPr lang="en-US" sz="1600" i="1" dirty="0" err="1" smtClean="0">
                <a:solidFill>
                  <a:srgbClr val="7F007F"/>
                </a:solidFill>
                <a:latin typeface="Courier New"/>
              </a:rPr>
              <a:t>android:bottom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"4dp" </a:t>
            </a:r>
            <a:r>
              <a:rPr lang="en-US" sz="16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600" dirty="0" smtClean="0">
                <a:solidFill>
                  <a:srgbClr val="008080"/>
                </a:solidFill>
                <a:latin typeface="Courier New"/>
              </a:rPr>
              <a:t>  &lt;</a:t>
            </a:r>
            <a:r>
              <a:rPr lang="en-US" sz="1600" dirty="0" smtClean="0">
                <a:solidFill>
                  <a:srgbClr val="3F7F7F"/>
                </a:solidFill>
                <a:latin typeface="Courier New"/>
              </a:rPr>
              <a:t>corners </a:t>
            </a:r>
            <a:r>
              <a:rPr lang="en-US" sz="1600" dirty="0" err="1" smtClean="0">
                <a:solidFill>
                  <a:srgbClr val="7F007F"/>
                </a:solidFill>
                <a:latin typeface="Courier New"/>
              </a:rPr>
              <a:t>android:radius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"15dp" </a:t>
            </a:r>
            <a:r>
              <a:rPr lang="en-US" sz="16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6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600" dirty="0" smtClean="0">
                <a:solidFill>
                  <a:srgbClr val="3F7F7F"/>
                </a:solidFill>
                <a:latin typeface="Courier New"/>
              </a:rPr>
              <a:t>shape</a:t>
            </a:r>
            <a:r>
              <a:rPr lang="en-US" sz="16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5943600" y="5562600"/>
            <a:ext cx="2133600" cy="914400"/>
          </a:xfrm>
          <a:prstGeom prst="flowChartAlternate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Alternate Process 12"/>
          <p:cNvSpPr/>
          <p:nvPr/>
        </p:nvSpPr>
        <p:spPr>
          <a:xfrm>
            <a:off x="6019800" y="5638800"/>
            <a:ext cx="1981200" cy="762000"/>
          </a:xfrm>
          <a:prstGeom prst="flowChartAlternateProcess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r>
              <a:rPr lang="en-US" sz="2400" b="1" dirty="0" smtClean="0">
                <a:solidFill>
                  <a:srgbClr val="0070C0"/>
                </a:solidFill>
              </a:rPr>
              <a:t>Showing Fancy Toast views.</a:t>
            </a:r>
          </a:p>
          <a:p>
            <a:r>
              <a:rPr lang="en-US" sz="2400" dirty="0" smtClean="0"/>
              <a:t>Testing the application</a:t>
            </a:r>
          </a:p>
        </p:txBody>
      </p:sp>
      <p:pic>
        <p:nvPicPr>
          <p:cNvPr id="9" name="Picture 8" descr="devic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2209800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Picture 16" descr="de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9200" y="2209800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1447800" y="5943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Toast displayed with our custom layout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29200" y="5943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Toast displayed using standard formatting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r>
              <a:rPr lang="en-US" sz="2400" b="1" dirty="0" smtClean="0">
                <a:solidFill>
                  <a:srgbClr val="0070C0"/>
                </a:solidFill>
              </a:rPr>
              <a:t>Showing Fancy Toast views.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784152"/>
            <a:ext cx="7848600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cis493.dialogboxes;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android.app.Activity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android.os.Bundle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android.view.Gravity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android.view.LayoutInflater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android.view.ViewGroup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android.view.View.OnClickListener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android.widget.Button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android.widget.TextView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android.widget.Toast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ToastDemo2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Activity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dirty="0" smtClean="0">
              <a:latin typeface="Courier New"/>
            </a:endParaRPr>
          </a:p>
          <a:p>
            <a:endParaRPr lang="en-US" sz="1400" dirty="0" smtClean="0"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0668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r>
              <a:rPr lang="en-US" sz="2400" b="1" dirty="0" smtClean="0">
                <a:solidFill>
                  <a:srgbClr val="0070C0"/>
                </a:solidFill>
              </a:rPr>
              <a:t>Showing Fancy Toast views.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1524000"/>
            <a:ext cx="7848600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Button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btnShowToast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(Button)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btnShowToast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btnShowToast.setOnClickListener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OnClickListener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1"/>
            <a:r>
              <a:rPr lang="en-US" sz="14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(View v) {</a:t>
            </a:r>
          </a:p>
          <a:p>
            <a:pPr lvl="1"/>
            <a:r>
              <a:rPr lang="en-US" sz="1400" dirty="0" smtClean="0">
                <a:solidFill>
                  <a:srgbClr val="004000"/>
                </a:solidFill>
                <a:latin typeface="Courier New"/>
              </a:rPr>
              <a:t>	//custom made TOAST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LayoutInflater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inflater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getLayoutInflater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View layout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inflater.inflate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	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my_toast_layout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		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ViewGroup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my_toast_layout_root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text =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layout.findViewById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Toast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Toast(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getApplicationContext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text.setText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Hola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mundo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\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nI'm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a fancy Toast"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toast.setGravity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Gravity.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CENTER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, 0, 0);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toast.setDuration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LENGTH_SHORT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toast.setView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(layout);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toast.show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();        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400" dirty="0" smtClean="0">
                <a:solidFill>
                  <a:srgbClr val="004000"/>
                </a:solidFill>
                <a:latin typeface="Courier New"/>
              </a:rPr>
              <a:t>// normal TOAST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makeText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getApplicationContext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(), 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	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Hola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mundo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\</a:t>
            </a:r>
            <a:r>
              <a:rPr lang="en-US" sz="1400" dirty="0" err="1" smtClean="0">
                <a:solidFill>
                  <a:srgbClr val="2A00FF"/>
                </a:solidFill>
                <a:latin typeface="Courier New"/>
              </a:rPr>
              <a:t>nnow</a:t>
            </a:r>
            <a:r>
              <a:rPr lang="en-US" sz="1400" dirty="0" smtClean="0">
                <a:solidFill>
                  <a:srgbClr val="2A00FF"/>
                </a:solidFill>
                <a:latin typeface="Courier New"/>
              </a:rPr>
              <a:t> I am quite normal"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Toast.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LENGTH_SHORT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).show();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}        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});     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dirty="0"/>
          </a:p>
        </p:txBody>
      </p:sp>
      <p:sp>
        <p:nvSpPr>
          <p:cNvPr id="9" name="Left Arrow 8"/>
          <p:cNvSpPr/>
          <p:nvPr/>
        </p:nvSpPr>
        <p:spPr>
          <a:xfrm>
            <a:off x="6400800" y="2667000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AlertDialog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5943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i="1" dirty="0" err="1" smtClean="0">
                <a:solidFill>
                  <a:srgbClr val="C00000"/>
                </a:solidFill>
              </a:rPr>
              <a:t>AlertDialog</a:t>
            </a:r>
            <a:r>
              <a:rPr lang="en-US" sz="2400" dirty="0" smtClean="0"/>
              <a:t> is an </a:t>
            </a:r>
            <a:r>
              <a:rPr lang="en-US" sz="2400" i="1" dirty="0" smtClean="0"/>
              <a:t>almost</a:t>
            </a:r>
            <a:r>
              <a:rPr lang="en-US" sz="2400" dirty="0" smtClean="0"/>
              <a:t> </a:t>
            </a:r>
            <a:r>
              <a:rPr lang="en-US" sz="2400" i="1" dirty="0" smtClean="0"/>
              <a:t>modal</a:t>
            </a:r>
            <a:r>
              <a:rPr lang="en-US" sz="2400" dirty="0" smtClean="0"/>
              <a:t> screen that</a:t>
            </a:r>
          </a:p>
          <a:p>
            <a:endParaRPr lang="en-US" sz="2400" dirty="0" smtClean="0"/>
          </a:p>
          <a:p>
            <a:pPr marL="914400" lvl="1" indent="-457200">
              <a:buAutoNum type="arabicParenBoth"/>
            </a:pPr>
            <a:r>
              <a:rPr lang="en-US" sz="2400" dirty="0" smtClean="0"/>
              <a:t>presents a brief message to the user typically shown as a small floating window that partially obscures the underlying view, and </a:t>
            </a:r>
          </a:p>
          <a:p>
            <a:pPr marL="914400" lvl="1" indent="-457200">
              <a:buAutoNum type="arabicParenBoth"/>
            </a:pPr>
            <a:endParaRPr lang="en-US" sz="2400" dirty="0" smtClean="0"/>
          </a:p>
          <a:p>
            <a:pPr marL="914400" lvl="1" indent="-457200">
              <a:buAutoNum type="arabicParenBoth"/>
            </a:pPr>
            <a:r>
              <a:rPr lang="en-US" sz="2400" dirty="0" smtClean="0"/>
              <a:t>collects a simple answer (usually by clicking an option button) .</a:t>
            </a:r>
          </a:p>
        </p:txBody>
      </p:sp>
      <p:pic>
        <p:nvPicPr>
          <p:cNvPr id="8" name="Picture 7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1371600"/>
            <a:ext cx="24384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57200" y="5562600"/>
            <a:ext cx="75438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modal</a:t>
            </a:r>
            <a:r>
              <a:rPr lang="en-US" dirty="0" smtClean="0"/>
              <a:t> view remains on the screen waiting for user’s input. The rest of the  application is on hold. It has to be dismissed by an explicit user’s action.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r>
              <a:rPr lang="en-US" sz="2400" b="1" dirty="0" smtClean="0">
                <a:solidFill>
                  <a:srgbClr val="0070C0"/>
                </a:solidFill>
              </a:rPr>
              <a:t>Showing Fancy Toast views.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1600200"/>
            <a:ext cx="78486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As an aside: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Inflating a View</a:t>
            </a:r>
          </a:p>
          <a:p>
            <a:r>
              <a:rPr lang="en-US" dirty="0" smtClean="0"/>
              <a:t>You may want occasionally to modify the way Android renders a particular view (perhaps a different color, style, or shape).</a:t>
            </a:r>
          </a:p>
          <a:p>
            <a:endParaRPr lang="en-US" dirty="0" smtClean="0"/>
          </a:p>
          <a:p>
            <a:r>
              <a:rPr lang="en-US" dirty="0" smtClean="0"/>
              <a:t>Once the Hierarchy View has been displayed, you can take any terminal node and </a:t>
            </a:r>
            <a:r>
              <a:rPr lang="en-US" b="1" dirty="0" smtClean="0"/>
              <a:t>extend it</a:t>
            </a:r>
            <a:r>
              <a:rPr lang="en-US" dirty="0" smtClean="0"/>
              <a:t> by inflating a custom ‘</a:t>
            </a:r>
            <a:r>
              <a:rPr lang="en-US" i="1" dirty="0" smtClean="0"/>
              <a:t>view sub-tree</a:t>
            </a:r>
            <a:r>
              <a:rPr lang="en-US" dirty="0" smtClean="0"/>
              <a:t>’.  Also, by using layout inflation we  may draw a new Hierarchy on top of the existing screen.</a:t>
            </a:r>
          </a:p>
          <a:p>
            <a:endParaRPr lang="en-US" dirty="0" smtClean="0"/>
          </a:p>
          <a:p>
            <a:r>
              <a:rPr lang="en-US" dirty="0" smtClean="0"/>
              <a:t>In our example, our customized rendition of a Toast box (including a colorful background) is defined in an XML file. Depicting the image of the custom Toast is accomplished by inflating the XML layout spec.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Toast View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r>
              <a:rPr lang="en-US" sz="2400" b="1" dirty="0" smtClean="0">
                <a:solidFill>
                  <a:srgbClr val="0070C0"/>
                </a:solidFill>
              </a:rPr>
              <a:t>Showing Fancy Toast views.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1600201"/>
            <a:ext cx="830580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As an aside: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Inflating a View</a:t>
            </a:r>
          </a:p>
          <a:p>
            <a:r>
              <a:rPr lang="en-US" dirty="0" err="1" smtClean="0"/>
              <a:t>Syntaxt</a:t>
            </a:r>
            <a:r>
              <a:rPr lang="en-US" dirty="0" smtClean="0"/>
              <a:t>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View inflate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resource,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ViewGroup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root) </a:t>
            </a:r>
          </a:p>
          <a:p>
            <a:pPr lvl="1"/>
            <a:r>
              <a:rPr lang="en-US" sz="1600" dirty="0" smtClean="0"/>
              <a:t>Inflate a new view hierarchy from the specified xml resource. </a:t>
            </a:r>
          </a:p>
          <a:p>
            <a:r>
              <a:rPr lang="en-US" sz="1600" b="1" dirty="0" smtClean="0"/>
              <a:t>Parameters</a:t>
            </a:r>
          </a:p>
          <a:p>
            <a:pPr lvl="1"/>
            <a:r>
              <a:rPr lang="en-US" sz="1600" dirty="0" smtClean="0"/>
              <a:t>resource ID for an XML layout resource to load,  root: optional view to be the parent of the generated hierarchy.</a:t>
            </a:r>
          </a:p>
          <a:p>
            <a:r>
              <a:rPr lang="en-US" sz="1600" b="1" dirty="0" smtClean="0"/>
              <a:t>Returns</a:t>
            </a:r>
          </a:p>
          <a:p>
            <a:pPr lvl="1"/>
            <a:r>
              <a:rPr lang="en-US" sz="1600" dirty="0" smtClean="0"/>
              <a:t>The root View of the inflated hierarchy. If root was supplied, this is the root View; otherwise it is the root of the inflated XML file. 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LayoutInflater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inflater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getLayoutInflater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View layout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inflater.inflate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		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400" b="1" i="1" dirty="0" err="1" smtClean="0">
                <a:solidFill>
                  <a:srgbClr val="0000C0"/>
                </a:solidFill>
                <a:latin typeface="Courier New"/>
              </a:rPr>
              <a:t>my_toast_layout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		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ViewGroup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400" b="1" i="1" dirty="0" err="1" smtClean="0">
                <a:solidFill>
                  <a:srgbClr val="0000C0"/>
                </a:solidFill>
                <a:latin typeface="Courier New"/>
              </a:rPr>
              <a:t>my_toast_layout_root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text =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layout.findViewById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400" b="1" i="1" dirty="0" err="1" smtClean="0">
                <a:solidFill>
                  <a:srgbClr val="0000C0"/>
                </a:solidFill>
                <a:latin typeface="Courier New"/>
              </a:rPr>
              <a:t>text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1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52400" y="4876800"/>
            <a:ext cx="8382000" cy="1371600"/>
          </a:xfrm>
          <a:prstGeom prst="roundRect">
            <a:avLst/>
          </a:prstGeom>
          <a:solidFill>
            <a:schemeClr val="bg1">
              <a:lumMod val="8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 Boxes</a:t>
            </a: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447800"/>
            <a:ext cx="5791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752600"/>
            <a:ext cx="86106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AlertDialog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77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Warning !!!</a:t>
            </a:r>
            <a:endParaRPr lang="en-US" sz="2400" b="1" dirty="0" smtClean="0"/>
          </a:p>
          <a:p>
            <a:endParaRPr lang="en-US" sz="2400" b="1" dirty="0" smtClean="0"/>
          </a:p>
          <a:p>
            <a:pPr marL="457200" indent="-457200"/>
            <a:r>
              <a:rPr lang="en-US" sz="2400" dirty="0" smtClean="0"/>
              <a:t>An </a:t>
            </a:r>
            <a:r>
              <a:rPr lang="en-US" sz="2400" i="1" dirty="0" err="1" smtClean="0"/>
              <a:t>AlertDialog</a:t>
            </a:r>
            <a:r>
              <a:rPr lang="en-US" sz="2400" dirty="0" smtClean="0"/>
              <a:t> is </a:t>
            </a:r>
            <a:r>
              <a:rPr lang="en-US" sz="2400" b="1" dirty="0" smtClean="0"/>
              <a:t>NOT</a:t>
            </a:r>
            <a:r>
              <a:rPr lang="en-US" sz="2400" dirty="0" smtClean="0"/>
              <a:t> a typical </a:t>
            </a:r>
            <a:r>
              <a:rPr lang="en-US" sz="2400" i="1" dirty="0" err="1" smtClean="0"/>
              <a:t>inputBox</a:t>
            </a:r>
            <a:r>
              <a:rPr lang="en-US" sz="2400" dirty="0" smtClean="0"/>
              <a:t> (as in .NET)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Why?</a:t>
            </a:r>
          </a:p>
          <a:p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i="1" dirty="0" err="1" smtClean="0"/>
              <a:t>AlertDialog</a:t>
            </a:r>
            <a:r>
              <a:rPr lang="en-US" sz="2400" dirty="0" smtClean="0"/>
              <a:t> box is modal as it needs user intervention to be terminated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However</a:t>
            </a:r>
          </a:p>
          <a:p>
            <a:r>
              <a:rPr lang="en-US" sz="2400" dirty="0" smtClean="0"/>
              <a:t>it </a:t>
            </a:r>
            <a:r>
              <a:rPr lang="en-US" sz="2400" i="1" dirty="0" smtClean="0"/>
              <a:t>does not stop the main thread </a:t>
            </a:r>
            <a:r>
              <a:rPr lang="en-US" sz="2400" dirty="0" smtClean="0"/>
              <a:t>(code following the call to show the </a:t>
            </a:r>
            <a:r>
              <a:rPr lang="en-US" sz="2400" i="1" dirty="0" err="1" smtClean="0"/>
              <a:t>DialogAlert</a:t>
            </a:r>
            <a:r>
              <a:rPr lang="en-US" sz="2400" dirty="0" smtClean="0"/>
              <a:t> box is executed without waiting for the user’s input)</a:t>
            </a:r>
          </a:p>
          <a:p>
            <a:endParaRPr lang="en-US" sz="2400" dirty="0" smtClean="0"/>
          </a:p>
        </p:txBody>
      </p:sp>
      <p:pic>
        <p:nvPicPr>
          <p:cNvPr id="1026" name="Picture 2" descr="C:\WINDOWS\pchealth\helpctr\System\images\warnin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990600"/>
            <a:ext cx="576262" cy="5762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AlertDialog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1650" y="2381250"/>
            <a:ext cx="30607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Callout 1 11"/>
          <p:cNvSpPr/>
          <p:nvPr/>
        </p:nvSpPr>
        <p:spPr>
          <a:xfrm>
            <a:off x="6324600" y="2362200"/>
            <a:ext cx="1524000" cy="457200"/>
          </a:xfrm>
          <a:prstGeom prst="borderCallout1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Title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3810000" y="1600200"/>
            <a:ext cx="1524000" cy="457200"/>
          </a:xfrm>
          <a:prstGeom prst="borderCallout1">
            <a:avLst>
              <a:gd name="adj1" fmla="val 18750"/>
              <a:gd name="adj2" fmla="val -8333"/>
              <a:gd name="adj3" fmla="val 246829"/>
              <a:gd name="adj4" fmla="val -31169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Icon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 flipH="1">
            <a:off x="762000" y="5791200"/>
            <a:ext cx="1600200" cy="685800"/>
          </a:xfrm>
          <a:prstGeom prst="borderCallout1">
            <a:avLst>
              <a:gd name="adj1" fmla="val 18750"/>
              <a:gd name="adj2" fmla="val -8333"/>
              <a:gd name="adj3" fmla="val -236754"/>
              <a:gd name="adj4" fmla="val -52619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Positive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Button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 flipH="1">
            <a:off x="2819400" y="5410200"/>
            <a:ext cx="1600200" cy="685800"/>
          </a:xfrm>
          <a:prstGeom prst="borderCallout1">
            <a:avLst>
              <a:gd name="adj1" fmla="val 46611"/>
              <a:gd name="adj2" fmla="val -6627"/>
              <a:gd name="adj3" fmla="val -161132"/>
              <a:gd name="adj4" fmla="val -18504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Neutral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Button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6400800" y="3733800"/>
            <a:ext cx="1524000" cy="838200"/>
          </a:xfrm>
          <a:prstGeom prst="borderCallout1">
            <a:avLst>
              <a:gd name="adj1" fmla="val 18750"/>
              <a:gd name="adj2" fmla="val -8333"/>
              <a:gd name="adj3" fmla="val 53884"/>
              <a:gd name="adj4" fmla="val -38333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Negative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Button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Line Callout 1 18"/>
          <p:cNvSpPr/>
          <p:nvPr/>
        </p:nvSpPr>
        <p:spPr>
          <a:xfrm flipH="1">
            <a:off x="457200" y="3886200"/>
            <a:ext cx="1600200" cy="685800"/>
          </a:xfrm>
          <a:prstGeom prst="borderCallout1">
            <a:avLst>
              <a:gd name="adj1" fmla="val 18750"/>
              <a:gd name="adj2" fmla="val -8333"/>
              <a:gd name="adj3" fmla="val -65610"/>
              <a:gd name="adj4" fmla="val -69677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Message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AlertDialog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r>
              <a:rPr lang="en-US" sz="2400" dirty="0" smtClean="0"/>
              <a:t>: A simple Dialog Box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676400"/>
            <a:ext cx="8001000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 </a:t>
            </a:r>
          </a:p>
          <a:p>
            <a:r>
              <a:rPr lang="en-US" sz="1400" dirty="0" smtClean="0"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"@+id/LinearLayout01"</a:t>
            </a: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"http://schemas.android.com/apk/res/android" </a:t>
            </a: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"horizontal"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Button </a:t>
            </a:r>
          </a:p>
          <a:p>
            <a:r>
              <a:rPr lang="en-US" sz="1400" dirty="0" smtClean="0">
                <a:latin typeface="Courier New"/>
              </a:rPr>
              <a:t>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"GO" </a:t>
            </a:r>
          </a:p>
          <a:p>
            <a:r>
              <a:rPr lang="en-US" sz="1400" dirty="0" smtClean="0">
                <a:latin typeface="Courier New"/>
              </a:rPr>
              <a:t>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btnGo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sz="1400" dirty="0" smtClean="0">
                <a:latin typeface="Courier New"/>
              </a:rPr>
              <a:t>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sz="1400" dirty="0" smtClean="0">
                <a:latin typeface="Courier New"/>
              </a:rPr>
              <a:t>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Button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EditText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 </a:t>
            </a:r>
          </a:p>
          <a:p>
            <a:r>
              <a:rPr lang="en-US" sz="1400" dirty="0" smtClean="0">
                <a:latin typeface="Courier New"/>
              </a:rPr>
              <a:t>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android:hint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"click the button" </a:t>
            </a:r>
          </a:p>
          <a:p>
            <a:r>
              <a:rPr lang="en-US" sz="1400" dirty="0" smtClean="0">
                <a:latin typeface="Courier New"/>
              </a:rPr>
              <a:t>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txtMsg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smtClean="0">
                <a:latin typeface="Courier New"/>
              </a:rPr>
              <a:t>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en-US" sz="1400" dirty="0" smtClean="0">
                <a:latin typeface="Courier New"/>
              </a:rPr>
              <a:t>   </a:t>
            </a:r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EditText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en-US" sz="1400" dirty="0"/>
          </a:p>
        </p:txBody>
      </p:sp>
      <p:pic>
        <p:nvPicPr>
          <p:cNvPr id="10" name="Picture 9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3048000"/>
            <a:ext cx="2032000" cy="304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AlertDialog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r>
              <a:rPr lang="en-US" sz="2400" dirty="0" smtClean="0"/>
              <a:t>  A simple dialog box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752600"/>
            <a:ext cx="8458200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cis493.selectionwidgets;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android.app.Activity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android.app.AlertDialog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android.content.DialogInterface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android.os.Bundle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android.view.View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android.view.View.OnClickListener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android.widget.Button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android.widget.EditText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AndDemoUI1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Activity {</a:t>
            </a:r>
          </a:p>
          <a:p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Button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btnGo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EditText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txtMsg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String </a:t>
            </a:r>
            <a:r>
              <a:rPr lang="en-US" sz="1400" dirty="0" err="1" smtClean="0">
                <a:solidFill>
                  <a:srgbClr val="0000C0"/>
                </a:solidFill>
                <a:latin typeface="Courier New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dirty="0" smtClean="0"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AlertDialog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r>
              <a:rPr lang="en-US" sz="2400" dirty="0" smtClean="0"/>
              <a:t>  A simple dialog box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752600"/>
            <a:ext cx="845820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savedInstanceState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txtMsg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=  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EditText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txtMsg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btnGo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= (Button)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btnGo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btnGo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.setOnClickListener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OnClickListener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1200" dirty="0" smtClean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lvl="2"/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(View arg0) {</a:t>
            </a:r>
          </a:p>
          <a:p>
            <a:pPr lvl="2"/>
            <a:endParaRPr lang="en-US" sz="1200" b="1" dirty="0" smtClean="0">
              <a:solidFill>
                <a:srgbClr val="000000"/>
              </a:solidFill>
              <a:latin typeface="Courier New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AlertDialog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dialBox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createDialogBox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dialBox.show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 WARNING: (in general...)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 after showing a dialog you should have NO more code. Let the buttons of      </a:t>
            </a:r>
          </a:p>
          <a:p>
            <a:pPr lvl="2"/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    // the dialog box handle the rest of the logic. For instance, in this 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 example a modal dialog box is displayed (once shown you can not do </a:t>
            </a:r>
          </a:p>
          <a:p>
            <a:pPr lvl="2"/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    // anything to the parent until the child is closed) however the code in </a:t>
            </a:r>
          </a:p>
          <a:p>
            <a:pPr lvl="2"/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    // the parent continues to execute after the show() method is 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 called.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txtMsg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.setText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"I am here!"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}     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});</a:t>
            </a:r>
          </a:p>
          <a:p>
            <a:endParaRPr lang="en-US" sz="12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}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</a:t>
            </a:r>
            <a:r>
              <a:rPr lang="en-US" sz="1200" dirty="0" err="1" smtClean="0">
                <a:solidFill>
                  <a:srgbClr val="004000"/>
                </a:solidFill>
                <a:latin typeface="Courier New"/>
              </a:rPr>
              <a:t>onCreate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11. Android – UI – The 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DialogBox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5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AlertDialog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r>
              <a:rPr lang="en-US" sz="2400" dirty="0" smtClean="0"/>
              <a:t>  A simple dialog box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733014"/>
            <a:ext cx="80772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AlertDialog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createDialogBox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(){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AlertDialog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myQuittingDialogBox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= 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AlertDialog.Builder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) </a:t>
            </a:r>
          </a:p>
          <a:p>
            <a:endParaRPr lang="en-US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//set message, title, and icon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.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setTitle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"Terminator"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.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setMessage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"Are you sure that you want to quit?"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.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setIcon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R.drawable.</a:t>
            </a:r>
            <a:r>
              <a:rPr lang="en-US" sz="1200" i="1" dirty="0" err="1" smtClean="0">
                <a:solidFill>
                  <a:srgbClr val="0000C0"/>
                </a:solidFill>
                <a:latin typeface="Courier New"/>
              </a:rPr>
              <a:t>ic_menu_end_conversation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//set three option buttons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.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setPositiveButton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"Yes"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DialogInterface.OnClickListener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() { 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DialogInterface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dialog, </a:t>
            </a:r>
            <a:r>
              <a:rPr lang="en-US" sz="1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whichButton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) { 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    	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//whatever should be done when answering "YES" goes here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	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dirty="0" smtClean="0">
                <a:solidFill>
                  <a:srgbClr val="2A00FF"/>
                </a:solidFill>
                <a:latin typeface="Courier New"/>
              </a:rPr>
              <a:t>"YES "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Integer.</a:t>
            </a:r>
            <a:r>
              <a:rPr lang="en-US" sz="1200" i="1" dirty="0" err="1" smtClean="0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i="1" dirty="0" err="1" smtClean="0">
                <a:solidFill>
                  <a:srgbClr val="000000"/>
                </a:solidFill>
                <a:latin typeface="Courier New"/>
              </a:rPr>
              <a:t>whichButton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	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txtMsg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.setText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}           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})</a:t>
            </a:r>
            <a:r>
              <a:rPr lang="en-US" sz="1200" dirty="0" smtClean="0">
                <a:solidFill>
                  <a:srgbClr val="004000"/>
                </a:solidFill>
                <a:latin typeface="Courier New"/>
              </a:rPr>
              <a:t>//</a:t>
            </a:r>
            <a:r>
              <a:rPr lang="en-US" sz="1200" dirty="0" err="1" smtClean="0">
                <a:solidFill>
                  <a:srgbClr val="004000"/>
                </a:solidFill>
                <a:latin typeface="Courier New"/>
              </a:rPr>
              <a:t>setPositiveButton</a:t>
            </a:r>
            <a:endParaRPr lang="en-US" sz="1200" dirty="0" smtClean="0">
              <a:solidFill>
                <a:srgbClr val="00400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</p:txBody>
      </p:sp>
      <p:pic>
        <p:nvPicPr>
          <p:cNvPr id="10" name="Picture 9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990600"/>
            <a:ext cx="1676400" cy="2514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14500</TotalTime>
  <Words>2618</Words>
  <Application>Microsoft Office PowerPoint</Application>
  <PresentationFormat>On-screen Show (4:3)</PresentationFormat>
  <Paragraphs>679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Android  Dialog Boxes AlertDialog - Toast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V.Matos</dc:creator>
  <cp:lastModifiedBy>Dung Vu</cp:lastModifiedBy>
  <cp:revision>408</cp:revision>
  <dcterms:created xsi:type="dcterms:W3CDTF">2009-06-10T00:38:22Z</dcterms:created>
  <dcterms:modified xsi:type="dcterms:W3CDTF">2011-04-18T13:31:14Z</dcterms:modified>
</cp:coreProperties>
</file>