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36"/>
  </p:notesMasterIdLst>
  <p:sldIdLst>
    <p:sldId id="256" r:id="rId2"/>
    <p:sldId id="265" r:id="rId3"/>
    <p:sldId id="278" r:id="rId4"/>
    <p:sldId id="287" r:id="rId5"/>
    <p:sldId id="288" r:id="rId6"/>
    <p:sldId id="280" r:id="rId7"/>
    <p:sldId id="289" r:id="rId8"/>
    <p:sldId id="290" r:id="rId9"/>
    <p:sldId id="281" r:id="rId10"/>
    <p:sldId id="282" r:id="rId11"/>
    <p:sldId id="283" r:id="rId12"/>
    <p:sldId id="291" r:id="rId13"/>
    <p:sldId id="292" r:id="rId14"/>
    <p:sldId id="293" r:id="rId15"/>
    <p:sldId id="295" r:id="rId16"/>
    <p:sldId id="314" r:id="rId17"/>
    <p:sldId id="297" r:id="rId18"/>
    <p:sldId id="298" r:id="rId19"/>
    <p:sldId id="315" r:id="rId20"/>
    <p:sldId id="296" r:id="rId21"/>
    <p:sldId id="316" r:id="rId22"/>
    <p:sldId id="299" r:id="rId23"/>
    <p:sldId id="300" r:id="rId24"/>
    <p:sldId id="301" r:id="rId25"/>
    <p:sldId id="302" r:id="rId26"/>
    <p:sldId id="303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27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6" d="100"/>
          <a:sy n="56" d="100"/>
        </p:scale>
        <p:origin x="-1776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1FBE4-56C0-47D7-B906-1319BD82D4B1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6427-4B89-4869-AD7F-4EE0EAB82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D848-5FF4-453E-9FBE-6E972F836038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9173-95CF-438A-B4A1-DC443357F96C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A73-F668-4FB3-BA8D-CC5480664D10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DEF9-AA33-4F37-BF3B-9E3E394F82B3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B82D-88B3-43FF-8284-B41754C9E227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2223-399B-4107-A243-9259AB7371F1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BFFC-C7B5-4104-A753-4C2946DBBED1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2E9F-CCB3-4A9A-90B7-05F5E373733B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7EDD-9D37-49AE-9A8C-6ED3A3E20022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607-6676-4285-9F64-BCFBB4CB9B89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7B3C-04DF-4F26-9298-7FDAB1068745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78AAC-F3F5-4181-BE35-602017ED542A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android/issues/detail?id=1309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eveloper.android.com/reference/android/widget/SlidingDrawer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eveloper.android.com/reference/android/widget/SlidingDrawer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Android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Date – Time - Tabs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733800"/>
            <a:ext cx="6400800" cy="1752600"/>
          </a:xfrm>
        </p:spPr>
        <p:txBody>
          <a:bodyPr>
            <a:normAutofit fontScale="85000" lnSpcReduction="20000"/>
          </a:bodyPr>
          <a:lstStyle/>
          <a:p>
            <a:endParaRPr lang="en-US" sz="2000" dirty="0"/>
          </a:p>
          <a:p>
            <a:pPr algn="l"/>
            <a:r>
              <a:rPr lang="en-US" sz="1700" dirty="0" smtClean="0"/>
              <a:t>Notes are based on: </a:t>
            </a:r>
          </a:p>
          <a:p>
            <a:pPr lvl="1" algn="l"/>
            <a:r>
              <a:rPr lang="en-US" sz="1300" dirty="0" smtClean="0"/>
              <a:t>The Busy Coder's Guide to Android Development</a:t>
            </a:r>
          </a:p>
          <a:p>
            <a:pPr lvl="1" algn="l"/>
            <a:r>
              <a:rPr lang="en-US" sz="1300" dirty="0" smtClean="0"/>
              <a:t>by Mark L. Murphy</a:t>
            </a:r>
          </a:p>
          <a:p>
            <a:pPr lvl="1" algn="l"/>
            <a:r>
              <a:rPr lang="en-US" sz="1300" dirty="0" smtClean="0"/>
              <a:t>Copyright © 2008-2009 </a:t>
            </a:r>
            <a:r>
              <a:rPr lang="en-US" sz="1300" dirty="0" err="1" smtClean="0"/>
              <a:t>CommonsWare</a:t>
            </a:r>
            <a:r>
              <a:rPr lang="en-US" sz="1300" dirty="0" smtClean="0"/>
              <a:t>, LLC.</a:t>
            </a:r>
          </a:p>
          <a:p>
            <a:pPr lvl="1" algn="l"/>
            <a:r>
              <a:rPr lang="en-US" sz="1300" dirty="0" smtClean="0"/>
              <a:t>ISBN: 978-0-9816780-0-9</a:t>
            </a:r>
          </a:p>
          <a:p>
            <a:pPr lvl="1" algn="l"/>
            <a:r>
              <a:rPr lang="en-US" sz="1300" dirty="0" smtClean="0"/>
              <a:t>&amp;</a:t>
            </a:r>
          </a:p>
          <a:p>
            <a:pPr lvl="1" algn="l"/>
            <a:r>
              <a:rPr lang="en-US" sz="1300" dirty="0" smtClean="0"/>
              <a:t>Android Developers </a:t>
            </a:r>
          </a:p>
          <a:p>
            <a:pPr lvl="1" algn="l"/>
            <a:r>
              <a:rPr lang="en-US" sz="1300" dirty="0" smtClean="0"/>
              <a:t>http://developer.android.com/index.html</a:t>
            </a:r>
            <a:endParaRPr lang="en-US" sz="13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86062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67000"/>
            <a:ext cx="86062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62600"/>
            <a:ext cx="172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629400" y="2286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i="1" smtClean="0">
                <a:solidFill>
                  <a:srgbClr val="0070C0"/>
                </a:solidFill>
                <a:latin typeface="Bookman Old Style" pitchFamily="18" charset="0"/>
              </a:rPr>
              <a:t>7A</a:t>
            </a:r>
            <a:endParaRPr lang="en-US" sz="6000" i="1" dirty="0">
              <a:solidFill>
                <a:srgbClr val="0070C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Tab Selection Widget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Tab Selector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Android UIs should be kept simple at all costs.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When many pieces of information must be displayed in a single app, the </a:t>
            </a:r>
            <a:r>
              <a:rPr lang="en-US" sz="2400" b="1" dirty="0" smtClean="0">
                <a:solidFill>
                  <a:srgbClr val="0070C0"/>
                </a:solidFill>
              </a:rPr>
              <a:t>Tab Widget</a:t>
            </a:r>
            <a:r>
              <a:rPr lang="en-US" sz="2400" dirty="0" smtClean="0"/>
              <a:t> could be used to make the user aware of the pieces but show only a portion at the time.</a:t>
            </a:r>
          </a:p>
        </p:txBody>
      </p:sp>
      <p:pic>
        <p:nvPicPr>
          <p:cNvPr id="9" name="Picture 8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3505200"/>
            <a:ext cx="2032000" cy="304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 descr="device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2400" y="3581400"/>
            <a:ext cx="1981200" cy="2971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ight Arrow 10"/>
          <p:cNvSpPr/>
          <p:nvPr/>
        </p:nvSpPr>
        <p:spPr>
          <a:xfrm>
            <a:off x="533400" y="38862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6172200" y="38862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Tab Selection Widget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Tabs – Components</a:t>
            </a:r>
          </a:p>
          <a:p>
            <a:endParaRPr lang="en-US" sz="2400" dirty="0" smtClean="0"/>
          </a:p>
          <a:p>
            <a:r>
              <a:rPr lang="en-US" sz="2400" dirty="0" smtClean="0"/>
              <a:t>There are a few widgets and containers you need to use in order to set up a tabbed portion of a view:</a:t>
            </a:r>
          </a:p>
          <a:p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TabHost</a:t>
            </a:r>
            <a:r>
              <a:rPr lang="en-US" sz="2400" dirty="0" smtClean="0"/>
              <a:t> is the main container for the tab buttons and tab contents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TabWidget</a:t>
            </a:r>
            <a:r>
              <a:rPr lang="en-US" sz="2400" dirty="0" smtClean="0"/>
              <a:t> implements the row of tab buttons, which contain text labels and optionally contain icons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FrameLayout</a:t>
            </a:r>
            <a:r>
              <a:rPr lang="en-US" sz="2400" dirty="0" smtClean="0"/>
              <a:t> is the container for the tab contents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Tab Selection Widget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Components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1981200"/>
            <a:ext cx="48006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33400" y="2133600"/>
            <a:ext cx="1447800" cy="64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57400" y="2133600"/>
            <a:ext cx="1447800" cy="64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81400" y="2133600"/>
            <a:ext cx="1447800" cy="64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2819400"/>
            <a:ext cx="4495800" cy="342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FrameLayout1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5486400" y="2057400"/>
            <a:ext cx="762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5410200" y="2895600"/>
            <a:ext cx="228600" cy="3276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15000" y="22098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 Widgets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15000" y="4343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FrameLayouts</a:t>
            </a:r>
            <a:endParaRPr lang="en-US" dirty="0"/>
          </a:p>
        </p:txBody>
      </p:sp>
      <p:sp>
        <p:nvSpPr>
          <p:cNvPr id="20" name="Right Brace 19"/>
          <p:cNvSpPr/>
          <p:nvPr/>
        </p:nvSpPr>
        <p:spPr>
          <a:xfrm>
            <a:off x="7162800" y="1981200"/>
            <a:ext cx="457200" cy="43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20000" y="3962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TabHost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Tab Selection Widget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Using Tabs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752600"/>
            <a:ext cx="6858000" cy="4970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100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100" dirty="0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100" i="1" dirty="0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1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100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1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1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r>
              <a:rPr lang="en-US" sz="1100" dirty="0" smtClean="0">
                <a:latin typeface="Courier New"/>
              </a:rPr>
              <a:t>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"vertical"</a:t>
            </a:r>
          </a:p>
          <a:p>
            <a:r>
              <a:rPr lang="en-US" sz="1100" dirty="0" smtClean="0">
                <a:latin typeface="Courier New"/>
              </a:rPr>
              <a:t>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smtClean="0">
                <a:latin typeface="Courier New"/>
              </a:rPr>
              <a:t>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en-US" sz="1100" dirty="0" smtClean="0">
              <a:latin typeface="Courier New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100" dirty="0" err="1" smtClean="0">
                <a:solidFill>
                  <a:srgbClr val="3F7F7F"/>
                </a:solidFill>
                <a:latin typeface="Courier New"/>
              </a:rPr>
              <a:t>TabHost</a:t>
            </a:r>
            <a:r>
              <a:rPr lang="en-US" sz="11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tabhost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smtClean="0">
                <a:latin typeface="Courier New"/>
              </a:rPr>
              <a:t>    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smtClean="0">
                <a:latin typeface="Courier New"/>
              </a:rPr>
              <a:t>    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en-US" sz="1100" dirty="0" smtClean="0">
              <a:latin typeface="Courier New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100" dirty="0" err="1" smtClean="0">
                <a:solidFill>
                  <a:srgbClr val="3F7F7F"/>
                </a:solidFill>
                <a:latin typeface="Courier New"/>
              </a:rPr>
              <a:t>TabWidget</a:t>
            </a:r>
            <a:r>
              <a:rPr lang="en-US" sz="11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"@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android:id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/tabs"</a:t>
            </a:r>
          </a:p>
          <a:p>
            <a:r>
              <a:rPr lang="en-US" sz="1100" dirty="0" smtClean="0">
                <a:latin typeface="Courier New"/>
              </a:rPr>
              <a:t>        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smtClean="0">
                <a:latin typeface="Courier New"/>
              </a:rPr>
              <a:t>        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smtClean="0">
                <a:latin typeface="Courier New"/>
              </a:rPr>
              <a:t>        </a:t>
            </a:r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100" dirty="0" err="1" smtClean="0">
                <a:solidFill>
                  <a:srgbClr val="3F7F7F"/>
                </a:solidFill>
                <a:latin typeface="Courier New"/>
              </a:rPr>
              <a:t>FrameLayout</a:t>
            </a:r>
            <a:r>
              <a:rPr lang="en-US" sz="1100" dirty="0" smtClean="0">
                <a:solidFill>
                  <a:srgbClr val="3F7F7F"/>
                </a:solidFill>
                <a:latin typeface="Courier New"/>
              </a:rPr>
              <a:t> </a:t>
            </a:r>
          </a:p>
          <a:p>
            <a:r>
              <a:rPr lang="en-US" sz="1100" dirty="0" smtClean="0">
                <a:latin typeface="Courier New"/>
              </a:rPr>
              <a:t>        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"@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android:id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/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tabcontent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smtClean="0">
                <a:latin typeface="Courier New"/>
              </a:rPr>
              <a:t>        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smtClean="0">
                <a:latin typeface="Courier New"/>
              </a:rPr>
              <a:t>        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smtClean="0">
                <a:latin typeface="Courier New"/>
              </a:rPr>
              <a:t>            </a:t>
            </a:r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android:paddingTop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"62px"</a:t>
            </a:r>
            <a:r>
              <a:rPr lang="en-US" sz="11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en-US" sz="1100" dirty="0" smtClean="0">
              <a:latin typeface="Courier New"/>
            </a:endParaRPr>
          </a:p>
          <a:p>
            <a:r>
              <a:rPr lang="en-US" sz="1100" dirty="0" smtClean="0">
                <a:latin typeface="Courier New"/>
              </a:rPr>
              <a:t>	</a:t>
            </a:r>
            <a:r>
              <a:rPr lang="en-US" sz="1400" dirty="0" smtClean="0">
                <a:latin typeface="Courier New"/>
              </a:rPr>
              <a:t> &lt;!-- PUT HERE FrameLayout1 --&gt;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	 &lt;!-- PUT HERE FrameLayout2  --&gt;</a:t>
            </a:r>
            <a:endParaRPr lang="en-US" sz="1100" dirty="0" smtClean="0">
              <a:latin typeface="Courier New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100" dirty="0" err="1" smtClean="0">
                <a:solidFill>
                  <a:srgbClr val="3F7F7F"/>
                </a:solidFill>
                <a:latin typeface="Courier New"/>
              </a:rPr>
              <a:t>FrameLayout</a:t>
            </a:r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100" dirty="0" err="1" smtClean="0">
                <a:solidFill>
                  <a:srgbClr val="3F7F7F"/>
                </a:solidFill>
                <a:latin typeface="Courier New"/>
              </a:rPr>
              <a:t>TabHost</a:t>
            </a:r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1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838200"/>
            <a:ext cx="3657600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CAUTION</a:t>
            </a:r>
            <a:r>
              <a:rPr lang="en-US" sz="1100" dirty="0" smtClean="0"/>
              <a:t>  (Jan 22, 2011)</a:t>
            </a:r>
            <a:br>
              <a:rPr lang="en-US" sz="1100" dirty="0" smtClean="0"/>
            </a:br>
            <a:r>
              <a:rPr lang="en-US" sz="1100" dirty="0" smtClean="0"/>
              <a:t>SDK 2.2 has an apparent bug on this issue. See link </a:t>
            </a:r>
            <a:r>
              <a:rPr lang="en-US" sz="1100" dirty="0" smtClean="0">
                <a:hlinkClick r:id="rId3"/>
              </a:rPr>
              <a:t>http://code.google.com/p/android/issues/detail?id=13092</a:t>
            </a:r>
            <a:r>
              <a:rPr lang="en-US" sz="1100" dirty="0" smtClean="0"/>
              <a:t>.  </a:t>
            </a:r>
          </a:p>
          <a:p>
            <a:r>
              <a:rPr lang="en-US" sz="1100" dirty="0" smtClean="0"/>
              <a:t>Temporal solution is to create app for SDK 1.6.</a:t>
            </a:r>
            <a:endParaRPr lang="en-US" sz="1100" dirty="0"/>
          </a:p>
        </p:txBody>
      </p:sp>
      <p:sp>
        <p:nvSpPr>
          <p:cNvPr id="11" name="Line Callout 2 10"/>
          <p:cNvSpPr/>
          <p:nvPr/>
        </p:nvSpPr>
        <p:spPr>
          <a:xfrm>
            <a:off x="5410200" y="3581400"/>
            <a:ext cx="3429000" cy="1676400"/>
          </a:xfrm>
          <a:prstGeom prst="borderCallout2">
            <a:avLst>
              <a:gd name="adj1" fmla="val 50093"/>
              <a:gd name="adj2" fmla="val -1169"/>
              <a:gd name="adj3" fmla="val 70243"/>
              <a:gd name="adj4" fmla="val -17065"/>
              <a:gd name="adj5" fmla="val 92378"/>
              <a:gd name="adj6" fmla="val -2477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/>
              <a:t>You may enter here the actual layout specification, or (better) use the &lt;</a:t>
            </a:r>
            <a:r>
              <a:rPr lang="en-US" sz="1400" b="1" i="1" dirty="0" smtClean="0"/>
              <a:t>include</a:t>
            </a:r>
            <a:r>
              <a:rPr lang="en-US" sz="1400" i="1" dirty="0" smtClean="0"/>
              <a:t>&gt; tag to refer to an external layout assembled in a separated xml file. </a:t>
            </a:r>
          </a:p>
          <a:p>
            <a:endParaRPr lang="en-US" sz="1400" b="1" i="1" dirty="0" smtClean="0"/>
          </a:p>
          <a:p>
            <a:r>
              <a:rPr lang="en-US" sz="1400" b="1" i="1" dirty="0" smtClean="0"/>
              <a:t>Details in next pages…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Tab Selection Widget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Using Tabs</a:t>
            </a:r>
          </a:p>
          <a:p>
            <a:endParaRPr lang="en-US" sz="2400" dirty="0" smtClean="0"/>
          </a:p>
          <a:p>
            <a:r>
              <a:rPr lang="en-US" sz="2400" dirty="0" smtClean="0"/>
              <a:t>This goes in place of </a:t>
            </a:r>
            <a:r>
              <a:rPr lang="en-US" sz="2400" i="1" dirty="0" smtClean="0"/>
              <a:t>FrameLayout1</a:t>
            </a:r>
            <a:r>
              <a:rPr lang="en-US" sz="2400" dirty="0" smtClean="0"/>
              <a:t>. It defines an analog clock</a:t>
            </a:r>
          </a:p>
          <a:p>
            <a:endParaRPr lang="en-US" sz="2400" dirty="0" smtClean="0"/>
          </a:p>
          <a:p>
            <a:r>
              <a:rPr lang="en-US" sz="2000" dirty="0" smtClean="0"/>
              <a:t>(optionally surround with a &lt;</a:t>
            </a:r>
            <a:r>
              <a:rPr lang="en-US" sz="2000" dirty="0" err="1" smtClean="0"/>
              <a:t>FrameLayout</a:t>
            </a:r>
            <a:r>
              <a:rPr lang="en-US" sz="2000" dirty="0" smtClean="0"/>
              <a:t> &gt; tag  using the clause </a:t>
            </a:r>
            <a:r>
              <a:rPr lang="en-US" sz="16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"@+id/tab1"</a:t>
            </a:r>
            <a:r>
              <a:rPr lang="en-US" sz="2000" dirty="0" smtClean="0"/>
              <a:t>   In that case apply a different </a:t>
            </a:r>
            <a:r>
              <a:rPr lang="en-US" sz="2000" b="1" dirty="0" smtClean="0"/>
              <a:t>id</a:t>
            </a:r>
            <a:r>
              <a:rPr lang="en-US" sz="2000" dirty="0" smtClean="0"/>
              <a:t> to the clock)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3912275"/>
            <a:ext cx="731520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latin typeface="Courier New"/>
              </a:rPr>
              <a:t>AnalogClock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3F7F7F"/>
                </a:solidFill>
                <a:latin typeface="Courier New"/>
              </a:rPr>
              <a:t>	</a:t>
            </a:r>
            <a:r>
              <a:rPr lang="en-US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"@+id/tab1"</a:t>
            </a:r>
          </a:p>
          <a:p>
            <a:r>
              <a:rPr lang="en-US" dirty="0" smtClean="0">
                <a:latin typeface="Courier New"/>
              </a:rPr>
              <a:t>       </a:t>
            </a:r>
            <a:r>
              <a:rPr lang="en-US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en-US" dirty="0" smtClean="0">
                <a:latin typeface="Courier New"/>
              </a:rPr>
              <a:t>       </a:t>
            </a:r>
            <a:r>
              <a:rPr lang="en-US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dirty="0" smtClean="0">
                <a:latin typeface="Courier New"/>
              </a:rPr>
              <a:t>                	</a:t>
            </a:r>
            <a:r>
              <a:rPr lang="en-US" dirty="0" err="1" smtClean="0">
                <a:solidFill>
                  <a:srgbClr val="7F007F"/>
                </a:solidFill>
                <a:latin typeface="Courier New"/>
              </a:rPr>
              <a:t>android:layout_centerHorizontal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"true"</a:t>
            </a:r>
          </a:p>
          <a:p>
            <a:r>
              <a:rPr lang="en-US" dirty="0" smtClean="0">
                <a:latin typeface="Courier New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Tab Selection Widget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Using Tabs</a:t>
            </a:r>
          </a:p>
          <a:p>
            <a:r>
              <a:rPr lang="en-US" sz="2000" dirty="0" smtClean="0"/>
              <a:t>This is FrameLayout2.  It defines a </a:t>
            </a:r>
            <a:r>
              <a:rPr lang="en-US" sz="2000" i="1" dirty="0" err="1" smtClean="0"/>
              <a:t>LinearLayout</a:t>
            </a:r>
            <a:r>
              <a:rPr lang="en-US" sz="2000" dirty="0" smtClean="0"/>
              <a:t> holding a </a:t>
            </a:r>
            <a:r>
              <a:rPr lang="en-US" sz="2000" i="1" dirty="0" smtClean="0"/>
              <a:t>label</a:t>
            </a:r>
            <a:r>
              <a:rPr lang="en-US" sz="2000" dirty="0" smtClean="0"/>
              <a:t>, a </a:t>
            </a:r>
            <a:r>
              <a:rPr lang="en-US" sz="2000" dirty="0" err="1" smtClean="0"/>
              <a:t>textBox</a:t>
            </a:r>
            <a:r>
              <a:rPr lang="en-US" sz="2000" dirty="0" smtClean="0"/>
              <a:t>, and a </a:t>
            </a:r>
            <a:r>
              <a:rPr lang="en-US" sz="2000" i="1" dirty="0" smtClean="0"/>
              <a:t>button</a:t>
            </a:r>
            <a:r>
              <a:rPr lang="en-US" sz="20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0" y="2057400"/>
            <a:ext cx="5105400" cy="4662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9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endParaRPr lang="en-US" sz="9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9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"@+id/tab2"</a:t>
            </a:r>
          </a:p>
          <a:p>
            <a:r>
              <a:rPr lang="en-US" sz="9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9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9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9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9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"vertical"</a:t>
            </a:r>
          </a:p>
          <a:p>
            <a:r>
              <a:rPr lang="en-US" sz="9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r>
              <a:rPr lang="en-US" sz="9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9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9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900" dirty="0" smtClean="0">
              <a:solidFill>
                <a:srgbClr val="3F7F7F"/>
              </a:solidFill>
              <a:latin typeface="Courier New"/>
            </a:endParaRPr>
          </a:p>
          <a:p>
            <a:pPr lvl="1"/>
            <a:r>
              <a:rPr lang="en-US" sz="9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"@+id/caption1"</a:t>
            </a:r>
          </a:p>
          <a:p>
            <a:pPr lvl="1"/>
            <a:r>
              <a:rPr lang="en-US" sz="9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9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9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9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9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"#ff0000ff"</a:t>
            </a:r>
          </a:p>
          <a:p>
            <a:pPr lvl="1"/>
            <a:r>
              <a:rPr lang="en-US" sz="9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"Person Name"</a:t>
            </a:r>
          </a:p>
          <a:p>
            <a:pPr lvl="1"/>
            <a:r>
              <a:rPr lang="en-US" sz="9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"20px"</a:t>
            </a:r>
          </a:p>
          <a:p>
            <a:r>
              <a:rPr lang="en-US" sz="9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9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9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9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9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900" dirty="0" err="1" smtClean="0">
                <a:solidFill>
                  <a:srgbClr val="3F7F7F"/>
                </a:solidFill>
                <a:latin typeface="Courier New"/>
              </a:rPr>
              <a:t>EditText</a:t>
            </a:r>
            <a:endParaRPr lang="en-US" sz="900" dirty="0" smtClean="0">
              <a:solidFill>
                <a:srgbClr val="3F7F7F"/>
              </a:solidFill>
              <a:latin typeface="Courier New"/>
            </a:endParaRPr>
          </a:p>
          <a:p>
            <a:pPr lvl="1"/>
            <a:r>
              <a:rPr lang="en-US" sz="9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900" i="1" dirty="0" err="1" smtClean="0">
                <a:solidFill>
                  <a:srgbClr val="2A00FF"/>
                </a:solidFill>
                <a:latin typeface="Courier New"/>
              </a:rPr>
              <a:t>txtPerson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9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9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9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9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9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900" i="1" dirty="0" err="1" smtClean="0">
                <a:solidFill>
                  <a:srgbClr val="2A00FF"/>
                </a:solidFill>
                <a:latin typeface="Courier New"/>
              </a:rPr>
              <a:t>txtPerson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9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"18sp"</a:t>
            </a:r>
          </a:p>
          <a:p>
            <a:r>
              <a:rPr lang="en-US" sz="9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9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900" dirty="0" err="1" smtClean="0">
                <a:solidFill>
                  <a:srgbClr val="3F7F7F"/>
                </a:solidFill>
                <a:latin typeface="Courier New"/>
              </a:rPr>
              <a:t>EditText</a:t>
            </a:r>
            <a:r>
              <a:rPr lang="en-US" sz="9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9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900" dirty="0" smtClean="0">
                <a:solidFill>
                  <a:srgbClr val="3F7F7F"/>
                </a:solidFill>
                <a:latin typeface="Courier New"/>
              </a:rPr>
              <a:t>Button</a:t>
            </a:r>
          </a:p>
          <a:p>
            <a:pPr lvl="1"/>
            <a:r>
              <a:rPr lang="en-US" sz="9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900" i="1" dirty="0" err="1" smtClean="0">
                <a:solidFill>
                  <a:srgbClr val="2A00FF"/>
                </a:solidFill>
                <a:latin typeface="Courier New"/>
              </a:rPr>
              <a:t>btnGo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9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9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9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9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9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900" i="1" dirty="0" smtClean="0">
                <a:solidFill>
                  <a:srgbClr val="2A00FF"/>
                </a:solidFill>
                <a:latin typeface="Courier New"/>
              </a:rPr>
              <a:t>"Go"</a:t>
            </a:r>
          </a:p>
          <a:p>
            <a:r>
              <a:rPr lang="en-US" sz="9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9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900" dirty="0" smtClean="0">
                <a:solidFill>
                  <a:srgbClr val="3F7F7F"/>
                </a:solidFill>
                <a:latin typeface="Courier New"/>
              </a:rPr>
              <a:t>Button</a:t>
            </a:r>
            <a:r>
              <a:rPr lang="en-US" sz="9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9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9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9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en-US" sz="900" dirty="0" smtClean="0">
              <a:solidFill>
                <a:srgbClr val="008080"/>
              </a:solidFill>
              <a:latin typeface="Times New Roman"/>
            </a:endParaRPr>
          </a:p>
          <a:p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Tab Selection Widget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Using Tabs</a:t>
            </a:r>
          </a:p>
          <a:p>
            <a:r>
              <a:rPr lang="en-US" sz="2000" dirty="0" smtClean="0"/>
              <a:t>In order to keep the </a:t>
            </a:r>
            <a:r>
              <a:rPr lang="en-US" sz="2000" b="1" dirty="0" smtClean="0"/>
              <a:t>main.xml</a:t>
            </a:r>
            <a:r>
              <a:rPr lang="en-US" sz="2000" dirty="0" smtClean="0"/>
              <a:t> design </a:t>
            </a:r>
            <a:r>
              <a:rPr lang="en-US" sz="2000" i="1" dirty="0" smtClean="0"/>
              <a:t>as simple as possible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ou</a:t>
            </a:r>
            <a:r>
              <a:rPr lang="en-US" sz="2000" dirty="0" smtClean="0"/>
              <a:t> may introduce &lt;</a:t>
            </a:r>
            <a:r>
              <a:rPr lang="en-US" sz="2000" b="1" dirty="0" smtClean="0"/>
              <a:t>include</a:t>
            </a:r>
            <a:r>
              <a:rPr lang="en-US" sz="2000" dirty="0" smtClean="0"/>
              <a:t>&gt; clauses as illustrated below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9400" y="2743200"/>
            <a:ext cx="2362200" cy="270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5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endParaRPr lang="en-US" sz="5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5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"@+id/tab2"</a:t>
            </a:r>
          </a:p>
          <a:p>
            <a:r>
              <a:rPr lang="en-US" sz="5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5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5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5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5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"vertical"</a:t>
            </a:r>
          </a:p>
          <a:p>
            <a:r>
              <a:rPr lang="en-US" sz="5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r>
              <a:rPr lang="en-US" sz="5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5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5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500" dirty="0" smtClean="0">
              <a:solidFill>
                <a:srgbClr val="3F7F7F"/>
              </a:solidFill>
              <a:latin typeface="Courier New"/>
            </a:endParaRPr>
          </a:p>
          <a:p>
            <a:pPr lvl="1"/>
            <a:r>
              <a:rPr lang="en-US" sz="5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"@+id/caption1"</a:t>
            </a:r>
          </a:p>
          <a:p>
            <a:pPr lvl="1"/>
            <a:r>
              <a:rPr lang="en-US" sz="5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5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5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5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5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"#ff0000ff"</a:t>
            </a:r>
          </a:p>
          <a:p>
            <a:pPr lvl="1"/>
            <a:r>
              <a:rPr lang="en-US" sz="5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"Person Name"</a:t>
            </a:r>
          </a:p>
          <a:p>
            <a:pPr lvl="1"/>
            <a:r>
              <a:rPr lang="en-US" sz="5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"20px"</a:t>
            </a:r>
          </a:p>
          <a:p>
            <a:r>
              <a:rPr lang="en-US" sz="5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5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5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5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5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500" dirty="0" err="1" smtClean="0">
                <a:solidFill>
                  <a:srgbClr val="3F7F7F"/>
                </a:solidFill>
                <a:latin typeface="Courier New"/>
              </a:rPr>
              <a:t>EditText</a:t>
            </a:r>
            <a:endParaRPr lang="en-US" sz="500" dirty="0" smtClean="0">
              <a:solidFill>
                <a:srgbClr val="3F7F7F"/>
              </a:solidFill>
              <a:latin typeface="Courier New"/>
            </a:endParaRPr>
          </a:p>
          <a:p>
            <a:pPr lvl="1"/>
            <a:r>
              <a:rPr lang="en-US" sz="5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500" i="1" dirty="0" err="1" smtClean="0">
                <a:solidFill>
                  <a:srgbClr val="2A00FF"/>
                </a:solidFill>
                <a:latin typeface="Courier New"/>
              </a:rPr>
              <a:t>txtPerson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5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5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5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5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5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500" i="1" dirty="0" err="1" smtClean="0">
                <a:solidFill>
                  <a:srgbClr val="2A00FF"/>
                </a:solidFill>
                <a:latin typeface="Courier New"/>
              </a:rPr>
              <a:t>txtPerson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5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"18sp"</a:t>
            </a:r>
          </a:p>
          <a:p>
            <a:r>
              <a:rPr lang="en-US" sz="5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5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500" dirty="0" err="1" smtClean="0">
                <a:solidFill>
                  <a:srgbClr val="3F7F7F"/>
                </a:solidFill>
                <a:latin typeface="Courier New"/>
              </a:rPr>
              <a:t>EditText</a:t>
            </a:r>
            <a:r>
              <a:rPr lang="en-US" sz="5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5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500" dirty="0" smtClean="0">
                <a:solidFill>
                  <a:srgbClr val="3F7F7F"/>
                </a:solidFill>
                <a:latin typeface="Courier New"/>
              </a:rPr>
              <a:t>Button</a:t>
            </a:r>
          </a:p>
          <a:p>
            <a:pPr lvl="1"/>
            <a:r>
              <a:rPr lang="en-US" sz="5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500" i="1" dirty="0" err="1" smtClean="0">
                <a:solidFill>
                  <a:srgbClr val="2A00FF"/>
                </a:solidFill>
                <a:latin typeface="Courier New"/>
              </a:rPr>
              <a:t>btnGo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5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5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5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5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5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5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500" i="1" dirty="0" smtClean="0">
                <a:solidFill>
                  <a:srgbClr val="2A00FF"/>
                </a:solidFill>
                <a:latin typeface="Courier New"/>
              </a:rPr>
              <a:t>"Go"</a:t>
            </a:r>
          </a:p>
          <a:p>
            <a:r>
              <a:rPr lang="en-US" sz="5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5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500" dirty="0" smtClean="0">
                <a:solidFill>
                  <a:srgbClr val="3F7F7F"/>
                </a:solidFill>
                <a:latin typeface="Courier New"/>
              </a:rPr>
              <a:t>Button</a:t>
            </a:r>
            <a:r>
              <a:rPr lang="en-US" sz="5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5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5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5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en-US" sz="500" dirty="0" smtClean="0">
              <a:solidFill>
                <a:srgbClr val="008080"/>
              </a:solidFill>
              <a:latin typeface="Times New Roman"/>
            </a:endParaRPr>
          </a:p>
          <a:p>
            <a:endParaRPr lang="en-US" sz="500" dirty="0"/>
          </a:p>
        </p:txBody>
      </p:sp>
      <p:sp>
        <p:nvSpPr>
          <p:cNvPr id="10" name="TextBox 9"/>
          <p:cNvSpPr txBox="1"/>
          <p:nvPr/>
        </p:nvSpPr>
        <p:spPr>
          <a:xfrm>
            <a:off x="6553200" y="22860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/res/layout/screen2.xml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2971800"/>
            <a:ext cx="617220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urier New"/>
              </a:rPr>
              <a:t>&lt;!-- PUT HERE FrameLayout2  --&gt;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FrameLayout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 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"@+id/tab2"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include </a:t>
            </a:r>
          </a:p>
          <a:p>
            <a:pPr lvl="2"/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 layout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"@layout/screen2" 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FrameLayout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en-US" sz="1400" dirty="0" smtClean="0"/>
          </a:p>
          <a:p>
            <a:endParaRPr lang="en-US" sz="1400" dirty="0" smtClean="0">
              <a:solidFill>
                <a:srgbClr val="008080"/>
              </a:solidFill>
              <a:latin typeface="Courier New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419600" y="2819400"/>
            <a:ext cx="2133600" cy="15240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Documents and Settings\Administrator\Local Settings\Temporary Internet Files\Content.IE5\268TCRR1\MC90029536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152400"/>
            <a:ext cx="1572332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Tab Selection Widget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Using Tabs</a:t>
            </a:r>
          </a:p>
          <a:p>
            <a:endParaRPr lang="en-US" sz="2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28600" y="2225457"/>
            <a:ext cx="861060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package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cis493.selectionwidgets;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android.app.Activity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android.os.Bundle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android.view.View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android.view.View.OnClickListener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android.widget.Button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android.widget.EditText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android.widget.TabHost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dirty="0" smtClean="0">
              <a:latin typeface="Courier New"/>
            </a:endParaRP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AndDemoUI1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Activity {</a:t>
            </a:r>
          </a:p>
          <a:p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Tab Selection Widget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Using Tabs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1676400"/>
            <a:ext cx="8610600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(Bundle icicle)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(icicle);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main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TabHost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 tabs=(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TabHost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)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findViewById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R.id.</a:t>
            </a:r>
            <a:r>
              <a:rPr lang="en-US" sz="1400" i="1" dirty="0" err="1" smtClean="0">
                <a:solidFill>
                  <a:srgbClr val="0000C0"/>
                </a:solidFill>
                <a:highlight>
                  <a:srgbClr val="FFFF00"/>
                </a:highlight>
                <a:latin typeface="Courier New"/>
              </a:rPr>
              <a:t>tabhost</a:t>
            </a:r>
            <a:r>
              <a:rPr lang="en-US" sz="1400" i="1" dirty="0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tabs.setup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TabHost.TabSpec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spec;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spec =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tabs.newTabSpec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"tag1"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	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spec.setContent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(R.id.</a:t>
            </a:r>
            <a:r>
              <a:rPr lang="en-US" sz="1400" i="1" dirty="0" smtClean="0">
                <a:solidFill>
                  <a:srgbClr val="0000C0"/>
                </a:solidFill>
                <a:latin typeface="Courier New"/>
              </a:rPr>
              <a:t>tab1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spec.setIndicator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"1-Clock"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tabs.addTab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(spec);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spec=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tabs.newTabSpec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"tag2"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spec.setContent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(R.id.</a:t>
            </a:r>
            <a:r>
              <a:rPr lang="en-US" sz="1400" i="1" dirty="0" smtClean="0">
                <a:solidFill>
                  <a:srgbClr val="0000C0"/>
                </a:solidFill>
                <a:latin typeface="Courier New"/>
              </a:rPr>
              <a:t>tab2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spec.setIndicator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"2-Login"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tabs.addTab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(spec);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	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tabs.setCurrentTab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(0);</a:t>
            </a:r>
          </a:p>
          <a:p>
            <a:endParaRPr lang="en-US" sz="1400" dirty="0"/>
          </a:p>
        </p:txBody>
      </p:sp>
      <p:sp>
        <p:nvSpPr>
          <p:cNvPr id="10" name="Left Arrow 9"/>
          <p:cNvSpPr/>
          <p:nvPr/>
        </p:nvSpPr>
        <p:spPr>
          <a:xfrm>
            <a:off x="4572000" y="3962400"/>
            <a:ext cx="12954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 Tab1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4572000" y="5029200"/>
            <a:ext cx="12954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 Tab2</a:t>
            </a:r>
            <a:endParaRPr lang="en-US" dirty="0"/>
          </a:p>
        </p:txBody>
      </p:sp>
      <p:pic>
        <p:nvPicPr>
          <p:cNvPr id="11" name="Picture 10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44549" y="3237523"/>
            <a:ext cx="1042051" cy="15630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 descr="device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0" y="5029200"/>
            <a:ext cx="1016000" cy="1524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Tab Selection Widget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HINT</a:t>
            </a:r>
          </a:p>
          <a:p>
            <a:r>
              <a:rPr lang="en-US" sz="2400" b="1" dirty="0" smtClean="0"/>
              <a:t>Example: Using Tabs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4190762"/>
            <a:ext cx="86106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spec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tabs.newTabSpec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"tag2"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spec.setContent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(R.id.</a:t>
            </a:r>
            <a:r>
              <a:rPr lang="en-US" sz="1400" i="1" dirty="0" smtClean="0">
                <a:solidFill>
                  <a:srgbClr val="0000C0"/>
                </a:solidFill>
                <a:latin typeface="Courier New"/>
              </a:rPr>
              <a:t>tab2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i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spec.setIndicator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"2-Login"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getResources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getDrawable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R.drawable.</a:t>
            </a:r>
            <a:r>
              <a:rPr lang="en-US" sz="1400" i="1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ic_menu_info_details</a:t>
            </a:r>
            <a:r>
              <a:rPr lang="en-US" sz="14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));</a:t>
            </a:r>
          </a:p>
          <a:p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tabs.addTab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(spec);	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204847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may decorate the tab indicator</a:t>
            </a:r>
          </a:p>
          <a:p>
            <a:r>
              <a:rPr lang="en-US" dirty="0" smtClean="0"/>
              <a:t>Including text and image as shown</a:t>
            </a:r>
          </a:p>
          <a:p>
            <a:r>
              <a:rPr lang="en-US" dirty="0" smtClean="0"/>
              <a:t>below: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6324600"/>
            <a:ext cx="78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Note</a:t>
            </a:r>
            <a:r>
              <a:rPr lang="en-US" sz="1400" dirty="0" smtClean="0"/>
              <a:t>: Many icons available at </a:t>
            </a:r>
            <a:r>
              <a:rPr lang="en-US" sz="1400" dirty="0" err="1" smtClean="0">
                <a:solidFill>
                  <a:srgbClr val="C00000"/>
                </a:solidFill>
              </a:rPr>
              <a:t>SDKfolder</a:t>
            </a:r>
            <a:r>
              <a:rPr lang="en-US" sz="1400" dirty="0" smtClean="0">
                <a:solidFill>
                  <a:srgbClr val="C00000"/>
                </a:solidFill>
              </a:rPr>
              <a:t>\docs\images\icon-design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17" name="Picture 16" descr="device.png"/>
          <p:cNvPicPr>
            <a:picLocks noChangeAspect="1"/>
          </p:cNvPicPr>
          <p:nvPr/>
        </p:nvPicPr>
        <p:blipFill>
          <a:blip r:embed="rId3" cstate="print"/>
          <a:srcRect b="50000"/>
          <a:stretch>
            <a:fillRect/>
          </a:stretch>
        </p:blipFill>
        <p:spPr>
          <a:xfrm>
            <a:off x="4419600" y="1447800"/>
            <a:ext cx="4572000" cy="34290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724400" y="2286000"/>
            <a:ext cx="3962400" cy="838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2743200" y="5562600"/>
            <a:ext cx="609600" cy="38100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75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Date/Time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Date</a:t>
            </a:r>
          </a:p>
          <a:p>
            <a:r>
              <a:rPr lang="en-US" sz="2400" dirty="0" smtClean="0"/>
              <a:t>Android also supports widgets (</a:t>
            </a:r>
            <a:r>
              <a:rPr lang="en-US" sz="2400" b="1" dirty="0" err="1" smtClean="0">
                <a:solidFill>
                  <a:srgbClr val="0070C0"/>
                </a:solidFill>
              </a:rPr>
              <a:t>DatePicker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0070C0"/>
                </a:solidFill>
              </a:rPr>
              <a:t>TimePicker</a:t>
            </a:r>
            <a:r>
              <a:rPr lang="en-US" sz="2400" dirty="0" smtClean="0"/>
              <a:t>) and dialogs (</a:t>
            </a:r>
            <a:r>
              <a:rPr lang="en-US" sz="2400" b="1" dirty="0" err="1" smtClean="0">
                <a:solidFill>
                  <a:srgbClr val="0070C0"/>
                </a:solidFill>
              </a:rPr>
              <a:t>DatePickerDialog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0070C0"/>
                </a:solidFill>
              </a:rPr>
              <a:t>TimePickerDialog</a:t>
            </a:r>
            <a:r>
              <a:rPr lang="en-US" sz="2400" dirty="0" smtClean="0"/>
              <a:t>) for helping users enter dates and times.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err="1" smtClean="0"/>
              <a:t>DatePicker</a:t>
            </a:r>
            <a:r>
              <a:rPr lang="en-US" sz="2400" dirty="0" smtClean="0"/>
              <a:t> and </a:t>
            </a:r>
            <a:r>
              <a:rPr lang="en-US" sz="2400" b="1" dirty="0" err="1" smtClean="0"/>
              <a:t>DatePickerDialog</a:t>
            </a:r>
            <a:r>
              <a:rPr lang="en-US" sz="2400" dirty="0" smtClean="0"/>
              <a:t> allow you to set the starting date for the selection, in the form of a </a:t>
            </a:r>
            <a:r>
              <a:rPr lang="en-US" sz="2400" b="1" i="1" dirty="0" smtClean="0">
                <a:solidFill>
                  <a:srgbClr val="C00000"/>
                </a:solidFill>
              </a:rPr>
              <a:t>year, month</a:t>
            </a:r>
            <a:r>
              <a:rPr lang="en-US" sz="2400" dirty="0" smtClean="0"/>
              <a:t>, and </a:t>
            </a:r>
            <a:r>
              <a:rPr lang="en-US" sz="2400" b="1" i="1" dirty="0" smtClean="0">
                <a:solidFill>
                  <a:srgbClr val="C00000"/>
                </a:solidFill>
              </a:rPr>
              <a:t>day.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Value of </a:t>
            </a:r>
            <a:r>
              <a:rPr lang="en-US" sz="2400" b="1" i="1" dirty="0" smtClean="0">
                <a:solidFill>
                  <a:srgbClr val="C00000"/>
                </a:solidFill>
              </a:rPr>
              <a:t>month</a:t>
            </a:r>
            <a:r>
              <a:rPr lang="en-US" sz="2400" dirty="0" smtClean="0"/>
              <a:t> runs from</a:t>
            </a:r>
            <a:r>
              <a:rPr lang="en-US" sz="2400" b="1" dirty="0" smtClean="0"/>
              <a:t> 0</a:t>
            </a:r>
            <a:r>
              <a:rPr lang="en-US" sz="2400" dirty="0" smtClean="0"/>
              <a:t> for </a:t>
            </a:r>
            <a:r>
              <a:rPr lang="en-US" sz="2400" i="1" dirty="0" smtClean="0"/>
              <a:t>January</a:t>
            </a:r>
            <a:r>
              <a:rPr lang="en-US" sz="2400" dirty="0" smtClean="0"/>
              <a:t> through </a:t>
            </a:r>
            <a:r>
              <a:rPr lang="en-US" sz="2400" b="1" dirty="0" smtClean="0"/>
              <a:t>11</a:t>
            </a:r>
            <a:r>
              <a:rPr lang="en-US" sz="2400" dirty="0" smtClean="0"/>
              <a:t> for </a:t>
            </a:r>
            <a:r>
              <a:rPr lang="en-US" sz="2400" i="1" dirty="0" smtClean="0"/>
              <a:t>December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Each widget provides a </a:t>
            </a:r>
            <a:r>
              <a:rPr lang="en-US" sz="2400" i="1" dirty="0" smtClean="0"/>
              <a:t>callback</a:t>
            </a:r>
            <a:r>
              <a:rPr lang="en-US" sz="2400" dirty="0" smtClean="0"/>
              <a:t> object (</a:t>
            </a:r>
            <a:r>
              <a:rPr lang="en-US" sz="2400" b="1" dirty="0" err="1" smtClean="0">
                <a:solidFill>
                  <a:srgbClr val="0070C0"/>
                </a:solidFill>
              </a:rPr>
              <a:t>OnDateChangedListener</a:t>
            </a:r>
            <a:r>
              <a:rPr lang="en-US" sz="2400" dirty="0" smtClean="0"/>
              <a:t> or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OnDateSetListener</a:t>
            </a:r>
            <a:r>
              <a:rPr lang="en-US" sz="2400" dirty="0" smtClean="0"/>
              <a:t>) where you are informed of a new date selected by the user.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Tab Selection Widget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Using Tabs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905000"/>
            <a:ext cx="8001000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Button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btnGo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(Button)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btnGo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btnGo.setOnClickListener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OnClickListener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(View arg0)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EditText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txtPerson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					                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EditText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txtPerson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	String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theUser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txtPerson.getText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toString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txtPerson.setText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Hola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 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theUser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		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	}		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});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dirty="0" smtClean="0">
              <a:solidFill>
                <a:srgbClr val="000000"/>
              </a:solidFill>
              <a:latin typeface="Times New Roman"/>
            </a:endParaRPr>
          </a:p>
          <a:p>
            <a:endParaRPr lang="en-US" sz="1400" dirty="0"/>
          </a:p>
        </p:txBody>
      </p:sp>
      <p:pic>
        <p:nvPicPr>
          <p:cNvPr id="10" name="Picture 9" descr="de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0" y="4191000"/>
            <a:ext cx="1615179" cy="24227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 descr="device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10200" y="4267200"/>
            <a:ext cx="1574800" cy="2362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Tab Selection Widget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Using Tabs</a:t>
            </a:r>
            <a:endParaRPr lang="en-US" sz="2400" dirty="0" smtClean="0"/>
          </a:p>
          <a:p>
            <a:r>
              <a:rPr lang="en-US" sz="2400" dirty="0" smtClean="0"/>
              <a:t>You may want to add a listener to monitor the selecting of a particular tab. Add this fragment to the </a:t>
            </a:r>
            <a:r>
              <a:rPr lang="en-US" sz="2400" i="1" dirty="0" err="1" smtClean="0"/>
              <a:t>onCreate</a:t>
            </a:r>
            <a:r>
              <a:rPr lang="en-US" sz="2400" dirty="0" smtClean="0"/>
              <a:t> method.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2667000"/>
            <a:ext cx="8001000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tabs.setCurrentTab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(0);</a:t>
            </a:r>
          </a:p>
          <a:p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you may also use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tabs.setCurrentTabByTag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"tag1"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tabs.setOnTabChangedListener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OnTabChangeListener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onTabChanged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(String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tagId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{       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do something useful with the selected screen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String text = 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Im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 currently in: 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tagId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            +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"\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nindex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: 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tabs.getCurrentTab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getApplicationContext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(), text, 1).show();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}     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}); </a:t>
            </a:r>
          </a:p>
          <a:p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5791200"/>
            <a:ext cx="2895600" cy="8002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fragment returns:</a:t>
            </a:r>
          </a:p>
          <a:p>
            <a:r>
              <a:rPr lang="en-US" sz="1400" dirty="0" err="1" smtClean="0">
                <a:latin typeface="Consolas" pitchFamily="49" charset="0"/>
              </a:rPr>
              <a:t>Im</a:t>
            </a:r>
            <a:r>
              <a:rPr lang="en-US" sz="1400" dirty="0" smtClean="0">
                <a:latin typeface="Consolas" pitchFamily="49" charset="0"/>
              </a:rPr>
              <a:t> currently in: tag1</a:t>
            </a:r>
          </a:p>
          <a:p>
            <a:r>
              <a:rPr lang="en-US" sz="1400" dirty="0" smtClean="0">
                <a:latin typeface="Consolas" pitchFamily="49" charset="0"/>
              </a:rPr>
              <a:t>index: 0</a:t>
            </a:r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SlidingDrawer</a:t>
            </a: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Widget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70C0"/>
                </a:solidFill>
              </a:rPr>
              <a:t>SlidingDrawer</a:t>
            </a:r>
            <a:r>
              <a:rPr lang="en-US" sz="2800" dirty="0" smtClean="0"/>
              <a:t> </a:t>
            </a:r>
          </a:p>
          <a:p>
            <a:r>
              <a:rPr lang="en-US" sz="2400" dirty="0" smtClean="0"/>
              <a:t>hides content out of the screen and allows the user to drag a </a:t>
            </a:r>
            <a:r>
              <a:rPr lang="en-US" sz="2400" b="1" dirty="0" smtClean="0">
                <a:solidFill>
                  <a:srgbClr val="C00000"/>
                </a:solidFill>
              </a:rPr>
              <a:t>handle</a:t>
            </a:r>
            <a:r>
              <a:rPr lang="en-US" sz="2400" dirty="0" smtClean="0"/>
              <a:t> to bring the </a:t>
            </a:r>
            <a:r>
              <a:rPr lang="en-US" sz="2400" b="1" dirty="0" smtClean="0">
                <a:solidFill>
                  <a:srgbClr val="C00000"/>
                </a:solidFill>
              </a:rPr>
              <a:t>content</a:t>
            </a:r>
            <a:r>
              <a:rPr lang="en-US" sz="2400" dirty="0" smtClean="0"/>
              <a:t> on screen. </a:t>
            </a:r>
          </a:p>
          <a:p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/>
              <a:t>SlidingDrawer</a:t>
            </a:r>
            <a:r>
              <a:rPr lang="en-US" sz="2400" dirty="0" smtClean="0"/>
              <a:t> can be used </a:t>
            </a:r>
            <a:r>
              <a:rPr lang="en-US" sz="2400" i="1" dirty="0" smtClean="0"/>
              <a:t>vertically</a:t>
            </a:r>
            <a:r>
              <a:rPr lang="en-US" sz="2400" dirty="0" smtClean="0"/>
              <a:t> or </a:t>
            </a:r>
            <a:r>
              <a:rPr lang="en-US" sz="2400" i="1" dirty="0" smtClean="0"/>
              <a:t>horizontally</a:t>
            </a:r>
            <a:r>
              <a:rPr lang="en-US" sz="2400" dirty="0" smtClean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/>
              <a:t>SlidingDrawer</a:t>
            </a:r>
            <a:r>
              <a:rPr lang="en-US" sz="2400" dirty="0" smtClean="0"/>
              <a:t> should be used as an </a:t>
            </a:r>
            <a:r>
              <a:rPr lang="en-US" sz="2400" i="1" dirty="0" smtClean="0"/>
              <a:t>overlay</a:t>
            </a:r>
            <a:r>
              <a:rPr lang="en-US" sz="2400" dirty="0" smtClean="0"/>
              <a:t> inside layouts. This means </a:t>
            </a:r>
            <a:r>
              <a:rPr lang="en-US" sz="2400" dirty="0" err="1" smtClean="0"/>
              <a:t>SlidingDrawer</a:t>
            </a:r>
            <a:r>
              <a:rPr lang="en-US" sz="2400" dirty="0" smtClean="0"/>
              <a:t> should only be used inside of a </a:t>
            </a:r>
            <a:r>
              <a:rPr lang="en-US" sz="2400" b="1" dirty="0" err="1" smtClean="0">
                <a:solidFill>
                  <a:srgbClr val="C00000"/>
                </a:solidFill>
              </a:rPr>
              <a:t>FrameLayout</a:t>
            </a:r>
            <a:r>
              <a:rPr lang="en-US" sz="2400" dirty="0" smtClean="0"/>
              <a:t> or a </a:t>
            </a:r>
            <a:r>
              <a:rPr lang="en-US" sz="2400" b="1" dirty="0" err="1" smtClean="0">
                <a:solidFill>
                  <a:srgbClr val="C00000"/>
                </a:solidFill>
              </a:rPr>
              <a:t>RelativeLayout</a:t>
            </a:r>
            <a:r>
              <a:rPr lang="en-US" sz="2400" dirty="0" smtClean="0"/>
              <a:t> for instance.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The size of the </a:t>
            </a:r>
            <a:r>
              <a:rPr lang="en-US" sz="2400" dirty="0" err="1" smtClean="0"/>
              <a:t>SlidingDrawer</a:t>
            </a:r>
            <a:r>
              <a:rPr lang="en-US" sz="2400" dirty="0" smtClean="0"/>
              <a:t> defines how much space the content will occupy once slid out so </a:t>
            </a:r>
            <a:r>
              <a:rPr lang="en-US" sz="2400" dirty="0" err="1" smtClean="0"/>
              <a:t>SlidingDrawer</a:t>
            </a:r>
            <a:r>
              <a:rPr lang="en-US" sz="2400" dirty="0" smtClean="0"/>
              <a:t> should usually use </a:t>
            </a:r>
            <a:r>
              <a:rPr lang="en-US" sz="2400" i="1" dirty="0" err="1" smtClean="0">
                <a:solidFill>
                  <a:srgbClr val="C00000"/>
                </a:solidFill>
              </a:rPr>
              <a:t>fill_parent</a:t>
            </a:r>
            <a:r>
              <a:rPr lang="en-US" sz="2400" dirty="0" smtClean="0"/>
              <a:t> for both its dimensions.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6172200"/>
            <a:ext cx="533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Taken from: </a:t>
            </a:r>
            <a:r>
              <a:rPr lang="en-US" sz="1050" dirty="0" smtClean="0">
                <a:hlinkClick r:id="rId4"/>
              </a:rPr>
              <a:t>http://developer.android.com/reference/android/widget/SlidingDrawer.html</a:t>
            </a:r>
            <a:endParaRPr lang="en-US" sz="1050" dirty="0" smtClean="0"/>
          </a:p>
          <a:p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SlidingDrawer</a:t>
            </a: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Widget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r>
              <a:rPr lang="en-US" sz="2400" dirty="0" smtClean="0"/>
              <a:t>: </a:t>
            </a:r>
          </a:p>
          <a:p>
            <a:r>
              <a:rPr lang="en-US" sz="2000" dirty="0" smtClean="0"/>
              <a:t>This </a:t>
            </a:r>
            <a:r>
              <a:rPr lang="en-US" sz="2000" i="1" dirty="0" err="1" smtClean="0"/>
              <a:t>SlidingDrawer</a:t>
            </a:r>
            <a:r>
              <a:rPr lang="en-US" sz="2000" dirty="0" smtClean="0"/>
              <a:t> is used by the Android’s interface to access applications installed in the device.</a:t>
            </a:r>
          </a:p>
        </p:txBody>
      </p:sp>
      <p:pic>
        <p:nvPicPr>
          <p:cNvPr id="9" name="Picture 8" descr="de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2600" y="2438400"/>
            <a:ext cx="243840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Picture 10" descr="device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19600" y="2438400"/>
            <a:ext cx="243840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Line Callout 2 11"/>
          <p:cNvSpPr/>
          <p:nvPr/>
        </p:nvSpPr>
        <p:spPr>
          <a:xfrm flipH="1">
            <a:off x="381000" y="6324600"/>
            <a:ext cx="1066800" cy="304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1977"/>
              <a:gd name="adj6" fmla="val -1353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7086600" y="3124200"/>
            <a:ext cx="304800" cy="297180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Callout 2 14"/>
          <p:cNvSpPr/>
          <p:nvPr/>
        </p:nvSpPr>
        <p:spPr>
          <a:xfrm>
            <a:off x="7772400" y="4724400"/>
            <a:ext cx="1219200" cy="304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499"/>
              <a:gd name="adj6" fmla="val -227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SlidingDrawer</a:t>
            </a: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Widget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686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Example1</a:t>
            </a:r>
            <a:r>
              <a:rPr lang="en-US" sz="2400" dirty="0" smtClean="0"/>
              <a:t>:</a:t>
            </a:r>
          </a:p>
          <a:p>
            <a:r>
              <a:rPr lang="en-US" sz="1900" dirty="0" smtClean="0"/>
              <a:t>Inside an XML layout, </a:t>
            </a:r>
            <a:r>
              <a:rPr lang="en-US" sz="1900" dirty="0" err="1" smtClean="0"/>
              <a:t>SlidingDrawer</a:t>
            </a:r>
            <a:r>
              <a:rPr lang="en-US" sz="1900" dirty="0" smtClean="0"/>
              <a:t> must define the </a:t>
            </a:r>
            <a:r>
              <a:rPr lang="en-US" sz="1900" b="1" dirty="0" smtClean="0"/>
              <a:t>id</a:t>
            </a:r>
            <a:r>
              <a:rPr lang="en-US" sz="1900" dirty="0" smtClean="0"/>
              <a:t> of the </a:t>
            </a:r>
            <a:r>
              <a:rPr lang="en-US" sz="1900" i="1" dirty="0" smtClean="0">
                <a:solidFill>
                  <a:srgbClr val="C00000"/>
                </a:solidFill>
              </a:rPr>
              <a:t>handle</a:t>
            </a:r>
            <a:r>
              <a:rPr lang="en-US" sz="1900" dirty="0" smtClean="0"/>
              <a:t> and the </a:t>
            </a:r>
            <a:r>
              <a:rPr lang="en-US" sz="1900" i="1" dirty="0" smtClean="0">
                <a:solidFill>
                  <a:srgbClr val="C00000"/>
                </a:solidFill>
              </a:rPr>
              <a:t>content</a:t>
            </a:r>
            <a:r>
              <a:rPr lang="en-US" sz="1900" dirty="0" smtClean="0"/>
              <a:t>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0" y="838200"/>
            <a:ext cx="533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Taken from: </a:t>
            </a:r>
            <a:r>
              <a:rPr lang="en-US" sz="1050" dirty="0" smtClean="0">
                <a:hlinkClick r:id="rId4"/>
              </a:rPr>
              <a:t>http://developer.android.com/reference/android/widget/SlidingDrawer.html</a:t>
            </a:r>
            <a:endParaRPr lang="en-US" sz="1050" dirty="0" smtClean="0"/>
          </a:p>
          <a:p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2133600"/>
            <a:ext cx="6096000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SlidingDrawer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="@+id/drawer"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android:handle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="@+id/handle"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android:content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="@+id/content"&gt;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ImageView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"@id/handle"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="88dip"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="44dip" /&gt;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GridView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"@id/content"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SlidingDrawer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5181600" y="4114800"/>
            <a:ext cx="1066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H="1">
            <a:off x="5181600" y="5181600"/>
            <a:ext cx="1066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5105400" y="34290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53200" y="3094672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handle</a:t>
            </a:r>
            <a:r>
              <a:rPr lang="en-US" dirty="0" smtClean="0"/>
              <a:t> is just a small graphic to visually indicate the opening/closing control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77000" y="4847272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content </a:t>
            </a:r>
            <a:r>
              <a:rPr lang="en-US" dirty="0" smtClean="0"/>
              <a:t>is usually some type of container holding the desired UI held by the drawer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SlidingDrawer</a:t>
            </a: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Widget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Example2.</a:t>
            </a:r>
            <a:r>
              <a:rPr lang="en-US" sz="2400" dirty="0" smtClean="0"/>
              <a:t> A more elaborated </a:t>
            </a:r>
            <a:r>
              <a:rPr lang="en-US" sz="2400" dirty="0" err="1" smtClean="0"/>
              <a:t>SlidingDrawer</a:t>
            </a:r>
            <a:r>
              <a:rPr lang="en-US" sz="2400" dirty="0" smtClean="0"/>
              <a:t>.</a:t>
            </a:r>
          </a:p>
        </p:txBody>
      </p:sp>
      <p:pic>
        <p:nvPicPr>
          <p:cNvPr id="12" name="Picture 11" descr="device2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000" y="2971800"/>
            <a:ext cx="243840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Picture 12" descr="device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1752600"/>
            <a:ext cx="243840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Picture 13" descr="device2b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24600" y="1752600"/>
            <a:ext cx="243840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381000" y="556260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red </a:t>
            </a:r>
            <a:r>
              <a:rPr lang="en-US" sz="1400" dirty="0" err="1" smtClean="0"/>
              <a:t>TextView</a:t>
            </a:r>
            <a:r>
              <a:rPr lang="en-US" sz="1400" dirty="0" smtClean="0"/>
              <a:t> simulates the main UI, the </a:t>
            </a:r>
            <a:r>
              <a:rPr lang="en-US" sz="1400" dirty="0" err="1" smtClean="0"/>
              <a:t>SlidingDrawer</a:t>
            </a:r>
            <a:r>
              <a:rPr lang="en-US" sz="1400" dirty="0" smtClean="0"/>
              <a:t> is an overlay, tapping the handle opens the new view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1828800"/>
            <a:ext cx="2438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background UI is overlapped by the contents of the drawer. Tapping the handle closes  the drawer (but does not erase its data)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SlidingDrawer</a:t>
            </a: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Widget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2:</a:t>
            </a:r>
            <a:r>
              <a:rPr lang="en-US" sz="2400" dirty="0" smtClean="0"/>
              <a:t> </a:t>
            </a:r>
            <a:r>
              <a:rPr lang="en-US" sz="2400" dirty="0" err="1" smtClean="0"/>
              <a:t>SlidingDrawer</a:t>
            </a:r>
            <a:r>
              <a:rPr lang="en-US" sz="2400" dirty="0" smtClean="0"/>
              <a:t> XML layout  (main UI)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133600"/>
            <a:ext cx="7696200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400" i="1" dirty="0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RelativeLayout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 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"#FF4444CC"</a:t>
            </a:r>
          </a:p>
          <a:p>
            <a:r>
              <a:rPr lang="en-US" sz="1400" dirty="0" smtClean="0">
                <a:latin typeface="Courier New"/>
              </a:rPr>
              <a:t>        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  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1400" dirty="0" smtClean="0">
              <a:solidFill>
                <a:srgbClr val="3F7F7F"/>
              </a:solidFill>
              <a:latin typeface="Courier New"/>
            </a:endParaRP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"@+id/label0"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android:layout_alignParentTop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"true"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"#ffcc3300"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SlidingDrawer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 Demo"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"24sp" 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endParaRPr lang="en-US" sz="1400" dirty="0"/>
          </a:p>
        </p:txBody>
      </p:sp>
      <p:pic>
        <p:nvPicPr>
          <p:cNvPr id="10" name="Picture 9" descr="device2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1400" y="1447800"/>
            <a:ext cx="1371600" cy="2057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SlidingDrawer</a:t>
            </a: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Widget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2:</a:t>
            </a:r>
            <a:r>
              <a:rPr lang="en-US" sz="2400" dirty="0" smtClean="0"/>
              <a:t> </a:t>
            </a:r>
            <a:r>
              <a:rPr lang="en-US" sz="2400" dirty="0" err="1" smtClean="0"/>
              <a:t>SlidingDrawer</a:t>
            </a:r>
            <a:r>
              <a:rPr lang="en-US" sz="2400" dirty="0" smtClean="0"/>
              <a:t> XML layout  (Drawer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133600"/>
            <a:ext cx="769620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 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SlidingDrawer</a:t>
            </a:r>
            <a:endParaRPr lang="en-US" sz="14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"@+id/drawer"</a:t>
            </a:r>
          </a:p>
          <a:p>
            <a:r>
              <a:rPr lang="en-US" sz="1400" dirty="0" smtClean="0">
                <a:latin typeface="Courier New"/>
              </a:rPr>
              <a:t>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android:layout_alignParentBottom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"true"</a:t>
            </a:r>
          </a:p>
          <a:p>
            <a:r>
              <a:rPr lang="en-US" sz="1400" dirty="0" smtClean="0">
                <a:latin typeface="Courier New"/>
              </a:rPr>
              <a:t>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latin typeface="Courier New"/>
              </a:rPr>
              <a:t>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latin typeface="Courier New"/>
              </a:rPr>
              <a:t>	</a:t>
            </a:r>
            <a:r>
              <a:rPr lang="en-US" sz="1400" dirty="0" err="1" smtClean="0">
                <a:solidFill>
                  <a:srgbClr val="7F007F"/>
                </a:solidFill>
                <a:highlight>
                  <a:srgbClr val="FFFF00"/>
                </a:highlight>
                <a:latin typeface="Courier New"/>
              </a:rPr>
              <a:t>android:handle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"@+id/handle"</a:t>
            </a:r>
          </a:p>
          <a:p>
            <a:r>
              <a:rPr lang="en-US" sz="1400" dirty="0" smtClean="0">
                <a:latin typeface="Courier New"/>
              </a:rPr>
              <a:t>	</a:t>
            </a:r>
            <a:r>
              <a:rPr lang="en-US" sz="1400" dirty="0" err="1" smtClean="0">
                <a:solidFill>
                  <a:srgbClr val="7F007F"/>
                </a:solidFill>
                <a:highlight>
                  <a:srgbClr val="FFFF00"/>
                </a:highlight>
                <a:latin typeface="Courier New"/>
              </a:rPr>
              <a:t>android:content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"@+id/content" </a:t>
            </a:r>
            <a:r>
              <a:rPr lang="en-US" sz="1400" i="1" dirty="0" smtClean="0">
                <a:solidFill>
                  <a:srgbClr val="008080"/>
                </a:solidFill>
                <a:highlight>
                  <a:srgbClr val="FFFF00"/>
                </a:highlight>
                <a:latin typeface="Courier New"/>
              </a:rPr>
              <a:t>&gt;</a:t>
            </a:r>
          </a:p>
          <a:p>
            <a:endParaRPr lang="en-US" sz="1400" i="1" dirty="0" smtClean="0">
              <a:solidFill>
                <a:srgbClr val="008080"/>
              </a:solidFill>
              <a:highlight>
                <a:srgbClr val="FFFF00"/>
              </a:highlight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ImageView</a:t>
            </a:r>
            <a:endParaRPr lang="en-US" sz="14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            </a:t>
            </a:r>
            <a:r>
              <a:rPr lang="en-US" sz="1400" dirty="0" err="1" smtClean="0">
                <a:solidFill>
                  <a:srgbClr val="7F007F"/>
                </a:solidFill>
                <a:highlight>
                  <a:srgbClr val="FFFF00"/>
                </a:highlight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"@id/handle"</a:t>
            </a:r>
          </a:p>
          <a:p>
            <a:r>
              <a:rPr lang="en-US" sz="1400" dirty="0" smtClean="0">
                <a:latin typeface="Courier New"/>
              </a:rPr>
              <a:t>        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latin typeface="Courier New"/>
              </a:rPr>
              <a:t>        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latin typeface="Courier New"/>
              </a:rPr>
              <a:t>        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android:src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drawable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/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tray_handle_normal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  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endParaRPr lang="en-US" sz="1400" dirty="0"/>
          </a:p>
        </p:txBody>
      </p:sp>
      <p:pic>
        <p:nvPicPr>
          <p:cNvPr id="10" name="Picture 9" descr="device2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1400" y="1447800"/>
            <a:ext cx="1371600" cy="2057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SlidingDrawer</a:t>
            </a: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Widget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2:</a:t>
            </a:r>
            <a:r>
              <a:rPr lang="en-US" sz="2400" dirty="0" smtClean="0"/>
              <a:t> </a:t>
            </a:r>
            <a:r>
              <a:rPr lang="en-US" sz="2400" dirty="0" err="1" smtClean="0"/>
              <a:t>SlidingDrawer</a:t>
            </a:r>
            <a:r>
              <a:rPr lang="en-US" sz="2400" dirty="0" smtClean="0"/>
              <a:t> XML layout  (Drawer)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981200"/>
            <a:ext cx="7696200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	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endParaRPr lang="en-US" sz="14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highlight>
                  <a:srgbClr val="FFFF00"/>
                </a:highlight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"@id/content"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"vertical“ &gt;</a:t>
            </a:r>
          </a:p>
          <a:p>
            <a:endParaRPr lang="en-US" sz="1400" i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		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1400" dirty="0" smtClean="0">
              <a:solidFill>
                <a:srgbClr val="3F7F7F"/>
              </a:solidFill>
              <a:latin typeface="Courier New"/>
            </a:endParaRPr>
          </a:p>
          <a:p>
            <a:pPr lvl="1"/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"@+id/label1"</a:t>
            </a:r>
          </a:p>
          <a:p>
            <a:pPr lvl="1"/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"#ff006666"</a:t>
            </a:r>
          </a:p>
          <a:p>
            <a:pPr lvl="1"/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"Line 1"</a:t>
            </a:r>
          </a:p>
          <a:p>
            <a:pPr lvl="1"/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"22sp"  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lvl="1"/>
            <a:endParaRPr lang="en-US" sz="1400" i="1" dirty="0" smtClean="0">
              <a:solidFill>
                <a:srgbClr val="00808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		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14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"@+id/label2"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"#ff669900"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"Line 2"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"22sp"  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/&gt;</a:t>
            </a:r>
            <a:endParaRPr lang="en-US" sz="1400" dirty="0"/>
          </a:p>
        </p:txBody>
      </p:sp>
      <p:pic>
        <p:nvPicPr>
          <p:cNvPr id="10" name="Picture 9" descr="device2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1400" y="1447800"/>
            <a:ext cx="1371600" cy="2057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SlidingDrawer</a:t>
            </a: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Widget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2:</a:t>
            </a:r>
            <a:r>
              <a:rPr lang="en-US" sz="2400" dirty="0" smtClean="0"/>
              <a:t> </a:t>
            </a:r>
            <a:r>
              <a:rPr lang="en-US" sz="2400" dirty="0" err="1" smtClean="0"/>
              <a:t>SlidingDrawer</a:t>
            </a:r>
            <a:r>
              <a:rPr lang="en-US" sz="2400" dirty="0" smtClean="0"/>
              <a:t> XML layout  (Drawer)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981200"/>
            <a:ext cx="7696200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		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14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"@+id/label3"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"#ff0000cc"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"Line 3"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"22sp"   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endParaRPr lang="en-US" sz="1400" i="1" dirty="0" smtClean="0">
              <a:solidFill>
                <a:srgbClr val="00808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		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14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"@+id/filler1"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"6sp"   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endParaRPr lang="en-US" sz="1400" i="1" dirty="0" smtClean="0">
              <a:solidFill>
                <a:srgbClr val="00808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		&lt;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Button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"@+id/btn1"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android:padding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"4px"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 btn1 - time? "   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		</a:t>
            </a:r>
            <a:endParaRPr lang="en-US" sz="1400" dirty="0" smtClean="0">
              <a:solidFill>
                <a:srgbClr val="008080"/>
              </a:solidFill>
              <a:latin typeface="Times New Roman"/>
            </a:endParaRPr>
          </a:p>
        </p:txBody>
      </p:sp>
      <p:pic>
        <p:nvPicPr>
          <p:cNvPr id="10" name="Picture 9" descr="device2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1400" y="1447800"/>
            <a:ext cx="1371600" cy="2057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75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Date/Time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Time Selection</a:t>
            </a:r>
          </a:p>
          <a:p>
            <a:r>
              <a:rPr lang="en-US" sz="2400" dirty="0" smtClean="0"/>
              <a:t>The widgets </a:t>
            </a:r>
            <a:r>
              <a:rPr lang="en-US" sz="2400" b="1" dirty="0" err="1" smtClean="0">
                <a:solidFill>
                  <a:srgbClr val="0070C0"/>
                </a:solidFill>
              </a:rPr>
              <a:t>TimePicker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solidFill>
                  <a:srgbClr val="0070C0"/>
                </a:solidFill>
              </a:rPr>
              <a:t>TimePickerDialog</a:t>
            </a:r>
            <a:r>
              <a:rPr lang="en-US" sz="2400" dirty="0" smtClean="0"/>
              <a:t> let you:</a:t>
            </a:r>
          </a:p>
          <a:p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set the initial time the user can adjust, in the form of an </a:t>
            </a:r>
            <a:r>
              <a:rPr lang="en-US" sz="2400" b="1" i="1" dirty="0" smtClean="0">
                <a:solidFill>
                  <a:srgbClr val="C00000"/>
                </a:solidFill>
              </a:rPr>
              <a:t>hour</a:t>
            </a:r>
            <a:r>
              <a:rPr lang="en-US" sz="2400" dirty="0" smtClean="0"/>
              <a:t> (</a:t>
            </a:r>
            <a:r>
              <a:rPr lang="en-US" sz="2400" b="1" i="1" dirty="0" smtClean="0"/>
              <a:t>0</a:t>
            </a:r>
            <a:r>
              <a:rPr lang="en-US" sz="2400" i="1" dirty="0" smtClean="0"/>
              <a:t> </a:t>
            </a:r>
            <a:r>
              <a:rPr lang="en-US" sz="2400" dirty="0" smtClean="0"/>
              <a:t>through</a:t>
            </a:r>
            <a:r>
              <a:rPr lang="en-US" sz="2400" i="1" dirty="0" smtClean="0"/>
              <a:t> </a:t>
            </a:r>
            <a:r>
              <a:rPr lang="en-US" sz="2400" b="1" i="1" dirty="0" smtClean="0"/>
              <a:t>23</a:t>
            </a:r>
            <a:r>
              <a:rPr lang="en-US" sz="2400" dirty="0" smtClean="0"/>
              <a:t>) and a </a:t>
            </a:r>
            <a:r>
              <a:rPr lang="en-US" sz="2400" b="1" i="1" dirty="0" smtClean="0">
                <a:solidFill>
                  <a:srgbClr val="C00000"/>
                </a:solidFill>
              </a:rPr>
              <a:t>minute</a:t>
            </a:r>
            <a:r>
              <a:rPr lang="en-US" sz="2400" dirty="0" smtClean="0"/>
              <a:t> (</a:t>
            </a:r>
            <a:r>
              <a:rPr lang="en-US" sz="2400" b="1" i="1" dirty="0" smtClean="0"/>
              <a:t>0</a:t>
            </a:r>
            <a:r>
              <a:rPr lang="en-US" sz="2400" dirty="0" smtClean="0"/>
              <a:t> through </a:t>
            </a:r>
            <a:r>
              <a:rPr lang="en-US" sz="2400" b="1" i="1" dirty="0" smtClean="0"/>
              <a:t>59</a:t>
            </a:r>
            <a:r>
              <a:rPr lang="en-US" sz="2400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indicate if the selection should be in </a:t>
            </a:r>
            <a:r>
              <a:rPr lang="en-US" sz="2400" i="1" dirty="0" smtClean="0">
                <a:solidFill>
                  <a:srgbClr val="C00000"/>
                </a:solidFill>
              </a:rPr>
              <a:t>12-hour mode </a:t>
            </a:r>
            <a:r>
              <a:rPr lang="en-US" sz="2400" dirty="0" smtClean="0"/>
              <a:t>(with an AM/PM toggle), or in </a:t>
            </a:r>
            <a:r>
              <a:rPr lang="en-US" sz="2400" i="1" dirty="0" smtClean="0">
                <a:solidFill>
                  <a:srgbClr val="C00000"/>
                </a:solidFill>
              </a:rPr>
              <a:t>24-hour mode</a:t>
            </a:r>
            <a:r>
              <a:rPr lang="en-US" sz="2400" dirty="0" smtClean="0"/>
              <a:t>. 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provide a callback object (</a:t>
            </a:r>
            <a:r>
              <a:rPr lang="en-US" sz="2400" b="1" dirty="0" err="1" smtClean="0">
                <a:solidFill>
                  <a:srgbClr val="0070C0"/>
                </a:solidFill>
              </a:rPr>
              <a:t>OnTimeChangedListener</a:t>
            </a:r>
            <a:r>
              <a:rPr lang="en-US" sz="2400" dirty="0" smtClean="0"/>
              <a:t> or </a:t>
            </a:r>
            <a:r>
              <a:rPr lang="en-US" sz="2400" b="1" dirty="0" err="1" smtClean="0">
                <a:solidFill>
                  <a:srgbClr val="0070C0"/>
                </a:solidFill>
              </a:rPr>
              <a:t>OnTimeSetListener</a:t>
            </a:r>
            <a:r>
              <a:rPr lang="en-US" sz="2400" dirty="0" smtClean="0"/>
              <a:t>) to be notified of when the user has chosen a new time (which is supplied to you in the form of an hour and minute)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SlidingDrawer</a:t>
            </a: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Widget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2:</a:t>
            </a:r>
            <a:r>
              <a:rPr lang="en-US" sz="2400" dirty="0" smtClean="0"/>
              <a:t> </a:t>
            </a:r>
            <a:r>
              <a:rPr lang="en-US" sz="2400" dirty="0" err="1" smtClean="0"/>
              <a:t>SlidingDrawer</a:t>
            </a:r>
            <a:r>
              <a:rPr lang="en-US" sz="2400" dirty="0" smtClean="0"/>
              <a:t> XML layout  (Drawer)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981200"/>
            <a:ext cx="769620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	</a:t>
            </a:r>
            <a:endParaRPr lang="en-US" sz="1400" i="1" dirty="0" smtClean="0">
              <a:solidFill>
                <a:srgbClr val="00808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		&lt;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Button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"@+id/btn2"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android:padding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"4px"</a:t>
            </a:r>
          </a:p>
          <a:p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		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 btn2 - close "   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endParaRPr lang="en-US" sz="1400" i="1" dirty="0" smtClean="0">
              <a:solidFill>
                <a:srgbClr val="00808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	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en-US" sz="1400" dirty="0" smtClean="0">
              <a:solidFill>
                <a:srgbClr val="00808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   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SlidingDrawer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en-US" sz="1400" dirty="0" smtClean="0">
              <a:solidFill>
                <a:srgbClr val="00808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RelativeLayout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en-US" sz="1400" dirty="0" smtClean="0">
              <a:solidFill>
                <a:srgbClr val="008080"/>
              </a:solidFill>
              <a:latin typeface="Times New Roman"/>
            </a:endParaRPr>
          </a:p>
        </p:txBody>
      </p:sp>
      <p:pic>
        <p:nvPicPr>
          <p:cNvPr id="10" name="Picture 9" descr="device2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1400" y="1447800"/>
            <a:ext cx="1371600" cy="2057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SlidingDrawer</a:t>
            </a: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Widget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2:</a:t>
            </a:r>
            <a:r>
              <a:rPr lang="en-US" sz="2400" dirty="0" smtClean="0"/>
              <a:t> </a:t>
            </a:r>
            <a:r>
              <a:rPr lang="en-US" sz="2400" dirty="0" err="1" smtClean="0"/>
              <a:t>SlidingDrawer</a:t>
            </a:r>
            <a:r>
              <a:rPr lang="en-US" sz="2400" dirty="0" smtClean="0"/>
              <a:t>.  Android Activity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981200"/>
            <a:ext cx="769620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package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cis493.slidingdreawerdemo;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java.util.Date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android.app.Activity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android.os.Bundle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android.view.View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android.view.View.OnClickListener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.*;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SlidingDrawerDemo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Activity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Button 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btn1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Button 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btn2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label1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label2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label3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SlidingDrawer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myDrawer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400" dirty="0" smtClean="0">
              <a:solidFill>
                <a:srgbClr val="008080"/>
              </a:solidFill>
              <a:latin typeface="Times New Roman"/>
            </a:endParaRPr>
          </a:p>
        </p:txBody>
      </p:sp>
      <p:pic>
        <p:nvPicPr>
          <p:cNvPr id="10" name="Picture 9" descr="device2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1400" y="1447800"/>
            <a:ext cx="1371600" cy="2057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SlidingDrawer</a:t>
            </a: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Widget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2:</a:t>
            </a:r>
            <a:r>
              <a:rPr lang="en-US" sz="2400" dirty="0" smtClean="0"/>
              <a:t> </a:t>
            </a:r>
            <a:r>
              <a:rPr lang="en-US" sz="2400" dirty="0" err="1" smtClean="0"/>
              <a:t>SlidingDrawer</a:t>
            </a:r>
            <a:r>
              <a:rPr lang="en-US" sz="2400" dirty="0" smtClean="0"/>
              <a:t>.  Android Activity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981200"/>
            <a:ext cx="769620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lvl="1"/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main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endParaRPr lang="en-US" sz="1600" i="1" dirty="0" smtClean="0">
              <a:solidFill>
                <a:srgbClr val="000000"/>
              </a:solidFill>
              <a:latin typeface="Courier New"/>
            </a:endParaRPr>
          </a:p>
          <a:p>
            <a:pPr lvl="1"/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myDrawer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SlidingDrawer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drawer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endParaRPr lang="en-US" sz="1600" i="1" dirty="0" smtClean="0">
              <a:solidFill>
                <a:srgbClr val="000000"/>
              </a:solidFill>
              <a:latin typeface="Courier New"/>
            </a:endParaRPr>
          </a:p>
          <a:p>
            <a:pPr lvl="1"/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btn1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(Button)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(R.id.</a:t>
            </a:r>
            <a:r>
              <a:rPr lang="en-US" sz="1600" i="1" dirty="0" smtClean="0">
                <a:solidFill>
                  <a:srgbClr val="0000C0"/>
                </a:solidFill>
                <a:latin typeface="Courier New"/>
              </a:rPr>
              <a:t>btn1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btn2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(Button)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(R.id.</a:t>
            </a:r>
            <a:r>
              <a:rPr lang="en-US" sz="1600" i="1" dirty="0" smtClean="0">
                <a:solidFill>
                  <a:srgbClr val="0000C0"/>
                </a:solidFill>
                <a:latin typeface="Courier New"/>
              </a:rPr>
              <a:t>btn2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endParaRPr lang="en-US" sz="1600" i="1" dirty="0" smtClean="0">
              <a:solidFill>
                <a:srgbClr val="000000"/>
              </a:solidFill>
              <a:latin typeface="Courier New"/>
            </a:endParaRPr>
          </a:p>
          <a:p>
            <a:pPr lvl="1"/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label1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(R.id.</a:t>
            </a:r>
            <a:r>
              <a:rPr lang="en-US" sz="1600" i="1" dirty="0" smtClean="0">
                <a:solidFill>
                  <a:srgbClr val="0000C0"/>
                </a:solidFill>
                <a:latin typeface="Courier New"/>
              </a:rPr>
              <a:t>label1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label2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(R.id.</a:t>
            </a:r>
            <a:r>
              <a:rPr lang="en-US" sz="1600" i="1" dirty="0" smtClean="0">
                <a:solidFill>
                  <a:srgbClr val="0000C0"/>
                </a:solidFill>
                <a:latin typeface="Courier New"/>
              </a:rPr>
              <a:t>label2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label3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(R.id.</a:t>
            </a:r>
            <a:r>
              <a:rPr lang="en-US" sz="1600" i="1" dirty="0" smtClean="0">
                <a:solidFill>
                  <a:srgbClr val="0000C0"/>
                </a:solidFill>
                <a:latin typeface="Courier New"/>
              </a:rPr>
              <a:t>label3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endParaRPr lang="en-US" sz="1600" dirty="0" smtClean="0">
              <a:solidFill>
                <a:srgbClr val="008080"/>
              </a:solidFill>
              <a:latin typeface="Times New Roman"/>
            </a:endParaRPr>
          </a:p>
        </p:txBody>
      </p:sp>
      <p:pic>
        <p:nvPicPr>
          <p:cNvPr id="10" name="Picture 9" descr="device2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1400" y="1447800"/>
            <a:ext cx="1371600" cy="2057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SlidingDrawer</a:t>
            </a: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Widget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2:</a:t>
            </a:r>
            <a:r>
              <a:rPr lang="en-US" sz="2400" dirty="0" smtClean="0"/>
              <a:t> </a:t>
            </a:r>
            <a:r>
              <a:rPr lang="en-US" sz="2400" dirty="0" err="1" smtClean="0"/>
              <a:t>SlidingDrawer</a:t>
            </a:r>
            <a:r>
              <a:rPr lang="en-US" sz="2400" dirty="0" smtClean="0"/>
              <a:t>.  Android Activity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981200"/>
            <a:ext cx="7696200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btn1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.setOnClickListener(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OnClickListener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1"/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(View v) {</a:t>
            </a:r>
          </a:p>
          <a:p>
            <a:pPr lvl="2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Date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Date();</a:t>
            </a:r>
          </a:p>
          <a:p>
            <a:pPr lvl="2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String now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dt.toLocaleString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2"/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label1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.setText(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"111 - 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Hola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 amigos 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+ now);</a:t>
            </a:r>
          </a:p>
          <a:p>
            <a:pPr lvl="2"/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label2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.setText(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"222 - 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Hola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 amigos 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+ now) ;</a:t>
            </a:r>
          </a:p>
          <a:p>
            <a:pPr lvl="2"/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label3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.setText(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"333 - 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Hola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 amigos 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+ now);</a:t>
            </a:r>
            <a:endParaRPr lang="en-US" sz="1400" dirty="0" smtClean="0">
              <a:latin typeface="Courier New"/>
            </a:endParaRP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});</a:t>
            </a:r>
          </a:p>
          <a:p>
            <a:pPr lvl="1"/>
            <a:endParaRPr lang="en-US" sz="1400" dirty="0" smtClean="0">
              <a:latin typeface="Courier New"/>
            </a:endParaRPr>
          </a:p>
          <a:p>
            <a:pPr lvl="1"/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btn2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.setOnClickListener(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OnClickListener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2"/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lvl="2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(View v) {</a:t>
            </a:r>
          </a:p>
          <a:p>
            <a:pPr lvl="3"/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myDrawer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.animateClose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2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});</a:t>
            </a:r>
            <a:endParaRPr lang="en-US" sz="1400" dirty="0" smtClean="0">
              <a:latin typeface="Courier New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} //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lvl="1"/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 // class</a:t>
            </a:r>
            <a:endParaRPr lang="en-US" sz="1400" dirty="0" smtClean="0">
              <a:solidFill>
                <a:srgbClr val="008080"/>
              </a:solidFill>
              <a:latin typeface="Times New Roman"/>
            </a:endParaRPr>
          </a:p>
        </p:txBody>
      </p:sp>
      <p:pic>
        <p:nvPicPr>
          <p:cNvPr id="10" name="Picture 9" descr="device2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1400" y="1447800"/>
            <a:ext cx="1371600" cy="2057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90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7. Android – UI – Date Time Tabs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UI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sz="6000" b="1" dirty="0" smtClean="0">
                <a:solidFill>
                  <a:srgbClr val="FF0000"/>
                </a:solidFill>
              </a:rPr>
              <a:t>Questions ?</a:t>
            </a:r>
            <a:endParaRPr lang="en-US" sz="6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75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Date/Time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0668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Using Calendar Widgets</a:t>
            </a:r>
          </a:p>
        </p:txBody>
      </p:sp>
      <p:pic>
        <p:nvPicPr>
          <p:cNvPr id="9" name="Picture 8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676400"/>
            <a:ext cx="2438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 descr="devic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3600" y="1676400"/>
            <a:ext cx="2438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5029200"/>
            <a:ext cx="2438400" cy="164450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4" name="Picture 13" descr="device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48000" y="1676400"/>
            <a:ext cx="2438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19400" y="4953000"/>
            <a:ext cx="2438400" cy="167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75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Date/Time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Using Calendar Widgets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676400"/>
            <a:ext cx="8229600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000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000" dirty="0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000" i="1" dirty="0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0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000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0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endParaRPr lang="en-US" sz="10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"@+id/widget28"</a:t>
            </a:r>
          </a:p>
          <a:p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"vertical"</a:t>
            </a:r>
          </a:p>
          <a:p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0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10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000" i="1" dirty="0" err="1" smtClean="0">
                <a:solidFill>
                  <a:srgbClr val="2A00FF"/>
                </a:solidFill>
                <a:latin typeface="Courier New"/>
              </a:rPr>
              <a:t>lblDateAndTime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"47px"</a:t>
            </a:r>
          </a:p>
          <a:p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"#ff000099"</a:t>
            </a:r>
          </a:p>
          <a:p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android:textStyle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"bold"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0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10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000" dirty="0" smtClean="0">
                <a:solidFill>
                  <a:srgbClr val="3F7F7F"/>
                </a:solidFill>
                <a:latin typeface="Courier New"/>
              </a:rPr>
              <a:t>Button</a:t>
            </a:r>
          </a:p>
          <a:p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000" i="1" dirty="0" err="1" smtClean="0">
                <a:solidFill>
                  <a:srgbClr val="2A00FF"/>
                </a:solidFill>
                <a:latin typeface="Courier New"/>
              </a:rPr>
              <a:t>btnDate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"Set the Date"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000" dirty="0" smtClean="0">
                <a:solidFill>
                  <a:srgbClr val="3F7F7F"/>
                </a:solidFill>
                <a:latin typeface="Courier New"/>
              </a:rPr>
              <a:t>Button</a:t>
            </a:r>
            <a:r>
              <a:rPr lang="en-US" sz="10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000" dirty="0" smtClean="0">
                <a:solidFill>
                  <a:srgbClr val="3F7F7F"/>
                </a:solidFill>
                <a:latin typeface="Courier New"/>
              </a:rPr>
              <a:t>Button</a:t>
            </a:r>
          </a:p>
          <a:p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000" i="1" dirty="0" err="1" smtClean="0">
                <a:solidFill>
                  <a:srgbClr val="2A00FF"/>
                </a:solidFill>
                <a:latin typeface="Courier New"/>
              </a:rPr>
              <a:t>btnTime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0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000" i="1" dirty="0" smtClean="0">
                <a:solidFill>
                  <a:srgbClr val="2A00FF"/>
                </a:solidFill>
                <a:latin typeface="Courier New"/>
              </a:rPr>
              <a:t>"Set the Time"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000" dirty="0" smtClean="0">
                <a:solidFill>
                  <a:srgbClr val="3F7F7F"/>
                </a:solidFill>
                <a:latin typeface="Courier New"/>
              </a:rPr>
              <a:t>Button</a:t>
            </a:r>
            <a:r>
              <a:rPr lang="en-US" sz="10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0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0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en-US" sz="1000" dirty="0"/>
          </a:p>
        </p:txBody>
      </p:sp>
      <p:pic>
        <p:nvPicPr>
          <p:cNvPr id="13" name="Picture 12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2895600"/>
            <a:ext cx="2438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5" name="Elbow Connector 14"/>
          <p:cNvCxnSpPr/>
          <p:nvPr/>
        </p:nvCxnSpPr>
        <p:spPr>
          <a:xfrm rot="10800000" flipV="1">
            <a:off x="2895600" y="3276600"/>
            <a:ext cx="2286000" cy="228600"/>
          </a:xfrm>
          <a:prstGeom prst="bentConnector3">
            <a:avLst>
              <a:gd name="adj1" fmla="val 702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 flipV="1">
            <a:off x="2362200" y="3810000"/>
            <a:ext cx="27432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2819400" y="4191000"/>
            <a:ext cx="236220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75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Date/Time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14400"/>
            <a:ext cx="8534400" cy="5893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package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cis493.demoui;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android.app.Activity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android.os.Bundle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android.app.DatePickerDialog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android.app.TimePickerDialog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android.view.View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android.widget.Button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android.widget.DatePicker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android.widget.TimePicker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android.widget.TextView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java.text.DateFormat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java.util.Calendar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300" dirty="0" smtClean="0">
              <a:latin typeface="Courier New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AndDemoUI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Activity {</a:t>
            </a:r>
          </a:p>
          <a:p>
            <a:pPr lvl="1"/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DateFormat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dirty="0" err="1" smtClean="0">
                <a:solidFill>
                  <a:srgbClr val="0000C0"/>
                </a:solidFill>
                <a:latin typeface="Courier New"/>
              </a:rPr>
              <a:t>fmtDateAndTime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DateFormat.</a:t>
            </a:r>
            <a:r>
              <a:rPr lang="en-US" sz="1300" i="1" dirty="0" err="1" smtClean="0">
                <a:solidFill>
                  <a:srgbClr val="000000"/>
                </a:solidFill>
                <a:latin typeface="Courier New"/>
              </a:rPr>
              <a:t>getDateTimeInstance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/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dirty="0" err="1" smtClean="0">
                <a:solidFill>
                  <a:srgbClr val="0000C0"/>
                </a:solidFill>
                <a:latin typeface="Courier New"/>
              </a:rPr>
              <a:t>lblDateAndTime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Calendar </a:t>
            </a:r>
            <a:r>
              <a:rPr lang="en-US" sz="1300" dirty="0" err="1" smtClean="0">
                <a:solidFill>
                  <a:srgbClr val="0000C0"/>
                </a:solidFill>
                <a:latin typeface="Courier New"/>
              </a:rPr>
              <a:t>myCalendar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Calendar.</a:t>
            </a:r>
            <a:r>
              <a:rPr lang="en-US" sz="1300" i="1" dirty="0" err="1" smtClean="0">
                <a:solidFill>
                  <a:srgbClr val="000000"/>
                </a:solidFill>
                <a:latin typeface="Courier New"/>
              </a:rPr>
              <a:t>getInstance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/>
            <a:endParaRPr lang="en-US" sz="1300" dirty="0" smtClean="0">
              <a:latin typeface="Courier New"/>
            </a:endParaRPr>
          </a:p>
          <a:p>
            <a:pPr lvl="1"/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DatePickerDialog.OnDateSetListener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dirty="0" smtClean="0">
                <a:solidFill>
                  <a:srgbClr val="0000C0"/>
                </a:solidFill>
                <a:latin typeface="Courier New"/>
              </a:rPr>
              <a:t>d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DatePickerDialog.OnDateSetListener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2"/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onDateSet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DatePicker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view, </a:t>
            </a:r>
          </a:p>
          <a:p>
            <a:pPr lvl="2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      		   </a:t>
            </a:r>
            <a:r>
              <a:rPr lang="en-US" sz="13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year, </a:t>
            </a:r>
            <a:r>
              <a:rPr lang="en-US" sz="13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monthOfYear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3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dayOfMonth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2"/>
            <a:r>
              <a:rPr lang="en-US" sz="1300" dirty="0" err="1" smtClean="0">
                <a:solidFill>
                  <a:srgbClr val="0000C0"/>
                </a:solidFill>
                <a:latin typeface="Courier New"/>
              </a:rPr>
              <a:t>myCalendar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.set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Calendar.</a:t>
            </a:r>
            <a:r>
              <a:rPr lang="en-US" sz="1300" i="1" dirty="0" err="1" smtClean="0">
                <a:solidFill>
                  <a:srgbClr val="0000C0"/>
                </a:solidFill>
                <a:latin typeface="Courier New"/>
              </a:rPr>
              <a:t>YEAR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, year);</a:t>
            </a:r>
          </a:p>
          <a:p>
            <a:pPr lvl="2"/>
            <a:r>
              <a:rPr lang="en-US" sz="1300" dirty="0" err="1" smtClean="0">
                <a:solidFill>
                  <a:srgbClr val="0000C0"/>
                </a:solidFill>
                <a:latin typeface="Courier New"/>
              </a:rPr>
              <a:t>myCalendar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.set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Calendar.</a:t>
            </a:r>
            <a:r>
              <a:rPr lang="en-US" sz="1300" i="1" dirty="0" err="1" smtClean="0">
                <a:solidFill>
                  <a:srgbClr val="0000C0"/>
                </a:solidFill>
                <a:latin typeface="Courier New"/>
              </a:rPr>
              <a:t>MONTH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300" i="1" dirty="0" err="1" smtClean="0">
                <a:solidFill>
                  <a:srgbClr val="000000"/>
                </a:solidFill>
                <a:latin typeface="Courier New"/>
              </a:rPr>
              <a:t>monthOfYear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sz="1300" dirty="0" err="1" smtClean="0">
                <a:solidFill>
                  <a:srgbClr val="0000C0"/>
                </a:solidFill>
                <a:latin typeface="Courier New"/>
              </a:rPr>
              <a:t>myCalendar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.set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Calendar.</a:t>
            </a:r>
            <a:r>
              <a:rPr lang="en-US" sz="1300" i="1" dirty="0" err="1" smtClean="0">
                <a:solidFill>
                  <a:srgbClr val="0000C0"/>
                </a:solidFill>
                <a:latin typeface="Courier New"/>
              </a:rPr>
              <a:t>DAY_OF_MONTH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300" i="1" dirty="0" err="1" smtClean="0">
                <a:solidFill>
                  <a:srgbClr val="000000"/>
                </a:solidFill>
                <a:latin typeface="Courier New"/>
              </a:rPr>
              <a:t>dayOfMonth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updateLabel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2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};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4495800"/>
            <a:ext cx="8077200" cy="2133600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5257801" y="4114800"/>
            <a:ext cx="11430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devic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2057400"/>
            <a:ext cx="1524000" cy="2286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75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Date/Time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300" dirty="0" smtClean="0">
              <a:latin typeface="Courier New"/>
            </a:endParaRPr>
          </a:p>
          <a:p>
            <a:pPr lvl="1"/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TimePickerDialog.OnTimeSetListener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dirty="0" smtClean="0">
                <a:solidFill>
                  <a:srgbClr val="0000C0"/>
                </a:solidFill>
                <a:latin typeface="Courier New"/>
              </a:rPr>
              <a:t>t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TimePickerDialog.OnTimeSetListener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2"/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onTimeSet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TimePicker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view, </a:t>
            </a:r>
            <a:r>
              <a:rPr lang="en-US" sz="13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hourOfDay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3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minute) {</a:t>
            </a:r>
          </a:p>
          <a:p>
            <a:pPr lvl="3"/>
            <a:r>
              <a:rPr lang="en-US" sz="1300" dirty="0" err="1" smtClean="0">
                <a:solidFill>
                  <a:srgbClr val="0000C0"/>
                </a:solidFill>
                <a:latin typeface="Courier New"/>
              </a:rPr>
              <a:t>myCalendar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.set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Calendar.</a:t>
            </a:r>
            <a:r>
              <a:rPr lang="en-US" sz="1300" i="1" dirty="0" err="1" smtClean="0">
                <a:solidFill>
                  <a:srgbClr val="0000C0"/>
                </a:solidFill>
                <a:latin typeface="Courier New"/>
              </a:rPr>
              <a:t>HOUR_OF_DAY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300" i="1" dirty="0" err="1" smtClean="0">
                <a:solidFill>
                  <a:srgbClr val="000000"/>
                </a:solidFill>
                <a:latin typeface="Courier New"/>
              </a:rPr>
              <a:t>hourOfDay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3"/>
            <a:r>
              <a:rPr lang="en-US" sz="1300" dirty="0" err="1" smtClean="0">
                <a:solidFill>
                  <a:srgbClr val="0000C0"/>
                </a:solidFill>
                <a:latin typeface="Courier New"/>
              </a:rPr>
              <a:t>myCalendar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.set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Calendar.</a:t>
            </a:r>
            <a:r>
              <a:rPr lang="en-US" sz="1300" i="1" dirty="0" err="1" smtClean="0">
                <a:solidFill>
                  <a:srgbClr val="0000C0"/>
                </a:solidFill>
                <a:latin typeface="Courier New"/>
              </a:rPr>
              <a:t>MINUTE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, minute);</a:t>
            </a:r>
          </a:p>
          <a:p>
            <a:pPr lvl="3"/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updateLabel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2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};</a:t>
            </a:r>
          </a:p>
          <a:p>
            <a:endParaRPr lang="en-US" sz="1300" dirty="0" smtClean="0">
              <a:latin typeface="Courier New"/>
            </a:endParaRPr>
          </a:p>
          <a:p>
            <a:endParaRPr lang="en-US" sz="1300" dirty="0" smtClean="0">
              <a:latin typeface="Courier New"/>
            </a:endParaRPr>
          </a:p>
          <a:p>
            <a:endParaRPr lang="en-US" sz="1300" dirty="0" smtClean="0">
              <a:latin typeface="Courier New"/>
            </a:endParaRPr>
          </a:p>
          <a:p>
            <a:endParaRPr lang="en-US" sz="1300" dirty="0" smtClean="0">
              <a:latin typeface="Courier New"/>
            </a:endParaRPr>
          </a:p>
          <a:p>
            <a:pPr lvl="1"/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updateLabel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2"/>
            <a:r>
              <a:rPr lang="en-US" sz="1300" dirty="0" err="1" smtClean="0">
                <a:solidFill>
                  <a:srgbClr val="0000C0"/>
                </a:solidFill>
                <a:latin typeface="Courier New"/>
              </a:rPr>
              <a:t>lblDateAndTime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.setText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err="1" smtClean="0">
                <a:solidFill>
                  <a:srgbClr val="0000C0"/>
                </a:solidFill>
                <a:latin typeface="Courier New"/>
              </a:rPr>
              <a:t>fmtDateAndTime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.format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err="1" smtClean="0">
                <a:solidFill>
                  <a:srgbClr val="0000C0"/>
                </a:solidFill>
                <a:latin typeface="Courier New"/>
              </a:rPr>
              <a:t>myCalendar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.getTime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()));</a:t>
            </a:r>
          </a:p>
          <a:p>
            <a:pPr lvl="1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300" dirty="0" smtClean="0">
              <a:latin typeface="Courier New"/>
            </a:endParaRPr>
          </a:p>
          <a:p>
            <a:endParaRPr lang="en-US" sz="1300" dirty="0" smtClean="0">
              <a:latin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371600"/>
            <a:ext cx="8153400" cy="1981200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devic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5200" y="4267200"/>
            <a:ext cx="1473200" cy="2209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75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Date/Time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14400"/>
            <a:ext cx="8534400" cy="5893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300" dirty="0" smtClean="0">
              <a:latin typeface="Courier New"/>
            </a:endParaRPr>
          </a:p>
          <a:p>
            <a:pPr lvl="1"/>
            <a:r>
              <a:rPr lang="en-US" sz="13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lvl="1"/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(Bundle icicle) {</a:t>
            </a:r>
          </a:p>
          <a:p>
            <a:pPr lvl="2"/>
            <a:r>
              <a:rPr lang="en-US" sz="13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(icicle);</a:t>
            </a:r>
          </a:p>
          <a:p>
            <a:pPr lvl="2"/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300" i="1" dirty="0" err="1" smtClean="0">
                <a:solidFill>
                  <a:srgbClr val="0000C0"/>
                </a:solidFill>
                <a:latin typeface="Courier New"/>
              </a:rPr>
              <a:t>main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sz="1300" dirty="0" err="1" smtClean="0">
                <a:solidFill>
                  <a:srgbClr val="0000C0"/>
                </a:solidFill>
                <a:latin typeface="Courier New"/>
              </a:rPr>
              <a:t>lblDateAndTime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300" i="1" dirty="0" err="1" smtClean="0">
                <a:solidFill>
                  <a:srgbClr val="0000C0"/>
                </a:solidFill>
                <a:latin typeface="Courier New"/>
              </a:rPr>
              <a:t>lblDateAndTime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Button 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btnDate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= (Button) 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300" i="1" dirty="0" err="1" smtClean="0">
                <a:solidFill>
                  <a:srgbClr val="0000C0"/>
                </a:solidFill>
                <a:latin typeface="Courier New"/>
              </a:rPr>
              <a:t>btnDate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btnDate.setOnClickListener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View.OnClickListener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3"/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(View v) {</a:t>
            </a:r>
          </a:p>
          <a:p>
            <a:pPr lvl="4"/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DatePickerDialog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AndDemoUI.</a:t>
            </a:r>
            <a:r>
              <a:rPr lang="en-US" sz="13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300" b="1" dirty="0" smtClean="0">
                <a:solidFill>
                  <a:srgbClr val="0000C0"/>
                </a:solidFill>
                <a:latin typeface="Courier New"/>
              </a:rPr>
              <a:t>d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lvl="4"/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300" b="1" dirty="0" err="1" smtClean="0">
                <a:solidFill>
                  <a:srgbClr val="0000C0"/>
                </a:solidFill>
                <a:latin typeface="Courier New"/>
              </a:rPr>
              <a:t>myCalendar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.get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Calendar.</a:t>
            </a:r>
            <a:r>
              <a:rPr lang="en-US" sz="1300" i="1" dirty="0" err="1" smtClean="0">
                <a:solidFill>
                  <a:srgbClr val="0000C0"/>
                </a:solidFill>
                <a:latin typeface="Courier New"/>
              </a:rPr>
              <a:t>YEAR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), 	</a:t>
            </a:r>
            <a:r>
              <a:rPr lang="en-US" sz="1300" i="1" dirty="0" err="1" smtClean="0">
                <a:solidFill>
                  <a:srgbClr val="0000C0"/>
                </a:solidFill>
                <a:latin typeface="Courier New"/>
              </a:rPr>
              <a:t>myCalendar</a:t>
            </a:r>
            <a:r>
              <a:rPr lang="en-US" sz="1300" i="1" dirty="0" err="1" smtClean="0">
                <a:solidFill>
                  <a:srgbClr val="000000"/>
                </a:solidFill>
                <a:latin typeface="Courier New"/>
              </a:rPr>
              <a:t>.get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i="1" dirty="0" err="1" smtClean="0">
                <a:solidFill>
                  <a:srgbClr val="000000"/>
                </a:solidFill>
                <a:latin typeface="Courier New"/>
              </a:rPr>
              <a:t>Calendar.</a:t>
            </a:r>
            <a:r>
              <a:rPr lang="en-US" sz="1300" i="1" dirty="0" err="1" smtClean="0">
                <a:solidFill>
                  <a:srgbClr val="0000C0"/>
                </a:solidFill>
                <a:latin typeface="Courier New"/>
              </a:rPr>
              <a:t>MONTH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),</a:t>
            </a:r>
          </a:p>
          <a:p>
            <a:pPr lvl="4"/>
            <a:r>
              <a:rPr lang="en-US" sz="1300" dirty="0" smtClean="0">
                <a:solidFill>
                  <a:srgbClr val="0000C0"/>
                </a:solidFill>
                <a:latin typeface="Courier New"/>
              </a:rPr>
              <a:t>	</a:t>
            </a:r>
            <a:r>
              <a:rPr lang="en-US" sz="1300" dirty="0" err="1" smtClean="0">
                <a:solidFill>
                  <a:srgbClr val="0000C0"/>
                </a:solidFill>
                <a:latin typeface="Courier New"/>
              </a:rPr>
              <a:t>myCalendar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.get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Calendar.</a:t>
            </a:r>
            <a:r>
              <a:rPr lang="en-US" sz="1300" i="1" dirty="0" err="1" smtClean="0">
                <a:solidFill>
                  <a:srgbClr val="0000C0"/>
                </a:solidFill>
                <a:latin typeface="Courier New"/>
              </a:rPr>
              <a:t>DAY_OF_MONTH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)).show();</a:t>
            </a:r>
          </a:p>
          <a:p>
            <a:pPr lvl="3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2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});</a:t>
            </a:r>
          </a:p>
          <a:p>
            <a:pPr lvl="2"/>
            <a:endParaRPr lang="en-US" sz="1300" dirty="0" smtClean="0">
              <a:latin typeface="Courier New"/>
            </a:endParaRPr>
          </a:p>
          <a:p>
            <a:pPr lvl="2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Button 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btnTime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= (Button) 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300" i="1" dirty="0" err="1" smtClean="0">
                <a:solidFill>
                  <a:srgbClr val="0000C0"/>
                </a:solidFill>
                <a:latin typeface="Courier New"/>
              </a:rPr>
              <a:t>btnTime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btnTime.setOnClickListener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View.OnClickListener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3"/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(View v) {</a:t>
            </a:r>
          </a:p>
          <a:p>
            <a:pPr lvl="4"/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TimePickerDialog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AndDemoUI.</a:t>
            </a:r>
            <a:r>
              <a:rPr lang="en-US" sz="13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300" b="1" dirty="0" smtClean="0">
                <a:solidFill>
                  <a:srgbClr val="0000C0"/>
                </a:solidFill>
                <a:latin typeface="Courier New"/>
              </a:rPr>
              <a:t>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lvl="4"/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   	</a:t>
            </a:r>
            <a:r>
              <a:rPr lang="en-US" sz="1300" b="1" dirty="0" err="1" smtClean="0">
                <a:solidFill>
                  <a:srgbClr val="0000C0"/>
                </a:solidFill>
                <a:latin typeface="Courier New"/>
              </a:rPr>
              <a:t>myCalendar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.get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Calendar.</a:t>
            </a:r>
            <a:r>
              <a:rPr lang="en-US" sz="1300" i="1" dirty="0" err="1" smtClean="0">
                <a:solidFill>
                  <a:srgbClr val="0000C0"/>
                </a:solidFill>
                <a:latin typeface="Courier New"/>
              </a:rPr>
              <a:t>HOUR_OF_DAY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), </a:t>
            </a:r>
          </a:p>
          <a:p>
            <a:pPr lvl="4"/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300" i="1" dirty="0" err="1" smtClean="0">
                <a:solidFill>
                  <a:srgbClr val="0000C0"/>
                </a:solidFill>
                <a:latin typeface="Courier New"/>
              </a:rPr>
              <a:t>myCalendar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.get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Calendar.</a:t>
            </a:r>
            <a:r>
              <a:rPr lang="en-US" sz="1300" i="1" dirty="0" err="1" smtClean="0">
                <a:solidFill>
                  <a:srgbClr val="0000C0"/>
                </a:solidFill>
                <a:latin typeface="Courier New"/>
              </a:rPr>
              <a:t>MINUTE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300" b="1" i="1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1300" b="1" i="1" dirty="0" smtClean="0">
                <a:solidFill>
                  <a:srgbClr val="000000"/>
                </a:solidFill>
                <a:latin typeface="Courier New"/>
              </a:rPr>
              <a:t>).show();</a:t>
            </a:r>
          </a:p>
          <a:p>
            <a:pPr lvl="3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2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});</a:t>
            </a:r>
          </a:p>
          <a:p>
            <a:pPr lvl="2"/>
            <a:endParaRPr lang="en-US" sz="1300" dirty="0" smtClean="0">
              <a:latin typeface="Courier New"/>
            </a:endParaRPr>
          </a:p>
          <a:p>
            <a:pPr lvl="2"/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updateLabel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}// 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endParaRPr lang="en-US" sz="13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} //class</a:t>
            </a:r>
            <a:endParaRPr lang="en-US" sz="13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905000" y="2743200"/>
            <a:ext cx="5715000" cy="838200"/>
          </a:xfrm>
          <a:prstGeom prst="rect">
            <a:avLst/>
          </a:prstGeom>
          <a:solidFill>
            <a:srgbClr val="FFFF00">
              <a:alpha val="3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6400" y="4724400"/>
            <a:ext cx="6248400" cy="609600"/>
          </a:xfrm>
          <a:prstGeom prst="rect">
            <a:avLst/>
          </a:prstGeom>
          <a:solidFill>
            <a:srgbClr val="FFFF00">
              <a:alpha val="30000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75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7. Android – UI – Date Time Tabs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Date/Time Selection Widgets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763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Other Time Widgets</a:t>
            </a:r>
          </a:p>
          <a:p>
            <a:r>
              <a:rPr lang="en-US" sz="2000" dirty="0" smtClean="0"/>
              <a:t>Android provides a </a:t>
            </a:r>
            <a:r>
              <a:rPr lang="en-US" sz="2000" b="1" dirty="0" err="1" smtClean="0">
                <a:solidFill>
                  <a:srgbClr val="0070C0"/>
                </a:solidFill>
              </a:rPr>
              <a:t>DigitalClock</a:t>
            </a:r>
            <a:r>
              <a:rPr lang="en-US" sz="2000" dirty="0" smtClean="0"/>
              <a:t> and </a:t>
            </a:r>
            <a:r>
              <a:rPr lang="en-US" sz="2000" b="1" dirty="0" err="1" smtClean="0">
                <a:solidFill>
                  <a:srgbClr val="0070C0"/>
                </a:solidFill>
              </a:rPr>
              <a:t>AnalogClock</a:t>
            </a:r>
            <a:r>
              <a:rPr lang="en-US" sz="2000" dirty="0" smtClean="0"/>
              <a:t> widgets. </a:t>
            </a:r>
          </a:p>
          <a:p>
            <a:r>
              <a:rPr lang="en-US" sz="2000" dirty="0" smtClean="0"/>
              <a:t>Automatically update with the passage of time (no user intervention is required).</a:t>
            </a:r>
          </a:p>
          <a:p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04800" y="2286000"/>
            <a:ext cx="5715000" cy="4493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100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100" dirty="0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100" i="1" dirty="0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1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100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100" dirty="0" err="1" smtClean="0">
                <a:solidFill>
                  <a:srgbClr val="3F7F7F"/>
                </a:solidFill>
                <a:latin typeface="Courier New"/>
              </a:rPr>
              <a:t>RelativeLayout</a:t>
            </a:r>
            <a:endParaRPr lang="en-US" sz="11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"@+id/widget34"</a:t>
            </a: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100" dirty="0" err="1" smtClean="0">
                <a:solidFill>
                  <a:srgbClr val="3F7F7F"/>
                </a:solidFill>
                <a:latin typeface="Courier New"/>
              </a:rPr>
              <a:t>DigitalClock</a:t>
            </a:r>
            <a:endParaRPr lang="en-US" sz="11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"@+id/digital"</a:t>
            </a: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"#ff0000ff"</a:t>
            </a: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"20px"</a:t>
            </a: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android:layout_below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"@+id/analog"</a:t>
            </a: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android:layout_centerHorizontal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"true"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100" dirty="0" err="1" smtClean="0">
                <a:solidFill>
                  <a:srgbClr val="3F7F7F"/>
                </a:solidFill>
                <a:latin typeface="Courier New"/>
              </a:rPr>
              <a:t>DigitalClock</a:t>
            </a:r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100" dirty="0" err="1" smtClean="0">
                <a:solidFill>
                  <a:srgbClr val="3F7F7F"/>
                </a:solidFill>
                <a:latin typeface="Courier New"/>
              </a:rPr>
              <a:t>AnalogClock</a:t>
            </a:r>
            <a:endParaRPr lang="en-US" sz="11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"@+id/analog"</a:t>
            </a: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android:layout_alignParentTop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"true"</a:t>
            </a:r>
          </a:p>
          <a:p>
            <a:r>
              <a:rPr lang="en-US" sz="1100" dirty="0" err="1" smtClean="0">
                <a:solidFill>
                  <a:srgbClr val="7F007F"/>
                </a:solidFill>
                <a:latin typeface="Courier New"/>
              </a:rPr>
              <a:t>android:layout_alignParentLeft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"true"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100" dirty="0" err="1" smtClean="0">
                <a:solidFill>
                  <a:srgbClr val="3F7F7F"/>
                </a:solidFill>
                <a:latin typeface="Courier New"/>
              </a:rPr>
              <a:t>AnalogClock</a:t>
            </a:r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100" dirty="0" err="1" smtClean="0">
                <a:solidFill>
                  <a:srgbClr val="3F7F7F"/>
                </a:solidFill>
                <a:latin typeface="Courier New"/>
              </a:rPr>
              <a:t>RelativeLayout</a:t>
            </a:r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en-US" sz="1100" dirty="0"/>
          </a:p>
        </p:txBody>
      </p:sp>
      <p:pic>
        <p:nvPicPr>
          <p:cNvPr id="10" name="Picture 9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7000" y="2667000"/>
            <a:ext cx="2438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ight Arrow 10"/>
          <p:cNvSpPr/>
          <p:nvPr/>
        </p:nvSpPr>
        <p:spPr>
          <a:xfrm rot="10800000">
            <a:off x="3429000" y="3581400"/>
            <a:ext cx="1143000" cy="304800"/>
          </a:xfrm>
          <a:prstGeom prst="right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3505200" y="5257799"/>
            <a:ext cx="1143000" cy="304800"/>
          </a:xfrm>
          <a:prstGeom prst="right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7345</TotalTime>
  <Words>2512</Words>
  <Application>Microsoft Office PowerPoint</Application>
  <PresentationFormat>On-screen Show (4:3)</PresentationFormat>
  <Paragraphs>747</Paragraphs>
  <Slides>34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Android  Date – Time - Tabs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V.Matos</dc:creator>
  <cp:lastModifiedBy>Dung Vu</cp:lastModifiedBy>
  <cp:revision>348</cp:revision>
  <dcterms:created xsi:type="dcterms:W3CDTF">2009-06-10T00:38:22Z</dcterms:created>
  <dcterms:modified xsi:type="dcterms:W3CDTF">2011-04-18T13:30:13Z</dcterms:modified>
</cp:coreProperties>
</file>