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5" r:id="rId3"/>
    <p:sldId id="269" r:id="rId4"/>
    <p:sldId id="266" r:id="rId5"/>
    <p:sldId id="267" r:id="rId6"/>
    <p:sldId id="270" r:id="rId7"/>
    <p:sldId id="276" r:id="rId8"/>
    <p:sldId id="274" r:id="rId9"/>
    <p:sldId id="275" r:id="rId10"/>
    <p:sldId id="271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8" r:id="rId19"/>
    <p:sldId id="284" r:id="rId20"/>
    <p:sldId id="285" r:id="rId21"/>
    <p:sldId id="286" r:id="rId22"/>
    <p:sldId id="287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8A68D-BB3F-4956-98C6-34627C883F9C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0F69D-5662-4778-8BA0-9678D610C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4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1FBE4-56C0-47D7-B906-1319BD82D4B1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427-4B89-4869-AD7F-4EE0EAB82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D848-5FF4-453E-9FBE-6E972F836038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9173-95CF-438A-B4A1-DC443357F96C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A73-F668-4FB3-BA8D-CC5480664D10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DEF9-AA33-4F37-BF3B-9E3E394F82B3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B82D-88B3-43FF-8284-B41754C9E227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2223-399B-4107-A243-9259AB7371F1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FFC-C7B5-4104-A753-4C2946DBBED1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E9F-CCB3-4A9A-90B7-05F5E373733B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7EDD-9D37-49AE-9A8C-6ED3A3E20022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F607-6676-4285-9F64-BCFBB4CB9B89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7B3C-04DF-4F26-9298-7FDAB1068745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8AAC-F3F5-4181-BE35-602017ED542A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042-E02F-4D13-9079-28240E5E6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Android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Hard &amp; Soft Keyboards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6400800" cy="1752600"/>
          </a:xfrm>
        </p:spPr>
        <p:txBody>
          <a:bodyPr>
            <a:normAutofit fontScale="85000" lnSpcReduction="20000"/>
          </a:bodyPr>
          <a:lstStyle/>
          <a:p>
            <a:endParaRPr lang="en-US" sz="2000" dirty="0"/>
          </a:p>
          <a:p>
            <a:pPr algn="l"/>
            <a:r>
              <a:rPr lang="en-US" sz="1700" dirty="0" smtClean="0"/>
              <a:t>Notes are based on: </a:t>
            </a:r>
          </a:p>
          <a:p>
            <a:pPr lvl="1" algn="l"/>
            <a:r>
              <a:rPr lang="en-US" sz="1300" dirty="0" smtClean="0"/>
              <a:t>The Busy Coder's Guide to Android Development</a:t>
            </a:r>
          </a:p>
          <a:p>
            <a:pPr lvl="1" algn="l"/>
            <a:r>
              <a:rPr lang="en-US" sz="1300" dirty="0" smtClean="0"/>
              <a:t>by Mark L. Murphy</a:t>
            </a:r>
          </a:p>
          <a:p>
            <a:pPr lvl="1" algn="l"/>
            <a:r>
              <a:rPr lang="en-US" sz="1300" dirty="0" smtClean="0"/>
              <a:t>Copyright © 2008-2009 </a:t>
            </a:r>
            <a:r>
              <a:rPr lang="en-US" sz="1300" dirty="0" err="1" smtClean="0"/>
              <a:t>CommonsWare</a:t>
            </a:r>
            <a:r>
              <a:rPr lang="en-US" sz="1300" dirty="0" smtClean="0"/>
              <a:t>, LLC.</a:t>
            </a:r>
          </a:p>
          <a:p>
            <a:pPr lvl="1" algn="l"/>
            <a:r>
              <a:rPr lang="en-US" sz="1300" dirty="0" smtClean="0"/>
              <a:t>ISBN: 978-0-9816780-0-9</a:t>
            </a:r>
          </a:p>
          <a:p>
            <a:pPr lvl="1" algn="l"/>
            <a:r>
              <a:rPr lang="en-US" sz="1300" dirty="0" smtClean="0"/>
              <a:t>&amp;</a:t>
            </a:r>
          </a:p>
          <a:p>
            <a:pPr lvl="1" algn="l"/>
            <a:r>
              <a:rPr lang="en-US" sz="1300" dirty="0" smtClean="0"/>
              <a:t>Android Developers </a:t>
            </a:r>
          </a:p>
          <a:p>
            <a:pPr lvl="1" algn="l"/>
            <a:r>
              <a:rPr lang="en-US" sz="1300" dirty="0" smtClean="0"/>
              <a:t>http://developer.android.com/index.html</a:t>
            </a:r>
            <a:endParaRPr lang="en-US" sz="13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86062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62600"/>
            <a:ext cx="172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629400" y="2286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i="1" dirty="0" smtClean="0">
                <a:solidFill>
                  <a:srgbClr val="0070C0"/>
                </a:solidFill>
                <a:latin typeface="Bookman Old Style" pitchFamily="18" charset="0"/>
              </a:rPr>
              <a:t>7B</a:t>
            </a:r>
            <a:endParaRPr lang="en-US" sz="6000" i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Example1:  </a:t>
            </a:r>
            <a:r>
              <a:rPr lang="en-US" sz="2400" dirty="0" smtClean="0"/>
              <a:t>Using </a:t>
            </a:r>
            <a:r>
              <a:rPr lang="en-US" sz="2400" dirty="0" err="1" smtClean="0">
                <a:solidFill>
                  <a:srgbClr val="0070C0"/>
                </a:solidFill>
              </a:rPr>
              <a:t>android:text</a:t>
            </a:r>
            <a:r>
              <a:rPr lang="en-US" sz="2400" dirty="0" smtClean="0">
                <a:solidFill>
                  <a:srgbClr val="0070C0"/>
                </a:solidFill>
              </a:rPr>
              <a:t>=</a:t>
            </a:r>
            <a:r>
              <a:rPr lang="en-US" sz="2400" i="1" dirty="0" smtClean="0">
                <a:solidFill>
                  <a:srgbClr val="0070C0"/>
                </a:solidFill>
              </a:rPr>
              <a:t>"</a:t>
            </a:r>
            <a:r>
              <a:rPr lang="en-US" sz="2400" i="1" dirty="0" err="1" smtClean="0">
                <a:solidFill>
                  <a:srgbClr val="0070C0"/>
                </a:solidFill>
              </a:rPr>
              <a:t>inputType</a:t>
            </a:r>
            <a:r>
              <a:rPr lang="en-US" sz="2400" i="1" dirty="0" smtClean="0">
                <a:solidFill>
                  <a:srgbClr val="0070C0"/>
                </a:solidFill>
              </a:rPr>
              <a:t>: </a:t>
            </a:r>
            <a:r>
              <a:rPr lang="en-US" sz="2400" i="1" dirty="0" err="1" smtClean="0">
                <a:solidFill>
                  <a:srgbClr val="0070C0"/>
                </a:solidFill>
              </a:rPr>
              <a:t>text</a:t>
            </a:r>
            <a:r>
              <a:rPr lang="en-US" sz="2400" dirty="0" err="1" smtClean="0">
                <a:solidFill>
                  <a:srgbClr val="0070C0"/>
                </a:solidFill>
              </a:rPr>
              <a:t>|</a:t>
            </a:r>
            <a:r>
              <a:rPr lang="en-US" sz="2400" i="1" dirty="0" err="1" smtClean="0">
                <a:solidFill>
                  <a:srgbClr val="0070C0"/>
                </a:solidFill>
              </a:rPr>
              <a:t>textCapWords</a:t>
            </a:r>
            <a:r>
              <a:rPr lang="en-US" sz="2400" i="1" dirty="0" smtClean="0">
                <a:solidFill>
                  <a:srgbClr val="0070C0"/>
                </a:solidFill>
              </a:rPr>
              <a:t>"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727576"/>
            <a:ext cx="6096000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&lt;?</a:t>
            </a:r>
            <a:r>
              <a:rPr lang="en-US" sz="1200" dirty="0" smtClean="0">
                <a:solidFill>
                  <a:srgbClr val="3F7F7F"/>
                </a:solidFill>
                <a:latin typeface="Courier New"/>
              </a:rPr>
              <a:t>xml </a:t>
            </a:r>
            <a:r>
              <a:rPr lang="en-US" sz="1200" dirty="0" smtClean="0">
                <a:solidFill>
                  <a:srgbClr val="7F007F"/>
                </a:solidFill>
                <a:latin typeface="Courier New"/>
              </a:rPr>
              <a:t>version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"1.0" </a:t>
            </a:r>
            <a:r>
              <a:rPr lang="en-US" sz="1200" i="1" dirty="0" smtClean="0">
                <a:solidFill>
                  <a:srgbClr val="7F007F"/>
                </a:solidFill>
                <a:latin typeface="Courier New"/>
              </a:rPr>
              <a:t>encoding</a:t>
            </a:r>
            <a:r>
              <a:rPr lang="en-US" sz="1200" i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"utf-8"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?&gt;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endParaRPr lang="en-US" sz="12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"@+id/widget31"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"#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ffcccccc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android:orientation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"vertical"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xmlns:android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"http://schemas.android.com/apk/res/android" &gt;</a:t>
            </a:r>
          </a:p>
          <a:p>
            <a:endParaRPr lang="en-US" sz="1200" i="1" dirty="0" smtClean="0">
              <a:solidFill>
                <a:srgbClr val="2A00FF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TextView</a:t>
            </a:r>
            <a:endParaRPr lang="en-US" sz="12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"@+id/caption"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android:background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"#ff0000ff"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inputType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: 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text|textCapWords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android:textStyle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"bold" 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"22sp" /</a:t>
            </a:r>
            <a:r>
              <a:rPr lang="en-US" sz="1200" i="1" dirty="0" smtClean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endParaRPr lang="en-US" sz="1200" i="1" dirty="0" smtClean="0">
              <a:solidFill>
                <a:srgbClr val="008080"/>
              </a:solidFill>
              <a:latin typeface="Courier New"/>
            </a:endParaRP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EditText</a:t>
            </a:r>
            <a:endParaRPr lang="en-US" sz="1200" dirty="0" smtClean="0">
              <a:solidFill>
                <a:srgbClr val="3F7F7F"/>
              </a:solidFill>
              <a:latin typeface="Courier New"/>
            </a:endParaRP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android:id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"@+id/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editTextBox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android:layout_width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fill_parent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android:layout_height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latin typeface="Courier New"/>
              </a:rPr>
              <a:t>wrap_content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android:padding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"10px"</a:t>
            </a:r>
          </a:p>
          <a:p>
            <a:r>
              <a:rPr lang="en-US" sz="1200" dirty="0" err="1" smtClean="0">
                <a:solidFill>
                  <a:srgbClr val="7F007F"/>
                </a:solidFill>
                <a:latin typeface="Courier New"/>
              </a:rPr>
              <a:t>android:textSize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latin typeface="Courier New"/>
              </a:rPr>
              <a:t>"18sp" </a:t>
            </a:r>
          </a:p>
          <a:p>
            <a:r>
              <a:rPr lang="en-US" sz="1200" dirty="0" err="1" smtClean="0">
                <a:solidFill>
                  <a:srgbClr val="7F007F"/>
                </a:solidFill>
                <a:highlight>
                  <a:srgbClr val="FFFF00"/>
                </a:highlight>
                <a:latin typeface="Courier New"/>
              </a:rPr>
              <a:t>android:inputType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=</a:t>
            </a:r>
            <a:r>
              <a:rPr lang="en-US" sz="12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</a:t>
            </a:r>
            <a:r>
              <a:rPr lang="en-US" sz="1200" i="1" dirty="0" err="1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text|textCapWords</a:t>
            </a:r>
            <a:r>
              <a:rPr lang="en-US" sz="1200" i="1" dirty="0" smtClean="0">
                <a:solidFill>
                  <a:srgbClr val="2A00FF"/>
                </a:solidFill>
                <a:highlight>
                  <a:srgbClr val="FFFF00"/>
                </a:highlight>
                <a:latin typeface="Courier New"/>
              </a:rPr>
              <a:t>"   /</a:t>
            </a:r>
            <a:r>
              <a:rPr lang="en-US" sz="1200" i="1" dirty="0" smtClean="0">
                <a:solidFill>
                  <a:srgbClr val="008080"/>
                </a:solidFill>
                <a:highlight>
                  <a:srgbClr val="FFFF00"/>
                </a:highlight>
                <a:latin typeface="Courier New"/>
              </a:rPr>
              <a:t>&gt;</a:t>
            </a:r>
          </a:p>
          <a:p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200" dirty="0" err="1" smtClean="0">
                <a:solidFill>
                  <a:srgbClr val="3F7F7F"/>
                </a:solidFill>
                <a:latin typeface="Courier New"/>
              </a:rPr>
              <a:t>LinearLayout</a:t>
            </a:r>
            <a:r>
              <a:rPr lang="en-US" sz="1200" dirty="0" smtClean="0">
                <a:solidFill>
                  <a:srgbClr val="008080"/>
                </a:solidFill>
                <a:latin typeface="Courier New"/>
              </a:rPr>
              <a:t>&gt;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1737479"/>
            <a:ext cx="236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Multiple</a:t>
            </a:r>
            <a:r>
              <a:rPr lang="en-US" dirty="0" smtClean="0"/>
              <a:t> </a:t>
            </a:r>
            <a:r>
              <a:rPr lang="en-US" b="1" dirty="0" smtClean="0"/>
              <a:t>types </a:t>
            </a:r>
            <a:r>
              <a:rPr lang="en-US" dirty="0" smtClean="0"/>
              <a:t>of input methods could be combined. Use “</a:t>
            </a:r>
            <a:r>
              <a:rPr lang="en-US" dirty="0" smtClean="0">
                <a:solidFill>
                  <a:srgbClr val="0070C0"/>
                </a:solidFill>
              </a:rPr>
              <a:t>pipe</a:t>
            </a:r>
            <a:r>
              <a:rPr lang="en-US" dirty="0" smtClean="0"/>
              <a:t>” symbol </a:t>
            </a:r>
            <a:r>
              <a:rPr lang="en-US" b="1" dirty="0" smtClean="0">
                <a:solidFill>
                  <a:srgbClr val="0070C0"/>
                </a:solidFill>
              </a:rPr>
              <a:t>| </a:t>
            </a:r>
            <a:r>
              <a:rPr lang="en-US" dirty="0" smtClean="0"/>
              <a:t>to separate the options. </a:t>
            </a:r>
          </a:p>
          <a:p>
            <a:endParaRPr lang="en-US" dirty="0" smtClean="0"/>
          </a:p>
          <a:p>
            <a:r>
              <a:rPr lang="en-US" dirty="0" smtClean="0"/>
              <a:t>In the example a soft </a:t>
            </a:r>
            <a:r>
              <a:rPr lang="en-US" dirty="0" smtClean="0">
                <a:solidFill>
                  <a:srgbClr val="0070C0"/>
                </a:solidFill>
              </a:rPr>
              <a:t>text keyboard</a:t>
            </a:r>
            <a:r>
              <a:rPr lang="en-US" dirty="0" smtClean="0"/>
              <a:t> is used, </a:t>
            </a:r>
          </a:p>
          <a:p>
            <a:r>
              <a:rPr lang="en-US" dirty="0" smtClean="0"/>
              <a:t>in addition it should </a:t>
            </a:r>
            <a:r>
              <a:rPr lang="en-US" i="1" dirty="0" smtClean="0">
                <a:solidFill>
                  <a:srgbClr val="0070C0"/>
                </a:solidFill>
              </a:rPr>
              <a:t>proper capitalize</a:t>
            </a:r>
            <a:r>
              <a:rPr lang="en-US" dirty="0" smtClean="0"/>
              <a:t> each word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4648200" y="5943600"/>
            <a:ext cx="990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Example1:  </a:t>
            </a:r>
            <a:r>
              <a:rPr lang="en-US" sz="2400" dirty="0" smtClean="0"/>
              <a:t>Using </a:t>
            </a:r>
            <a:r>
              <a:rPr lang="en-US" sz="2400" dirty="0" err="1" smtClean="0">
                <a:solidFill>
                  <a:srgbClr val="0070C0"/>
                </a:solidFill>
              </a:rPr>
              <a:t>android:text</a:t>
            </a:r>
            <a:r>
              <a:rPr lang="en-US" sz="2400" dirty="0" smtClean="0">
                <a:solidFill>
                  <a:srgbClr val="0070C0"/>
                </a:solidFill>
              </a:rPr>
              <a:t>=</a:t>
            </a:r>
            <a:r>
              <a:rPr lang="en-US" sz="2400" i="1" dirty="0" smtClean="0">
                <a:solidFill>
                  <a:srgbClr val="0070C0"/>
                </a:solidFill>
              </a:rPr>
              <a:t>"</a:t>
            </a:r>
            <a:r>
              <a:rPr lang="en-US" sz="2400" i="1" dirty="0" err="1" smtClean="0">
                <a:solidFill>
                  <a:srgbClr val="0070C0"/>
                </a:solidFill>
              </a:rPr>
              <a:t>inputType</a:t>
            </a:r>
            <a:r>
              <a:rPr lang="en-US" sz="2400" i="1" dirty="0" smtClean="0">
                <a:solidFill>
                  <a:srgbClr val="0070C0"/>
                </a:solidFill>
              </a:rPr>
              <a:t>: </a:t>
            </a:r>
            <a:r>
              <a:rPr lang="en-US" sz="2400" i="1" dirty="0" err="1" smtClean="0">
                <a:solidFill>
                  <a:srgbClr val="0070C0"/>
                </a:solidFill>
              </a:rPr>
              <a:t>text</a:t>
            </a:r>
            <a:r>
              <a:rPr lang="en-US" sz="2400" dirty="0" err="1" smtClean="0">
                <a:solidFill>
                  <a:srgbClr val="0070C0"/>
                </a:solidFill>
              </a:rPr>
              <a:t>|</a:t>
            </a:r>
            <a:r>
              <a:rPr lang="en-US" sz="2400" i="1" dirty="0" err="1" smtClean="0">
                <a:solidFill>
                  <a:srgbClr val="0070C0"/>
                </a:solidFill>
              </a:rPr>
              <a:t>textCapWords</a:t>
            </a:r>
            <a:r>
              <a:rPr lang="en-US" sz="2400" i="1" dirty="0" smtClean="0">
                <a:solidFill>
                  <a:srgbClr val="0070C0"/>
                </a:solidFill>
              </a:rPr>
              <a:t>"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13" name="Picture 12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730992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Picture 13" descr="devic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1730992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Picture 14" descr="device1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0" y="1730992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04800" y="5562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tapping the </a:t>
            </a:r>
            <a:r>
              <a:rPr lang="en-US" sz="1600" dirty="0" err="1" smtClean="0"/>
              <a:t>EditBox</a:t>
            </a:r>
            <a:r>
              <a:rPr lang="en-US" sz="1600" dirty="0" smtClean="0"/>
              <a:t> a soft keyboard appears showing CAPITAL letters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95600" y="55626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first letter is typed the Keyboard switches automatically to LOWER case to complete the word.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0" y="556260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entering </a:t>
            </a:r>
            <a:r>
              <a:rPr lang="en-US" sz="1600" i="1" dirty="0" smtClean="0"/>
              <a:t>space</a:t>
            </a:r>
            <a:r>
              <a:rPr lang="en-US" sz="1600" dirty="0" smtClean="0"/>
              <a:t> the keyboard repeats cycle beginning with UPPER case, then LOWER case letters.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Example2:  </a:t>
            </a:r>
            <a:r>
              <a:rPr lang="en-US" sz="2400" dirty="0" smtClean="0"/>
              <a:t>Using  </a:t>
            </a:r>
            <a:r>
              <a:rPr lang="en-US" sz="2400" dirty="0" err="1" smtClean="0">
                <a:solidFill>
                  <a:srgbClr val="0070C0"/>
                </a:solidFill>
              </a:rPr>
              <a:t>android:inputType</a:t>
            </a:r>
            <a:r>
              <a:rPr lang="en-US" sz="2400" dirty="0" smtClean="0">
                <a:solidFill>
                  <a:srgbClr val="0070C0"/>
                </a:solidFill>
              </a:rPr>
              <a:t>=</a:t>
            </a:r>
            <a:r>
              <a:rPr lang="en-US" sz="2400" i="1" dirty="0" smtClean="0">
                <a:solidFill>
                  <a:srgbClr val="0070C0"/>
                </a:solidFill>
              </a:rPr>
              <a:t>"</a:t>
            </a:r>
            <a:r>
              <a:rPr lang="en-US" sz="2400" i="1" dirty="0" err="1" smtClean="0">
                <a:solidFill>
                  <a:srgbClr val="0070C0"/>
                </a:solidFill>
              </a:rPr>
              <a:t>number</a:t>
            </a:r>
            <a:r>
              <a:rPr lang="en-US" sz="2400" dirty="0" err="1" smtClean="0">
                <a:solidFill>
                  <a:srgbClr val="0070C0"/>
                </a:solidFill>
              </a:rPr>
              <a:t>|</a:t>
            </a:r>
            <a:r>
              <a:rPr lang="en-US" sz="2400" i="1" dirty="0" err="1" smtClean="0">
                <a:solidFill>
                  <a:srgbClr val="0070C0"/>
                </a:solidFill>
              </a:rPr>
              <a:t>numberSigned</a:t>
            </a:r>
            <a:r>
              <a:rPr lang="en-US" sz="2400" dirty="0" err="1" smtClean="0">
                <a:solidFill>
                  <a:srgbClr val="0070C0"/>
                </a:solidFill>
              </a:rPr>
              <a:t>|</a:t>
            </a:r>
            <a:r>
              <a:rPr lang="en-US" sz="2400" i="1" dirty="0" err="1" smtClean="0">
                <a:solidFill>
                  <a:srgbClr val="0070C0"/>
                </a:solidFill>
              </a:rPr>
              <a:t>numberDecimal</a:t>
            </a:r>
            <a:r>
              <a:rPr lang="en-US" sz="2400" i="1" dirty="0" smtClean="0">
                <a:solidFill>
                  <a:srgbClr val="0070C0"/>
                </a:solidFill>
              </a:rPr>
              <a:t>"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1800" y="2270080"/>
            <a:ext cx="5867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keyboard displays numbers.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 general other </a:t>
            </a:r>
            <a:r>
              <a:rPr lang="en-US" sz="2000" i="1" dirty="0" smtClean="0"/>
              <a:t>non-numeric</a:t>
            </a:r>
            <a:r>
              <a:rPr lang="en-US" sz="2000" dirty="0" smtClean="0"/>
              <a:t> keys are visible but disable.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Only valid numeric expressions can be entered.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Type </a:t>
            </a:r>
            <a:r>
              <a:rPr lang="en-US" sz="2000" b="1" dirty="0" err="1" smtClean="0">
                <a:solidFill>
                  <a:srgbClr val="0070C0"/>
                </a:solidFill>
              </a:rPr>
              <a:t>number|numberSigned</a:t>
            </a:r>
            <a:r>
              <a:rPr lang="en-US" sz="2000" dirty="0" smtClean="0"/>
              <a:t> accepts integers.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Type </a:t>
            </a:r>
            <a:r>
              <a:rPr lang="en-US" sz="2000" b="1" dirty="0" err="1" smtClean="0">
                <a:solidFill>
                  <a:srgbClr val="0070C0"/>
                </a:solidFill>
              </a:rPr>
              <a:t>numberDecimal</a:t>
            </a:r>
            <a:r>
              <a:rPr lang="en-US" sz="2000" dirty="0" smtClean="0"/>
              <a:t> accepts real numbers.</a:t>
            </a:r>
          </a:p>
          <a:p>
            <a:pPr marL="457200" indent="-457200"/>
            <a:endParaRPr lang="en-US" sz="2000" dirty="0" smtClean="0"/>
          </a:p>
          <a:p>
            <a:pPr marL="457200" indent="-457200"/>
            <a:endParaRPr lang="en-US" sz="2000" dirty="0" smtClean="0"/>
          </a:p>
          <a:p>
            <a:pPr marL="457200" indent="-457200"/>
            <a:r>
              <a:rPr lang="en-US" sz="2000" dirty="0" smtClean="0"/>
              <a:t>	Assume the </a:t>
            </a:r>
            <a:r>
              <a:rPr lang="en-US" sz="2000" dirty="0" err="1" smtClean="0"/>
              <a:t>EditText</a:t>
            </a:r>
            <a:r>
              <a:rPr lang="en-US" sz="2000" dirty="0" smtClean="0"/>
              <a:t> field is named: </a:t>
            </a:r>
            <a:r>
              <a:rPr lang="en-US" sz="2000" b="1" dirty="0" err="1" smtClean="0">
                <a:solidFill>
                  <a:srgbClr val="C00000"/>
                </a:solidFill>
              </a:rPr>
              <a:t>editTextBox</a:t>
            </a:r>
            <a:r>
              <a:rPr lang="en-US" sz="2000" dirty="0" smtClean="0"/>
              <a:t>, In Java code we could at run-time set the input method by issuing the command:</a:t>
            </a:r>
          </a:p>
          <a:p>
            <a:pPr marL="457200" indent="-457200"/>
            <a:r>
              <a:rPr lang="en-US" sz="2000" dirty="0" smtClean="0"/>
              <a:t>	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</a:rPr>
              <a:t>editTextBox.setRawInputType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</a:rPr>
              <a:t>(</a:t>
            </a:r>
          </a:p>
          <a:p>
            <a:pPr marL="457200" indent="-457200"/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</a:rPr>
              <a:t>		</a:t>
            </a:r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</a:rPr>
              <a:t>android.text.InputType.</a:t>
            </a:r>
            <a:r>
              <a:rPr lang="en-US" sz="1600" b="1" i="1" dirty="0" err="1" smtClean="0">
                <a:solidFill>
                  <a:srgbClr val="0070C0"/>
                </a:solidFill>
                <a:latin typeface="Consolas" pitchFamily="49" charset="0"/>
              </a:rPr>
              <a:t>TYPE_CLASS_PHONE</a:t>
            </a:r>
            <a:r>
              <a:rPr lang="en-US" sz="1600" b="1" i="1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2000" dirty="0" smtClean="0"/>
              <a:t>) ;</a:t>
            </a:r>
            <a:endParaRPr lang="en-US" sz="2000" dirty="0"/>
          </a:p>
        </p:txBody>
      </p:sp>
      <p:pic>
        <p:nvPicPr>
          <p:cNvPr id="19" name="Picture 18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7008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Example2:  </a:t>
            </a:r>
            <a:r>
              <a:rPr lang="en-US" sz="2000" dirty="0" smtClean="0"/>
              <a:t>Using  </a:t>
            </a:r>
          </a:p>
          <a:p>
            <a:r>
              <a:rPr lang="en-US" sz="2000" dirty="0" err="1" smtClean="0">
                <a:solidFill>
                  <a:srgbClr val="0070C0"/>
                </a:solidFill>
              </a:rPr>
              <a:t>android:inputType</a:t>
            </a:r>
            <a:r>
              <a:rPr lang="en-US" sz="2000" dirty="0" smtClean="0">
                <a:solidFill>
                  <a:srgbClr val="0070C0"/>
                </a:solidFill>
              </a:rPr>
              <a:t>=</a:t>
            </a:r>
            <a:r>
              <a:rPr lang="en-US" sz="2000" i="1" dirty="0" smtClean="0">
                <a:solidFill>
                  <a:srgbClr val="0070C0"/>
                </a:solidFill>
              </a:rPr>
              <a:t>"</a:t>
            </a:r>
            <a:r>
              <a:rPr lang="en-US" sz="2000" i="1" dirty="0" err="1" smtClean="0">
                <a:solidFill>
                  <a:srgbClr val="0070C0"/>
                </a:solidFill>
              </a:rPr>
              <a:t>textPassword</a:t>
            </a:r>
            <a:r>
              <a:rPr lang="en-US" sz="2000" i="1" dirty="0" smtClean="0">
                <a:solidFill>
                  <a:srgbClr val="0070C0"/>
                </a:solidFill>
              </a:rPr>
              <a:t>"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5780782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/>
              <a:t>The keyboard displays all possible keys.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/>
              <a:t>Current character is briefly displayed for verification purposes.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 smtClean="0"/>
              <a:t>The current character is hidden and a </a:t>
            </a:r>
            <a:r>
              <a:rPr lang="en-US" sz="1600" i="1" dirty="0" smtClean="0"/>
              <a:t>heavy-dot</a:t>
            </a:r>
            <a:r>
              <a:rPr lang="en-US" sz="1600" dirty="0" smtClean="0"/>
              <a:t> is displayed.</a:t>
            </a:r>
            <a:endParaRPr lang="en-US" sz="1600" dirty="0"/>
          </a:p>
        </p:txBody>
      </p:sp>
      <p:pic>
        <p:nvPicPr>
          <p:cNvPr id="10" name="Picture 9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9812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343400" y="12192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Example3:  </a:t>
            </a:r>
            <a:r>
              <a:rPr lang="en-US" sz="2000" dirty="0" smtClean="0"/>
              <a:t>Using  </a:t>
            </a:r>
          </a:p>
          <a:p>
            <a:r>
              <a:rPr lang="en-US" sz="2000" dirty="0" err="1" smtClean="0">
                <a:solidFill>
                  <a:srgbClr val="0070C0"/>
                </a:solidFill>
              </a:rPr>
              <a:t>android:inputType</a:t>
            </a:r>
            <a:r>
              <a:rPr lang="en-US" sz="2000" dirty="0" smtClean="0">
                <a:solidFill>
                  <a:srgbClr val="0070C0"/>
                </a:solidFill>
              </a:rPr>
              <a:t>=</a:t>
            </a:r>
            <a:r>
              <a:rPr lang="en-US" sz="2000" i="1" dirty="0" smtClean="0">
                <a:solidFill>
                  <a:srgbClr val="0070C0"/>
                </a:solidFill>
              </a:rPr>
              <a:t>"</a:t>
            </a:r>
            <a:r>
              <a:rPr lang="en-US" sz="2000" i="1" dirty="0" err="1" smtClean="0">
                <a:solidFill>
                  <a:srgbClr val="0070C0"/>
                </a:solidFill>
              </a:rPr>
              <a:t>textEmailAddress</a:t>
            </a:r>
            <a:r>
              <a:rPr lang="en-US" sz="2000" i="1" dirty="0" smtClean="0">
                <a:solidFill>
                  <a:srgbClr val="0070C0"/>
                </a:solidFill>
              </a:rPr>
              <a:t>"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pic>
        <p:nvPicPr>
          <p:cNvPr id="12" name="Picture 11" descr="devi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20574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086600" y="2286000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 keyboard favors characters commonly used in email addresses such as letters, </a:t>
            </a:r>
            <a:r>
              <a:rPr lang="en-US" sz="1600" b="1" dirty="0" smtClean="0"/>
              <a:t>@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Example4:  </a:t>
            </a:r>
            <a:r>
              <a:rPr lang="en-US" sz="2000" dirty="0" smtClean="0"/>
              <a:t>Using    </a:t>
            </a:r>
            <a:r>
              <a:rPr lang="en-US" sz="2000" dirty="0" err="1" smtClean="0">
                <a:solidFill>
                  <a:srgbClr val="0070C0"/>
                </a:solidFill>
              </a:rPr>
              <a:t>android:inputType</a:t>
            </a:r>
            <a:r>
              <a:rPr lang="en-US" sz="2000" dirty="0" smtClean="0">
                <a:solidFill>
                  <a:srgbClr val="0070C0"/>
                </a:solidFill>
              </a:rPr>
              <a:t>=</a:t>
            </a:r>
            <a:r>
              <a:rPr lang="en-US" sz="2000" i="1" dirty="0" smtClean="0">
                <a:solidFill>
                  <a:srgbClr val="0070C0"/>
                </a:solidFill>
              </a:rPr>
              <a:t> "phone"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7400" y="22860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Soft keyboard displays the layout of a typical </a:t>
            </a:r>
            <a:r>
              <a:rPr lang="en-US" sz="2400" i="1" dirty="0" smtClean="0"/>
              <a:t>phone keypad</a:t>
            </a:r>
            <a:r>
              <a:rPr lang="en-US" sz="2400" dirty="0" smtClean="0"/>
              <a:t>  plus additional non digit symbols such as: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 ( ) . / Pause Wait # - +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4" name="Picture 13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7526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Picture 14" descr="devic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4200" y="17526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Oval 10"/>
          <p:cNvSpPr/>
          <p:nvPr/>
        </p:nvSpPr>
        <p:spPr>
          <a:xfrm>
            <a:off x="304800" y="5029200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90600" y="5638800"/>
            <a:ext cx="2057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Example5:  </a:t>
            </a:r>
            <a:r>
              <a:rPr lang="en-US" sz="2000" dirty="0" smtClean="0"/>
              <a:t>Using    </a:t>
            </a:r>
            <a:r>
              <a:rPr lang="en-US" sz="2000" dirty="0" err="1" smtClean="0">
                <a:solidFill>
                  <a:srgbClr val="0070C0"/>
                </a:solidFill>
              </a:rPr>
              <a:t>android:inputType</a:t>
            </a:r>
            <a:r>
              <a:rPr lang="en-US" sz="2000" dirty="0" smtClean="0">
                <a:solidFill>
                  <a:srgbClr val="0070C0"/>
                </a:solidFill>
              </a:rPr>
              <a:t>=</a:t>
            </a:r>
            <a:r>
              <a:rPr lang="en-US" sz="2000" i="1" dirty="0" smtClean="0">
                <a:solidFill>
                  <a:srgbClr val="0070C0"/>
                </a:solidFill>
              </a:rPr>
              <a:t>"time"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1752600"/>
            <a:ext cx="548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Soft keyboard displays a numerical layout.</a:t>
            </a:r>
          </a:p>
          <a:p>
            <a:endParaRPr lang="en-US" sz="2400" dirty="0" smtClean="0"/>
          </a:p>
          <a:p>
            <a:r>
              <a:rPr lang="en-US" sz="2400" dirty="0" smtClean="0"/>
              <a:t>Only digits and colon-char  </a:t>
            </a:r>
            <a:r>
              <a:rPr lang="en-US" sz="2800" b="1" dirty="0" smtClean="0">
                <a:solidFill>
                  <a:srgbClr val="C00000"/>
                </a:solidFill>
              </a:rPr>
              <a:t>: </a:t>
            </a:r>
            <a:r>
              <a:rPr lang="en-US" sz="2400" dirty="0" smtClean="0"/>
              <a:t>can be used.</a:t>
            </a:r>
          </a:p>
          <a:p>
            <a:endParaRPr lang="en-US" sz="2400" dirty="0" smtClean="0"/>
          </a:p>
          <a:p>
            <a:r>
              <a:rPr lang="en-US" sz="2400" dirty="0" smtClean="0"/>
              <a:t>When clicking on alphabetic choice </a:t>
            </a:r>
            <a:r>
              <a:rPr lang="en-US" sz="2400" b="1" i="1" dirty="0" smtClean="0"/>
              <a:t>ABC</a:t>
            </a:r>
            <a:r>
              <a:rPr lang="en-US" sz="2400" dirty="0" smtClean="0"/>
              <a:t> only character to make </a:t>
            </a:r>
            <a:r>
              <a:rPr lang="en-US" sz="2400" b="1" dirty="0" smtClean="0">
                <a:solidFill>
                  <a:srgbClr val="C00000"/>
                </a:solidFill>
              </a:rPr>
              <a:t>am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pm</a:t>
            </a:r>
            <a:r>
              <a:rPr lang="en-US" sz="2400" dirty="0" smtClean="0"/>
              <a:t> are allowed. 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0" name="Picture 9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7526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Oval 8"/>
          <p:cNvSpPr/>
          <p:nvPr/>
        </p:nvSpPr>
        <p:spPr>
          <a:xfrm>
            <a:off x="304800" y="5029200"/>
            <a:ext cx="609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Example6:  </a:t>
            </a:r>
            <a:r>
              <a:rPr lang="en-US" sz="2000" dirty="0" smtClean="0"/>
              <a:t>Using    </a:t>
            </a:r>
            <a:r>
              <a:rPr lang="en-US" sz="2000" dirty="0" err="1" smtClean="0">
                <a:solidFill>
                  <a:srgbClr val="0070C0"/>
                </a:solidFill>
              </a:rPr>
              <a:t>android:inputType</a:t>
            </a:r>
            <a:r>
              <a:rPr lang="en-US" sz="2000" dirty="0" smtClean="0">
                <a:solidFill>
                  <a:srgbClr val="0070C0"/>
                </a:solidFill>
              </a:rPr>
              <a:t>=</a:t>
            </a:r>
            <a:r>
              <a:rPr lang="en-US" sz="2000" i="1" dirty="0" smtClean="0">
                <a:solidFill>
                  <a:srgbClr val="0070C0"/>
                </a:solidFill>
              </a:rPr>
              <a:t>"date"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1752600"/>
            <a:ext cx="548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Soft keyboard displays a numerical layout.</a:t>
            </a:r>
          </a:p>
          <a:p>
            <a:endParaRPr lang="en-US" sz="2400" dirty="0" smtClean="0"/>
          </a:p>
          <a:p>
            <a:r>
              <a:rPr lang="en-US" sz="2400" dirty="0" smtClean="0"/>
              <a:t>Only digits and date valid characters are allowed.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 of valid dates are: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12</a:t>
            </a:r>
            <a:r>
              <a:rPr lang="en-US" sz="2400" b="1" dirty="0" smtClean="0">
                <a:solidFill>
                  <a:srgbClr val="0070C0"/>
                </a:solidFill>
              </a:rPr>
              <a:t>/</a:t>
            </a:r>
            <a:r>
              <a:rPr lang="en-US" sz="2400" dirty="0" smtClean="0">
                <a:solidFill>
                  <a:srgbClr val="0070C0"/>
                </a:solidFill>
              </a:rPr>
              <a:t>31</a:t>
            </a:r>
            <a:r>
              <a:rPr lang="en-US" sz="2400" b="1" dirty="0" smtClean="0">
                <a:solidFill>
                  <a:srgbClr val="0070C0"/>
                </a:solidFill>
              </a:rPr>
              <a:t>/</a:t>
            </a:r>
            <a:r>
              <a:rPr lang="en-US" sz="2400" dirty="0" smtClean="0">
                <a:solidFill>
                  <a:srgbClr val="0070C0"/>
                </a:solidFill>
              </a:rPr>
              <a:t>2011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12</a:t>
            </a:r>
            <a:r>
              <a:rPr lang="en-US" sz="2400" b="1" dirty="0" smtClean="0">
                <a:solidFill>
                  <a:srgbClr val="0070C0"/>
                </a:solidFill>
              </a:rPr>
              <a:t>-</a:t>
            </a:r>
            <a:r>
              <a:rPr lang="en-US" sz="2400" dirty="0" smtClean="0">
                <a:solidFill>
                  <a:srgbClr val="0070C0"/>
                </a:solidFill>
              </a:rPr>
              <a:t>31</a:t>
            </a:r>
            <a:r>
              <a:rPr lang="en-US" sz="2400" b="1" dirty="0" smtClean="0">
                <a:solidFill>
                  <a:srgbClr val="0070C0"/>
                </a:solidFill>
              </a:rPr>
              <a:t>-</a:t>
            </a:r>
            <a:r>
              <a:rPr lang="en-US" sz="2400" dirty="0" smtClean="0">
                <a:solidFill>
                  <a:srgbClr val="0070C0"/>
                </a:solidFill>
              </a:rPr>
              <a:t>2011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12.31.2011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676400"/>
            <a:ext cx="2438400" cy="3657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3048000"/>
            <a:ext cx="80010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28600" y="4191000"/>
            <a:ext cx="8001000" cy="2514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219200"/>
            <a:ext cx="76962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Disable Soft Keyboarding on an </a:t>
            </a:r>
            <a:r>
              <a:rPr lang="en-US" sz="2800" b="1" dirty="0" err="1" smtClean="0">
                <a:solidFill>
                  <a:srgbClr val="FF0000"/>
                </a:solidFill>
              </a:rPr>
              <a:t>EditText</a:t>
            </a:r>
            <a:r>
              <a:rPr lang="en-US" sz="2800" b="1" dirty="0" smtClean="0">
                <a:solidFill>
                  <a:srgbClr val="FF0000"/>
                </a:solidFill>
              </a:rPr>
              <a:t> View</a:t>
            </a:r>
          </a:p>
          <a:p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Assume </a:t>
            </a:r>
            <a:r>
              <a:rPr lang="en-US" sz="2000" i="1" dirty="0" smtClean="0"/>
              <a:t>txtBox1 </a:t>
            </a:r>
            <a:r>
              <a:rPr lang="en-US" sz="2000" dirty="0" smtClean="0"/>
              <a:t>is an </a:t>
            </a:r>
            <a:r>
              <a:rPr lang="en-US" sz="2000" dirty="0" err="1" smtClean="0"/>
              <a:t>EditText</a:t>
            </a:r>
            <a:r>
              <a:rPr lang="en-US" sz="2000" dirty="0" smtClean="0"/>
              <a:t> box. To </a:t>
            </a:r>
            <a:r>
              <a:rPr lang="en-US" sz="2000" b="1" dirty="0" smtClean="0"/>
              <a:t>disable</a:t>
            </a:r>
            <a:r>
              <a:rPr lang="en-US" sz="2000" dirty="0" smtClean="0"/>
              <a:t> the action of the soft keyboard on an </a:t>
            </a:r>
            <a:r>
              <a:rPr lang="en-US" sz="2000" dirty="0" err="1" smtClean="0"/>
              <a:t>EditText</a:t>
            </a:r>
            <a:r>
              <a:rPr lang="en-US" sz="2000" dirty="0" smtClean="0"/>
              <a:t> you should set its input type to null, as indicated below: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 </a:t>
            </a:r>
            <a:r>
              <a:rPr lang="en-US" dirty="0" err="1" smtClean="0">
                <a:latin typeface="Consolas" pitchFamily="49" charset="0"/>
              </a:rPr>
              <a:t>txtBox.setInputType</a:t>
            </a:r>
            <a:r>
              <a:rPr lang="en-US" dirty="0" smtClean="0">
                <a:latin typeface="Consolas" pitchFamily="49" charset="0"/>
              </a:rPr>
              <a:t>( </a:t>
            </a:r>
            <a:r>
              <a:rPr lang="en-US" dirty="0" err="1" smtClean="0">
                <a:latin typeface="Consolas" pitchFamily="49" charset="0"/>
              </a:rPr>
              <a:t>InputType</a:t>
            </a: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</a:rPr>
              <a:t>.</a:t>
            </a:r>
            <a:r>
              <a:rPr lang="en-US" i="1" dirty="0" err="1" smtClean="0">
                <a:solidFill>
                  <a:srgbClr val="0070C0"/>
                </a:solidFill>
                <a:latin typeface="Consolas" pitchFamily="49" charset="0"/>
              </a:rPr>
              <a:t>TYPE_NULL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sz="2000" dirty="0" smtClean="0">
              <a:latin typeface="Consolas" pitchFamily="49" charset="0"/>
            </a:endParaRPr>
          </a:p>
          <a:p>
            <a:endParaRPr lang="en-US" sz="2400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n-US" sz="2000" dirty="0" smtClean="0"/>
              <a:t>You may also try (deaf touch listener)</a:t>
            </a:r>
          </a:p>
          <a:p>
            <a:endParaRPr lang="en-US" sz="1600" dirty="0" smtClean="0">
              <a:solidFill>
                <a:srgbClr val="0000C0"/>
              </a:solidFill>
              <a:latin typeface="Courier New"/>
            </a:endParaRPr>
          </a:p>
          <a:p>
            <a:r>
              <a:rPr lang="en-US" sz="1600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txtBox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.setOnTouchListener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OnTouchListener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() {</a:t>
            </a:r>
            <a:endParaRPr lang="en-US" sz="1600" dirty="0" smtClean="0">
              <a:latin typeface="Courier New"/>
            </a:endParaRPr>
          </a:p>
          <a:p>
            <a:r>
              <a:rPr lang="en-US" sz="1600" dirty="0" smtClean="0">
                <a:solidFill>
                  <a:srgbClr val="646464"/>
                </a:solidFill>
                <a:latin typeface="Courier New"/>
              </a:rPr>
              <a:t>	@Override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onTouch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(View arg0,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/>
              </a:rPr>
              <a:t>MotionEvent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arg1) {</a:t>
            </a:r>
          </a:p>
          <a:p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	// return true to consume the touch event without </a:t>
            </a:r>
          </a:p>
          <a:p>
            <a:r>
              <a:rPr lang="en-US" sz="1600" dirty="0" smtClean="0">
                <a:solidFill>
                  <a:srgbClr val="3F7F5F"/>
                </a:solidFill>
                <a:latin typeface="Courier New"/>
              </a:rPr>
              <a:t>	// allowing virtual keyboard to be called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	}      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});</a:t>
            </a:r>
            <a:endParaRPr lang="en-US" sz="1600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3200400"/>
            <a:ext cx="87630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Close </a:t>
            </a:r>
            <a:r>
              <a:rPr lang="en-US" sz="2800" b="1" dirty="0" err="1" smtClean="0">
                <a:solidFill>
                  <a:srgbClr val="FF0000"/>
                </a:solidFill>
              </a:rPr>
              <a:t>SoftKeyboard</a:t>
            </a:r>
            <a:r>
              <a:rPr lang="en-US" sz="2800" b="1" dirty="0" smtClean="0">
                <a:solidFill>
                  <a:srgbClr val="FF0000"/>
                </a:solidFill>
              </a:rPr>
              <a:t> Window / Hide </a:t>
            </a:r>
            <a:r>
              <a:rPr lang="en-US" sz="2800" b="1" dirty="0" err="1" smtClean="0">
                <a:solidFill>
                  <a:srgbClr val="FF0000"/>
                </a:solidFill>
              </a:rPr>
              <a:t>SoftKeyboard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Once it has opened, you may close the virtual keyboard by tapping the hardware </a:t>
            </a:r>
            <a:r>
              <a:rPr lang="en-US" sz="2000" b="1" i="1" dirty="0" err="1" smtClean="0"/>
              <a:t>BackArrow</a:t>
            </a:r>
            <a:r>
              <a:rPr lang="en-US" sz="2000" dirty="0" smtClean="0"/>
              <a:t> key or issuing the following commands:</a:t>
            </a:r>
          </a:p>
          <a:p>
            <a:endParaRPr lang="en-US" sz="2000" dirty="0" smtClean="0"/>
          </a:p>
          <a:p>
            <a:endParaRPr lang="en-US" sz="2400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</a:rPr>
              <a:t>InputMethodManager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</a:rPr>
              <a:t> </a:t>
            </a:r>
            <a:r>
              <a:rPr lang="en-US" sz="1600" dirty="0" err="1" smtClean="0">
                <a:solidFill>
                  <a:srgbClr val="C00000"/>
                </a:solidFill>
                <a:latin typeface="Consolas" pitchFamily="49" charset="0"/>
              </a:rPr>
              <a:t>imm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</a:rPr>
              <a:t> = 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</a:rPr>
              <a:t>       (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</a:rPr>
              <a:t>InputMethodManager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</a:rPr>
              <a:t>) </a:t>
            </a:r>
            <a:r>
              <a:rPr lang="en-US" sz="1600" i="1" dirty="0" err="1" smtClean="0">
                <a:solidFill>
                  <a:srgbClr val="C00000"/>
                </a:solidFill>
                <a:latin typeface="Consolas" pitchFamily="49" charset="0"/>
              </a:rPr>
              <a:t>getSystemService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C00000"/>
                </a:solidFill>
                <a:latin typeface="Consolas" pitchFamily="49" charset="0"/>
              </a:rPr>
              <a:t>Context.INPUT_METHOD_SERVICE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</a:rPr>
              <a:t>  </a:t>
            </a:r>
          </a:p>
          <a:p>
            <a:r>
              <a:rPr lang="en-US" sz="1600" dirty="0" err="1" smtClean="0">
                <a:solidFill>
                  <a:srgbClr val="C00000"/>
                </a:solidFill>
                <a:latin typeface="Consolas" pitchFamily="49" charset="0"/>
              </a:rPr>
              <a:t>imm.</a:t>
            </a:r>
            <a:r>
              <a:rPr lang="en-US" sz="1600" i="1" dirty="0" err="1" smtClean="0">
                <a:solidFill>
                  <a:srgbClr val="C00000"/>
                </a:solidFill>
                <a:latin typeface="Consolas" pitchFamily="49" charset="0"/>
              </a:rPr>
              <a:t>hideSoftInputFromWindow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</a:rPr>
              <a:t> (</a:t>
            </a:r>
            <a:r>
              <a:rPr lang="en-US" sz="1600" dirty="0" err="1" smtClean="0">
                <a:solidFill>
                  <a:srgbClr val="C00000"/>
                </a:solidFill>
                <a:latin typeface="Consolas" pitchFamily="49" charset="0"/>
              </a:rPr>
              <a:t>theEditTextField.</a:t>
            </a:r>
            <a:r>
              <a:rPr lang="en-US" sz="1600" i="1" dirty="0" err="1" smtClean="0">
                <a:solidFill>
                  <a:srgbClr val="C00000"/>
                </a:solidFill>
                <a:latin typeface="Consolas" pitchFamily="49" charset="0"/>
              </a:rPr>
              <a:t>getWindowToken</a:t>
            </a:r>
            <a:r>
              <a:rPr lang="en-US" sz="1600" dirty="0" smtClean="0">
                <a:solidFill>
                  <a:srgbClr val="C00000"/>
                </a:solidFill>
                <a:latin typeface="Consolas" pitchFamily="49" charset="0"/>
              </a:rPr>
              <a:t>(), 0); </a:t>
            </a:r>
          </a:p>
          <a:p>
            <a:endParaRPr lang="en-US" dirty="0" smtClean="0">
              <a:solidFill>
                <a:srgbClr val="C0000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4724400"/>
            <a:ext cx="8001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TextWatcher</a:t>
            </a:r>
            <a:r>
              <a:rPr lang="en-US" sz="2800" b="1" dirty="0" smtClean="0">
                <a:solidFill>
                  <a:srgbClr val="FF0000"/>
                </a:solidFill>
              </a:rPr>
              <a:t> Control</a:t>
            </a:r>
          </a:p>
          <a:p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Assume </a:t>
            </a:r>
            <a:r>
              <a:rPr lang="en-US" sz="2000" i="1" dirty="0" smtClean="0">
                <a:solidFill>
                  <a:srgbClr val="C00000"/>
                </a:solidFill>
              </a:rPr>
              <a:t>txtBox1</a:t>
            </a:r>
            <a:r>
              <a:rPr lang="en-US" sz="2000" i="1" dirty="0" smtClean="0"/>
              <a:t> </a:t>
            </a:r>
            <a:r>
              <a:rPr lang="en-US" sz="2000" dirty="0" smtClean="0"/>
              <a:t>is an </a:t>
            </a:r>
            <a:r>
              <a:rPr lang="en-US" sz="2000" b="1" dirty="0" smtClean="0"/>
              <a:t>Editable</a:t>
            </a:r>
            <a:r>
              <a:rPr lang="en-US" sz="2000" dirty="0" smtClean="0"/>
              <a:t> box. A listener of the type </a:t>
            </a:r>
            <a:r>
              <a:rPr lang="en-US" sz="2000" b="1" dirty="0" err="1" smtClean="0"/>
              <a:t>onKeyListener</a:t>
            </a:r>
            <a:r>
              <a:rPr lang="en-US" sz="2000" dirty="0" smtClean="0"/>
              <a:t> could be used to follow the actions made by the hardware keyboard; however </a:t>
            </a:r>
            <a:r>
              <a:rPr lang="en-US" sz="2000" i="1" dirty="0" smtClean="0"/>
              <a:t>it will  not properly work with the </a:t>
            </a:r>
            <a:r>
              <a:rPr lang="en-US" sz="2000" b="1" i="1" dirty="0" smtClean="0"/>
              <a:t>Virtual Keyboard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 solution to this problem is to attach to the Editable control a </a:t>
            </a:r>
            <a:r>
              <a:rPr lang="en-US" sz="2000" b="1" dirty="0" err="1" smtClean="0"/>
              <a:t>TextWatcher</a:t>
            </a:r>
            <a:r>
              <a:rPr lang="en-US" sz="2000" dirty="0" smtClean="0"/>
              <a:t> and let its methods be called when the Editable text is changed.</a:t>
            </a:r>
          </a:p>
          <a:p>
            <a:endParaRPr lang="en-US" sz="2000" dirty="0" smtClean="0"/>
          </a:p>
          <a:p>
            <a:r>
              <a:rPr lang="en-US" sz="2000" dirty="0" smtClean="0"/>
              <a:t>The main methods of a </a:t>
            </a:r>
            <a:r>
              <a:rPr lang="en-US" sz="2000" b="1" dirty="0" err="1" smtClean="0"/>
              <a:t>TextWatcher</a:t>
            </a:r>
            <a:r>
              <a:rPr lang="en-US" sz="2000" dirty="0" smtClean="0"/>
              <a:t> are: </a:t>
            </a:r>
          </a:p>
          <a:p>
            <a:endParaRPr lang="en-US" sz="2000" dirty="0" smtClean="0"/>
          </a:p>
          <a:p>
            <a:r>
              <a:rPr lang="en-US" sz="2000" b="1" dirty="0" smtClean="0"/>
              <a:t>public void </a:t>
            </a:r>
            <a:r>
              <a:rPr lang="en-US" sz="2000" dirty="0" err="1" smtClean="0"/>
              <a:t>afterTextChanged</a:t>
            </a:r>
            <a:r>
              <a:rPr lang="en-US" sz="2000" b="1" dirty="0" smtClean="0"/>
              <a:t> (Editable </a:t>
            </a:r>
            <a:r>
              <a:rPr lang="en-US" sz="2000" dirty="0" err="1" smtClean="0"/>
              <a:t>theWatchedText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public void </a:t>
            </a:r>
            <a:r>
              <a:rPr lang="en-US" sz="2000" dirty="0" err="1" smtClean="0"/>
              <a:t>beforeTextChanged</a:t>
            </a:r>
            <a:r>
              <a:rPr lang="en-US" sz="2000" b="1" dirty="0" smtClean="0"/>
              <a:t> ( … )</a:t>
            </a:r>
          </a:p>
          <a:p>
            <a:r>
              <a:rPr lang="en-US" sz="2000" b="1" dirty="0" smtClean="0"/>
              <a:t>public void </a:t>
            </a:r>
            <a:r>
              <a:rPr lang="en-US" sz="2000" dirty="0" err="1" smtClean="0"/>
              <a:t>onTextChanged</a:t>
            </a:r>
            <a:r>
              <a:rPr lang="en-US" sz="2000" b="1" dirty="0" smtClean="0"/>
              <a:t> ( … )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Android r1.5 introduced the notion of </a:t>
            </a:r>
            <a:r>
              <a:rPr lang="en-US" sz="2400" b="1" dirty="0" smtClean="0">
                <a:solidFill>
                  <a:srgbClr val="0070C0"/>
                </a:solidFill>
              </a:rPr>
              <a:t>Input Method Framework (IMF)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lvl="1"/>
            <a:r>
              <a:rPr lang="en-US" sz="2400" i="1" dirty="0" smtClean="0">
                <a:solidFill>
                  <a:srgbClr val="C00000"/>
                </a:solidFill>
              </a:rPr>
              <a:t>The idea is to let the IFM arbitrate the interaction between applications and the current input method chosen by the user.</a:t>
            </a:r>
          </a:p>
          <a:p>
            <a:endParaRPr lang="en-US" sz="2400" dirty="0" smtClean="0"/>
          </a:p>
          <a:p>
            <a:r>
              <a:rPr lang="en-US" sz="2400" dirty="0" smtClean="0"/>
              <a:t>The motivation behind this framework is the realization that as Android matures, more hardware /software devices, and input techniques will appear in user’s applications, for instance: </a:t>
            </a:r>
          </a:p>
          <a:p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real &amp; virtual keyboards,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voice recognition,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hand writing,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 7: </a:t>
            </a:r>
            <a:r>
              <a:rPr lang="en-US" sz="2800" b="1" dirty="0" err="1" smtClean="0"/>
              <a:t>TextWatcher</a:t>
            </a:r>
            <a:r>
              <a:rPr lang="en-US" sz="2800" b="1" dirty="0" smtClean="0"/>
              <a:t> Demo</a:t>
            </a:r>
          </a:p>
          <a:p>
            <a:endParaRPr lang="en-US" sz="2000" b="1" dirty="0" smtClean="0">
              <a:solidFill>
                <a:srgbClr val="0070C0"/>
              </a:solidFill>
            </a:endParaRPr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1752600"/>
            <a:ext cx="3200400" cy="480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ight Arrow 10"/>
          <p:cNvSpPr/>
          <p:nvPr/>
        </p:nvSpPr>
        <p:spPr>
          <a:xfrm flipH="1">
            <a:off x="5410200" y="1981200"/>
            <a:ext cx="30480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EditText</a:t>
            </a:r>
            <a:r>
              <a:rPr lang="en-US" b="1" dirty="0" smtClean="0"/>
              <a:t> uses .</a:t>
            </a:r>
            <a:r>
              <a:rPr lang="en-US" b="1" dirty="0" err="1" smtClean="0"/>
              <a:t>addTextChangedListener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 flipH="1">
            <a:off x="5486400" y="3810000"/>
            <a:ext cx="30480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IMF suggestions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 7: </a:t>
            </a:r>
            <a:r>
              <a:rPr lang="en-US" sz="2800" b="1" dirty="0" err="1" smtClean="0"/>
              <a:t>TextWatcher</a:t>
            </a:r>
            <a:r>
              <a:rPr lang="en-US" sz="2800" b="1" dirty="0" smtClean="0"/>
              <a:t> Demo</a:t>
            </a:r>
          </a:p>
          <a:p>
            <a:endParaRPr 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752601"/>
            <a:ext cx="77724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&lt;?xml version=</a:t>
            </a:r>
            <a:r>
              <a:rPr lang="en-US" sz="1200" i="1" dirty="0" smtClean="0"/>
              <a:t>"1.0" encoding="utf-8"?&gt;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LinearLayout</a:t>
            </a:r>
            <a:r>
              <a:rPr lang="en-US" sz="1200" dirty="0" smtClean="0"/>
              <a:t> </a:t>
            </a:r>
            <a:r>
              <a:rPr lang="en-US" sz="1200" dirty="0" err="1" smtClean="0"/>
              <a:t>xmlns:android</a:t>
            </a:r>
            <a:r>
              <a:rPr lang="en-US" sz="1200" dirty="0" smtClean="0"/>
              <a:t>=</a:t>
            </a:r>
            <a:r>
              <a:rPr lang="en-US" sz="1200" i="1" dirty="0" smtClean="0"/>
              <a:t>"http://schemas.android.com/apk/res/android"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android:orientation</a:t>
            </a:r>
            <a:r>
              <a:rPr lang="en-US" sz="1200" dirty="0" smtClean="0"/>
              <a:t>=</a:t>
            </a:r>
            <a:r>
              <a:rPr lang="en-US" sz="1200" i="1" dirty="0" smtClean="0"/>
              <a:t>"vertical"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android:layout_width</a:t>
            </a:r>
            <a:r>
              <a:rPr lang="en-US" sz="1200" dirty="0" smtClean="0"/>
              <a:t>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fill_parent</a:t>
            </a:r>
            <a:r>
              <a:rPr lang="en-US" sz="1200" i="1" dirty="0" smtClean="0"/>
              <a:t>"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android:layout_height</a:t>
            </a:r>
            <a:r>
              <a:rPr lang="en-US" sz="1200" dirty="0" smtClean="0"/>
              <a:t>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fill_parent</a:t>
            </a:r>
            <a:r>
              <a:rPr lang="en-US" sz="1200" i="1" dirty="0" smtClean="0"/>
              <a:t>"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android:background</a:t>
            </a:r>
            <a:r>
              <a:rPr lang="en-US" sz="1200" dirty="0" smtClean="0"/>
              <a:t>=</a:t>
            </a:r>
            <a:r>
              <a:rPr lang="en-US" sz="1200" i="1" dirty="0" smtClean="0"/>
              <a:t>"#</a:t>
            </a:r>
            <a:r>
              <a:rPr lang="en-US" sz="1200" i="1" dirty="0" err="1" smtClean="0"/>
              <a:t>ffaabbcc</a:t>
            </a:r>
            <a:r>
              <a:rPr lang="en-US" sz="1200" i="1" dirty="0" smtClean="0"/>
              <a:t>"</a:t>
            </a:r>
          </a:p>
          <a:p>
            <a:r>
              <a:rPr lang="en-US" sz="1200" dirty="0" smtClean="0"/>
              <a:t>    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EditText</a:t>
            </a:r>
            <a:r>
              <a:rPr lang="en-US" sz="1200" dirty="0" smtClean="0"/>
              <a:t>  </a:t>
            </a:r>
          </a:p>
          <a:p>
            <a:r>
              <a:rPr lang="en-US" sz="1200" dirty="0" err="1" smtClean="0"/>
              <a:t>android:id</a:t>
            </a:r>
            <a:r>
              <a:rPr lang="en-US" sz="1200" dirty="0" smtClean="0"/>
              <a:t>=</a:t>
            </a:r>
            <a:r>
              <a:rPr lang="en-US" sz="1200" i="1" dirty="0" smtClean="0"/>
              <a:t>"@+id/</a:t>
            </a:r>
            <a:r>
              <a:rPr lang="en-US" sz="1200" i="1" dirty="0" err="1" smtClean="0"/>
              <a:t>txtInput</a:t>
            </a:r>
            <a:r>
              <a:rPr lang="en-US" sz="1200" i="1" dirty="0" smtClean="0"/>
              <a:t>"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android:layout_width</a:t>
            </a:r>
            <a:r>
              <a:rPr lang="en-US" sz="1200" dirty="0" smtClean="0"/>
              <a:t>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fill_parent</a:t>
            </a:r>
            <a:r>
              <a:rPr lang="en-US" sz="1200" i="1" dirty="0" smtClean="0"/>
              <a:t>" 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android:layout_height</a:t>
            </a:r>
            <a:r>
              <a:rPr lang="en-US" sz="1200" dirty="0" smtClean="0"/>
              <a:t>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wrap_content</a:t>
            </a:r>
            <a:r>
              <a:rPr lang="en-US" sz="1200" i="1" dirty="0" smtClean="0"/>
              <a:t>" 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android:layout_margin</a:t>
            </a:r>
            <a:r>
              <a:rPr lang="en-US" sz="1200" dirty="0" smtClean="0"/>
              <a:t>=</a:t>
            </a:r>
            <a:r>
              <a:rPr lang="en-US" sz="1200" i="1" dirty="0" smtClean="0"/>
              <a:t>"10px"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android:padding</a:t>
            </a:r>
            <a:r>
              <a:rPr lang="en-US" sz="1200" dirty="0" smtClean="0"/>
              <a:t>=</a:t>
            </a:r>
            <a:r>
              <a:rPr lang="en-US" sz="1200" i="1" dirty="0" smtClean="0"/>
              <a:t>"4px"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android:textStyle</a:t>
            </a:r>
            <a:r>
              <a:rPr lang="en-US" sz="1200" dirty="0" smtClean="0"/>
              <a:t>=</a:t>
            </a:r>
            <a:r>
              <a:rPr lang="en-US" sz="1200" i="1" dirty="0" smtClean="0"/>
              <a:t>"bold"</a:t>
            </a:r>
          </a:p>
          <a:p>
            <a:r>
              <a:rPr lang="en-US" sz="1200" dirty="0" smtClean="0"/>
              <a:t>    /&gt;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TextView</a:t>
            </a:r>
            <a:r>
              <a:rPr lang="en-US" sz="1200" dirty="0" smtClean="0"/>
              <a:t>  </a:t>
            </a:r>
          </a:p>
          <a:p>
            <a:r>
              <a:rPr lang="en-US" sz="1200" dirty="0" err="1" smtClean="0"/>
              <a:t>android:id</a:t>
            </a:r>
            <a:r>
              <a:rPr lang="en-US" sz="1200" dirty="0" smtClean="0"/>
              <a:t>=</a:t>
            </a:r>
            <a:r>
              <a:rPr lang="en-US" sz="1200" i="1" dirty="0" smtClean="0"/>
              <a:t>"@+id/</a:t>
            </a:r>
            <a:r>
              <a:rPr lang="en-US" sz="1200" i="1" dirty="0" err="1" smtClean="0"/>
              <a:t>txtMsg</a:t>
            </a:r>
            <a:r>
              <a:rPr lang="en-US" sz="1200" i="1" dirty="0" smtClean="0"/>
              <a:t>"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android:layout_width</a:t>
            </a:r>
            <a:r>
              <a:rPr lang="en-US" sz="1200" dirty="0" smtClean="0"/>
              <a:t>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fill_parent</a:t>
            </a:r>
            <a:r>
              <a:rPr lang="en-US" sz="1200" i="1" dirty="0" smtClean="0"/>
              <a:t>" 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android:layout_height</a:t>
            </a:r>
            <a:r>
              <a:rPr lang="en-US" sz="1200" dirty="0" smtClean="0"/>
              <a:t>=</a:t>
            </a:r>
            <a:r>
              <a:rPr lang="en-US" sz="1200" i="1" dirty="0" smtClean="0"/>
              <a:t>"</a:t>
            </a:r>
            <a:r>
              <a:rPr lang="en-US" sz="1200" i="1" dirty="0" err="1" smtClean="0"/>
              <a:t>wrap_content</a:t>
            </a:r>
            <a:r>
              <a:rPr lang="en-US" sz="1200" i="1" dirty="0" smtClean="0"/>
              <a:t>" 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android:layout_margin</a:t>
            </a:r>
            <a:r>
              <a:rPr lang="en-US" sz="1200" dirty="0" smtClean="0"/>
              <a:t>=</a:t>
            </a:r>
            <a:r>
              <a:rPr lang="en-US" sz="1200" i="1" dirty="0" smtClean="0"/>
              <a:t>"10px"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android:padding</a:t>
            </a:r>
            <a:r>
              <a:rPr lang="en-US" sz="1200" dirty="0" smtClean="0"/>
              <a:t>=</a:t>
            </a:r>
            <a:r>
              <a:rPr lang="en-US" sz="1200" i="1" dirty="0" smtClean="0"/>
              <a:t>"4px"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android:background</a:t>
            </a:r>
            <a:r>
              <a:rPr lang="en-US" sz="1200" dirty="0" smtClean="0"/>
              <a:t>=</a:t>
            </a:r>
            <a:r>
              <a:rPr lang="en-US" sz="1200" i="1" dirty="0" smtClean="0"/>
              <a:t>"#ff0000ff"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android:textStyle</a:t>
            </a:r>
            <a:r>
              <a:rPr lang="en-US" sz="1200" dirty="0" smtClean="0"/>
              <a:t>=</a:t>
            </a:r>
            <a:r>
              <a:rPr lang="en-US" sz="1200" i="1" dirty="0" smtClean="0"/>
              <a:t>"bold"</a:t>
            </a:r>
          </a:p>
          <a:p>
            <a:r>
              <a:rPr lang="en-US" sz="1200" dirty="0" smtClean="0"/>
              <a:t>    /&gt;    </a:t>
            </a:r>
          </a:p>
          <a:p>
            <a:r>
              <a:rPr lang="en-US" sz="1200" dirty="0" smtClean="0"/>
              <a:t>&lt;/</a:t>
            </a:r>
            <a:r>
              <a:rPr lang="en-US" sz="1200" dirty="0" err="1" smtClean="0"/>
              <a:t>LinearLayout</a:t>
            </a:r>
            <a:r>
              <a:rPr lang="en-US" sz="1200" dirty="0" smtClean="0"/>
              <a:t>&gt;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7620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 7: </a:t>
            </a:r>
            <a:r>
              <a:rPr lang="en-US" sz="2800" b="1" dirty="0" err="1" smtClean="0"/>
              <a:t>TextWatcher</a:t>
            </a:r>
            <a:r>
              <a:rPr lang="en-US" sz="2800" b="1" dirty="0" smtClean="0"/>
              <a:t> Demo</a:t>
            </a:r>
          </a:p>
          <a:p>
            <a:endParaRPr 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161157"/>
            <a:ext cx="7772400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sz="1200" dirty="0" smtClean="0"/>
              <a:t>// demonstrate the use of a simple TEXTWATCHER control</a:t>
            </a:r>
          </a:p>
          <a:p>
            <a:pPr defTabSz="182880"/>
            <a:r>
              <a:rPr lang="en-US" sz="1200" b="1" dirty="0" smtClean="0"/>
              <a:t>package cis493.keyboarding;</a:t>
            </a:r>
          </a:p>
          <a:p>
            <a:pPr defTabSz="182880"/>
            <a:r>
              <a:rPr lang="en-US" sz="1200" dirty="0" smtClean="0"/>
              <a:t>…</a:t>
            </a:r>
          </a:p>
          <a:p>
            <a:pPr defTabSz="182880"/>
            <a:r>
              <a:rPr lang="en-US" sz="1200" b="1" dirty="0" smtClean="0"/>
              <a:t>public class </a:t>
            </a:r>
            <a:r>
              <a:rPr lang="en-US" sz="1200" b="1" dirty="0" err="1" smtClean="0"/>
              <a:t>TextWatcherDemo</a:t>
            </a:r>
            <a:r>
              <a:rPr lang="en-US" sz="1200" b="1" dirty="0" smtClean="0"/>
              <a:t> extends Activity  {</a:t>
            </a:r>
          </a:p>
          <a:p>
            <a:pPr defTabSz="182880"/>
            <a:r>
              <a:rPr lang="en-US" sz="1200" dirty="0" smtClean="0"/>
              <a:t>    </a:t>
            </a:r>
            <a:r>
              <a:rPr lang="en-US" sz="1200" dirty="0" err="1" smtClean="0"/>
              <a:t>EditText</a:t>
            </a:r>
            <a:r>
              <a:rPr lang="en-US" sz="1200" dirty="0" smtClean="0"/>
              <a:t> </a:t>
            </a:r>
            <a:r>
              <a:rPr lang="en-US" sz="1200" dirty="0" err="1" smtClean="0"/>
              <a:t>txtInput</a:t>
            </a:r>
            <a:r>
              <a:rPr lang="en-US" sz="1200" dirty="0" smtClean="0"/>
              <a:t>;</a:t>
            </a:r>
          </a:p>
          <a:p>
            <a:pPr defTabSz="182880"/>
            <a:r>
              <a:rPr lang="en-US" sz="1200" dirty="0" smtClean="0"/>
              <a:t>    </a:t>
            </a:r>
            <a:r>
              <a:rPr lang="en-US" sz="1200" dirty="0" err="1" smtClean="0"/>
              <a:t>TextView</a:t>
            </a:r>
            <a:r>
              <a:rPr lang="en-US" sz="1200" dirty="0" smtClean="0"/>
              <a:t> </a:t>
            </a:r>
            <a:r>
              <a:rPr lang="en-US" sz="1200" dirty="0" err="1" smtClean="0"/>
              <a:t>txtMsg</a:t>
            </a:r>
            <a:r>
              <a:rPr lang="en-US" sz="1200" dirty="0" smtClean="0"/>
              <a:t>;</a:t>
            </a:r>
          </a:p>
          <a:p>
            <a:pPr defTabSz="182880"/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keyCount</a:t>
            </a:r>
            <a:r>
              <a:rPr lang="en-US" sz="1200" dirty="0" smtClean="0"/>
              <a:t> = 0;    </a:t>
            </a:r>
          </a:p>
          <a:p>
            <a:pPr defTabSz="182880"/>
            <a:r>
              <a:rPr lang="en-US" sz="1200" dirty="0" smtClean="0"/>
              <a:t>    @Override</a:t>
            </a:r>
          </a:p>
          <a:p>
            <a:pPr defTabSz="182880"/>
            <a:r>
              <a:rPr lang="en-US" sz="1200" dirty="0" smtClean="0"/>
              <a:t>    </a:t>
            </a:r>
            <a:r>
              <a:rPr lang="en-US" sz="1200" b="1" dirty="0" smtClean="0"/>
              <a:t>public void </a:t>
            </a:r>
            <a:r>
              <a:rPr lang="en-US" sz="1200" dirty="0" err="1" smtClean="0"/>
              <a:t>onCreate</a:t>
            </a:r>
            <a:r>
              <a:rPr lang="en-US" sz="1200" b="1" dirty="0" smtClean="0"/>
              <a:t> (Bundle </a:t>
            </a:r>
            <a:r>
              <a:rPr lang="en-US" sz="1200" b="1" dirty="0" err="1" smtClean="0"/>
              <a:t>savedInstanceState</a:t>
            </a:r>
            <a:r>
              <a:rPr lang="en-US" sz="1200" b="1" dirty="0" smtClean="0"/>
              <a:t>) {</a:t>
            </a:r>
          </a:p>
          <a:p>
            <a:pPr defTabSz="182880"/>
            <a:r>
              <a:rPr lang="en-US" sz="1200" dirty="0" smtClean="0"/>
              <a:t>        	</a:t>
            </a:r>
            <a:r>
              <a:rPr lang="en-US" sz="1200" b="1" dirty="0" err="1" smtClean="0"/>
              <a:t>super.onCreate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savedInstanceState</a:t>
            </a:r>
            <a:r>
              <a:rPr lang="en-US" sz="1200" b="1" dirty="0" smtClean="0"/>
              <a:t>);</a:t>
            </a:r>
          </a:p>
          <a:p>
            <a:pPr defTabSz="182880"/>
            <a:r>
              <a:rPr lang="en-US" sz="1200" dirty="0" smtClean="0"/>
              <a:t>        	</a:t>
            </a:r>
            <a:r>
              <a:rPr lang="en-US" sz="1200" dirty="0" err="1" smtClean="0"/>
              <a:t>setContentView</a:t>
            </a:r>
            <a:r>
              <a:rPr lang="en-US" sz="1200" dirty="0" smtClean="0"/>
              <a:t>(</a:t>
            </a:r>
            <a:r>
              <a:rPr lang="en-US" sz="1200" dirty="0" err="1" smtClean="0"/>
              <a:t>R.layout.</a:t>
            </a:r>
            <a:r>
              <a:rPr lang="en-US" sz="1200" i="1" dirty="0" err="1" smtClean="0"/>
              <a:t>main</a:t>
            </a:r>
            <a:r>
              <a:rPr lang="en-US" sz="1200" i="1" dirty="0" smtClean="0"/>
              <a:t>);</a:t>
            </a:r>
          </a:p>
          <a:p>
            <a:pPr defTabSz="182880"/>
            <a:r>
              <a:rPr lang="en-US" sz="1200" dirty="0" smtClean="0"/>
              <a:t>        	</a:t>
            </a:r>
            <a:r>
              <a:rPr lang="en-US" sz="1200" dirty="0" err="1" smtClean="0"/>
              <a:t>txtMsg</a:t>
            </a:r>
            <a:r>
              <a:rPr lang="en-US" sz="1200" dirty="0" smtClean="0"/>
              <a:t> = (</a:t>
            </a:r>
            <a:r>
              <a:rPr lang="en-US" sz="1200" dirty="0" err="1" smtClean="0"/>
              <a:t>TextView</a:t>
            </a:r>
            <a:r>
              <a:rPr lang="en-US" sz="1200" dirty="0" smtClean="0"/>
              <a:t>)</a:t>
            </a:r>
            <a:r>
              <a:rPr lang="en-US" sz="1200" dirty="0" err="1" smtClean="0"/>
              <a:t>findViewById</a:t>
            </a:r>
            <a:r>
              <a:rPr lang="en-US" sz="1200" dirty="0" smtClean="0"/>
              <a:t>(</a:t>
            </a:r>
            <a:r>
              <a:rPr lang="en-US" sz="1200" dirty="0" err="1" smtClean="0"/>
              <a:t>R.id.</a:t>
            </a:r>
            <a:r>
              <a:rPr lang="en-US" sz="1200" i="1" dirty="0" err="1" smtClean="0"/>
              <a:t>txtMsg</a:t>
            </a:r>
            <a:r>
              <a:rPr lang="en-US" sz="1200" i="1" dirty="0" smtClean="0"/>
              <a:t>);</a:t>
            </a:r>
          </a:p>
          <a:p>
            <a:pPr defTabSz="182880"/>
            <a:r>
              <a:rPr lang="en-US" sz="1200" dirty="0" smtClean="0"/>
              <a:t>        	</a:t>
            </a:r>
            <a:r>
              <a:rPr lang="en-US" sz="1200" dirty="0" err="1" smtClean="0"/>
              <a:t>txtInput</a:t>
            </a:r>
            <a:r>
              <a:rPr lang="en-US" sz="1200" dirty="0" smtClean="0"/>
              <a:t> = (</a:t>
            </a:r>
            <a:r>
              <a:rPr lang="en-US" sz="1200" dirty="0" err="1" smtClean="0"/>
              <a:t>EditText</a:t>
            </a:r>
            <a:r>
              <a:rPr lang="en-US" sz="1200" dirty="0" smtClean="0"/>
              <a:t>)</a:t>
            </a:r>
            <a:r>
              <a:rPr lang="en-US" sz="1200" dirty="0" err="1" smtClean="0"/>
              <a:t>findViewById</a:t>
            </a:r>
            <a:r>
              <a:rPr lang="en-US" sz="1200" dirty="0" smtClean="0"/>
              <a:t>(</a:t>
            </a:r>
            <a:r>
              <a:rPr lang="en-US" sz="1200" dirty="0" err="1" smtClean="0"/>
              <a:t>R.id.</a:t>
            </a:r>
            <a:r>
              <a:rPr lang="en-US" sz="1200" i="1" dirty="0" err="1" smtClean="0"/>
              <a:t>txtInput</a:t>
            </a:r>
            <a:r>
              <a:rPr lang="en-US" sz="1200" i="1" dirty="0" smtClean="0"/>
              <a:t>);    </a:t>
            </a:r>
          </a:p>
          <a:p>
            <a:pPr defTabSz="182880"/>
            <a:endParaRPr lang="en-US" sz="1200" dirty="0" smtClean="0"/>
          </a:p>
          <a:p>
            <a:pPr defTabSz="182880"/>
            <a:r>
              <a:rPr lang="en-US" sz="1200" dirty="0" smtClean="0"/>
              <a:t>		</a:t>
            </a:r>
            <a:r>
              <a:rPr lang="en-US" sz="1200" dirty="0" err="1" smtClean="0"/>
              <a:t>txtInput.addTextChangedListener</a:t>
            </a:r>
            <a:r>
              <a:rPr lang="en-US" sz="1200" dirty="0" smtClean="0"/>
              <a:t>(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TextWatcher</a:t>
            </a:r>
            <a:r>
              <a:rPr lang="en-US" sz="1200" b="1" dirty="0" smtClean="0"/>
              <a:t>() {</a:t>
            </a:r>
          </a:p>
          <a:p>
            <a:pPr defTabSz="182880"/>
            <a:r>
              <a:rPr lang="en-US" sz="1200" b="1" dirty="0" smtClean="0"/>
              <a:t>			public void </a:t>
            </a:r>
            <a:r>
              <a:rPr lang="en-US" sz="1200" dirty="0" err="1" smtClean="0"/>
              <a:t>afterTextChanged</a:t>
            </a:r>
            <a:r>
              <a:rPr lang="en-US" sz="1200" b="1" dirty="0" smtClean="0"/>
              <a:t> (Editable </a:t>
            </a:r>
            <a:r>
              <a:rPr lang="en-US" sz="1200" dirty="0" err="1" smtClean="0"/>
              <a:t>theWatchedText</a:t>
            </a:r>
            <a:r>
              <a:rPr lang="en-US" sz="1200" b="1" dirty="0" smtClean="0"/>
              <a:t>) {</a:t>
            </a:r>
          </a:p>
          <a:p>
            <a:pPr defTabSz="182880"/>
            <a:r>
              <a:rPr lang="en-US" sz="1200" dirty="0" smtClean="0"/>
              <a:t>				String </a:t>
            </a:r>
            <a:r>
              <a:rPr lang="en-US" sz="1200" dirty="0" err="1" smtClean="0"/>
              <a:t>msg</a:t>
            </a:r>
            <a:r>
              <a:rPr lang="en-US" sz="1200" dirty="0" smtClean="0"/>
              <a:t> = "count: " + </a:t>
            </a:r>
            <a:r>
              <a:rPr lang="en-US" sz="1200" dirty="0" err="1" smtClean="0"/>
              <a:t>txtInput.getText</a:t>
            </a:r>
            <a:r>
              <a:rPr lang="en-US" sz="1200" dirty="0" smtClean="0"/>
              <a:t>().</a:t>
            </a:r>
            <a:r>
              <a:rPr lang="en-US" sz="1200" dirty="0" err="1" smtClean="0"/>
              <a:t>toString</a:t>
            </a:r>
            <a:r>
              <a:rPr lang="en-US" sz="1200" dirty="0" smtClean="0"/>
              <a:t>().length() + " " + </a:t>
            </a:r>
            <a:r>
              <a:rPr lang="en-US" sz="1200" dirty="0" err="1" smtClean="0"/>
              <a:t>theWatchedText.toString</a:t>
            </a:r>
            <a:r>
              <a:rPr lang="en-US" sz="1200" dirty="0" smtClean="0"/>
              <a:t>();</a:t>
            </a:r>
          </a:p>
          <a:p>
            <a:pPr defTabSz="182880"/>
            <a:r>
              <a:rPr lang="en-US" sz="1200" dirty="0" smtClean="0"/>
              <a:t>				</a:t>
            </a:r>
            <a:r>
              <a:rPr lang="en-US" sz="1200" dirty="0" err="1" smtClean="0"/>
              <a:t>txtMsg.setText</a:t>
            </a:r>
            <a:r>
              <a:rPr lang="en-US" sz="1200" dirty="0" smtClean="0"/>
              <a:t>( </a:t>
            </a:r>
            <a:r>
              <a:rPr lang="en-US" sz="1200" dirty="0" err="1" smtClean="0"/>
              <a:t>msg</a:t>
            </a:r>
            <a:r>
              <a:rPr lang="en-US" sz="1200" dirty="0" smtClean="0"/>
              <a:t> );</a:t>
            </a:r>
          </a:p>
          <a:p>
            <a:pPr defTabSz="182880"/>
            <a:r>
              <a:rPr lang="en-US" sz="1200" dirty="0" smtClean="0"/>
              <a:t>			}</a:t>
            </a:r>
          </a:p>
          <a:p>
            <a:pPr defTabSz="182880"/>
            <a:r>
              <a:rPr lang="en-US" sz="1200" b="1" dirty="0" smtClean="0"/>
              <a:t>			public void </a:t>
            </a:r>
            <a:r>
              <a:rPr lang="en-US" sz="1200" dirty="0" err="1" smtClean="0"/>
              <a:t>beforeTextChanged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CharSequence</a:t>
            </a:r>
            <a:r>
              <a:rPr lang="en-US" sz="1200" b="1" dirty="0" smtClean="0"/>
              <a:t> arg0,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arg1,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arg2,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arg3) {</a:t>
            </a:r>
          </a:p>
          <a:p>
            <a:pPr defTabSz="182880"/>
            <a:r>
              <a:rPr lang="en-US" sz="1200" dirty="0" smtClean="0"/>
              <a:t>				//</a:t>
            </a:r>
            <a:r>
              <a:rPr lang="en-US" sz="1200" dirty="0" err="1" smtClean="0"/>
              <a:t>Toast.makeText</a:t>
            </a:r>
            <a:r>
              <a:rPr lang="en-US" sz="1200" dirty="0" smtClean="0"/>
              <a:t>(</a:t>
            </a:r>
            <a:r>
              <a:rPr lang="en-US" sz="1200" dirty="0" err="1" smtClean="0"/>
              <a:t>getApplicationContext</a:t>
            </a:r>
            <a:r>
              <a:rPr lang="en-US" sz="1200" dirty="0" smtClean="0"/>
              <a:t>(), "BTC " + arg0, 1).show();</a:t>
            </a:r>
          </a:p>
          <a:p>
            <a:pPr defTabSz="182880"/>
            <a:r>
              <a:rPr lang="en-US" sz="1200" dirty="0" smtClean="0"/>
              <a:t>			}</a:t>
            </a:r>
          </a:p>
          <a:p>
            <a:pPr defTabSz="182880"/>
            <a:r>
              <a:rPr lang="en-US" sz="1200" b="1" dirty="0" smtClean="0"/>
              <a:t>			public void </a:t>
            </a:r>
            <a:r>
              <a:rPr lang="en-US" sz="1200" dirty="0" err="1" smtClean="0"/>
              <a:t>onTextChanged</a:t>
            </a:r>
            <a:r>
              <a:rPr lang="en-US" sz="1200" b="1" dirty="0" smtClean="0"/>
              <a:t> (</a:t>
            </a:r>
            <a:r>
              <a:rPr lang="en-US" sz="1200" b="1" dirty="0" err="1" smtClean="0"/>
              <a:t>CharSequence</a:t>
            </a:r>
            <a:r>
              <a:rPr lang="en-US" sz="1200" b="1" dirty="0" smtClean="0"/>
              <a:t> arg0,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arg1,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arg2,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arg3) {</a:t>
            </a:r>
          </a:p>
          <a:p>
            <a:pPr defTabSz="182880"/>
            <a:r>
              <a:rPr lang="en-US" sz="1200" dirty="0" smtClean="0"/>
              <a:t>				//</a:t>
            </a:r>
            <a:r>
              <a:rPr lang="en-US" sz="1200" dirty="0" err="1" smtClean="0"/>
              <a:t>Toast.makeText</a:t>
            </a:r>
            <a:r>
              <a:rPr lang="en-US" sz="1200" dirty="0" smtClean="0"/>
              <a:t>(</a:t>
            </a:r>
            <a:r>
              <a:rPr lang="en-US" sz="1200" dirty="0" err="1" smtClean="0"/>
              <a:t>getApplicationContext</a:t>
            </a:r>
            <a:r>
              <a:rPr lang="en-US" sz="1200" dirty="0" smtClean="0"/>
              <a:t>(), "OTC " + arg0, 1).show();</a:t>
            </a:r>
          </a:p>
          <a:p>
            <a:pPr defTabSz="182880"/>
            <a:r>
              <a:rPr lang="en-US" sz="1200" dirty="0" smtClean="0"/>
              <a:t>			}        </a:t>
            </a:r>
          </a:p>
          <a:p>
            <a:pPr defTabSz="182880"/>
            <a:r>
              <a:rPr lang="en-US" sz="1200" dirty="0" smtClean="0"/>
              <a:t>    		}); //</a:t>
            </a:r>
            <a:r>
              <a:rPr lang="en-US" sz="1200" dirty="0" err="1" smtClean="0"/>
              <a:t>addTextChangedListener</a:t>
            </a:r>
            <a:endParaRPr lang="en-US" sz="1200" dirty="0" smtClean="0"/>
          </a:p>
          <a:p>
            <a:pPr defTabSz="182880"/>
            <a:endParaRPr lang="en-US" sz="1200" dirty="0" smtClean="0"/>
          </a:p>
          <a:p>
            <a:pPr defTabSz="182880"/>
            <a:r>
              <a:rPr lang="en-US" sz="1200" dirty="0" smtClean="0"/>
              <a:t>   } //</a:t>
            </a:r>
            <a:r>
              <a:rPr lang="en-US" sz="1200" dirty="0" err="1" smtClean="0"/>
              <a:t>onCreate</a:t>
            </a:r>
            <a:endParaRPr lang="en-US" sz="1200" dirty="0" smtClean="0"/>
          </a:p>
          <a:p>
            <a:pPr defTabSz="182880"/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9" name="Right Brace 8"/>
          <p:cNvSpPr/>
          <p:nvPr/>
        </p:nvSpPr>
        <p:spPr>
          <a:xfrm>
            <a:off x="7162800" y="3810000"/>
            <a:ext cx="3048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flipH="1">
            <a:off x="533400" y="3810000"/>
            <a:ext cx="3048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90500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Keyboarding data into Android’s applications is functionally dependent of the hardware present in the actual device.</a:t>
            </a:r>
          </a:p>
        </p:txBody>
      </p:sp>
      <p:pic>
        <p:nvPicPr>
          <p:cNvPr id="9" name="Picture 8" descr="G1-dev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438400"/>
            <a:ext cx="2519172" cy="20785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0463" y="2238375"/>
            <a:ext cx="17430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5800" y="48006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HTC – G1</a:t>
            </a:r>
          </a:p>
          <a:p>
            <a:r>
              <a:rPr lang="en-US" dirty="0" smtClean="0"/>
              <a:t>Sliding Window exposes (occasionally) a hard keyboard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0" y="47244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Samsung</a:t>
            </a:r>
          </a:p>
          <a:p>
            <a:r>
              <a:rPr lang="en-US" dirty="0" smtClean="0"/>
              <a:t>Model shows a permanent hard keyboard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2286000"/>
            <a:ext cx="175434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867400" y="474327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HTC - Magic</a:t>
            </a:r>
          </a:p>
          <a:p>
            <a:r>
              <a:rPr lang="en-US" dirty="0" smtClean="0"/>
              <a:t>Model shown has no </a:t>
            </a:r>
          </a:p>
          <a:p>
            <a:r>
              <a:rPr lang="en-US" dirty="0" smtClean="0"/>
              <a:t>hard keyboard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396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IMF is aware of the available hardware and its current state. </a:t>
            </a:r>
          </a:p>
          <a:p>
            <a:endParaRPr lang="en-US" sz="2400" dirty="0" smtClean="0"/>
          </a:p>
          <a:p>
            <a:r>
              <a:rPr lang="en-US" sz="2400" dirty="0" smtClean="0"/>
              <a:t>If there is no a readily available hardware keyboard, an </a:t>
            </a:r>
            <a:r>
              <a:rPr lang="en-US" sz="2400" i="1" dirty="0" smtClean="0"/>
              <a:t>input method editor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70C0"/>
                </a:solidFill>
              </a:rPr>
              <a:t>IME</a:t>
            </a:r>
            <a:r>
              <a:rPr lang="en-US" sz="2400" dirty="0" smtClean="0"/>
              <a:t>) will be made available to the user when they tap on an enabled </a:t>
            </a:r>
            <a:r>
              <a:rPr lang="en-US" sz="2400" i="1" dirty="0" err="1" smtClean="0"/>
              <a:t>EditText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9" name="Picture 8" descr="dev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219200"/>
            <a:ext cx="2971800" cy="4457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Left Brace 9"/>
          <p:cNvSpPr/>
          <p:nvPr/>
        </p:nvSpPr>
        <p:spPr>
          <a:xfrm>
            <a:off x="4876800" y="3886200"/>
            <a:ext cx="2286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2 11"/>
          <p:cNvSpPr/>
          <p:nvPr/>
        </p:nvSpPr>
        <p:spPr>
          <a:xfrm rot="10800000" flipV="1">
            <a:off x="1828800" y="5562600"/>
            <a:ext cx="19812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0335"/>
              <a:gd name="adj6" fmla="val -52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 Keyboard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581400" y="1828800"/>
            <a:ext cx="1524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Enabled </a:t>
            </a:r>
          </a:p>
          <a:p>
            <a:pPr algn="ctr"/>
            <a:r>
              <a:rPr lang="en-US" dirty="0" err="1" smtClean="0"/>
              <a:t>EditText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1219200"/>
            <a:ext cx="8763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Telling Android what data to expect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TextViews</a:t>
            </a:r>
            <a:r>
              <a:rPr lang="en-US" sz="2400" dirty="0" smtClean="0"/>
              <a:t> can indicate by </a:t>
            </a:r>
            <a:r>
              <a:rPr lang="en-US" sz="2400" i="1" dirty="0" smtClean="0"/>
              <a:t>XML attribute </a:t>
            </a:r>
            <a:r>
              <a:rPr lang="en-US" sz="2400" dirty="0" smtClean="0"/>
              <a:t>or </a:t>
            </a:r>
            <a:r>
              <a:rPr lang="en-US" sz="2400" i="1" dirty="0" smtClean="0"/>
              <a:t>Java method </a:t>
            </a:r>
            <a:r>
              <a:rPr lang="en-US" sz="2400" dirty="0" smtClean="0"/>
              <a:t>the expected type of a text field: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android:inputType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=“...”</a:t>
            </a:r>
          </a:p>
          <a:p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editTextBox.setRawInputType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This way Android knows the type of data to be placed in a text field. </a:t>
            </a:r>
          </a:p>
          <a:p>
            <a:endParaRPr lang="en-US" sz="2400" dirty="0" smtClean="0"/>
          </a:p>
          <a:p>
            <a:r>
              <a:rPr lang="en-US" sz="2400" dirty="0" smtClean="0"/>
              <a:t>Knowing the type is useful in deciding what appropriated input method could be applied to help the user enter text. 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52400" y="3124200"/>
            <a:ext cx="1447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52400" y="3810000"/>
            <a:ext cx="1447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2368333"/>
          <a:ext cx="8610600" cy="3171756"/>
        </p:xfrm>
        <a:graphic>
          <a:graphicData uri="http://schemas.openxmlformats.org/drawingml/2006/table">
            <a:tbl>
              <a:tblPr/>
              <a:tblGrid>
                <a:gridCol w="2290024"/>
                <a:gridCol w="1461088"/>
                <a:gridCol w="4859488"/>
              </a:tblGrid>
              <a:tr h="106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Constant </a:t>
                      </a:r>
                      <a:endParaRPr lang="en-US" sz="1400" b="1" dirty="0" smtClean="0">
                        <a:solidFill>
                          <a:srgbClr val="333333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Value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none</a:t>
                      </a: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0x00000000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There is no content type. The text is not editable.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13906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</a:t>
                      </a: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0x00000001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Just plain old text.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textCapCharacters</a:t>
                      </a: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0x00001001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Can be combined with </a:t>
                      </a:r>
                      <a:r>
                        <a:rPr lang="en-US" sz="1400" i="1">
                          <a:solidFill>
                            <a:srgbClr val="007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and its variations to request capitalization of all characters.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textCapWords</a:t>
                      </a: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0x00002001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Can be combined with </a:t>
                      </a:r>
                      <a:r>
                        <a:rPr lang="en-US" sz="1400" i="1">
                          <a:solidFill>
                            <a:srgbClr val="007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and its variations to request capitalization of the first character of every word.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textCapSentences</a:t>
                      </a: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0x00004001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Can be combined with </a:t>
                      </a:r>
                      <a:r>
                        <a:rPr lang="en-US" sz="1400" i="1">
                          <a:solidFill>
                            <a:srgbClr val="007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and its variations to request capitalization of the first character of every sentence.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textAutoCorrect</a:t>
                      </a: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0x00008001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Can be combined with </a:t>
                      </a:r>
                      <a:r>
                        <a:rPr lang="en-US" sz="1400" i="1" dirty="0">
                          <a:solidFill>
                            <a:srgbClr val="007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and its variations to request auto-correction of text being input.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1447800"/>
            <a:ext cx="86106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Android:inputType</a:t>
            </a:r>
            <a:r>
              <a:rPr lang="en-US" sz="2400" b="1" dirty="0" smtClean="0">
                <a:solidFill>
                  <a:srgbClr val="0070C0"/>
                </a:solidFill>
              </a:rPr>
              <a:t> Values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2276460"/>
          <a:ext cx="8610600" cy="2828940"/>
        </p:xfrm>
        <a:graphic>
          <a:graphicData uri="http://schemas.openxmlformats.org/drawingml/2006/table">
            <a:tbl>
              <a:tblPr/>
              <a:tblGrid>
                <a:gridCol w="2290024"/>
                <a:gridCol w="1461088"/>
                <a:gridCol w="4859488"/>
              </a:tblGrid>
              <a:tr h="106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Constant </a:t>
                      </a:r>
                      <a:endParaRPr lang="en-US" sz="1400" b="1" dirty="0" smtClean="0">
                        <a:solidFill>
                          <a:srgbClr val="333333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Value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</a:tr>
              <a:tr h="280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textAutoComplete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0x00010001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Can be combined with </a:t>
                      </a:r>
                      <a:r>
                        <a:rPr lang="en-US" sz="1400" i="1">
                          <a:solidFill>
                            <a:srgbClr val="007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and its variations to specify that this field will be doing its own auto-completion and talking with the input method appropriately.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textMultiLine</a:t>
                      </a: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0x00020001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Can be combined with </a:t>
                      </a:r>
                      <a:r>
                        <a:rPr lang="en-US" sz="1400" i="1" dirty="0">
                          <a:solidFill>
                            <a:srgbClr val="007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and its variations to allow multiple lines of text in the field. If this flag is not set, the text field will be constrained to a single line.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textImeMultiLine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0x00040001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Can be combined with </a:t>
                      </a:r>
                      <a:r>
                        <a:rPr lang="en-US" sz="1400" i="1" dirty="0">
                          <a:solidFill>
                            <a:srgbClr val="007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and its variations to indicate that though the regular text view should not be multiple lines, the IME should provide multiple lines if it can.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1447800"/>
            <a:ext cx="86106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Android:inputType</a:t>
            </a:r>
            <a:r>
              <a:rPr lang="en-US" sz="2400" b="1" dirty="0" smtClean="0">
                <a:solidFill>
                  <a:srgbClr val="0070C0"/>
                </a:solidFill>
              </a:rPr>
              <a:t> Values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2275322"/>
          <a:ext cx="8610600" cy="3301692"/>
        </p:xfrm>
        <a:graphic>
          <a:graphicData uri="http://schemas.openxmlformats.org/drawingml/2006/table">
            <a:tbl>
              <a:tblPr/>
              <a:tblGrid>
                <a:gridCol w="2290024"/>
                <a:gridCol w="1461088"/>
                <a:gridCol w="4859488"/>
              </a:tblGrid>
              <a:tr h="106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Constant </a:t>
                      </a:r>
                      <a:endParaRPr lang="en-US" sz="1400" b="1" dirty="0" smtClean="0">
                        <a:solidFill>
                          <a:srgbClr val="333333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Value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textUri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0x00000011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 that will be used as a URI.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textEmailAddress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0x00000021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 that will be used as an e-mail address.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textEmailSubject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0x00000031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 that is being supplied as the subject of an e-mail.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textShortMessage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0x00000041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 that is the content of a short message.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textLongMessage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0x00000051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 that is the content of a long message.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textPersonName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0x00000061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 that is the name of a person.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textPostalAddress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0x00000071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 that is being supplied as a postal mailing address.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textPassword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0x00000081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 that is a password.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textVisiblePassword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0x00000091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 that is a password that should be visible.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textWebEditText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0x000000a1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 that is being supplied as text in a web form.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1447800"/>
            <a:ext cx="86106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Android:inputType</a:t>
            </a:r>
            <a:r>
              <a:rPr lang="en-US" sz="2400" b="1" dirty="0" smtClean="0">
                <a:solidFill>
                  <a:srgbClr val="0070C0"/>
                </a:solidFill>
              </a:rPr>
              <a:t> Values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A042-E02F-4D13-9079-28240E5E6B4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6038"/>
            <a:ext cx="8229600" cy="868362"/>
          </a:xfrm>
          <a:prstGeom prst="rect">
            <a:avLst/>
          </a:prstGeom>
        </p:spPr>
        <p:txBody>
          <a:bodyPr tIns="0">
            <a:normAutofit fontScale="82500" lnSpcReduction="2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7B. Android – UI – Hard &amp; Soft Keyboard</a:t>
            </a:r>
          </a:p>
          <a:p>
            <a:pPr>
              <a:spcBef>
                <a:spcPct val="0"/>
              </a:spcBef>
              <a:defRPr/>
            </a:pP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5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Hard &amp; Soft Keyboard</a:t>
            </a:r>
            <a:endParaRPr lang="en-US" sz="4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67A042-E02F-4D13-9079-28240E5E6B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7150"/>
            <a:ext cx="1041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2209800"/>
          <a:ext cx="8610600" cy="3759936"/>
        </p:xfrm>
        <a:graphic>
          <a:graphicData uri="http://schemas.openxmlformats.org/drawingml/2006/table">
            <a:tbl>
              <a:tblPr/>
              <a:tblGrid>
                <a:gridCol w="2290024"/>
                <a:gridCol w="1461088"/>
                <a:gridCol w="4859488"/>
              </a:tblGrid>
              <a:tr h="106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Constant </a:t>
                      </a:r>
                      <a:endParaRPr lang="en-US" sz="1400" b="1" dirty="0" smtClean="0">
                        <a:solidFill>
                          <a:srgbClr val="333333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Value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textFilter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0x000000b1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 that is filtering some other data.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textPhonetic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0x000000c1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Text that is for phonetic pronunciation, such as a phonetic name field in a contact entry.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number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0x00000002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 numeric only field.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numberSigned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0x00001002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Can be combined with </a:t>
                      </a:r>
                      <a:r>
                        <a:rPr lang="en-US" sz="1400" i="1">
                          <a:solidFill>
                            <a:srgbClr val="007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and its other options to allow a signed number.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numberDecimal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0x00002002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Can be combined with </a:t>
                      </a:r>
                      <a:r>
                        <a:rPr lang="en-US" sz="1400" i="1">
                          <a:solidFill>
                            <a:srgbClr val="007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number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and its other options to allow a decimal (fractional) number.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phone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0x00000003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For entering a phone number.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datetime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0x00000004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For entering a date and time.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date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0x00000014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For entering a date. 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7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time</a:t>
                      </a:r>
                      <a:r>
                        <a:rPr lang="en-US" sz="1400" b="1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0x00000024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For entering a time.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484" marR="32484" marT="16242" marB="16242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1447800"/>
            <a:ext cx="86106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Android:inputType</a:t>
            </a:r>
            <a:r>
              <a:rPr lang="en-US" sz="2400" b="1" dirty="0" smtClean="0">
                <a:solidFill>
                  <a:srgbClr val="0070C0"/>
                </a:solidFill>
              </a:rPr>
              <a:t> Values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8181</TotalTime>
  <Words>1849</Words>
  <Application>Microsoft Office PowerPoint</Application>
  <PresentationFormat>On-screen Show (4:3)</PresentationFormat>
  <Paragraphs>427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Android  Hard &amp; Soft Keyboards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Dung Vu</cp:lastModifiedBy>
  <cp:revision>373</cp:revision>
  <dcterms:created xsi:type="dcterms:W3CDTF">2009-06-10T00:38:22Z</dcterms:created>
  <dcterms:modified xsi:type="dcterms:W3CDTF">2011-04-18T13:30:25Z</dcterms:modified>
</cp:coreProperties>
</file>