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8"/>
  </p:notesMasterIdLst>
  <p:sldIdLst>
    <p:sldId id="256" r:id="rId2"/>
    <p:sldId id="306" r:id="rId3"/>
    <p:sldId id="278" r:id="rId4"/>
    <p:sldId id="328" r:id="rId5"/>
    <p:sldId id="284" r:id="rId6"/>
    <p:sldId id="307" r:id="rId7"/>
    <p:sldId id="279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30" r:id="rId18"/>
    <p:sldId id="340" r:id="rId19"/>
    <p:sldId id="341" r:id="rId20"/>
    <p:sldId id="329" r:id="rId21"/>
    <p:sldId id="353" r:id="rId22"/>
    <p:sldId id="345" r:id="rId23"/>
    <p:sldId id="349" r:id="rId24"/>
    <p:sldId id="350" r:id="rId25"/>
    <p:sldId id="351" r:id="rId26"/>
    <p:sldId id="34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1806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1FBE4-56C0-47D7-B906-1319BD82D4B1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6427-4B89-4869-AD7F-4EE0EAB82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6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D848-5FF4-453E-9FBE-6E972F836038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9173-95CF-438A-B4A1-DC443357F96C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A73-F668-4FB3-BA8D-CC5480664D10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DEF9-AA33-4F37-BF3B-9E3E394F82B3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B82D-88B3-43FF-8284-B41754C9E227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2223-399B-4107-A243-9259AB7371F1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BFFC-C7B5-4104-A753-4C2946DBBED1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2E9F-CCB3-4A9A-90B7-05F5E373733B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7EDD-9D37-49AE-9A8C-6ED3A3E20022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607-6676-4285-9F64-BCFBB4CB9B89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7B3C-04DF-4F26-9298-7FDAB1068745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78AAC-F3F5-4181-BE35-602017ED542A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wmf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Android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Using Menus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733800"/>
            <a:ext cx="6400800" cy="1752600"/>
          </a:xfrm>
        </p:spPr>
        <p:txBody>
          <a:bodyPr>
            <a:normAutofit fontScale="85000" lnSpcReduction="20000"/>
          </a:bodyPr>
          <a:lstStyle/>
          <a:p>
            <a:endParaRPr lang="en-US" sz="2000" dirty="0"/>
          </a:p>
          <a:p>
            <a:pPr algn="l"/>
            <a:r>
              <a:rPr lang="en-US" sz="1700" dirty="0" smtClean="0"/>
              <a:t>Notes are based on: </a:t>
            </a:r>
          </a:p>
          <a:p>
            <a:pPr lvl="1" algn="l"/>
            <a:r>
              <a:rPr lang="en-US" sz="1300" dirty="0" smtClean="0"/>
              <a:t>The Busy Coder's Guide to Android Development</a:t>
            </a:r>
          </a:p>
          <a:p>
            <a:pPr lvl="1" algn="l"/>
            <a:r>
              <a:rPr lang="en-US" sz="1300" dirty="0" smtClean="0"/>
              <a:t>by Mark L. Murphy</a:t>
            </a:r>
          </a:p>
          <a:p>
            <a:pPr lvl="1" algn="l"/>
            <a:r>
              <a:rPr lang="en-US" sz="1300" dirty="0" smtClean="0"/>
              <a:t>Copyright © 2008-2009 </a:t>
            </a:r>
            <a:r>
              <a:rPr lang="en-US" sz="1300" dirty="0" err="1" smtClean="0"/>
              <a:t>CommonsWare</a:t>
            </a:r>
            <a:r>
              <a:rPr lang="en-US" sz="1300" dirty="0" smtClean="0"/>
              <a:t>, LLC.</a:t>
            </a:r>
          </a:p>
          <a:p>
            <a:pPr lvl="1" algn="l"/>
            <a:r>
              <a:rPr lang="en-US" sz="1300" dirty="0" smtClean="0"/>
              <a:t>ISBN: 978-0-9816780-0-9</a:t>
            </a:r>
          </a:p>
          <a:p>
            <a:pPr lvl="1" algn="l"/>
            <a:r>
              <a:rPr lang="en-US" sz="1300" dirty="0" smtClean="0"/>
              <a:t>&amp;</a:t>
            </a:r>
          </a:p>
          <a:p>
            <a:pPr lvl="1" algn="l"/>
            <a:r>
              <a:rPr lang="en-US" sz="1300" dirty="0" smtClean="0"/>
              <a:t>Android Developers </a:t>
            </a:r>
          </a:p>
          <a:p>
            <a:pPr lvl="1" algn="l"/>
            <a:r>
              <a:rPr lang="en-US" sz="1300" dirty="0" smtClean="0"/>
              <a:t>http://developer.android.com/index.html</a:t>
            </a:r>
            <a:endParaRPr lang="en-US" sz="13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86062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7000"/>
            <a:ext cx="86062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62600"/>
            <a:ext cx="172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629400" y="2286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i="1" dirty="0" smtClean="0">
                <a:solidFill>
                  <a:srgbClr val="0070C0"/>
                </a:solidFill>
                <a:latin typeface="Bookman Old Style" pitchFamily="18" charset="0"/>
              </a:rPr>
              <a:t>8</a:t>
            </a:r>
            <a:endParaRPr lang="en-US" sz="6000" i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14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1</a:t>
            </a:r>
            <a:r>
              <a:rPr lang="en-US" sz="2400" dirty="0" smtClean="0"/>
              <a:t>: Using </a:t>
            </a:r>
            <a:r>
              <a:rPr lang="en-US" sz="2400" b="1" dirty="0" smtClean="0">
                <a:solidFill>
                  <a:srgbClr val="0070C0"/>
                </a:solidFill>
              </a:rPr>
              <a:t>Option and Context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1295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 shows two text boxes. Menus are used to change text’s  size, color, and style.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676400"/>
            <a:ext cx="7772400" cy="4893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200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200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en-US" sz="1200" dirty="0" smtClean="0">
                <a:latin typeface="Courier New"/>
              </a:rPr>
              <a:t>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"vertical"</a:t>
            </a:r>
          </a:p>
          <a:p>
            <a:r>
              <a:rPr lang="en-US" sz="1200" dirty="0" smtClean="0">
                <a:latin typeface="Courier New"/>
              </a:rPr>
              <a:t>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smtClean="0">
                <a:latin typeface="Courier New"/>
              </a:rPr>
              <a:t>   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“ </a:t>
            </a:r>
            <a:r>
              <a:rPr lang="en-US" sz="1200" dirty="0" smtClean="0">
                <a:latin typeface="Courier New"/>
              </a:rPr>
              <a:t>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err="1" smtClean="0">
                <a:solidFill>
                  <a:srgbClr val="3F7F7F"/>
                </a:solidFill>
                <a:latin typeface="Courier New"/>
              </a:rPr>
              <a:t>EditText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 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"@+id/etMessage1" 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"Hello world"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android:layout_margin</a:t>
            </a:r>
            <a:r>
              <a:rPr lang="en-US" sz="1200" dirty="0" smtClean="0">
                <a:solidFill>
                  <a:srgbClr val="7F007F"/>
                </a:solidFill>
                <a:latin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"5dp" 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err="1" smtClean="0">
                <a:solidFill>
                  <a:srgbClr val="3F7F7F"/>
                </a:solidFill>
                <a:latin typeface="Courier New"/>
              </a:rPr>
              <a:t>EditText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 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"@+id/etMessage2" 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Hola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mundo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android:layout_margin</a:t>
            </a:r>
            <a:r>
              <a:rPr lang="en-US" sz="1200" dirty="0" smtClean="0">
                <a:solidFill>
                  <a:srgbClr val="7F007F"/>
                </a:solidFill>
                <a:latin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"5dp" 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 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"Press the MENU key, or \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nLong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-press text-boxes" 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 lvl="1"/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android:layout_gravity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"center" 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2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en-US" sz="1200" dirty="0"/>
          </a:p>
        </p:txBody>
      </p:sp>
      <p:pic>
        <p:nvPicPr>
          <p:cNvPr id="15" name="Picture 14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2438400"/>
            <a:ext cx="1600200" cy="240030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14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1</a:t>
            </a:r>
            <a:r>
              <a:rPr lang="en-US" sz="2400" dirty="0" smtClean="0"/>
              <a:t>: Using </a:t>
            </a:r>
            <a:r>
              <a:rPr lang="en-US" sz="2400" b="1" dirty="0" smtClean="0">
                <a:solidFill>
                  <a:srgbClr val="0070C0"/>
                </a:solidFill>
              </a:rPr>
              <a:t>Option and Context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1295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 shows two text boxes. Menus are used to change text’s  size, color, and style.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676400"/>
            <a:ext cx="7772400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cis493.matos.menu;</a:t>
            </a:r>
          </a:p>
          <a:p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using Menus (Option &amp; Context) 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android.app.Activity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 …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Menu1Act1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Activity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EditText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EditText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Integer[]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arrayPointSize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{10, 20, 30, 40, 50};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EditText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(R.id.</a:t>
            </a:r>
            <a:r>
              <a:rPr lang="en-US" sz="1400" i="1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EditText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(R.id.</a:t>
            </a:r>
            <a:r>
              <a:rPr lang="en-US" sz="1400" i="1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you may register an individual context menu for each view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registerForContextMenu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registerForContextMenu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}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onCreate</a:t>
            </a:r>
            <a:endParaRPr lang="en-US" sz="1400" dirty="0"/>
          </a:p>
        </p:txBody>
      </p:sp>
      <p:sp>
        <p:nvSpPr>
          <p:cNvPr id="10" name="Right Arrow 9"/>
          <p:cNvSpPr/>
          <p:nvPr/>
        </p:nvSpPr>
        <p:spPr>
          <a:xfrm>
            <a:off x="228600" y="5334000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14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1</a:t>
            </a:r>
            <a:r>
              <a:rPr lang="en-US" sz="2400" dirty="0" smtClean="0"/>
              <a:t>: Using </a:t>
            </a:r>
            <a:r>
              <a:rPr lang="en-US" sz="2400" b="1" dirty="0" smtClean="0">
                <a:solidFill>
                  <a:srgbClr val="0070C0"/>
                </a:solidFill>
              </a:rPr>
              <a:t>Option and Context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1295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 shows two text boxes. Menus are used to change text’s  size, color, and style.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676400"/>
            <a:ext cx="7772400" cy="4832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set the option menu for the current activity </a:t>
            </a:r>
          </a:p>
          <a:p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onCreateOptionsMenu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(Menu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only one Option menu per activity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populateMyFirstMenu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(menu);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.onCreateOptionsMenu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(menu);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detect what view is calling and create its context menu</a:t>
            </a:r>
          </a:p>
          <a:p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onCreateContextMenu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ContextMenu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menu, View v,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		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ContextMenuInfo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menuInfo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/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.onCreateContextMenu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(menu, v,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menuInfo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decide what context menu needs to be made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v.getId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 == </a:t>
            </a:r>
            <a:r>
              <a:rPr lang="en-US" sz="1400" b="1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.getId())</a:t>
            </a:r>
          </a:p>
          <a:p>
            <a:pPr lvl="2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create a menu for etMessage1 box</a:t>
            </a:r>
          </a:p>
          <a:p>
            <a:pPr lvl="2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populateMyFirstMenu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(menu);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v.getId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 == </a:t>
            </a:r>
            <a:r>
              <a:rPr lang="en-US" sz="1400" b="1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.getId()){</a:t>
            </a:r>
          </a:p>
          <a:p>
            <a:pPr lvl="2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create a menu for etMessage2 box</a:t>
            </a:r>
          </a:p>
          <a:p>
            <a:pPr lvl="2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populateMySecondMenu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(menu);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onCreateContextMenu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14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1</a:t>
            </a:r>
            <a:r>
              <a:rPr lang="en-US" sz="2400" dirty="0" smtClean="0"/>
              <a:t>: Using </a:t>
            </a:r>
            <a:r>
              <a:rPr lang="en-US" sz="2400" b="1" dirty="0" smtClean="0">
                <a:solidFill>
                  <a:srgbClr val="0070C0"/>
                </a:solidFill>
              </a:rPr>
              <a:t>Option and Context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1295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 shows two text boxes. Menus are used to change text’s  size, color, and style.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676400"/>
            <a:ext cx="7772400" cy="4832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populateMyFirstMenu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(Menu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 lvl="1"/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0;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order= 0;</a:t>
            </a:r>
          </a:p>
          <a:p>
            <a:pPr lvl="1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//arguments: 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, 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optionId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, order, title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1, 1,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"10 points"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2, 2,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"20 points"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3, 3,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"30 points"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4, 4,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"40 points"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5, 5,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"50 points"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endParaRPr lang="en-US" sz="1400" dirty="0" smtClean="0">
              <a:latin typeface="Courier New"/>
            </a:endParaRP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6, 8,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"Red text"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7, 7,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"Green Text"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8, 6,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"Blue text"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populateMyMenu</a:t>
            </a:r>
            <a:endParaRPr lang="en-US" sz="1400" dirty="0" smtClean="0">
              <a:solidFill>
                <a:srgbClr val="3F7F5F"/>
              </a:solidFill>
              <a:latin typeface="Courier New"/>
            </a:endParaRPr>
          </a:p>
          <a:p>
            <a:endParaRPr lang="en-US" sz="1400" dirty="0" smtClean="0">
              <a:latin typeface="Courier New"/>
            </a:endParaRP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populateMySecondMenu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(Menu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 lvl="1"/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0;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order= 0;</a:t>
            </a:r>
          </a:p>
          <a:p>
            <a:pPr lvl="1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//arguments: 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, 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optionId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, order, title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 9, 1,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"Bold"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10, 2,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"Italic"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11, 3,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"Normal"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populateMySecondMenu</a:t>
            </a:r>
            <a:endParaRPr lang="en-US" sz="1400" dirty="0" smtClean="0">
              <a:solidFill>
                <a:srgbClr val="3F7F5F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14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1</a:t>
            </a:r>
            <a:r>
              <a:rPr lang="en-US" sz="2400" dirty="0" smtClean="0"/>
              <a:t>: Using </a:t>
            </a:r>
            <a:r>
              <a:rPr lang="en-US" sz="2400" b="1" dirty="0" smtClean="0">
                <a:solidFill>
                  <a:srgbClr val="0070C0"/>
                </a:solidFill>
              </a:rPr>
              <a:t>Option and Context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1295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 shows two text boxes. Menus are used to change text’s  size, color, and style.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676400"/>
            <a:ext cx="7772400" cy="366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called whenever an item in your context menu is selected</a:t>
            </a:r>
          </a:p>
          <a:p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</a:t>
            </a:r>
            <a:r>
              <a:rPr lang="en-US" sz="1400" dirty="0" smtClean="0">
                <a:solidFill>
                  <a:srgbClr val="646464"/>
                </a:solidFill>
                <a:highlight>
                  <a:srgbClr val="D4D4D4"/>
                </a:highlight>
                <a:latin typeface="Courier New"/>
              </a:rPr>
              <a:t>Override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onContextItemSelected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item) {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applyMenuOption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(item) || </a:t>
            </a:r>
          </a:p>
          <a:p>
            <a:pPr lvl="1"/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.onContextItemSelected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(item) );</a:t>
            </a:r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400" dirty="0" smtClean="0">
              <a:latin typeface="Courier New"/>
            </a:endParaRP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called whenever an item in your options menu is selected</a:t>
            </a:r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</a:t>
            </a:r>
            <a:r>
              <a:rPr lang="en-US" sz="1400" dirty="0" smtClean="0">
                <a:solidFill>
                  <a:srgbClr val="646464"/>
                </a:solidFill>
                <a:highlight>
                  <a:srgbClr val="D4D4D4"/>
                </a:highlight>
                <a:latin typeface="Courier New"/>
              </a:rPr>
              <a:t>Override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onOptionsItemSelected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item) {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applyMenuOption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(item) || </a:t>
            </a:r>
          </a:p>
          <a:p>
            <a:pPr lvl="1"/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.onOptionsItemSelected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(item) );</a:t>
            </a:r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  <a:p>
            <a:pPr lvl="1"/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867400"/>
            <a:ext cx="77724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dirty="0" smtClean="0"/>
              <a:t> event observers of the type </a:t>
            </a:r>
            <a:r>
              <a:rPr lang="en-US" i="1" dirty="0" err="1" smtClean="0"/>
              <a:t>onEvent</a:t>
            </a:r>
            <a:r>
              <a:rPr lang="en-US" i="1" dirty="0" smtClean="0"/>
              <a:t>(</a:t>
            </a:r>
            <a:r>
              <a:rPr lang="en-US" dirty="0" smtClean="0"/>
              <a:t>. . . )  by convention return </a:t>
            </a:r>
            <a:r>
              <a:rPr lang="en-US" b="1" dirty="0" smtClean="0"/>
              <a:t>true</a:t>
            </a:r>
            <a:r>
              <a:rPr lang="en-US" dirty="0" smtClean="0"/>
              <a:t> to indicate the triggered event has been consumed by the method, when </a:t>
            </a:r>
            <a:r>
              <a:rPr lang="en-US" b="1" dirty="0" smtClean="0"/>
              <a:t>false</a:t>
            </a:r>
            <a:r>
              <a:rPr lang="en-US" dirty="0" smtClean="0"/>
              <a:t> is returned the event is still alive and could be consumed by others.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14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1</a:t>
            </a:r>
            <a:r>
              <a:rPr lang="en-US" sz="2400" dirty="0" smtClean="0"/>
              <a:t>: Using </a:t>
            </a:r>
            <a:r>
              <a:rPr lang="en-US" sz="2400" b="1" dirty="0" smtClean="0">
                <a:solidFill>
                  <a:srgbClr val="0070C0"/>
                </a:solidFill>
              </a:rPr>
              <a:t>Option and Context Menu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1295400"/>
            <a:ext cx="7772400" cy="55553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 apply the action associated to selected item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applyMenuOption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item){</a:t>
            </a:r>
          </a:p>
          <a:p>
            <a:pPr lvl="1"/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item.getItemId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();  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</a:rPr>
              <a:t>// 1, 2, 3, ...11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String strMsg2 = </a:t>
            </a:r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.getText().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/>
            <a:endParaRPr lang="en-US" sz="700" dirty="0" smtClean="0">
              <a:latin typeface="Courier New"/>
            </a:endParaRPr>
          </a:p>
          <a:p>
            <a:pPr lvl="1"/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&lt;= 5) { </a:t>
            </a:r>
          </a:p>
          <a:p>
            <a:pPr lvl="2"/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 first five option are for setting text size</a:t>
            </a:r>
          </a:p>
          <a:p>
            <a:pPr lvl="2"/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newPointSize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dirty="0" err="1" smtClean="0">
                <a:solidFill>
                  <a:srgbClr val="0000C0"/>
                </a:solidFill>
                <a:latin typeface="Courier New"/>
              </a:rPr>
              <a:t>arrayPointSize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- 1];</a:t>
            </a:r>
          </a:p>
          <a:p>
            <a:pPr lvl="2"/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.setTextSize(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newPointSize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.setTextSize(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newPointSize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lvl="2"/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 either change color on box text1 or style on text2</a:t>
            </a:r>
          </a:p>
          <a:p>
            <a:pPr lvl="2"/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== 6)</a:t>
            </a:r>
            <a:endParaRPr lang="en-US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               etMessage1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.setTextColor(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color.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background_dark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 | </a:t>
            </a:r>
            <a:r>
              <a:rPr lang="en-US" sz="1200" i="1" dirty="0" err="1" smtClean="0">
                <a:solidFill>
                  <a:srgbClr val="000000"/>
                </a:solidFill>
                <a:latin typeface="Courier New"/>
              </a:rPr>
              <a:t>Color.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RED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lvl="3"/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.setTextColor(0xffff0000);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 red</a:t>
            </a:r>
          </a:p>
          <a:p>
            <a:pPr lvl="2"/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== 7)</a:t>
            </a:r>
          </a:p>
          <a:p>
            <a:pPr lvl="3"/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.setTextColor(0xff00ff00);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 green</a:t>
            </a:r>
          </a:p>
          <a:p>
            <a:pPr lvl="2"/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== 8)</a:t>
            </a:r>
          </a:p>
          <a:p>
            <a:pPr lvl="3"/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.setTextColor(0xff0000ff);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 blue</a:t>
            </a:r>
          </a:p>
          <a:p>
            <a:pPr lvl="2"/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== 9)</a:t>
            </a:r>
          </a:p>
          <a:p>
            <a:pPr lvl="3"/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.setText(beautify(strMsg2,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"BOLD"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));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//bold</a:t>
            </a:r>
          </a:p>
          <a:p>
            <a:pPr lvl="2"/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== 10)</a:t>
            </a:r>
          </a:p>
          <a:p>
            <a:pPr lvl="3"/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.setText(beautify(strMsg2,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"ITALIC"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));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//italic</a:t>
            </a:r>
          </a:p>
          <a:p>
            <a:pPr lvl="2"/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== 11)</a:t>
            </a:r>
          </a:p>
          <a:p>
            <a:pPr lvl="3"/>
            <a:r>
              <a:rPr lang="en-US" sz="12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.setText(beautify(strMsg2,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"NORMAL"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));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//normal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applyMenuOption</a:t>
            </a:r>
            <a:endParaRPr lang="en-US" sz="1200" dirty="0" smtClean="0">
              <a:solidFill>
                <a:srgbClr val="3F7F5F"/>
              </a:solidFill>
              <a:latin typeface="Courier New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7467600" y="3733800"/>
            <a:ext cx="838200" cy="457200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14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1</a:t>
            </a:r>
            <a:r>
              <a:rPr lang="en-US" sz="2400" dirty="0" smtClean="0"/>
              <a:t>: Using </a:t>
            </a:r>
            <a:r>
              <a:rPr lang="en-US" sz="2400" b="1" dirty="0" smtClean="0">
                <a:solidFill>
                  <a:srgbClr val="0070C0"/>
                </a:solidFill>
              </a:rPr>
              <a:t>Option and Context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1295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 shows two text boxes. Menus are used to change text’s  size, color, and style.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676400"/>
            <a:ext cx="8382000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changing text style using HTML formatting</a:t>
            </a:r>
          </a:p>
          <a:p>
            <a:pPr lvl="1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Spanned is text to which you could add formatting features  </a:t>
            </a:r>
          </a:p>
          <a:p>
            <a:pPr lvl="1"/>
            <a:endParaRPr lang="en-US" sz="1400" dirty="0" smtClean="0">
              <a:solidFill>
                <a:srgbClr val="3F7F5F"/>
              </a:solidFill>
              <a:latin typeface="Courier New"/>
            </a:endParaRP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Spanned beautify (String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originalText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, String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selectedStyle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 lvl="2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Spanned answer =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selectedStyle.equals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"BOLD"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lvl="3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answer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Html.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fromHtml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"&lt;b&gt;"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originalText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 +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"&lt;/b"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selectedStyle.equals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"ITALIC"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lvl="3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answer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Html.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fromHtml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"&lt;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i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&gt;"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originalText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 +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"&lt;/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i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&gt;"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selectedStyle.equals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"NORMAL"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lvl="3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answer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Html.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fromHtml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"&lt;normal&gt;"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originalText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 +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"&lt;/normal"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endParaRPr lang="en-US" sz="1400" dirty="0" smtClean="0">
              <a:latin typeface="Courier New"/>
            </a:endParaRPr>
          </a:p>
          <a:p>
            <a:pPr lvl="2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answer;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//beautify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//Menu1Act1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4495800"/>
            <a:ext cx="8610600" cy="167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Comments on Creating an </a:t>
            </a:r>
            <a:r>
              <a:rPr lang="en-US" sz="2400" b="1" dirty="0" smtClean="0">
                <a:solidFill>
                  <a:srgbClr val="0070C0"/>
                </a:solidFill>
              </a:rPr>
              <a:t>Option &amp; Context Menu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1752600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Step1.</a:t>
            </a:r>
          </a:p>
          <a:p>
            <a:r>
              <a:rPr lang="en-US" dirty="0" smtClean="0"/>
              <a:t>Indicate which widget(s) on your activity have context menus. To do this, call 	</a:t>
            </a:r>
            <a:r>
              <a:rPr lang="en-US" b="1" dirty="0" err="1" smtClean="0">
                <a:solidFill>
                  <a:srgbClr val="0070C0"/>
                </a:solidFill>
              </a:rPr>
              <a:t>registerForContextMenu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i="1" dirty="0" err="1" smtClean="0">
                <a:solidFill>
                  <a:srgbClr val="0070C0"/>
                </a:solidFill>
              </a:rPr>
              <a:t>theWidget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supplying the View that is the widget needing a context menu.</a:t>
            </a:r>
          </a:p>
          <a:p>
            <a:endParaRPr lang="en-US" dirty="0" smtClean="0"/>
          </a:p>
          <a:p>
            <a:r>
              <a:rPr lang="en-US" b="1" dirty="0" smtClean="0"/>
              <a:t>Step2.</a:t>
            </a:r>
          </a:p>
          <a:p>
            <a:r>
              <a:rPr lang="en-US" dirty="0" smtClean="0"/>
              <a:t>Implement </a:t>
            </a:r>
            <a:r>
              <a:rPr lang="en-US" b="1" dirty="0" err="1" smtClean="0">
                <a:solidFill>
                  <a:srgbClr val="0070C0"/>
                </a:solidFill>
              </a:rPr>
              <a:t>onCreateContextMenu</a:t>
            </a:r>
            <a:r>
              <a:rPr lang="en-US" b="1" dirty="0" smtClean="0">
                <a:solidFill>
                  <a:srgbClr val="0070C0"/>
                </a:solidFill>
              </a:rPr>
              <a:t>(…)</a:t>
            </a:r>
            <a:r>
              <a:rPr lang="en-US" dirty="0" smtClean="0"/>
              <a:t>, populate your menu adding text, icons, etc. to the different options.</a:t>
            </a:r>
            <a:r>
              <a:rPr lang="en-US" i="1" dirty="0" smtClean="0"/>
              <a:t> </a:t>
            </a:r>
            <a:r>
              <a:rPr lang="en-US" dirty="0" smtClean="0"/>
              <a:t> Use  input </a:t>
            </a:r>
            <a:r>
              <a:rPr lang="en-US" b="1" dirty="0" smtClean="0"/>
              <a:t>menu</a:t>
            </a:r>
            <a:r>
              <a:rPr lang="en-US" dirty="0" smtClean="0"/>
              <a:t> parameter to determine which menu to build  (assuming your activity has more than one).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i="1" dirty="0" err="1" smtClean="0"/>
              <a:t>onCreateContextMenu</a:t>
            </a:r>
            <a:r>
              <a:rPr lang="en-US" i="1" dirty="0" smtClean="0"/>
              <a:t>()</a:t>
            </a:r>
            <a:r>
              <a:rPr lang="en-US" dirty="0" smtClean="0"/>
              <a:t> method gets the </a:t>
            </a:r>
            <a:r>
              <a:rPr lang="en-US" i="1" dirty="0" err="1" smtClean="0">
                <a:solidFill>
                  <a:srgbClr val="0070C0"/>
                </a:solidFill>
              </a:rPr>
              <a:t>ContextMenu</a:t>
            </a:r>
            <a:r>
              <a:rPr lang="en-US" dirty="0" smtClean="0"/>
              <a:t> itself, the </a:t>
            </a:r>
            <a:r>
              <a:rPr lang="en-US" i="1" dirty="0" smtClean="0">
                <a:solidFill>
                  <a:srgbClr val="0070C0"/>
                </a:solidFill>
              </a:rPr>
              <a:t>View</a:t>
            </a:r>
            <a:r>
              <a:rPr lang="en-US" i="1" dirty="0" smtClean="0"/>
              <a:t>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context menu is associated with, and a </a:t>
            </a:r>
            <a:r>
              <a:rPr lang="en-US" i="1" dirty="0" err="1" smtClean="0">
                <a:solidFill>
                  <a:srgbClr val="0070C0"/>
                </a:solidFill>
              </a:rPr>
              <a:t>ContextMenu.ContextMenuInfo</a:t>
            </a:r>
            <a:r>
              <a:rPr lang="en-US" dirty="0" smtClean="0"/>
              <a:t>, which</a:t>
            </a:r>
          </a:p>
          <a:p>
            <a:r>
              <a:rPr lang="en-US" dirty="0" smtClean="0"/>
              <a:t>tells you which item in the list the user did the tap-and-hold over, in case</a:t>
            </a:r>
          </a:p>
          <a:p>
            <a:r>
              <a:rPr lang="en-US" dirty="0" smtClean="0"/>
              <a:t>you want to customize the context menu based on that information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Comments on Creating an </a:t>
            </a:r>
            <a:r>
              <a:rPr lang="en-US" sz="2400" b="1" dirty="0" smtClean="0">
                <a:solidFill>
                  <a:srgbClr val="0070C0"/>
                </a:solidFill>
              </a:rPr>
              <a:t>Option &amp; Context Menu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1752600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i="1" dirty="0" err="1" smtClean="0">
                <a:solidFill>
                  <a:srgbClr val="0070C0"/>
                </a:solidFill>
              </a:rPr>
              <a:t>onCreateContextMenu</a:t>
            </a:r>
            <a:r>
              <a:rPr lang="en-US" sz="2400" i="1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 is called each time the context menu is requested.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Unlike the </a:t>
            </a:r>
            <a:r>
              <a:rPr lang="en-US" sz="2400" i="1" dirty="0" smtClean="0"/>
              <a:t>options menu </a:t>
            </a:r>
            <a:r>
              <a:rPr lang="en-US" sz="2400" dirty="0" smtClean="0"/>
              <a:t>(which is only built once per activity), </a:t>
            </a:r>
            <a:r>
              <a:rPr lang="en-US" sz="2400" i="1" dirty="0" smtClean="0"/>
              <a:t>context menus </a:t>
            </a:r>
            <a:r>
              <a:rPr lang="en-US" sz="2400" dirty="0" smtClean="0"/>
              <a:t>are discarded once they are used or dismissed.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To find out when a context menu choice was chosen, implement </a:t>
            </a:r>
            <a:r>
              <a:rPr lang="en-US" sz="2400" i="1" dirty="0" err="1" smtClean="0">
                <a:solidFill>
                  <a:srgbClr val="0070C0"/>
                </a:solidFill>
              </a:rPr>
              <a:t>onContextItemSelected</a:t>
            </a:r>
            <a:r>
              <a:rPr lang="en-US" sz="2400" i="1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 on the activity.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Comments on Creating an </a:t>
            </a:r>
            <a:r>
              <a:rPr lang="en-US" sz="2400" b="1" dirty="0" smtClean="0">
                <a:solidFill>
                  <a:srgbClr val="0070C0"/>
                </a:solidFill>
              </a:rPr>
              <a:t>Option &amp; Context Menu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1752600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Example1 the event observers: </a:t>
            </a:r>
          </a:p>
          <a:p>
            <a:pPr lvl="1"/>
            <a:r>
              <a:rPr lang="en-US" i="1" dirty="0" err="1" smtClean="0">
                <a:solidFill>
                  <a:srgbClr val="0070C0"/>
                </a:solidFill>
              </a:rPr>
              <a:t>onOptionsItemSelected</a:t>
            </a:r>
            <a:r>
              <a:rPr lang="en-US" i="1" dirty="0" smtClean="0">
                <a:solidFill>
                  <a:srgbClr val="0070C0"/>
                </a:solidFill>
              </a:rPr>
              <a:t>()</a:t>
            </a:r>
            <a:r>
              <a:rPr lang="en-US" dirty="0" smtClean="0"/>
              <a:t> (for options menu selections) and </a:t>
            </a:r>
          </a:p>
          <a:p>
            <a:pPr lvl="1"/>
            <a:r>
              <a:rPr lang="en-US" i="1" dirty="0" err="1" smtClean="0">
                <a:solidFill>
                  <a:srgbClr val="0070C0"/>
                </a:solidFill>
              </a:rPr>
              <a:t>onContextItemSelected</a:t>
            </a:r>
            <a:r>
              <a:rPr lang="en-US" i="1" dirty="0" smtClean="0">
                <a:solidFill>
                  <a:srgbClr val="0070C0"/>
                </a:solidFill>
              </a:rPr>
              <a:t>()</a:t>
            </a:r>
            <a:r>
              <a:rPr lang="en-US" dirty="0" smtClean="0"/>
              <a:t> (for context menu selections) </a:t>
            </a:r>
          </a:p>
          <a:p>
            <a:endParaRPr lang="en-US" dirty="0" smtClean="0"/>
          </a:p>
          <a:p>
            <a:r>
              <a:rPr lang="en-US" dirty="0" smtClean="0"/>
              <a:t>delegate on the </a:t>
            </a:r>
            <a:r>
              <a:rPr lang="en-US" b="1" i="1" dirty="0" err="1" smtClean="0">
                <a:solidFill>
                  <a:srgbClr val="0070C0"/>
                </a:solidFill>
              </a:rPr>
              <a:t>applyMenuChoice</a:t>
            </a:r>
            <a:r>
              <a:rPr lang="en-US" b="1" dirty="0" smtClean="0">
                <a:solidFill>
                  <a:srgbClr val="0070C0"/>
                </a:solidFill>
              </a:rPr>
              <a:t>(…) </a:t>
            </a:r>
            <a:r>
              <a:rPr lang="en-US" dirty="0" smtClean="0"/>
              <a:t>method the performing of the actions associated to the choices made by the user.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733800"/>
            <a:ext cx="8153400" cy="25237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defTabSz="365760"/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lvl="1" defTabSz="365760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onOptionsItemSelected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item) {</a:t>
            </a:r>
          </a:p>
          <a:p>
            <a:pPr lvl="1" defTabSz="365760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	return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applyMenuChoice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(item) );</a:t>
            </a:r>
          </a:p>
          <a:p>
            <a:pPr lvl="1" defTabSz="36576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 defTabSz="365760"/>
            <a:endParaRPr lang="en-US" sz="1400" dirty="0" smtClean="0">
              <a:latin typeface="Courier New"/>
            </a:endParaRPr>
          </a:p>
          <a:p>
            <a:pPr lvl="1" defTabSz="365760"/>
            <a:endParaRPr lang="en-US" sz="1400" dirty="0" smtClean="0">
              <a:latin typeface="Courier New"/>
            </a:endParaRPr>
          </a:p>
          <a:p>
            <a:pPr lvl="1" defTabSz="365760"/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lvl="1" defTabSz="365760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onContextItemSelected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item) {</a:t>
            </a:r>
          </a:p>
          <a:p>
            <a:pPr lvl="1" defTabSz="365760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	return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applyMenuChoice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(item));</a:t>
            </a:r>
          </a:p>
          <a:p>
            <a:pPr lvl="1" defTabSz="365760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Menus usually increase the functionality of an app by providing additional operations on a small overlapping panel.</a:t>
            </a:r>
          </a:p>
          <a:p>
            <a:endParaRPr lang="en-US" sz="2800" dirty="0" smtClean="0"/>
          </a:p>
          <a:p>
            <a:r>
              <a:rPr lang="en-US" sz="2800" dirty="0" smtClean="0"/>
              <a:t>Android provides two types of menu known as: 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options menu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0070C0"/>
                </a:solidFill>
              </a:rPr>
              <a:t>context menu</a:t>
            </a:r>
            <a:r>
              <a:rPr lang="en-US" sz="2800" dirty="0" smtClean="0"/>
              <a:t>. </a:t>
            </a:r>
          </a:p>
          <a:p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b="1" i="1" dirty="0" smtClean="0">
                <a:solidFill>
                  <a:srgbClr val="C00000"/>
                </a:solidFill>
              </a:rPr>
              <a:t>options menu </a:t>
            </a:r>
            <a:r>
              <a:rPr lang="en-US" sz="2800" dirty="0" smtClean="0"/>
              <a:t>is triggered by pressing the hardware </a:t>
            </a:r>
            <a:r>
              <a:rPr lang="en-US" sz="2800" b="1" dirty="0" smtClean="0">
                <a:solidFill>
                  <a:srgbClr val="0070C0"/>
                </a:solidFill>
              </a:rPr>
              <a:t>Menu</a:t>
            </a:r>
            <a:r>
              <a:rPr lang="en-US" sz="2800" dirty="0" smtClean="0"/>
              <a:t> button on the device, while 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b="1" i="1" dirty="0" smtClean="0">
                <a:solidFill>
                  <a:srgbClr val="C00000"/>
                </a:solidFill>
              </a:rPr>
              <a:t>context menu </a:t>
            </a:r>
            <a:r>
              <a:rPr lang="en-US" sz="2800" dirty="0" smtClean="0"/>
              <a:t>is raised by a </a:t>
            </a:r>
            <a:r>
              <a:rPr lang="en-US" sz="2800" i="1" dirty="0" smtClean="0"/>
              <a:t>tap-and-hold </a:t>
            </a:r>
            <a:r>
              <a:rPr lang="en-US" sz="2800" dirty="0" smtClean="0"/>
              <a:t>on the widget associated to the menu.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2</a:t>
            </a:r>
            <a:r>
              <a:rPr lang="en-US" sz="2400" dirty="0" smtClean="0"/>
              <a:t>: Enhancing </a:t>
            </a:r>
            <a:r>
              <a:rPr lang="en-US" sz="2400" b="1" dirty="0" smtClean="0">
                <a:solidFill>
                  <a:srgbClr val="0070C0"/>
                </a:solidFill>
              </a:rPr>
              <a:t>Option/Context Menu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0" y="621166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</a:t>
            </a:r>
            <a:r>
              <a:rPr lang="en-US" b="1" dirty="0" err="1" smtClean="0"/>
              <a:t>SubMenu</a:t>
            </a:r>
            <a:r>
              <a:rPr lang="en-US" b="1" dirty="0" smtClean="0"/>
              <a:t> </a:t>
            </a:r>
            <a:r>
              <a:rPr lang="en-US" dirty="0" smtClean="0"/>
              <a:t>to see additional options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6764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extension of the previous example adds </a:t>
            </a:r>
            <a:r>
              <a:rPr lang="en-US" b="1" dirty="0" smtClean="0"/>
              <a:t>icons</a:t>
            </a:r>
            <a:r>
              <a:rPr lang="en-US" dirty="0" smtClean="0"/>
              <a:t> and </a:t>
            </a:r>
            <a:r>
              <a:rPr lang="en-US" b="1" dirty="0" smtClean="0"/>
              <a:t>links</a:t>
            </a:r>
            <a:r>
              <a:rPr lang="en-US" dirty="0" smtClean="0"/>
              <a:t> to the Option Menu entries, as well as a </a:t>
            </a:r>
            <a:r>
              <a:rPr lang="en-US" b="1" dirty="0" smtClean="0"/>
              <a:t>sub-menu list </a:t>
            </a:r>
            <a:r>
              <a:rPr lang="en-US" dirty="0" smtClean="0"/>
              <a:t>tied to one the option menu buttons.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10400" y="16258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70C0"/>
                </a:solidFill>
              </a:rPr>
              <a:t>Extending Example1. </a:t>
            </a:r>
            <a:endParaRPr lang="en-US" sz="1400" i="1" dirty="0">
              <a:solidFill>
                <a:srgbClr val="0070C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752599"/>
            <a:ext cx="6172200" cy="442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Arrow Connector 22"/>
          <p:cNvCxnSpPr/>
          <p:nvPr/>
        </p:nvCxnSpPr>
        <p:spPr>
          <a:xfrm rot="10800000">
            <a:off x="5181600" y="4572000"/>
            <a:ext cx="9906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5181600" y="4724400"/>
            <a:ext cx="16002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de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3733800"/>
            <a:ext cx="1981200" cy="29718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cxnSp>
        <p:nvCxnSpPr>
          <p:cNvPr id="41" name="Straight Arrow Connector 40"/>
          <p:cNvCxnSpPr/>
          <p:nvPr/>
        </p:nvCxnSpPr>
        <p:spPr>
          <a:xfrm rot="10800000">
            <a:off x="1905000" y="4648200"/>
            <a:ext cx="1447800" cy="914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86400" y="42672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Keyboard shortcuts / links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2</a:t>
            </a:r>
            <a:r>
              <a:rPr lang="en-US" sz="2400" dirty="0" smtClean="0"/>
              <a:t>: Enhancing </a:t>
            </a:r>
            <a:r>
              <a:rPr lang="en-US" sz="2400" b="1" dirty="0" smtClean="0">
                <a:solidFill>
                  <a:srgbClr val="0070C0"/>
                </a:solidFill>
              </a:rPr>
              <a:t>Option/Context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16764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extension of the previous example adds </a:t>
            </a:r>
            <a:r>
              <a:rPr lang="en-US" b="1" dirty="0" smtClean="0"/>
              <a:t>icons</a:t>
            </a:r>
            <a:r>
              <a:rPr lang="en-US" dirty="0" smtClean="0"/>
              <a:t> and </a:t>
            </a:r>
            <a:r>
              <a:rPr lang="en-US" b="1" dirty="0" smtClean="0"/>
              <a:t>links</a:t>
            </a:r>
            <a:r>
              <a:rPr lang="en-US" dirty="0" smtClean="0"/>
              <a:t> to the Option Menu entries, as well as a </a:t>
            </a:r>
            <a:r>
              <a:rPr lang="en-US" b="1" dirty="0" smtClean="0"/>
              <a:t>sub-menu list </a:t>
            </a:r>
            <a:r>
              <a:rPr lang="en-US" dirty="0" smtClean="0"/>
              <a:t>tied to one the option menu buttons.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10400" y="16258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70C0"/>
                </a:solidFill>
              </a:rPr>
              <a:t>Extending Example1. </a:t>
            </a:r>
            <a:endParaRPr lang="en-US" sz="1400" i="1" dirty="0">
              <a:solidFill>
                <a:srgbClr val="0070C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952266"/>
            <a:ext cx="4048723" cy="290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1600200"/>
            <a:ext cx="330554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/>
          <p:nvPr/>
        </p:nvCxnSpPr>
        <p:spPr>
          <a:xfrm rot="10800000">
            <a:off x="6477000" y="3429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86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2</a:t>
            </a:r>
            <a:r>
              <a:rPr lang="en-US" sz="2400" dirty="0" smtClean="0"/>
              <a:t>: Enhancing </a:t>
            </a:r>
            <a:r>
              <a:rPr lang="en-US" sz="2400" b="1" dirty="0" smtClean="0">
                <a:solidFill>
                  <a:srgbClr val="0070C0"/>
                </a:solidFill>
              </a:rPr>
              <a:t>Option/Context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1676400"/>
            <a:ext cx="8991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populateMyFirstMenu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(Menu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menu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 lvl="1"/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 0; </a:t>
            </a:r>
          </a:p>
          <a:p>
            <a:pPr lvl="1"/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//arguments: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groupId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,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optionId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, order, title</a:t>
            </a: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item1 =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1, 1,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"10 points"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item2 =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2, 2,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"20 points"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item3 =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3, 3,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"30 points"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item4 =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4, 4,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"40 points"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MenuItem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 item5 =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menu.add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groupId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, 5, 5, "50 points");</a:t>
            </a:r>
          </a:p>
          <a:p>
            <a:pPr lvl="1"/>
            <a:endParaRPr lang="en-US" sz="1200" dirty="0" smtClean="0">
              <a:latin typeface="Courier New"/>
            </a:endParaRP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item6 =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6, 8,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"Red text"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item7 =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7, 7,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"Green Text"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item8 =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menu.add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groupId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8, 6,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"Blue text"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endParaRPr lang="en-US" sz="1200" dirty="0" smtClean="0">
              <a:latin typeface="Courier New"/>
            </a:endParaRPr>
          </a:p>
          <a:p>
            <a:pPr lvl="1"/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//set icons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item1.setIcon(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R.drawable.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uno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item2.setIcon(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R.drawable.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dos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item3.setIcon(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R.drawable.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tres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item4.setIcon(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R.drawable.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cuatro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endParaRPr lang="en-US" sz="1200" dirty="0" smtClean="0">
              <a:latin typeface="Courier New"/>
            </a:endParaRPr>
          </a:p>
          <a:p>
            <a:pPr lvl="1"/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 shortcuts using device’s keyboard-keypad</a:t>
            </a:r>
          </a:p>
          <a:p>
            <a:pPr lvl="1"/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 on a G1 open slide open the keyboard and</a:t>
            </a:r>
          </a:p>
          <a:p>
            <a:pPr lvl="1"/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 type letter u (same as pressing menu UNO)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item1.setShortcut(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'1'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'1'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item2.setShortcut(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'2'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'2'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item3.setShortcut(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'3'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'3'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item4.setShortcut(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'4'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'4'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  </a:t>
            </a:r>
          </a:p>
          <a:p>
            <a:pPr lvl="1"/>
            <a:endParaRPr lang="en-US" sz="1200" dirty="0" smtClean="0">
              <a:latin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0400" y="16258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70C0"/>
                </a:solidFill>
              </a:rPr>
              <a:t>Extending Example1. </a:t>
            </a:r>
            <a:endParaRPr lang="en-US" sz="1400" i="1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24400" y="4038600"/>
            <a:ext cx="426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Figures used in this example  were taken from:</a:t>
            </a:r>
          </a:p>
          <a:p>
            <a:r>
              <a:rPr lang="en-US" sz="1200" dirty="0" smtClean="0"/>
              <a:t>C:\android-sdk-windows\platforms\android-4\data\res\drawable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248400" y="1271826"/>
            <a:ext cx="2514600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Replace the method </a:t>
            </a:r>
          </a:p>
          <a:p>
            <a:r>
              <a:rPr lang="en-US" sz="1600" b="1" dirty="0" err="1" smtClean="0"/>
              <a:t>populateMyFirstMenu</a:t>
            </a:r>
            <a:endParaRPr lang="en-US" sz="1600" b="1" dirty="0" smtClean="0"/>
          </a:p>
          <a:p>
            <a:r>
              <a:rPr lang="en-US" sz="1600" dirty="0" smtClean="0"/>
              <a:t>with the following code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5867400" y="3048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3810000" y="4267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178" name="Picture 2" descr="C:\android-sdk-windows\platforms\android-4\data\res\drawable\emo_im_coo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4572000"/>
            <a:ext cx="254000" cy="254000"/>
          </a:xfrm>
          <a:prstGeom prst="rect">
            <a:avLst/>
          </a:prstGeom>
          <a:noFill/>
        </p:spPr>
      </p:pic>
      <p:pic>
        <p:nvPicPr>
          <p:cNvPr id="50179" name="Picture 3" descr="C:\android-sdk-windows\platforms\android-4\data\res\drawable\emo_im_hap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3000" y="4572000"/>
            <a:ext cx="254000" cy="254000"/>
          </a:xfrm>
          <a:prstGeom prst="rect">
            <a:avLst/>
          </a:prstGeom>
          <a:noFill/>
        </p:spPr>
      </p:pic>
      <p:pic>
        <p:nvPicPr>
          <p:cNvPr id="50180" name="Picture 4" descr="C:\android-sdk-windows\platforms\android-4\data\res\drawable\emo_im_laugh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92900" y="4572000"/>
            <a:ext cx="254000" cy="254000"/>
          </a:xfrm>
          <a:prstGeom prst="rect">
            <a:avLst/>
          </a:prstGeom>
          <a:noFill/>
        </p:spPr>
      </p:pic>
      <p:pic>
        <p:nvPicPr>
          <p:cNvPr id="50181" name="Picture 5" descr="C:\android-sdk-windows\platforms\android-4\data\res\drawable\emo_im_kissi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2800" y="4572000"/>
            <a:ext cx="254000" cy="254000"/>
          </a:xfrm>
          <a:prstGeom prst="rect">
            <a:avLst/>
          </a:prstGeom>
          <a:noFill/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62600" y="5533902"/>
            <a:ext cx="2057400" cy="109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 rot="10800000" flipV="1">
            <a:off x="3505200" y="5411788"/>
            <a:ext cx="2057400" cy="6842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53200" y="28194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Remove this line from previous version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86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2</a:t>
            </a:r>
            <a:r>
              <a:rPr lang="en-US" sz="2400" dirty="0" smtClean="0"/>
              <a:t>: Enhancing </a:t>
            </a:r>
            <a:r>
              <a:rPr lang="en-US" sz="2400" b="1" dirty="0" smtClean="0">
                <a:solidFill>
                  <a:srgbClr val="0070C0"/>
                </a:solidFill>
              </a:rPr>
              <a:t>Option/Context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1676400"/>
            <a:ext cx="8991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200" dirty="0" smtClean="0">
              <a:latin typeface="Courier New"/>
            </a:endParaRPr>
          </a:p>
          <a:p>
            <a:pPr lvl="1"/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 adding a sub-menu as fifth entry of this menu</a:t>
            </a:r>
          </a:p>
          <a:p>
            <a:pPr lvl="1"/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 .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addSubMenu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int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groupId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,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int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itemId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,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int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 order,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CharSequence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 title)</a:t>
            </a:r>
          </a:p>
          <a:p>
            <a:pPr lvl="1"/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smGroupId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 0; 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</a:rPr>
              <a:t>// don't care, same as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</a:rPr>
              <a:t>Menu.NONE</a:t>
            </a:r>
            <a:endParaRPr lang="en-US" sz="1200" b="1" dirty="0" smtClean="0">
              <a:solidFill>
                <a:srgbClr val="3F7F5F"/>
              </a:solidFill>
              <a:latin typeface="Courier New"/>
            </a:endParaRPr>
          </a:p>
          <a:p>
            <a:pPr lvl="1"/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smItemId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 5;  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</a:rPr>
              <a:t>// fifth element</a:t>
            </a:r>
          </a:p>
          <a:p>
            <a:pPr lvl="1"/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smOrder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 5;   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</a:rPr>
              <a:t>// don't care, same as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</a:rPr>
              <a:t>Menu.NONE</a:t>
            </a:r>
            <a:endParaRPr lang="en-US" sz="1200" b="1" dirty="0" smtClean="0">
              <a:solidFill>
                <a:srgbClr val="3F7F5F"/>
              </a:solidFill>
              <a:latin typeface="Courier New"/>
            </a:endParaRP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SubMenu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mySubMenu5 = 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menu.addSubMenu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smGroupId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smItemId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smOrder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"Sub-Menu-CINCO"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mySubMenu5.setHeaderIcon(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R.drawable.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btn_rating_star_on_pressed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mySubMenu5.setIcon(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R.drawable.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cinco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 .add(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int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groupId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,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int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itemId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,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int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 order,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CharSequence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 title)</a:t>
            </a:r>
          </a:p>
          <a:p>
            <a:pPr lvl="1"/>
            <a:endParaRPr lang="en-US" sz="1200" dirty="0" smtClean="0">
              <a:latin typeface="Courier New"/>
            </a:endParaRP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sub51 = mySubMenu5.add(smGroupId,5,1,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"Sub Menu 5-1"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sub52 = mySubMenu5.add(smGroupId,5,2,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"Sub Menu 5-2"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sub53 = mySubMenu5.add(smGroupId,5,3,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"Sub Menu 5-3"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</a:rPr>
              <a:t>populateMyFirstMenu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010400" y="16258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70C0"/>
                </a:solidFill>
              </a:rPr>
              <a:t>Extending Example1. </a:t>
            </a:r>
            <a:endParaRPr lang="en-US" sz="1400" i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762000"/>
            <a:ext cx="2514600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Continuation…</a:t>
            </a:r>
          </a:p>
          <a:p>
            <a:r>
              <a:rPr lang="en-US" sz="1400" dirty="0" smtClean="0"/>
              <a:t>Replace the method </a:t>
            </a:r>
          </a:p>
          <a:p>
            <a:r>
              <a:rPr lang="en-US" sz="1400" b="1" dirty="0" err="1" smtClean="0"/>
              <a:t>populateMyFirstMenu</a:t>
            </a:r>
            <a:endParaRPr lang="en-US" sz="1400" b="1" dirty="0" smtClean="0"/>
          </a:p>
          <a:p>
            <a:r>
              <a:rPr lang="en-US" sz="1400" dirty="0" smtClean="0"/>
              <a:t>with the following code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5486400" y="4572000"/>
            <a:ext cx="12954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Picture 20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0" y="3429000"/>
            <a:ext cx="1981200" cy="29718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66000" y="1752600"/>
            <a:ext cx="1778000" cy="121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>
          <a:xfrm rot="10800000" flipV="1">
            <a:off x="6248400" y="24384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" name="Picture 2" descr="C:\Documents and Settings\Administrator\Local Settings\Temporary Internet Files\Content.IE5\GUIW0JFP\MC900197588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0" y="533400"/>
            <a:ext cx="154705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86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2</a:t>
            </a:r>
            <a:r>
              <a:rPr lang="en-US" sz="2400" dirty="0" smtClean="0"/>
              <a:t>: Enhancing </a:t>
            </a:r>
            <a:r>
              <a:rPr lang="en-US" sz="2400" b="1" dirty="0" smtClean="0">
                <a:solidFill>
                  <a:srgbClr val="0070C0"/>
                </a:solidFill>
              </a:rPr>
              <a:t>Option/Context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1676400"/>
            <a:ext cx="8991600" cy="4985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applyMenuOption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item){</a:t>
            </a:r>
          </a:p>
          <a:p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  <a:p>
            <a:pPr lvl="1"/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item.getItemId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(); </a:t>
            </a:r>
            <a:r>
              <a:rPr lang="en-US" sz="1400" b="1" dirty="0" smtClean="0">
                <a:solidFill>
                  <a:srgbClr val="3F7F5F"/>
                </a:solidFill>
                <a:latin typeface="Courier New"/>
              </a:rPr>
              <a:t>//1, 2, 3, ...11</a:t>
            </a:r>
          </a:p>
          <a:p>
            <a:pPr lvl="1"/>
            <a:endParaRPr lang="en-US" sz="1400" b="1" dirty="0" smtClean="0">
              <a:solidFill>
                <a:srgbClr val="3F7F5F"/>
              </a:solidFill>
              <a:latin typeface="Courier New"/>
            </a:endParaRP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String strMsg2 = 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.getText().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/>
            <a:endParaRPr lang="en-US" sz="1400" dirty="0" smtClean="0">
              <a:latin typeface="Courier New"/>
            </a:endParaRP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&lt; 5) { </a:t>
            </a:r>
          </a:p>
          <a:p>
            <a:pPr lvl="2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first four options are for setting text size</a:t>
            </a:r>
          </a:p>
          <a:p>
            <a:pPr lvl="2"/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newPointSize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 err="1" smtClean="0">
                <a:solidFill>
                  <a:srgbClr val="0000C0"/>
                </a:solidFill>
                <a:latin typeface="Courier New"/>
              </a:rPr>
              <a:t>arrayPointSize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- 1];</a:t>
            </a:r>
          </a:p>
          <a:p>
            <a:pPr lvl="2"/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.setTextSize(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newPointSize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.setTextSize(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newPointSize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== 5) {</a:t>
            </a:r>
          </a:p>
          <a:p>
            <a:pPr lvl="2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the sub-menu (attached to 5th item) is processed here</a:t>
            </a:r>
          </a:p>
          <a:p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	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.setText (</a:t>
            </a:r>
          </a:p>
          <a:p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		    "You have selected: \n"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item.getTitle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    	  +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"\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nId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: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		  +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 order: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item.getOrder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 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either change color on text1 or style on text2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== 6)</a:t>
            </a:r>
          </a:p>
          <a:p>
            <a:pPr lvl="2"/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.setTextColor(0xffff0000);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red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10400" y="16258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70C0"/>
                </a:solidFill>
              </a:rPr>
              <a:t>Extending Example1. </a:t>
            </a:r>
            <a:endParaRPr lang="en-US" sz="1400" i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762000"/>
            <a:ext cx="2514600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Continuation…</a:t>
            </a:r>
          </a:p>
          <a:p>
            <a:r>
              <a:rPr lang="en-US" sz="1400" dirty="0" smtClean="0"/>
              <a:t>Replace the method </a:t>
            </a:r>
          </a:p>
          <a:p>
            <a:r>
              <a:rPr lang="en-US" sz="1400" b="1" dirty="0" err="1" smtClean="0"/>
              <a:t>applyMenuOption</a:t>
            </a:r>
            <a:endParaRPr lang="en-US" sz="1400" b="1" dirty="0" smtClean="0"/>
          </a:p>
          <a:p>
            <a:r>
              <a:rPr lang="en-US" sz="1400" dirty="0" smtClean="0"/>
              <a:t>with the following code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6553201" y="4267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7315200" y="3200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15200" y="3276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Same as before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315200" y="40386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Take care of sub-menu here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86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2</a:t>
            </a:r>
            <a:r>
              <a:rPr lang="en-US" sz="2400" dirty="0" smtClean="0"/>
              <a:t>: Enhancing </a:t>
            </a:r>
            <a:r>
              <a:rPr lang="en-US" sz="2400" b="1" dirty="0" smtClean="0">
                <a:solidFill>
                  <a:srgbClr val="0070C0"/>
                </a:solidFill>
              </a:rPr>
              <a:t>Option/Context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1676400"/>
            <a:ext cx="8991600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== 7)</a:t>
            </a:r>
          </a:p>
          <a:p>
            <a:pPr lvl="2"/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.setTextColor(0xff00ff00);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green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== 8)</a:t>
            </a:r>
          </a:p>
          <a:p>
            <a:pPr lvl="2"/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.setTextColor(0xff0000ff);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 blue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== 9)</a:t>
            </a:r>
          </a:p>
          <a:p>
            <a:pPr lvl="2"/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.setText(beautify(strMsg2,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"BOLD"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));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//bold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== 10)</a:t>
            </a:r>
          </a:p>
          <a:p>
            <a:pPr lvl="2"/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.setText(beautify(strMsg2,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"ITALIC"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));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//italic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menuItemId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== 11)</a:t>
            </a:r>
          </a:p>
          <a:p>
            <a:pPr lvl="2"/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etMessage2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.setText(beautify(strMsg2, 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"NORMAL"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));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//normal</a:t>
            </a:r>
          </a:p>
          <a:p>
            <a:pPr lvl="2"/>
            <a:endParaRPr lang="en-US" sz="1400" dirty="0" smtClean="0">
              <a:solidFill>
                <a:srgbClr val="3F7F5F"/>
              </a:solidFill>
              <a:latin typeface="Courier New"/>
            </a:endParaRP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/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1400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400" dirty="0" err="1" smtClean="0">
                <a:solidFill>
                  <a:srgbClr val="3F7F5F"/>
                </a:solidFill>
                <a:latin typeface="Courier New"/>
              </a:rPr>
              <a:t>applyMenuOption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10400" y="16258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70C0"/>
                </a:solidFill>
              </a:rPr>
              <a:t>Extending Example1. </a:t>
            </a:r>
            <a:endParaRPr lang="en-US" sz="1400" i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762000"/>
            <a:ext cx="2514600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Continuation…</a:t>
            </a:r>
          </a:p>
          <a:p>
            <a:r>
              <a:rPr lang="en-US" sz="1400" dirty="0" smtClean="0"/>
              <a:t>Replace the method </a:t>
            </a:r>
          </a:p>
          <a:p>
            <a:r>
              <a:rPr lang="en-US" sz="1400" b="1" dirty="0" err="1" smtClean="0"/>
              <a:t>applyMenuOption</a:t>
            </a:r>
            <a:endParaRPr lang="en-US" sz="1400" b="1" dirty="0" smtClean="0"/>
          </a:p>
          <a:p>
            <a:r>
              <a:rPr lang="en-US" sz="1400" dirty="0" smtClean="0"/>
              <a:t>with the following code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79248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01000" y="20574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Same as before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967A042-E02F-4D13-9079-28240E5E6B4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90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8. Android – UI – Using Menus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28600" y="12192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sz="6000" b="1" dirty="0" smtClean="0">
                <a:solidFill>
                  <a:srgbClr val="FF0000"/>
                </a:solidFill>
              </a:rPr>
              <a:t>Questions ?</a:t>
            </a:r>
            <a:endParaRPr lang="en-US" sz="6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e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914400"/>
            <a:ext cx="2438400" cy="365760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0668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r>
              <a:rPr lang="en-US" sz="2400" dirty="0" smtClean="0"/>
              <a:t>: Using an </a:t>
            </a:r>
            <a:r>
              <a:rPr lang="en-US" sz="2400" b="1" i="1" dirty="0" smtClean="0">
                <a:solidFill>
                  <a:srgbClr val="0070C0"/>
                </a:solidFill>
              </a:rPr>
              <a:t>option menu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1676400"/>
            <a:ext cx="2361906" cy="376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1676400" y="4724400"/>
            <a:ext cx="13716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" y="4724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 </a:t>
            </a:r>
            <a:r>
              <a:rPr lang="en-US" b="1" dirty="0" smtClean="0"/>
              <a:t>Menu </a:t>
            </a:r>
          </a:p>
          <a:p>
            <a:r>
              <a:rPr lang="en-US" dirty="0" smtClean="0"/>
              <a:t>button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657600"/>
            <a:ext cx="8382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32766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Options </a:t>
            </a:r>
          </a:p>
          <a:p>
            <a:r>
              <a:rPr lang="en-US" dirty="0" smtClean="0"/>
              <a:t>available  in </a:t>
            </a:r>
          </a:p>
          <a:p>
            <a:r>
              <a:rPr lang="en-US" dirty="0" smtClean="0"/>
              <a:t>this context</a:t>
            </a:r>
            <a:endParaRPr lang="en-US" dirty="0"/>
          </a:p>
        </p:txBody>
      </p:sp>
      <p:pic>
        <p:nvPicPr>
          <p:cNvPr id="18" name="Picture 17" descr="devic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5000" y="2590800"/>
            <a:ext cx="2438400" cy="3657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7467600" y="57150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>
            <a:off x="5334000" y="5257800"/>
            <a:ext cx="198119" cy="9906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495800" y="5791200"/>
            <a:ext cx="762000" cy="76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600" y="57912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 max of six  entries per menu. Excess will be displayed as part of the </a:t>
            </a:r>
            <a:r>
              <a:rPr lang="en-US" b="1" dirty="0" smtClean="0"/>
              <a:t>More</a:t>
            </a:r>
            <a:r>
              <a:rPr lang="en-US" dirty="0" smtClean="0"/>
              <a:t> option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7429500" y="4305300"/>
            <a:ext cx="2057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600200"/>
            <a:ext cx="50101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Using an </a:t>
            </a:r>
            <a:r>
              <a:rPr lang="en-US" sz="2400" b="1" i="1" dirty="0" smtClean="0">
                <a:solidFill>
                  <a:srgbClr val="0070C0"/>
                </a:solidFill>
              </a:rPr>
              <a:t>option menu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6096000" y="4572000"/>
            <a:ext cx="2286000" cy="304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53200" y="5867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 </a:t>
            </a:r>
            <a:r>
              <a:rPr lang="en-US" b="1" dirty="0" smtClean="0"/>
              <a:t>Menu </a:t>
            </a:r>
          </a:p>
          <a:p>
            <a:r>
              <a:rPr lang="en-US" dirty="0" smtClean="0"/>
              <a:t>button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62200" y="4343400"/>
            <a:ext cx="15240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19200" y="38862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Five available </a:t>
            </a:r>
          </a:p>
          <a:p>
            <a:r>
              <a:rPr lang="en-US" dirty="0" smtClean="0"/>
              <a:t>Options in </a:t>
            </a:r>
          </a:p>
          <a:p>
            <a:r>
              <a:rPr lang="en-US" dirty="0" smtClean="0"/>
              <a:t>this context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914400"/>
            <a:ext cx="1986332" cy="29718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: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Dealing with SMS (text-messages) by using the built-in  </a:t>
            </a:r>
            <a:r>
              <a:rPr lang="en-US" sz="2400" i="1" dirty="0" smtClean="0"/>
              <a:t>Messaging</a:t>
            </a:r>
            <a:r>
              <a:rPr lang="en-US" sz="2400" dirty="0" smtClean="0"/>
              <a:t> app’s</a:t>
            </a:r>
          </a:p>
          <a:p>
            <a:r>
              <a:rPr lang="en-US" sz="2400" b="1" i="1" dirty="0" smtClean="0">
                <a:solidFill>
                  <a:srgbClr val="0070C0"/>
                </a:solidFill>
              </a:rPr>
              <a:t>context menu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7800" y="20968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Available options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24000" y="5562600"/>
            <a:ext cx="15240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200" y="5193268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Tap-&amp;-Hold</a:t>
            </a:r>
            <a:endParaRPr lang="en-US" b="1" dirty="0"/>
          </a:p>
        </p:txBody>
      </p:sp>
      <p:pic>
        <p:nvPicPr>
          <p:cNvPr id="15" name="Picture 14" descr="devic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4600" y="2286000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2895600"/>
            <a:ext cx="2457302" cy="36576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 flipH="1" flipV="1">
            <a:off x="4457700" y="3771900"/>
            <a:ext cx="2743200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Observation:</a:t>
            </a:r>
          </a:p>
          <a:p>
            <a:endParaRPr lang="en-US" sz="2400" i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Option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Context</a:t>
            </a:r>
            <a:r>
              <a:rPr lang="en-US" sz="2400" dirty="0" smtClean="0"/>
              <a:t> Menus may include:</a:t>
            </a:r>
          </a:p>
          <a:p>
            <a:endParaRPr lang="en-US" sz="24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/>
              <a:t>Text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/>
              <a:t>Icons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/>
              <a:t>Radio Buttons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/>
              <a:t>Check Boxes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/>
              <a:t>Sub-menus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/>
              <a:t>Short-cut keys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1</a:t>
            </a:r>
            <a:r>
              <a:rPr lang="en-US" sz="2400" dirty="0" smtClean="0"/>
              <a:t>: Using an </a:t>
            </a:r>
            <a:r>
              <a:rPr lang="en-US" sz="2400" b="1" dirty="0" smtClean="0">
                <a:solidFill>
                  <a:srgbClr val="0070C0"/>
                </a:solidFill>
              </a:rPr>
              <a:t>Option Menu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48006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Click on </a:t>
            </a:r>
            <a:r>
              <a:rPr lang="en-US" b="1" dirty="0" smtClean="0"/>
              <a:t>Menu</a:t>
            </a:r>
            <a:r>
              <a:rPr lang="en-US" dirty="0" smtClean="0"/>
              <a:t> button to see size options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828800" y="5410200"/>
            <a:ext cx="6858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38800" y="598306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choosing option: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50 points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16764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application the </a:t>
            </a:r>
          </a:p>
          <a:p>
            <a:r>
              <a:rPr lang="en-US" dirty="0" smtClean="0"/>
              <a:t>Option menu offers </a:t>
            </a:r>
          </a:p>
          <a:p>
            <a:r>
              <a:rPr lang="en-US" dirty="0" smtClean="0"/>
              <a:t>a way of changing the </a:t>
            </a:r>
          </a:p>
          <a:p>
            <a:r>
              <a:rPr lang="en-US" dirty="0" smtClean="0"/>
              <a:t>text size (on both </a:t>
            </a:r>
          </a:p>
          <a:p>
            <a:r>
              <a:rPr lang="en-US" dirty="0" err="1" smtClean="0"/>
              <a:t>EditText</a:t>
            </a:r>
            <a:r>
              <a:rPr lang="en-US" dirty="0" smtClean="0"/>
              <a:t> boxes)</a:t>
            </a:r>
            <a:endParaRPr lang="en-US" dirty="0"/>
          </a:p>
        </p:txBody>
      </p:sp>
      <p:pic>
        <p:nvPicPr>
          <p:cNvPr id="21" name="Picture 20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20574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2590800" y="4648200"/>
            <a:ext cx="27432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device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2600" y="20574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device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7620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1</a:t>
            </a:r>
            <a:r>
              <a:rPr lang="en-US" sz="2400" dirty="0" smtClean="0"/>
              <a:t>: Using an </a:t>
            </a:r>
            <a:r>
              <a:rPr lang="en-US" sz="2400" b="1" dirty="0" smtClean="0">
                <a:solidFill>
                  <a:srgbClr val="0070C0"/>
                </a:solidFill>
              </a:rPr>
              <a:t>Option Menu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59436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Click the </a:t>
            </a:r>
            <a:r>
              <a:rPr lang="en-US" b="1" dirty="0" smtClean="0"/>
              <a:t>More </a:t>
            </a:r>
            <a:r>
              <a:rPr lang="en-US" dirty="0" smtClean="0"/>
              <a:t>button to see additional options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598306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Additional choices of the Option menu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676400"/>
            <a:ext cx="228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 to six options will</a:t>
            </a:r>
          </a:p>
          <a:p>
            <a:r>
              <a:rPr lang="en-US" dirty="0" smtClean="0"/>
              <a:t>Be displayed on the </a:t>
            </a:r>
          </a:p>
          <a:p>
            <a:r>
              <a:rPr lang="en-US" dirty="0" smtClean="0"/>
              <a:t>Option menu.</a:t>
            </a:r>
          </a:p>
          <a:p>
            <a:endParaRPr lang="en-US" dirty="0" smtClean="0"/>
          </a:p>
          <a:p>
            <a:r>
              <a:rPr lang="en-US" dirty="0" smtClean="0"/>
              <a:t>If there are more than six options pushing the </a:t>
            </a:r>
            <a:r>
              <a:rPr lang="en-US" b="1" dirty="0" smtClean="0"/>
              <a:t>More </a:t>
            </a:r>
            <a:r>
              <a:rPr lang="en-US" dirty="0" smtClean="0"/>
              <a:t>button will show the rest</a:t>
            </a:r>
            <a:endParaRPr lang="en-US" dirty="0"/>
          </a:p>
        </p:txBody>
      </p:sp>
      <p:pic>
        <p:nvPicPr>
          <p:cNvPr id="16" name="Picture 15" descr="de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3200" y="20574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2590800" y="4648200"/>
            <a:ext cx="27432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4114800" y="56388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devic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20574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1" name="Straight Arrow Connector 20"/>
          <p:cNvCxnSpPr>
            <a:stCxn id="17" idx="3"/>
          </p:cNvCxnSpPr>
          <p:nvPr/>
        </p:nvCxnSpPr>
        <p:spPr>
          <a:xfrm>
            <a:off x="5334000" y="5219700"/>
            <a:ext cx="685800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8. Android – UI – Using Menus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Using Menus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14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1</a:t>
            </a:r>
            <a:r>
              <a:rPr lang="en-US" sz="2400" dirty="0" smtClean="0"/>
              <a:t>: Using a </a:t>
            </a:r>
            <a:r>
              <a:rPr lang="en-US" sz="2400" b="1" dirty="0" smtClean="0">
                <a:solidFill>
                  <a:srgbClr val="0070C0"/>
                </a:solidFill>
              </a:rPr>
              <a:t>Context Menu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6600" y="26670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Long-press a textbox to invoke its Context Menu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2954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view could have an associated </a:t>
            </a:r>
          </a:p>
          <a:p>
            <a:r>
              <a:rPr lang="en-US" dirty="0" smtClean="0"/>
              <a:t>Context Menu</a:t>
            </a:r>
            <a:endParaRPr lang="en-US" dirty="0"/>
          </a:p>
        </p:txBody>
      </p:sp>
      <p:pic>
        <p:nvPicPr>
          <p:cNvPr id="18" name="Picture 17" descr="devic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2860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Picture 21" descr="de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8382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9" name="Straight Arrow Connector 18"/>
          <p:cNvCxnSpPr/>
          <p:nvPr/>
        </p:nvCxnSpPr>
        <p:spPr>
          <a:xfrm flipV="1">
            <a:off x="2667000" y="2362200"/>
            <a:ext cx="20574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device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8400" y="27432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1" name="Straight Arrow Connector 20"/>
          <p:cNvCxnSpPr/>
          <p:nvPr/>
        </p:nvCxnSpPr>
        <p:spPr>
          <a:xfrm>
            <a:off x="2362200" y="3352800"/>
            <a:ext cx="38100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7744</TotalTime>
  <Words>2390</Words>
  <Application>Microsoft Office PowerPoint</Application>
  <PresentationFormat>On-screen Show (4:3)</PresentationFormat>
  <Paragraphs>516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Android  Using Menus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V.Matos</dc:creator>
  <cp:lastModifiedBy>Dung Vu</cp:lastModifiedBy>
  <cp:revision>404</cp:revision>
  <dcterms:created xsi:type="dcterms:W3CDTF">2009-06-10T00:38:22Z</dcterms:created>
  <dcterms:modified xsi:type="dcterms:W3CDTF">2011-04-18T13:30:44Z</dcterms:modified>
</cp:coreProperties>
</file>