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5"/>
  </p:notesMasterIdLst>
  <p:sldIdLst>
    <p:sldId id="256" r:id="rId2"/>
    <p:sldId id="306" r:id="rId3"/>
    <p:sldId id="317" r:id="rId4"/>
    <p:sldId id="315" r:id="rId5"/>
    <p:sldId id="312" r:id="rId6"/>
    <p:sldId id="313" r:id="rId7"/>
    <p:sldId id="316" r:id="rId8"/>
    <p:sldId id="314" r:id="rId9"/>
    <p:sldId id="322" r:id="rId10"/>
    <p:sldId id="318" r:id="rId11"/>
    <p:sldId id="321" r:id="rId12"/>
    <p:sldId id="320" r:id="rId13"/>
    <p:sldId id="324" r:id="rId14"/>
    <p:sldId id="327" r:id="rId15"/>
    <p:sldId id="325" r:id="rId16"/>
    <p:sldId id="326" r:id="rId17"/>
    <p:sldId id="335" r:id="rId18"/>
    <p:sldId id="333" r:id="rId19"/>
    <p:sldId id="334" r:id="rId20"/>
    <p:sldId id="339" r:id="rId21"/>
    <p:sldId id="342" r:id="rId22"/>
    <p:sldId id="332" r:id="rId23"/>
    <p:sldId id="328" r:id="rId24"/>
    <p:sldId id="329" r:id="rId25"/>
    <p:sldId id="343" r:id="rId26"/>
    <p:sldId id="344" r:id="rId27"/>
    <p:sldId id="345" r:id="rId28"/>
    <p:sldId id="346" r:id="rId29"/>
    <p:sldId id="347" r:id="rId30"/>
    <p:sldId id="351" r:id="rId31"/>
    <p:sldId id="352" r:id="rId32"/>
    <p:sldId id="354" r:id="rId33"/>
    <p:sldId id="311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F909559-4D18-4D1D-BAF2-A48118722139}" type="datetimeFigureOut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7E9CD49-9FFA-4DED-BCAC-32ED65851A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E610BA4-8D9A-484C-B693-320CAE876A8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53523-2A2D-404E-A629-61A381D27B25}" type="datetime1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EE908-D490-4D43-8EE7-C5C596A3A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C2929-B1BE-4FE2-A1B0-A90A9E491935}" type="datetime1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136E1-4BBF-419A-8C8A-E1EB3D554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68F44-F0CC-4502-8CCE-20BAD7CEF3C2}" type="datetime1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DD0BC-668C-4C08-9E5D-893721BAE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C2A71-4AAC-4FF4-B71C-20ADA2D7B27F}" type="datetime1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9F78F-8106-48B5-8DCB-AEC1D5191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426E-6A66-4A7E-BAF8-AA6FA920AE58}" type="datetime1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B0633-D285-45B9-80DD-CC6D257B2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53BC2-83C4-443E-AF95-0C42E0BD80A3}" type="datetime1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3E107-C1EC-44E9-A831-163C4F758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218F7-E120-4CDD-8805-742EEBE382AA}" type="datetime1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C5B35-FF4D-4939-9EB8-B63743800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FD4D1-25F8-401B-A9D9-9303BD8FEBE0}" type="datetime1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8361A-1D5A-4B17-A218-3D966CB2E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646D3-A674-4C38-9C1E-FBA75E8CAEE9}" type="datetime1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9DAF7-E907-419D-9C7D-6889806B6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E169B-208D-47F4-873D-3511CF0180E5}" type="datetime1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AD9BE-87CC-42B1-8264-FACB99D9E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7CA19-BAE2-44AA-9362-D537961BFC67}" type="datetime1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FF3E8-4576-4EAB-B418-B293EB6D5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8271D4-51F3-4373-96D9-EF73A49EC8F1}" type="datetime1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6ABC82A-60E3-408E-85D6-9CF69593C9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4" r:id="rId2"/>
    <p:sldLayoutId id="2147483753" r:id="rId3"/>
    <p:sldLayoutId id="2147483752" r:id="rId4"/>
    <p:sldLayoutId id="2147483751" r:id="rId5"/>
    <p:sldLayoutId id="2147483750" r:id="rId6"/>
    <p:sldLayoutId id="2147483749" r:id="rId7"/>
    <p:sldLayoutId id="2147483748" r:id="rId8"/>
    <p:sldLayoutId id="2147483747" r:id="rId9"/>
    <p:sldLayoutId id="2147483746" r:id="rId10"/>
    <p:sldLayoutId id="214748374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apis/maps/documentation/javascript/basics.html" TargetMode="External"/><Relationship Id="rId2" Type="http://schemas.openxmlformats.org/officeDocument/2006/relationships/hyperlink" Target="http://developer.android.com/index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apis/maps/documentation/javascript/basic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Android </a:t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The WebKit Browser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733800"/>
            <a:ext cx="6400800" cy="24384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/>
              <a:t>Notes are based on: </a:t>
            </a:r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300" dirty="0" smtClean="0"/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300" dirty="0" smtClean="0"/>
              <a:t>Android Developers </a:t>
            </a:r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300" dirty="0" smtClean="0">
                <a:hlinkClick r:id="rId2"/>
              </a:rPr>
              <a:t>http://developer.android.com/index.html</a:t>
            </a:r>
            <a:endParaRPr lang="en-US" sz="1300" dirty="0" smtClean="0"/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300" dirty="0" smtClean="0"/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300" dirty="0" smtClean="0"/>
              <a:t>Google Maps </a:t>
            </a:r>
            <a:r>
              <a:rPr lang="en-US" sz="1300" dirty="0" err="1" smtClean="0"/>
              <a:t>Javascript</a:t>
            </a:r>
            <a:r>
              <a:rPr lang="en-US" sz="1300" dirty="0" smtClean="0"/>
              <a:t> API V3 Basics</a:t>
            </a:r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300" dirty="0" smtClean="0">
                <a:hlinkClick r:id="rId3"/>
              </a:rPr>
              <a:t>http://code.google.com/apis/maps/documentation/javascript/basics.html</a:t>
            </a:r>
            <a:endParaRPr lang="en-US" sz="1300" dirty="0" smtClean="0"/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300" dirty="0" smtClean="0"/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300" dirty="0" smtClean="0"/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300" dirty="0" smtClean="0"/>
              <a:t>The Busy Coder's Guide to Android Development</a:t>
            </a:r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300" dirty="0" smtClean="0"/>
              <a:t>by Mark L. Murphy</a:t>
            </a:r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300" dirty="0" smtClean="0"/>
              <a:t>Copyright © 2008-2009 </a:t>
            </a:r>
            <a:r>
              <a:rPr lang="en-US" sz="1300" dirty="0" err="1" smtClean="0"/>
              <a:t>CommonsWare</a:t>
            </a:r>
            <a:r>
              <a:rPr lang="en-US" sz="1300" dirty="0" smtClean="0"/>
              <a:t>, LLC.</a:t>
            </a:r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300" dirty="0" smtClean="0"/>
              <a:t>ISBN: 978-0-9816780-0-9</a:t>
            </a:r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300" dirty="0"/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8604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667000"/>
            <a:ext cx="8604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562600"/>
            <a:ext cx="172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6629400" y="228600"/>
            <a:ext cx="2209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6000" i="1">
                <a:solidFill>
                  <a:srgbClr val="0070C0"/>
                </a:solidFill>
                <a:latin typeface="Bookman Old Style" pitchFamily="18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9AAA5-F2EF-4C72-80AA-89A54083647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78E970D-D521-42EE-A8B4-066AB32E3359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228600" y="1219200"/>
            <a:ext cx="85344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Calibri" pitchFamily="34" charset="0"/>
              </a:rPr>
              <a:t>Loading Data  .</a:t>
            </a:r>
            <a:r>
              <a:rPr lang="en-US" sz="2800" b="1" i="1">
                <a:solidFill>
                  <a:srgbClr val="0070C0"/>
                </a:solidFill>
                <a:latin typeface="Calibri" pitchFamily="34" charset="0"/>
              </a:rPr>
              <a:t>loadData(…)</a:t>
            </a:r>
            <a:endParaRPr lang="en-US" sz="2800" b="1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US" sz="2400">
                <a:latin typeface="Calibri" pitchFamily="34" charset="0"/>
              </a:rPr>
              <a:t>Ta có thể cung cấp thẳng mã HTML để trình duyệt hiển thị (</a:t>
            </a:r>
            <a:r>
              <a:rPr lang="en-US" sz="2000" i="1">
                <a:latin typeface="Calibri" pitchFamily="34" charset="0"/>
              </a:rPr>
              <a:t>chẳng hạn một hướng dẫn sử dụng, hoặc giao diện của ứng dụng thực chất được viết bằng HTML thay vì dùng giao diện native Android</a:t>
            </a:r>
            <a:r>
              <a:rPr lang="en-US" sz="2400">
                <a:latin typeface="Calibri" pitchFamily="34" charset="0"/>
              </a:rPr>
              <a:t>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819400"/>
            <a:ext cx="7543800" cy="3786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cis493.demoui;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android.os.Bundle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android.app.Activity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200" dirty="0"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android.webkit.WebView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AndDemoUI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Activity {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WebView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urier New"/>
              </a:rPr>
              <a:t>browser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Courier New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(Bundle icicle) {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(icicle);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200" i="1" dirty="0" err="1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2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C0"/>
                </a:solidFill>
                <a:latin typeface="Courier New"/>
              </a:rPr>
              <a:t>browser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=(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WebView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200" i="1" dirty="0" err="1">
                <a:solidFill>
                  <a:srgbClr val="0000C0"/>
                </a:solidFill>
                <a:latin typeface="Courier New"/>
              </a:rPr>
              <a:t>webkit</a:t>
            </a:r>
            <a:r>
              <a:rPr lang="en-US" sz="12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Courier New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C0"/>
                </a:solidFill>
                <a:latin typeface="Courier New"/>
              </a:rPr>
              <a:t>browser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.loadData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/>
              </a:rPr>
              <a:t>"&lt;html&gt;&lt;body&gt;Hello, world!&lt;/body&gt;&lt;/html&gt;"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2A00FF"/>
                </a:solidFill>
                <a:latin typeface="Courier New"/>
              </a:rPr>
              <a:t>	       "text/html"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                 </a:t>
            </a:r>
            <a:r>
              <a:rPr lang="en-US" sz="1200" dirty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200" dirty="0">
              <a:latin typeface="+mn-lt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0400" y="2514600"/>
            <a:ext cx="3251200" cy="13208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2" name="Left Arrow 11"/>
          <p:cNvSpPr/>
          <p:nvPr/>
        </p:nvSpPr>
        <p:spPr>
          <a:xfrm>
            <a:off x="6248400" y="4191000"/>
            <a:ext cx="2362200" cy="1143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Dùng chính layout và manifest của ví dụ trước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46DF3-7E01-41E4-B771-0B9E2784647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8832744-59DA-4E47-AFAF-764D56AE732C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5638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alibri" pitchFamily="34" charset="0"/>
              </a:rPr>
              <a:t>Browser Commands</a:t>
            </a:r>
          </a:p>
          <a:p>
            <a:r>
              <a:rPr lang="en-US" sz="2000">
                <a:latin typeface="Calibri" pitchFamily="34" charset="0"/>
              </a:rPr>
              <a:t>Không có navigation toolbar đi kèm mỗi WebView widget (</a:t>
            </a:r>
            <a:r>
              <a:rPr lang="en-US" sz="2000" i="1">
                <a:latin typeface="Calibri" pitchFamily="34" charset="0"/>
              </a:rPr>
              <a:t>tiết kiệm không gian</a:t>
            </a:r>
            <a:r>
              <a:rPr lang="en-US" sz="2000">
                <a:latin typeface="Calibri" pitchFamily="34" charset="0"/>
              </a:rPr>
              <a:t>). </a:t>
            </a:r>
          </a:p>
          <a:p>
            <a:r>
              <a:rPr lang="en-US" sz="2000">
                <a:latin typeface="Calibri" pitchFamily="34" charset="0"/>
              </a:rPr>
              <a:t>Ta có thể cung cấp UI – chẳng hạn tại menu – để phục vụ các thao tác sau:</a:t>
            </a:r>
          </a:p>
          <a:p>
            <a:endParaRPr lang="en-US" sz="2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reload()</a:t>
            </a:r>
            <a:r>
              <a:rPr lang="en-US" sz="2000">
                <a:latin typeface="Calibri" pitchFamily="34" charset="0"/>
              </a:rPr>
              <a:t> to refresh the currently-viewed Web page</a:t>
            </a:r>
          </a:p>
          <a:p>
            <a:pPr>
              <a:buFont typeface="Arial" charset="0"/>
              <a:buChar char="•"/>
            </a:pP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goBack()</a:t>
            </a:r>
            <a:r>
              <a:rPr lang="en-US" sz="2000">
                <a:latin typeface="Calibri" pitchFamily="34" charset="0"/>
              </a:rPr>
              <a:t> to go back one step in the browser history, and </a:t>
            </a:r>
            <a:r>
              <a:rPr lang="en-US" sz="2000">
                <a:solidFill>
                  <a:srgbClr val="C00000"/>
                </a:solidFill>
                <a:latin typeface="Calibri" pitchFamily="34" charset="0"/>
              </a:rPr>
              <a:t>canGoBack() </a:t>
            </a:r>
            <a:r>
              <a:rPr lang="en-US" sz="2000">
                <a:latin typeface="Calibri" pitchFamily="34" charset="0"/>
              </a:rPr>
              <a:t>to determine if there is any history to trace back</a:t>
            </a:r>
          </a:p>
          <a:p>
            <a:pPr>
              <a:buFont typeface="Arial" charset="0"/>
              <a:buChar char="•"/>
            </a:pP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goForward()</a:t>
            </a:r>
            <a:r>
              <a:rPr lang="en-US" sz="2000">
                <a:latin typeface="Calibri" pitchFamily="34" charset="0"/>
              </a:rPr>
              <a:t> to go forward one step in the browser history, and </a:t>
            </a:r>
            <a:r>
              <a:rPr lang="en-US" sz="2000">
                <a:solidFill>
                  <a:srgbClr val="C00000"/>
                </a:solidFill>
                <a:latin typeface="Calibri" pitchFamily="34" charset="0"/>
              </a:rPr>
              <a:t>canGoForward() </a:t>
            </a:r>
            <a:r>
              <a:rPr lang="en-US" sz="2000">
                <a:latin typeface="Calibri" pitchFamily="34" charset="0"/>
              </a:rPr>
              <a:t>to determine if there is any history to go forward to</a:t>
            </a:r>
          </a:p>
          <a:p>
            <a:pPr>
              <a:buFont typeface="Arial" charset="0"/>
              <a:buChar char="•"/>
            </a:pP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goBackOrForward()</a:t>
            </a:r>
            <a:r>
              <a:rPr lang="en-US" sz="2000">
                <a:latin typeface="Calibri" pitchFamily="34" charset="0"/>
              </a:rPr>
              <a:t> to go backwards or forwards in the browser history, where </a:t>
            </a:r>
            <a:r>
              <a:rPr lang="en-US" sz="2000" i="1">
                <a:latin typeface="Calibri" pitchFamily="34" charset="0"/>
              </a:rPr>
              <a:t>negative/positive</a:t>
            </a:r>
            <a:r>
              <a:rPr lang="en-US" sz="2000">
                <a:latin typeface="Calibri" pitchFamily="34" charset="0"/>
              </a:rPr>
              <a:t> numbers represent a count of steps to go</a:t>
            </a:r>
          </a:p>
          <a:p>
            <a:pPr>
              <a:buFont typeface="Arial" charset="0"/>
              <a:buChar char="•"/>
            </a:pP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canGoBackOrForward() </a:t>
            </a:r>
            <a:r>
              <a:rPr lang="en-US" sz="2000">
                <a:latin typeface="Calibri" pitchFamily="34" charset="0"/>
              </a:rPr>
              <a:t>to see if the browser can go backwards or forwards the stated number of steps (following the same positive/negative convention as </a:t>
            </a:r>
            <a:r>
              <a:rPr lang="en-US" sz="2000">
                <a:solidFill>
                  <a:srgbClr val="C00000"/>
                </a:solidFill>
                <a:latin typeface="Calibri" pitchFamily="34" charset="0"/>
              </a:rPr>
              <a:t>goBackOrForward()</a:t>
            </a:r>
            <a:r>
              <a:rPr lang="en-US" sz="2000">
                <a:latin typeface="Calibri" pitchFamily="34" charset="0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clearCache()</a:t>
            </a:r>
            <a:r>
              <a:rPr lang="en-US" sz="2000">
                <a:latin typeface="Calibri" pitchFamily="34" charset="0"/>
              </a:rPr>
              <a:t> to clear the browser resource cache and </a:t>
            </a: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clearHistory()</a:t>
            </a:r>
            <a:r>
              <a:rPr lang="en-US" sz="2000">
                <a:latin typeface="Calibri" pitchFamily="34" charset="0"/>
              </a:rPr>
              <a:t> to clear the browsing history</a:t>
            </a:r>
          </a:p>
          <a:p>
            <a:endParaRPr lang="en-US" sz="2000">
              <a:latin typeface="Calibri" pitchFamily="34" charset="0"/>
            </a:endParaRPr>
          </a:p>
          <a:p>
            <a:endParaRPr lang="en-US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8AD32-83B6-43B0-804E-E8E29C87671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6CC2C3E-C8F9-4895-BEA8-570C31BF1AE8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662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228600" y="1219200"/>
            <a:ext cx="85344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Using our running example:</a:t>
            </a:r>
          </a:p>
          <a:p>
            <a:endParaRPr lang="en-US" sz="2400">
              <a:latin typeface="Calibri" pitchFamily="34" charset="0"/>
            </a:endParaRPr>
          </a:p>
          <a:p>
            <a:pPr lvl="1"/>
            <a:r>
              <a:rPr lang="en-US" sz="2400">
                <a:solidFill>
                  <a:srgbClr val="0000C0"/>
                </a:solidFill>
                <a:latin typeface="Courier New" pitchFamily="49" charset="0"/>
              </a:rPr>
              <a:t>browser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</a:rPr>
              <a:t>.goBack();</a:t>
            </a:r>
          </a:p>
          <a:p>
            <a:pPr lvl="1"/>
            <a:r>
              <a:rPr lang="en-US" sz="2400">
                <a:solidFill>
                  <a:srgbClr val="0000C0"/>
                </a:solidFill>
                <a:latin typeface="Courier New" pitchFamily="49" charset="0"/>
              </a:rPr>
              <a:t>browser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</a:rPr>
              <a:t>.goForward();</a:t>
            </a:r>
          </a:p>
          <a:p>
            <a:pPr lvl="1"/>
            <a:r>
              <a:rPr lang="en-US" sz="2400">
                <a:solidFill>
                  <a:srgbClr val="0000C0"/>
                </a:solidFill>
                <a:latin typeface="Courier New" pitchFamily="49" charset="0"/>
              </a:rPr>
              <a:t>browser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</a:rPr>
              <a:t>.goBackOrForward(-2);</a:t>
            </a:r>
          </a:p>
          <a:p>
            <a:pPr lvl="1"/>
            <a:r>
              <a:rPr lang="en-US" sz="2400">
                <a:solidFill>
                  <a:srgbClr val="0000C0"/>
                </a:solidFill>
                <a:latin typeface="Courier New" pitchFamily="49" charset="0"/>
              </a:rPr>
              <a:t>browser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</a:rPr>
              <a:t>.goBackOrForward(+2);</a:t>
            </a:r>
          </a:p>
          <a:p>
            <a:pPr lvl="1"/>
            <a:r>
              <a:rPr lang="en-US" sz="2400">
                <a:solidFill>
                  <a:srgbClr val="0000C0"/>
                </a:solidFill>
                <a:latin typeface="Courier New" pitchFamily="49" charset="0"/>
              </a:rPr>
              <a:t>browser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</a:rPr>
              <a:t>.canGoBack();</a:t>
            </a:r>
          </a:p>
          <a:p>
            <a:pPr lvl="1"/>
            <a:r>
              <a:rPr lang="en-US" sz="2400">
                <a:solidFill>
                  <a:srgbClr val="0000C0"/>
                </a:solidFill>
                <a:latin typeface="Courier New" pitchFamily="49" charset="0"/>
              </a:rPr>
              <a:t>browser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</a:rPr>
              <a:t>.canGoForward();</a:t>
            </a:r>
          </a:p>
          <a:p>
            <a:pPr lvl="1"/>
            <a:r>
              <a:rPr lang="en-US" sz="2400">
                <a:solidFill>
                  <a:srgbClr val="0000C0"/>
                </a:solidFill>
                <a:latin typeface="Courier New" pitchFamily="49" charset="0"/>
              </a:rPr>
              <a:t>browser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</a:rPr>
              <a:t>.canGoBackOrForward(-2);</a:t>
            </a:r>
          </a:p>
          <a:p>
            <a:pPr lvl="1"/>
            <a:r>
              <a:rPr lang="en-US" sz="2400">
                <a:solidFill>
                  <a:srgbClr val="0000C0"/>
                </a:solidFill>
                <a:latin typeface="Courier New" pitchFamily="49" charset="0"/>
              </a:rPr>
              <a:t>browser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</a:rPr>
              <a:t>.canGoBackOrForward(+2);</a:t>
            </a:r>
          </a:p>
          <a:p>
            <a:pPr lvl="1"/>
            <a:r>
              <a:rPr lang="en-US" sz="2400">
                <a:solidFill>
                  <a:srgbClr val="0000C0"/>
                </a:solidFill>
                <a:latin typeface="Courier New" pitchFamily="49" charset="0"/>
              </a:rPr>
              <a:t>browser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</a:rPr>
              <a:t>.clearCache(</a:t>
            </a:r>
            <a:r>
              <a:rPr lang="en-US" sz="2400" b="1">
                <a:solidFill>
                  <a:srgbClr val="7F0055"/>
                </a:solidFill>
                <a:latin typeface="Courier New" pitchFamily="49" charset="0"/>
              </a:rPr>
              <a:t>true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lvl="1"/>
            <a:r>
              <a:rPr lang="en-US" sz="2400">
                <a:solidFill>
                  <a:srgbClr val="0000C0"/>
                </a:solidFill>
                <a:latin typeface="Courier New" pitchFamily="49" charset="0"/>
              </a:rPr>
              <a:t>browser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</a:rPr>
              <a:t>.clearHistory();</a:t>
            </a:r>
            <a:r>
              <a:rPr lang="en-US" sz="2400">
                <a:latin typeface="Calibri" pitchFamily="34" charset="0"/>
              </a:rPr>
              <a:t> </a:t>
            </a:r>
            <a:r>
              <a:rPr lang="en-US" sz="2400">
                <a:solidFill>
                  <a:srgbClr val="002060"/>
                </a:solidFill>
                <a:latin typeface="Courier New" pitchFamily="49" charset="0"/>
              </a:rPr>
              <a:t>browser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</a:rPr>
              <a:t>.stopLoading();</a:t>
            </a:r>
          </a:p>
          <a:p>
            <a:pPr lvl="1"/>
            <a:endParaRPr lang="en-US" sz="240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9F0B0-97CF-4C71-96CA-BE944A3B55F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747C9F8-84FC-4555-8D81-EAEF692273DB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TextBox 6"/>
          <p:cNvSpPr txBox="1">
            <a:spLocks noChangeArrowheads="1"/>
          </p:cNvSpPr>
          <p:nvPr/>
        </p:nvSpPr>
        <p:spPr bwMode="auto">
          <a:xfrm>
            <a:off x="228600" y="1219200"/>
            <a:ext cx="8534400" cy="545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C00000"/>
                </a:solidFill>
                <a:latin typeface="Calibri" pitchFamily="34" charset="0"/>
              </a:rPr>
              <a:t>Combining  </a:t>
            </a:r>
            <a:r>
              <a:rPr lang="en-US" sz="2800" b="1">
                <a:solidFill>
                  <a:srgbClr val="C00000"/>
                </a:solidFill>
                <a:latin typeface="Calibri" pitchFamily="34" charset="0"/>
              </a:rPr>
              <a:t>HTML + JAVASCRIPT + ANDROID</a:t>
            </a:r>
          </a:p>
          <a:p>
            <a:endParaRPr lang="en-US" sz="2400" b="1">
              <a:solidFill>
                <a:srgbClr val="C00000"/>
              </a:solidFill>
              <a:latin typeface="Calibri" pitchFamily="34" charset="0"/>
            </a:endParaRPr>
          </a:p>
          <a:p>
            <a:endParaRPr lang="en-US" sz="800" b="1">
              <a:latin typeface="Calibri" pitchFamily="34" charset="0"/>
            </a:endParaRPr>
          </a:p>
          <a:p>
            <a:r>
              <a:rPr lang="en-US" sz="2400" b="1">
                <a:latin typeface="Calibri" pitchFamily="34" charset="0"/>
              </a:rPr>
              <a:t>Ưu điểm mà Android Development mang lại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en-US" sz="2000">
                <a:latin typeface="Calibri" pitchFamily="34" charset="0"/>
              </a:rPr>
              <a:t>Truy nhập các dịch vụ native trên điện thoại, trong đó có các dịch vụ địa điểm (location services)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en-US" sz="2000">
                <a:latin typeface="Calibri" pitchFamily="34" charset="0"/>
              </a:rPr>
              <a:t>Vị trí tại Android Market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en-US" sz="2000">
                <a:latin typeface="Calibri" pitchFamily="34" charset="0"/>
              </a:rPr>
              <a:t>Phát triển ứng dụng nhanh bằng Android SDK và Eclipse.</a:t>
            </a:r>
          </a:p>
          <a:p>
            <a:pPr marL="914400" lvl="1" indent="-457200">
              <a:buFont typeface="Calibri" pitchFamily="34" charset="0"/>
              <a:buAutoNum type="arabicPeriod"/>
            </a:pPr>
            <a:endParaRPr lang="en-US" sz="2400">
              <a:latin typeface="Calibri" pitchFamily="34" charset="0"/>
            </a:endParaRPr>
          </a:p>
          <a:p>
            <a:r>
              <a:rPr lang="en-US" sz="2400" b="1">
                <a:latin typeface="Calibri" pitchFamily="34" charset="0"/>
              </a:rPr>
              <a:t>Lợi thế của Google Maps API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en-US" sz="2000">
                <a:latin typeface="Calibri" pitchFamily="34" charset="0"/>
              </a:rPr>
              <a:t>Ứng dụng tồn tại ở một server chứ không phải bên trong một thiết bị.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en-US" sz="2000">
                <a:latin typeface="Calibri" pitchFamily="34" charset="0"/>
              </a:rPr>
              <a:t>Nhanh chóng nâng cấp phiên  bản, không cần yêu cầu người dùng tải về và cài đặt phiên bản mới.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en-US" sz="2000">
                <a:latin typeface="Calibri" pitchFamily="34" charset="0"/>
              </a:rPr>
              <a:t>Google thường xuyên có bổ sung tính năng mới và sửa lỗi.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en-US" sz="2000">
                <a:latin typeface="Calibri" pitchFamily="34" charset="0"/>
              </a:rPr>
              <a:t>Tương thích giữa các platform compatibility: Dùng Maps API cho phép ta tạo một map duy nhất nhưng chạy trên nhiều platform.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en-US" sz="2000">
                <a:latin typeface="Calibri" pitchFamily="34" charset="0"/>
              </a:rPr>
              <a:t>Được thiết kế để nạp nhanh tại các thiết bị Android và iPhone.</a:t>
            </a:r>
          </a:p>
        </p:txBody>
      </p:sp>
      <p:pic>
        <p:nvPicPr>
          <p:cNvPr id="27654" name="Picture 3" descr="C:\Documents and Settings\Administrator\Local Settings\Temporary Internet Files\Content.IE5\0CCI21YO\MP90017795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6113" y="152400"/>
            <a:ext cx="19431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026F47-69FC-4A99-8D4A-703E6088750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80415BD-2DFD-4861-A16D-1F95B93E0DC6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867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052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C00000"/>
                </a:solidFill>
                <a:latin typeface="Calibri" pitchFamily="34" charset="0"/>
              </a:rPr>
              <a:t>Combining HTML + JAVASCRIPT + ANDROID</a:t>
            </a:r>
          </a:p>
          <a:p>
            <a:endParaRPr lang="en-US" sz="800" b="1">
              <a:latin typeface="Calibri" pitchFamily="34" charset="0"/>
            </a:endParaRPr>
          </a:p>
          <a:p>
            <a:r>
              <a:rPr lang="en-US" sz="2400" b="1">
                <a:latin typeface="Calibri" pitchFamily="34" charset="0"/>
              </a:rPr>
              <a:t>Learning Strategy</a:t>
            </a:r>
          </a:p>
          <a:p>
            <a:endParaRPr lang="en-US" sz="2400" b="1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2000" b="1">
                <a:latin typeface="Calibri" pitchFamily="34" charset="0"/>
              </a:rPr>
              <a:t>WebView2:  </a:t>
            </a:r>
            <a:r>
              <a:rPr lang="en-US" sz="2000">
                <a:latin typeface="Calibri" pitchFamily="34" charset="0"/>
              </a:rPr>
              <a:t>Truyền các Object giữa Android và JS</a:t>
            </a:r>
          </a:p>
          <a:p>
            <a:r>
              <a:rPr lang="en-US" sz="2000">
                <a:latin typeface="Calibri" pitchFamily="34" charset="0"/>
              </a:rPr>
              <a:t>	(goal: create interconnectivity)</a:t>
            </a:r>
          </a:p>
          <a:p>
            <a:pPr>
              <a:buFont typeface="Arial" charset="0"/>
              <a:buChar char="•"/>
            </a:pPr>
            <a:endParaRPr lang="en-US" sz="2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2000" b="1">
                <a:latin typeface="Calibri" pitchFamily="34" charset="0"/>
              </a:rPr>
              <a:t>WebView3:  </a:t>
            </a:r>
            <a:r>
              <a:rPr lang="en-US" sz="2000">
                <a:latin typeface="Calibri" pitchFamily="34" charset="0"/>
              </a:rPr>
              <a:t>Mapping a fixed location using Google Maps V3</a:t>
            </a:r>
          </a:p>
          <a:p>
            <a:r>
              <a:rPr lang="en-US" sz="2000">
                <a:latin typeface="Calibri" pitchFamily="34" charset="0"/>
              </a:rPr>
              <a:t>	(Pure HTML + JS, just update the server -no need to upgrade ALL devices carrying the application, portability, homogeneous design)</a:t>
            </a:r>
          </a:p>
          <a:p>
            <a:pPr>
              <a:buFont typeface="Arial" charset="0"/>
              <a:buChar char="•"/>
            </a:pPr>
            <a:endParaRPr lang="en-US" sz="2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2000" b="1">
                <a:latin typeface="Calibri" pitchFamily="34" charset="0"/>
              </a:rPr>
              <a:t>WebView4:  </a:t>
            </a:r>
            <a:r>
              <a:rPr lang="en-US" sz="2000">
                <a:latin typeface="Calibri" pitchFamily="34" charset="0"/>
              </a:rPr>
              <a:t>Passing a real location object to JS – draw a map centered at given location (mapping current location, combines two above).  </a:t>
            </a:r>
          </a:p>
        </p:txBody>
      </p:sp>
      <p:pic>
        <p:nvPicPr>
          <p:cNvPr id="28678" name="Picture 3" descr="C:\Documents and Settings\Administrator\Local Settings\Temporary Internet Files\Content.IE5\0CCI21YO\MP90017795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6113" y="152400"/>
            <a:ext cx="19431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6" descr="devic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743200"/>
            <a:ext cx="2438400" cy="3657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27CE1-9FFF-4CA4-A6A8-0FA3B63E600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BAFF7C2-DF05-40CF-967F-266A845968DF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970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228600" y="1219200"/>
            <a:ext cx="85344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C00000"/>
                </a:solidFill>
                <a:latin typeface="Calibri" pitchFamily="34" charset="0"/>
              </a:rPr>
              <a:t>HTML + JAVASCRIPT + ANDROID</a:t>
            </a:r>
          </a:p>
          <a:p>
            <a:endParaRPr lang="en-US" sz="800" b="1">
              <a:latin typeface="Calibri" pitchFamily="34" charset="0"/>
            </a:endParaRPr>
          </a:p>
          <a:p>
            <a:r>
              <a:rPr lang="en-US" sz="2400" b="1">
                <a:latin typeface="Calibri" pitchFamily="34" charset="0"/>
              </a:rPr>
              <a:t>Trao đổi các object giữa Android &amp; JS</a:t>
            </a:r>
          </a:p>
        </p:txBody>
      </p:sp>
      <p:pic>
        <p:nvPicPr>
          <p:cNvPr id="29703" name="Picture 3" descr="C:\Documents and Settings\Administrator\Local Settings\Temporary Internet Files\Content.IE5\0CCI21YO\MP90017795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96113" y="152400"/>
            <a:ext cx="19431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46525" y="5121275"/>
            <a:ext cx="1997075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rot="16200000" flipV="1">
            <a:off x="2743200" y="4038600"/>
            <a:ext cx="1295400" cy="99060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629400" y="2895600"/>
            <a:ext cx="1981200" cy="27432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Android OS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/>
          </a:p>
        </p:txBody>
      </p:sp>
      <p:pic>
        <p:nvPicPr>
          <p:cNvPr id="29709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88188" y="3505200"/>
            <a:ext cx="9731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Straight Arrow Connector 20"/>
          <p:cNvCxnSpPr/>
          <p:nvPr/>
        </p:nvCxnSpPr>
        <p:spPr>
          <a:xfrm rot="5400000" flipH="1" flipV="1">
            <a:off x="5295900" y="3848100"/>
            <a:ext cx="1600200" cy="76200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1" name="TextBox 23"/>
          <p:cNvSpPr txBox="1">
            <a:spLocks noChangeArrowheads="1"/>
          </p:cNvSpPr>
          <p:nvPr/>
        </p:nvSpPr>
        <p:spPr bwMode="auto">
          <a:xfrm>
            <a:off x="3946525" y="4740275"/>
            <a:ext cx="1981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locater</a:t>
            </a:r>
            <a:r>
              <a:rPr lang="en-US">
                <a:latin typeface="Calibri" pitchFamily="34" charset="0"/>
              </a:rPr>
              <a:t> object</a:t>
            </a:r>
          </a:p>
        </p:txBody>
      </p:sp>
      <p:sp>
        <p:nvSpPr>
          <p:cNvPr id="26" name="Line Callout 2 (Accent Bar) 25"/>
          <p:cNvSpPr/>
          <p:nvPr/>
        </p:nvSpPr>
        <p:spPr>
          <a:xfrm>
            <a:off x="4114800" y="2743200"/>
            <a:ext cx="1219200" cy="4572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0278"/>
              <a:gd name="adj6" fmla="val -14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HTML </a:t>
            </a:r>
            <a:endParaRPr lang="en-US" b="1" dirty="0"/>
          </a:p>
        </p:txBody>
      </p:sp>
      <p:sp>
        <p:nvSpPr>
          <p:cNvPr id="29713" name="TextBox 18"/>
          <p:cNvSpPr txBox="1">
            <a:spLocks noChangeArrowheads="1"/>
          </p:cNvSpPr>
          <p:nvPr/>
        </p:nvSpPr>
        <p:spPr bwMode="auto">
          <a:xfrm>
            <a:off x="6172200" y="586740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alibri" pitchFamily="34" charset="0"/>
              </a:rPr>
              <a:t>You pass an object whose </a:t>
            </a:r>
            <a:r>
              <a:rPr lang="en-US" sz="1200" b="1">
                <a:latin typeface="Calibri" pitchFamily="34" charset="0"/>
              </a:rPr>
              <a:t>methods</a:t>
            </a:r>
            <a:r>
              <a:rPr lang="en-US" sz="1200">
                <a:latin typeface="Calibri" pitchFamily="34" charset="0"/>
              </a:rPr>
              <a:t> you want to expose to JavaScript  (</a:t>
            </a:r>
            <a:r>
              <a:rPr lang="en-US" sz="1200" i="1">
                <a:latin typeface="Calibri" pitchFamily="34" charset="0"/>
              </a:rPr>
              <a:t>class vars not visible</a:t>
            </a:r>
            <a:r>
              <a:rPr lang="en-US" sz="1200">
                <a:latin typeface="Calibri" pitchFamily="34" charset="0"/>
              </a:rPr>
              <a:t>)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6096000" y="5791200"/>
            <a:ext cx="762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26995F-25D6-4014-9AC2-66BE975B9D3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0F1757-575B-40AD-AE4C-A52DE6F141C3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072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228600" y="914400"/>
            <a:ext cx="853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>
                <a:solidFill>
                  <a:srgbClr val="C00000"/>
                </a:solidFill>
                <a:latin typeface="Calibri" pitchFamily="34" charset="0"/>
              </a:rPr>
              <a:t>Part1.  WebView2:</a:t>
            </a:r>
            <a:r>
              <a:rPr lang="en-US" sz="2400" b="1">
                <a:latin typeface="Calibri" pitchFamily="34" charset="0"/>
              </a:rPr>
              <a:t>  </a:t>
            </a:r>
            <a:r>
              <a:rPr lang="en-US" sz="2400">
                <a:latin typeface="Calibri" pitchFamily="34" charset="0"/>
              </a:rPr>
              <a:t>Passing Objects between Android and JS</a:t>
            </a:r>
          </a:p>
        </p:txBody>
      </p:sp>
      <p:sp>
        <p:nvSpPr>
          <p:cNvPr id="30726" name="TextBox 9"/>
          <p:cNvSpPr txBox="1">
            <a:spLocks noChangeArrowheads="1"/>
          </p:cNvSpPr>
          <p:nvPr/>
        </p:nvSpPr>
        <p:spPr bwMode="auto">
          <a:xfrm>
            <a:off x="304800" y="1295400"/>
            <a:ext cx="792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30727" name="Picture 10" descr="device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0"/>
            <a:ext cx="1676400" cy="2514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28" name="Picture 11" descr="device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1524000"/>
            <a:ext cx="1676400" cy="2514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29" name="Picture 12" descr="device3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3581400"/>
            <a:ext cx="1828800" cy="2743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30" name="Picture 15" descr="device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8600" y="1524000"/>
            <a:ext cx="1676400" cy="2514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31" name="Picture 16" descr="device1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67400" y="1524000"/>
            <a:ext cx="1676400" cy="2514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21" name="Straight Arrow Connector 20"/>
          <p:cNvCxnSpPr/>
          <p:nvPr/>
        </p:nvCxnSpPr>
        <p:spPr>
          <a:xfrm>
            <a:off x="7086600" y="5408613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6200" y="24384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905000" y="2720975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05000" y="2132013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33800" y="27432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67400" y="3503613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4381500" y="3236913"/>
            <a:ext cx="227013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9D7C7-5166-4C60-8E0F-663B22BB295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A2FB602-CED6-49E2-A3C5-FB408BD58675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174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Box 6"/>
          <p:cNvSpPr txBox="1">
            <a:spLocks noChangeArrowheads="1"/>
          </p:cNvSpPr>
          <p:nvPr/>
        </p:nvSpPr>
        <p:spPr bwMode="auto">
          <a:xfrm>
            <a:off x="228600" y="914400"/>
            <a:ext cx="853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>
                <a:solidFill>
                  <a:srgbClr val="C00000"/>
                </a:solidFill>
                <a:latin typeface="Calibri" pitchFamily="34" charset="0"/>
              </a:rPr>
              <a:t>Part1.  WebView2:</a:t>
            </a:r>
            <a:r>
              <a:rPr lang="en-US" sz="2400" b="1">
                <a:latin typeface="Calibri" pitchFamily="34" charset="0"/>
              </a:rPr>
              <a:t>  </a:t>
            </a:r>
            <a:r>
              <a:rPr lang="en-US" sz="2400">
                <a:latin typeface="Calibri" pitchFamily="34" charset="0"/>
              </a:rPr>
              <a:t>Passing Objects between Android and JS</a:t>
            </a:r>
          </a:p>
        </p:txBody>
      </p:sp>
      <p:sp>
        <p:nvSpPr>
          <p:cNvPr id="31750" name="TextBox 9"/>
          <p:cNvSpPr txBox="1">
            <a:spLocks noChangeArrowheads="1"/>
          </p:cNvSpPr>
          <p:nvPr/>
        </p:nvSpPr>
        <p:spPr bwMode="auto">
          <a:xfrm>
            <a:off x="304800" y="1295400"/>
            <a:ext cx="792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3175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0"/>
            <a:ext cx="2879725" cy="4114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429000" y="2960688"/>
            <a:ext cx="5486400" cy="267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"1.0" encoding="utf-8"?&gt;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"http://schemas.android.com/apk/res/android"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"horizontal"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WebView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"@+id/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webview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1447800"/>
            <a:ext cx="54102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</a:rPr>
              <a:t>Putting the pieces together: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</a:rPr>
              <a:t>Place a </a:t>
            </a:r>
            <a:r>
              <a:rPr lang="en-US" b="1" dirty="0" err="1">
                <a:latin typeface="+mn-lt"/>
              </a:rPr>
              <a:t>WebView</a:t>
            </a:r>
            <a:r>
              <a:rPr lang="en-US" dirty="0">
                <a:latin typeface="+mn-lt"/>
              </a:rPr>
              <a:t> in the main.xml file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</a:rPr>
              <a:t>Place html page in the </a:t>
            </a:r>
            <a:r>
              <a:rPr lang="en-US" b="1" dirty="0">
                <a:latin typeface="+mn-lt"/>
              </a:rPr>
              <a:t>assets</a:t>
            </a:r>
            <a:r>
              <a:rPr lang="en-US" dirty="0">
                <a:latin typeface="+mn-lt"/>
              </a:rPr>
              <a:t> folder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</a:rPr>
              <a:t>Create the Java </a:t>
            </a:r>
            <a:r>
              <a:rPr lang="en-US" b="1" dirty="0">
                <a:latin typeface="+mn-lt"/>
              </a:rPr>
              <a:t>object</a:t>
            </a:r>
            <a:r>
              <a:rPr lang="en-US" dirty="0">
                <a:latin typeface="+mn-lt"/>
              </a:rPr>
              <a:t> to share with JS</a:t>
            </a:r>
          </a:p>
        </p:txBody>
      </p:sp>
      <p:sp>
        <p:nvSpPr>
          <p:cNvPr id="31754" name="TextBox 11"/>
          <p:cNvSpPr txBox="1">
            <a:spLocks noChangeArrowheads="1"/>
          </p:cNvSpPr>
          <p:nvPr/>
        </p:nvSpPr>
        <p:spPr bwMode="auto">
          <a:xfrm>
            <a:off x="381000" y="6096000"/>
            <a:ext cx="6019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i="1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sz="1200" i="1">
                <a:solidFill>
                  <a:srgbClr val="FF0000"/>
                </a:solidFill>
                <a:latin typeface="Calibri" pitchFamily="34" charset="0"/>
              </a:rPr>
              <a:t>: tested on Android 2.2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D156-5AB0-4B60-AF74-946310FF65DB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C9511F0-DF38-4606-94F2-F24E7E1D7B3E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228600" y="838200"/>
            <a:ext cx="853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>
                <a:solidFill>
                  <a:srgbClr val="C00000"/>
                </a:solidFill>
                <a:latin typeface="Calibri" pitchFamily="34" charset="0"/>
              </a:rPr>
              <a:t>Part1.  WebView2:</a:t>
            </a:r>
            <a:r>
              <a:rPr lang="en-US" sz="2400" b="1">
                <a:latin typeface="Calibri" pitchFamily="34" charset="0"/>
              </a:rPr>
              <a:t>  </a:t>
            </a:r>
            <a:r>
              <a:rPr lang="en-US" sz="2400">
                <a:latin typeface="Calibri" pitchFamily="34" charset="0"/>
              </a:rPr>
              <a:t>Passing Objects between Android and 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219200"/>
            <a:ext cx="8610600" cy="5586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&lt;!DOCTYPE HTML PUBLIC "-//W3C//DTD HTML 4.01 Transitional//EN"&gt;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&lt;head&gt;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&lt;title&gt;</a:t>
            </a:r>
            <a:r>
              <a:rPr lang="en-US" sz="850" dirty="0" err="1">
                <a:latin typeface="Courier New"/>
              </a:rPr>
              <a:t>Android_Passing_HTML_JS</a:t>
            </a:r>
            <a:r>
              <a:rPr lang="en-US" sz="850" dirty="0">
                <a:latin typeface="Courier New"/>
              </a:rPr>
              <a:t>&lt;/title&gt; &lt;head&gt;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&lt;script language="</a:t>
            </a:r>
            <a:r>
              <a:rPr lang="en-US" sz="850" dirty="0" err="1">
                <a:solidFill>
                  <a:srgbClr val="000000"/>
                </a:solidFill>
                <a:latin typeface="Courier New"/>
              </a:rPr>
              <a:t>javascript</a:t>
            </a:r>
            <a:r>
              <a:rPr lang="en-US" sz="850" dirty="0">
                <a:solidFill>
                  <a:srgbClr val="000000"/>
                </a:solidFill>
                <a:latin typeface="Courier New"/>
              </a:rPr>
              <a:t>"&gt;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function </a:t>
            </a:r>
            <a:r>
              <a:rPr lang="en-US" sz="850" dirty="0" err="1">
                <a:solidFill>
                  <a:srgbClr val="000000"/>
                </a:solidFill>
                <a:latin typeface="Courier New"/>
              </a:rPr>
              <a:t>whereami</a:t>
            </a:r>
            <a:r>
              <a:rPr lang="en-US" sz="850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    	// </a:t>
            </a:r>
            <a:r>
              <a:rPr lang="en-US" sz="850" dirty="0">
                <a:solidFill>
                  <a:srgbClr val="000000"/>
                </a:solidFill>
                <a:latin typeface="Courier New"/>
              </a:rPr>
              <a:t>html asks android to provide data using object's GET methods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 err="1">
                <a:latin typeface="Courier New"/>
              </a:rPr>
              <a:t>document.getElementById</a:t>
            </a:r>
            <a:r>
              <a:rPr lang="en-US" sz="850" dirty="0">
                <a:latin typeface="Courier New"/>
              </a:rPr>
              <a:t>("</a:t>
            </a:r>
            <a:r>
              <a:rPr lang="en-US" sz="850" dirty="0">
                <a:solidFill>
                  <a:srgbClr val="000000"/>
                </a:solidFill>
                <a:latin typeface="Courier New"/>
              </a:rPr>
              <a:t>lat").</a:t>
            </a:r>
            <a:r>
              <a:rPr lang="en-US" sz="850" dirty="0" err="1">
                <a:solidFill>
                  <a:srgbClr val="000000"/>
                </a:solidFill>
                <a:latin typeface="Courier New"/>
              </a:rPr>
              <a:t>innerHTML</a:t>
            </a:r>
            <a:r>
              <a:rPr lang="en-US" sz="85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50" dirty="0" err="1">
                <a:solidFill>
                  <a:srgbClr val="000000"/>
                </a:solidFill>
                <a:latin typeface="Courier New"/>
              </a:rPr>
              <a:t>locater.getLatitude</a:t>
            </a:r>
            <a:r>
              <a:rPr lang="en-US" sz="85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 err="1">
                <a:latin typeface="Courier New"/>
              </a:rPr>
              <a:t>document.getElementById</a:t>
            </a:r>
            <a:r>
              <a:rPr lang="en-US" sz="850" dirty="0">
                <a:latin typeface="Courier New"/>
              </a:rPr>
              <a:t>("</a:t>
            </a:r>
            <a:r>
              <a:rPr lang="en-US" sz="850" dirty="0" err="1">
                <a:solidFill>
                  <a:srgbClr val="000000"/>
                </a:solidFill>
                <a:latin typeface="Courier New"/>
              </a:rPr>
              <a:t>lon</a:t>
            </a:r>
            <a:r>
              <a:rPr lang="en-US" sz="850" dirty="0">
                <a:solidFill>
                  <a:srgbClr val="000000"/>
                </a:solidFill>
                <a:latin typeface="Courier New"/>
              </a:rPr>
              <a:t>").</a:t>
            </a:r>
            <a:r>
              <a:rPr lang="en-US" sz="850" dirty="0" err="1">
                <a:solidFill>
                  <a:srgbClr val="000000"/>
                </a:solidFill>
                <a:latin typeface="Courier New"/>
              </a:rPr>
              <a:t>innerHTML</a:t>
            </a:r>
            <a:r>
              <a:rPr lang="en-US" sz="85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850" dirty="0" err="1">
                <a:solidFill>
                  <a:srgbClr val="000000"/>
                </a:solidFill>
                <a:latin typeface="Courier New"/>
              </a:rPr>
              <a:t>locater.getLongitude</a:t>
            </a:r>
            <a:r>
              <a:rPr lang="en-US" sz="85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 err="1">
                <a:latin typeface="Courier New"/>
              </a:rPr>
              <a:t>document.getElementById</a:t>
            </a:r>
            <a:r>
              <a:rPr lang="en-US" sz="850" dirty="0">
                <a:latin typeface="Courier New"/>
              </a:rPr>
              <a:t>("</a:t>
            </a:r>
            <a:r>
              <a:rPr lang="en-US" sz="850" dirty="0" err="1">
                <a:latin typeface="Courier New"/>
              </a:rPr>
              <a:t>myText</a:t>
            </a:r>
            <a:r>
              <a:rPr lang="en-US" sz="850" dirty="0">
                <a:latin typeface="Courier New"/>
              </a:rPr>
              <a:t>").value = </a:t>
            </a:r>
            <a:r>
              <a:rPr lang="en-US" sz="850" dirty="0" err="1">
                <a:latin typeface="Courier New"/>
              </a:rPr>
              <a:t>locater.getCommonData</a:t>
            </a:r>
            <a:r>
              <a:rPr lang="en-US" sz="850" dirty="0">
                <a:latin typeface="Courier New"/>
              </a:rPr>
              <a:t>();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}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function talkBack2Android() {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    	// bridge object used to send local (</a:t>
            </a:r>
            <a:r>
              <a:rPr lang="en-US" sz="850" dirty="0">
                <a:solidFill>
                  <a:srgbClr val="000000"/>
                </a:solidFill>
                <a:latin typeface="Courier New"/>
              </a:rPr>
              <a:t>html) data to android app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    	</a:t>
            </a:r>
            <a:r>
              <a:rPr lang="en-US" sz="850" dirty="0" err="1">
                <a:latin typeface="Courier New"/>
              </a:rPr>
              <a:t>locater.setCommonData</a:t>
            </a:r>
            <a:r>
              <a:rPr lang="en-US" sz="850" dirty="0">
                <a:latin typeface="Courier New"/>
              </a:rPr>
              <a:t>("Greetings from </a:t>
            </a:r>
            <a:r>
              <a:rPr lang="en-US" sz="850" dirty="0">
                <a:solidFill>
                  <a:srgbClr val="000000"/>
                </a:solidFill>
                <a:latin typeface="Courier New"/>
              </a:rPr>
              <a:t>html");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    	</a:t>
            </a:r>
            <a:r>
              <a:rPr lang="en-US" sz="850" dirty="0" err="1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85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850" dirty="0" err="1">
                <a:solidFill>
                  <a:srgbClr val="000000"/>
                </a:solidFill>
                <a:latin typeface="Courier New"/>
              </a:rPr>
              <a:t>spyHtml</a:t>
            </a:r>
            <a:r>
              <a:rPr lang="en-US" sz="850" dirty="0">
                <a:solidFill>
                  <a:srgbClr val="000000"/>
                </a:solidFill>
                <a:latin typeface="Courier New"/>
              </a:rPr>
              <a:t>  = "Spy data coming from HTML\n"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       		  		+ "\n" + </a:t>
            </a:r>
            <a:r>
              <a:rPr lang="en-US" sz="850" dirty="0" err="1">
                <a:latin typeface="Courier New"/>
              </a:rPr>
              <a:t>document.getElementById</a:t>
            </a:r>
            <a:r>
              <a:rPr lang="en-US" sz="850" dirty="0">
                <a:latin typeface="Courier New"/>
              </a:rPr>
              <a:t>("</a:t>
            </a:r>
            <a:r>
              <a:rPr lang="en-US" sz="850" dirty="0" err="1">
                <a:latin typeface="Courier New"/>
              </a:rPr>
              <a:t>myText</a:t>
            </a:r>
            <a:r>
              <a:rPr lang="en-US" sz="850" dirty="0">
                <a:latin typeface="Courier New"/>
              </a:rPr>
              <a:t>").value       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       				+ "\n" + </a:t>
            </a:r>
            <a:r>
              <a:rPr lang="en-US" sz="850" dirty="0" err="1">
                <a:latin typeface="Courier New"/>
              </a:rPr>
              <a:t>document.getElementById</a:t>
            </a:r>
            <a:r>
              <a:rPr lang="en-US" sz="850" dirty="0">
                <a:latin typeface="Courier New"/>
              </a:rPr>
              <a:t>("</a:t>
            </a:r>
            <a:r>
              <a:rPr lang="en-US" sz="850" dirty="0">
                <a:solidFill>
                  <a:srgbClr val="000000"/>
                </a:solidFill>
                <a:latin typeface="Courier New"/>
              </a:rPr>
              <a:t>lat").</a:t>
            </a:r>
            <a:r>
              <a:rPr lang="en-US" sz="850" dirty="0" err="1">
                <a:solidFill>
                  <a:srgbClr val="000000"/>
                </a:solidFill>
                <a:latin typeface="Courier New"/>
              </a:rPr>
              <a:t>innerHTML</a:t>
            </a:r>
            <a:endParaRPr lang="en-US" sz="850" dirty="0">
              <a:solidFill>
                <a:srgbClr val="000000"/>
              </a:solidFill>
              <a:latin typeface="Courier New"/>
            </a:endParaRP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              		+ "\n" + </a:t>
            </a:r>
            <a:r>
              <a:rPr lang="en-US" sz="850" dirty="0" err="1">
                <a:latin typeface="Courier New"/>
              </a:rPr>
              <a:t>document.getElementById</a:t>
            </a:r>
            <a:r>
              <a:rPr lang="en-US" sz="850" dirty="0">
                <a:latin typeface="Courier New"/>
              </a:rPr>
              <a:t>("</a:t>
            </a:r>
            <a:r>
              <a:rPr lang="en-US" sz="850" dirty="0" err="1">
                <a:solidFill>
                  <a:srgbClr val="000000"/>
                </a:solidFill>
                <a:latin typeface="Courier New"/>
              </a:rPr>
              <a:t>lon</a:t>
            </a:r>
            <a:r>
              <a:rPr lang="en-US" sz="850" dirty="0">
                <a:solidFill>
                  <a:srgbClr val="000000"/>
                </a:solidFill>
                <a:latin typeface="Courier New"/>
              </a:rPr>
              <a:t>").</a:t>
            </a:r>
            <a:r>
              <a:rPr lang="en-US" sz="850" dirty="0" err="1">
                <a:solidFill>
                  <a:srgbClr val="000000"/>
                </a:solidFill>
                <a:latin typeface="Courier New"/>
              </a:rPr>
              <a:t>innerHTML</a:t>
            </a:r>
            <a:r>
              <a:rPr lang="en-US" sz="85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    locater.htmlPassing2Android(</a:t>
            </a:r>
            <a:r>
              <a:rPr lang="en-US" sz="850" dirty="0" err="1">
                <a:latin typeface="Courier New"/>
              </a:rPr>
              <a:t>spyHtml</a:t>
            </a:r>
            <a:r>
              <a:rPr lang="en-US" sz="850" dirty="0">
                <a:latin typeface="Courier New"/>
              </a:rPr>
              <a:t>);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}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&lt;/script&gt;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&lt;/head&gt;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50" dirty="0">
              <a:latin typeface="Courier New"/>
            </a:endParaRP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&lt;body&gt;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&lt;p&gt; You are at &lt;/p&gt;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&lt;table  border="1" </a:t>
            </a:r>
            <a:r>
              <a:rPr lang="en-US" sz="850" dirty="0" err="1">
                <a:solidFill>
                  <a:srgbClr val="000000"/>
                </a:solidFill>
                <a:latin typeface="Courier New"/>
              </a:rPr>
              <a:t>cellspacing</a:t>
            </a:r>
            <a:r>
              <a:rPr lang="en-US" sz="850" dirty="0">
                <a:solidFill>
                  <a:srgbClr val="000000"/>
                </a:solidFill>
                <a:latin typeface="Courier New"/>
              </a:rPr>
              <a:t>="1" </a:t>
            </a:r>
            <a:r>
              <a:rPr lang="en-US" sz="850" dirty="0" err="1">
                <a:solidFill>
                  <a:srgbClr val="000000"/>
                </a:solidFill>
                <a:latin typeface="Courier New"/>
              </a:rPr>
              <a:t>cellpadding</a:t>
            </a:r>
            <a:r>
              <a:rPr lang="en-US" sz="850" dirty="0">
                <a:solidFill>
                  <a:srgbClr val="000000"/>
                </a:solidFill>
                <a:latin typeface="Courier New"/>
              </a:rPr>
              <a:t>="1"&gt;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  &lt;</a:t>
            </a:r>
            <a:r>
              <a:rPr lang="en-US" sz="850" dirty="0" err="1">
                <a:latin typeface="Courier New"/>
              </a:rPr>
              <a:t>tr</a:t>
            </a:r>
            <a:r>
              <a:rPr lang="en-US" sz="850" dirty="0">
                <a:latin typeface="Courier New"/>
              </a:rPr>
              <a:t>&gt;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    &lt;td </a:t>
            </a:r>
            <a:r>
              <a:rPr lang="en-US" sz="850" dirty="0" err="1">
                <a:solidFill>
                  <a:srgbClr val="000000"/>
                </a:solidFill>
                <a:latin typeface="Courier New"/>
              </a:rPr>
              <a:t>bgcolor</a:t>
            </a:r>
            <a:r>
              <a:rPr lang="en-US" sz="850" dirty="0">
                <a:solidFill>
                  <a:srgbClr val="000000"/>
                </a:solidFill>
                <a:latin typeface="Courier New"/>
              </a:rPr>
              <a:t>="#FFFFCC"&gt; Latitude &lt;/td&gt;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    &lt;td&gt;&lt;span id="</a:t>
            </a:r>
            <a:r>
              <a:rPr lang="en-US" sz="850" dirty="0">
                <a:solidFill>
                  <a:srgbClr val="000000"/>
                </a:solidFill>
                <a:latin typeface="Courier New"/>
              </a:rPr>
              <a:t>lat"&gt; (unknown) &lt;/span&gt;&lt;/td&gt;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  &lt;/</a:t>
            </a:r>
            <a:r>
              <a:rPr lang="en-US" sz="850" dirty="0" err="1">
                <a:latin typeface="Courier New"/>
              </a:rPr>
              <a:t>tr</a:t>
            </a:r>
            <a:r>
              <a:rPr lang="en-US" sz="850" dirty="0">
                <a:latin typeface="Courier New"/>
              </a:rPr>
              <a:t>&gt;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  &lt;</a:t>
            </a:r>
            <a:r>
              <a:rPr lang="en-US" sz="850" dirty="0" err="1">
                <a:latin typeface="Courier New"/>
              </a:rPr>
              <a:t>tr</a:t>
            </a:r>
            <a:r>
              <a:rPr lang="en-US" sz="850" dirty="0">
                <a:latin typeface="Courier New"/>
              </a:rPr>
              <a:t>&gt;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    &lt;td </a:t>
            </a:r>
            <a:r>
              <a:rPr lang="en-US" sz="850" dirty="0" err="1">
                <a:solidFill>
                  <a:srgbClr val="000000"/>
                </a:solidFill>
                <a:latin typeface="Courier New"/>
              </a:rPr>
              <a:t>bgcolor</a:t>
            </a:r>
            <a:r>
              <a:rPr lang="en-US" sz="850" dirty="0">
                <a:solidFill>
                  <a:srgbClr val="000000"/>
                </a:solidFill>
                <a:latin typeface="Courier New"/>
              </a:rPr>
              <a:t>="#FFFFCC"&gt; Longitude &lt;/td&gt;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    &lt;td&gt;&lt;span id="</a:t>
            </a:r>
            <a:r>
              <a:rPr lang="en-US" sz="850" dirty="0" err="1">
                <a:solidFill>
                  <a:srgbClr val="000000"/>
                </a:solidFill>
                <a:latin typeface="Courier New"/>
              </a:rPr>
              <a:t>lon</a:t>
            </a:r>
            <a:r>
              <a:rPr lang="en-US" sz="850" dirty="0">
                <a:solidFill>
                  <a:srgbClr val="000000"/>
                </a:solidFill>
                <a:latin typeface="Courier New"/>
              </a:rPr>
              <a:t>"&gt; (unknown) &lt;/span&gt;&lt;/td&gt;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  &lt;/</a:t>
            </a:r>
            <a:r>
              <a:rPr lang="en-US" sz="850" dirty="0" err="1">
                <a:latin typeface="Courier New"/>
              </a:rPr>
              <a:t>tr</a:t>
            </a:r>
            <a:r>
              <a:rPr lang="en-US" sz="850" dirty="0">
                <a:latin typeface="Courier New"/>
              </a:rPr>
              <a:t>&gt;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&lt;/table&gt;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50" dirty="0">
              <a:latin typeface="Courier New"/>
            </a:endParaRP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  &lt;p&gt;&lt;a </a:t>
            </a:r>
            <a:r>
              <a:rPr lang="en-US" sz="850" dirty="0" err="1">
                <a:latin typeface="Courier New"/>
              </a:rPr>
              <a:t>onClick</a:t>
            </a:r>
            <a:r>
              <a:rPr lang="en-US" sz="850" dirty="0">
                <a:latin typeface="Courier New"/>
              </a:rPr>
              <a:t>="</a:t>
            </a:r>
            <a:r>
              <a:rPr lang="en-US" sz="850" dirty="0" err="1">
                <a:solidFill>
                  <a:srgbClr val="000000"/>
                </a:solidFill>
                <a:latin typeface="Courier New"/>
              </a:rPr>
              <a:t>whereami</a:t>
            </a:r>
            <a:r>
              <a:rPr lang="en-US" sz="850" dirty="0">
                <a:solidFill>
                  <a:srgbClr val="000000"/>
                </a:solidFill>
                <a:latin typeface="Courier New"/>
              </a:rPr>
              <a:t>()"&gt;&lt;u&gt; Click to Get Location  &lt;/u&gt;&lt;/a&gt;&lt;/p&gt;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50" dirty="0">
              <a:latin typeface="Courier New"/>
            </a:endParaRP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  &lt;p&gt; Enter some data here  &lt;input type="text" id="</a:t>
            </a:r>
            <a:r>
              <a:rPr lang="en-US" sz="850" dirty="0" err="1">
                <a:latin typeface="Courier New"/>
              </a:rPr>
              <a:t>myText</a:t>
            </a:r>
            <a:r>
              <a:rPr lang="en-US" sz="850" dirty="0">
                <a:latin typeface="Courier New"/>
              </a:rPr>
              <a:t>" /&gt; 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  &lt;p&gt; &lt;input type="button" </a:t>
            </a:r>
            <a:r>
              <a:rPr lang="en-US" sz="850" dirty="0" err="1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850" dirty="0">
                <a:solidFill>
                  <a:srgbClr val="000000"/>
                </a:solidFill>
                <a:latin typeface="Courier New"/>
              </a:rPr>
              <a:t>= "talkBack2Android()" value="Talking to Android"&gt;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&lt;/body&gt;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dirty="0">
                <a:latin typeface="Courier New"/>
              </a:rPr>
              <a:t>&lt;/html&gt;</a:t>
            </a:r>
            <a:endParaRPr lang="en-US" sz="850" dirty="0">
              <a:latin typeface="+mn-lt"/>
            </a:endParaRPr>
          </a:p>
        </p:txBody>
      </p:sp>
      <p:pic>
        <p:nvPicPr>
          <p:cNvPr id="11" name="Picture 10" descr="devi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133600"/>
            <a:ext cx="2438400" cy="3657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4C8FA-6063-4F3E-9A7A-65F64DCCC57F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AF11A39-807E-450C-86BE-BB0335E9E890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379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TextBox 6"/>
          <p:cNvSpPr txBox="1">
            <a:spLocks noChangeArrowheads="1"/>
          </p:cNvSpPr>
          <p:nvPr/>
        </p:nvSpPr>
        <p:spPr bwMode="auto">
          <a:xfrm>
            <a:off x="228600" y="838200"/>
            <a:ext cx="853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>
                <a:solidFill>
                  <a:srgbClr val="C00000"/>
                </a:solidFill>
                <a:latin typeface="Calibri" pitchFamily="34" charset="0"/>
              </a:rPr>
              <a:t>Part1.  WebView2:</a:t>
            </a:r>
            <a:r>
              <a:rPr lang="en-US" sz="2400" b="1">
                <a:latin typeface="Calibri" pitchFamily="34" charset="0"/>
              </a:rPr>
              <a:t>  </a:t>
            </a:r>
            <a:r>
              <a:rPr lang="en-US" sz="2400">
                <a:latin typeface="Calibri" pitchFamily="34" charset="0"/>
              </a:rPr>
              <a:t>Passing Objects between Android and JS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219200"/>
            <a:ext cx="8382000" cy="5478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5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5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5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250" b="1" dirty="0">
                <a:solidFill>
                  <a:srgbClr val="000000"/>
                </a:solidFill>
                <a:latin typeface="Courier New"/>
              </a:rPr>
              <a:t> Main </a:t>
            </a:r>
            <a:r>
              <a:rPr lang="en-US" sz="1250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250" b="1" dirty="0">
                <a:solidFill>
                  <a:srgbClr val="000000"/>
                </a:solidFill>
                <a:latin typeface="Courier New"/>
              </a:rPr>
              <a:t> Activity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50" dirty="0"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5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25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50" b="1" dirty="0" err="1">
                <a:solidFill>
                  <a:srgbClr val="000000"/>
                </a:solidFill>
                <a:latin typeface="Courier New"/>
              </a:rPr>
              <a:t>WebView</a:t>
            </a:r>
            <a:r>
              <a:rPr lang="en-US" sz="125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50" b="1" dirty="0">
                <a:solidFill>
                  <a:srgbClr val="0000C0"/>
                </a:solidFill>
                <a:latin typeface="Courier New"/>
              </a:rPr>
              <a:t>browser</a:t>
            </a:r>
            <a:r>
              <a:rPr lang="en-US" sz="125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50" dirty="0" err="1">
                <a:solidFill>
                  <a:srgbClr val="000000"/>
                </a:solidFill>
                <a:latin typeface="Courier New"/>
              </a:rPr>
              <a:t>MyLocater</a:t>
            </a:r>
            <a:r>
              <a:rPr lang="en-US" sz="125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50" dirty="0">
                <a:solidFill>
                  <a:srgbClr val="0000C0"/>
                </a:solidFill>
                <a:latin typeface="Courier New"/>
              </a:rPr>
              <a:t>locater</a:t>
            </a:r>
            <a:r>
              <a:rPr lang="en-US" sz="125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5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25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50" b="1" dirty="0" err="1">
                <a:solidFill>
                  <a:srgbClr val="000000"/>
                </a:solidFill>
                <a:latin typeface="Courier New"/>
              </a:rPr>
              <a:t>MyLocater</a:t>
            </a:r>
            <a:r>
              <a:rPr lang="en-US" sz="125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50" dirty="0">
                <a:solidFill>
                  <a:srgbClr val="000000"/>
                </a:solidFill>
                <a:latin typeface="Courier New"/>
              </a:rPr>
              <a:t>Location </a:t>
            </a:r>
            <a:r>
              <a:rPr lang="en-US" sz="1250" dirty="0" err="1">
                <a:solidFill>
                  <a:srgbClr val="0000C0"/>
                </a:solidFill>
                <a:latin typeface="Courier New"/>
              </a:rPr>
              <a:t>mostRecentLocation</a:t>
            </a:r>
            <a:r>
              <a:rPr lang="en-US" sz="125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50" dirty="0"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50" dirty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5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5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5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5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50" b="1" dirty="0" err="1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250" b="1" dirty="0">
                <a:solidFill>
                  <a:srgbClr val="000000"/>
                </a:solidFill>
                <a:latin typeface="Courier New"/>
              </a:rPr>
              <a:t>(Bundle icicle)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5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250" b="1" dirty="0" err="1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250" b="1" dirty="0" err="1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250" b="1" dirty="0">
                <a:solidFill>
                  <a:srgbClr val="000000"/>
                </a:solidFill>
                <a:latin typeface="Courier New"/>
              </a:rPr>
              <a:t>(icicle);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5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50" dirty="0" err="1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25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50" dirty="0" err="1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250" i="1" dirty="0" err="1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25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50" dirty="0">
              <a:latin typeface="Courier New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50" dirty="0">
                <a:solidFill>
                  <a:srgbClr val="3F7F5F"/>
                </a:solidFill>
                <a:latin typeface="Courier New"/>
              </a:rPr>
              <a:t>// get a location fix (lat, </a:t>
            </a:r>
            <a:r>
              <a:rPr lang="en-US" sz="1250" dirty="0" err="1">
                <a:solidFill>
                  <a:srgbClr val="3F7F5F"/>
                </a:solidFill>
                <a:latin typeface="Courier New"/>
              </a:rPr>
              <a:t>lon</a:t>
            </a:r>
            <a:r>
              <a:rPr lang="en-US" sz="1250" dirty="0">
                <a:solidFill>
                  <a:srgbClr val="3F7F5F"/>
                </a:solidFill>
                <a:latin typeface="Courier New"/>
              </a:rPr>
              <a:t>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50" dirty="0" err="1">
                <a:solidFill>
                  <a:srgbClr val="0000C0"/>
                </a:solidFill>
                <a:latin typeface="Courier New"/>
              </a:rPr>
              <a:t>mostRecentLocation</a:t>
            </a:r>
            <a:r>
              <a:rPr lang="en-US" sz="125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50" dirty="0" err="1">
                <a:solidFill>
                  <a:srgbClr val="000000"/>
                </a:solidFill>
                <a:latin typeface="Courier New"/>
              </a:rPr>
              <a:t>fakeGetLocation</a:t>
            </a:r>
            <a:r>
              <a:rPr lang="en-US" sz="125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50" dirty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50" dirty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250" dirty="0">
                <a:solidFill>
                  <a:srgbClr val="3F7F5F"/>
                </a:solidFill>
                <a:latin typeface="Courier New"/>
              </a:rPr>
              <a:t>// set up the </a:t>
            </a:r>
            <a:r>
              <a:rPr lang="en-US" sz="1250" dirty="0" err="1">
                <a:solidFill>
                  <a:srgbClr val="3F7F5F"/>
                </a:solidFill>
                <a:latin typeface="Courier New"/>
              </a:rPr>
              <a:t>webview</a:t>
            </a:r>
            <a:r>
              <a:rPr lang="en-US" sz="1250" dirty="0">
                <a:solidFill>
                  <a:srgbClr val="3F7F5F"/>
                </a:solidFill>
                <a:latin typeface="Courier New"/>
              </a:rPr>
              <a:t> to show location results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50" dirty="0">
                <a:solidFill>
                  <a:srgbClr val="0000C0"/>
                </a:solidFill>
                <a:latin typeface="Courier New"/>
              </a:rPr>
              <a:t>browser</a:t>
            </a:r>
            <a:r>
              <a:rPr lang="en-US" sz="1250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250" dirty="0" err="1">
                <a:solidFill>
                  <a:srgbClr val="000000"/>
                </a:solidFill>
                <a:latin typeface="Courier New"/>
              </a:rPr>
              <a:t>WebView</a:t>
            </a:r>
            <a:r>
              <a:rPr lang="en-US" sz="1250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250" dirty="0" err="1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25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50" dirty="0" err="1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250" i="1" dirty="0" err="1">
                <a:solidFill>
                  <a:srgbClr val="0000C0"/>
                </a:solidFill>
                <a:latin typeface="Courier New"/>
              </a:rPr>
              <a:t>webview</a:t>
            </a:r>
            <a:r>
              <a:rPr lang="en-US" sz="125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50" dirty="0" err="1">
                <a:solidFill>
                  <a:srgbClr val="0000C0"/>
                </a:solidFill>
                <a:latin typeface="Courier New"/>
              </a:rPr>
              <a:t>browser</a:t>
            </a:r>
            <a:r>
              <a:rPr lang="en-US" sz="1250" dirty="0" err="1">
                <a:solidFill>
                  <a:srgbClr val="000000"/>
                </a:solidFill>
                <a:latin typeface="Courier New"/>
              </a:rPr>
              <a:t>.getSettings</a:t>
            </a:r>
            <a:r>
              <a:rPr lang="en-US" sz="1250" dirty="0">
                <a:solidFill>
                  <a:srgbClr val="000000"/>
                </a:solidFill>
                <a:latin typeface="Courier New"/>
              </a:rPr>
              <a:t>().</a:t>
            </a:r>
            <a:r>
              <a:rPr lang="en-US" sz="1250" dirty="0" err="1">
                <a:solidFill>
                  <a:srgbClr val="000000"/>
                </a:solidFill>
                <a:latin typeface="Courier New"/>
              </a:rPr>
              <a:t>setJavaScriptEnabled</a:t>
            </a:r>
            <a:r>
              <a:rPr lang="en-US" sz="125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50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125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50" dirty="0" err="1">
                <a:solidFill>
                  <a:srgbClr val="0000C0"/>
                </a:solidFill>
                <a:latin typeface="Courier New"/>
              </a:rPr>
              <a:t>browser</a:t>
            </a:r>
            <a:r>
              <a:rPr lang="en-US" sz="1250" dirty="0" err="1">
                <a:solidFill>
                  <a:srgbClr val="000000"/>
                </a:solidFill>
                <a:latin typeface="Courier New"/>
              </a:rPr>
              <a:t>.addJavascriptInterface</a:t>
            </a:r>
            <a:r>
              <a:rPr lang="en-US" sz="125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50" dirty="0">
                <a:solidFill>
                  <a:srgbClr val="0000C0"/>
                </a:solidFill>
                <a:latin typeface="Courier New"/>
              </a:rPr>
              <a:t>locater</a:t>
            </a:r>
            <a:r>
              <a:rPr lang="en-US" sz="125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50" dirty="0">
                <a:solidFill>
                  <a:srgbClr val="2A00FF"/>
                </a:solidFill>
                <a:latin typeface="Courier New"/>
              </a:rPr>
              <a:t>"locater"</a:t>
            </a:r>
            <a:r>
              <a:rPr lang="en-US" sz="125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50" dirty="0" err="1">
                <a:solidFill>
                  <a:srgbClr val="0000C0"/>
                </a:solidFill>
                <a:latin typeface="Courier New"/>
              </a:rPr>
              <a:t>browser</a:t>
            </a:r>
            <a:r>
              <a:rPr lang="en-US" sz="1250" dirty="0" err="1">
                <a:solidFill>
                  <a:srgbClr val="000000"/>
                </a:solidFill>
                <a:latin typeface="Courier New"/>
              </a:rPr>
              <a:t>.loadUrl</a:t>
            </a:r>
            <a:r>
              <a:rPr lang="en-US" sz="125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50" dirty="0">
                <a:solidFill>
                  <a:srgbClr val="2A00FF"/>
                </a:solidFill>
                <a:latin typeface="Courier New"/>
              </a:rPr>
              <a:t>"file:///android_asset/my_local_page1.html"</a:t>
            </a:r>
            <a:r>
              <a:rPr lang="en-US" sz="125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5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50" dirty="0"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5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250" b="1" dirty="0">
                <a:solidFill>
                  <a:srgbClr val="000000"/>
                </a:solidFill>
                <a:latin typeface="Courier New"/>
              </a:rPr>
              <a:t> Location </a:t>
            </a:r>
            <a:r>
              <a:rPr lang="en-US" sz="1250" b="1" dirty="0" err="1">
                <a:solidFill>
                  <a:srgbClr val="000000"/>
                </a:solidFill>
                <a:latin typeface="Courier New"/>
              </a:rPr>
              <a:t>fakeGetLocation</a:t>
            </a:r>
            <a:r>
              <a:rPr lang="en-US" sz="125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50" dirty="0">
                <a:solidFill>
                  <a:srgbClr val="3F7F5F"/>
                </a:solidFill>
                <a:latin typeface="Courier New"/>
              </a:rPr>
              <a:t>// faking the obtaining of a location object (discussed later!)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50" dirty="0">
                <a:solidFill>
                  <a:srgbClr val="000000"/>
                </a:solidFill>
                <a:latin typeface="Courier New"/>
              </a:rPr>
              <a:t>Location fake = </a:t>
            </a:r>
            <a:r>
              <a:rPr lang="en-US" sz="125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250" b="1" dirty="0">
                <a:solidFill>
                  <a:srgbClr val="000000"/>
                </a:solidFill>
                <a:latin typeface="Courier New"/>
              </a:rPr>
              <a:t> Location(</a:t>
            </a:r>
            <a:r>
              <a:rPr lang="en-US" sz="1250" b="1" dirty="0">
                <a:solidFill>
                  <a:srgbClr val="2A00FF"/>
                </a:solidFill>
                <a:latin typeface="Courier New"/>
              </a:rPr>
              <a:t>"fake"</a:t>
            </a:r>
            <a:r>
              <a:rPr lang="en-US" sz="125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50" dirty="0" err="1">
                <a:solidFill>
                  <a:srgbClr val="000000"/>
                </a:solidFill>
                <a:latin typeface="Courier New"/>
              </a:rPr>
              <a:t>fake.setLatitude</a:t>
            </a:r>
            <a:r>
              <a:rPr lang="en-US" sz="1250" dirty="0">
                <a:solidFill>
                  <a:srgbClr val="000000"/>
                </a:solidFill>
                <a:latin typeface="Courier New"/>
              </a:rPr>
              <a:t>(9.938038);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50" dirty="0" err="1">
                <a:solidFill>
                  <a:srgbClr val="000000"/>
                </a:solidFill>
                <a:latin typeface="Courier New"/>
              </a:rPr>
              <a:t>fake.setLongitude</a:t>
            </a:r>
            <a:r>
              <a:rPr lang="en-US" sz="1250" dirty="0">
                <a:solidFill>
                  <a:srgbClr val="000000"/>
                </a:solidFill>
                <a:latin typeface="Courier New"/>
              </a:rPr>
              <a:t>(-84.054430);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50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250" b="1" dirty="0">
                <a:solidFill>
                  <a:srgbClr val="000000"/>
                </a:solidFill>
                <a:latin typeface="Courier New"/>
              </a:rPr>
              <a:t> fake;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50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6172200" y="4343400"/>
            <a:ext cx="914400" cy="304800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251B6-D5BF-47A9-9EFE-75165715275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3C85DC3-0C9A-4427-A91D-40423D75D955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1536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838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Với Android, ta có thể nhúng trình duyệt web có sẵn dưới dạng một widget vào trong các activity để hiển thị các nội dung HTML hoặc để duyệt Internet. </a:t>
            </a:r>
          </a:p>
          <a:p>
            <a:pPr marL="457200" indent="-457200">
              <a:buFont typeface="Arial" charset="0"/>
              <a:buChar char="•"/>
            </a:pPr>
            <a:endParaRPr lang="en-US" sz="2400">
              <a:latin typeface="Calibri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Android browser dựa trên </a:t>
            </a:r>
            <a:r>
              <a:rPr lang="en-US" sz="2400" b="1">
                <a:solidFill>
                  <a:srgbClr val="C00000"/>
                </a:solidFill>
                <a:latin typeface="Calibri" pitchFamily="34" charset="0"/>
              </a:rPr>
              <a:t>WebKit</a:t>
            </a:r>
            <a:r>
              <a:rPr lang="en-US" sz="2400">
                <a:latin typeface="Calibri" pitchFamily="34" charset="0"/>
              </a:rPr>
              <a:t>, engine được dùng cho trình duyệt </a:t>
            </a:r>
            <a:r>
              <a:rPr lang="en-US" sz="2400" i="1">
                <a:latin typeface="Calibri" pitchFamily="34" charset="0"/>
              </a:rPr>
              <a:t>Safari Web</a:t>
            </a:r>
            <a:r>
              <a:rPr lang="en-US" sz="2400">
                <a:latin typeface="Calibri" pitchFamily="34" charset="0"/>
              </a:rPr>
              <a:t> của Apple.</a:t>
            </a:r>
          </a:p>
          <a:p>
            <a:pPr marL="457200" indent="-457200">
              <a:buFont typeface="Arial" charset="0"/>
              <a:buChar char="•"/>
            </a:pPr>
            <a:endParaRPr lang="en-US" sz="2400">
              <a:latin typeface="Calibri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Android dùng widget </a:t>
            </a:r>
            <a:r>
              <a:rPr lang="en-US" sz="2400" b="1">
                <a:solidFill>
                  <a:srgbClr val="0070C0"/>
                </a:solidFill>
                <a:latin typeface="Calibri" pitchFamily="34" charset="0"/>
              </a:rPr>
              <a:t>WebView</a:t>
            </a:r>
            <a:r>
              <a:rPr lang="en-US" sz="2400">
                <a:latin typeface="Calibri" pitchFamily="34" charset="0"/>
              </a:rPr>
              <a:t> để làm chỗ trú cho các trang của trình duyệt</a:t>
            </a:r>
          </a:p>
          <a:p>
            <a:pPr marL="457200" indent="-457200">
              <a:buFont typeface="Arial" charset="0"/>
              <a:buChar char="•"/>
            </a:pPr>
            <a:endParaRPr lang="en-US" sz="2400">
              <a:latin typeface="Calibri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Ứng dụng dùng </a:t>
            </a:r>
            <a:r>
              <a:rPr lang="en-US" sz="2400" b="1">
                <a:solidFill>
                  <a:srgbClr val="0070C0"/>
                </a:solidFill>
                <a:latin typeface="Calibri" pitchFamily="34" charset="0"/>
              </a:rPr>
              <a:t>WebView</a:t>
            </a:r>
            <a:r>
              <a:rPr lang="en-US" sz="2400">
                <a:latin typeface="Calibri" pitchFamily="34" charset="0"/>
              </a:rPr>
              <a:t> phải yêu cầu </a:t>
            </a:r>
            <a:r>
              <a:rPr lang="en-US" sz="2400" b="1">
                <a:solidFill>
                  <a:srgbClr val="0070C0"/>
                </a:solidFill>
                <a:latin typeface="Calibri" pitchFamily="34" charset="0"/>
              </a:rPr>
              <a:t>INTERNET</a:t>
            </a:r>
            <a:r>
              <a:rPr lang="en-US" sz="2400">
                <a:latin typeface="Calibri" pitchFamily="34" charset="0"/>
              </a:rPr>
              <a:t> </a:t>
            </a:r>
            <a:r>
              <a:rPr lang="en-US" sz="2400" i="1">
                <a:latin typeface="Calibri" pitchFamily="34" charset="0"/>
              </a:rPr>
              <a:t>permission</a:t>
            </a:r>
            <a:r>
              <a:rPr lang="en-US" sz="2400">
                <a:latin typeface="Calibri" pitchFamily="34" charset="0"/>
              </a:rPr>
              <a:t>.</a:t>
            </a:r>
          </a:p>
          <a:p>
            <a:pPr marL="457200" indent="-457200"/>
            <a:endParaRPr lang="en-US" sz="2400">
              <a:latin typeface="Calibri" pitchFamily="34" charset="0"/>
            </a:endParaRPr>
          </a:p>
          <a:p>
            <a:pPr marL="457200" indent="-457200"/>
            <a:endParaRPr lang="en-U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D9843-87C0-49B5-9433-C6C36535248E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8750874-767E-4FE5-9073-6FEC65D822AB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482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228600" y="838200"/>
            <a:ext cx="853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>
                <a:solidFill>
                  <a:srgbClr val="C00000"/>
                </a:solidFill>
                <a:latin typeface="Calibri" pitchFamily="34" charset="0"/>
              </a:rPr>
              <a:t>Part1.  WebView2:</a:t>
            </a:r>
            <a:r>
              <a:rPr lang="en-US" sz="2400" b="1">
                <a:latin typeface="Calibri" pitchFamily="34" charset="0"/>
              </a:rPr>
              <a:t>  </a:t>
            </a:r>
            <a:r>
              <a:rPr lang="en-US" sz="2400">
                <a:latin typeface="Calibri" pitchFamily="34" charset="0"/>
              </a:rPr>
              <a:t>Passing Objects between Android and JS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295400"/>
            <a:ext cx="8382000" cy="5395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3F7F5F"/>
                </a:solidFill>
                <a:latin typeface="Courier New" pitchFamily="49" charset="0"/>
              </a:rPr>
              <a:t>// "MyLocater" dùng để gửi dữ liệu qua lại giữa Android và mã JS</a:t>
            </a:r>
          </a:p>
          <a:p>
            <a:endParaRPr lang="en-US" sz="1200">
              <a:latin typeface="Courier New" pitchFamily="49" charset="0"/>
            </a:endParaRPr>
          </a:p>
          <a:p>
            <a:r>
              <a:rPr lang="en-US" sz="12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 MyLocater {</a:t>
            </a:r>
          </a:p>
          <a:p>
            <a:pPr lvl="1"/>
            <a:r>
              <a:rPr lang="en-US" sz="1200" b="1">
                <a:solidFill>
                  <a:srgbClr val="7F0055"/>
                </a:solidFill>
                <a:latin typeface="Courier New" pitchFamily="49" charset="0"/>
              </a:rPr>
              <a:t>private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 String </a:t>
            </a:r>
            <a:r>
              <a:rPr lang="en-US" sz="1200" b="1">
                <a:solidFill>
                  <a:srgbClr val="0000C0"/>
                </a:solidFill>
                <a:latin typeface="Courier New" pitchFamily="49" charset="0"/>
              </a:rPr>
              <a:t>commonData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200" b="1">
                <a:solidFill>
                  <a:srgbClr val="2A00FF"/>
                </a:solidFill>
                <a:latin typeface="Courier New" pitchFamily="49" charset="0"/>
              </a:rPr>
              <a:t>"XYZ"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1"/>
            <a:endParaRPr lang="en-US" sz="1200">
              <a:latin typeface="Courier New" pitchFamily="49" charset="0"/>
            </a:endParaRPr>
          </a:p>
          <a:p>
            <a:pPr lvl="1"/>
            <a:r>
              <a:rPr lang="en-US" sz="12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itchFamily="49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 getLatitude() {</a:t>
            </a:r>
          </a:p>
          <a:p>
            <a:pPr lvl="2"/>
            <a:r>
              <a:rPr lang="en-US" sz="1200" b="1">
                <a:solidFill>
                  <a:srgbClr val="7F0055"/>
                </a:solidFill>
                <a:latin typeface="Courier New" pitchFamily="49" charset="0"/>
              </a:rPr>
              <a:t>if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sz="1200" b="1">
                <a:solidFill>
                  <a:srgbClr val="0000C0"/>
                </a:solidFill>
                <a:latin typeface="Courier New" pitchFamily="49" charset="0"/>
              </a:rPr>
              <a:t>mostRecentLocation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 == </a:t>
            </a:r>
            <a:r>
              <a:rPr lang="en-US" sz="1200" b="1">
                <a:solidFill>
                  <a:srgbClr val="7F0055"/>
                </a:solidFill>
                <a:latin typeface="Courier New" pitchFamily="49" charset="0"/>
              </a:rPr>
              <a:t>null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n-US" sz="1200" b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 (0);</a:t>
            </a:r>
            <a:endParaRPr lang="en-US" sz="1200">
              <a:solidFill>
                <a:srgbClr val="000000"/>
              </a:solidFill>
              <a:latin typeface="Courier New" pitchFamily="49" charset="0"/>
            </a:endParaRPr>
          </a:p>
          <a:p>
            <a:pPr lvl="2"/>
            <a:r>
              <a:rPr lang="en-US" sz="1200" b="1">
                <a:solidFill>
                  <a:srgbClr val="7F0055"/>
                </a:solidFill>
                <a:latin typeface="Courier New" pitchFamily="49" charset="0"/>
              </a:rPr>
              <a:t>else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urier New" pitchFamily="49" charset="0"/>
              </a:rPr>
              <a:t>mostRecentLocation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.getLatitude();</a:t>
            </a:r>
            <a:endParaRPr lang="en-US" sz="1200">
              <a:solidFill>
                <a:srgbClr val="000000"/>
              </a:solidFill>
              <a:latin typeface="Courier New" pitchFamily="49" charset="0"/>
            </a:endParaRPr>
          </a:p>
          <a:p>
            <a:pPr lvl="1"/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1"/>
            <a:endParaRPr lang="en-US" sz="1200">
              <a:latin typeface="Courier New" pitchFamily="49" charset="0"/>
            </a:endParaRPr>
          </a:p>
          <a:p>
            <a:pPr lvl="1"/>
            <a:r>
              <a:rPr lang="en-US" sz="12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itchFamily="49" charset="0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 getLongitude() {</a:t>
            </a:r>
          </a:p>
          <a:p>
            <a:pPr lvl="2"/>
            <a:r>
              <a:rPr lang="en-US" sz="1200" b="1">
                <a:solidFill>
                  <a:srgbClr val="7F0055"/>
                </a:solidFill>
                <a:latin typeface="Courier New" pitchFamily="49" charset="0"/>
              </a:rPr>
              <a:t>if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sz="1200" b="1">
                <a:solidFill>
                  <a:srgbClr val="0000C0"/>
                </a:solidFill>
                <a:latin typeface="Courier New" pitchFamily="49" charset="0"/>
              </a:rPr>
              <a:t>mostRecentLocation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 == </a:t>
            </a:r>
            <a:r>
              <a:rPr lang="en-US" sz="1200" b="1">
                <a:solidFill>
                  <a:srgbClr val="7F0055"/>
                </a:solidFill>
                <a:latin typeface="Courier New" pitchFamily="49" charset="0"/>
              </a:rPr>
              <a:t>null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n-US" sz="1200" b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 (0);</a:t>
            </a:r>
            <a:endParaRPr lang="en-US" sz="1200">
              <a:solidFill>
                <a:srgbClr val="000000"/>
              </a:solidFill>
              <a:latin typeface="Courier New" pitchFamily="49" charset="0"/>
            </a:endParaRPr>
          </a:p>
          <a:p>
            <a:pPr lvl="2"/>
            <a:r>
              <a:rPr lang="en-US" sz="1200" b="1">
                <a:solidFill>
                  <a:srgbClr val="7F0055"/>
                </a:solidFill>
                <a:latin typeface="Courier New" pitchFamily="49" charset="0"/>
              </a:rPr>
              <a:t>else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urier New" pitchFamily="49" charset="0"/>
              </a:rPr>
              <a:t>mostRecentLocation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.getLongitude();</a:t>
            </a:r>
            <a:endParaRPr lang="en-US" sz="1200">
              <a:solidFill>
                <a:srgbClr val="000000"/>
              </a:solidFill>
              <a:latin typeface="Courier New" pitchFamily="49" charset="0"/>
            </a:endParaRPr>
          </a:p>
          <a:p>
            <a:pPr lvl="1"/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1"/>
            <a:endParaRPr lang="en-US" sz="1200">
              <a:latin typeface="Courier New" pitchFamily="49" charset="0"/>
            </a:endParaRPr>
          </a:p>
          <a:p>
            <a:pPr lvl="1"/>
            <a:r>
              <a:rPr lang="en-US" sz="12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 htmlPassing2Android(String dataFromHtml) {</a:t>
            </a:r>
          </a:p>
          <a:p>
            <a:pPr lvl="2"/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Toast.</a:t>
            </a:r>
            <a:r>
              <a:rPr lang="en-US" sz="1200" i="1">
                <a:solidFill>
                  <a:srgbClr val="000000"/>
                </a:solidFill>
                <a:latin typeface="Courier New" pitchFamily="49" charset="0"/>
              </a:rPr>
              <a:t>makeText(getApplicationContext(), </a:t>
            </a:r>
            <a:r>
              <a:rPr lang="en-US" sz="1200" i="1">
                <a:solidFill>
                  <a:srgbClr val="2A00FF"/>
                </a:solidFill>
                <a:latin typeface="Courier New" pitchFamily="49" charset="0"/>
              </a:rPr>
              <a:t>"1\n"</a:t>
            </a:r>
            <a:r>
              <a:rPr lang="en-US" sz="1200" i="1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200" i="1">
                <a:solidFill>
                  <a:srgbClr val="0000C0"/>
                </a:solidFill>
                <a:latin typeface="Courier New" pitchFamily="49" charset="0"/>
              </a:rPr>
              <a:t>commonData</a:t>
            </a:r>
            <a:r>
              <a:rPr lang="en-US" sz="1200" i="1">
                <a:solidFill>
                  <a:srgbClr val="000000"/>
                </a:solidFill>
                <a:latin typeface="Courier New" pitchFamily="49" charset="0"/>
              </a:rPr>
              <a:t>, 1).show();</a:t>
            </a:r>
          </a:p>
          <a:p>
            <a:pPr lvl="2"/>
            <a:r>
              <a:rPr lang="en-US" sz="1200">
                <a:solidFill>
                  <a:srgbClr val="0000C0"/>
                </a:solidFill>
                <a:latin typeface="Courier New" pitchFamily="49" charset="0"/>
              </a:rPr>
              <a:t>commonData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= dataFromHtml;</a:t>
            </a:r>
          </a:p>
          <a:p>
            <a:pPr lvl="2"/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Toast.</a:t>
            </a:r>
            <a:r>
              <a:rPr lang="en-US" sz="1200" i="1">
                <a:solidFill>
                  <a:srgbClr val="000000"/>
                </a:solidFill>
                <a:latin typeface="Courier New" pitchFamily="49" charset="0"/>
              </a:rPr>
              <a:t>makeText(getApplicationContext(), </a:t>
            </a:r>
            <a:r>
              <a:rPr lang="en-US" sz="1200" i="1">
                <a:solidFill>
                  <a:srgbClr val="2A00FF"/>
                </a:solidFill>
                <a:latin typeface="Courier New" pitchFamily="49" charset="0"/>
              </a:rPr>
              <a:t>"2\n"</a:t>
            </a:r>
            <a:r>
              <a:rPr lang="en-US" sz="1200" i="1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200" i="1">
                <a:solidFill>
                  <a:srgbClr val="0000C0"/>
                </a:solidFill>
                <a:latin typeface="Courier New" pitchFamily="49" charset="0"/>
              </a:rPr>
              <a:t>commonData</a:t>
            </a:r>
            <a:r>
              <a:rPr lang="en-US" sz="1200" i="1">
                <a:solidFill>
                  <a:srgbClr val="000000"/>
                </a:solidFill>
                <a:latin typeface="Courier New" pitchFamily="49" charset="0"/>
              </a:rPr>
              <a:t>, 1).show();</a:t>
            </a:r>
          </a:p>
          <a:p>
            <a:pPr lvl="1"/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1"/>
            <a:endParaRPr lang="en-US" sz="1200">
              <a:latin typeface="Courier New" pitchFamily="49" charset="0"/>
            </a:endParaRPr>
          </a:p>
          <a:p>
            <a:pPr lvl="1"/>
            <a:r>
              <a:rPr lang="en-US" sz="12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 String getCommonData(){</a:t>
            </a:r>
          </a:p>
          <a:p>
            <a:pPr lvl="1"/>
            <a:r>
              <a:rPr lang="en-US" sz="1200" b="1">
                <a:solidFill>
                  <a:srgbClr val="7F0055"/>
                </a:solidFill>
                <a:latin typeface="Courier New" pitchFamily="49" charset="0"/>
              </a:rPr>
              <a:t>	return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urier New" pitchFamily="49" charset="0"/>
              </a:rPr>
              <a:t>commonData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1"/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1"/>
            <a:r>
              <a:rPr lang="en-US" sz="12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urier New" pitchFamily="49" charset="0"/>
              </a:rPr>
              <a:t> setCommonData(String actualData){</a:t>
            </a:r>
          </a:p>
          <a:p>
            <a:pPr lvl="1"/>
            <a:r>
              <a:rPr lang="en-US" sz="1200">
                <a:solidFill>
                  <a:srgbClr val="0000C0"/>
                </a:solidFill>
                <a:latin typeface="Courier New" pitchFamily="49" charset="0"/>
              </a:rPr>
              <a:t>	commonData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= actualData;</a:t>
            </a:r>
          </a:p>
          <a:p>
            <a:pPr lvl="1"/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1"/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US" sz="1200">
                <a:solidFill>
                  <a:srgbClr val="3F7F5F"/>
                </a:solidFill>
                <a:latin typeface="Courier New" pitchFamily="49" charset="0"/>
              </a:rPr>
              <a:t>//MyLocater</a:t>
            </a:r>
          </a:p>
          <a:p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2E1E3B-E805-483B-B72F-5DA563D4E450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75063FE-4C85-4B7A-B9D8-BEE58F5BE2FE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584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228600" y="838200"/>
            <a:ext cx="85344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>
                <a:solidFill>
                  <a:srgbClr val="C00000"/>
                </a:solidFill>
                <a:latin typeface="Calibri" pitchFamily="34" charset="0"/>
              </a:rPr>
              <a:t>Part2.  WebView3:</a:t>
            </a:r>
            <a:r>
              <a:rPr lang="en-US" sz="2400" b="1">
                <a:latin typeface="Calibri" pitchFamily="34" charset="0"/>
              </a:rPr>
              <a:t>  </a:t>
            </a:r>
            <a:r>
              <a:rPr lang="en-US" sz="2400">
                <a:latin typeface="Calibri" pitchFamily="34" charset="0"/>
              </a:rPr>
              <a:t>Using Google Maps V3</a:t>
            </a:r>
          </a:p>
          <a:p>
            <a:pPr marL="457200" indent="-457200"/>
            <a:r>
              <a:rPr lang="en-US" sz="1600">
                <a:latin typeface="Calibri" pitchFamily="34" charset="0"/>
              </a:rPr>
              <a:t>     Webpage “</a:t>
            </a:r>
            <a:r>
              <a:rPr lang="en-US" sz="1600">
                <a:solidFill>
                  <a:srgbClr val="C00000"/>
                </a:solidFill>
                <a:latin typeface="Calibri" pitchFamily="34" charset="0"/>
              </a:rPr>
              <a:t>webview_map.html</a:t>
            </a:r>
            <a:r>
              <a:rPr lang="en-US" sz="1600">
                <a:latin typeface="Calibri" pitchFamily="34" charset="0"/>
              </a:rPr>
              <a:t>” showing a Google map centered around </a:t>
            </a:r>
          </a:p>
          <a:p>
            <a:pPr marL="457200" indent="-457200"/>
            <a:r>
              <a:rPr lang="en-US" sz="1600">
                <a:latin typeface="Calibri" pitchFamily="34" charset="0"/>
              </a:rPr>
              <a:t>     Cleveland State University, Ohio (seen with IExplorer running in a Windows </a:t>
            </a:r>
            <a:r>
              <a:rPr lang="en-US">
                <a:latin typeface="Calibri" pitchFamily="34" charset="0"/>
              </a:rPr>
              <a:t>machine)</a:t>
            </a:r>
          </a:p>
        </p:txBody>
      </p:sp>
      <p:sp>
        <p:nvSpPr>
          <p:cNvPr id="35846" name="TextBox 9"/>
          <p:cNvSpPr txBox="1">
            <a:spLocks noChangeArrowheads="1"/>
          </p:cNvSpPr>
          <p:nvPr/>
        </p:nvSpPr>
        <p:spPr bwMode="auto">
          <a:xfrm>
            <a:off x="457200" y="6553200"/>
            <a:ext cx="7239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alibri" pitchFamily="34" charset="0"/>
              </a:rPr>
              <a:t>Link:  </a:t>
            </a:r>
            <a:r>
              <a:rPr lang="en-US" sz="1400">
                <a:latin typeface="Calibri" pitchFamily="34" charset="0"/>
                <a:hlinkClick r:id="rId3"/>
              </a:rPr>
              <a:t>http://code.google.com/apis/maps/documentation/javascript/basics.html</a:t>
            </a:r>
            <a:endParaRPr lang="en-US" sz="1400">
              <a:latin typeface="Calibri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200" y="1828800"/>
            <a:ext cx="8026400" cy="46021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1000" y="1411288"/>
            <a:ext cx="8382000" cy="51006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lvl="2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 name="viewport" content="initial-scale=1.0, user-scalable=no" /&gt;</a:t>
            </a:r>
          </a:p>
          <a:p>
            <a:pPr lvl="2" defTabSz="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105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2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		html { height: 100% }</a:t>
            </a:r>
          </a:p>
          <a:p>
            <a:pPr lvl="2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		body { height: 100%; margin: 0px; padding: 0px }</a:t>
            </a:r>
          </a:p>
          <a:p>
            <a:pPr lvl="2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		#</a:t>
            </a:r>
            <a:r>
              <a:rPr lang="en-US" sz="105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map_canvas</a:t>
            </a:r>
            <a:r>
              <a:rPr lang="en-US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{ height: 100% }</a:t>
            </a:r>
          </a:p>
          <a:p>
            <a:pPr lvl="2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 lvl="2" defTabSz="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2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	</a:t>
            </a:r>
            <a:r>
              <a:rPr lang="en-US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="http://maps.google.com/maps/api/js?sensor=false"&gt;</a:t>
            </a:r>
          </a:p>
          <a:p>
            <a:pPr lvl="2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lvl="2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2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function initialize() {</a:t>
            </a:r>
          </a:p>
          <a:p>
            <a:pPr lvl="2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latlng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google.maps.LatLng</a:t>
            </a:r>
            <a:r>
              <a:rPr lang="en-US" sz="105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(41.5020952, -81.6789717);</a:t>
            </a:r>
            <a:endParaRPr lang="en-US" sz="105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myOptions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 lvl="2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				zoom: 15,</a:t>
            </a:r>
          </a:p>
          <a:p>
            <a:pPr lvl="2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				center: </a:t>
            </a:r>
            <a:r>
              <a:rPr lang="en-US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latlng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2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				</a:t>
            </a:r>
            <a:r>
              <a:rPr lang="en-US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mapTypeId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google.maps.MapTypeId.ROADMAP</a:t>
            </a:r>
            <a:endParaRPr lang="en-US" sz="105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				};</a:t>
            </a:r>
          </a:p>
          <a:p>
            <a:pPr lvl="2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map = new </a:t>
            </a:r>
            <a:r>
              <a:rPr lang="en-US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google.maps.Map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map_canvas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"), </a:t>
            </a:r>
            <a:r>
              <a:rPr lang="en-US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myOptions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2" defTabSz="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&lt;body </a:t>
            </a:r>
            <a:r>
              <a:rPr lang="en-US" sz="105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onload</a:t>
            </a:r>
            <a:r>
              <a:rPr lang="en-US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="initialize()"&gt;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		&lt;div id="</a:t>
            </a:r>
            <a:r>
              <a:rPr lang="en-US" sz="105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map_canvas</a:t>
            </a:r>
            <a:r>
              <a:rPr lang="en-US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 style="width:100%;   height:100%"   &gt;&lt;/div&gt;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8576A-2A1F-4C71-A630-A6BCB16F05C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1D29B42-E2AC-4286-B48E-299CF80B993A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686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TextBox 6"/>
          <p:cNvSpPr txBox="1">
            <a:spLocks noChangeArrowheads="1"/>
          </p:cNvSpPr>
          <p:nvPr/>
        </p:nvSpPr>
        <p:spPr bwMode="auto">
          <a:xfrm>
            <a:off x="228600" y="914400"/>
            <a:ext cx="853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>
                <a:solidFill>
                  <a:srgbClr val="C00000"/>
                </a:solidFill>
                <a:latin typeface="Calibri" pitchFamily="34" charset="0"/>
              </a:rPr>
              <a:t>Part2.  WebView3:</a:t>
            </a:r>
            <a:r>
              <a:rPr lang="en-US" sz="2400" b="1">
                <a:latin typeface="Calibri" pitchFamily="34" charset="0"/>
              </a:rPr>
              <a:t>  </a:t>
            </a:r>
            <a:r>
              <a:rPr lang="en-US" sz="2400">
                <a:latin typeface="Calibri" pitchFamily="34" charset="0"/>
              </a:rPr>
              <a:t>Passing Objects between Android and JS</a:t>
            </a:r>
          </a:p>
        </p:txBody>
      </p:sp>
      <p:sp>
        <p:nvSpPr>
          <p:cNvPr id="36871" name="TextBox 11"/>
          <p:cNvSpPr txBox="1">
            <a:spLocks noChangeArrowheads="1"/>
          </p:cNvSpPr>
          <p:nvPr/>
        </p:nvSpPr>
        <p:spPr bwMode="auto">
          <a:xfrm>
            <a:off x="7162800" y="1335088"/>
            <a:ext cx="1828800" cy="522287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Calibri" pitchFamily="34" charset="0"/>
              </a:rPr>
              <a:t>This is the web page: webview_map.html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8458200" y="4899025"/>
            <a:ext cx="457200" cy="30480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44AE1-B7C1-4245-B12B-E6B873EEA79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C1FA887-8CD6-45E9-A641-AD9BA4EAEDE8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7892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12"/>
          <p:cNvSpPr txBox="1">
            <a:spLocks noChangeArrowheads="1"/>
          </p:cNvSpPr>
          <p:nvPr/>
        </p:nvSpPr>
        <p:spPr bwMode="auto">
          <a:xfrm>
            <a:off x="228600" y="914400"/>
            <a:ext cx="853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>
                <a:solidFill>
                  <a:srgbClr val="C00000"/>
                </a:solidFill>
                <a:latin typeface="Calibri" pitchFamily="34" charset="0"/>
              </a:rPr>
              <a:t>Part2.  WebView3:</a:t>
            </a:r>
            <a:r>
              <a:rPr lang="en-US" sz="2400" b="1">
                <a:latin typeface="Calibri" pitchFamily="34" charset="0"/>
              </a:rPr>
              <a:t>  </a:t>
            </a:r>
            <a:r>
              <a:rPr lang="en-US" sz="2400">
                <a:latin typeface="Calibri" pitchFamily="34" charset="0"/>
              </a:rPr>
              <a:t>Porting to Android the Google Map V3 App.</a:t>
            </a:r>
          </a:p>
        </p:txBody>
      </p:sp>
      <p:sp>
        <p:nvSpPr>
          <p:cNvPr id="37894" name="TextBox 13"/>
          <p:cNvSpPr txBox="1">
            <a:spLocks noChangeArrowheads="1"/>
          </p:cNvSpPr>
          <p:nvPr/>
        </p:nvSpPr>
        <p:spPr bwMode="auto">
          <a:xfrm>
            <a:off x="304800" y="1295400"/>
            <a:ext cx="792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9000" y="2960688"/>
            <a:ext cx="5486400" cy="267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"1.0" encoding="utf-8"?&gt;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"http://schemas.android.com/apk/res/android"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"horizontal"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WebView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"@+id/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webview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9000" y="1447800"/>
            <a:ext cx="5410200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</a:rPr>
              <a:t>Putting the pieces together: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</a:rPr>
              <a:t>Place a </a:t>
            </a:r>
            <a:r>
              <a:rPr lang="en-US" b="1" dirty="0" err="1">
                <a:latin typeface="+mn-lt"/>
              </a:rPr>
              <a:t>WebView</a:t>
            </a:r>
            <a:r>
              <a:rPr lang="en-US" dirty="0">
                <a:latin typeface="+mn-lt"/>
              </a:rPr>
              <a:t> in the main.xml file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</a:rPr>
              <a:t>Place html page in the </a:t>
            </a:r>
            <a:r>
              <a:rPr lang="en-US" b="1" dirty="0">
                <a:latin typeface="+mn-lt"/>
              </a:rPr>
              <a:t>assets</a:t>
            </a:r>
            <a:r>
              <a:rPr lang="en-US" dirty="0">
                <a:latin typeface="+mn-lt"/>
              </a:rPr>
              <a:t> folder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</a:rPr>
              <a:t>Add </a:t>
            </a:r>
            <a:r>
              <a:rPr lang="en-US" b="1" dirty="0">
                <a:latin typeface="+mn-lt"/>
              </a:rPr>
              <a:t>permission</a:t>
            </a:r>
            <a:r>
              <a:rPr lang="en-US" dirty="0">
                <a:latin typeface="+mn-lt"/>
              </a:rPr>
              <a:t> requests to manifest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</a:rPr>
              <a:t>Connect to Java code</a:t>
            </a:r>
          </a:p>
        </p:txBody>
      </p:sp>
      <p:sp>
        <p:nvSpPr>
          <p:cNvPr id="37897" name="TextBox 17"/>
          <p:cNvSpPr txBox="1">
            <a:spLocks noChangeArrowheads="1"/>
          </p:cNvSpPr>
          <p:nvPr/>
        </p:nvSpPr>
        <p:spPr bwMode="auto">
          <a:xfrm>
            <a:off x="381000" y="6096000"/>
            <a:ext cx="6019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i="1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sz="1200" i="1">
                <a:solidFill>
                  <a:srgbClr val="FF0000"/>
                </a:solidFill>
                <a:latin typeface="Calibri" pitchFamily="34" charset="0"/>
              </a:rPr>
              <a:t>: tested on Android 2.2</a:t>
            </a:r>
          </a:p>
        </p:txBody>
      </p:sp>
      <p:pic>
        <p:nvPicPr>
          <p:cNvPr id="378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524000"/>
            <a:ext cx="3211513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BC354-C00F-4376-AD0E-C06E45D47F4D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4FA82A4-1881-4FC9-8CBD-BD34FEF55BEC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891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TextBox 6"/>
          <p:cNvSpPr txBox="1">
            <a:spLocks noChangeArrowheads="1"/>
          </p:cNvSpPr>
          <p:nvPr/>
        </p:nvSpPr>
        <p:spPr bwMode="auto">
          <a:xfrm>
            <a:off x="228600" y="1219200"/>
            <a:ext cx="853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>
                <a:solidFill>
                  <a:srgbClr val="C00000"/>
                </a:solidFill>
                <a:latin typeface="Calibri" pitchFamily="34" charset="0"/>
              </a:rPr>
              <a:t>Part2.  WebView3:</a:t>
            </a:r>
            <a:r>
              <a:rPr lang="en-US" sz="2400" b="1">
                <a:latin typeface="Calibri" pitchFamily="34" charset="0"/>
              </a:rPr>
              <a:t>  </a:t>
            </a:r>
            <a:r>
              <a:rPr lang="en-US" sz="2400">
                <a:latin typeface="Calibri" pitchFamily="34" charset="0"/>
              </a:rPr>
              <a:t>Porting to Android the Google Map V3 App.</a:t>
            </a:r>
          </a:p>
        </p:txBody>
      </p:sp>
      <p:sp>
        <p:nvSpPr>
          <p:cNvPr id="38918" name="TextBox 8"/>
          <p:cNvSpPr txBox="1">
            <a:spLocks noChangeArrowheads="1"/>
          </p:cNvSpPr>
          <p:nvPr/>
        </p:nvSpPr>
        <p:spPr bwMode="auto">
          <a:xfrm>
            <a:off x="381000" y="1600200"/>
            <a:ext cx="7696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Add the following permission requests to the AndroidManifest.xml file</a:t>
            </a:r>
          </a:p>
          <a:p>
            <a:endParaRPr lang="en-US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981200"/>
            <a:ext cx="8382000" cy="646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urier New"/>
              </a:rPr>
              <a:t>uses-permission </a:t>
            </a: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android:name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urier New"/>
              </a:rPr>
              <a:t>android.permission.INTERNET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urier New"/>
              </a:rPr>
              <a:t>uses-permission </a:t>
            </a: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android:name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urier New"/>
              </a:rPr>
              <a:t>android.permission.ACCESS_COARSE_LOCATION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2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urier New"/>
              </a:rPr>
              <a:t>uses-permission </a:t>
            </a: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android:name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urier New"/>
              </a:rPr>
              <a:t>android.permission.ACCESS_FINE_LOCATION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200" i="1" dirty="0">
                <a:solidFill>
                  <a:srgbClr val="008080"/>
                </a:solidFill>
                <a:latin typeface="Courier New"/>
              </a:rPr>
              <a:t>/&gt;</a:t>
            </a:r>
            <a:endParaRPr lang="en-US" sz="1200" dirty="0">
              <a:latin typeface="+mn-lt"/>
            </a:endParaRPr>
          </a:p>
        </p:txBody>
      </p:sp>
      <p:pic>
        <p:nvPicPr>
          <p:cNvPr id="11" name="Picture 10" descr="devi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63" y="2692400"/>
            <a:ext cx="2408237" cy="4013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8921" name="TextBox 11"/>
          <p:cNvSpPr txBox="1">
            <a:spLocks noChangeArrowheads="1"/>
          </p:cNvSpPr>
          <p:nvPr/>
        </p:nvSpPr>
        <p:spPr bwMode="auto">
          <a:xfrm>
            <a:off x="3048000" y="2982913"/>
            <a:ext cx="4267200" cy="369887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Map image shown on an Android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62C6D-1993-4C9C-B212-B09DCE663777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EEF11B7-CC88-4EC6-932F-CFC238F01C08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994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TextBox 6"/>
          <p:cNvSpPr txBox="1">
            <a:spLocks noChangeArrowheads="1"/>
          </p:cNvSpPr>
          <p:nvPr/>
        </p:nvSpPr>
        <p:spPr bwMode="auto">
          <a:xfrm>
            <a:off x="228600" y="1219200"/>
            <a:ext cx="853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>
                <a:solidFill>
                  <a:srgbClr val="C00000"/>
                </a:solidFill>
                <a:latin typeface="Calibri" pitchFamily="34" charset="0"/>
              </a:rPr>
              <a:t>Part2.  WebView3:</a:t>
            </a:r>
            <a:r>
              <a:rPr lang="en-US" sz="2400" b="1">
                <a:latin typeface="Calibri" pitchFamily="34" charset="0"/>
              </a:rPr>
              <a:t>  </a:t>
            </a:r>
            <a:r>
              <a:rPr lang="en-US" sz="2400">
                <a:latin typeface="Calibri" pitchFamily="34" charset="0"/>
              </a:rPr>
              <a:t>Porting to Android the Google Map V3 App.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905000"/>
            <a:ext cx="8229600" cy="452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rgbClr val="7F0055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Main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Activity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WebView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urier New"/>
              </a:rPr>
              <a:t>browser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646464"/>
                </a:solidFill>
                <a:latin typeface="Courier New"/>
              </a:rPr>
              <a:t>  @Override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   </a:t>
            </a:r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i="1" dirty="0">
              <a:solidFill>
                <a:srgbClr val="000000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3F7F5F"/>
                </a:solidFill>
                <a:latin typeface="Courier New"/>
              </a:rPr>
              <a:t>   // connect browser to local html file showing map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3F7F5F"/>
                </a:solidFill>
                <a:latin typeface="Courier New"/>
              </a:rPr>
              <a:t>   </a:t>
            </a:r>
            <a:r>
              <a:rPr lang="en-US" sz="1600" dirty="0">
                <a:solidFill>
                  <a:srgbClr val="0000C0"/>
                </a:solidFill>
                <a:latin typeface="Courier New"/>
              </a:rPr>
              <a:t>browser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WebView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webview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C0"/>
                </a:solidFill>
                <a:latin typeface="Courier New"/>
              </a:rPr>
              <a:t>   </a:t>
            </a:r>
            <a:r>
              <a:rPr lang="en-US" sz="1600" dirty="0" err="1">
                <a:solidFill>
                  <a:srgbClr val="0000C0"/>
                </a:solidFill>
                <a:latin typeface="Courier New"/>
              </a:rPr>
              <a:t>browser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.getSettings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setJavaScriptEnabled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C0"/>
                </a:solidFill>
                <a:latin typeface="Courier New"/>
              </a:rPr>
              <a:t>   </a:t>
            </a:r>
            <a:r>
              <a:rPr lang="en-US" sz="1600" dirty="0" err="1">
                <a:solidFill>
                  <a:srgbClr val="0000C0"/>
                </a:solidFill>
                <a:latin typeface="Courier New"/>
              </a:rPr>
              <a:t>browser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.loadUrl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/>
              </a:rPr>
              <a:t>"file:///android_asset/webview_map.html"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8001000" y="4800600"/>
            <a:ext cx="457200" cy="30480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BF688-76F3-4DC7-BD34-BA049BF6D51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520408A-FADF-47A7-BE35-D5F6661E4968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4096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TextBox 6"/>
          <p:cNvSpPr txBox="1">
            <a:spLocks noChangeArrowheads="1"/>
          </p:cNvSpPr>
          <p:nvPr/>
        </p:nvSpPr>
        <p:spPr bwMode="auto">
          <a:xfrm>
            <a:off x="228600" y="1219200"/>
            <a:ext cx="853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>
                <a:solidFill>
                  <a:srgbClr val="C00000"/>
                </a:solidFill>
                <a:latin typeface="Calibri" pitchFamily="34" charset="0"/>
              </a:rPr>
              <a:t>Part3.  WebView4:</a:t>
            </a:r>
            <a:r>
              <a:rPr lang="en-US" sz="2400" b="1">
                <a:latin typeface="Calibri" pitchFamily="34" charset="0"/>
              </a:rPr>
              <a:t>  </a:t>
            </a:r>
            <a:r>
              <a:rPr lang="en-US" sz="2400">
                <a:latin typeface="Calibri" pitchFamily="34" charset="0"/>
              </a:rPr>
              <a:t>Android &amp; Google Map V3 App (real locations)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1676400"/>
            <a:ext cx="5257800" cy="223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Ví dụ này kết hợp hai ví dụ trước:</a:t>
            </a:r>
          </a:p>
          <a:p>
            <a:endParaRPr lang="en-US" sz="2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Mục tiêu là dùng một đối tượng Android để truyền dữ liệu ‘</a:t>
            </a:r>
            <a:r>
              <a:rPr lang="en-US" sz="2000" i="1">
                <a:latin typeface="Calibri" pitchFamily="34" charset="0"/>
              </a:rPr>
              <a:t>vị trí thực</a:t>
            </a:r>
            <a:r>
              <a:rPr lang="en-US" sz="2000">
                <a:latin typeface="Calibri" pitchFamily="34" charset="0"/>
              </a:rPr>
              <a:t>’ cho một trang html. </a:t>
            </a:r>
          </a:p>
          <a:p>
            <a:pPr>
              <a:buFont typeface="Arial" charset="0"/>
              <a:buChar char="•"/>
            </a:pPr>
            <a:endParaRPr lang="en-US" sz="2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Trang html chứa một đoạn mã JavaScript vẽ bản đồ có tâm là tọa độ đã cho.</a:t>
            </a:r>
          </a:p>
        </p:txBody>
      </p:sp>
      <p:sp>
        <p:nvSpPr>
          <p:cNvPr id="40967" name="TextBox 10"/>
          <p:cNvSpPr txBox="1">
            <a:spLocks noChangeArrowheads="1"/>
          </p:cNvSpPr>
          <p:nvPr/>
        </p:nvSpPr>
        <p:spPr bwMode="auto">
          <a:xfrm>
            <a:off x="609600" y="6397625"/>
            <a:ext cx="7315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sz="1400" i="1">
                <a:solidFill>
                  <a:srgbClr val="FF0000"/>
                </a:solidFill>
                <a:latin typeface="Calibri" pitchFamily="34" charset="0"/>
              </a:rPr>
              <a:t>:  Make sure your target is: </a:t>
            </a:r>
            <a:r>
              <a:rPr lang="en-US" sz="1400" b="1" i="1">
                <a:solidFill>
                  <a:srgbClr val="FF0000"/>
                </a:solidFill>
                <a:latin typeface="Calibri" pitchFamily="34" charset="0"/>
              </a:rPr>
              <a:t>Google APIs (API Level 8) </a:t>
            </a:r>
            <a:r>
              <a:rPr lang="en-US" sz="1400" i="1">
                <a:solidFill>
                  <a:srgbClr val="FF0000"/>
                </a:solidFill>
                <a:latin typeface="Calibri" pitchFamily="34" charset="0"/>
              </a:rPr>
              <a:t>or higher.</a:t>
            </a:r>
          </a:p>
        </p:txBody>
      </p:sp>
      <p:pic>
        <p:nvPicPr>
          <p:cNvPr id="12" name="Picture 11" descr="devi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2743200" cy="4572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3" name="Line Callout 2 12"/>
          <p:cNvSpPr>
            <a:spLocks/>
          </p:cNvSpPr>
          <p:nvPr/>
        </p:nvSpPr>
        <p:spPr bwMode="auto">
          <a:xfrm>
            <a:off x="3733800" y="4724400"/>
            <a:ext cx="5105400" cy="990600"/>
          </a:xfrm>
          <a:prstGeom prst="borderCallout2">
            <a:avLst>
              <a:gd name="adj1" fmla="val 11537"/>
              <a:gd name="adj2" fmla="val -1491"/>
              <a:gd name="adj3" fmla="val 11537"/>
              <a:gd name="adj4" fmla="val -12875"/>
              <a:gd name="adj5" fmla="val 44870"/>
              <a:gd name="adj6" fmla="val -20741"/>
            </a:avLst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>
                <a:solidFill>
                  <a:srgbClr val="FFFFFF"/>
                </a:solidFill>
                <a:latin typeface="Calibri" pitchFamily="34" charset="0"/>
              </a:rPr>
              <a:t>Vĩ độ (Latitude) và kinh độ (longitude) do thiết bị xác định.</a:t>
            </a:r>
          </a:p>
          <a:p>
            <a:r>
              <a:rPr lang="en-US">
                <a:solidFill>
                  <a:srgbClr val="FFFFFF"/>
                </a:solidFill>
                <a:latin typeface="Calibri" pitchFamily="34" charset="0"/>
              </a:rPr>
              <a:t>Ảnh chụp từ điện thoại Android.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D6ACBE-049D-4BE7-AB86-01CCCE199BF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0595579-2519-498A-97BF-EA5B4E212A82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41988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TextBox 12"/>
          <p:cNvSpPr txBox="1">
            <a:spLocks noChangeArrowheads="1"/>
          </p:cNvSpPr>
          <p:nvPr/>
        </p:nvSpPr>
        <p:spPr bwMode="auto">
          <a:xfrm>
            <a:off x="228600" y="914400"/>
            <a:ext cx="853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>
                <a:solidFill>
                  <a:srgbClr val="C00000"/>
                </a:solidFill>
                <a:latin typeface="Calibri" pitchFamily="34" charset="0"/>
              </a:rPr>
              <a:t>Part2.  WebView3:</a:t>
            </a:r>
            <a:r>
              <a:rPr lang="en-US" sz="2400" b="1">
                <a:latin typeface="Calibri" pitchFamily="34" charset="0"/>
              </a:rPr>
              <a:t>  </a:t>
            </a:r>
            <a:r>
              <a:rPr lang="en-US" sz="2400">
                <a:latin typeface="Calibri" pitchFamily="34" charset="0"/>
              </a:rPr>
              <a:t>Porting to Android the Google Map V3 App.</a:t>
            </a:r>
          </a:p>
        </p:txBody>
      </p:sp>
      <p:sp>
        <p:nvSpPr>
          <p:cNvPr id="41990" name="TextBox 13"/>
          <p:cNvSpPr txBox="1">
            <a:spLocks noChangeArrowheads="1"/>
          </p:cNvSpPr>
          <p:nvPr/>
        </p:nvSpPr>
        <p:spPr bwMode="auto">
          <a:xfrm>
            <a:off x="304800" y="1295400"/>
            <a:ext cx="792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29000" y="2960688"/>
            <a:ext cx="5486400" cy="267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"1.0" encoding="utf-8"?&gt;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"http://schemas.android.com/apk/res/android"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"horizontal"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WebView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"@+id/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webview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29000" y="1447800"/>
            <a:ext cx="5410200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</a:rPr>
              <a:t>Putting the pieces together: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</a:rPr>
              <a:t>Place a </a:t>
            </a:r>
            <a:r>
              <a:rPr lang="en-US" b="1" dirty="0" err="1">
                <a:latin typeface="+mn-lt"/>
              </a:rPr>
              <a:t>WebView</a:t>
            </a:r>
            <a:r>
              <a:rPr lang="en-US" dirty="0">
                <a:latin typeface="+mn-lt"/>
              </a:rPr>
              <a:t> in the main.xml file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</a:rPr>
              <a:t>Place html page in the </a:t>
            </a:r>
            <a:r>
              <a:rPr lang="en-US" b="1" dirty="0">
                <a:latin typeface="+mn-lt"/>
              </a:rPr>
              <a:t>assets</a:t>
            </a:r>
            <a:r>
              <a:rPr lang="en-US" dirty="0">
                <a:latin typeface="+mn-lt"/>
              </a:rPr>
              <a:t> folder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</a:rPr>
              <a:t>Add </a:t>
            </a:r>
            <a:r>
              <a:rPr lang="en-US" b="1" dirty="0">
                <a:latin typeface="+mn-lt"/>
              </a:rPr>
              <a:t>permission</a:t>
            </a:r>
            <a:r>
              <a:rPr lang="en-US" dirty="0">
                <a:latin typeface="+mn-lt"/>
              </a:rPr>
              <a:t> requests to manifest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</a:rPr>
              <a:t>Connect to Java code</a:t>
            </a:r>
          </a:p>
        </p:txBody>
      </p:sp>
      <p:sp>
        <p:nvSpPr>
          <p:cNvPr id="41993" name="TextBox 16"/>
          <p:cNvSpPr txBox="1">
            <a:spLocks noChangeArrowheads="1"/>
          </p:cNvSpPr>
          <p:nvPr/>
        </p:nvSpPr>
        <p:spPr bwMode="auto">
          <a:xfrm>
            <a:off x="457200" y="6400800"/>
            <a:ext cx="2590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i="1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sz="1200" i="1">
                <a:solidFill>
                  <a:srgbClr val="FF0000"/>
                </a:solidFill>
                <a:latin typeface="Calibri" pitchFamily="34" charset="0"/>
              </a:rPr>
              <a:t>: tested on Android 2.2</a:t>
            </a:r>
          </a:p>
        </p:txBody>
      </p:sp>
      <p:pic>
        <p:nvPicPr>
          <p:cNvPr id="419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93850"/>
            <a:ext cx="2722563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57200" y="5715000"/>
            <a:ext cx="8458200" cy="646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urier New"/>
              </a:rPr>
              <a:t>uses-permission </a:t>
            </a: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android:name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urier New"/>
              </a:rPr>
              <a:t>android.permission.INTERNET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urier New"/>
              </a:rPr>
              <a:t>uses-permission </a:t>
            </a: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android:name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urier New"/>
              </a:rPr>
              <a:t>android.permission.ACCESS_COARSE_LOCATION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2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urier New"/>
              </a:rPr>
              <a:t>uses-permission </a:t>
            </a: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android:name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urier New"/>
              </a:rPr>
              <a:t>android.permission.ACCESS_FINE_LOCATION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200" i="1" dirty="0">
                <a:solidFill>
                  <a:srgbClr val="008080"/>
                </a:solidFill>
                <a:latin typeface="Courier New"/>
              </a:rPr>
              <a:t>/&gt;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532EE6-F73C-499E-8027-03BBC06F0FF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E02ACD-830B-411D-9D0D-6883005D4364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228600" y="1219200"/>
            <a:ext cx="853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>
                <a:solidFill>
                  <a:srgbClr val="C00000"/>
                </a:solidFill>
                <a:latin typeface="Calibri" pitchFamily="34" charset="0"/>
              </a:rPr>
              <a:t>Part3.  WebView4:</a:t>
            </a:r>
            <a:r>
              <a:rPr lang="en-US" sz="2400" b="1">
                <a:latin typeface="Calibri" pitchFamily="34" charset="0"/>
              </a:rPr>
              <a:t>  </a:t>
            </a:r>
            <a:r>
              <a:rPr lang="en-US" sz="2400">
                <a:latin typeface="Calibri" pitchFamily="34" charset="0"/>
              </a:rPr>
              <a:t>Android &amp; Google Map V3 App (real locations)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600200"/>
            <a:ext cx="7848600" cy="5216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&lt;!DOCTYPE html&gt;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&lt;html&gt;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&lt;head&gt;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&lt;meta name="viewport" content="initial-scale=1.0, user-scalable=no" /&gt;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&lt;meta http-equiv="content-type" content="text/html;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charset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=UTF-8"/&gt;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&lt;title&gt;Google Maps JavaScript API v3 Example: Marker Simple&lt;/title&gt;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900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9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"&gt;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html { height: 100%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body { height: 100%; margin: 0px; padding: 0px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#</a:t>
            </a:r>
            <a:r>
              <a:rPr lang="en-US" sz="900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map_canvas</a:t>
            </a:r>
            <a:r>
              <a:rPr lang="en-US" sz="9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{ height: 100%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9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9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="http://maps.google.com/maps/api/js?sensor=false"&gt;&lt;/script&gt;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9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"&gt;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function initialize()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en-US" sz="9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myLatlng</a:t>
            </a: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9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google.maps.LatLng</a:t>
            </a: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(41.5020952, -81.6789717);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myLatlng</a:t>
            </a: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9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google.maps.LatLng</a:t>
            </a: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locater.getLatitude</a:t>
            </a: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9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locater.getLongitude</a:t>
            </a: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myOptions</a:t>
            </a: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zoom: 17,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center: </a:t>
            </a:r>
            <a:r>
              <a:rPr lang="en-US" sz="9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myLatlng</a:t>
            </a: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9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mapTypeId</a:t>
            </a: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9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google.maps.MapTypeId.ROADMAP</a:t>
            </a:r>
            <a:endParaRPr lang="en-US" sz="9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map = new </a:t>
            </a:r>
            <a:r>
              <a:rPr lang="en-US" sz="9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google.maps.Map</a:t>
            </a: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map_canvas</a:t>
            </a: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"), </a:t>
            </a:r>
            <a:r>
              <a:rPr lang="en-US" sz="9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myOptions</a:t>
            </a: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marker = new </a:t>
            </a:r>
            <a:r>
              <a:rPr lang="en-US" sz="9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google.maps.Marker</a:t>
            </a: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position: </a:t>
            </a:r>
            <a:r>
              <a:rPr lang="en-US" sz="9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myLatlng</a:t>
            </a: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map: map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});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&lt;/script&gt;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&lt;/head&gt;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&lt;body </a:t>
            </a:r>
            <a:r>
              <a:rPr lang="en-US" sz="9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onload</a:t>
            </a:r>
            <a:r>
              <a:rPr lang="en-US" sz="9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="initialize()"&gt;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&lt;div id="</a:t>
            </a:r>
            <a:r>
              <a:rPr lang="en-US" sz="9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map_canvas</a:t>
            </a:r>
            <a:r>
              <a:rPr lang="en-US" sz="9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"&gt;&lt;/div&gt;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9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6705600" y="3886200"/>
            <a:ext cx="1295400" cy="45720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016" name="TextBox 10"/>
          <p:cNvSpPr txBox="1">
            <a:spLocks noChangeArrowheads="1"/>
          </p:cNvSpPr>
          <p:nvPr/>
        </p:nvSpPr>
        <p:spPr bwMode="auto">
          <a:xfrm>
            <a:off x="6400800" y="2046288"/>
            <a:ext cx="2514600" cy="1077912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Html page creates a map using ‘real’ coordinates passed in the ‘locater’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C51B1-35DE-49E1-8C8C-0C2CA941376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1FCCD40-7BB9-406C-83D6-E24169A52974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4403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Box 6"/>
          <p:cNvSpPr txBox="1">
            <a:spLocks noChangeArrowheads="1"/>
          </p:cNvSpPr>
          <p:nvPr/>
        </p:nvSpPr>
        <p:spPr bwMode="auto">
          <a:xfrm>
            <a:off x="228600" y="990600"/>
            <a:ext cx="853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>
                <a:solidFill>
                  <a:srgbClr val="C00000"/>
                </a:solidFill>
                <a:latin typeface="Calibri" pitchFamily="34" charset="0"/>
              </a:rPr>
              <a:t>Part3.  WebView4:</a:t>
            </a:r>
            <a:r>
              <a:rPr lang="en-US" sz="2400" b="1">
                <a:latin typeface="Calibri" pitchFamily="34" charset="0"/>
              </a:rPr>
              <a:t>  </a:t>
            </a:r>
            <a:r>
              <a:rPr lang="en-US" sz="2400">
                <a:latin typeface="Calibri" pitchFamily="34" charset="0"/>
              </a:rPr>
              <a:t>Android &amp; Google Map V3 App (real locations)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524000"/>
            <a:ext cx="8305800" cy="502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Main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Activity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LocationListener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200" b="1" i="1" dirty="0">
                <a:solidFill>
                  <a:srgbClr val="0000C0"/>
                </a:solidFill>
                <a:latin typeface="Courier New"/>
              </a:rPr>
              <a:t>MAP_URL</a:t>
            </a:r>
            <a:r>
              <a:rPr lang="en-US" sz="1200" b="1" i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i="1" dirty="0">
                <a:solidFill>
                  <a:srgbClr val="2A00FF"/>
                </a:solidFill>
                <a:latin typeface="Courier New"/>
              </a:rPr>
              <a:t>"http://gmaps-samples.googlecode.com/svn/trunk/articles-android-webmap/simple-android-map.html"</a:t>
            </a:r>
            <a:r>
              <a:rPr lang="en-US" sz="1200" b="1" i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WebView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/>
              </a:rPr>
              <a:t>browser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F7F5F"/>
                </a:solidFill>
                <a:latin typeface="Courier New"/>
              </a:rPr>
              <a:t>	//Location </a:t>
            </a:r>
            <a:r>
              <a:rPr lang="en-US" sz="1200" dirty="0" err="1">
                <a:solidFill>
                  <a:srgbClr val="3F7F5F"/>
                </a:solidFill>
                <a:latin typeface="Courier New"/>
              </a:rPr>
              <a:t>mostRecentLocation</a:t>
            </a:r>
            <a:r>
              <a:rPr lang="en-US" sz="1200" dirty="0">
                <a:solidFill>
                  <a:srgbClr val="3F7F5F"/>
                </a:solidFill>
                <a:latin typeface="Courier New"/>
              </a:rPr>
              <a:t>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LocationManager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urier New"/>
              </a:rPr>
              <a:t>locationManager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  	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MyLocater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urier New"/>
              </a:rPr>
              <a:t>locater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MyLocater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    </a:t>
            </a:r>
            <a:endParaRPr lang="en-US" sz="1200" dirty="0">
              <a:latin typeface="Courier New"/>
            </a:endParaRP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protected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onDestroy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200" b="1" dirty="0" err="1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.onDestroy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F7F5F"/>
                </a:solidFill>
                <a:latin typeface="Courier New"/>
              </a:rPr>
              <a:t>	// cut location service requests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C0"/>
                </a:solidFill>
                <a:latin typeface="Courier New"/>
              </a:rPr>
              <a:t>	</a:t>
            </a:r>
            <a:r>
              <a:rPr lang="en-US" sz="1200" dirty="0" err="1">
                <a:solidFill>
                  <a:srgbClr val="0000C0"/>
                </a:solidFill>
                <a:latin typeface="Courier New"/>
              </a:rPr>
              <a:t>locationManager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.removeUpdates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Courier New"/>
            </a:endParaRP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getLocation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C0"/>
                </a:solidFill>
                <a:latin typeface="Courier New"/>
              </a:rPr>
              <a:t>		</a:t>
            </a:r>
            <a:r>
              <a:rPr lang="en-US" sz="1200" dirty="0" err="1">
                <a:solidFill>
                  <a:srgbClr val="0000C0"/>
                </a:solidFill>
                <a:latin typeface="Courier New"/>
              </a:rPr>
              <a:t>locationManager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LocationManager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getSystemService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Context.</a:t>
            </a:r>
            <a:r>
              <a:rPr lang="en-US" sz="1200" i="1" dirty="0" err="1">
                <a:solidFill>
                  <a:srgbClr val="0000C0"/>
                </a:solidFill>
                <a:latin typeface="Courier New"/>
              </a:rPr>
              <a:t>LOCATION_SERVICE</a:t>
            </a:r>
            <a:r>
              <a:rPr lang="en-US" sz="12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		Criteria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criteria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Criteria();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criteria.setAccuracy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Criteria.</a:t>
            </a:r>
            <a:r>
              <a:rPr lang="en-US" sz="1200" i="1" dirty="0" err="1">
                <a:solidFill>
                  <a:srgbClr val="0000C0"/>
                </a:solidFill>
                <a:latin typeface="Courier New"/>
              </a:rPr>
              <a:t>ACCURACY_FINE</a:t>
            </a:r>
            <a:r>
              <a:rPr lang="en-US" sz="1200" i="1" dirty="0">
                <a:solidFill>
                  <a:srgbClr val="000000"/>
                </a:solidFill>
                <a:latin typeface="Courier New"/>
              </a:rPr>
              <a:t>); </a:t>
            </a:r>
            <a:r>
              <a:rPr lang="en-US" sz="1200" i="1" dirty="0">
                <a:solidFill>
                  <a:srgbClr val="3F7F5F"/>
                </a:solidFill>
                <a:latin typeface="Courier New"/>
              </a:rPr>
              <a:t>// use GPS (you must be outside)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F7F5F"/>
                </a:solidFill>
                <a:latin typeface="Courier New"/>
              </a:rPr>
              <a:t>		//</a:t>
            </a:r>
            <a:r>
              <a:rPr lang="en-US" sz="1200" dirty="0" err="1">
                <a:solidFill>
                  <a:srgbClr val="3F7F5F"/>
                </a:solidFill>
                <a:latin typeface="Courier New"/>
              </a:rPr>
              <a:t>criteria.setAccuracy</a:t>
            </a:r>
            <a:r>
              <a:rPr lang="en-US" sz="1200" dirty="0">
                <a:solidFill>
                  <a:srgbClr val="3F7F5F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3F7F5F"/>
                </a:solidFill>
                <a:latin typeface="Courier New"/>
              </a:rPr>
              <a:t>Criteria.ACCURACY_COARSE</a:t>
            </a:r>
            <a:r>
              <a:rPr lang="en-US" sz="1200" dirty="0">
                <a:solidFill>
                  <a:srgbClr val="3F7F5F"/>
                </a:solidFill>
                <a:latin typeface="Courier New"/>
              </a:rPr>
              <a:t>); // towers, </a:t>
            </a:r>
            <a:r>
              <a:rPr lang="en-US" sz="1200" dirty="0" err="1">
                <a:solidFill>
                  <a:srgbClr val="3F7F5F"/>
                </a:solidFill>
                <a:latin typeface="Courier New"/>
              </a:rPr>
              <a:t>wifi</a:t>
            </a:r>
            <a:endParaRPr lang="en-US" sz="1200" dirty="0">
              <a:solidFill>
                <a:srgbClr val="3F7F5F"/>
              </a:solidFill>
              <a:latin typeface="Courier New"/>
            </a:endParaRP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		String provider = </a:t>
            </a:r>
            <a:r>
              <a:rPr lang="en-US" sz="1200" dirty="0" err="1">
                <a:solidFill>
                  <a:srgbClr val="0000C0"/>
                </a:solidFill>
                <a:latin typeface="Courier New"/>
              </a:rPr>
              <a:t>locationManager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.getBestProvider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(criteria,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dirty="0">
              <a:latin typeface="Courier New"/>
            </a:endParaRP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F7F5F"/>
                </a:solidFill>
                <a:latin typeface="Courier New"/>
              </a:rPr>
              <a:t>// In order to make sure the device is getting the location, request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F7F5F"/>
                </a:solidFill>
                <a:latin typeface="Courier New"/>
              </a:rPr>
              <a:t>// updates [wakeup after changes of: 1 sec. or 0 meter]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C0"/>
                </a:solidFill>
                <a:latin typeface="Courier New"/>
              </a:rPr>
              <a:t>locationManager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.requestLocationUpdates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(provider, 1, 0,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C0"/>
                </a:solidFill>
                <a:latin typeface="Courier New"/>
              </a:rPr>
              <a:t>locater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.setNewLocation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0000C0"/>
                </a:solidFill>
                <a:latin typeface="Courier New"/>
              </a:rPr>
              <a:t>locationManager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.getLastKnownLocation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(provider));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F3626-5837-4BBF-8074-0903E1A87431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F009E05-C133-4300-81BC-59A048BFE5BF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1638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228600" y="1219200"/>
            <a:ext cx="8534400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Calibri" pitchFamily="34" charset="0"/>
              </a:rPr>
              <a:t>Browsing Power</a:t>
            </a:r>
          </a:p>
          <a:p>
            <a:r>
              <a:rPr lang="en-US" sz="2400">
                <a:latin typeface="Calibri" pitchFamily="34" charset="0"/>
              </a:rPr>
              <a:t>Browser sẽ truy nhập Internet bằng bất cứ cách nào mà từng thiết bị cụ thể cho phép (WiFi, mạng điện thoại, ...).</a:t>
            </a:r>
          </a:p>
          <a:p>
            <a:endParaRPr lang="en-US" sz="2400">
              <a:latin typeface="Calibri" pitchFamily="34" charset="0"/>
            </a:endParaRPr>
          </a:p>
          <a:p>
            <a:r>
              <a:rPr lang="en-US" sz="2400" b="1">
                <a:latin typeface="Calibri" pitchFamily="34" charset="0"/>
              </a:rPr>
              <a:t>WebKit</a:t>
            </a:r>
            <a:r>
              <a:rPr lang="en-US" sz="2400">
                <a:latin typeface="Calibri" pitchFamily="34" charset="0"/>
              </a:rPr>
              <a:t> bao gồm các phương thức để</a:t>
            </a:r>
          </a:p>
          <a:p>
            <a:endParaRPr lang="en-US" sz="2400">
              <a:latin typeface="Calibri" pitchFamily="34" charset="0"/>
            </a:endParaRPr>
          </a:p>
          <a:p>
            <a:pPr marL="914400" lvl="1" indent="-457200">
              <a:buFontTx/>
              <a:buAutoNum type="arabicPeriod"/>
            </a:pPr>
            <a:r>
              <a:rPr lang="en-US" sz="2400">
                <a:latin typeface="Calibri" pitchFamily="34" charset="0"/>
              </a:rPr>
              <a:t>navigate forward and backward through a history, </a:t>
            </a:r>
          </a:p>
          <a:p>
            <a:pPr marL="914400" lvl="1" indent="-457200">
              <a:buFontTx/>
              <a:buAutoNum type="arabicPeriod"/>
            </a:pPr>
            <a:r>
              <a:rPr lang="en-US" sz="2400">
                <a:latin typeface="Calibri" pitchFamily="34" charset="0"/>
              </a:rPr>
              <a:t>zoom in and out, </a:t>
            </a:r>
          </a:p>
          <a:p>
            <a:pPr marL="914400" lvl="1" indent="-457200">
              <a:buFontTx/>
              <a:buAutoNum type="arabicPeriod"/>
            </a:pPr>
            <a:r>
              <a:rPr lang="en-US" sz="2400">
                <a:latin typeface="Calibri" pitchFamily="34" charset="0"/>
              </a:rPr>
              <a:t>perform text searches,</a:t>
            </a:r>
          </a:p>
          <a:p>
            <a:pPr marL="914400" lvl="1" indent="-457200">
              <a:buFontTx/>
              <a:buAutoNum type="arabicPeriod"/>
            </a:pPr>
            <a:r>
              <a:rPr lang="en-US" sz="2400">
                <a:latin typeface="Calibri" pitchFamily="34" charset="0"/>
              </a:rPr>
              <a:t>load data</a:t>
            </a:r>
          </a:p>
          <a:p>
            <a:pPr marL="914400" lvl="1" indent="-457200">
              <a:buFontTx/>
              <a:buAutoNum type="arabicPeriod"/>
            </a:pPr>
            <a:r>
              <a:rPr lang="en-US" sz="2400">
                <a:latin typeface="Calibri" pitchFamily="34" charset="0"/>
              </a:rPr>
              <a:t>stop loading and </a:t>
            </a:r>
          </a:p>
          <a:p>
            <a:pPr marL="914400" lvl="1" indent="-457200">
              <a:buFontTx/>
              <a:buAutoNum type="arabicPeriod"/>
            </a:pPr>
            <a:r>
              <a:rPr lang="en-US" sz="2400">
                <a:latin typeface="Calibri" pitchFamily="34" charset="0"/>
              </a:rPr>
              <a:t>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B85E9-22DD-45C3-A180-0652741A3F10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FF5F1F9-D423-4AA9-BED1-7F0AD85B9BE9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4506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228600" y="1219200"/>
            <a:ext cx="853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>
                <a:solidFill>
                  <a:srgbClr val="C00000"/>
                </a:solidFill>
                <a:latin typeface="Calibri" pitchFamily="34" charset="0"/>
              </a:rPr>
              <a:t>Part3.  WebView4:</a:t>
            </a:r>
            <a:r>
              <a:rPr lang="en-US" sz="2400" b="1">
                <a:latin typeface="Calibri" pitchFamily="34" charset="0"/>
              </a:rPr>
              <a:t>  </a:t>
            </a:r>
            <a:r>
              <a:rPr lang="en-US" sz="2400">
                <a:latin typeface="Calibri" pitchFamily="34" charset="0"/>
              </a:rPr>
              <a:t>Android &amp; Google Map V3 App (real locations)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676400"/>
            <a:ext cx="8305800" cy="4340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200" i="1" dirty="0" err="1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2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getLocation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setupbrowser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.setRequestedOrientation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ActivityInfo.</a:t>
            </a:r>
            <a:r>
              <a:rPr lang="en-US" sz="1200" b="1" i="1" dirty="0" err="1">
                <a:solidFill>
                  <a:srgbClr val="0000C0"/>
                </a:solidFill>
                <a:latin typeface="Courier New"/>
              </a:rPr>
              <a:t>SCREEN_ORIENTATION_PORTRAIT</a:t>
            </a:r>
            <a:r>
              <a:rPr lang="en-US" sz="120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Courier New"/>
            </a:endParaRP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F5FBF"/>
                </a:solidFill>
                <a:latin typeface="Courier New"/>
              </a:rPr>
              <a:t>/** Sets up the browser object and loads the URL of the page **/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setupbrowser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centerURL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b="1" dirty="0" err="1">
                <a:solidFill>
                  <a:srgbClr val="2A00FF"/>
                </a:solidFill>
                <a:latin typeface="Courier New"/>
              </a:rPr>
              <a:t>javascript:centerAt</a:t>
            </a:r>
            <a:r>
              <a:rPr lang="en-US" sz="1200" b="1" dirty="0">
                <a:solidFill>
                  <a:srgbClr val="2A00FF"/>
                </a:solidFill>
                <a:latin typeface="Courier New"/>
              </a:rPr>
              <a:t>("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									+ </a:t>
            </a:r>
            <a:r>
              <a:rPr lang="en-US" sz="1200" dirty="0" err="1">
                <a:solidFill>
                  <a:srgbClr val="0000C0"/>
                </a:solidFill>
                <a:latin typeface="Courier New"/>
              </a:rPr>
              <a:t>locater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.getLatitude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() + </a:t>
            </a:r>
            <a:r>
              <a:rPr lang="en-US" sz="1200" dirty="0">
                <a:solidFill>
                  <a:srgbClr val="2A00FF"/>
                </a:solidFill>
                <a:latin typeface="Courier New"/>
              </a:rPr>
              <a:t>","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									+ </a:t>
            </a:r>
            <a:r>
              <a:rPr lang="en-US" sz="1200" dirty="0" err="1">
                <a:solidFill>
                  <a:srgbClr val="0000C0"/>
                </a:solidFill>
                <a:latin typeface="Courier New"/>
              </a:rPr>
              <a:t>locater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.getLongitude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() + </a:t>
            </a:r>
            <a:r>
              <a:rPr lang="en-US" sz="1200" dirty="0">
                <a:solidFill>
                  <a:srgbClr val="2A00FF"/>
                </a:solidFill>
                <a:latin typeface="Courier New"/>
              </a:rPr>
              <a:t>")"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Courier New"/>
            </a:endParaRP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Courier New"/>
            </a:endParaRP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F7F5F"/>
                </a:solidFill>
                <a:latin typeface="Courier New"/>
              </a:rPr>
              <a:t>// set up the browser to show location results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C0"/>
                </a:solidFill>
                <a:latin typeface="Courier New"/>
              </a:rPr>
              <a:t>browser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WebView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200" i="1" dirty="0" err="1">
                <a:solidFill>
                  <a:srgbClr val="0000C0"/>
                </a:solidFill>
                <a:latin typeface="Courier New"/>
              </a:rPr>
              <a:t>webview</a:t>
            </a:r>
            <a:r>
              <a:rPr lang="en-US" sz="12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C0"/>
                </a:solidFill>
                <a:latin typeface="Courier New"/>
              </a:rPr>
              <a:t>browser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.getSettings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setJavaScriptEnabled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C0"/>
                </a:solidFill>
                <a:latin typeface="Courier New"/>
              </a:rPr>
              <a:t>browser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.addJavascriptInterface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>
                <a:solidFill>
                  <a:srgbClr val="0000C0"/>
                </a:solidFill>
                <a:latin typeface="Courier New"/>
              </a:rPr>
              <a:t>locater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dirty="0">
                <a:solidFill>
                  <a:srgbClr val="2A00FF"/>
                </a:solidFill>
                <a:latin typeface="Courier New"/>
              </a:rPr>
              <a:t>"locater"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0000"/>
              </a:solidFill>
              <a:latin typeface="Courier New"/>
            </a:endParaRP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C0"/>
                </a:solidFill>
                <a:latin typeface="Courier New"/>
              </a:rPr>
              <a:t>browser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.loadUrl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/>
              </a:rPr>
              <a:t>"file:///android_asset/webview_map.html"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BF2476-4A46-496E-A6DC-440D79BBBB9F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211DC53-97A9-46AE-9858-DCD6688E5C59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4608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228600" y="990600"/>
            <a:ext cx="853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>
                <a:solidFill>
                  <a:srgbClr val="C00000"/>
                </a:solidFill>
                <a:latin typeface="Calibri" pitchFamily="34" charset="0"/>
              </a:rPr>
              <a:t>Part3.  WebView4:</a:t>
            </a:r>
            <a:r>
              <a:rPr lang="en-US" sz="2400" b="1">
                <a:latin typeface="Calibri" pitchFamily="34" charset="0"/>
              </a:rPr>
              <a:t>  </a:t>
            </a:r>
            <a:r>
              <a:rPr lang="en-US" sz="2400">
                <a:latin typeface="Calibri" pitchFamily="34" charset="0"/>
              </a:rPr>
              <a:t>Android &amp; Google Map V3 App (real locations)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524000"/>
            <a:ext cx="8305800" cy="5262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F7F5F"/>
                </a:solidFill>
                <a:latin typeface="Courier New"/>
              </a:rPr>
              <a:t>// Wait for the page to load then send the location information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C0"/>
                </a:solidFill>
                <a:latin typeface="Courier New"/>
              </a:rPr>
              <a:t>browser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.setWebViewClient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WebViewClient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onPageFinished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WebView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view, String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url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C0"/>
                </a:solidFill>
                <a:latin typeface="Courier New"/>
              </a:rPr>
              <a:t>browser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.loadUrl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centerURL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});</a:t>
            </a:r>
            <a:endParaRPr lang="en-US" sz="1200" dirty="0">
              <a:latin typeface="Courier New"/>
            </a:endParaRP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Courier New"/>
            </a:endParaRP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onLocationChanged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(Location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location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String lat =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String.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</a:rPr>
              <a:t>valueOf</a:t>
            </a:r>
            <a:r>
              <a:rPr lang="en-US" sz="12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</a:rPr>
              <a:t>location.getLatitude</a:t>
            </a:r>
            <a:r>
              <a:rPr lang="en-US" sz="1200" i="1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lon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String.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</a:rPr>
              <a:t>valueOf</a:t>
            </a:r>
            <a:r>
              <a:rPr lang="en-US" sz="12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</a:rPr>
              <a:t>location.getLongitude</a:t>
            </a:r>
            <a:r>
              <a:rPr lang="en-US" sz="1200" i="1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2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</a:rPr>
              <a:t>getApplicationContext</a:t>
            </a:r>
            <a:r>
              <a:rPr lang="en-US" sz="1200" i="1" dirty="0">
                <a:solidFill>
                  <a:srgbClr val="000000"/>
                </a:solidFill>
                <a:latin typeface="Courier New"/>
              </a:rPr>
              <a:t>(), lat + 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2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</a:rPr>
              <a:t>lon</a:t>
            </a:r>
            <a:r>
              <a:rPr lang="en-US" sz="1200" i="1" dirty="0">
                <a:solidFill>
                  <a:srgbClr val="000000"/>
                </a:solidFill>
                <a:latin typeface="Courier New"/>
              </a:rPr>
              <a:t>, 1).show();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C0"/>
                </a:solidFill>
                <a:latin typeface="Courier New"/>
              </a:rPr>
              <a:t>locater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.setNewLocation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(location);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200" dirty="0">
              <a:latin typeface="Courier New"/>
            </a:endParaRP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onProviderDisabled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(String provider) {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F7F5F"/>
                </a:solidFill>
                <a:latin typeface="Courier New"/>
              </a:rPr>
              <a:t>	// needed by Interface. Not used</a:t>
            </a:r>
            <a:endParaRPr lang="en-US" sz="1200" dirty="0">
              <a:latin typeface="Courier New"/>
            </a:endParaRP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onProviderEnabled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(String provider) {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F7F5F"/>
                </a:solidFill>
                <a:latin typeface="Courier New"/>
              </a:rPr>
              <a:t>	// needed by Interface. Not used</a:t>
            </a:r>
            <a:endParaRPr lang="en-US" sz="1200" dirty="0">
              <a:latin typeface="Courier New"/>
            </a:endParaRP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onStatusChanged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(String provider, </a:t>
            </a:r>
            <a:r>
              <a:rPr lang="en-US" sz="12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status, Bundle extras) {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F7F5F"/>
                </a:solidFill>
                <a:latin typeface="Courier New"/>
              </a:rPr>
              <a:t>// needed by Interface. Not used</a:t>
            </a:r>
            <a:endParaRPr lang="en-US" sz="1200" dirty="0">
              <a:latin typeface="Courier New"/>
            </a:endParaRP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FD0A6-EFEF-48AB-A336-B6575C1FDFB5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8815084-D720-45CC-8F9F-34E1F18F1CDF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TextBox 6"/>
          <p:cNvSpPr txBox="1">
            <a:spLocks noChangeArrowheads="1"/>
          </p:cNvSpPr>
          <p:nvPr/>
        </p:nvSpPr>
        <p:spPr bwMode="auto">
          <a:xfrm>
            <a:off x="228600" y="1219200"/>
            <a:ext cx="853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>
                <a:solidFill>
                  <a:srgbClr val="C00000"/>
                </a:solidFill>
                <a:latin typeface="Calibri" pitchFamily="34" charset="0"/>
              </a:rPr>
              <a:t>Part3.  WebView4:</a:t>
            </a:r>
            <a:r>
              <a:rPr lang="en-US" sz="2400" b="1">
                <a:latin typeface="Calibri" pitchFamily="34" charset="0"/>
              </a:rPr>
              <a:t>  </a:t>
            </a:r>
            <a:r>
              <a:rPr lang="en-US" sz="2400">
                <a:latin typeface="Calibri" pitchFamily="34" charset="0"/>
              </a:rPr>
              <a:t>Android &amp; Google Map V3 App (real locations)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676400"/>
            <a:ext cx="8305800" cy="4524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F7F5F"/>
                </a:solidFill>
                <a:latin typeface="Courier New"/>
              </a:rPr>
              <a:t>// ///////////////////////////////////////////////////////////////////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F7F5F"/>
                </a:solidFill>
                <a:latin typeface="Courier New"/>
              </a:rPr>
              <a:t>// An object of type "</a:t>
            </a:r>
            <a:r>
              <a:rPr lang="en-US" sz="1200" dirty="0" err="1">
                <a:solidFill>
                  <a:srgbClr val="3F7F5F"/>
                </a:solidFill>
                <a:latin typeface="Courier New"/>
              </a:rPr>
              <a:t>MyLocater</a:t>
            </a:r>
            <a:r>
              <a:rPr lang="en-US" sz="1200" dirty="0">
                <a:solidFill>
                  <a:srgbClr val="3F7F5F"/>
                </a:solidFill>
                <a:latin typeface="Courier New"/>
              </a:rPr>
              <a:t>" will be used to pass data back and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F7F5F"/>
                </a:solidFill>
                <a:latin typeface="Courier New"/>
              </a:rPr>
              <a:t>// forth between the Android app and the JS code behind the html page.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F7F5F"/>
                </a:solidFill>
                <a:latin typeface="Courier New"/>
              </a:rPr>
              <a:t>// ///////////////////////////////////////////////////////////////////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MyLocater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Location </a:t>
            </a:r>
            <a:r>
              <a:rPr lang="en-US" sz="1200" b="1" dirty="0" err="1">
                <a:solidFill>
                  <a:srgbClr val="0000C0"/>
                </a:solidFill>
                <a:latin typeface="Courier New"/>
              </a:rPr>
              <a:t>mostRecentLocation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Courier New"/>
            </a:endParaRP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setNewLocation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(Location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newCoordinates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0000C0"/>
                </a:solidFill>
                <a:latin typeface="Courier New"/>
              </a:rPr>
              <a:t>mostRecentLocation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newCoordinates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Courier New"/>
            </a:endParaRP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getLatitude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200" b="1" dirty="0" err="1">
                <a:solidFill>
                  <a:srgbClr val="0000C0"/>
                </a:solidFill>
                <a:latin typeface="Courier New"/>
              </a:rPr>
              <a:t>mostRecentLocation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==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(0);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urier New"/>
              </a:rPr>
              <a:t>mostRecentLocation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.getLatitude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Courier New"/>
            </a:endParaRP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getLongitude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200" b="1" dirty="0" err="1">
                <a:solidFill>
                  <a:srgbClr val="0000C0"/>
                </a:solidFill>
                <a:latin typeface="Courier New"/>
              </a:rPr>
              <a:t>mostRecentLocation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==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(0);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urier New"/>
              </a:rPr>
              <a:t>mostRecentLocation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.getLongitude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sz="12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1200" dirty="0" err="1">
                <a:solidFill>
                  <a:srgbClr val="3F7F5F"/>
                </a:solidFill>
                <a:latin typeface="Courier New"/>
              </a:rPr>
              <a:t>MyLocater</a:t>
            </a:r>
            <a:endParaRPr lang="en-US" sz="1200" dirty="0">
              <a:solidFill>
                <a:srgbClr val="3F7F5F"/>
              </a:solidFill>
              <a:latin typeface="Courier New"/>
            </a:endParaRP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Courier New"/>
            </a:endParaRP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Courier New"/>
            </a:endParaRPr>
          </a:p>
          <a:p>
            <a:pPr defTabSz="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sz="1200" dirty="0">
                <a:solidFill>
                  <a:srgbClr val="3F7F5F"/>
                </a:solidFill>
                <a:latin typeface="Courier New"/>
              </a:rPr>
              <a:t>//class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BE0EE-441C-481E-BEC0-ADC1EF877E4E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DF90EA3-3140-437C-A6F5-8F91B9DA9CF2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	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DC86409-5C33-4C35-90D3-B239CE22722B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4" name="TextBox 6"/>
          <p:cNvSpPr txBox="1">
            <a:spLocks noChangeArrowheads="1"/>
          </p:cNvSpPr>
          <p:nvPr/>
        </p:nvSpPr>
        <p:spPr bwMode="auto">
          <a:xfrm>
            <a:off x="228600" y="1219200"/>
            <a:ext cx="8534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/>
            <a:r>
              <a:rPr lang="en-US" sz="6000" b="1">
                <a:solidFill>
                  <a:srgbClr val="FF0000"/>
                </a:solidFill>
                <a:latin typeface="Calibri" pitchFamily="34" charset="0"/>
              </a:rPr>
              <a:t>Questions ?</a:t>
            </a:r>
            <a:endParaRPr lang="en-US" sz="600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378A61-4D7B-4CFC-A849-B60CFFC3CEC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548B25A-7CF7-49BB-8747-B4BDF3D28217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1741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228600" y="1219200"/>
            <a:ext cx="8686800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>
              <a:latin typeface="Calibri" pitchFamily="34" charset="0"/>
            </a:endParaRPr>
          </a:p>
          <a:p>
            <a:r>
              <a:rPr lang="en-US" sz="2800" b="1">
                <a:solidFill>
                  <a:srgbClr val="0070C0"/>
                </a:solidFill>
                <a:latin typeface="Calibri" pitchFamily="34" charset="0"/>
              </a:rPr>
              <a:t>Permission</a:t>
            </a:r>
          </a:p>
          <a:p>
            <a:endParaRPr lang="en-US" sz="2400">
              <a:latin typeface="Calibri" pitchFamily="34" charset="0"/>
            </a:endParaRPr>
          </a:p>
          <a:p>
            <a:r>
              <a:rPr lang="en-US" sz="2400">
                <a:latin typeface="Calibri" pitchFamily="34" charset="0"/>
              </a:rPr>
              <a:t>Để Activity truy nhập được Internet và tải các trang web vào một </a:t>
            </a:r>
            <a:r>
              <a:rPr lang="en-US" sz="2400" i="1">
                <a:latin typeface="Calibri" pitchFamily="34" charset="0"/>
              </a:rPr>
              <a:t>WebView</a:t>
            </a:r>
            <a:r>
              <a:rPr lang="en-US" sz="2400">
                <a:latin typeface="Calibri" pitchFamily="34" charset="0"/>
              </a:rPr>
              <a:t>, ta phải bổ sung </a:t>
            </a:r>
            <a:r>
              <a:rPr lang="en-US" sz="2400" i="1">
                <a:solidFill>
                  <a:srgbClr val="C00000"/>
                </a:solidFill>
                <a:latin typeface="Calibri" pitchFamily="34" charset="0"/>
              </a:rPr>
              <a:t>INTERNET</a:t>
            </a:r>
            <a:r>
              <a:rPr lang="en-US" sz="2400">
                <a:latin typeface="Calibri" pitchFamily="34" charset="0"/>
              </a:rPr>
              <a:t> permission và file Android Manifest:</a:t>
            </a:r>
            <a:endParaRPr lang="en-US">
              <a:latin typeface="Calibri" pitchFamily="34" charset="0"/>
            </a:endParaRPr>
          </a:p>
          <a:p>
            <a:endParaRPr lang="en-US">
              <a:latin typeface="Calibri" pitchFamily="34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&lt;uses-permission android:name="android.permission.INTERNET" /&gt; </a:t>
            </a:r>
          </a:p>
          <a:p>
            <a:endParaRPr lang="en-US" sz="2400">
              <a:latin typeface="Calibri" pitchFamily="34" charset="0"/>
            </a:endParaRPr>
          </a:p>
          <a:p>
            <a:r>
              <a:rPr lang="en-US" sz="2400">
                <a:latin typeface="Calibri" pitchFamily="34" charset="0"/>
              </a:rPr>
              <a:t>Dòng này phải là con của phần tử &lt;</a:t>
            </a:r>
            <a:r>
              <a:rPr lang="en-US" sz="2400" i="1">
                <a:latin typeface="Calibri" pitchFamily="34" charset="0"/>
              </a:rPr>
              <a:t>manifest</a:t>
            </a:r>
            <a:r>
              <a:rPr lang="en-US" sz="2400">
                <a:latin typeface="Calibri" pitchFamily="34" charset="0"/>
              </a:rPr>
              <a:t>&gt;.</a:t>
            </a:r>
          </a:p>
          <a:p>
            <a:endParaRPr lang="en-US" sz="2400">
              <a:latin typeface="Calibri" pitchFamily="34" charset="0"/>
            </a:endParaRPr>
          </a:p>
          <a:p>
            <a:r>
              <a:rPr lang="en-US" sz="1400" i="1">
                <a:latin typeface="Calibri" pitchFamily="34" charset="0"/>
              </a:rPr>
              <a:t>(see next example)</a:t>
            </a:r>
          </a:p>
          <a:p>
            <a:endParaRPr lang="en-US" sz="240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3581400"/>
            <a:ext cx="8763000" cy="685800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6D2CE-E04D-41FE-BDED-74162803B06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47F2DB2-C4BA-4811-8894-C23A8DC77616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1843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228600" y="1219200"/>
            <a:ext cx="8534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Example: A simple browsing experience</a:t>
            </a:r>
          </a:p>
          <a:p>
            <a:r>
              <a:rPr lang="en-US" sz="2400">
                <a:latin typeface="Calibri" pitchFamily="34" charset="0"/>
              </a:rPr>
              <a:t>Let’s go e-shopping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2743200"/>
            <a:ext cx="5562600" cy="2492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200" dirty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200" dirty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200" i="1" dirty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2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200" i="1" dirty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err="1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2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ourier New"/>
              </a:rPr>
              <a:t>    </a:t>
            </a: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"vertical"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ourier New"/>
              </a:rPr>
              <a:t>    </a:t>
            </a: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ourier New"/>
              </a:rPr>
              <a:t>    </a:t>
            </a: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ourier New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err="1">
                <a:solidFill>
                  <a:srgbClr val="3F7F7F"/>
                </a:solidFill>
                <a:latin typeface="Courier New"/>
              </a:rPr>
              <a:t>WebView</a:t>
            </a:r>
            <a:r>
              <a:rPr lang="en-US" sz="1200" dirty="0">
                <a:solidFill>
                  <a:srgbClr val="3F7F7F"/>
                </a:solidFill>
                <a:latin typeface="Courier New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ourier New"/>
              </a:rPr>
              <a:t>        </a:t>
            </a: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200" i="1" dirty="0" err="1">
                <a:solidFill>
                  <a:srgbClr val="2A00FF"/>
                </a:solidFill>
                <a:latin typeface="Courier New"/>
              </a:rPr>
              <a:t>webkit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ourier New"/>
              </a:rPr>
              <a:t>        </a:t>
            </a: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ourier New"/>
              </a:rPr>
              <a:t>        </a:t>
            </a:r>
            <a:r>
              <a:rPr lang="en-US" sz="1200" dirty="0" err="1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ourier New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200" dirty="0" err="1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200" dirty="0">
                <a:solidFill>
                  <a:srgbClr val="008080"/>
                </a:solidFill>
                <a:latin typeface="Courier New"/>
              </a:rPr>
              <a:t>&gt;</a:t>
            </a:r>
            <a:endParaRPr lang="en-US" sz="1200" dirty="0">
              <a:latin typeface="+mn-lt"/>
            </a:endParaRPr>
          </a:p>
        </p:txBody>
      </p:sp>
      <p:pic>
        <p:nvPicPr>
          <p:cNvPr id="12" name="Picture 11" descr="devi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524000"/>
            <a:ext cx="2438400" cy="3657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3" name="Up Arrow 12"/>
          <p:cNvSpPr/>
          <p:nvPr/>
        </p:nvSpPr>
        <p:spPr>
          <a:xfrm>
            <a:off x="6781800" y="5334000"/>
            <a:ext cx="1524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Up Arrow 13"/>
          <p:cNvSpPr/>
          <p:nvPr/>
        </p:nvSpPr>
        <p:spPr>
          <a:xfrm rot="16200000">
            <a:off x="8801100" y="2552700"/>
            <a:ext cx="1524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2133600"/>
            <a:ext cx="853440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cis493.demoui;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android.os.Bundle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android.app.Activity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android.webkit.WebView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AndDemoUI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Activity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WebView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urier New"/>
              </a:rPr>
              <a:t>browser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ourier New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(Bundle icicle) {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(icicle);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C0"/>
                </a:solidFill>
                <a:latin typeface="Courier New"/>
              </a:rPr>
              <a:t>browser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=(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WebView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webkit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rgbClr val="0000C0"/>
                </a:solidFill>
                <a:latin typeface="Courier New"/>
              </a:rPr>
              <a:t>browser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.loadUrl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/>
              </a:rPr>
              <a:t>"http://eBay.com"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rgbClr val="0000C0"/>
                </a:solidFill>
                <a:highlight>
                  <a:srgbClr val="E8F2FE"/>
                </a:highlight>
                <a:latin typeface="Courier New"/>
              </a:rPr>
              <a:t>browser</a:t>
            </a: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.getSettings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setJavaScriptEnabled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true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);</a:t>
            </a: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}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360907-187A-4692-A38D-668CCA6A563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150FE9B-9B80-41FC-936C-5E2EA139CC56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Box 8"/>
          <p:cNvSpPr txBox="1">
            <a:spLocks noChangeArrowheads="1"/>
          </p:cNvSpPr>
          <p:nvPr/>
        </p:nvSpPr>
        <p:spPr bwMode="auto">
          <a:xfrm>
            <a:off x="228600" y="1219200"/>
            <a:ext cx="8534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Example: A simple browsing experience</a:t>
            </a:r>
          </a:p>
          <a:p>
            <a:r>
              <a:rPr lang="en-US" sz="2400">
                <a:latin typeface="Calibri" pitchFamily="34" charset="0"/>
              </a:rPr>
              <a:t>Let’s go e-shopping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67600" y="4572000"/>
            <a:ext cx="1524000" cy="925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Ứng dụng này nối cứng với eBay</a:t>
            </a:r>
          </a:p>
        </p:txBody>
      </p:sp>
      <p:sp>
        <p:nvSpPr>
          <p:cNvPr id="11" name="Right Arrow 10"/>
          <p:cNvSpPr/>
          <p:nvPr/>
        </p:nvSpPr>
        <p:spPr>
          <a:xfrm flipH="1">
            <a:off x="6705600" y="5562600"/>
            <a:ext cx="12954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2133600"/>
            <a:ext cx="8534400" cy="4400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manifest </a:t>
            </a:r>
            <a:r>
              <a:rPr lang="en-US" sz="1400" dirty="0" err="1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7F007F"/>
                </a:solidFill>
                <a:latin typeface="Courier New"/>
              </a:rPr>
              <a:t> package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"cis493.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demoui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fr-FR" sz="1400" i="1" dirty="0" err="1">
                <a:solidFill>
                  <a:srgbClr val="7F007F"/>
                </a:solidFill>
                <a:latin typeface="Courier New"/>
              </a:rPr>
              <a:t>android:versionCode</a:t>
            </a:r>
            <a:r>
              <a:rPr lang="fr-FR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"1" </a:t>
            </a:r>
            <a:r>
              <a:rPr lang="fr-FR" sz="1400" i="1" dirty="0" err="1">
                <a:solidFill>
                  <a:srgbClr val="7F007F"/>
                </a:solidFill>
                <a:latin typeface="Courier New"/>
              </a:rPr>
              <a:t>android:versionName</a:t>
            </a:r>
            <a:r>
              <a:rPr lang="fr-FR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"1.0"</a:t>
            </a:r>
            <a:r>
              <a:rPr lang="fr-FR" sz="14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8080"/>
                </a:solidFill>
                <a:latin typeface="Courier New"/>
              </a:rPr>
              <a:t> 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uses-permission </a:t>
            </a:r>
            <a:r>
              <a:rPr lang="en-US" sz="1400" dirty="0" err="1">
                <a:solidFill>
                  <a:srgbClr val="7F007F"/>
                </a:solidFill>
                <a:latin typeface="Courier New"/>
              </a:rPr>
              <a:t>android:name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android.permission.INTERNET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008080"/>
                </a:solidFill>
                <a:latin typeface="Courier New"/>
              </a:rPr>
              <a:t> &lt;</a:t>
            </a:r>
            <a:r>
              <a:rPr lang="fr-FR" sz="1400" dirty="0">
                <a:solidFill>
                  <a:srgbClr val="3F7F7F"/>
                </a:solidFill>
                <a:latin typeface="Courier New"/>
              </a:rPr>
              <a:t>application </a:t>
            </a:r>
            <a:r>
              <a:rPr lang="fr-FR" sz="1400" dirty="0" err="1">
                <a:solidFill>
                  <a:srgbClr val="7F007F"/>
                </a:solidFill>
                <a:latin typeface="Courier New"/>
              </a:rPr>
              <a:t>android:icon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"@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drawable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/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icon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fr-FR" sz="1400" i="1" dirty="0" err="1">
                <a:solidFill>
                  <a:srgbClr val="7F007F"/>
                </a:solidFill>
                <a:latin typeface="Courier New"/>
              </a:rPr>
              <a:t>android:label</a:t>
            </a:r>
            <a:r>
              <a:rPr lang="fr-FR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"@string/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app_name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fr-FR" sz="14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activity </a:t>
            </a:r>
            <a:r>
              <a:rPr lang="en-US" sz="1400" dirty="0" err="1">
                <a:solidFill>
                  <a:srgbClr val="7F007F"/>
                </a:solidFill>
                <a:latin typeface="Courier New"/>
              </a:rPr>
              <a:t>android:name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".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AndDemoUI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400" i="1" dirty="0" err="1">
                <a:solidFill>
                  <a:srgbClr val="7F007F"/>
                </a:solidFill>
                <a:latin typeface="Courier New"/>
              </a:rPr>
              <a:t>android:label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"@string/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app_name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intent-filter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8080"/>
                </a:solidFill>
                <a:latin typeface="Courier New"/>
              </a:rPr>
              <a:t>  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action </a:t>
            </a:r>
            <a:r>
              <a:rPr lang="en-US" sz="1400" dirty="0" err="1">
                <a:solidFill>
                  <a:srgbClr val="7F007F"/>
                </a:solidFill>
                <a:latin typeface="Courier New"/>
              </a:rPr>
              <a:t>android:name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android.intent.action.MAIN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8080"/>
                </a:solidFill>
                <a:latin typeface="Courier New"/>
              </a:rPr>
              <a:t>  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category </a:t>
            </a:r>
            <a:r>
              <a:rPr lang="en-US" sz="1400" dirty="0" err="1">
                <a:solidFill>
                  <a:srgbClr val="7F007F"/>
                </a:solidFill>
                <a:latin typeface="Courier New"/>
              </a:rPr>
              <a:t>android:name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android.intent.category.LAUNCHER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intent-filter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activity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&gt;</a:t>
            </a:r>
            <a:endParaRPr lang="en-US" sz="1400" dirty="0"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8080"/>
                </a:solidFill>
                <a:latin typeface="Courier New"/>
              </a:rPr>
              <a:t> &lt;/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application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008080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8080"/>
                </a:solidFill>
                <a:latin typeface="Courier New"/>
              </a:rPr>
              <a:t> 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uses-</a:t>
            </a:r>
            <a:r>
              <a:rPr lang="en-US" sz="1400" dirty="0" err="1">
                <a:solidFill>
                  <a:srgbClr val="3F7F7F"/>
                </a:solidFill>
                <a:latin typeface="Courier New"/>
              </a:rPr>
              <a:t>sdk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7F007F"/>
                </a:solidFill>
                <a:latin typeface="Courier New"/>
              </a:rPr>
              <a:t>android:minSdkVersion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"3"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i="1" dirty="0">
              <a:solidFill>
                <a:srgbClr val="008080"/>
              </a:solidFill>
              <a:latin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manifest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0DD2B-8DA6-4060-8679-83CB5FB27259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093E621-8A3F-4A7E-92AD-8D7220BABA9A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048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Box 8"/>
          <p:cNvSpPr txBox="1">
            <a:spLocks noChangeArrowheads="1"/>
          </p:cNvSpPr>
          <p:nvPr/>
        </p:nvSpPr>
        <p:spPr bwMode="auto">
          <a:xfrm>
            <a:off x="228600" y="1219200"/>
            <a:ext cx="8534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Example: A simple browsing experience</a:t>
            </a:r>
          </a:p>
          <a:p>
            <a:r>
              <a:rPr lang="en-US" sz="2400">
                <a:latin typeface="Calibri" pitchFamily="34" charset="0"/>
              </a:rPr>
              <a:t>Let’s go e-shopping      -     Manifest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7467600" y="3048000"/>
            <a:ext cx="7620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3124200"/>
            <a:ext cx="6934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B5AEE-569B-46AF-9E04-C5DB8BEE849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6B8BA59-3BFE-478D-846B-9BF8D6A78EDC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150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228600" y="1219200"/>
            <a:ext cx="85344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Calibri" pitchFamily="34" charset="0"/>
              </a:rPr>
              <a:t>Warning – cảnh báo</a:t>
            </a:r>
            <a:endParaRPr lang="en-US" sz="2400" b="1">
              <a:solidFill>
                <a:srgbClr val="0070C0"/>
              </a:solidFill>
              <a:latin typeface="Calibri" pitchFamily="34" charset="0"/>
            </a:endParaRPr>
          </a:p>
          <a:p>
            <a:endParaRPr lang="en-US" sz="2400">
              <a:latin typeface="Calibri" pitchFamily="34" charset="0"/>
            </a:endParaRPr>
          </a:p>
          <a:p>
            <a:r>
              <a:rPr lang="en-US" sz="2400">
                <a:latin typeface="Calibri" pitchFamily="34" charset="0"/>
              </a:rPr>
              <a:t>Nếu vào URL của một trang dùng </a:t>
            </a:r>
            <a:r>
              <a:rPr lang="en-US" sz="2400" i="1">
                <a:latin typeface="Calibri" pitchFamily="34" charset="0"/>
              </a:rPr>
              <a:t>Javascript, </a:t>
            </a:r>
            <a:r>
              <a:rPr lang="en-US" sz="2400">
                <a:latin typeface="Calibri" pitchFamily="34" charset="0"/>
              </a:rPr>
              <a:t> ta có thể thấy trang trắng trống không. </a:t>
            </a:r>
          </a:p>
          <a:p>
            <a:endParaRPr lang="en-US" sz="2400">
              <a:latin typeface="Calibri" pitchFamily="34" charset="0"/>
            </a:endParaRPr>
          </a:p>
          <a:p>
            <a:r>
              <a:rPr lang="en-US" sz="2400">
                <a:latin typeface="Calibri" pitchFamily="34" charset="0"/>
              </a:rPr>
              <a:t>Trong các widget WebView, </a:t>
            </a:r>
            <a:r>
              <a:rPr lang="en-US" sz="2400" b="1">
                <a:latin typeface="Calibri" pitchFamily="34" charset="0"/>
              </a:rPr>
              <a:t>Javascript</a:t>
            </a:r>
            <a:r>
              <a:rPr lang="en-US" sz="2400">
                <a:latin typeface="Calibri" pitchFamily="34" charset="0"/>
              </a:rPr>
              <a:t> mặc định ở chế độ </a:t>
            </a:r>
            <a:r>
              <a:rPr lang="en-US" sz="2400" b="1">
                <a:latin typeface="Calibri" pitchFamily="34" charset="0"/>
              </a:rPr>
              <a:t>off</a:t>
            </a:r>
            <a:r>
              <a:rPr lang="en-US" sz="2400">
                <a:latin typeface="Calibri" pitchFamily="34" charset="0"/>
              </a:rPr>
              <a:t>. </a:t>
            </a:r>
          </a:p>
          <a:p>
            <a:endParaRPr lang="en-US" sz="2400">
              <a:latin typeface="Calibri" pitchFamily="34" charset="0"/>
            </a:endParaRPr>
          </a:p>
          <a:p>
            <a:r>
              <a:rPr lang="en-US" sz="2400">
                <a:latin typeface="Calibri" pitchFamily="34" charset="0"/>
              </a:rPr>
              <a:t>Để bật Javascript, gọi : </a:t>
            </a:r>
          </a:p>
          <a:p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2000" b="1">
                <a:latin typeface="Courier New" pitchFamily="49" charset="0"/>
                <a:cs typeface="Courier New" pitchFamily="49" charset="0"/>
              </a:rPr>
              <a:t>myWebView.setSettings().setJavaScriptEnabled(true); </a:t>
            </a:r>
          </a:p>
          <a:p>
            <a:endParaRPr lang="en-US" sz="2400">
              <a:latin typeface="Calibri" pitchFamily="34" charset="0"/>
            </a:endParaRPr>
          </a:p>
          <a:p>
            <a:r>
              <a:rPr lang="en-US" sz="2400">
                <a:latin typeface="Calibri" pitchFamily="34" charset="0"/>
              </a:rPr>
              <a:t>đối với đối tượng WebView. </a:t>
            </a:r>
          </a:p>
          <a:p>
            <a:endParaRPr lang="en-US" sz="2400">
              <a:latin typeface="Calibri" pitchFamily="34" charset="0"/>
            </a:endParaRPr>
          </a:p>
          <a:p>
            <a:r>
              <a:rPr lang="en-US" i="1">
                <a:latin typeface="Calibri" pitchFamily="34" charset="0"/>
              </a:rPr>
              <a:t>To be discussed later in this chapter.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4419600"/>
            <a:ext cx="8839200" cy="83820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CB992-A5D5-4A35-8E3A-440282524A39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                                10. Android – UI – The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     </a:t>
            </a:r>
            <a:r>
              <a:rPr lang="en-US" sz="5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WebKit</a:t>
            </a:r>
            <a:r>
              <a:rPr lang="en-US" sz="59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Browser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947FDEC-B7F6-49A2-9467-1E83FA7885D9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253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228600" y="1219200"/>
            <a:ext cx="85344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Calibri" pitchFamily="34" charset="0"/>
              </a:rPr>
              <a:t>Warning</a:t>
            </a:r>
            <a:endParaRPr lang="en-US" sz="2400" b="1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US" sz="2400">
                <a:latin typeface="Calibri" pitchFamily="34" charset="0"/>
              </a:rPr>
              <a:t>Với SDK 1.5, WebView có một </a:t>
            </a:r>
            <a:r>
              <a:rPr lang="en-US" sz="2400" b="1">
                <a:latin typeface="Calibri" pitchFamily="34" charset="0"/>
              </a:rPr>
              <a:t>Option Menu dựng sẵn</a:t>
            </a:r>
          </a:p>
        </p:txBody>
      </p:sp>
      <p:pic>
        <p:nvPicPr>
          <p:cNvPr id="22534" name="Picture 9" descr="devic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514600"/>
            <a:ext cx="2438400" cy="36576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2535" name="Picture 10" descr="device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514600"/>
            <a:ext cx="2438400" cy="3657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2536" name="Picture 11" descr="device1b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2514600"/>
            <a:ext cx="2438400" cy="3657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2537" name="TextBox 20"/>
          <p:cNvSpPr txBox="1">
            <a:spLocks noChangeArrowheads="1"/>
          </p:cNvSpPr>
          <p:nvPr/>
        </p:nvSpPr>
        <p:spPr bwMode="auto">
          <a:xfrm>
            <a:off x="3276600" y="6324600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Using </a:t>
            </a:r>
            <a:r>
              <a:rPr lang="en-US" b="1">
                <a:latin typeface="Calibri" pitchFamily="34" charset="0"/>
              </a:rPr>
              <a:t>Go</a:t>
            </a:r>
            <a:r>
              <a:rPr lang="en-US">
                <a:latin typeface="Calibri" pitchFamily="34" charset="0"/>
              </a:rPr>
              <a:t> option</a:t>
            </a:r>
          </a:p>
        </p:txBody>
      </p:sp>
      <p:sp>
        <p:nvSpPr>
          <p:cNvPr id="22538" name="TextBox 21"/>
          <p:cNvSpPr txBox="1">
            <a:spLocks noChangeArrowheads="1"/>
          </p:cNvSpPr>
          <p:nvPr/>
        </p:nvSpPr>
        <p:spPr bwMode="auto">
          <a:xfrm>
            <a:off x="6172200" y="6324600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Using </a:t>
            </a:r>
            <a:r>
              <a:rPr lang="en-US" b="1">
                <a:latin typeface="Calibri" pitchFamily="34" charset="0"/>
              </a:rPr>
              <a:t>More </a:t>
            </a:r>
            <a:r>
              <a:rPr lang="en-US">
                <a:latin typeface="Calibri" pitchFamily="34" charset="0"/>
              </a:rPr>
              <a:t>option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76200" y="5181600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8582</TotalTime>
  <Words>2381</Words>
  <Application>Microsoft Office PowerPoint</Application>
  <PresentationFormat>On-screen Show (4:3)</PresentationFormat>
  <Paragraphs>714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Arial</vt:lpstr>
      <vt:lpstr>Bookman Old Style</vt:lpstr>
      <vt:lpstr>Courier New</vt:lpstr>
      <vt:lpstr>Office Theme</vt:lpstr>
      <vt:lpstr>Android  The WebKit Browser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V.Matos</dc:creator>
  <cp:lastModifiedBy> </cp:lastModifiedBy>
  <cp:revision>418</cp:revision>
  <dcterms:created xsi:type="dcterms:W3CDTF">2009-06-10T00:38:22Z</dcterms:created>
  <dcterms:modified xsi:type="dcterms:W3CDTF">2012-02-11T12:45:22Z</dcterms:modified>
</cp:coreProperties>
</file>