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70" r:id="rId4"/>
    <p:sldId id="271" r:id="rId5"/>
    <p:sldId id="272" r:id="rId6"/>
    <p:sldId id="273" r:id="rId7"/>
    <p:sldId id="274" r:id="rId8"/>
    <p:sldId id="275" r:id="rId9"/>
    <p:sldId id="263" r:id="rId10"/>
    <p:sldId id="276" r:id="rId11"/>
    <p:sldId id="277" r:id="rId12"/>
    <p:sldId id="278" r:id="rId13"/>
    <p:sldId id="279" r:id="rId14"/>
    <p:sldId id="26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1" d="100"/>
          <a:sy n="71" d="100"/>
        </p:scale>
        <p:origin x="618" y="124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10/20/2022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10/20/2022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10/20/2022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10/20/2022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10/20/2022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10/20/2022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10/20/2022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10/20/2022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10/20/2022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10/20/2022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10/20/2022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10/20/2022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10/20/2022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 Price Prediction</a:t>
            </a:r>
          </a:p>
        </p:txBody>
      </p:sp>
      <p:sp>
        <p:nvSpPr>
          <p:cNvPr id="3" name="Subtitle 2"/>
          <p:cNvSpPr>
            <a:spLocks noGrp="1"/>
          </p:cNvSpPr>
          <p:nvPr>
            <p:ph type="subTitle" idx="1"/>
          </p:nvPr>
        </p:nvSpPr>
        <p:spPr/>
        <p:txBody>
          <a:bodyPr/>
          <a:lstStyle/>
          <a:p>
            <a:r>
              <a:rPr lang="en-US" dirty="0" err="1"/>
              <a:t>CodePlateau</a:t>
            </a:r>
            <a:r>
              <a:rPr lang="en-US" dirty="0"/>
              <a:t> 4.0 final project </a:t>
            </a:r>
          </a:p>
          <a:p>
            <a:r>
              <a:rPr lang="en-US" dirty="0"/>
              <a:t>By Stephen Victor Nyam </a:t>
            </a:r>
          </a:p>
        </p:txBody>
      </p:sp>
      <p:pic>
        <p:nvPicPr>
          <p:cNvPr id="5" name="Picture 4" descr="A sports car driving on a race track&#10;&#10;Description automatically generated with medium confidence">
            <a:extLst>
              <a:ext uri="{FF2B5EF4-FFF2-40B4-BE49-F238E27FC236}">
                <a16:creationId xmlns:a16="http://schemas.microsoft.com/office/drawing/2014/main" id="{C96EBEE6-D215-6CE7-8EE3-1AB9AF42E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1300"/>
            <a:ext cx="12155761" cy="6591300"/>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CFC3967-89E2-A2CF-BFFC-9BDFC48C72D5}"/>
              </a:ext>
            </a:extLst>
          </p:cNvPr>
          <p:cNvSpPr>
            <a:spLocks noGrp="1"/>
          </p:cNvSpPr>
          <p:nvPr>
            <p:ph type="title"/>
          </p:nvPr>
        </p:nvSpPr>
        <p:spPr>
          <a:xfrm>
            <a:off x="1522414" y="274638"/>
            <a:ext cx="9143998" cy="1020762"/>
          </a:xfrm>
        </p:spPr>
        <p:txBody>
          <a:bodyPr/>
          <a:lstStyle/>
          <a:p>
            <a:r>
              <a:rPr lang="en-US" dirty="0"/>
              <a:t>EDA</a:t>
            </a:r>
          </a:p>
        </p:txBody>
      </p:sp>
      <p:pic>
        <p:nvPicPr>
          <p:cNvPr id="6" name="Content Placeholder 5" descr="Chart, bar chart&#10;&#10;Description automatically generated">
            <a:extLst>
              <a:ext uri="{FF2B5EF4-FFF2-40B4-BE49-F238E27FC236}">
                <a16:creationId xmlns:a16="http://schemas.microsoft.com/office/drawing/2014/main" id="{2AD8834A-9E3D-DCF0-64AD-4FF4D4E6D79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745838" y="1995792"/>
            <a:ext cx="5669280" cy="3818685"/>
          </a:xfrm>
          <a:noFill/>
        </p:spPr>
      </p:pic>
      <p:sp>
        <p:nvSpPr>
          <p:cNvPr id="13" name="Text Placeholder 3">
            <a:extLst>
              <a:ext uri="{FF2B5EF4-FFF2-40B4-BE49-F238E27FC236}">
                <a16:creationId xmlns:a16="http://schemas.microsoft.com/office/drawing/2014/main" id="{7C14CAE5-85C4-C0F5-5388-30F8CBAE7E15}"/>
              </a:ext>
            </a:extLst>
          </p:cNvPr>
          <p:cNvSpPr>
            <a:spLocks noGrp="1"/>
          </p:cNvSpPr>
          <p:nvPr>
            <p:ph type="body" sz="half" idx="2"/>
          </p:nvPr>
        </p:nvSpPr>
        <p:spPr>
          <a:xfrm>
            <a:off x="7905959" y="1752600"/>
            <a:ext cx="2743200" cy="2362200"/>
          </a:xfrm>
        </p:spPr>
        <p:txBody>
          <a:bodyPr>
            <a:normAutofit/>
          </a:bodyPr>
          <a:lstStyle/>
          <a:p>
            <a:r>
              <a:rPr lang="en-US" sz="2500" dirty="0"/>
              <a:t>90% of the cars use GAS and just a few make use of </a:t>
            </a:r>
            <a:r>
              <a:rPr lang="en-US" sz="2500" dirty="0" err="1"/>
              <a:t>Desel</a:t>
            </a:r>
            <a:endParaRPr lang="en-US" sz="2500" dirty="0"/>
          </a:p>
        </p:txBody>
      </p:sp>
    </p:spTree>
    <p:extLst>
      <p:ext uri="{BB962C8B-B14F-4D97-AF65-F5344CB8AC3E}">
        <p14:creationId xmlns:p14="http://schemas.microsoft.com/office/powerpoint/2010/main" val="59727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1662-2A74-E2BA-5210-D5F2DD798B77}"/>
              </a:ext>
            </a:extLst>
          </p:cNvPr>
          <p:cNvSpPr>
            <a:spLocks noGrp="1"/>
          </p:cNvSpPr>
          <p:nvPr>
            <p:ph type="title"/>
          </p:nvPr>
        </p:nvSpPr>
        <p:spPr/>
        <p:txBody>
          <a:bodyPr/>
          <a:lstStyle/>
          <a:p>
            <a:r>
              <a:rPr lang="en-US" dirty="0"/>
              <a:t>EDA</a:t>
            </a:r>
          </a:p>
        </p:txBody>
      </p:sp>
      <p:pic>
        <p:nvPicPr>
          <p:cNvPr id="6" name="Picture Placeholder 5" descr="Chart, bar chart&#10;&#10;Description automatically generated">
            <a:extLst>
              <a:ext uri="{FF2B5EF4-FFF2-40B4-BE49-F238E27FC236}">
                <a16:creationId xmlns:a16="http://schemas.microsoft.com/office/drawing/2014/main" id="{21B60C77-BD43-CBB5-C29C-F5492E929FD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62" r="2762"/>
          <a:stretch>
            <a:fillRect/>
          </a:stretch>
        </p:blipFill>
        <p:spPr/>
      </p:pic>
      <p:sp>
        <p:nvSpPr>
          <p:cNvPr id="4" name="Text Placeholder 3">
            <a:extLst>
              <a:ext uri="{FF2B5EF4-FFF2-40B4-BE49-F238E27FC236}">
                <a16:creationId xmlns:a16="http://schemas.microsoft.com/office/drawing/2014/main" id="{2AA88202-129E-69CA-0CB9-D073E85E11EB}"/>
              </a:ext>
            </a:extLst>
          </p:cNvPr>
          <p:cNvSpPr>
            <a:spLocks noGrp="1"/>
          </p:cNvSpPr>
          <p:nvPr>
            <p:ph type="body" sz="half" idx="2"/>
          </p:nvPr>
        </p:nvSpPr>
        <p:spPr/>
        <p:txBody>
          <a:bodyPr>
            <a:normAutofit/>
          </a:bodyPr>
          <a:lstStyle/>
          <a:p>
            <a:r>
              <a:rPr lang="en-US" sz="2500" dirty="0"/>
              <a:t>Most of the cars use FWD as drive follow by cars that make use of the NWD.</a:t>
            </a:r>
          </a:p>
        </p:txBody>
      </p:sp>
    </p:spTree>
    <p:extLst>
      <p:ext uri="{BB962C8B-B14F-4D97-AF65-F5344CB8AC3E}">
        <p14:creationId xmlns:p14="http://schemas.microsoft.com/office/powerpoint/2010/main" val="1685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36CC-DB6C-47E5-6544-B60479D4C6D0}"/>
              </a:ext>
            </a:extLst>
          </p:cNvPr>
          <p:cNvSpPr>
            <a:spLocks noGrp="1"/>
          </p:cNvSpPr>
          <p:nvPr>
            <p:ph type="title"/>
          </p:nvPr>
        </p:nvSpPr>
        <p:spPr/>
        <p:txBody>
          <a:bodyPr>
            <a:normAutofit/>
          </a:bodyPr>
          <a:lstStyle/>
          <a:p>
            <a:r>
              <a:rPr lang="en-US" sz="2400" dirty="0"/>
              <a:t>EDA</a:t>
            </a:r>
          </a:p>
        </p:txBody>
      </p:sp>
      <p:sp>
        <p:nvSpPr>
          <p:cNvPr id="3" name="Text Placeholder 2">
            <a:extLst>
              <a:ext uri="{FF2B5EF4-FFF2-40B4-BE49-F238E27FC236}">
                <a16:creationId xmlns:a16="http://schemas.microsoft.com/office/drawing/2014/main" id="{D539629C-5EFF-FEF1-1F8C-819DD2F6667E}"/>
              </a:ext>
            </a:extLst>
          </p:cNvPr>
          <p:cNvSpPr>
            <a:spLocks noGrp="1"/>
          </p:cNvSpPr>
          <p:nvPr>
            <p:ph type="body" idx="1"/>
          </p:nvPr>
        </p:nvSpPr>
        <p:spPr>
          <a:xfrm>
            <a:off x="1522412" y="1646237"/>
            <a:ext cx="4572000" cy="1173161"/>
          </a:xfrm>
        </p:spPr>
        <p:txBody>
          <a:bodyPr>
            <a:normAutofit fontScale="40000" lnSpcReduction="20000"/>
          </a:bodyPr>
          <a:lstStyle/>
          <a:p>
            <a:r>
              <a:rPr lang="en-US" sz="4000" dirty="0"/>
              <a:t>From</a:t>
            </a:r>
            <a:r>
              <a:rPr lang="en-US" dirty="0"/>
              <a:t> </a:t>
            </a:r>
            <a:r>
              <a:rPr lang="en-US" sz="4500" dirty="0"/>
              <a:t>the joint plot we can clearly see that wheelbase is positively correlated with </a:t>
            </a:r>
            <a:r>
              <a:rPr lang="en-US" sz="4500" dirty="0" err="1"/>
              <a:t>carlength</a:t>
            </a:r>
            <a:r>
              <a:rPr lang="en-US" sz="4500" dirty="0"/>
              <a:t> which implies that they are directly proportional to each other therefore  is good for our prediction</a:t>
            </a:r>
          </a:p>
        </p:txBody>
      </p:sp>
      <p:pic>
        <p:nvPicPr>
          <p:cNvPr id="8" name="Content Placeholder 7" descr="Chart, scatter chart&#10;&#10;Description automatically generated">
            <a:extLst>
              <a:ext uri="{FF2B5EF4-FFF2-40B4-BE49-F238E27FC236}">
                <a16:creationId xmlns:a16="http://schemas.microsoft.com/office/drawing/2014/main" id="{6EF2CD2C-DE9C-F598-3D81-BF9B2B50A06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42364" y="2819400"/>
            <a:ext cx="3376522" cy="3352800"/>
          </a:xfrm>
        </p:spPr>
      </p:pic>
      <p:sp>
        <p:nvSpPr>
          <p:cNvPr id="5" name="Text Placeholder 4">
            <a:extLst>
              <a:ext uri="{FF2B5EF4-FFF2-40B4-BE49-F238E27FC236}">
                <a16:creationId xmlns:a16="http://schemas.microsoft.com/office/drawing/2014/main" id="{7FC9D895-9A66-4BF6-27B7-6653E88F1E8B}"/>
              </a:ext>
            </a:extLst>
          </p:cNvPr>
          <p:cNvSpPr>
            <a:spLocks noGrp="1"/>
          </p:cNvSpPr>
          <p:nvPr>
            <p:ph type="body" sz="quarter" idx="3"/>
          </p:nvPr>
        </p:nvSpPr>
        <p:spPr/>
        <p:txBody>
          <a:bodyPr>
            <a:noAutofit/>
          </a:bodyPr>
          <a:lstStyle/>
          <a:p>
            <a:r>
              <a:rPr lang="en-US" sz="1200" b="0" i="0" dirty="0" err="1">
                <a:solidFill>
                  <a:srgbClr val="D4D4D4"/>
                </a:solidFill>
                <a:effectLst/>
                <a:latin typeface="Consolas" panose="020B0609020204030204" pitchFamily="49" charset="0"/>
              </a:rPr>
              <a:t>Highwaympg</a:t>
            </a:r>
            <a:r>
              <a:rPr lang="en-US" sz="1200" b="0" i="0" dirty="0">
                <a:solidFill>
                  <a:srgbClr val="D4D4D4"/>
                </a:solidFill>
                <a:effectLst/>
                <a:latin typeface="Consolas" panose="020B0609020204030204" pitchFamily="49" charset="0"/>
              </a:rPr>
              <a:t> and </a:t>
            </a:r>
            <a:r>
              <a:rPr lang="en-US" sz="1200" b="0" i="0" dirty="0" err="1">
                <a:solidFill>
                  <a:srgbClr val="D4D4D4"/>
                </a:solidFill>
                <a:effectLst/>
                <a:latin typeface="Consolas" panose="020B0609020204030204" pitchFamily="49" charset="0"/>
              </a:rPr>
              <a:t>peakr</a:t>
            </a:r>
            <a:r>
              <a:rPr lang="en-US" sz="1200" dirty="0" err="1">
                <a:solidFill>
                  <a:srgbClr val="D4D4D4"/>
                </a:solidFill>
                <a:latin typeface="Consolas" panose="020B0609020204030204" pitchFamily="49" charset="0"/>
              </a:rPr>
              <a:t>pn</a:t>
            </a:r>
            <a:r>
              <a:rPr lang="en-US" sz="1200" dirty="0">
                <a:solidFill>
                  <a:srgbClr val="D4D4D4"/>
                </a:solidFill>
                <a:latin typeface="Consolas" panose="020B0609020204030204" pitchFamily="49" charset="0"/>
              </a:rPr>
              <a:t> are negatively correlated with each other which implies that is not going to be good for our car  prediction, they are </a:t>
            </a:r>
            <a:r>
              <a:rPr lang="en-US" sz="1200" dirty="0" err="1">
                <a:solidFill>
                  <a:srgbClr val="D4D4D4"/>
                </a:solidFill>
                <a:latin typeface="Consolas" panose="020B0609020204030204" pitchFamily="49" charset="0"/>
              </a:rPr>
              <a:t>nversly</a:t>
            </a:r>
            <a:r>
              <a:rPr lang="en-US" sz="1200" dirty="0">
                <a:solidFill>
                  <a:srgbClr val="D4D4D4"/>
                </a:solidFill>
                <a:latin typeface="Consolas" panose="020B0609020204030204" pitchFamily="49" charset="0"/>
              </a:rPr>
              <a:t> proportional to each other</a:t>
            </a:r>
            <a:endParaRPr lang="en-US" sz="1200" dirty="0"/>
          </a:p>
        </p:txBody>
      </p:sp>
      <p:pic>
        <p:nvPicPr>
          <p:cNvPr id="10" name="Content Placeholder 9" descr="Chart, scatter chart&#10;&#10;Description automatically generated">
            <a:extLst>
              <a:ext uri="{FF2B5EF4-FFF2-40B4-BE49-F238E27FC236}">
                <a16:creationId xmlns:a16="http://schemas.microsoft.com/office/drawing/2014/main" id="{4FA52023-FBF2-6A19-A229-A0810BB867B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46217" y="2819400"/>
            <a:ext cx="3423967" cy="3352800"/>
          </a:xfrm>
        </p:spPr>
      </p:pic>
    </p:spTree>
    <p:extLst>
      <p:ext uri="{BB962C8B-B14F-4D97-AF65-F5344CB8AC3E}">
        <p14:creationId xmlns:p14="http://schemas.microsoft.com/office/powerpoint/2010/main" val="306131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68839-048A-52B5-858F-F7AF0D084AEB}"/>
              </a:ext>
            </a:extLst>
          </p:cNvPr>
          <p:cNvSpPr>
            <a:spLocks noGrp="1"/>
          </p:cNvSpPr>
          <p:nvPr>
            <p:ph type="title"/>
          </p:nvPr>
        </p:nvSpPr>
        <p:spPr/>
        <p:txBody>
          <a:bodyPr/>
          <a:lstStyle/>
          <a:p>
            <a:r>
              <a:rPr lang="en-US" dirty="0"/>
              <a:t>Prediction modelling</a:t>
            </a:r>
          </a:p>
        </p:txBody>
      </p:sp>
      <p:sp>
        <p:nvSpPr>
          <p:cNvPr id="3" name="Text Placeholder 2">
            <a:extLst>
              <a:ext uri="{FF2B5EF4-FFF2-40B4-BE49-F238E27FC236}">
                <a16:creationId xmlns:a16="http://schemas.microsoft.com/office/drawing/2014/main" id="{57B4B2D5-0FC5-8341-4DA4-9F567D585605}"/>
              </a:ext>
            </a:extLst>
          </p:cNvPr>
          <p:cNvSpPr>
            <a:spLocks noGrp="1"/>
          </p:cNvSpPr>
          <p:nvPr>
            <p:ph type="body" idx="1"/>
          </p:nvPr>
        </p:nvSpPr>
        <p:spPr/>
        <p:txBody>
          <a:bodyPr/>
          <a:lstStyle/>
          <a:p>
            <a:r>
              <a:rPr lang="en-US" dirty="0"/>
              <a:t>Linear Regression</a:t>
            </a:r>
          </a:p>
        </p:txBody>
      </p:sp>
      <p:sp>
        <p:nvSpPr>
          <p:cNvPr id="4" name="Content Placeholder 3">
            <a:extLst>
              <a:ext uri="{FF2B5EF4-FFF2-40B4-BE49-F238E27FC236}">
                <a16:creationId xmlns:a16="http://schemas.microsoft.com/office/drawing/2014/main" id="{07B600C4-3942-D722-900B-6B9AB1AD93CE}"/>
              </a:ext>
            </a:extLst>
          </p:cNvPr>
          <p:cNvSpPr>
            <a:spLocks noGrp="1"/>
          </p:cNvSpPr>
          <p:nvPr>
            <p:ph sz="half" idx="2"/>
          </p:nvPr>
        </p:nvSpPr>
        <p:spPr/>
        <p:txBody>
          <a:bodyPr>
            <a:normAutofit fontScale="92500" lnSpcReduction="10000"/>
          </a:bodyPr>
          <a:lstStyle/>
          <a:p>
            <a:r>
              <a:rPr lang="en-US" dirty="0"/>
              <a:t>After splitting our data into Train and Test  of the data 70% of the data was use for training and 30% was use for the testing and we end up having a </a:t>
            </a:r>
            <a:r>
              <a:rPr lang="en-US" b="0" i="0" dirty="0">
                <a:solidFill>
                  <a:srgbClr val="D4D4D4"/>
                </a:solidFill>
                <a:effectLst/>
                <a:latin typeface="Consolas" panose="020B0609020204030204" pitchFamily="49" charset="0"/>
              </a:rPr>
              <a:t>R squared Error : 0.9055938021998775 for the training and </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mean_absolute_error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mean_squared_error</a:t>
            </a:r>
            <a:r>
              <a:rPr lang="en-US" b="0" dirty="0">
                <a:solidFill>
                  <a:srgbClr val="D4D4D4"/>
                </a:solidFill>
                <a:effectLst/>
                <a:latin typeface="Consolas" panose="020B0609020204030204" pitchFamily="49" charset="0"/>
              </a:rPr>
              <a:t> is </a:t>
            </a:r>
            <a:r>
              <a:rPr lang="en-US" b="0" i="0" dirty="0">
                <a:solidFill>
                  <a:srgbClr val="D4D4D4"/>
                </a:solidFill>
                <a:effectLst/>
                <a:latin typeface="Consolas" panose="020B0609020204030204" pitchFamily="49" charset="0"/>
              </a:rPr>
              <a:t>MAE: 1933.0918374310045 MSE: 6670026.863948782</a:t>
            </a:r>
            <a:endParaRPr lang="en-US" b="0" dirty="0">
              <a:solidFill>
                <a:srgbClr val="D4D4D4"/>
              </a:solidFill>
              <a:effectLst/>
              <a:latin typeface="Consolas" panose="020B0609020204030204" pitchFamily="49" charset="0"/>
            </a:endParaRPr>
          </a:p>
          <a:p>
            <a:endParaRPr lang="en-US" dirty="0"/>
          </a:p>
        </p:txBody>
      </p:sp>
      <p:sp>
        <p:nvSpPr>
          <p:cNvPr id="5" name="Text Placeholder 4">
            <a:extLst>
              <a:ext uri="{FF2B5EF4-FFF2-40B4-BE49-F238E27FC236}">
                <a16:creationId xmlns:a16="http://schemas.microsoft.com/office/drawing/2014/main" id="{4FF16889-22A1-86A6-1CA1-103DCF8A6ED6}"/>
              </a:ext>
            </a:extLst>
          </p:cNvPr>
          <p:cNvSpPr>
            <a:spLocks noGrp="1"/>
          </p:cNvSpPr>
          <p:nvPr>
            <p:ph type="body" sz="quarter" idx="3"/>
          </p:nvPr>
        </p:nvSpPr>
        <p:spPr/>
        <p:txBody>
          <a:bodyPr/>
          <a:lstStyle/>
          <a:p>
            <a:r>
              <a:rPr lang="en-US" dirty="0"/>
              <a:t>Linear Regression</a:t>
            </a:r>
          </a:p>
        </p:txBody>
      </p:sp>
      <p:sp>
        <p:nvSpPr>
          <p:cNvPr id="6" name="Content Placeholder 5">
            <a:extLst>
              <a:ext uri="{FF2B5EF4-FFF2-40B4-BE49-F238E27FC236}">
                <a16:creationId xmlns:a16="http://schemas.microsoft.com/office/drawing/2014/main" id="{D903BE83-678A-9580-36F6-7A9B2FF8D194}"/>
              </a:ext>
            </a:extLst>
          </p:cNvPr>
          <p:cNvSpPr>
            <a:spLocks noGrp="1"/>
          </p:cNvSpPr>
          <p:nvPr>
            <p:ph sz="quarter" idx="4"/>
          </p:nvPr>
        </p:nvSpPr>
        <p:spPr/>
        <p:txBody>
          <a:bodyPr>
            <a:normAutofit fontScale="92500" lnSpcReduction="10000"/>
          </a:bodyPr>
          <a:lstStyle/>
          <a:p>
            <a:r>
              <a:rPr lang="en-US" dirty="0"/>
              <a:t>And test was carried out after the training of the data set and we end up having the </a:t>
            </a:r>
            <a:r>
              <a:rPr lang="en-US" b="0" i="0" dirty="0">
                <a:solidFill>
                  <a:srgbClr val="D4D4D4"/>
                </a:solidFill>
                <a:effectLst/>
                <a:latin typeface="Consolas" panose="020B0609020204030204" pitchFamily="49" charset="0"/>
              </a:rPr>
              <a:t>R squared Error as: 0.7705201375662581 and </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mean_absolute_error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mean_squared_erro</a:t>
            </a:r>
            <a:endParaRPr lang="en-US" b="0" dirty="0">
              <a:solidFill>
                <a:srgbClr val="D4D4D4"/>
              </a:solidFill>
              <a:effectLst/>
              <a:latin typeface="Consolas" panose="020B0609020204030204" pitchFamily="49" charset="0"/>
            </a:endParaRPr>
          </a:p>
          <a:p>
            <a:r>
              <a:rPr lang="en-US" b="0" i="0" dirty="0">
                <a:solidFill>
                  <a:srgbClr val="D4D4D4"/>
                </a:solidFill>
                <a:effectLst/>
                <a:latin typeface="Consolas" panose="020B0609020204030204" pitchFamily="49" charset="0"/>
              </a:rPr>
              <a:t>MAE: 2432.3905419726552 MSE: 10748212.57584067</a:t>
            </a:r>
            <a:endParaRPr lang="en-US" dirty="0"/>
          </a:p>
        </p:txBody>
      </p:sp>
    </p:spTree>
    <p:extLst>
      <p:ext uri="{BB962C8B-B14F-4D97-AF65-F5344CB8AC3E}">
        <p14:creationId xmlns:p14="http://schemas.microsoft.com/office/powerpoint/2010/main" val="29326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pic>
        <p:nvPicPr>
          <p:cNvPr id="5" name="Picture Placeholder 4">
            <a:extLst>
              <a:ext uri="{FF2B5EF4-FFF2-40B4-BE49-F238E27FC236}">
                <a16:creationId xmlns:a16="http://schemas.microsoft.com/office/drawing/2014/main" id="{715644B7-B470-7F75-403C-6D8B32B1137D}"/>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258" r="3258"/>
          <a:stretch>
            <a:fillRect/>
          </a:stretch>
        </p:blipFill>
        <p:spPr/>
      </p:pic>
      <p:sp>
        <p:nvSpPr>
          <p:cNvPr id="4" name="Text Placeholder 3"/>
          <p:cNvSpPr>
            <a:spLocks noGrp="1"/>
          </p:cNvSpPr>
          <p:nvPr>
            <p:ph type="body" sz="half" idx="2"/>
          </p:nvPr>
        </p:nvSpPr>
        <p:spPr/>
        <p:txBody>
          <a:bodyPr>
            <a:noAutofit/>
          </a:bodyPr>
          <a:lstStyle/>
          <a:p>
            <a:r>
              <a:rPr lang="en-US" sz="3200" dirty="0"/>
              <a:t>The price predicted with the  model (Linear Regression)  doesn’t really differ much with the actual prices of the car in our dataset</a:t>
            </a:r>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Introduction </a:t>
            </a:r>
          </a:p>
          <a:p>
            <a:r>
              <a:rPr lang="en-US" dirty="0"/>
              <a:t>Data Collection</a:t>
            </a:r>
          </a:p>
          <a:p>
            <a:r>
              <a:rPr lang="en-US" dirty="0"/>
              <a:t>Data Cleaning</a:t>
            </a:r>
          </a:p>
          <a:p>
            <a:r>
              <a:rPr lang="en-US" dirty="0"/>
              <a:t>Exploratory Data Analysis</a:t>
            </a:r>
          </a:p>
          <a:p>
            <a:r>
              <a:rPr lang="en-US" dirty="0"/>
              <a:t>Prediction Modelling</a:t>
            </a:r>
          </a:p>
          <a:p>
            <a:pPr marL="0" indent="0">
              <a:buNone/>
            </a:pP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5F06-576E-2C3E-0F51-A241DDDC4E3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3D84862-83C0-7CC2-A0D1-EE01A2134E98}"/>
              </a:ext>
            </a:extLst>
          </p:cNvPr>
          <p:cNvSpPr>
            <a:spLocks noGrp="1"/>
          </p:cNvSpPr>
          <p:nvPr>
            <p:ph idx="1"/>
          </p:nvPr>
        </p:nvSpPr>
        <p:spPr/>
        <p:txBody>
          <a:bodyPr>
            <a:normAutofit fontScale="47500" lnSpcReduction="20000"/>
          </a:bodyPr>
          <a:lstStyle/>
          <a:p>
            <a:pPr marL="0" marR="0" indent="0">
              <a:lnSpc>
                <a:spcPct val="157000"/>
              </a:lnSpc>
              <a:spcBef>
                <a:spcPts val="800"/>
              </a:spcBef>
              <a:spcAft>
                <a:spcPts val="800"/>
              </a:spcAft>
              <a:buNone/>
            </a:pPr>
            <a:endParaRPr lang="en-US" sz="1800" dirty="0">
              <a:solidFill>
                <a:srgbClr val="000000"/>
              </a:solidFill>
              <a:effectLst/>
              <a:latin typeface="Arial" panose="020B0604020202020204" pitchFamily="34" charset="0"/>
              <a:ea typeface="Arial" panose="020B0604020202020204" pitchFamily="34" charset="0"/>
            </a:endParaRPr>
          </a:p>
          <a:p>
            <a:pPr marL="0" marR="0">
              <a:lnSpc>
                <a:spcPct val="157000"/>
              </a:lnSpc>
              <a:spcBef>
                <a:spcPts val="800"/>
              </a:spcBef>
              <a:spcAft>
                <a:spcPts val="800"/>
              </a:spcAft>
            </a:pPr>
            <a:r>
              <a:rPr lang="en-US" sz="2900" dirty="0">
                <a:solidFill>
                  <a:srgbClr val="000000"/>
                </a:solidFill>
                <a:effectLst/>
                <a:latin typeface="Arial" panose="020B0604020202020204" pitchFamily="34" charset="0"/>
                <a:ea typeface="Arial" panose="020B0604020202020204" pitchFamily="34" charset="0"/>
              </a:rPr>
              <a:t>A Chinese automobile company  aspires to enter the Nigerian market by setting up its manufacturing unit and producing cars locally to compete with their Nigerian, US and European counterparts.</a:t>
            </a:r>
            <a:endParaRPr lang="en-US" sz="2900" dirty="0">
              <a:effectLst/>
              <a:latin typeface="Arial" panose="020B0604020202020204" pitchFamily="34" charset="0"/>
              <a:ea typeface="Arial" panose="020B0604020202020204" pitchFamily="34" charset="0"/>
            </a:endParaRPr>
          </a:p>
          <a:p>
            <a:pPr marL="0" marR="0">
              <a:lnSpc>
                <a:spcPct val="157000"/>
              </a:lnSpc>
              <a:spcBef>
                <a:spcPts val="800"/>
              </a:spcBef>
              <a:spcAft>
                <a:spcPts val="800"/>
              </a:spcAft>
            </a:pPr>
            <a:r>
              <a:rPr lang="en-US" sz="2900" dirty="0">
                <a:solidFill>
                  <a:srgbClr val="000000"/>
                </a:solidFill>
                <a:effectLst/>
                <a:latin typeface="Arial" panose="020B0604020202020204" pitchFamily="34" charset="0"/>
                <a:ea typeface="Arial" panose="020B0604020202020204" pitchFamily="34" charset="0"/>
              </a:rPr>
              <a:t>They have contacted  a Data Scientist to understand the factors on which the pricing of cars depends. Specifically, they want to understand the factors affecting the pricing of cars in the Nigerian market, since those may be very different from the Chinese market. </a:t>
            </a:r>
            <a:endParaRPr lang="en-US" sz="2900" dirty="0">
              <a:effectLst/>
              <a:latin typeface="Arial" panose="020B0604020202020204" pitchFamily="34" charset="0"/>
              <a:ea typeface="Arial" panose="020B0604020202020204" pitchFamily="34" charset="0"/>
            </a:endParaRPr>
          </a:p>
          <a:p>
            <a:pPr marL="0" marR="0">
              <a:lnSpc>
                <a:spcPct val="157000"/>
              </a:lnSpc>
              <a:spcBef>
                <a:spcPts val="800"/>
              </a:spcBef>
              <a:spcAft>
                <a:spcPts val="800"/>
              </a:spcAft>
            </a:pPr>
            <a:r>
              <a:rPr lang="en-US" sz="2900" dirty="0">
                <a:solidFill>
                  <a:srgbClr val="000000"/>
                </a:solidFill>
                <a:effectLst/>
                <a:latin typeface="Arial" panose="020B0604020202020204" pitchFamily="34" charset="0"/>
                <a:ea typeface="Arial" panose="020B0604020202020204" pitchFamily="34" charset="0"/>
              </a:rPr>
              <a:t>The company wants to know:</a:t>
            </a:r>
            <a:endParaRPr lang="en-US" sz="2900" dirty="0">
              <a:effectLst/>
              <a:latin typeface="Arial" panose="020B0604020202020204" pitchFamily="34" charset="0"/>
              <a:ea typeface="Arial" panose="020B0604020202020204" pitchFamily="34" charset="0"/>
            </a:endParaRPr>
          </a:p>
          <a:p>
            <a:pPr marL="342900" marR="0" lvl="0" indent="-342900">
              <a:lnSpc>
                <a:spcPct val="157000"/>
              </a:lnSpc>
              <a:spcBef>
                <a:spcPts val="800"/>
              </a:spcBef>
              <a:spcAft>
                <a:spcPts val="0"/>
              </a:spcAft>
              <a:buFont typeface="Arial" panose="020B0604020202020204" pitchFamily="34" charset="0"/>
              <a:buChar char="●"/>
            </a:pPr>
            <a:r>
              <a:rPr lang="en-US" sz="2900" u="none" strike="noStrike" dirty="0">
                <a:solidFill>
                  <a:srgbClr val="000000"/>
                </a:solidFill>
                <a:effectLst/>
                <a:latin typeface="Arial" panose="020B0604020202020204" pitchFamily="34" charset="0"/>
                <a:ea typeface="Arial" panose="020B0604020202020204" pitchFamily="34" charset="0"/>
              </a:rPr>
              <a:t>Which variables are significant in predicting the price of a car</a:t>
            </a:r>
            <a:endParaRPr lang="en-US" sz="2900" u="none" strike="noStrike" dirty="0">
              <a:effectLst/>
              <a:latin typeface="Arial" panose="020B0604020202020204" pitchFamily="34" charset="0"/>
              <a:ea typeface="Arial" panose="020B0604020202020204" pitchFamily="34" charset="0"/>
            </a:endParaRPr>
          </a:p>
          <a:p>
            <a:pPr marL="342900" marR="0" lvl="0" indent="-342900">
              <a:lnSpc>
                <a:spcPct val="157000"/>
              </a:lnSpc>
              <a:spcBef>
                <a:spcPts val="0"/>
              </a:spcBef>
              <a:spcAft>
                <a:spcPts val="800"/>
              </a:spcAft>
              <a:buFont typeface="Arial" panose="020B0604020202020204" pitchFamily="34" charset="0"/>
              <a:buChar char="●"/>
            </a:pPr>
            <a:r>
              <a:rPr lang="en-US" sz="2900" u="none" strike="noStrike" dirty="0">
                <a:solidFill>
                  <a:srgbClr val="000000"/>
                </a:solidFill>
                <a:effectLst/>
                <a:latin typeface="Arial" panose="020B0604020202020204" pitchFamily="34" charset="0"/>
                <a:ea typeface="Arial" panose="020B0604020202020204" pitchFamily="34" charset="0"/>
              </a:rPr>
              <a:t>How well do those variables describe the price of a car</a:t>
            </a:r>
            <a:endParaRPr lang="en-US" sz="2900" u="none" strike="noStrike" dirty="0">
              <a:effectLst/>
              <a:latin typeface="Arial" panose="020B0604020202020204" pitchFamily="34" charset="0"/>
              <a:ea typeface="Arial" panose="020B0604020202020204" pitchFamily="34" charset="0"/>
            </a:endParaRPr>
          </a:p>
          <a:p>
            <a:pPr marL="0" marR="0">
              <a:lnSpc>
                <a:spcPct val="157000"/>
              </a:lnSpc>
              <a:spcBef>
                <a:spcPts val="800"/>
              </a:spcBef>
              <a:spcAft>
                <a:spcPts val="800"/>
              </a:spcAft>
            </a:pPr>
            <a:r>
              <a:rPr lang="en-US" sz="2900" dirty="0">
                <a:solidFill>
                  <a:srgbClr val="000000"/>
                </a:solidFill>
                <a:effectLst/>
                <a:latin typeface="Arial" panose="020B0604020202020204" pitchFamily="34" charset="0"/>
                <a:ea typeface="Arial" panose="020B0604020202020204" pitchFamily="34" charset="0"/>
              </a:rPr>
              <a:t>Based on various market surveys, you have gathered a large data set of different types of cars across the Nigerian </a:t>
            </a:r>
            <a:r>
              <a:rPr lang="en-US" sz="1800" dirty="0">
                <a:solidFill>
                  <a:srgbClr val="000000"/>
                </a:solidFill>
                <a:effectLst/>
                <a:latin typeface="Arial" panose="020B0604020202020204" pitchFamily="34" charset="0"/>
                <a:ea typeface="Arial" panose="020B0604020202020204" pitchFamily="34" charset="0"/>
              </a:rPr>
              <a:t>market.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2178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15D8-01F3-96DB-09C0-4A88F546D13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F4D93AD7-9723-91BA-A84D-42DEA63DDED0}"/>
              </a:ext>
            </a:extLst>
          </p:cNvPr>
          <p:cNvSpPr>
            <a:spLocks noGrp="1"/>
          </p:cNvSpPr>
          <p:nvPr>
            <p:ph idx="1"/>
          </p:nvPr>
        </p:nvSpPr>
        <p:spPr/>
        <p:txBody>
          <a:bodyPr/>
          <a:lstStyle/>
          <a:p>
            <a:pPr marL="0" indent="0">
              <a:buNone/>
            </a:pPr>
            <a:r>
              <a:rPr lang="en-US" b="1" dirty="0"/>
              <a:t>Problem statement </a:t>
            </a:r>
          </a:p>
          <a:p>
            <a:r>
              <a:rPr lang="en-US" dirty="0"/>
              <a:t>The goal of this project is for the </a:t>
            </a:r>
            <a:r>
              <a:rPr lang="en-US" dirty="0" err="1"/>
              <a:t>chinese</a:t>
            </a:r>
            <a:r>
              <a:rPr lang="en-US" dirty="0"/>
              <a:t> company to be able to know the estimated prices of cars in Nigeria</a:t>
            </a:r>
          </a:p>
          <a:p>
            <a:r>
              <a:rPr lang="en-US" dirty="0"/>
              <a:t>For the benefits of the Chinese company, a predictive analysis was carried out on a data set of different cars in Nigeria an estimation of what to be a  good price to sell the car in the market</a:t>
            </a:r>
          </a:p>
        </p:txBody>
      </p:sp>
    </p:spTree>
    <p:extLst>
      <p:ext uri="{BB962C8B-B14F-4D97-AF65-F5344CB8AC3E}">
        <p14:creationId xmlns:p14="http://schemas.microsoft.com/office/powerpoint/2010/main" val="410780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B413-0172-1D9F-81AB-2AED30273B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66542DE-C206-5848-4B44-177A06D8366C}"/>
              </a:ext>
            </a:extLst>
          </p:cNvPr>
          <p:cNvSpPr>
            <a:spLocks noGrp="1"/>
          </p:cNvSpPr>
          <p:nvPr>
            <p:ph idx="1"/>
          </p:nvPr>
        </p:nvSpPr>
        <p:spPr/>
        <p:txBody>
          <a:bodyPr/>
          <a:lstStyle/>
          <a:p>
            <a:pPr marL="0" indent="0">
              <a:buNone/>
            </a:pPr>
            <a:r>
              <a:rPr lang="en-US" b="1" dirty="0"/>
              <a:t>Approach</a:t>
            </a:r>
            <a:r>
              <a:rPr lang="en-US" dirty="0"/>
              <a:t> </a:t>
            </a:r>
          </a:p>
          <a:p>
            <a:r>
              <a:rPr lang="en-US" dirty="0"/>
              <a:t>A dataset was provided in a CSV format file as CarPrice_data.csv and then proceed to data cleaning and feature selection  also once the data cleaning is done would want to understand how various features are been distributed and normalizing them</a:t>
            </a:r>
          </a:p>
          <a:p>
            <a:r>
              <a:rPr lang="en-US" dirty="0"/>
              <a:t>Developing a regression model in other to be able to predict the price of cars base on a model called the Linear Regression model and cross validating the result to find the best fit model for the car price prediction in case pf both train and test data</a:t>
            </a:r>
          </a:p>
        </p:txBody>
      </p:sp>
    </p:spTree>
    <p:extLst>
      <p:ext uri="{BB962C8B-B14F-4D97-AF65-F5344CB8AC3E}">
        <p14:creationId xmlns:p14="http://schemas.microsoft.com/office/powerpoint/2010/main" val="396868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53B3-6A88-0D44-926C-42F99B03DAE1}"/>
              </a:ext>
            </a:extLst>
          </p:cNvPr>
          <p:cNvSpPr>
            <a:spLocks noGrp="1"/>
          </p:cNvSpPr>
          <p:nvPr>
            <p:ph type="title"/>
          </p:nvPr>
        </p:nvSpPr>
        <p:spPr/>
        <p:txBody>
          <a:bodyPr/>
          <a:lstStyle/>
          <a:p>
            <a:r>
              <a:rPr lang="en-US" b="1" dirty="0"/>
              <a:t>Data Collection</a:t>
            </a:r>
          </a:p>
        </p:txBody>
      </p:sp>
      <p:sp>
        <p:nvSpPr>
          <p:cNvPr id="3" name="Content Placeholder 2">
            <a:extLst>
              <a:ext uri="{FF2B5EF4-FFF2-40B4-BE49-F238E27FC236}">
                <a16:creationId xmlns:a16="http://schemas.microsoft.com/office/drawing/2014/main" id="{227468F2-6C31-B9CC-A76C-91AC0CBCFE8B}"/>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Different car listing prices collected across Nigeria</a:t>
            </a:r>
          </a:p>
          <a:p>
            <a:pPr>
              <a:buFont typeface="Arial" panose="020B0604020202020204" pitchFamily="34" charset="0"/>
              <a:buChar char="•"/>
            </a:pPr>
            <a:r>
              <a:rPr lang="en-US" dirty="0"/>
              <a:t>Extracting the Data with listing of 205 cars</a:t>
            </a:r>
          </a:p>
          <a:p>
            <a:pPr>
              <a:buFont typeface="Arial" panose="020B0604020202020204" pitchFamily="34" charset="0"/>
              <a:buChar char="•"/>
            </a:pPr>
            <a:r>
              <a:rPr lang="en-US" dirty="0"/>
              <a:t>Dataset having 26 columns :</a:t>
            </a:r>
          </a:p>
          <a:p>
            <a:pPr>
              <a:buFont typeface="Arial" panose="020B0604020202020204" pitchFamily="34" charset="0"/>
              <a:buChar char="•"/>
            </a:pPr>
            <a:r>
              <a:rPr lang="en-US" b="0" i="0" dirty="0">
                <a:solidFill>
                  <a:srgbClr val="D4D4D4"/>
                </a:solidFill>
                <a:effectLst/>
                <a:latin typeface="Consolas" panose="020B0609020204030204" pitchFamily="49" charset="0"/>
              </a:rPr>
              <a:t>(['</a:t>
            </a:r>
            <a:r>
              <a:rPr lang="en-US" b="0" i="0" dirty="0" err="1">
                <a:solidFill>
                  <a:srgbClr val="D4D4D4"/>
                </a:solidFill>
                <a:effectLst/>
                <a:latin typeface="Consolas" panose="020B0609020204030204" pitchFamily="49" charset="0"/>
              </a:rPr>
              <a:t>car_ID</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symboling</a:t>
            </a:r>
            <a:r>
              <a:rPr lang="en-US" b="0" i="0" dirty="0">
                <a:solidFill>
                  <a:srgbClr val="D4D4D4"/>
                </a:solidFill>
                <a:effectLst/>
                <a:latin typeface="Consolas" panose="020B0609020204030204" pitchFamily="49" charset="0"/>
              </a:rPr>
              <a:t>', 'CarName', 'fueltype', 'aspiration', 'doornumber', 'carbody', '</a:t>
            </a:r>
            <a:r>
              <a:rPr lang="en-US" b="0" i="0" dirty="0" err="1">
                <a:solidFill>
                  <a:srgbClr val="D4D4D4"/>
                </a:solidFill>
                <a:effectLst/>
                <a:latin typeface="Consolas" panose="020B0609020204030204" pitchFamily="49" charset="0"/>
              </a:rPr>
              <a:t>drivewheel</a:t>
            </a:r>
            <a:r>
              <a:rPr lang="en-US" b="0" i="0" dirty="0">
                <a:solidFill>
                  <a:srgbClr val="D4D4D4"/>
                </a:solidFill>
                <a:effectLst/>
                <a:latin typeface="Consolas" panose="020B0609020204030204" pitchFamily="49" charset="0"/>
              </a:rPr>
              <a:t>', 'enginelocation', 'wheelbase', '</a:t>
            </a:r>
            <a:r>
              <a:rPr lang="en-US" b="0" i="0" dirty="0" err="1">
                <a:solidFill>
                  <a:srgbClr val="D4D4D4"/>
                </a:solidFill>
                <a:effectLst/>
                <a:latin typeface="Consolas" panose="020B0609020204030204" pitchFamily="49" charset="0"/>
              </a:rPr>
              <a:t>carlength</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carwidth</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carheight</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curbweight</a:t>
            </a:r>
            <a:r>
              <a:rPr lang="en-US" b="0" i="0" dirty="0">
                <a:solidFill>
                  <a:srgbClr val="D4D4D4"/>
                </a:solidFill>
                <a:effectLst/>
                <a:latin typeface="Consolas" panose="020B0609020204030204" pitchFamily="49" charset="0"/>
              </a:rPr>
              <a:t>', 'enginetype', '</a:t>
            </a:r>
            <a:r>
              <a:rPr lang="en-US" b="0" i="0" dirty="0" err="1">
                <a:solidFill>
                  <a:srgbClr val="D4D4D4"/>
                </a:solidFill>
                <a:effectLst/>
                <a:latin typeface="Consolas" panose="020B0609020204030204" pitchFamily="49" charset="0"/>
              </a:rPr>
              <a:t>cylindernumber</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enginesize</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fuelsystem</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boreratio</a:t>
            </a:r>
            <a:r>
              <a:rPr lang="en-US" b="0" i="0" dirty="0">
                <a:solidFill>
                  <a:srgbClr val="D4D4D4"/>
                </a:solidFill>
                <a:effectLst/>
                <a:latin typeface="Consolas" panose="020B0609020204030204" pitchFamily="49" charset="0"/>
              </a:rPr>
              <a:t>', 'stroke', '</a:t>
            </a:r>
            <a:r>
              <a:rPr lang="en-US" b="0" i="0" dirty="0" err="1">
                <a:solidFill>
                  <a:srgbClr val="D4D4D4"/>
                </a:solidFill>
                <a:effectLst/>
                <a:latin typeface="Consolas" panose="020B0609020204030204" pitchFamily="49" charset="0"/>
              </a:rPr>
              <a:t>compressionratio</a:t>
            </a:r>
            <a:r>
              <a:rPr lang="en-US" b="0" i="0" dirty="0">
                <a:solidFill>
                  <a:srgbClr val="D4D4D4"/>
                </a:solidFill>
                <a:effectLst/>
                <a:latin typeface="Consolas" panose="020B0609020204030204" pitchFamily="49" charset="0"/>
              </a:rPr>
              <a:t>', 'horsepower', '</a:t>
            </a:r>
            <a:r>
              <a:rPr lang="en-US" b="0" i="0" dirty="0" err="1">
                <a:solidFill>
                  <a:srgbClr val="D4D4D4"/>
                </a:solidFill>
                <a:effectLst/>
                <a:latin typeface="Consolas" panose="020B0609020204030204" pitchFamily="49" charset="0"/>
              </a:rPr>
              <a:t>peakrpm</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citympg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highwaympg</a:t>
            </a:r>
            <a:r>
              <a:rPr lang="en-US" b="0" i="0" dirty="0">
                <a:solidFill>
                  <a:srgbClr val="D4D4D4"/>
                </a:solidFill>
                <a:effectLst/>
                <a:latin typeface="Consolas" panose="020B0609020204030204" pitchFamily="49" charset="0"/>
              </a:rPr>
              <a:t>', 'price'],</a:t>
            </a:r>
            <a:endParaRPr lang="en-US" dirty="0"/>
          </a:p>
        </p:txBody>
      </p:sp>
    </p:spTree>
    <p:extLst>
      <p:ext uri="{BB962C8B-B14F-4D97-AF65-F5344CB8AC3E}">
        <p14:creationId xmlns:p14="http://schemas.microsoft.com/office/powerpoint/2010/main" val="408239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1054-7C56-41AB-ACAF-9572CA6D27CB}"/>
              </a:ext>
            </a:extLst>
          </p:cNvPr>
          <p:cNvSpPr>
            <a:spLocks noGrp="1"/>
          </p:cNvSpPr>
          <p:nvPr>
            <p:ph type="title"/>
          </p:nvPr>
        </p:nvSpPr>
        <p:spPr/>
        <p:txBody>
          <a:bodyPr/>
          <a:lstStyle/>
          <a:p>
            <a:r>
              <a:rPr lang="en-US" b="1" dirty="0"/>
              <a:t>Data Cleaning</a:t>
            </a:r>
          </a:p>
        </p:txBody>
      </p:sp>
      <p:sp>
        <p:nvSpPr>
          <p:cNvPr id="3" name="Content Placeholder 2">
            <a:extLst>
              <a:ext uri="{FF2B5EF4-FFF2-40B4-BE49-F238E27FC236}">
                <a16:creationId xmlns:a16="http://schemas.microsoft.com/office/drawing/2014/main" id="{D580A848-7079-D9A0-3DD7-7D6349EF76E7}"/>
              </a:ext>
            </a:extLst>
          </p:cNvPr>
          <p:cNvSpPr>
            <a:spLocks noGrp="1"/>
          </p:cNvSpPr>
          <p:nvPr>
            <p:ph idx="1"/>
          </p:nvPr>
        </p:nvSpPr>
        <p:spPr/>
        <p:txBody>
          <a:bodyPr/>
          <a:lstStyle/>
          <a:p>
            <a:r>
              <a:rPr lang="en-US" dirty="0"/>
              <a:t>After Extracting our data and checking for duplicate and NAN values it turns out to be that our data is actually clean with 0 duplicate  and 0 NAN values</a:t>
            </a:r>
          </a:p>
          <a:p>
            <a:r>
              <a:rPr lang="en-US" dirty="0"/>
              <a:t>All the data types are good for analysis </a:t>
            </a:r>
          </a:p>
        </p:txBody>
      </p:sp>
    </p:spTree>
    <p:extLst>
      <p:ext uri="{BB962C8B-B14F-4D97-AF65-F5344CB8AC3E}">
        <p14:creationId xmlns:p14="http://schemas.microsoft.com/office/powerpoint/2010/main" val="158238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1FB5-EC27-B218-9D71-6F99742B6410}"/>
              </a:ext>
            </a:extLst>
          </p:cNvPr>
          <p:cNvSpPr>
            <a:spLocks noGrp="1"/>
          </p:cNvSpPr>
          <p:nvPr>
            <p:ph type="title"/>
          </p:nvPr>
        </p:nvSpPr>
        <p:spPr/>
        <p:txBody>
          <a:bodyPr/>
          <a:lstStyle/>
          <a:p>
            <a:r>
              <a:rPr lang="en-US" b="1" dirty="0" err="1"/>
              <a:t>Explotory</a:t>
            </a:r>
            <a:r>
              <a:rPr lang="en-US" b="1" dirty="0"/>
              <a:t> Data Analysis</a:t>
            </a:r>
          </a:p>
        </p:txBody>
      </p:sp>
      <p:sp>
        <p:nvSpPr>
          <p:cNvPr id="3" name="Content Placeholder 2">
            <a:extLst>
              <a:ext uri="{FF2B5EF4-FFF2-40B4-BE49-F238E27FC236}">
                <a16:creationId xmlns:a16="http://schemas.microsoft.com/office/drawing/2014/main" id="{9BEBC617-1BD3-71AE-C380-CAB3E0235620}"/>
              </a:ext>
            </a:extLst>
          </p:cNvPr>
          <p:cNvSpPr>
            <a:spLocks noGrp="1"/>
          </p:cNvSpPr>
          <p:nvPr>
            <p:ph idx="1"/>
          </p:nvPr>
        </p:nvSpPr>
        <p:spPr/>
        <p:txBody>
          <a:bodyPr/>
          <a:lstStyle/>
          <a:p>
            <a:pPr marL="0" indent="0">
              <a:buNone/>
            </a:pPr>
            <a:r>
              <a:rPr lang="en-US" dirty="0"/>
              <a:t>After clear Analysis of our data we observed the following:</a:t>
            </a:r>
          </a:p>
          <a:p>
            <a:r>
              <a:rPr lang="en-US" dirty="0"/>
              <a:t>10 columns with categorical values, 5 columns with int values and 7 columns with float.</a:t>
            </a:r>
          </a:p>
          <a:p>
            <a:r>
              <a:rPr lang="en-US" dirty="0"/>
              <a:t>Car with minimum price of 5118.000000 and with a maximum price of 45400.000000</a:t>
            </a:r>
          </a:p>
          <a:p>
            <a:endParaRPr lang="en-US" dirty="0"/>
          </a:p>
          <a:p>
            <a:endParaRPr lang="en-US" dirty="0"/>
          </a:p>
        </p:txBody>
      </p:sp>
    </p:spTree>
    <p:extLst>
      <p:ext uri="{BB962C8B-B14F-4D97-AF65-F5344CB8AC3E}">
        <p14:creationId xmlns:p14="http://schemas.microsoft.com/office/powerpoint/2010/main" val="343297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p>
        </p:txBody>
      </p:sp>
      <p:sp>
        <p:nvSpPr>
          <p:cNvPr id="4" name="Text Placeholder 3"/>
          <p:cNvSpPr>
            <a:spLocks noGrp="1"/>
          </p:cNvSpPr>
          <p:nvPr>
            <p:ph type="body" sz="half" idx="2"/>
          </p:nvPr>
        </p:nvSpPr>
        <p:spPr>
          <a:xfrm>
            <a:off x="1217612" y="-1412632"/>
            <a:ext cx="2743200" cy="5527431"/>
          </a:xfrm>
        </p:spPr>
        <p:txBody>
          <a:bodyPr>
            <a:normAutofit/>
          </a:bodyPr>
          <a:lstStyle/>
          <a:p>
            <a:r>
              <a:rPr lang="en-US" sz="2040" dirty="0"/>
              <a:t>From the graph we can clearly see that the number of cars that use OHC has the highest number of engine type use by most of the cars</a:t>
            </a:r>
          </a:p>
        </p:txBody>
      </p:sp>
      <p:pic>
        <p:nvPicPr>
          <p:cNvPr id="8" name="Content Placeholder 7" descr="Chart, bar chart&#10;&#10;Description automatically generated">
            <a:extLst>
              <a:ext uri="{FF2B5EF4-FFF2-40B4-BE49-F238E27FC236}">
                <a16:creationId xmlns:a16="http://schemas.microsoft.com/office/drawing/2014/main" id="{773BD9CF-7716-9496-6D7A-B451D7A70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3800" y="2273506"/>
            <a:ext cx="4901587" cy="3301587"/>
          </a:xfr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330</TotalTime>
  <Words>731</Words>
  <Application>Microsoft Office PowerPoint</Application>
  <PresentationFormat>Custom</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Consolas</vt:lpstr>
      <vt:lpstr>Corbel</vt:lpstr>
      <vt:lpstr>Chalkboard 16x9</vt:lpstr>
      <vt:lpstr>Car Price Prediction</vt:lpstr>
      <vt:lpstr>Agenda:</vt:lpstr>
      <vt:lpstr>Introduction</vt:lpstr>
      <vt:lpstr>Introduction </vt:lpstr>
      <vt:lpstr>Introduction</vt:lpstr>
      <vt:lpstr>Data Collection</vt:lpstr>
      <vt:lpstr>Data Cleaning</vt:lpstr>
      <vt:lpstr>Explotory Data Analysis</vt:lpstr>
      <vt:lpstr>EDA</vt:lpstr>
      <vt:lpstr>EDA</vt:lpstr>
      <vt:lpstr>EDA</vt:lpstr>
      <vt:lpstr>EDA</vt:lpstr>
      <vt:lpstr>Prediction modelling</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Victor Stephen</dc:creator>
  <cp:lastModifiedBy>Victor Stephen</cp:lastModifiedBy>
  <cp:revision>1</cp:revision>
  <dcterms:created xsi:type="dcterms:W3CDTF">2022-10-20T14:12:11Z</dcterms:created>
  <dcterms:modified xsi:type="dcterms:W3CDTF">2022-10-20T19:59:03Z</dcterms:modified>
</cp:coreProperties>
</file>