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9.jpeg" Type="http://schemas.openxmlformats.org/officeDocument/2006/relationships/image"/><Relationship Id="rId4" Target="../media/VAGBMPxIAwU.mp4" Type="http://schemas.openxmlformats.org/officeDocument/2006/relationships/video"/><Relationship Id="rId5" Target="../media/VAGBMPxIAwU.mp4" Type="http://schemas.microsoft.com/office/2007/relationships/media"/></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9595102" y="3107933"/>
            <a:ext cx="3899700" cy="756675"/>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a:rPr>
              <a:t>VIGNESH V</a:t>
            </a:r>
          </a:p>
        </p:txBody>
      </p:sp>
      <p:sp>
        <p:nvSpPr>
          <p:cNvPr name="TextBox 28" id="28"/>
          <p:cNvSpPr txBox="true"/>
          <p:nvPr/>
        </p:nvSpPr>
        <p:spPr>
          <a:xfrm rot="0">
            <a:off x="9726938" y="4226088"/>
            <a:ext cx="5479650" cy="579650"/>
          </a:xfrm>
          <a:prstGeom prst="rect">
            <a:avLst/>
          </a:prstGeom>
        </p:spPr>
        <p:txBody>
          <a:bodyPr anchor="t" rtlCol="false" tIns="0" lIns="0" bIns="0" rIns="0">
            <a:spAutoFit/>
          </a:bodyPr>
          <a:lstStyle/>
          <a:p>
            <a:pPr algn="l">
              <a:lnSpc>
                <a:spcPts val="4320"/>
              </a:lnSpc>
            </a:pPr>
            <a:r>
              <a:rPr lang="en-US" sz="3600">
                <a:solidFill>
                  <a:srgbClr val="2D936B"/>
                </a:solidFill>
                <a:latin typeface="Trebuchet MS Bold"/>
              </a:rPr>
              <a:t>GIF STEGANOGRAPHY</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0" id="30"/>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1" id="31"/>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400" cy="291900"/>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TextBox 24" id="24"/>
          <p:cNvSpPr txBox="true"/>
          <p:nvPr/>
        </p:nvSpPr>
        <p:spPr>
          <a:xfrm rot="0">
            <a:off x="16915827" y="9707455"/>
            <a:ext cx="361800" cy="26715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10</a:t>
            </a:r>
          </a:p>
        </p:txBody>
      </p:sp>
      <p:sp>
        <p:nvSpPr>
          <p:cNvPr name="TextBox 25" id="25"/>
          <p:cNvSpPr txBox="true"/>
          <p:nvPr/>
        </p:nvSpPr>
        <p:spPr>
          <a:xfrm rot="0">
            <a:off x="1109662" y="430996"/>
            <a:ext cx="4956750" cy="11343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
        <p:nvSpPr>
          <p:cNvPr name="TextBox 26" id="26"/>
          <p:cNvSpPr txBox="true"/>
          <p:nvPr/>
        </p:nvSpPr>
        <p:spPr>
          <a:xfrm rot="0">
            <a:off x="1220138" y="1647221"/>
            <a:ext cx="14258100" cy="7678275"/>
          </a:xfrm>
          <a:prstGeom prst="rect">
            <a:avLst/>
          </a:prstGeom>
        </p:spPr>
        <p:txBody>
          <a:bodyPr anchor="t" rtlCol="false" tIns="0" lIns="0" bIns="0" rIns="0">
            <a:spAutoFit/>
          </a:bodyPr>
          <a:lstStyle/>
          <a:p>
            <a:pPr algn="l">
              <a:lnSpc>
                <a:spcPts val="3240"/>
              </a:lnSpc>
            </a:pPr>
          </a:p>
          <a:p>
            <a:pPr algn="l">
              <a:lnSpc>
                <a:spcPts val="3240"/>
              </a:lnSpc>
            </a:pPr>
          </a:p>
          <a:p>
            <a:pPr algn="l">
              <a:lnSpc>
                <a:spcPts val="3240"/>
              </a:lnSpc>
            </a:pPr>
            <a:r>
              <a:rPr lang="en-US" sz="2700" spc="25">
                <a:solidFill>
                  <a:srgbClr val="000000"/>
                </a:solidFill>
                <a:latin typeface="TT Rounds Condensed Bold"/>
              </a:rPr>
              <a:t>1. System Architecture: </a:t>
            </a:r>
            <a:r>
              <a:rPr lang="en-US" sz="2700" spc="25">
                <a:solidFill>
                  <a:srgbClr val="000000"/>
                </a:solidFill>
                <a:latin typeface="TT Rounds Condensed"/>
              </a:rPr>
              <a:t>Define the overall structure of the steganographic system, including modules for encoding, decoding, and interface components.</a:t>
            </a:r>
          </a:p>
          <a:p>
            <a:pPr algn="l">
              <a:lnSpc>
                <a:spcPts val="3240"/>
              </a:lnSpc>
            </a:pPr>
            <a:r>
              <a:rPr lang="en-US" sz="2700" spc="25">
                <a:solidFill>
                  <a:srgbClr val="000000"/>
                </a:solidFill>
                <a:latin typeface="TT Rounds Condensed Bold"/>
              </a:rPr>
              <a:t>2. Data Flow Diagrams: </a:t>
            </a:r>
            <a:r>
              <a:rPr lang="en-US" sz="2700" spc="25">
                <a:solidFill>
                  <a:srgbClr val="000000"/>
                </a:solidFill>
                <a:latin typeface="TT Rounds Condensed"/>
              </a:rPr>
              <a:t>Illustrate how data (messages and GIF images) will flow through the system, depicting processes such as message encoding, embedding into GIF images, and decoding.</a:t>
            </a:r>
          </a:p>
          <a:p>
            <a:pPr algn="l">
              <a:lnSpc>
                <a:spcPts val="3240"/>
              </a:lnSpc>
            </a:pPr>
            <a:r>
              <a:rPr lang="en-US" sz="2700" spc="25">
                <a:solidFill>
                  <a:srgbClr val="000000"/>
                </a:solidFill>
                <a:latin typeface="TT Rounds Condensed Bold"/>
              </a:rPr>
              <a:t>3. Class Diagrams: </a:t>
            </a:r>
            <a:r>
              <a:rPr lang="en-US" sz="2700" spc="25">
                <a:solidFill>
                  <a:srgbClr val="000000"/>
                </a:solidFill>
                <a:latin typeface="TT Rounds Condensed"/>
              </a:rPr>
              <a:t>Identify the key classes and their relationships within the system, such as classes for image manipulation, message encoding, and decoding algorithms.</a:t>
            </a:r>
          </a:p>
          <a:p>
            <a:pPr algn="l">
              <a:lnSpc>
                <a:spcPts val="3240"/>
              </a:lnSpc>
            </a:pPr>
            <a:r>
              <a:rPr lang="en-US" sz="2700" spc="25">
                <a:solidFill>
                  <a:srgbClr val="000000"/>
                </a:solidFill>
                <a:latin typeface="TT Rounds Condensed Bold"/>
              </a:rPr>
              <a:t>4. Sequence Diagrams: </a:t>
            </a:r>
            <a:r>
              <a:rPr lang="en-US" sz="2700" spc="25">
                <a:solidFill>
                  <a:srgbClr val="000000"/>
                </a:solidFill>
                <a:latin typeface="TT Rounds Condensed"/>
              </a:rPr>
              <a:t>Outline the sequence of interactions between system components during message encoding and decoding processes, highlighting the steps involved in each operation.</a:t>
            </a:r>
          </a:p>
          <a:p>
            <a:pPr algn="l">
              <a:lnSpc>
                <a:spcPts val="3240"/>
              </a:lnSpc>
            </a:pPr>
            <a:r>
              <a:rPr lang="en-US" sz="2700" spc="25">
                <a:solidFill>
                  <a:srgbClr val="000000"/>
                </a:solidFill>
                <a:latin typeface="TT Rounds Condensed Bold"/>
              </a:rPr>
              <a:t>5. User Interface Mockups: </a:t>
            </a:r>
            <a:r>
              <a:rPr lang="en-US" sz="2700" spc="25">
                <a:solidFill>
                  <a:srgbClr val="000000"/>
                </a:solidFill>
                <a:latin typeface="TT Rounds Condensed"/>
              </a:rPr>
              <a:t>Design mockups of the user interface for interacting with the steganographic system, including options for selecting GIF images, inputting messages, and viewing encoded/decoded results.</a:t>
            </a:r>
          </a:p>
          <a:p>
            <a:pPr algn="l">
              <a:lnSpc>
                <a:spcPts val="3240"/>
              </a:lnSpc>
            </a:pPr>
            <a:r>
              <a:rPr lang="en-US" sz="2700" spc="25">
                <a:solidFill>
                  <a:srgbClr val="000000"/>
                </a:solidFill>
                <a:latin typeface="TT Rounds Condensed Bold"/>
              </a:rPr>
              <a:t>6. Testing and Validation Plans: </a:t>
            </a:r>
            <a:r>
              <a:rPr lang="en-US" sz="2700" spc="25">
                <a:solidFill>
                  <a:srgbClr val="000000"/>
                </a:solidFill>
                <a:latin typeface="TT Rounds Condensed"/>
              </a:rPr>
              <a:t>Define strategies for testing the system's functionality, including unit tests for individual components and integration tests for the system as a whole. Validation plans should ensure that encoded messages are successfully hidden within GIF images and can be reliably decoded.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Freeform 24" id="24"/>
          <p:cNvSpPr/>
          <p:nvPr/>
        </p:nvSpPr>
        <p:spPr>
          <a:xfrm flipH="false" flipV="false" rot="0">
            <a:off x="3588068" y="1927605"/>
            <a:ext cx="9813608" cy="7447850"/>
          </a:xfrm>
          <a:custGeom>
            <a:avLst/>
            <a:gdLst/>
            <a:ahLst/>
            <a:cxnLst/>
            <a:rect r="r" b="b" t="t" l="l"/>
            <a:pathLst>
              <a:path h="7447850" w="9813608">
                <a:moveTo>
                  <a:pt x="0" y="0"/>
                </a:moveTo>
                <a:lnTo>
                  <a:pt x="9813607" y="0"/>
                </a:lnTo>
                <a:lnTo>
                  <a:pt x="9813607" y="7447851"/>
                </a:lnTo>
                <a:lnTo>
                  <a:pt x="0" y="7447851"/>
                </a:lnTo>
                <a:lnTo>
                  <a:pt x="0" y="0"/>
                </a:lnTo>
                <a:close/>
              </a:path>
            </a:pathLst>
          </a:custGeom>
          <a:blipFill>
            <a:blip r:embed="rId3"/>
            <a:stretch>
              <a:fillRect l="-1312" t="-1849" r="0" b="-707"/>
            </a:stretch>
          </a:blipFill>
        </p:spPr>
      </p:sp>
      <p:sp>
        <p:nvSpPr>
          <p:cNvPr name="TextBox 25" id="2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11</a:t>
            </a:r>
          </a:p>
        </p:txBody>
      </p:sp>
      <p:sp>
        <p:nvSpPr>
          <p:cNvPr name="TextBox 26" id="26"/>
          <p:cNvSpPr txBox="true"/>
          <p:nvPr/>
        </p:nvSpPr>
        <p:spPr>
          <a:xfrm rot="0">
            <a:off x="1109662" y="430996"/>
            <a:ext cx="4956810" cy="114301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Freeform 24" id="24"/>
          <p:cNvSpPr/>
          <p:nvPr/>
        </p:nvSpPr>
        <p:spPr>
          <a:xfrm flipH="false" flipV="false" rot="0">
            <a:off x="1963201" y="2372066"/>
            <a:ext cx="12304198" cy="4399868"/>
          </a:xfrm>
          <a:custGeom>
            <a:avLst/>
            <a:gdLst/>
            <a:ahLst/>
            <a:cxnLst/>
            <a:rect r="r" b="b" t="t" l="l"/>
            <a:pathLst>
              <a:path h="4399868" w="12304198">
                <a:moveTo>
                  <a:pt x="0" y="0"/>
                </a:moveTo>
                <a:lnTo>
                  <a:pt x="12304198" y="0"/>
                </a:lnTo>
                <a:lnTo>
                  <a:pt x="12304198" y="4399868"/>
                </a:lnTo>
                <a:lnTo>
                  <a:pt x="0" y="4399868"/>
                </a:lnTo>
                <a:lnTo>
                  <a:pt x="0" y="0"/>
                </a:lnTo>
                <a:close/>
              </a:path>
            </a:pathLst>
          </a:custGeom>
          <a:blipFill>
            <a:blip r:embed="rId3"/>
            <a:stretch>
              <a:fillRect l="0" t="-328" r="-9487" b="-328"/>
            </a:stretch>
          </a:blipFill>
        </p:spPr>
      </p:sp>
      <p:sp>
        <p:nvSpPr>
          <p:cNvPr name="TextBox 25" id="2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11</a:t>
            </a:r>
          </a:p>
        </p:txBody>
      </p:sp>
      <p:sp>
        <p:nvSpPr>
          <p:cNvPr name="TextBox 26" id="26"/>
          <p:cNvSpPr txBox="true"/>
          <p:nvPr/>
        </p:nvSpPr>
        <p:spPr>
          <a:xfrm rot="0">
            <a:off x="1109662" y="430996"/>
            <a:ext cx="4956810" cy="114301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pic>
        <p:nvPicPr>
          <p:cNvPr name="Picture 24" id="24">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3652208" y="1471612"/>
            <a:ext cx="10869283" cy="8229600"/>
          </a:xfrm>
          <a:prstGeom prst="rect">
            <a:avLst/>
          </a:prstGeom>
        </p:spPr>
      </p:pic>
      <p:sp>
        <p:nvSpPr>
          <p:cNvPr name="TextBox 25" id="2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11</a:t>
            </a:r>
          </a:p>
        </p:txBody>
      </p:sp>
      <p:sp>
        <p:nvSpPr>
          <p:cNvPr name="TextBox 26" id="26"/>
          <p:cNvSpPr txBox="true"/>
          <p:nvPr/>
        </p:nvSpPr>
        <p:spPr>
          <a:xfrm rot="0">
            <a:off x="1109662" y="430996"/>
            <a:ext cx="4956810" cy="114301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
        <p:nvSpPr>
          <p:cNvPr name="TextBox 27" id="27"/>
          <p:cNvSpPr txBox="true"/>
          <p:nvPr/>
        </p:nvSpPr>
        <p:spPr>
          <a:xfrm rot="0">
            <a:off x="772624" y="1853703"/>
            <a:ext cx="2815443" cy="631693"/>
          </a:xfrm>
          <a:prstGeom prst="rect">
            <a:avLst/>
          </a:prstGeom>
        </p:spPr>
        <p:txBody>
          <a:bodyPr anchor="t" rtlCol="false" tIns="0" lIns="0" bIns="0" rIns="0">
            <a:spAutoFit/>
          </a:bodyPr>
          <a:lstStyle/>
          <a:p>
            <a:pPr algn="l">
              <a:lnSpc>
                <a:spcPts val="4907"/>
              </a:lnSpc>
            </a:pPr>
            <a:r>
              <a:rPr lang="en-US" sz="4089">
                <a:solidFill>
                  <a:srgbClr val="000000"/>
                </a:solidFill>
                <a:latin typeface="Trebuchet MS Bold"/>
              </a:rPr>
              <a:t>INPUT GIF</a:t>
            </a:r>
          </a:p>
        </p:txBody>
      </p:sp>
      <p:sp>
        <p:nvSpPr>
          <p:cNvPr name="TextBox 28" id="28"/>
          <p:cNvSpPr txBox="true"/>
          <p:nvPr/>
        </p:nvSpPr>
        <p:spPr>
          <a:xfrm rot="0">
            <a:off x="8982841" y="839920"/>
            <a:ext cx="5024054" cy="631693"/>
          </a:xfrm>
          <a:prstGeom prst="rect">
            <a:avLst/>
          </a:prstGeom>
        </p:spPr>
        <p:txBody>
          <a:bodyPr anchor="t" rtlCol="false" tIns="0" lIns="0" bIns="0" rIns="0">
            <a:spAutoFit/>
          </a:bodyPr>
          <a:lstStyle/>
          <a:p>
            <a:pPr algn="l">
              <a:lnSpc>
                <a:spcPts val="4907"/>
              </a:lnSpc>
            </a:pPr>
            <a:r>
              <a:rPr lang="en-US" sz="4089">
                <a:solidFill>
                  <a:srgbClr val="000000"/>
                </a:solidFill>
                <a:latin typeface="Trebuchet MS Bold"/>
              </a:rPr>
              <a:t>reallyreadme.gif</a:t>
            </a:r>
          </a:p>
        </p:txBody>
      </p:sp>
    </p:spTree>
  </p:cSld>
  <p:clrMapOvr>
    <a:masterClrMapping/>
  </p:clrMapOvr>
  <p:timing>
    <p:tnLst>
      <p:par>
        <p:cTn dur="indefinite" restart="never" nodeType="tmRoot">
          <p:childTnLst>
            <p:video>
              <p:cMediaNode vol="0">
                <p:cTn fill="hold" display="false">
                  <p:stCondLst>
                    <p:cond delay="indefinite"/>
                  </p:stCondLst>
                </p:cTn>
                <p:tgtEl>
                  <p:spTgt spid="24"/>
                </p:tgtEl>
              </p:cMediaNode>
            </p:video>
          </p:childTnLst>
        </p:cTn>
      </p:par>
    </p:tnLst>
  </p:timing>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Freeform 24" id="24"/>
          <p:cNvSpPr/>
          <p:nvPr/>
        </p:nvSpPr>
        <p:spPr>
          <a:xfrm flipH="false" flipV="false" rot="0">
            <a:off x="2079234" y="7573910"/>
            <a:ext cx="12331427" cy="2016125"/>
          </a:xfrm>
          <a:custGeom>
            <a:avLst/>
            <a:gdLst/>
            <a:ahLst/>
            <a:cxnLst/>
            <a:rect r="r" b="b" t="t" l="l"/>
            <a:pathLst>
              <a:path h="2016125" w="12331427">
                <a:moveTo>
                  <a:pt x="0" y="0"/>
                </a:moveTo>
                <a:lnTo>
                  <a:pt x="12331427" y="0"/>
                </a:lnTo>
                <a:lnTo>
                  <a:pt x="12331427" y="2016124"/>
                </a:lnTo>
                <a:lnTo>
                  <a:pt x="0" y="2016124"/>
                </a:lnTo>
                <a:lnTo>
                  <a:pt x="0" y="0"/>
                </a:lnTo>
                <a:close/>
              </a:path>
            </a:pathLst>
          </a:custGeom>
          <a:blipFill>
            <a:blip r:embed="rId3"/>
            <a:stretch>
              <a:fillRect l="0" t="-53594" r="0" b="-78734"/>
            </a:stretch>
          </a:blipFill>
        </p:spPr>
      </p:sp>
      <p:sp>
        <p:nvSpPr>
          <p:cNvPr name="Freeform 25" id="25"/>
          <p:cNvSpPr/>
          <p:nvPr/>
        </p:nvSpPr>
        <p:spPr>
          <a:xfrm flipH="false" flipV="false" rot="0">
            <a:off x="4716622" y="2156215"/>
            <a:ext cx="6797355" cy="5146569"/>
          </a:xfrm>
          <a:custGeom>
            <a:avLst/>
            <a:gdLst/>
            <a:ahLst/>
            <a:cxnLst/>
            <a:rect r="r" b="b" t="t" l="l"/>
            <a:pathLst>
              <a:path h="5146569" w="6797355">
                <a:moveTo>
                  <a:pt x="0" y="0"/>
                </a:moveTo>
                <a:lnTo>
                  <a:pt x="6797356" y="0"/>
                </a:lnTo>
                <a:lnTo>
                  <a:pt x="6797356" y="5146569"/>
                </a:lnTo>
                <a:lnTo>
                  <a:pt x="0" y="5146569"/>
                </a:lnTo>
                <a:lnTo>
                  <a:pt x="0" y="0"/>
                </a:lnTo>
                <a:close/>
              </a:path>
            </a:pathLst>
          </a:custGeom>
          <a:blipFill>
            <a:blip r:embed="rId4"/>
            <a:stretch>
              <a:fillRect l="0" t="0" r="0" b="0"/>
            </a:stretch>
          </a:blipFill>
        </p:spPr>
      </p:sp>
      <p:sp>
        <p:nvSpPr>
          <p:cNvPr name="TextBox 26" id="26"/>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11</a:t>
            </a:r>
          </a:p>
        </p:txBody>
      </p:sp>
      <p:sp>
        <p:nvSpPr>
          <p:cNvPr name="TextBox 27" id="27"/>
          <p:cNvSpPr txBox="true"/>
          <p:nvPr/>
        </p:nvSpPr>
        <p:spPr>
          <a:xfrm rot="0">
            <a:off x="1109662" y="430996"/>
            <a:ext cx="4956810" cy="114301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MODELLING</a:t>
            </a:r>
          </a:p>
        </p:txBody>
      </p:sp>
      <p:sp>
        <p:nvSpPr>
          <p:cNvPr name="TextBox 28" id="28"/>
          <p:cNvSpPr txBox="true"/>
          <p:nvPr/>
        </p:nvSpPr>
        <p:spPr>
          <a:xfrm rot="0">
            <a:off x="671512" y="3271376"/>
            <a:ext cx="2815443" cy="1876028"/>
          </a:xfrm>
          <a:prstGeom prst="rect">
            <a:avLst/>
          </a:prstGeom>
        </p:spPr>
        <p:txBody>
          <a:bodyPr anchor="t" rtlCol="false" tIns="0" lIns="0" bIns="0" rIns="0">
            <a:spAutoFit/>
          </a:bodyPr>
          <a:lstStyle/>
          <a:p>
            <a:pPr>
              <a:lnSpc>
                <a:spcPts val="4907"/>
              </a:lnSpc>
            </a:pPr>
            <a:r>
              <a:rPr lang="en-US" sz="4089">
                <a:solidFill>
                  <a:srgbClr val="000000"/>
                </a:solidFill>
                <a:latin typeface="Trebuchet MS Bold"/>
              </a:rPr>
              <a:t>OUTPUT SAVED </a:t>
            </a:r>
          </a:p>
          <a:p>
            <a:pPr algn="l">
              <a:lnSpc>
                <a:spcPts val="4907"/>
              </a:lnSpc>
            </a:pPr>
            <a:r>
              <a:rPr lang="en-US" sz="4089">
                <a:solidFill>
                  <a:srgbClr val="000000"/>
                </a:solidFill>
                <a:latin typeface="Trebuchet MS Bold"/>
              </a:rPr>
              <a:t>IMAGE</a:t>
            </a:r>
          </a:p>
        </p:txBody>
      </p:sp>
      <p:sp>
        <p:nvSpPr>
          <p:cNvPr name="TextBox 29" id="29"/>
          <p:cNvSpPr txBox="true"/>
          <p:nvPr/>
        </p:nvSpPr>
        <p:spPr>
          <a:xfrm rot="0">
            <a:off x="7263173" y="1253397"/>
            <a:ext cx="5313276" cy="631693"/>
          </a:xfrm>
          <a:prstGeom prst="rect">
            <a:avLst/>
          </a:prstGeom>
        </p:spPr>
        <p:txBody>
          <a:bodyPr anchor="t" rtlCol="false" tIns="0" lIns="0" bIns="0" rIns="0">
            <a:spAutoFit/>
          </a:bodyPr>
          <a:lstStyle/>
          <a:p>
            <a:pPr algn="l">
              <a:lnSpc>
                <a:spcPts val="4907"/>
              </a:lnSpc>
            </a:pPr>
            <a:r>
              <a:rPr lang="en-US" sz="4089">
                <a:solidFill>
                  <a:srgbClr val="000000"/>
                </a:solidFill>
                <a:latin typeface="Trebuchet MS Bold"/>
              </a:rPr>
              <a:t>encoded_image.png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TextBox 28" id="28"/>
          <p:cNvSpPr txBox="true"/>
          <p:nvPr/>
        </p:nvSpPr>
        <p:spPr>
          <a:xfrm rot="0">
            <a:off x="837248" y="572441"/>
            <a:ext cx="14646593" cy="1689268"/>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RESULTS</a:t>
            </a:r>
          </a:p>
        </p:txBody>
      </p:sp>
      <p:sp>
        <p:nvSpPr>
          <p:cNvPr name="TextBox 29" id="29"/>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12</a:t>
            </a:r>
          </a:p>
        </p:txBody>
      </p:sp>
      <p:sp>
        <p:nvSpPr>
          <p:cNvPr name="TextBox 30" id="30"/>
          <p:cNvSpPr txBox="true"/>
          <p:nvPr/>
        </p:nvSpPr>
        <p:spPr>
          <a:xfrm rot="0">
            <a:off x="1419614" y="2200163"/>
            <a:ext cx="11626500" cy="655237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rPr>
              <a:t>The result of the project would be a fully functional steganographic system capable of embedding secret messages within GIF images and reliably decoding them back without perceptible loss of image quality. Users would be able to interact with the system through a user-friendly interface to encode messages into GIF files and decode hidden messages from existing GIF images. The system would demonstrate its effectiveness through comprehensive testing, showing its capacity to hide messages securely, resist detection, and maintain robustness against compression and image alterations. Additionally, documentation of the project's process, including methodologies, challenges faced, and results obtained, would be provided to facilitate understanding and future development.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837248" y="1029316"/>
            <a:ext cx="14646593" cy="1232393"/>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0" r="0" b="-248"/>
            </a:stretch>
          </a:blipFill>
        </p:spPr>
      </p:sp>
      <p:sp>
        <p:nvSpPr>
          <p:cNvPr name="TextBox 16" id="16"/>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17" id="17"/>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2</a:t>
            </a:r>
          </a:p>
        </p:txBody>
      </p:sp>
      <p:sp>
        <p:nvSpPr>
          <p:cNvPr name="TextBox 18" id="18"/>
          <p:cNvSpPr txBox="true"/>
          <p:nvPr/>
        </p:nvSpPr>
        <p:spPr>
          <a:xfrm rot="0">
            <a:off x="356325" y="3933000"/>
            <a:ext cx="14815650" cy="150060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rPr>
              <a:t>     Implementation of GIF steganography using python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7" id="7"/>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0" r="0" b="-248"/>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0" t="0" r="-6" b="0"/>
            </a:stretch>
          </a:blipFill>
        </p:spPr>
      </p:sp>
      <p:sp>
        <p:nvSpPr>
          <p:cNvPr name="TextBox 14" id="14"/>
          <p:cNvSpPr txBox="true"/>
          <p:nvPr/>
        </p:nvSpPr>
        <p:spPr>
          <a:xfrm rot="0">
            <a:off x="837248" y="632391"/>
            <a:ext cx="14646593" cy="1629318"/>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5" id="1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3</a:t>
            </a:r>
          </a:p>
        </p:txBody>
      </p:sp>
      <p:sp>
        <p:nvSpPr>
          <p:cNvPr name="TextBox 16" id="16"/>
          <p:cNvSpPr txBox="true"/>
          <p:nvPr/>
        </p:nvSpPr>
        <p:spPr>
          <a:xfrm rot="0">
            <a:off x="3276178" y="2016666"/>
            <a:ext cx="9669000" cy="6460125"/>
          </a:xfrm>
          <a:prstGeom prst="rect">
            <a:avLst/>
          </a:prstGeom>
        </p:spPr>
        <p:txBody>
          <a:bodyPr anchor="t" rtlCol="false" tIns="0" lIns="0" bIns="0" rIns="0">
            <a:spAutoFit/>
          </a:bodyPr>
          <a:lstStyle/>
          <a:p>
            <a:pPr algn="l">
              <a:lnSpc>
                <a:spcPts val="3240"/>
              </a:lnSpc>
            </a:pPr>
          </a:p>
          <a:p>
            <a:pPr algn="l" marL="488632" indent="-244316" lvl="1">
              <a:lnSpc>
                <a:spcPts val="3240"/>
              </a:lnSpc>
              <a:buAutoNum type="arabicPeriod" startAt="1"/>
            </a:pPr>
            <a:r>
              <a:rPr lang="en-US" sz="2700" spc="25">
                <a:solidFill>
                  <a:srgbClr val="000000"/>
                </a:solidFill>
                <a:latin typeface="TT Rounds Condensed Bold"/>
              </a:rPr>
              <a:t>Research and Understanding:</a:t>
            </a:r>
            <a:r>
              <a:rPr lang="en-US" sz="2700" spc="25">
                <a:solidFill>
                  <a:srgbClr val="000000"/>
                </a:solidFill>
                <a:latin typeface="TT Rounds Condensed"/>
              </a:rPr>
              <a:t>  Begin by studying the principles of steganography and the GIF file format. Understand how GIF images are structured and how data can be hidden within them without perceptible changes.</a:t>
            </a:r>
          </a:p>
          <a:p>
            <a:pPr algn="l" marL="488632" indent="-244316" lvl="1">
              <a:lnSpc>
                <a:spcPts val="3240"/>
              </a:lnSpc>
              <a:buAutoNum type="arabicPeriod" startAt="1"/>
            </a:pPr>
            <a:r>
              <a:rPr lang="en-US" sz="2700" spc="25">
                <a:solidFill>
                  <a:srgbClr val="000000"/>
                </a:solidFill>
                <a:latin typeface="TT Rounds Condensed Bold"/>
              </a:rPr>
              <a:t>Technique Selection:</a:t>
            </a:r>
            <a:r>
              <a:rPr lang="en-US" sz="2700" spc="25">
                <a:solidFill>
                  <a:srgbClr val="000000"/>
                </a:solidFill>
                <a:latin typeface="TT Rounds Condensed"/>
              </a:rPr>
              <a:t> Explore different steganographic techniques suitable for GIF images. This could include LSB embedding, palette modification, or other methods tailored for GIFs.</a:t>
            </a:r>
          </a:p>
          <a:p>
            <a:pPr algn="l" marL="488632" indent="-244316" lvl="1">
              <a:lnSpc>
                <a:spcPts val="3240"/>
              </a:lnSpc>
              <a:buAutoNum type="arabicPeriod" startAt="1"/>
            </a:pPr>
            <a:r>
              <a:rPr lang="en-US" sz="2700" spc="25">
                <a:solidFill>
                  <a:srgbClr val="000000"/>
                </a:solidFill>
                <a:latin typeface="TT Rounds Condensed Bold"/>
              </a:rPr>
              <a:t>Implementation:</a:t>
            </a:r>
            <a:r>
              <a:rPr lang="en-US" sz="2700" spc="25">
                <a:solidFill>
                  <a:srgbClr val="000000"/>
                </a:solidFill>
                <a:latin typeface="TT Rounds Condensed"/>
              </a:rPr>
              <a:t> Develop software or scripts to encode messages into GIF images and decode them back. This involves writing algorithms to manipulate pixel data or color palette entries while maintaining image integrity.</a:t>
            </a:r>
          </a:p>
          <a:p>
            <a:pPr algn="l" marL="488632" indent="-244316" lvl="1">
              <a:lnSpc>
                <a:spcPts val="3240"/>
              </a:lnSpc>
              <a:buAutoNum type="arabicPeriod" startAt="1"/>
            </a:pPr>
            <a:r>
              <a:rPr lang="en-US" sz="2700" spc="25">
                <a:solidFill>
                  <a:srgbClr val="000000"/>
                </a:solidFill>
                <a:latin typeface="TT Rounds Condensed Bold"/>
              </a:rPr>
              <a:t>Testing and Evaluation: </a:t>
            </a:r>
            <a:r>
              <a:rPr lang="en-US" sz="2700" spc="25">
                <a:solidFill>
                  <a:srgbClr val="000000"/>
                </a:solidFill>
                <a:latin typeface="TT Rounds Condensed"/>
              </a:rPr>
              <a:t>Test your steganographic techniques with various GIF images and message sizes. Evaluate the effectiveness of your method in terms of message capacity, robustness to compression, and resistance to detection.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0" t="0" r="-42"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57"/>
            <a:ext cx="8458200" cy="999054"/>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
        <p:nvSpPr>
          <p:cNvPr name="TextBox 31" id="31"/>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2" id="32"/>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4</a:t>
            </a:r>
          </a:p>
        </p:txBody>
      </p:sp>
      <p:sp>
        <p:nvSpPr>
          <p:cNvPr name="TextBox 33" id="33"/>
          <p:cNvSpPr txBox="true"/>
          <p:nvPr/>
        </p:nvSpPr>
        <p:spPr>
          <a:xfrm rot="0">
            <a:off x="1201088" y="1593387"/>
            <a:ext cx="12342487" cy="2675625"/>
          </a:xfrm>
          <a:prstGeom prst="rect">
            <a:avLst/>
          </a:prstGeom>
        </p:spPr>
        <p:txBody>
          <a:bodyPr anchor="t" rtlCol="false" tIns="0" lIns="0" bIns="0" rIns="0">
            <a:spAutoFit/>
          </a:bodyPr>
          <a:lstStyle/>
          <a:p>
            <a:pPr algn="l">
              <a:lnSpc>
                <a:spcPts val="3600"/>
              </a:lnSpc>
            </a:pPr>
          </a:p>
          <a:p>
            <a:pPr algn="l">
              <a:lnSpc>
                <a:spcPts val="3600"/>
              </a:lnSpc>
            </a:pPr>
            <a:r>
              <a:rPr lang="en-US" sz="3000" spc="28">
                <a:solidFill>
                  <a:srgbClr val="000000"/>
                </a:solidFill>
                <a:latin typeface="TT Rounds Condensed"/>
              </a:rPr>
              <a:t>The problem statement for your GIF steganography project is to develop a method to embed secret messages within GIF images while maintaining their visual integrity. This involves exploring techniques to hide data within the image without altering its appearance perceptibly. The challenge lies in finding efficient methods to encode and decode messages in GIF format, ensuring robustness against detection and resistance to data loss during compression. The project aims to provide a secure and covert communication channel </a:t>
            </a:r>
          </a:p>
          <a:p>
            <a:pPr algn="l">
              <a:lnSpc>
                <a:spcPts val="3600"/>
              </a:lnSpc>
            </a:pPr>
            <a:r>
              <a:rPr lang="en-US" sz="3000" spc="28">
                <a:solidFill>
                  <a:srgbClr val="000000"/>
                </a:solidFill>
                <a:latin typeface="TT Rounds Condensed"/>
              </a:rPr>
              <a:t>using GIF images as carriers for hidden information.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16"/>
            <a:ext cx="7897178" cy="1010295"/>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
        <p:nvSpPr>
          <p:cNvPr name="TextBox 31" id="31"/>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32" id="32"/>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5</a:t>
            </a:r>
          </a:p>
        </p:txBody>
      </p:sp>
      <p:sp>
        <p:nvSpPr>
          <p:cNvPr name="TextBox 33" id="33"/>
          <p:cNvSpPr txBox="true"/>
          <p:nvPr/>
        </p:nvSpPr>
        <p:spPr>
          <a:xfrm rot="0">
            <a:off x="1201088" y="3110850"/>
            <a:ext cx="12424353" cy="4742025"/>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rPr>
              <a:t>The project aims to implement a system for steganographic communication using GIF images as carriers for hidden messages. This involves researching steganography principles and the GIF file format, selecting appropriate techniques such as LSB embedding or palette modification, and developing algorithms for encoding and decoding messages. The system will be tested with various GIF images to evaluate its capacity, robustness, and resistance to detection. Documentation of the process and results will be provided, along with potential avenues for future exploration and improvement.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837248" y="1091491"/>
            <a:ext cx="14646593" cy="1170218"/>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4" id="24"/>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25" id="25"/>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6</a:t>
            </a:r>
          </a:p>
        </p:txBody>
      </p:sp>
      <p:sp>
        <p:nvSpPr>
          <p:cNvPr name="TextBox 26" id="26"/>
          <p:cNvSpPr txBox="true"/>
          <p:nvPr/>
        </p:nvSpPr>
        <p:spPr>
          <a:xfrm rot="0">
            <a:off x="704738" y="1571550"/>
            <a:ext cx="13801350" cy="6153150"/>
          </a:xfrm>
          <a:prstGeom prst="rect">
            <a:avLst/>
          </a:prstGeom>
        </p:spPr>
        <p:txBody>
          <a:bodyPr anchor="t" rtlCol="false" tIns="0" lIns="0" bIns="0" rIns="0">
            <a:spAutoFit/>
          </a:bodyPr>
          <a:lstStyle/>
          <a:p>
            <a:pPr algn="l">
              <a:lnSpc>
                <a:spcPts val="3240"/>
              </a:lnSpc>
            </a:pPr>
          </a:p>
          <a:p>
            <a:pPr algn="l">
              <a:lnSpc>
                <a:spcPts val="3240"/>
              </a:lnSpc>
            </a:pPr>
            <a:r>
              <a:rPr lang="en-US" sz="2700" spc="25">
                <a:solidFill>
                  <a:srgbClr val="000000"/>
                </a:solidFill>
                <a:latin typeface="TT Rounds Condensed"/>
              </a:rPr>
              <a:t>End users of gif steganography can vary widely depending on the context and purpose of its use. Here are some potential end users:</a:t>
            </a:r>
          </a:p>
          <a:p>
            <a:pPr algn="l">
              <a:lnSpc>
                <a:spcPts val="3240"/>
              </a:lnSpc>
            </a:pPr>
            <a:r>
              <a:rPr lang="en-US" sz="2700" spc="25">
                <a:solidFill>
                  <a:srgbClr val="000000"/>
                </a:solidFill>
                <a:latin typeface="TT Rounds Condensed"/>
              </a:rPr>
              <a:t>            </a:t>
            </a:r>
            <a:r>
              <a:rPr lang="en-US" sz="2700" spc="25">
                <a:solidFill>
                  <a:srgbClr val="000000"/>
                </a:solidFill>
                <a:latin typeface="TT Rounds Condensed Bold"/>
              </a:rPr>
              <a:t>Security Professionals: </a:t>
            </a:r>
            <a:r>
              <a:rPr lang="en-US" sz="2700" spc="25">
                <a:solidFill>
                  <a:srgbClr val="000000"/>
                </a:solidFill>
                <a:latin typeface="TT Rounds Condensed"/>
              </a:rPr>
              <a:t>Security experts may use GIF steganography for covert communication, such as exchanging sensitive information or intelligence securely.</a:t>
            </a:r>
          </a:p>
          <a:p>
            <a:pPr algn="l">
              <a:lnSpc>
                <a:spcPts val="3240"/>
              </a:lnSpc>
            </a:pPr>
            <a:r>
              <a:rPr lang="en-US" sz="2700" spc="25">
                <a:solidFill>
                  <a:srgbClr val="000000"/>
                </a:solidFill>
                <a:latin typeface="TT Rounds Condensed"/>
              </a:rPr>
              <a:t>            </a:t>
            </a:r>
            <a:r>
              <a:rPr lang="en-US" sz="2700" spc="25">
                <a:solidFill>
                  <a:srgbClr val="000000"/>
                </a:solidFill>
                <a:latin typeface="TT Rounds Condensed Bold"/>
              </a:rPr>
              <a:t>Journalists and Whistleblowers: </a:t>
            </a:r>
            <a:r>
              <a:rPr lang="en-US" sz="2700" spc="25">
                <a:solidFill>
                  <a:srgbClr val="000000"/>
                </a:solidFill>
                <a:latin typeface="TT Rounds Condensed"/>
              </a:rPr>
              <a:t>Individuals working in journalism or whistleblowing may utilize GIF steganography to protect their sources or transmit information anonymously.</a:t>
            </a:r>
          </a:p>
          <a:p>
            <a:pPr algn="l">
              <a:lnSpc>
                <a:spcPts val="3240"/>
              </a:lnSpc>
            </a:pPr>
            <a:r>
              <a:rPr lang="en-US" sz="2700" spc="25">
                <a:solidFill>
                  <a:srgbClr val="000000"/>
                </a:solidFill>
                <a:latin typeface="TT Rounds Condensed"/>
              </a:rPr>
              <a:t>            </a:t>
            </a:r>
            <a:r>
              <a:rPr lang="en-US" sz="2700" spc="25">
                <a:solidFill>
                  <a:srgbClr val="000000"/>
                </a:solidFill>
                <a:latin typeface="TT Rounds Condensed Bold"/>
              </a:rPr>
              <a:t>Privacy Advocates: </a:t>
            </a:r>
            <a:r>
              <a:rPr lang="en-US" sz="2700" spc="25">
                <a:solidFill>
                  <a:srgbClr val="000000"/>
                </a:solidFill>
                <a:latin typeface="TT Rounds Condensed"/>
              </a:rPr>
              <a:t>People concerned about privacy may employ GIF steganography to hide personal messages or data within seemingly innocuous images, safeguarding their information from unauthorized access.</a:t>
            </a:r>
          </a:p>
          <a:p>
            <a:pPr algn="l">
              <a:lnSpc>
                <a:spcPts val="3240"/>
              </a:lnSpc>
            </a:pPr>
            <a:r>
              <a:rPr lang="en-US" sz="2700" spc="25">
                <a:solidFill>
                  <a:srgbClr val="000000"/>
                </a:solidFill>
                <a:latin typeface="TT Rounds Condensed"/>
              </a:rPr>
              <a:t>             </a:t>
            </a:r>
            <a:r>
              <a:rPr lang="en-US" sz="2700" spc="25">
                <a:solidFill>
                  <a:srgbClr val="000000"/>
                </a:solidFill>
                <a:latin typeface="TT Rounds Condensed Bold"/>
              </a:rPr>
              <a:t>Digital Artists: </a:t>
            </a:r>
            <a:r>
              <a:rPr lang="en-US" sz="2700" spc="25">
                <a:solidFill>
                  <a:srgbClr val="000000"/>
                </a:solidFill>
                <a:latin typeface="TT Rounds Condensed"/>
              </a:rPr>
              <a:t>Creatives may experiment with GIF steganography as a form of artistic expression, embedding hidden messages or layers of meaning within their artwork.</a:t>
            </a:r>
          </a:p>
          <a:p>
            <a:pPr algn="l">
              <a:lnSpc>
                <a:spcPts val="3240"/>
              </a:lnSpc>
            </a:pPr>
            <a:r>
              <a:rPr lang="en-US" sz="2700" spc="25">
                <a:solidFill>
                  <a:srgbClr val="000000"/>
                </a:solidFill>
                <a:latin typeface="TT Rounds Condensed"/>
              </a:rPr>
              <a:t>             </a:t>
            </a:r>
            <a:r>
              <a:rPr lang="en-US" sz="2700" spc="25">
                <a:solidFill>
                  <a:srgbClr val="000000"/>
                </a:solidFill>
                <a:latin typeface="TT Rounds Condensed Bold"/>
              </a:rPr>
              <a:t>Educational Purposes</a:t>
            </a:r>
            <a:r>
              <a:rPr lang="en-US" sz="2700" spc="25">
                <a:solidFill>
                  <a:srgbClr val="000000"/>
                </a:solidFill>
                <a:latin typeface="TT Rounds Condensed"/>
              </a:rPr>
              <a:t>: Students and researchers studying cybersecurity, cryptography, or digital forensics may explore GIF steganography as a learning tool to understand covert communication techniques and their implications.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85738" y="3028950"/>
            <a:ext cx="4043361" cy="4872038"/>
          </a:xfrm>
          <a:custGeom>
            <a:avLst/>
            <a:gdLst/>
            <a:ahLst/>
            <a:cxnLst/>
            <a:rect r="r" b="b" t="t" l="l"/>
            <a:pathLst>
              <a:path h="4872038" w="4043361">
                <a:moveTo>
                  <a:pt x="0" y="0"/>
                </a:moveTo>
                <a:lnTo>
                  <a:pt x="4043360" y="0"/>
                </a:lnTo>
                <a:lnTo>
                  <a:pt x="4043360" y="4872038"/>
                </a:lnTo>
                <a:lnTo>
                  <a:pt x="0" y="4872038"/>
                </a:lnTo>
                <a:lnTo>
                  <a:pt x="0" y="0"/>
                </a:lnTo>
                <a:close/>
              </a:path>
            </a:pathLst>
          </a:custGeom>
          <a:blipFill>
            <a:blip r:embed="rId2"/>
            <a:stretch>
              <a:fillRect l="0" t="0" r="-27" b="0"/>
            </a:stretch>
          </a:blipFill>
        </p:spPr>
      </p:sp>
      <p:sp>
        <p:nvSpPr>
          <p:cNvPr name="TextBox 23" id="23"/>
          <p:cNvSpPr txBox="true"/>
          <p:nvPr/>
        </p:nvSpPr>
        <p:spPr>
          <a:xfrm rot="0">
            <a:off x="837261" y="1054425"/>
            <a:ext cx="13496925" cy="1090525"/>
          </a:xfrm>
          <a:prstGeom prst="rect">
            <a:avLst/>
          </a:prstGeom>
        </p:spPr>
        <p:txBody>
          <a:bodyPr anchor="t" rtlCol="false" tIns="0" lIns="0" bIns="0" rIns="0">
            <a:spAutoFit/>
          </a:bodyPr>
          <a:lstStyle/>
          <a:p>
            <a:pPr algn="l">
              <a:lnSpc>
                <a:spcPts val="6480"/>
              </a:lnSpc>
            </a:pPr>
            <a:r>
              <a:rPr lang="en-US" sz="5400">
                <a:solidFill>
                  <a:srgbClr val="000000"/>
                </a:solidFill>
                <a:latin typeface="Trebuchet MS Bold"/>
              </a:rPr>
              <a:t>SOLUTION AND ITS VALUE PROPOSITION</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
        <p:nvSpPr>
          <p:cNvPr name="TextBox 25" id="25"/>
          <p:cNvSpPr txBox="true"/>
          <p:nvPr/>
        </p:nvSpPr>
        <p:spPr>
          <a:xfrm rot="0">
            <a:off x="1109662" y="9707455"/>
            <a:ext cx="2698433" cy="290205"/>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26" id="26"/>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7</a:t>
            </a:r>
          </a:p>
        </p:txBody>
      </p:sp>
      <p:sp>
        <p:nvSpPr>
          <p:cNvPr name="TextBox 27" id="27"/>
          <p:cNvSpPr txBox="true"/>
          <p:nvPr/>
        </p:nvSpPr>
        <p:spPr>
          <a:xfrm rot="0">
            <a:off x="4320524" y="3106462"/>
            <a:ext cx="10560900" cy="650332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rPr>
              <a:t>The solution involves developing a steganographic system capable of hiding messages within GIF images while preserving their visual quality. This system will employ techniques such as LSB embedding or palette modification to encode messages into the image data discreetly. </a:t>
            </a:r>
          </a:p>
          <a:p>
            <a:pPr algn="l">
              <a:lnSpc>
                <a:spcPts val="3240"/>
              </a:lnSpc>
            </a:pPr>
            <a:r>
              <a:rPr lang="en-US" sz="2700" spc="25">
                <a:solidFill>
                  <a:srgbClr val="000000"/>
                </a:solidFill>
                <a:latin typeface="TT Rounds Condensed"/>
              </a:rPr>
              <a:t>Value Proposition:</a:t>
            </a:r>
          </a:p>
          <a:p>
            <a:pPr algn="l">
              <a:lnSpc>
                <a:spcPts val="3240"/>
              </a:lnSpc>
            </a:pPr>
            <a:r>
              <a:rPr lang="en-US" sz="2700" spc="25">
                <a:solidFill>
                  <a:srgbClr val="000000"/>
                </a:solidFill>
                <a:latin typeface="TT Rounds Condensed Bold"/>
              </a:rPr>
              <a:t>Enhanced Security:</a:t>
            </a:r>
            <a:r>
              <a:rPr lang="en-US" sz="2700" spc="25">
                <a:solidFill>
                  <a:srgbClr val="000000"/>
                </a:solidFill>
                <a:latin typeface="TT Rounds Condensed"/>
              </a:rPr>
              <a:t> By combining encryption and steganography, our solution provides a high level of security for sensitive information, safeguarding it from unauthorized access, interception, and tampering.</a:t>
            </a:r>
          </a:p>
          <a:p>
            <a:pPr algn="l">
              <a:lnSpc>
                <a:spcPts val="3240"/>
              </a:lnSpc>
            </a:pPr>
            <a:r>
              <a:rPr lang="en-US" sz="2700" spc="25">
                <a:solidFill>
                  <a:srgbClr val="000000"/>
                </a:solidFill>
                <a:latin typeface="TT Rounds Condensed Bold"/>
              </a:rPr>
              <a:t>Covert Communication:</a:t>
            </a:r>
            <a:r>
              <a:rPr lang="en-US" sz="2700" spc="25">
                <a:solidFill>
                  <a:srgbClr val="000000"/>
                </a:solidFill>
                <a:latin typeface="TT Rounds Condensed"/>
              </a:rPr>
              <a:t> Our system enables users to communicate covertly through innocuous-looking images, offering a discreet and inconspicuous method of sharing confidential messages without arousing suspicion.</a:t>
            </a:r>
          </a:p>
          <a:p>
            <a:pPr algn="l">
              <a:lnSpc>
                <a:spcPts val="32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85738" y="3028950"/>
            <a:ext cx="4043361" cy="4872038"/>
          </a:xfrm>
          <a:custGeom>
            <a:avLst/>
            <a:gdLst/>
            <a:ahLst/>
            <a:cxnLst/>
            <a:rect r="r" b="b" t="t" l="l"/>
            <a:pathLst>
              <a:path h="4872038" w="4043361">
                <a:moveTo>
                  <a:pt x="0" y="0"/>
                </a:moveTo>
                <a:lnTo>
                  <a:pt x="4043360" y="0"/>
                </a:lnTo>
                <a:lnTo>
                  <a:pt x="4043360" y="4872038"/>
                </a:lnTo>
                <a:lnTo>
                  <a:pt x="0" y="4872038"/>
                </a:lnTo>
                <a:lnTo>
                  <a:pt x="0" y="0"/>
                </a:lnTo>
                <a:close/>
              </a:path>
            </a:pathLst>
          </a:custGeom>
          <a:blipFill>
            <a:blip r:embed="rId2"/>
            <a:stretch>
              <a:fillRect l="0" t="0" r="-27" b="0"/>
            </a:stretch>
          </a:blipFill>
        </p:spPr>
      </p:sp>
      <p:sp>
        <p:nvSpPr>
          <p:cNvPr name="TextBox 23" id="23"/>
          <p:cNvSpPr txBox="true"/>
          <p:nvPr/>
        </p:nvSpPr>
        <p:spPr>
          <a:xfrm rot="0">
            <a:off x="772011" y="989175"/>
            <a:ext cx="13793992" cy="1090525"/>
          </a:xfrm>
          <a:prstGeom prst="rect">
            <a:avLst/>
          </a:prstGeom>
        </p:spPr>
        <p:txBody>
          <a:bodyPr anchor="t" rtlCol="false" tIns="0" lIns="0" bIns="0" rIns="0">
            <a:spAutoFit/>
          </a:bodyPr>
          <a:lstStyle/>
          <a:p>
            <a:pPr algn="l">
              <a:lnSpc>
                <a:spcPts val="6480"/>
              </a:lnSpc>
            </a:pPr>
            <a:r>
              <a:rPr lang="en-US" sz="5400">
                <a:solidFill>
                  <a:srgbClr val="000000"/>
                </a:solidFill>
                <a:latin typeface="Trebuchet MS Bold"/>
              </a:rPr>
              <a:t>SOLUTION AND ITS VALUE PROPOSITION</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
        <p:nvSpPr>
          <p:cNvPr name="TextBox 25" id="25"/>
          <p:cNvSpPr txBox="true"/>
          <p:nvPr/>
        </p:nvSpPr>
        <p:spPr>
          <a:xfrm rot="0">
            <a:off x="1109662" y="9707455"/>
            <a:ext cx="2698650" cy="267150"/>
          </a:xfrm>
          <a:prstGeom prst="rect">
            <a:avLst/>
          </a:prstGeom>
        </p:spPr>
        <p:txBody>
          <a:bodyPr anchor="t" rtlCol="false" tIns="0" lIns="0" bIns="0" rIns="0">
            <a:spAutoFit/>
          </a:bodyPr>
          <a:lstStyle/>
          <a:p>
            <a:pPr algn="l">
              <a:lnSpc>
                <a:spcPts val="1980"/>
              </a:lnSpc>
            </a:pPr>
            <a:r>
              <a:rPr lang="en-US" sz="1650">
                <a:solidFill>
                  <a:srgbClr val="2D83C3"/>
                </a:solidFill>
                <a:latin typeface="Trebuchet MS"/>
              </a:rPr>
              <a:t>3/21/2024  </a:t>
            </a:r>
            <a:r>
              <a:rPr lang="en-US" sz="1650">
                <a:solidFill>
                  <a:srgbClr val="2D83C3"/>
                </a:solidFill>
                <a:latin typeface="Trebuchet MS Bold"/>
              </a:rPr>
              <a:t>Annual Review</a:t>
            </a:r>
          </a:p>
        </p:txBody>
      </p:sp>
      <p:sp>
        <p:nvSpPr>
          <p:cNvPr name="TextBox 26" id="26"/>
          <p:cNvSpPr txBox="true"/>
          <p:nvPr/>
        </p:nvSpPr>
        <p:spPr>
          <a:xfrm rot="0">
            <a:off x="16915827" y="9707455"/>
            <a:ext cx="361800" cy="26715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8</a:t>
            </a:r>
          </a:p>
        </p:txBody>
      </p:sp>
      <p:sp>
        <p:nvSpPr>
          <p:cNvPr name="TextBox 27" id="27"/>
          <p:cNvSpPr txBox="true"/>
          <p:nvPr/>
        </p:nvSpPr>
        <p:spPr>
          <a:xfrm rot="0">
            <a:off x="2895750" y="2806350"/>
            <a:ext cx="11757000" cy="6503325"/>
          </a:xfrm>
          <a:prstGeom prst="rect">
            <a:avLst/>
          </a:prstGeom>
        </p:spPr>
        <p:txBody>
          <a:bodyPr anchor="t" rtlCol="false" tIns="0" lIns="0" bIns="0" rIns="0">
            <a:spAutoFit/>
          </a:bodyPr>
          <a:lstStyle/>
          <a:p>
            <a:pPr algn="l">
              <a:lnSpc>
                <a:spcPts val="3240"/>
              </a:lnSpc>
            </a:pPr>
          </a:p>
          <a:p>
            <a:pPr algn="l">
              <a:lnSpc>
                <a:spcPts val="3240"/>
              </a:lnSpc>
            </a:pPr>
            <a:r>
              <a:rPr lang="en-US" sz="2700" spc="25">
                <a:solidFill>
                  <a:srgbClr val="000000"/>
                </a:solidFill>
                <a:latin typeface="TT Rounds Condensed Bold"/>
              </a:rPr>
              <a:t>Privacy Protection:</a:t>
            </a:r>
            <a:r>
              <a:rPr lang="en-US" sz="2700" spc="25">
                <a:solidFill>
                  <a:srgbClr val="000000"/>
                </a:solidFill>
                <a:latin typeface="TT Rounds Condensed"/>
              </a:rPr>
              <a:t> With our solution, individuals and organizations can protect their privacy and confidentiality by securely transmitting sensitive information while mitigating the risk of exposure or interception by adversaries.</a:t>
            </a:r>
          </a:p>
          <a:p>
            <a:pPr algn="l">
              <a:lnSpc>
                <a:spcPts val="3240"/>
              </a:lnSpc>
            </a:pPr>
          </a:p>
          <a:p>
            <a:pPr algn="l">
              <a:lnSpc>
                <a:spcPts val="3240"/>
              </a:lnSpc>
            </a:pPr>
            <a:r>
              <a:rPr lang="en-US" sz="2700" spc="25">
                <a:solidFill>
                  <a:srgbClr val="000000"/>
                </a:solidFill>
                <a:latin typeface="TT Rounds Condensed Bold"/>
              </a:rPr>
              <a:t>Versatile Applications:</a:t>
            </a:r>
            <a:r>
              <a:rPr lang="en-US" sz="2700" spc="25">
                <a:solidFill>
                  <a:srgbClr val="000000"/>
                </a:solidFill>
                <a:latin typeface="TT Rounds Condensed"/>
              </a:rPr>
              <a:t> Our image steganography system has diverse applications across various sectors, including government, military, business, journalism, activism, and personal privacy, empowering users to securely communicate and share information across different domains.</a:t>
            </a:r>
          </a:p>
          <a:p>
            <a:pPr algn="l">
              <a:lnSpc>
                <a:spcPts val="3240"/>
              </a:lnSpc>
            </a:pPr>
          </a:p>
          <a:p>
            <a:pPr algn="l">
              <a:lnSpc>
                <a:spcPts val="3240"/>
              </a:lnSpc>
            </a:pPr>
            <a:r>
              <a:rPr lang="en-US" sz="2700" spc="25">
                <a:solidFill>
                  <a:srgbClr val="000000"/>
                </a:solidFill>
                <a:latin typeface="TT Rounds Condensed Bold"/>
              </a:rPr>
              <a:t>Compliance and Regulation:</a:t>
            </a:r>
            <a:r>
              <a:rPr lang="en-US" sz="2700" spc="25">
                <a:solidFill>
                  <a:srgbClr val="000000"/>
                </a:solidFill>
                <a:latin typeface="TT Rounds Condensed"/>
              </a:rPr>
              <a:t> Our solution helps organizations adhere to regulatory requirements and compliance standards concerning data protection and privacy by providing a secure and auditable communication channel for sensitive information exchange.</a:t>
            </a:r>
          </a:p>
          <a:p>
            <a:pPr algn="l">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0" r="0" b="-2857"/>
            </a:stretch>
          </a:blipFill>
        </p:spPr>
      </p:sp>
      <p:sp>
        <p:nvSpPr>
          <p:cNvPr name="TextBox 30" id="30"/>
          <p:cNvSpPr txBox="true"/>
          <p:nvPr/>
        </p:nvSpPr>
        <p:spPr>
          <a:xfrm rot="0">
            <a:off x="837248" y="854641"/>
            <a:ext cx="14646593" cy="1407068"/>
          </a:xfrm>
          <a:prstGeom prst="rect">
            <a:avLst/>
          </a:prstGeom>
        </p:spPr>
        <p:txBody>
          <a:bodyPr anchor="t" rtlCol="false" tIns="0" lIns="0" bIns="0" rIns="0">
            <a:spAutoFit/>
          </a:bodyPr>
          <a:lstStyle/>
          <a:p>
            <a:pPr algn="l">
              <a:lnSpc>
                <a:spcPts val="7650"/>
              </a:lnSpc>
            </a:pPr>
            <a:r>
              <a:rPr lang="en-US" sz="6375">
                <a:solidFill>
                  <a:srgbClr val="000000"/>
                </a:solidFill>
                <a:latin typeface="Trebuchet MS Bold"/>
              </a:rPr>
              <a:t>THE WOW IN YOUR SOLUTION</a:t>
            </a:r>
          </a:p>
        </p:txBody>
      </p:sp>
      <p:sp>
        <p:nvSpPr>
          <p:cNvPr name="TextBox 31" id="31"/>
          <p:cNvSpPr txBox="true"/>
          <p:nvPr/>
        </p:nvSpPr>
        <p:spPr>
          <a:xfrm rot="0">
            <a:off x="16915827" y="9707455"/>
            <a:ext cx="36195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rPr>
              <a:t>9</a:t>
            </a:r>
          </a:p>
        </p:txBody>
      </p:sp>
      <p:sp>
        <p:nvSpPr>
          <p:cNvPr name="TextBox 32" id="32"/>
          <p:cNvSpPr txBox="true"/>
          <p:nvPr/>
        </p:nvSpPr>
        <p:spPr>
          <a:xfrm rot="0">
            <a:off x="3945225" y="3374625"/>
            <a:ext cx="9082200" cy="3893775"/>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rPr>
              <a:t>The "wow" factor in this solution lies in its ability to seamlessly embed secret messages within ordinary GIF images, effectively turning them into covert carriers of information. This capability opens up endless possibilities for secure communication, as GIF files are ubiquitous and often overlooked as potential vehicles for hidden data. The system's versatility, combined with its robustness against detection and resistance to data loss, makes it a powerful tool for clandestine communication and digital secrecy.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DAGBMC2z0nk</dc:identifier>
  <dcterms:modified xsi:type="dcterms:W3CDTF">2011-08-01T06:04:30Z</dcterms:modified>
  <cp:revision>1</cp:revision>
  <dc:title>End users of gif steganography can vary widely depending on the context and purpose of its use. Here are some potential end users: Security Professionals: Security experts may use GIF steganography for covert communication, such as exchanging sensitive</dc:title>
</cp:coreProperties>
</file>