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Abdullah.S</a:t>
            </a:r>
            <a:endParaRPr lang="en-US" sz="2800" dirty="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Gokul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Raja.D</a:t>
            </a:r>
            <a:endParaRPr lang="en-US" sz="2800" dirty="0">
              <a:latin typeface="Times New Roman" panose="02020603050405020304" pitchFamily="18" charset="0"/>
              <a:cs typeface="Times New Roman" panose="02020603050405020304" pitchFamily="18" charset="0"/>
            </a:endParaRPr>
          </a:p>
          <a:p>
            <a:pPr indent="3136900" algn="l"/>
            <a:r>
              <a:rPr lang="en-US" sz="2800" dirty="0">
                <a:latin typeface="Times New Roman" panose="02020603050405020304" pitchFamily="18" charset="0"/>
                <a:cs typeface="Times New Roman" panose="02020603050405020304" pitchFamily="18" charset="0"/>
              </a:rPr>
              <a:t>Harish </a:t>
            </a:r>
            <a:r>
              <a:rPr lang="en-US" sz="2800" dirty="0" err="1">
                <a:latin typeface="Times New Roman" panose="02020603050405020304" pitchFamily="18" charset="0"/>
                <a:cs typeface="Times New Roman" panose="02020603050405020304" pitchFamily="18" charset="0"/>
              </a:rPr>
              <a:t>Kumar.J</a:t>
            </a:r>
            <a:endParaRPr lang="en-US" sz="2800" dirty="0">
              <a:latin typeface="Times New Roman" panose="02020603050405020304" pitchFamily="18" charset="0"/>
              <a:cs typeface="Times New Roman" panose="02020603050405020304" pitchFamily="18" charset="0"/>
            </a:endParaRPr>
          </a:p>
          <a:p>
            <a:pPr indent="3136900" algn="l"/>
            <a:r>
              <a:rPr lang="en-US" sz="2800" smtClean="0">
                <a:latin typeface="Times New Roman" panose="02020603050405020304" pitchFamily="18" charset="0"/>
                <a:cs typeface="Times New Roman" panose="02020603050405020304" pitchFamily="18" charset="0"/>
              </a:rPr>
              <a:t>Vikram.M</a:t>
            </a:r>
            <a:endParaRPr lang="en-US" sz="28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555812"/>
            <a:ext cx="11120718" cy="5863198"/>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validation_generator</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train_datagen.flow_from_directory</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train_data_dir</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target_size</a:t>
            </a:r>
            <a:r>
              <a:rPr lang="en-US" sz="1900" dirty="0">
                <a:latin typeface="Times New Roman" panose="02020603050405020304" pitchFamily="18" charset="0"/>
                <a:cs typeface="Times New Roman" panose="02020603050405020304" pitchFamily="18" charset="0"/>
              </a:rPr>
              <a:t>=(128, 128),</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batch_size</a:t>
            </a:r>
            <a:r>
              <a:rPr lang="en-US" sz="1900" dirty="0">
                <a:latin typeface="Times New Roman" panose="02020603050405020304" pitchFamily="18" charset="0"/>
                <a:cs typeface="Times New Roman" panose="02020603050405020304" pitchFamily="18" charset="0"/>
              </a:rPr>
              <a:t>=64,</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class_mode</a:t>
            </a:r>
            <a:r>
              <a:rPr lang="en-US" sz="1900" dirty="0">
                <a:latin typeface="Times New Roman" panose="02020603050405020304" pitchFamily="18" charset="0"/>
                <a:cs typeface="Times New Roman" panose="02020603050405020304" pitchFamily="18" charset="0"/>
              </a:rPr>
              <a:t>='categorical',</a:t>
            </a:r>
          </a:p>
          <a:p>
            <a:pPr marL="0" indent="0">
              <a:buNone/>
            </a:pPr>
            <a:r>
              <a:rPr lang="en-US" sz="1900" dirty="0">
                <a:latin typeface="Times New Roman" panose="02020603050405020304" pitchFamily="18" charset="0"/>
                <a:cs typeface="Times New Roman" panose="02020603050405020304" pitchFamily="18" charset="0"/>
              </a:rPr>
              <a:t>        subset='validation'</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 Load or create the model</a:t>
            </a:r>
          </a:p>
          <a:p>
            <a:pPr marL="0" indent="0">
              <a:buNone/>
            </a:pPr>
            <a:r>
              <a:rPr lang="en-US" sz="1900" dirty="0">
                <a:latin typeface="Times New Roman" panose="02020603050405020304" pitchFamily="18" charset="0"/>
                <a:cs typeface="Times New Roman" panose="02020603050405020304" pitchFamily="18" charset="0"/>
              </a:rPr>
              <a:t>    if </a:t>
            </a:r>
            <a:r>
              <a:rPr lang="en-US" sz="1900" dirty="0" err="1">
                <a:latin typeface="Times New Roman" panose="02020603050405020304" pitchFamily="18" charset="0"/>
                <a:cs typeface="Times New Roman" panose="02020603050405020304" pitchFamily="18" charset="0"/>
              </a:rPr>
              <a:t>os.path.exists</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model = </a:t>
            </a:r>
            <a:r>
              <a:rPr lang="en-US" sz="1900" dirty="0" err="1">
                <a:latin typeface="Times New Roman" panose="02020603050405020304" pitchFamily="18" charset="0"/>
                <a:cs typeface="Times New Roman" panose="02020603050405020304" pitchFamily="18" charset="0"/>
              </a:rPr>
              <a:t>tf.keras.models.load_model</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else:</a:t>
            </a:r>
          </a:p>
          <a:p>
            <a:pPr marL="0" indent="0">
              <a:buNone/>
            </a:pPr>
            <a:r>
              <a:rPr lang="en-US" sz="1900" dirty="0">
                <a:latin typeface="Times New Roman" panose="02020603050405020304" pitchFamily="18" charset="0"/>
                <a:cs typeface="Times New Roman" panose="02020603050405020304" pitchFamily="18" charset="0"/>
              </a:rPr>
              <a:t>        model = </a:t>
            </a:r>
            <a:r>
              <a:rPr lang="en-US" sz="1900" dirty="0" err="1">
                <a:latin typeface="Times New Roman" panose="02020603050405020304" pitchFamily="18" charset="0"/>
                <a:cs typeface="Times New Roman" panose="02020603050405020304" pitchFamily="18" charset="0"/>
              </a:rPr>
              <a:t>load_and_compile_model</a:t>
            </a:r>
            <a:r>
              <a:rPr lang="en-US" sz="1900" dirty="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 </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Train the model</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model.fit</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train_generator</a:t>
            </a:r>
            <a:r>
              <a:rPr lang="en-US" sz="1900" dirty="0">
                <a:latin typeface="Times New Roman" panose="02020603050405020304" pitchFamily="18" charset="0"/>
                <a:cs typeface="Times New Roman" panose="02020603050405020304" pitchFamily="18" charset="0"/>
              </a:rPr>
              <a:t>, epochs=</a:t>
            </a:r>
            <a:r>
              <a:rPr lang="en-US" sz="1900" dirty="0" err="1">
                <a:latin typeface="Times New Roman" panose="02020603050405020304" pitchFamily="18" charset="0"/>
                <a:cs typeface="Times New Roman" panose="02020603050405020304" pitchFamily="18" charset="0"/>
              </a:rPr>
              <a:t>nb_epochs</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validation_data</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validation_generator</a:t>
            </a: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1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295835"/>
            <a:ext cx="11084859" cy="5881128"/>
          </a:xfrm>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 # Save the model for later use</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model.save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model_save_path</a:t>
            </a: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 Function for recognizing images</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def</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recognize_image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image_path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Image.open</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image_path</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img.resize</a:t>
            </a:r>
            <a:r>
              <a:rPr lang="en-US" sz="1900" dirty="0">
                <a:latin typeface="Times New Roman" panose="02020603050405020304" pitchFamily="18" charset="0"/>
                <a:cs typeface="Times New Roman" panose="02020603050405020304" pitchFamily="18" charset="0"/>
              </a:rPr>
              <a:t>((128, 128))</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np.array</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img</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np.expand_dims</a:t>
            </a:r>
            <a:r>
              <a:rPr lang="en-US" sz="1900" dirty="0">
                <a:latin typeface="Times New Roman" panose="02020603050405020304" pitchFamily="18" charset="0"/>
                <a:cs typeface="Times New Roman" panose="02020603050405020304" pitchFamily="18" charset="0"/>
              </a:rPr>
              <a:t>(x, axis=0)</a:t>
            </a:r>
          </a:p>
          <a:p>
            <a:pPr marL="0" indent="0">
              <a:buNone/>
            </a:pPr>
            <a:r>
              <a:rPr lang="en-US" sz="1900" dirty="0">
                <a:latin typeface="Times New Roman" panose="02020603050405020304" pitchFamily="18" charset="0"/>
                <a:cs typeface="Times New Roman" panose="02020603050405020304" pitchFamily="18" charset="0"/>
              </a:rPr>
              <a:t>        x = </a:t>
            </a:r>
            <a:r>
              <a:rPr lang="en-US" sz="1900" dirty="0" err="1">
                <a:latin typeface="Times New Roman" panose="02020603050405020304" pitchFamily="18" charset="0"/>
                <a:cs typeface="Times New Roman" panose="02020603050405020304" pitchFamily="18" charset="0"/>
              </a:rPr>
              <a:t>preprocess_input</a:t>
            </a:r>
            <a:r>
              <a:rPr lang="en-US" sz="1900" dirty="0">
                <a:latin typeface="Times New Roman" panose="02020603050405020304" pitchFamily="18" charset="0"/>
                <a:cs typeface="Times New Roman" panose="02020603050405020304" pitchFamily="18" charset="0"/>
              </a:rPr>
              <a:t>(x)</a:t>
            </a:r>
          </a:p>
          <a:p>
            <a:pPr marL="0" indent="0">
              <a:buNone/>
            </a:pPr>
            <a:r>
              <a:rPr lang="en-US" sz="1900" dirty="0">
                <a:latin typeface="Times New Roman" panose="02020603050405020304" pitchFamily="18" charset="0"/>
                <a:cs typeface="Times New Roman" panose="02020603050405020304" pitchFamily="18" charset="0"/>
              </a:rPr>
              <a:t>        prediction = </a:t>
            </a:r>
            <a:r>
              <a:rPr lang="en-US" sz="1900" dirty="0" err="1">
                <a:latin typeface="Times New Roman" panose="02020603050405020304" pitchFamily="18" charset="0"/>
                <a:cs typeface="Times New Roman" panose="02020603050405020304" pitchFamily="18" charset="0"/>
              </a:rPr>
              <a:t>model.predict</a:t>
            </a:r>
            <a:r>
              <a:rPr lang="en-US" sz="1900" dirty="0">
                <a:latin typeface="Times New Roman" panose="02020603050405020304" pitchFamily="18" charset="0"/>
                <a:cs typeface="Times New Roman" panose="02020603050405020304" pitchFamily="18" charset="0"/>
              </a:rPr>
              <a:t>(x)</a:t>
            </a:r>
          </a:p>
          <a:p>
            <a:pPr marL="0" indent="0">
              <a:buNone/>
            </a:pPr>
            <a:r>
              <a:rPr lang="en-US" sz="1900" dirty="0">
                <a:latin typeface="Times New Roman" panose="02020603050405020304" pitchFamily="18" charset="0"/>
                <a:cs typeface="Times New Roman" panose="02020603050405020304" pitchFamily="18" charset="0"/>
              </a:rPr>
              <a:t>        labels = </a:t>
            </a:r>
            <a:r>
              <a:rPr lang="en-US" sz="1900" dirty="0" err="1">
                <a:latin typeface="Times New Roman" panose="02020603050405020304" pitchFamily="18" charset="0"/>
                <a:cs typeface="Times New Roman" panose="02020603050405020304" pitchFamily="18" charset="0"/>
              </a:rPr>
              <a:t>decode_predictions</a:t>
            </a:r>
            <a:r>
              <a:rPr lang="en-US" sz="1900" dirty="0">
                <a:latin typeface="Times New Roman" panose="02020603050405020304" pitchFamily="18" charset="0"/>
                <a:cs typeface="Times New Roman" panose="02020603050405020304" pitchFamily="18" charset="0"/>
              </a:rPr>
              <a:t>(prediction, top=3)[0]</a:t>
            </a:r>
          </a:p>
          <a:p>
            <a:pPr marL="0" indent="0">
              <a:buNone/>
            </a:pPr>
            <a:r>
              <a:rPr lang="en-US" sz="1900" dirty="0">
                <a:latin typeface="Times New Roman" panose="02020603050405020304" pitchFamily="18" charset="0"/>
                <a:cs typeface="Times New Roman" panose="02020603050405020304" pitchFamily="18" charset="0"/>
              </a:rPr>
              <a:t>        return labels</a:t>
            </a:r>
          </a:p>
          <a:p>
            <a:pPr marL="0" indent="0">
              <a:buNone/>
            </a:pPr>
            <a:r>
              <a:rPr lang="en-US" sz="1900" dirty="0" smtClean="0">
                <a:latin typeface="Times New Roman" panose="02020603050405020304" pitchFamily="18" charset="0"/>
                <a:cs typeface="Times New Roman" panose="02020603050405020304" pitchFamily="18" charset="0"/>
              </a:rPr>
              <a:t> </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Recognize images from the test data</a:t>
            </a:r>
          </a:p>
          <a:p>
            <a:pPr marL="0" indent="0">
              <a:buNone/>
            </a:pPr>
            <a:r>
              <a:rPr lang="en-US" sz="1900" dirty="0">
                <a:latin typeface="Times New Roman" panose="02020603050405020304" pitchFamily="18" charset="0"/>
                <a:cs typeface="Times New Roman" panose="02020603050405020304" pitchFamily="18" charset="0"/>
              </a:rPr>
              <a:t>    files = sorted(</a:t>
            </a:r>
            <a:r>
              <a:rPr lang="en-US" sz="1900" dirty="0" err="1">
                <a:latin typeface="Times New Roman" panose="02020603050405020304" pitchFamily="18" charset="0"/>
                <a:cs typeface="Times New Roman" panose="02020603050405020304" pitchFamily="18" charset="0"/>
              </a:rPr>
              <a:t>os.listdir</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test_data_dir</a:t>
            </a:r>
            <a:r>
              <a:rPr lang="en-US" sz="19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53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447" y="295834"/>
            <a:ext cx="10959353" cy="6176683"/>
          </a:xfrm>
        </p:spPr>
        <p:txBody>
          <a:bodyPr>
            <a:normAutofit fontScale="40000" lnSpcReduction="20000"/>
          </a:bodyPr>
          <a:lstStyle/>
          <a:p>
            <a:pPr marL="0" indent="0">
              <a:buNone/>
            </a:pPr>
            <a:r>
              <a:rPr lang="en-US" sz="4500" dirty="0">
                <a:latin typeface="Times New Roman" panose="02020603050405020304" pitchFamily="18" charset="0"/>
                <a:cs typeface="Times New Roman" panose="02020603050405020304" pitchFamily="18" charset="0"/>
              </a:rPr>
              <a:t> for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 in files:</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img_path</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os.path.join</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test_data_dir</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labels = </a:t>
            </a:r>
            <a:r>
              <a:rPr lang="en-US" sz="4500" dirty="0" err="1">
                <a:latin typeface="Times New Roman" panose="02020603050405020304" pitchFamily="18" charset="0"/>
                <a:cs typeface="Times New Roman" panose="02020603050405020304" pitchFamily="18" charset="0"/>
              </a:rPr>
              <a:t>recognize_image</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img_path</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print(</a:t>
            </a:r>
            <a:r>
              <a:rPr lang="en-US" sz="4500" dirty="0" err="1">
                <a:latin typeface="Times New Roman" panose="02020603050405020304" pitchFamily="18" charset="0"/>
                <a:cs typeface="Times New Roman" panose="02020603050405020304" pitchFamily="18" charset="0"/>
              </a:rPr>
              <a:t>f"Image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img_name</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for label in labels:</a:t>
            </a:r>
          </a:p>
          <a:p>
            <a:pPr marL="0" indent="0">
              <a:buNone/>
            </a:pPr>
            <a:r>
              <a:rPr lang="en-US" sz="4500" dirty="0">
                <a:latin typeface="Times New Roman" panose="02020603050405020304" pitchFamily="18" charset="0"/>
                <a:cs typeface="Times New Roman" panose="02020603050405020304" pitchFamily="18" charset="0"/>
              </a:rPr>
              <a:t>            print(</a:t>
            </a:r>
            <a:r>
              <a:rPr lang="en-US" sz="4500" dirty="0" err="1">
                <a:latin typeface="Times New Roman" panose="02020603050405020304" pitchFamily="18" charset="0"/>
                <a:cs typeface="Times New Roman" panose="02020603050405020304" pitchFamily="18" charset="0"/>
              </a:rPr>
              <a:t>f"Label</a:t>
            </a:r>
            <a:r>
              <a:rPr lang="en-US" sz="4500" dirty="0">
                <a:latin typeface="Times New Roman" panose="02020603050405020304" pitchFamily="18" charset="0"/>
                <a:cs typeface="Times New Roman" panose="02020603050405020304" pitchFamily="18" charset="0"/>
              </a:rPr>
              <a:t>: {label[1]}, Probability: {label[2] * 100:.2f}%")</a:t>
            </a:r>
          </a:p>
          <a:p>
            <a:pPr marL="0" indent="0">
              <a:buNone/>
            </a:pPr>
            <a:r>
              <a:rPr lang="en-US" sz="4500" dirty="0">
                <a:latin typeface="Times New Roman" panose="02020603050405020304" pitchFamily="18" charset="0"/>
                <a:cs typeface="Times New Roman" panose="02020603050405020304" pitchFamily="18" charset="0"/>
              </a:rPr>
              <a:t>        print()</a:t>
            </a: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r>
              <a:rPr lang="en-US" sz="4500" dirty="0">
                <a:latin typeface="Times New Roman" panose="02020603050405020304" pitchFamily="18" charset="0"/>
                <a:cs typeface="Times New Roman" panose="02020603050405020304" pitchFamily="18" charset="0"/>
              </a:rPr>
              <a:t>    # You can also recognize an image from the web by providing its URL</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def</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recognize_image_url</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image_url</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response = </a:t>
            </a:r>
            <a:r>
              <a:rPr lang="en-US" sz="4500" dirty="0" err="1">
                <a:latin typeface="Times New Roman" panose="02020603050405020304" pitchFamily="18" charset="0"/>
                <a:cs typeface="Times New Roman" panose="02020603050405020304" pitchFamily="18" charset="0"/>
              </a:rPr>
              <a:t>requests.get</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image_url</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Image.open</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io.BytesIO</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response.content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img.resize</a:t>
            </a:r>
            <a:r>
              <a:rPr lang="en-US" sz="4500" dirty="0">
                <a:latin typeface="Times New Roman" panose="02020603050405020304" pitchFamily="18" charset="0"/>
                <a:cs typeface="Times New Roman" panose="02020603050405020304" pitchFamily="18" charset="0"/>
              </a:rPr>
              <a:t>((128, 128))</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np.array</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img</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np.expand_dims</a:t>
            </a:r>
            <a:r>
              <a:rPr lang="en-US" sz="4500" dirty="0">
                <a:latin typeface="Times New Roman" panose="02020603050405020304" pitchFamily="18" charset="0"/>
                <a:cs typeface="Times New Roman" panose="02020603050405020304" pitchFamily="18" charset="0"/>
              </a:rPr>
              <a:t>(x, axis=0)</a:t>
            </a:r>
          </a:p>
          <a:p>
            <a:pPr marL="0" indent="0">
              <a:buNone/>
            </a:pPr>
            <a:r>
              <a:rPr lang="en-US" sz="4500" dirty="0">
                <a:latin typeface="Times New Roman" panose="02020603050405020304" pitchFamily="18" charset="0"/>
                <a:cs typeface="Times New Roman" panose="02020603050405020304" pitchFamily="18" charset="0"/>
              </a:rPr>
              <a:t>        x = </a:t>
            </a:r>
            <a:r>
              <a:rPr lang="en-US" sz="4500" dirty="0" err="1">
                <a:latin typeface="Times New Roman" panose="02020603050405020304" pitchFamily="18" charset="0"/>
                <a:cs typeface="Times New Roman" panose="02020603050405020304" pitchFamily="18" charset="0"/>
              </a:rPr>
              <a:t>preprocess_input</a:t>
            </a:r>
            <a:r>
              <a:rPr lang="en-US" sz="4500" dirty="0">
                <a:latin typeface="Times New Roman" panose="02020603050405020304" pitchFamily="18" charset="0"/>
                <a:cs typeface="Times New Roman" panose="02020603050405020304" pitchFamily="18" charset="0"/>
              </a:rPr>
              <a:t>(x)</a:t>
            </a:r>
          </a:p>
          <a:p>
            <a:pPr marL="0" indent="0">
              <a:buNone/>
            </a:pPr>
            <a:r>
              <a:rPr lang="en-US" sz="4500" dirty="0">
                <a:latin typeface="Times New Roman" panose="02020603050405020304" pitchFamily="18" charset="0"/>
                <a:cs typeface="Times New Roman" panose="02020603050405020304" pitchFamily="18" charset="0"/>
              </a:rPr>
              <a:t>        prediction = </a:t>
            </a:r>
            <a:r>
              <a:rPr lang="en-US" sz="4500" dirty="0" err="1">
                <a:latin typeface="Times New Roman" panose="02020603050405020304" pitchFamily="18" charset="0"/>
                <a:cs typeface="Times New Roman" panose="02020603050405020304" pitchFamily="18" charset="0"/>
              </a:rPr>
              <a:t>model.predict</a:t>
            </a:r>
            <a:r>
              <a:rPr lang="en-US" sz="4500" dirty="0">
                <a:latin typeface="Times New Roman" panose="02020603050405020304" pitchFamily="18" charset="0"/>
                <a:cs typeface="Times New Roman" panose="02020603050405020304" pitchFamily="18" charset="0"/>
              </a:rPr>
              <a:t>(x)</a:t>
            </a:r>
          </a:p>
          <a:p>
            <a:pPr marL="0" indent="0">
              <a:buNone/>
            </a:pPr>
            <a:r>
              <a:rPr lang="en-US" sz="4500" dirty="0">
                <a:latin typeface="Times New Roman" panose="02020603050405020304" pitchFamily="18" charset="0"/>
                <a:cs typeface="Times New Roman" panose="02020603050405020304" pitchFamily="18" charset="0"/>
              </a:rPr>
              <a:t>        labels = </a:t>
            </a:r>
            <a:r>
              <a:rPr lang="en-US" sz="4500" dirty="0" err="1">
                <a:latin typeface="Times New Roman" panose="02020603050405020304" pitchFamily="18" charset="0"/>
                <a:cs typeface="Times New Roman" panose="02020603050405020304" pitchFamily="18" charset="0"/>
              </a:rPr>
              <a:t>decode_predictions</a:t>
            </a:r>
            <a:r>
              <a:rPr lang="en-US" sz="4500" dirty="0">
                <a:latin typeface="Times New Roman" panose="02020603050405020304" pitchFamily="18" charset="0"/>
                <a:cs typeface="Times New Roman" panose="02020603050405020304" pitchFamily="18" charset="0"/>
              </a:rPr>
              <a:t>(prediction, top=3)[0]</a:t>
            </a:r>
          </a:p>
          <a:p>
            <a:pPr marL="0" indent="0">
              <a:buNone/>
            </a:pPr>
            <a:r>
              <a:rPr lang="en-US" sz="4500" dirty="0">
                <a:latin typeface="Times New Roman" panose="02020603050405020304" pitchFamily="18" charset="0"/>
                <a:cs typeface="Times New Roman" panose="02020603050405020304" pitchFamily="18" charset="0"/>
              </a:rPr>
              <a:t>        return labels</a:t>
            </a:r>
          </a:p>
          <a:p>
            <a:pPr marL="0" indent="0">
              <a:buNone/>
            </a:pPr>
            <a:endParaRPr lang="en-US" dirty="0"/>
          </a:p>
        </p:txBody>
      </p:sp>
    </p:spTree>
    <p:extLst>
      <p:ext uri="{BB962C8B-B14F-4D97-AF65-F5344CB8AC3E}">
        <p14:creationId xmlns:p14="http://schemas.microsoft.com/office/powerpoint/2010/main" val="307392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834" y="510987"/>
            <a:ext cx="11057965" cy="5665975"/>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image_url</a:t>
            </a:r>
            <a:r>
              <a:rPr lang="en-US" sz="1800" dirty="0">
                <a:latin typeface="Times New Roman" panose="02020603050405020304" pitchFamily="18" charset="0"/>
                <a:cs typeface="Times New Roman" panose="02020603050405020304" pitchFamily="18" charset="0"/>
              </a:rPr>
              <a:t> = "https://d1m75rqqgidzqn.cloudfront.net/</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/input/</a:t>
            </a:r>
            <a:r>
              <a:rPr lang="en-US" sz="1800" dirty="0" err="1">
                <a:latin typeface="Times New Roman" panose="02020603050405020304" pitchFamily="18" charset="0"/>
                <a:cs typeface="Times New Roman" panose="02020603050405020304" pitchFamily="18" charset="0"/>
              </a:rPr>
              <a:t>testttt</a:t>
            </a:r>
            <a:r>
              <a:rPr lang="en-US" sz="1800" dirty="0">
                <a:latin typeface="Times New Roman" panose="02020603050405020304" pitchFamily="18" charset="0"/>
                <a:cs typeface="Times New Roman" panose="02020603050405020304" pitchFamily="18" charset="0"/>
              </a:rPr>
              <a:t>/OIF-e2bexWrojgtQnAPPcUfOWQ.jpeg"</a:t>
            </a:r>
          </a:p>
          <a:p>
            <a:pPr marL="0" indent="0">
              <a:buNone/>
            </a:pPr>
            <a:r>
              <a:rPr lang="en-US" sz="1800" dirty="0">
                <a:latin typeface="Times New Roman" panose="02020603050405020304" pitchFamily="18" charset="0"/>
                <a:cs typeface="Times New Roman" panose="02020603050405020304" pitchFamily="18" charset="0"/>
              </a:rPr>
              <a:t>    labels = </a:t>
            </a:r>
            <a:r>
              <a:rPr lang="en-US" sz="1800" dirty="0" err="1">
                <a:latin typeface="Times New Roman" panose="02020603050405020304" pitchFamily="18" charset="0"/>
                <a:cs typeface="Times New Roman" panose="02020603050405020304" pitchFamily="18" charset="0"/>
              </a:rPr>
              <a:t>recognize_image_url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image_url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print("Image from URL:")</a:t>
            </a:r>
          </a:p>
          <a:p>
            <a:pPr marL="0" indent="0">
              <a:buNone/>
            </a:pPr>
            <a:r>
              <a:rPr lang="en-US" sz="1800" dirty="0">
                <a:latin typeface="Times New Roman" panose="02020603050405020304" pitchFamily="18" charset="0"/>
                <a:cs typeface="Times New Roman" panose="02020603050405020304" pitchFamily="18" charset="0"/>
              </a:rPr>
              <a:t>    for label in labels:</a:t>
            </a:r>
          </a:p>
          <a:p>
            <a:pPr marL="0" indent="0">
              <a:buNone/>
            </a:pPr>
            <a:r>
              <a:rPr lang="en-US" sz="1800" dirty="0">
                <a:latin typeface="Times New Roman" panose="02020603050405020304" pitchFamily="18" charset="0"/>
                <a:cs typeface="Times New Roman" panose="02020603050405020304" pitchFamily="18" charset="0"/>
              </a:rPr>
              <a:t>        print(</a:t>
            </a:r>
            <a:r>
              <a:rPr lang="en-US" sz="1800" dirty="0" err="1">
                <a:latin typeface="Times New Roman" panose="02020603050405020304" pitchFamily="18" charset="0"/>
                <a:cs typeface="Times New Roman" panose="02020603050405020304" pitchFamily="18" charset="0"/>
              </a:rPr>
              <a:t>f"Label</a:t>
            </a:r>
            <a:r>
              <a:rPr lang="en-US" sz="1800" dirty="0">
                <a:latin typeface="Times New Roman" panose="02020603050405020304" pitchFamily="18" charset="0"/>
                <a:cs typeface="Times New Roman" panose="02020603050405020304" pitchFamily="18" charset="0"/>
              </a:rPr>
              <a:t>: {label[1]}, Probability: {label[2] * 100:.2f}%")</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__name__ == '__main__':</a:t>
            </a:r>
          </a:p>
          <a:p>
            <a:pPr marL="0" indent="0">
              <a:buNone/>
            </a:pPr>
            <a:r>
              <a:rPr lang="en-US" sz="1800" dirty="0">
                <a:latin typeface="Times New Roman" panose="02020603050405020304" pitchFamily="18" charset="0"/>
                <a:cs typeface="Times New Roman" panose="02020603050405020304" pitchFamily="18" charset="0"/>
              </a:rPr>
              <a:t>    parser = </a:t>
            </a:r>
            <a:r>
              <a:rPr lang="en-US" sz="1800" dirty="0" err="1">
                <a:latin typeface="Times New Roman" panose="02020603050405020304" pitchFamily="18" charset="0"/>
                <a:cs typeface="Times New Roman" panose="02020603050405020304" pitchFamily="18" charset="0"/>
              </a:rPr>
              <a:t>argparse.ArgumentParser</a:t>
            </a:r>
            <a:r>
              <a:rPr lang="en-US" sz="1800" dirty="0">
                <a:latin typeface="Times New Roman" panose="02020603050405020304" pitchFamily="18" charset="0"/>
                <a:cs typeface="Times New Roman" panose="02020603050405020304" pitchFamily="18" charset="0"/>
              </a:rPr>
              <a:t>(description="Image Recognition Model")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train_data_dir</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training data directory")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test_data_dir</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test data directory")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model_save_path</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help="Path to save or load the model")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parser.add_argument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nb_epochs</a:t>
            </a:r>
            <a:r>
              <a:rPr lang="en-US" sz="1800" dirty="0">
                <a:latin typeface="Times New Roman" panose="02020603050405020304" pitchFamily="18" charset="0"/>
                <a:cs typeface="Times New Roman" panose="02020603050405020304" pitchFamily="18" charset="0"/>
              </a:rPr>
              <a:t>", type=</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default=20, help</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1359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7" y="295835"/>
            <a:ext cx="9498106" cy="668712"/>
          </a:xfrm>
        </p:spPr>
        <p:txBody>
          <a:bodyPr>
            <a:normAutofit/>
          </a:bodyPr>
          <a:lstStyle/>
          <a:p>
            <a:r>
              <a:rPr lang="en-US" sz="3200" b="1" dirty="0" smtClean="0">
                <a:latin typeface="Times New Roman" panose="02020603050405020304" pitchFamily="18" charset="0"/>
                <a:cs typeface="Times New Roman" panose="02020603050405020304" pitchFamily="18" charset="0"/>
              </a:rPr>
              <a:t>OUTPUT:</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742" y="1719100"/>
            <a:ext cx="2247480" cy="3698710"/>
          </a:xfrm>
        </p:spPr>
      </p:pic>
      <p:sp>
        <p:nvSpPr>
          <p:cNvPr id="6" name="TextBox 5"/>
          <p:cNvSpPr txBox="1"/>
          <p:nvPr/>
        </p:nvSpPr>
        <p:spPr>
          <a:xfrm>
            <a:off x="4616824" y="2429435"/>
            <a:ext cx="6571128" cy="243143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Image: butterfly.jpg</a:t>
            </a:r>
          </a:p>
          <a:p>
            <a:r>
              <a:rPr lang="en-US" sz="2800" dirty="0" smtClean="0">
                <a:latin typeface="Times New Roman" panose="02020603050405020304" pitchFamily="18" charset="0"/>
                <a:cs typeface="Times New Roman" panose="02020603050405020304" pitchFamily="18" charset="0"/>
              </a:rPr>
              <a:t>Label: Morph butterfly, Probability: 98.2%</a:t>
            </a:r>
          </a:p>
          <a:p>
            <a:r>
              <a:rPr lang="en-US" sz="2800" dirty="0" smtClean="0">
                <a:latin typeface="Times New Roman" panose="02020603050405020304" pitchFamily="18" charset="0"/>
                <a:cs typeface="Times New Roman" panose="02020603050405020304" pitchFamily="18" charset="0"/>
              </a:rPr>
              <a:t>Label: Insect, Probability: 9.72%</a:t>
            </a:r>
          </a:p>
          <a:p>
            <a:r>
              <a:rPr lang="en-US" sz="2800" dirty="0">
                <a:latin typeface="Times New Roman" panose="02020603050405020304" pitchFamily="18" charset="0"/>
                <a:cs typeface="Times New Roman" panose="02020603050405020304" pitchFamily="18" charset="0"/>
              </a:rPr>
              <a:t>Label: </a:t>
            </a:r>
            <a:r>
              <a:rPr lang="en-US" sz="2800" dirty="0" smtClean="0">
                <a:latin typeface="Times New Roman" panose="02020603050405020304" pitchFamily="18" charset="0"/>
                <a:cs typeface="Times New Roman" panose="02020603050405020304" pitchFamily="18" charset="0"/>
              </a:rPr>
              <a:t>Moth, </a:t>
            </a:r>
            <a:r>
              <a:rPr lang="en-US" sz="2800" dirty="0">
                <a:latin typeface="Times New Roman" panose="02020603050405020304" pitchFamily="18" charset="0"/>
                <a:cs typeface="Times New Roman" panose="02020603050405020304" pitchFamily="18" charset="0"/>
              </a:rPr>
              <a:t>Probability: </a:t>
            </a:r>
            <a:r>
              <a:rPr lang="en-US" sz="2800" dirty="0" smtClean="0">
                <a:latin typeface="Times New Roman" panose="02020603050405020304" pitchFamily="18" charset="0"/>
                <a:cs typeface="Times New Roman" panose="02020603050405020304" pitchFamily="18" charset="0"/>
              </a:rPr>
              <a:t>2.21%</a:t>
            </a:r>
            <a:endParaRPr lang="en-US" sz="2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56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553" y="1843555"/>
            <a:ext cx="10515600" cy="4351338"/>
          </a:xfrm>
        </p:spPr>
        <p:txBody>
          <a:bodyPr>
            <a:normAutofit fontScale="77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Design and implement </a:t>
            </a:r>
            <a:r>
              <a:rPr lang="en-IN" dirty="0">
                <a:latin typeface="Times New Roman" panose="02020603050405020304" pitchFamily="18" charset="0"/>
                <a:cs typeface="Times New Roman" panose="02020603050405020304" pitchFamily="18" charset="0"/>
              </a:rPr>
              <a:t>an image recognition system capable of accurately identifying and categorizing objects</a:t>
            </a:r>
            <a:r>
              <a:rPr lang="en-US" dirty="0">
                <a:latin typeface="Times New Roman" panose="02020603050405020304" pitchFamily="18" charset="0"/>
                <a:cs typeface="Times New Roman" panose="02020603050405020304" pitchFamily="18" charset="0"/>
              </a:rPr>
              <a:t> classification system that accurately identifies and categorizes images of animals into one of ten predefined classes. The goal is to develop a deep learning model that can distinguish between various animals, including dogs, horses, elephants, butterflies, chickens, cats, cows, sheep, spiders, and squirrels. This system will be able to handle single images as well as batches of test images, providing predictions with associated animal labels. The model should be trained to achieve a high level of accuracy in recognizing and classifying animal images.</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28" y="71717"/>
            <a:ext cx="9435353" cy="695606"/>
          </a:xfrm>
        </p:spPr>
        <p:txBody>
          <a:bodyPr>
            <a:normAutofit/>
          </a:bodyPr>
          <a:lstStyle/>
          <a:p>
            <a:r>
              <a:rPr lang="en-US" sz="2800" b="1" dirty="0" smtClean="0">
                <a:latin typeface="Times New Roman" panose="02020603050405020304" pitchFamily="18" charset="0"/>
                <a:cs typeface="Times New Roman" panose="02020603050405020304" pitchFamily="18" charset="0"/>
              </a:rPr>
              <a:t>PROGRAM:</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787" y="938119"/>
            <a:ext cx="11031071" cy="545371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tensorflow.keras.preprocessing.image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ImageDataGenerator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Input, Dense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t>
            </a:r>
            <a:r>
              <a:rPr lang="en-US" sz="1800" dirty="0">
                <a:latin typeface="Times New Roman" panose="02020603050405020304" pitchFamily="18" charset="0"/>
                <a:cs typeface="Times New Roman" panose="02020603050405020304" pitchFamily="18" charset="0"/>
              </a:rPr>
              <a:t> import Sequential, Model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BatchNormalization</a:t>
            </a:r>
            <a:r>
              <a:rPr lang="en-US" sz="1800" dirty="0">
                <a:latin typeface="Times New Roman" panose="02020603050405020304" pitchFamily="18" charset="0"/>
                <a:cs typeface="Times New Roman" panose="02020603050405020304" pitchFamily="18" charset="0"/>
              </a:rPr>
              <a:t>, Dropout, Flatten</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Conv2D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MaxPooling2D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GlobalAveragePooling2D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tensorflow.keras.applications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MobileNet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tensorflow.keras.applications.mobilenet</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preprocess_input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decode_predictions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tensorflow.keras.optimizers</a:t>
            </a:r>
            <a:r>
              <a:rPr lang="en-US" sz="1800" dirty="0">
                <a:latin typeface="Times New Roman" panose="02020603050405020304" pitchFamily="18" charset="0"/>
                <a:cs typeface="Times New Roman" panose="02020603050405020304" pitchFamily="18" charset="0"/>
              </a:rPr>
              <a:t> import Adam</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np</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os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PIL import </a:t>
            </a:r>
            <a:r>
              <a:rPr lang="en-US" sz="1800" dirty="0" smtClean="0">
                <a:latin typeface="Times New Roman" panose="02020603050405020304" pitchFamily="18" charset="0"/>
                <a:cs typeface="Times New Roman" panose="02020603050405020304" pitchFamily="18" charset="0"/>
              </a:rPr>
              <a:t>Image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4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358588"/>
            <a:ext cx="10869706" cy="5818375"/>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import requests</a:t>
            </a:r>
          </a:p>
          <a:p>
            <a:pPr marL="0" indent="0">
              <a:buNone/>
            </a:pPr>
            <a:r>
              <a:rPr lang="en-US" sz="7200" dirty="0">
                <a:latin typeface="Times New Roman" panose="02020603050405020304" pitchFamily="18" charset="0"/>
                <a:cs typeface="Times New Roman" panose="02020603050405020304" pitchFamily="18" charset="0"/>
              </a:rPr>
              <a:t>import </a:t>
            </a:r>
            <a:r>
              <a:rPr lang="en-US" sz="7200" dirty="0" err="1">
                <a:latin typeface="Times New Roman" panose="02020603050405020304" pitchFamily="18" charset="0"/>
                <a:cs typeface="Times New Roman" panose="02020603050405020304" pitchFamily="18" charset="0"/>
              </a:rPr>
              <a:t>io</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import cv2</a:t>
            </a:r>
          </a:p>
          <a:p>
            <a:pPr marL="0" indent="0">
              <a:buNone/>
            </a:pPr>
            <a:r>
              <a:rPr lang="en-US" sz="7200" dirty="0">
                <a:latin typeface="Times New Roman" panose="02020603050405020304" pitchFamily="18" charset="0"/>
                <a:cs typeface="Times New Roman" panose="02020603050405020304" pitchFamily="18" charset="0"/>
              </a:rPr>
              <a:t>import </a:t>
            </a:r>
            <a:r>
              <a:rPr lang="en-US" sz="7200" dirty="0" err="1" smtClean="0">
                <a:latin typeface="Times New Roman" panose="02020603050405020304" pitchFamily="18" charset="0"/>
                <a:cs typeface="Times New Roman" panose="02020603050405020304" pitchFamily="18" charset="0"/>
              </a:rPr>
              <a:t>argparse</a:t>
            </a:r>
            <a:endParaRPr lang="en-US" sz="7200" dirty="0" smtClean="0">
              <a:latin typeface="Times New Roman" panose="02020603050405020304" pitchFamily="18" charset="0"/>
              <a:cs typeface="Times New Roman" panose="02020603050405020304" pitchFamily="18" charset="0"/>
            </a:endParaRPr>
          </a:p>
          <a:p>
            <a:pPr marL="0" indent="0">
              <a:buNone/>
            </a:pPr>
            <a:r>
              <a:rPr lang="en-US" sz="7200" dirty="0" err="1" smtClean="0">
                <a:latin typeface="Times New Roman" panose="02020603050405020304" pitchFamily="18" charset="0"/>
                <a:cs typeface="Times New Roman" panose="02020603050405020304" pitchFamily="18" charset="0"/>
              </a:rPr>
              <a:t>def</a:t>
            </a:r>
            <a:r>
              <a:rPr lang="en-US" sz="7200" dirty="0" smtClean="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load_and_compile_model</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 Load a pre-trained model (</a:t>
            </a:r>
            <a:r>
              <a:rPr lang="en-US" sz="7200" dirty="0" err="1">
                <a:latin typeface="Times New Roman" panose="02020603050405020304" pitchFamily="18" charset="0"/>
                <a:cs typeface="Times New Roman" panose="02020603050405020304" pitchFamily="18" charset="0"/>
              </a:rPr>
              <a:t>MobileNet</a:t>
            </a:r>
            <a:r>
              <a:rPr lang="en-US" sz="7200" dirty="0">
                <a:latin typeface="Times New Roman" panose="02020603050405020304" pitchFamily="18" charset="0"/>
                <a:cs typeface="Times New Roman" panose="02020603050405020304" pitchFamily="18" charset="0"/>
              </a:rPr>
              <a:t> in this case)</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base_model</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MobileNet</a:t>
            </a:r>
            <a:r>
              <a:rPr lang="en-US" sz="7200" dirty="0">
                <a:latin typeface="Times New Roman" panose="02020603050405020304" pitchFamily="18" charset="0"/>
                <a:cs typeface="Times New Roman" panose="02020603050405020304" pitchFamily="18" charset="0"/>
              </a:rPr>
              <a:t>(weights='</a:t>
            </a:r>
            <a:r>
              <a:rPr lang="en-US" sz="7200" dirty="0" err="1">
                <a:latin typeface="Times New Roman" panose="02020603050405020304" pitchFamily="18" charset="0"/>
                <a:cs typeface="Times New Roman" panose="02020603050405020304" pitchFamily="18" charset="0"/>
              </a:rPr>
              <a:t>imagenet</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include_top</a:t>
            </a:r>
            <a:r>
              <a:rPr lang="en-US" sz="7200" dirty="0">
                <a:latin typeface="Times New Roman" panose="02020603050405020304" pitchFamily="18" charset="0"/>
                <a:cs typeface="Times New Roman" panose="02020603050405020304" pitchFamily="18" charset="0"/>
              </a:rPr>
              <a:t>=False, </a:t>
            </a:r>
            <a:r>
              <a:rPr lang="en-US" sz="7200" dirty="0" err="1">
                <a:latin typeface="Times New Roman" panose="02020603050405020304" pitchFamily="18" charset="0"/>
                <a:cs typeface="Times New Roman" panose="02020603050405020304" pitchFamily="18" charset="0"/>
              </a:rPr>
              <a:t>input_shape</a:t>
            </a:r>
            <a:r>
              <a:rPr lang="en-US" sz="7200" dirty="0">
                <a:latin typeface="Times New Roman" panose="02020603050405020304" pitchFamily="18" charset="0"/>
                <a:cs typeface="Times New Roman" panose="02020603050405020304" pitchFamily="18" charset="0"/>
              </a:rPr>
              <a:t>=(128, 128, 3))</a:t>
            </a:r>
          </a:p>
          <a:p>
            <a:pPr marL="0" indent="0">
              <a:buNone/>
            </a:pPr>
            <a:r>
              <a:rPr lang="en-US" sz="7200" dirty="0">
                <a:latin typeface="Times New Roman" panose="02020603050405020304" pitchFamily="18" charset="0"/>
                <a:cs typeface="Times New Roman" panose="02020603050405020304" pitchFamily="18" charset="0"/>
              </a:rPr>
              <a:t>    x = </a:t>
            </a:r>
            <a:r>
              <a:rPr lang="en-US" sz="7200" dirty="0" err="1">
                <a:latin typeface="Times New Roman" panose="02020603050405020304" pitchFamily="18" charset="0"/>
                <a:cs typeface="Times New Roman" panose="02020603050405020304" pitchFamily="18" charset="0"/>
              </a:rPr>
              <a:t>base_model.output</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x = GlobalAveragePooling2D()(x)</a:t>
            </a:r>
          </a:p>
          <a:p>
            <a:pPr marL="0" indent="0">
              <a:buNone/>
            </a:pPr>
            <a:r>
              <a:rPr lang="en-US" sz="7200" dirty="0">
                <a:latin typeface="Times New Roman" panose="02020603050405020304" pitchFamily="18" charset="0"/>
                <a:cs typeface="Times New Roman" panose="02020603050405020304" pitchFamily="18" charset="0"/>
              </a:rPr>
              <a:t>    x = Dense(1024, activation='</a:t>
            </a:r>
            <a:r>
              <a:rPr lang="en-US" sz="7200" dirty="0" err="1">
                <a:latin typeface="Times New Roman" panose="02020603050405020304" pitchFamily="18" charset="0"/>
                <a:cs typeface="Times New Roman" panose="02020603050405020304" pitchFamily="18" charset="0"/>
              </a:rPr>
              <a:t>relu</a:t>
            </a:r>
            <a:r>
              <a:rPr lang="en-US" sz="7200" dirty="0">
                <a:latin typeface="Times New Roman" panose="02020603050405020304" pitchFamily="18" charset="0"/>
                <a:cs typeface="Times New Roman" panose="02020603050405020304" pitchFamily="18" charset="0"/>
              </a:rPr>
              <a:t>')(x)</a:t>
            </a:r>
          </a:p>
          <a:p>
            <a:pPr marL="0" indent="0">
              <a:buNone/>
            </a:pPr>
            <a:r>
              <a:rPr lang="en-US" sz="7200" dirty="0">
                <a:latin typeface="Times New Roman" panose="02020603050405020304" pitchFamily="18" charset="0"/>
                <a:cs typeface="Times New Roman" panose="02020603050405020304" pitchFamily="18" charset="0"/>
              </a:rPr>
              <a:t>    x = Dropout(0.5)(x)</a:t>
            </a:r>
          </a:p>
          <a:p>
            <a:pPr marL="0" indent="0">
              <a:buNone/>
            </a:pPr>
            <a:r>
              <a:rPr lang="en-US" sz="7200" dirty="0">
                <a:latin typeface="Times New Roman" panose="02020603050405020304" pitchFamily="18" charset="0"/>
                <a:cs typeface="Times New Roman" panose="02020603050405020304" pitchFamily="18" charset="0"/>
              </a:rPr>
              <a:t>    predictions = Dense(10, activation='</a:t>
            </a:r>
            <a:r>
              <a:rPr lang="en-US" sz="7200" dirty="0" err="1">
                <a:latin typeface="Times New Roman" panose="02020603050405020304" pitchFamily="18" charset="0"/>
                <a:cs typeface="Times New Roman" panose="02020603050405020304" pitchFamily="18" charset="0"/>
              </a:rPr>
              <a:t>softmax</a:t>
            </a:r>
            <a:r>
              <a:rPr lang="en-US" sz="7200" dirty="0">
                <a:latin typeface="Times New Roman" panose="02020603050405020304" pitchFamily="18" charset="0"/>
                <a:cs typeface="Times New Roman" panose="02020603050405020304" pitchFamily="18" charset="0"/>
              </a:rPr>
              <a:t>')(x)</a:t>
            </a:r>
          </a:p>
          <a:p>
            <a:pPr marL="0" indent="0">
              <a:buNone/>
            </a:pPr>
            <a:r>
              <a:rPr lang="en-US" sz="7200" dirty="0">
                <a:latin typeface="Times New Roman" panose="02020603050405020304" pitchFamily="18" charset="0"/>
                <a:cs typeface="Times New Roman" panose="02020603050405020304" pitchFamily="18" charset="0"/>
              </a:rPr>
              <a:t>    model = Model(inputs=</a:t>
            </a:r>
            <a:r>
              <a:rPr lang="en-US" sz="7200" dirty="0" err="1">
                <a:latin typeface="Times New Roman" panose="02020603050405020304" pitchFamily="18" charset="0"/>
                <a:cs typeface="Times New Roman" panose="02020603050405020304" pitchFamily="18" charset="0"/>
              </a:rPr>
              <a:t>base_model.input</a:t>
            </a:r>
            <a:r>
              <a:rPr lang="en-US" sz="7200" dirty="0">
                <a:latin typeface="Times New Roman" panose="02020603050405020304" pitchFamily="18" charset="0"/>
                <a:cs typeface="Times New Roman" panose="02020603050405020304" pitchFamily="18" charset="0"/>
              </a:rPr>
              <a:t>, outputs=predictions)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 Freeze the layers in the base model</a:t>
            </a:r>
          </a:p>
          <a:p>
            <a:pPr marL="0" indent="0">
              <a:buNone/>
            </a:pPr>
            <a:r>
              <a:rPr lang="en-US" sz="7200" dirty="0">
                <a:latin typeface="Times New Roman" panose="02020603050405020304" pitchFamily="18" charset="0"/>
                <a:cs typeface="Times New Roman" panose="02020603050405020304" pitchFamily="18" charset="0"/>
              </a:rPr>
              <a:t>    for layer in </a:t>
            </a:r>
            <a:r>
              <a:rPr lang="en-US" sz="7200" dirty="0" err="1">
                <a:latin typeface="Times New Roman" panose="02020603050405020304" pitchFamily="18" charset="0"/>
                <a:cs typeface="Times New Roman" panose="02020603050405020304" pitchFamily="18" charset="0"/>
              </a:rPr>
              <a:t>base_model.layers</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layer.trainable</a:t>
            </a:r>
            <a:r>
              <a:rPr lang="en-US" sz="7200" dirty="0">
                <a:latin typeface="Times New Roman" panose="02020603050405020304" pitchFamily="18" charset="0"/>
                <a:cs typeface="Times New Roman" panose="02020603050405020304" pitchFamily="18" charset="0"/>
              </a:rPr>
              <a:t> = False</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90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30" y="62753"/>
            <a:ext cx="10995212" cy="6795247"/>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 Compile the model</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model.compile</a:t>
            </a:r>
            <a:r>
              <a:rPr lang="en-US" sz="7200" dirty="0">
                <a:latin typeface="Times New Roman" panose="02020603050405020304" pitchFamily="18" charset="0"/>
                <a:cs typeface="Times New Roman" panose="02020603050405020304" pitchFamily="18" charset="0"/>
              </a:rPr>
              <a:t>(optimizer=Adam(</a:t>
            </a:r>
            <a:r>
              <a:rPr lang="en-US" sz="7200" dirty="0" err="1">
                <a:latin typeface="Times New Roman" panose="02020603050405020304" pitchFamily="18" charset="0"/>
                <a:cs typeface="Times New Roman" panose="02020603050405020304" pitchFamily="18" charset="0"/>
              </a:rPr>
              <a:t>lr</a:t>
            </a:r>
            <a:r>
              <a:rPr lang="en-US" sz="7200" dirty="0">
                <a:latin typeface="Times New Roman" panose="02020603050405020304" pitchFamily="18" charset="0"/>
                <a:cs typeface="Times New Roman" panose="02020603050405020304" pitchFamily="18" charset="0"/>
              </a:rPr>
              <a:t>=0.001), loss="</a:t>
            </a:r>
            <a:r>
              <a:rPr lang="en-US" sz="7200" dirty="0" err="1">
                <a:latin typeface="Times New Roman" panose="02020603050405020304" pitchFamily="18" charset="0"/>
                <a:cs typeface="Times New Roman" panose="02020603050405020304" pitchFamily="18" charset="0"/>
              </a:rPr>
              <a:t>categorical_crossentropy</a:t>
            </a:r>
            <a:r>
              <a:rPr lang="en-US" sz="7200" dirty="0">
                <a:latin typeface="Times New Roman" panose="02020603050405020304" pitchFamily="18" charset="0"/>
                <a:cs typeface="Times New Roman" panose="02020603050405020304" pitchFamily="18" charset="0"/>
              </a:rPr>
              <a:t>", metrics=["accuracy"])</a:t>
            </a:r>
          </a:p>
          <a:p>
            <a:pPr marL="0" indent="0">
              <a:buNone/>
            </a:pPr>
            <a:r>
              <a:rPr lang="en-US" sz="7200" dirty="0">
                <a:latin typeface="Times New Roman" panose="02020603050405020304" pitchFamily="18" charset="0"/>
                <a:cs typeface="Times New Roman" panose="02020603050405020304" pitchFamily="18" charset="0"/>
              </a:rPr>
              <a:t>    return model</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err="1">
                <a:latin typeface="Times New Roman" panose="02020603050405020304" pitchFamily="18" charset="0"/>
                <a:cs typeface="Times New Roman" panose="02020603050405020304" pitchFamily="18" charset="0"/>
              </a:rPr>
              <a:t>def</a:t>
            </a:r>
            <a:r>
              <a:rPr lang="en-US" sz="7200" dirty="0">
                <a:latin typeface="Times New Roman" panose="02020603050405020304" pitchFamily="18" charset="0"/>
                <a:cs typeface="Times New Roman" panose="02020603050405020304" pitchFamily="18" charset="0"/>
              </a:rPr>
              <a:t> main(</a:t>
            </a:r>
            <a:r>
              <a:rPr lang="en-US" sz="7200" dirty="0" err="1">
                <a:latin typeface="Times New Roman" panose="02020603050405020304" pitchFamily="18" charset="0"/>
                <a:cs typeface="Times New Roman" panose="02020603050405020304" pitchFamily="18" charset="0"/>
              </a:rPr>
              <a:t>train_data_dir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test_data_dir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model_save_path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nb_epochs</a:t>
            </a:r>
            <a:r>
              <a:rPr lang="en-US" sz="7200" dirty="0">
                <a:latin typeface="Times New Roman" panose="02020603050405020304" pitchFamily="18" charset="0"/>
                <a:cs typeface="Times New Roman" panose="02020603050405020304" pitchFamily="18" charset="0"/>
              </a:rPr>
              <a:t>=20):</a:t>
            </a:r>
          </a:p>
          <a:p>
            <a:pPr marL="0" indent="0">
              <a:buNone/>
            </a:pPr>
            <a:r>
              <a:rPr lang="en-US" sz="7200" dirty="0">
                <a:latin typeface="Times New Roman" panose="02020603050405020304" pitchFamily="18" charset="0"/>
                <a:cs typeface="Times New Roman" panose="02020603050405020304" pitchFamily="18" charset="0"/>
              </a:rPr>
              <a:t>    # Data augmentation</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train_datagen</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ImageDataGenerator</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rescale=1. / 255,</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shear_range</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zoom_range</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horizontal_flip</a:t>
            </a:r>
            <a:r>
              <a:rPr lang="en-US" sz="7200" dirty="0">
                <a:latin typeface="Times New Roman" panose="02020603050405020304" pitchFamily="18" charset="0"/>
                <a:cs typeface="Times New Roman" panose="02020603050405020304" pitchFamily="18" charset="0"/>
              </a:rPr>
              <a:t>=True,</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validation_split</a:t>
            </a:r>
            <a:r>
              <a:rPr lang="en-US" sz="7200" dirty="0">
                <a:latin typeface="Times New Roman" panose="02020603050405020304" pitchFamily="18" charset="0"/>
                <a:cs typeface="Times New Roman" panose="02020603050405020304" pitchFamily="18" charset="0"/>
              </a:rPr>
              <a:t>=0.2</a:t>
            </a: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endParaRPr lang="en-US" sz="7200" dirty="0" smtClean="0">
              <a:latin typeface="Times New Roman" panose="02020603050405020304" pitchFamily="18" charset="0"/>
              <a:cs typeface="Times New Roman" panose="02020603050405020304" pitchFamily="18" charset="0"/>
            </a:endParaRPr>
          </a:p>
          <a:p>
            <a:pPr marL="0" indent="0">
              <a:buNone/>
            </a:pP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 Load and split data</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train_generator</a:t>
            </a:r>
            <a:r>
              <a:rPr lang="en-US" sz="7200" dirty="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train_datagen.flow_from_directory</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train_data_dir</a:t>
            </a:r>
            <a:r>
              <a:rPr lang="en-US" sz="7200" dirty="0">
                <a:latin typeface="Times New Roman" panose="02020603050405020304" pitchFamily="18" charset="0"/>
                <a:cs typeface="Times New Roman" panose="02020603050405020304" pitchFamily="18" charset="0"/>
              </a:rPr>
              <a:t>,</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target_size</a:t>
            </a:r>
            <a:r>
              <a:rPr lang="en-US" sz="7200" dirty="0">
                <a:latin typeface="Times New Roman" panose="02020603050405020304" pitchFamily="18" charset="0"/>
                <a:cs typeface="Times New Roman" panose="02020603050405020304" pitchFamily="18" charset="0"/>
              </a:rPr>
              <a:t>=(128, 128),</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batch_size</a:t>
            </a:r>
            <a:r>
              <a:rPr lang="en-US" sz="7200" dirty="0">
                <a:latin typeface="Times New Roman" panose="02020603050405020304" pitchFamily="18" charset="0"/>
                <a:cs typeface="Times New Roman" panose="02020603050405020304" pitchFamily="18" charset="0"/>
              </a:rPr>
              <a:t>=64,</a:t>
            </a:r>
          </a:p>
          <a:p>
            <a:pPr marL="0" indent="0">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class_mode</a:t>
            </a:r>
            <a:r>
              <a:rPr lang="en-US" sz="7200" dirty="0">
                <a:latin typeface="Times New Roman" panose="02020603050405020304" pitchFamily="18" charset="0"/>
                <a:cs typeface="Times New Roman" panose="02020603050405020304" pitchFamily="18" charset="0"/>
              </a:rPr>
              <a:t>='categorical',</a:t>
            </a:r>
          </a:p>
          <a:p>
            <a:pPr marL="0" indent="0">
              <a:buNone/>
            </a:pPr>
            <a:r>
              <a:rPr lang="en-US" sz="7200" dirty="0">
                <a:latin typeface="Times New Roman" panose="02020603050405020304" pitchFamily="18" charset="0"/>
                <a:cs typeface="Times New Roman" panose="02020603050405020304" pitchFamily="18" charset="0"/>
              </a:rPr>
              <a:t>        subset=</a:t>
            </a:r>
            <a:r>
              <a:rPr lang="en-US" sz="7200" dirty="0" smtClean="0">
                <a:latin typeface="Times New Roman" panose="02020603050405020304" pitchFamily="18" charset="0"/>
                <a:cs typeface="Times New Roman" panose="02020603050405020304" pitchFamily="18" charset="0"/>
              </a:rPr>
              <a:t>'training‘  )</a:t>
            </a:r>
            <a:endParaRPr lang="en-US" sz="7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1000</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PROGRAM:</vt:lpstr>
      <vt:lpstr>PowerPoint Presentation</vt:lpstr>
      <vt:lpstr>PowerPoint Presentation</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15</cp:revision>
  <dcterms:created xsi:type="dcterms:W3CDTF">2023-10-10T14:53:58Z</dcterms:created>
  <dcterms:modified xsi:type="dcterms:W3CDTF">2023-10-26T18:07:48Z</dcterms:modified>
</cp:coreProperties>
</file>