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5"/>
  </p:notesMasterIdLst>
  <p:handoutMasterIdLst>
    <p:handoutMasterId r:id="rId16"/>
  </p:handoutMasterIdLst>
  <p:sldIdLst>
    <p:sldId id="256" r:id="rId5"/>
    <p:sldId id="277" r:id="rId6"/>
    <p:sldId id="295" r:id="rId7"/>
    <p:sldId id="261" r:id="rId8"/>
    <p:sldId id="296" r:id="rId9"/>
    <p:sldId id="297" r:id="rId10"/>
    <p:sldId id="289" r:id="rId11"/>
    <p:sldId id="264" r:id="rId12"/>
    <p:sldId id="275"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E3E225-7601-4C26-A4B0-344B87BB6626}">
          <p14:sldIdLst>
            <p14:sldId id="256"/>
            <p14:sldId id="277"/>
            <p14:sldId id="295"/>
          </p14:sldIdLst>
        </p14:section>
        <p14:section name="Untitled Section" id="{AB20D2C9-D8BB-44AC-B0A4-FAF0D5BBF276}">
          <p14:sldIdLst>
            <p14:sldId id="261"/>
            <p14:sldId id="296"/>
            <p14:sldId id="297"/>
            <p14:sldId id="289"/>
            <p14:sldId id="264"/>
            <p14:sldId id="275"/>
            <p14:sldId id="276"/>
          </p14:sldIdLst>
        </p14:section>
      </p14:sectionLst>
    </p:ex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0" d="100"/>
          <a:sy n="90" d="100"/>
        </p:scale>
        <p:origin x="-492" y="48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4/9/2023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4/9/2023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408762" y="4434840"/>
            <a:ext cx="5949050" cy="1122202"/>
          </a:xfrm>
        </p:spPr>
        <p:txBody>
          <a:bodyPr/>
          <a:lstStyle/>
          <a:p>
            <a:r>
              <a:rPr lang="en-US" dirty="0"/>
              <a:t>Tasty BYTES case study</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5449019" y="5575926"/>
            <a:ext cx="4941770" cy="396660"/>
          </a:xfrm>
        </p:spPr>
        <p:txBody>
          <a:bodyPr/>
          <a:lstStyle/>
          <a:p>
            <a:r>
              <a:rPr lang="en-US" dirty="0"/>
              <a:t>Nikesh Chavhan</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Nikesh Chavhan​</a:t>
            </a:r>
          </a:p>
          <a:p>
            <a:r>
              <a:rPr lang="en-US" dirty="0"/>
              <a:t>+91 7448223125</a:t>
            </a:r>
          </a:p>
          <a:p>
            <a:r>
              <a:rPr lang="en-US" dirty="0"/>
              <a:t>vicky0x07@gmail.com</a:t>
            </a:r>
          </a:p>
          <a:p>
            <a:r>
              <a:rPr lang="en-US" dirty="0"/>
              <a:t>https://www.linkedin.com/in/nikesh-chavhan/</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2023</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Tasty Bytes</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ZA" dirty="0"/>
              <a:t>ABOUT US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lnSpcReduction="10000"/>
          </a:bodyPr>
          <a:lstStyle/>
          <a:p>
            <a:r>
              <a:rPr lang="en-US" b="0" i="0" dirty="0">
                <a:solidFill>
                  <a:srgbClr val="374151"/>
                </a:solidFill>
                <a:effectLst/>
                <a:latin typeface="Söhne"/>
              </a:rPr>
              <a:t>Tasty Bytes is a meal planning and delivery company founded in 2020 during the Covid pandemic. Our mission is to provide inspiration and healthy meal options for our subscribers, regardless of their budget. We offer a variety of subscription plans to suit different needs, including ingredient delivery for our premium plan subscribers.</a:t>
            </a:r>
            <a:endParaRPr lang="en-US" dirty="0"/>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2023</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Tasty Bytes</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652569" cy="1325563"/>
          </a:xfrm>
        </p:spPr>
        <p:txBody>
          <a:bodyPr/>
          <a:lstStyle/>
          <a:p>
            <a:r>
              <a:rPr lang="en-ZA" dirty="0"/>
              <a:t>Project overview</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a:bodyPr>
          <a:lstStyle/>
          <a:p>
            <a:r>
              <a:rPr lang="en-US" b="0" i="0" dirty="0">
                <a:solidFill>
                  <a:srgbClr val="374151"/>
                </a:solidFill>
                <a:effectLst/>
                <a:latin typeface="Söhne"/>
              </a:rPr>
              <a:t>The project involves predicting which recipes will lead to high traffic on Tasty Bytes' website. The data science team was tasked with developing a machine learning model that could predict high traffic recipes with an accuracy of at least 80%. .</a:t>
            </a:r>
            <a:endParaRPr lang="en-US" dirty="0"/>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2023</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ZA"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ZA"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Tree>
    <p:extLst>
      <p:ext uri="{BB962C8B-B14F-4D97-AF65-F5344CB8AC3E}">
        <p14:creationId xmlns:p14="http://schemas.microsoft.com/office/powerpoint/2010/main" val="427319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BUSINESS GOALs</a:t>
            </a:r>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2023</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4</a:t>
            </a:fld>
            <a:endParaRPr lang="en-US" dirty="0"/>
          </a:p>
        </p:txBody>
      </p:sp>
      <p:sp>
        <p:nvSpPr>
          <p:cNvPr id="31" name="TextBox 30">
            <a:extLst>
              <a:ext uri="{FF2B5EF4-FFF2-40B4-BE49-F238E27FC236}">
                <a16:creationId xmlns:a16="http://schemas.microsoft.com/office/drawing/2014/main" id="{3C3568A2-A90C-548D-78AD-617983735058}"/>
              </a:ext>
            </a:extLst>
          </p:cNvPr>
          <p:cNvSpPr txBox="1"/>
          <p:nvPr/>
        </p:nvSpPr>
        <p:spPr>
          <a:xfrm>
            <a:off x="4920342" y="1589362"/>
            <a:ext cx="6094562" cy="3416320"/>
          </a:xfrm>
          <a:prstGeom prst="rect">
            <a:avLst/>
          </a:prstGeom>
          <a:noFill/>
        </p:spPr>
        <p:txBody>
          <a:bodyPr wrap="square">
            <a:spAutoFit/>
          </a:bodyPr>
          <a:lstStyle/>
          <a:p>
            <a:r>
              <a:rPr lang="en-US" b="0" i="0" dirty="0">
                <a:solidFill>
                  <a:srgbClr val="374151"/>
                </a:solidFill>
                <a:effectLst/>
                <a:latin typeface="Söhne"/>
              </a:rPr>
              <a:t>The business goal is to predict which recipes will lead to high traffic on the website. </a:t>
            </a:r>
          </a:p>
          <a:p>
            <a:endParaRPr lang="en-US" b="0" i="0" dirty="0">
              <a:solidFill>
                <a:srgbClr val="374151"/>
              </a:solidFill>
              <a:effectLst/>
              <a:latin typeface="Söhne"/>
            </a:endParaRPr>
          </a:p>
          <a:p>
            <a:endParaRPr lang="en-US" dirty="0">
              <a:solidFill>
                <a:srgbClr val="374151"/>
              </a:solidFill>
              <a:latin typeface="Söhne"/>
            </a:endParaRPr>
          </a:p>
          <a:p>
            <a:r>
              <a:rPr lang="en-US" b="0" i="0" dirty="0">
                <a:solidFill>
                  <a:srgbClr val="374151"/>
                </a:solidFill>
                <a:effectLst/>
                <a:latin typeface="Söhne"/>
              </a:rPr>
              <a:t>The company has noticed that traffic to the rest of the website goes up by as much as 40% if a popular recipe is featured on the homepage. </a:t>
            </a:r>
          </a:p>
          <a:p>
            <a:r>
              <a:rPr lang="en-US" b="0" i="0" dirty="0">
                <a:solidFill>
                  <a:srgbClr val="374151"/>
                </a:solidFill>
                <a:effectLst/>
                <a:latin typeface="Söhne"/>
              </a:rPr>
              <a:t>	</a:t>
            </a:r>
          </a:p>
          <a:p>
            <a:r>
              <a:rPr lang="en-US" b="0" i="0" dirty="0">
                <a:solidFill>
                  <a:srgbClr val="374151"/>
                </a:solidFill>
                <a:effectLst/>
                <a:latin typeface="Söhne"/>
              </a:rPr>
              <a:t>         The goal is to build a model that can correctly predict high-traffic recipes with at least 80% accuracy to ensure that the recipes featured on the 	homepage drive maximum traffic and ultimately increase subscriptions.</a:t>
            </a:r>
            <a:endParaRPr lang="en-IN" dirty="0"/>
          </a:p>
        </p:txBody>
      </p:sp>
    </p:spTree>
    <p:extLst>
      <p:ext uri="{BB962C8B-B14F-4D97-AF65-F5344CB8AC3E}">
        <p14:creationId xmlns:p14="http://schemas.microsoft.com/office/powerpoint/2010/main" val="1738561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CF87D-69F3-6794-82B6-10E21C73FEE9}"/>
              </a:ext>
            </a:extLst>
          </p:cNvPr>
          <p:cNvSpPr>
            <a:spLocks noGrp="1"/>
          </p:cNvSpPr>
          <p:nvPr>
            <p:ph type="title"/>
          </p:nvPr>
        </p:nvSpPr>
        <p:spPr>
          <a:xfrm>
            <a:off x="1747133" y="667889"/>
            <a:ext cx="8421688" cy="1325563"/>
          </a:xfrm>
        </p:spPr>
        <p:txBody>
          <a:bodyPr/>
          <a:lstStyle/>
          <a:p>
            <a:r>
              <a:rPr lang="en-IN" dirty="0"/>
              <a:t>How we addresses the problem</a:t>
            </a:r>
          </a:p>
        </p:txBody>
      </p:sp>
      <p:sp>
        <p:nvSpPr>
          <p:cNvPr id="11" name="Date Placeholder 10">
            <a:extLst>
              <a:ext uri="{FF2B5EF4-FFF2-40B4-BE49-F238E27FC236}">
                <a16:creationId xmlns:a16="http://schemas.microsoft.com/office/drawing/2014/main" id="{ECB32753-FF27-C309-43C8-453CD1AE2018}"/>
              </a:ext>
            </a:extLst>
          </p:cNvPr>
          <p:cNvSpPr>
            <a:spLocks noGrp="1"/>
          </p:cNvSpPr>
          <p:nvPr>
            <p:ph type="dt" sz="half" idx="20"/>
          </p:nvPr>
        </p:nvSpPr>
        <p:spPr/>
        <p:txBody>
          <a:bodyPr/>
          <a:lstStyle/>
          <a:p>
            <a:r>
              <a:rPr lang="en-US" dirty="0"/>
              <a:t>2023</a:t>
            </a:r>
          </a:p>
        </p:txBody>
      </p:sp>
      <p:sp>
        <p:nvSpPr>
          <p:cNvPr id="13" name="Slide Number Placeholder 12">
            <a:extLst>
              <a:ext uri="{FF2B5EF4-FFF2-40B4-BE49-F238E27FC236}">
                <a16:creationId xmlns:a16="http://schemas.microsoft.com/office/drawing/2014/main" id="{4020EC45-F28E-EECF-0166-499BF2C8CE88}"/>
              </a:ext>
            </a:extLst>
          </p:cNvPr>
          <p:cNvSpPr>
            <a:spLocks noGrp="1"/>
          </p:cNvSpPr>
          <p:nvPr>
            <p:ph type="sldNum" sz="quarter" idx="22"/>
          </p:nvPr>
        </p:nvSpPr>
        <p:spPr/>
        <p:txBody>
          <a:bodyPr/>
          <a:lstStyle/>
          <a:p>
            <a:fld id="{B5CEABB6-07DC-46E8-9B57-56EC44A396E5}" type="slidenum">
              <a:rPr lang="en-US" smtClean="0"/>
              <a:t>5</a:t>
            </a:fld>
            <a:endParaRPr lang="en-US" dirty="0"/>
          </a:p>
        </p:txBody>
      </p:sp>
      <p:sp>
        <p:nvSpPr>
          <p:cNvPr id="22" name="Text Placeholder 3">
            <a:extLst>
              <a:ext uri="{FF2B5EF4-FFF2-40B4-BE49-F238E27FC236}">
                <a16:creationId xmlns:a16="http://schemas.microsoft.com/office/drawing/2014/main" id="{E068C26F-F7F8-CCE0-D1DE-D9DA522F3E3D}"/>
              </a:ext>
            </a:extLst>
          </p:cNvPr>
          <p:cNvSpPr txBox="1">
            <a:spLocks/>
          </p:cNvSpPr>
          <p:nvPr/>
        </p:nvSpPr>
        <p:spPr>
          <a:xfrm>
            <a:off x="3435474" y="2197048"/>
            <a:ext cx="4864816" cy="1853665"/>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began by collecting and analyzing a dataset of previous recipe traffic data to identify patterns and trends. Using this data, we trained a machine learning model, specifically a </a:t>
            </a:r>
            <a:r>
              <a:rPr lang="en-US" dirty="0">
                <a:solidFill>
                  <a:srgbClr val="FF0000"/>
                </a:solidFill>
              </a:rPr>
              <a:t>LinearSVC model</a:t>
            </a:r>
            <a:r>
              <a:rPr lang="en-US" dirty="0"/>
              <a:t>, to predict which recipes are likely to be popular and result in high website traffic. Our model achieved an accuracy of 81%, which met the business goal of correctly predicting high traffic recipes at least 80% of the time.</a:t>
            </a:r>
          </a:p>
        </p:txBody>
      </p:sp>
      <p:sp>
        <p:nvSpPr>
          <p:cNvPr id="23" name="Text Placeholder 3">
            <a:extLst>
              <a:ext uri="{FF2B5EF4-FFF2-40B4-BE49-F238E27FC236}">
                <a16:creationId xmlns:a16="http://schemas.microsoft.com/office/drawing/2014/main" id="{DA640F8F-0BB1-97DA-55D8-EA0F073B2849}"/>
              </a:ext>
            </a:extLst>
          </p:cNvPr>
          <p:cNvSpPr txBox="1">
            <a:spLocks/>
          </p:cNvSpPr>
          <p:nvPr/>
        </p:nvSpPr>
        <p:spPr>
          <a:xfrm>
            <a:off x="3435474" y="4254309"/>
            <a:ext cx="4572000" cy="1853665"/>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approach addresses the problem of uncertain recipe selection by providing a data-driven method for predicting recipe popularity and selecting the most likely high-traffic recipes for display on the homepage. By using this approach, we can improve website traffic and subscriptions, helping Tasty Bytes meet their business goals.</a:t>
            </a:r>
          </a:p>
        </p:txBody>
      </p:sp>
    </p:spTree>
    <p:extLst>
      <p:ext uri="{BB962C8B-B14F-4D97-AF65-F5344CB8AC3E}">
        <p14:creationId xmlns:p14="http://schemas.microsoft.com/office/powerpoint/2010/main" val="2425423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A9975D-D4C9-E895-6D9A-02F5EB05889D}"/>
              </a:ext>
            </a:extLst>
          </p:cNvPr>
          <p:cNvPicPr>
            <a:picLocks noChangeAspect="1"/>
          </p:cNvPicPr>
          <p:nvPr/>
        </p:nvPicPr>
        <p:blipFill>
          <a:blip r:embed="rId2"/>
          <a:stretch>
            <a:fillRect/>
          </a:stretch>
        </p:blipFill>
        <p:spPr>
          <a:xfrm>
            <a:off x="6375107" y="4174901"/>
            <a:ext cx="5048955" cy="1819529"/>
          </a:xfrm>
          <a:prstGeom prst="rect">
            <a:avLst/>
          </a:prstGeom>
        </p:spPr>
      </p:pic>
      <p:sp>
        <p:nvSpPr>
          <p:cNvPr id="2" name="Title 1">
            <a:extLst>
              <a:ext uri="{FF2B5EF4-FFF2-40B4-BE49-F238E27FC236}">
                <a16:creationId xmlns:a16="http://schemas.microsoft.com/office/drawing/2014/main" id="{EA0CF87D-69F3-6794-82B6-10E21C73FEE9}"/>
              </a:ext>
            </a:extLst>
          </p:cNvPr>
          <p:cNvSpPr>
            <a:spLocks noGrp="1"/>
          </p:cNvSpPr>
          <p:nvPr>
            <p:ph type="title"/>
          </p:nvPr>
        </p:nvSpPr>
        <p:spPr>
          <a:xfrm>
            <a:off x="1747133" y="667889"/>
            <a:ext cx="8421688" cy="1325563"/>
          </a:xfrm>
        </p:spPr>
        <p:txBody>
          <a:bodyPr/>
          <a:lstStyle/>
          <a:p>
            <a:r>
              <a:rPr lang="en-IN" dirty="0"/>
              <a:t>Findings</a:t>
            </a:r>
          </a:p>
        </p:txBody>
      </p:sp>
      <p:sp>
        <p:nvSpPr>
          <p:cNvPr id="11" name="Date Placeholder 10">
            <a:extLst>
              <a:ext uri="{FF2B5EF4-FFF2-40B4-BE49-F238E27FC236}">
                <a16:creationId xmlns:a16="http://schemas.microsoft.com/office/drawing/2014/main" id="{ECB32753-FF27-C309-43C8-453CD1AE2018}"/>
              </a:ext>
            </a:extLst>
          </p:cNvPr>
          <p:cNvSpPr>
            <a:spLocks noGrp="1"/>
          </p:cNvSpPr>
          <p:nvPr>
            <p:ph type="dt" sz="half" idx="20"/>
          </p:nvPr>
        </p:nvSpPr>
        <p:spPr/>
        <p:txBody>
          <a:bodyPr/>
          <a:lstStyle/>
          <a:p>
            <a:r>
              <a:rPr lang="en-US" dirty="0"/>
              <a:t>2023</a:t>
            </a:r>
          </a:p>
        </p:txBody>
      </p:sp>
      <p:sp>
        <p:nvSpPr>
          <p:cNvPr id="13" name="Slide Number Placeholder 12">
            <a:extLst>
              <a:ext uri="{FF2B5EF4-FFF2-40B4-BE49-F238E27FC236}">
                <a16:creationId xmlns:a16="http://schemas.microsoft.com/office/drawing/2014/main" id="{4020EC45-F28E-EECF-0166-499BF2C8CE88}"/>
              </a:ext>
            </a:extLst>
          </p:cNvPr>
          <p:cNvSpPr>
            <a:spLocks noGrp="1"/>
          </p:cNvSpPr>
          <p:nvPr>
            <p:ph type="sldNum" sz="quarter" idx="22"/>
          </p:nvPr>
        </p:nvSpPr>
        <p:spPr/>
        <p:txBody>
          <a:bodyPr/>
          <a:lstStyle/>
          <a:p>
            <a:fld id="{B5CEABB6-07DC-46E8-9B57-56EC44A396E5}" type="slidenum">
              <a:rPr lang="en-US" smtClean="0"/>
              <a:t>6</a:t>
            </a:fld>
            <a:endParaRPr lang="en-US" dirty="0"/>
          </a:p>
        </p:txBody>
      </p:sp>
      <p:sp>
        <p:nvSpPr>
          <p:cNvPr id="22" name="Text Placeholder 3">
            <a:extLst>
              <a:ext uri="{FF2B5EF4-FFF2-40B4-BE49-F238E27FC236}">
                <a16:creationId xmlns:a16="http://schemas.microsoft.com/office/drawing/2014/main" id="{E068C26F-F7F8-CCE0-D1DE-D9DA522F3E3D}"/>
              </a:ext>
            </a:extLst>
          </p:cNvPr>
          <p:cNvSpPr txBox="1">
            <a:spLocks/>
          </p:cNvSpPr>
          <p:nvPr/>
        </p:nvSpPr>
        <p:spPr>
          <a:xfrm>
            <a:off x="3435474" y="1993452"/>
            <a:ext cx="5078798" cy="1966073"/>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Based on our analysis of Tasty Bytes' recipe traffic data, we have developed a </a:t>
            </a:r>
            <a:r>
              <a:rPr lang="en-US" b="1" dirty="0"/>
              <a:t>LinearSVC model with an accuracy of 81%.</a:t>
            </a:r>
          </a:p>
          <a:p>
            <a:r>
              <a:rPr lang="en-US" b="1" dirty="0"/>
              <a:t> </a:t>
            </a:r>
            <a:r>
              <a:rPr lang="en-US" i="1" dirty="0"/>
              <a:t>This means that our model can predict with 81% certainty which recipes will result in high traffic to the website.</a:t>
            </a:r>
          </a:p>
          <a:p>
            <a:r>
              <a:rPr lang="en-US" dirty="0"/>
              <a:t>Our confusion matrix shows that out of the 190 recipes analyzed, 58 were correctly classified as low traffic recipes and 95 were correctly classified as high traffic recipes.</a:t>
            </a:r>
          </a:p>
        </p:txBody>
      </p:sp>
      <p:sp>
        <p:nvSpPr>
          <p:cNvPr id="23" name="Text Placeholder 3">
            <a:extLst>
              <a:ext uri="{FF2B5EF4-FFF2-40B4-BE49-F238E27FC236}">
                <a16:creationId xmlns:a16="http://schemas.microsoft.com/office/drawing/2014/main" id="{DA640F8F-0BB1-97DA-55D8-EA0F073B2849}"/>
              </a:ext>
            </a:extLst>
          </p:cNvPr>
          <p:cNvSpPr txBox="1">
            <a:spLocks/>
          </p:cNvSpPr>
          <p:nvPr/>
        </p:nvSpPr>
        <p:spPr>
          <a:xfrm>
            <a:off x="1341416" y="4174901"/>
            <a:ext cx="4837258" cy="2015210"/>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Looking at our classification report, we can see that the precision and recall scores for high traffic recipes are relatively </a:t>
            </a:r>
            <a:r>
              <a:rPr lang="en-US" dirty="0">
                <a:solidFill>
                  <a:srgbClr val="FF0000"/>
                </a:solidFill>
              </a:rPr>
              <a:t>high at 0.83 </a:t>
            </a:r>
            <a:r>
              <a:rPr lang="en-US" dirty="0"/>
              <a:t>and </a:t>
            </a:r>
            <a:r>
              <a:rPr lang="en-US" dirty="0">
                <a:solidFill>
                  <a:srgbClr val="FF0000"/>
                </a:solidFill>
              </a:rPr>
              <a:t>0.85</a:t>
            </a:r>
            <a:r>
              <a:rPr lang="en-US" dirty="0"/>
              <a:t>, respectively. This indicates that our model is doing a good job of identifying high traffic recipes.</a:t>
            </a:r>
          </a:p>
          <a:p>
            <a:r>
              <a:rPr lang="en-US" dirty="0"/>
              <a:t>However, our precision and recall scores for low traffic recipes are not as strong, the   precision and a recall score of High Traffic recipe. </a:t>
            </a:r>
          </a:p>
        </p:txBody>
      </p:sp>
    </p:spTree>
    <p:extLst>
      <p:ext uri="{BB962C8B-B14F-4D97-AF65-F5344CB8AC3E}">
        <p14:creationId xmlns:p14="http://schemas.microsoft.com/office/powerpoint/2010/main" val="2188580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526280" y="268871"/>
            <a:ext cx="3139440" cy="1325563"/>
          </a:xfrm>
        </p:spPr>
        <p:txBody>
          <a:bodyPr/>
          <a:lstStyle/>
          <a:p>
            <a:r>
              <a:rPr lang="en-US" dirty="0"/>
              <a:t>metrics</a:t>
            </a: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2023</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7</a:t>
            </a:fld>
            <a:endParaRPr lang="en-US" dirty="0"/>
          </a:p>
        </p:txBody>
      </p:sp>
      <p:pic>
        <p:nvPicPr>
          <p:cNvPr id="31" name="Picture 30">
            <a:extLst>
              <a:ext uri="{FF2B5EF4-FFF2-40B4-BE49-F238E27FC236}">
                <a16:creationId xmlns:a16="http://schemas.microsoft.com/office/drawing/2014/main" id="{CE4E535D-E119-71D4-B15B-150B54D124A8}"/>
              </a:ext>
            </a:extLst>
          </p:cNvPr>
          <p:cNvPicPr>
            <a:picLocks noChangeAspect="1"/>
          </p:cNvPicPr>
          <p:nvPr/>
        </p:nvPicPr>
        <p:blipFill>
          <a:blip r:embed="rId2"/>
          <a:stretch>
            <a:fillRect/>
          </a:stretch>
        </p:blipFill>
        <p:spPr>
          <a:xfrm>
            <a:off x="1578130" y="2907102"/>
            <a:ext cx="5583825" cy="3019245"/>
          </a:xfrm>
          <a:prstGeom prst="rect">
            <a:avLst/>
          </a:prstGeom>
        </p:spPr>
      </p:pic>
      <p:pic>
        <p:nvPicPr>
          <p:cNvPr id="33" name="Picture 32">
            <a:extLst>
              <a:ext uri="{FF2B5EF4-FFF2-40B4-BE49-F238E27FC236}">
                <a16:creationId xmlns:a16="http://schemas.microsoft.com/office/drawing/2014/main" id="{85707E56-DDAD-331C-8C92-044103D4C0C2}"/>
              </a:ext>
            </a:extLst>
          </p:cNvPr>
          <p:cNvPicPr>
            <a:picLocks noChangeAspect="1"/>
          </p:cNvPicPr>
          <p:nvPr/>
        </p:nvPicPr>
        <p:blipFill>
          <a:blip r:embed="rId3"/>
          <a:stretch>
            <a:fillRect/>
          </a:stretch>
        </p:blipFill>
        <p:spPr>
          <a:xfrm>
            <a:off x="6867196" y="2591816"/>
            <a:ext cx="4632158" cy="3700825"/>
          </a:xfrm>
          <a:prstGeom prst="rect">
            <a:avLst/>
          </a:prstGeom>
        </p:spPr>
      </p:pic>
    </p:spTree>
    <p:extLst>
      <p:ext uri="{BB962C8B-B14F-4D97-AF65-F5344CB8AC3E}">
        <p14:creationId xmlns:p14="http://schemas.microsoft.com/office/powerpoint/2010/main" val="1844941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2863071" y="274159"/>
            <a:ext cx="5111750" cy="1204912"/>
          </a:xfrm>
        </p:spPr>
        <p:txBody>
          <a:bodyPr/>
          <a:lstStyle/>
          <a:p>
            <a:r>
              <a:rPr lang="en-US" dirty="0"/>
              <a:t>recommendations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2268747"/>
            <a:ext cx="5806476" cy="3390181"/>
          </a:xfrm>
        </p:spPr>
        <p:txBody>
          <a:bodyPr vert="horz" lIns="91440" tIns="45720" rIns="91440" bIns="45720" rtlCol="0" anchor="t">
            <a:normAutofit/>
          </a:bodyPr>
          <a:lstStyle/>
          <a:p>
            <a:pPr marL="285750" indent="-285750" algn="l">
              <a:buFont typeface="Arial" panose="020B0604020202020204" pitchFamily="34" charset="0"/>
              <a:buChar char="•"/>
            </a:pPr>
            <a:r>
              <a:rPr lang="en-US" b="0" i="0" dirty="0">
                <a:solidFill>
                  <a:srgbClr val="374151"/>
                </a:solidFill>
                <a:effectLst/>
                <a:latin typeface="Söhne"/>
              </a:rPr>
              <a:t>We recommend deploying the machine learning model into production as soon as possible to predict high traffic recipes and help the Product Manager increase website traffic.</a:t>
            </a:r>
          </a:p>
          <a:p>
            <a:pPr marL="285750" indent="-285750" algn="l">
              <a:buFont typeface="Arial" panose="020B0604020202020204" pitchFamily="34" charset="0"/>
              <a:buChar char="•"/>
            </a:pPr>
            <a:r>
              <a:rPr lang="en-US" b="0" i="0" dirty="0">
                <a:solidFill>
                  <a:srgbClr val="374151"/>
                </a:solidFill>
                <a:effectLst/>
                <a:latin typeface="Söhne"/>
              </a:rPr>
              <a:t>Further data collection is recommended, including information such as time to make, cost per serving, ingredients, site duration time, income links, and combinations of recipes.</a:t>
            </a:r>
          </a:p>
          <a:p>
            <a:pPr marL="285750" indent="-285750" algn="l">
              <a:buFont typeface="Arial" panose="020B0604020202020204" pitchFamily="34" charset="0"/>
              <a:buChar char="•"/>
            </a:pPr>
            <a:r>
              <a:rPr lang="en-US" b="0" i="0" dirty="0">
                <a:solidFill>
                  <a:srgbClr val="374151"/>
                </a:solidFill>
                <a:effectLst/>
                <a:latin typeface="Söhne"/>
              </a:rPr>
              <a:t>By collecting more data, the company can gain a better understanding of user behavior and preferences, which can be used to improve website content and user experience.</a:t>
            </a:r>
          </a:p>
          <a:p>
            <a:pPr marL="285750" indent="-285750" algn="l">
              <a:buFont typeface="Arial" panose="020B0604020202020204" pitchFamily="34" charset="0"/>
              <a:buChar char="•"/>
            </a:pPr>
            <a:r>
              <a:rPr lang="en-US" b="0" i="0" dirty="0">
                <a:solidFill>
                  <a:srgbClr val="374151"/>
                </a:solidFill>
                <a:effectLst/>
                <a:latin typeface="Söhne"/>
              </a:rPr>
              <a:t>Regular monitoring of the accuracy metric is recommended to ensure that the model is performing optimally and providing accurate predictions.</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2023</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Tasty Bytes</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026544"/>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58724" y="3009780"/>
            <a:ext cx="5129901" cy="2821675"/>
          </a:xfrm>
        </p:spPr>
        <p:txBody>
          <a:bodyPr vert="horz" lIns="91440" tIns="45720" rIns="91440" bIns="45720" rtlCol="0" anchor="b">
            <a:normAutofit/>
          </a:bodyPr>
          <a:lstStyle/>
          <a:p>
            <a:r>
              <a:rPr lang="en-US" dirty="0"/>
              <a:t>To conclude, we believe that our project has addressed the company's problem of predicting which recipes will lead to high traffic, and our LinearSVC model achieved an accuracy rate of 81%. We recommend deploying the model in production and collecting more data to improve the accuracy even further.</a:t>
            </a:r>
          </a:p>
          <a:p>
            <a:r>
              <a:rPr lang="en-US" dirty="0"/>
              <a:t>Overall, we are confident that our model will help Tasty Bytes increase website traffic and subscriptions, ultimately leading to increased revenue for the company.</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2023</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Tasty Bytes</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920173932"/>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3.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275</TotalTime>
  <Words>727</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Tenorite</vt:lpstr>
      <vt:lpstr>Monoline</vt:lpstr>
      <vt:lpstr>Tasty BYTES case study</vt:lpstr>
      <vt:lpstr>ABOUT US</vt:lpstr>
      <vt:lpstr>Project overview</vt:lpstr>
      <vt:lpstr>BUSINESS GOALs</vt:lpstr>
      <vt:lpstr>How we addresses the problem</vt:lpstr>
      <vt:lpstr>Findings</vt:lpstr>
      <vt:lpstr>metrics</vt:lpstr>
      <vt:lpstr>recommendations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Tasty BYTES case study</dc:title>
  <dc:creator>Vicky DX</dc:creator>
  <cp:lastModifiedBy>Vicky DX</cp:lastModifiedBy>
  <cp:revision>1</cp:revision>
  <dcterms:created xsi:type="dcterms:W3CDTF">2023-04-09T09:58:15Z</dcterms:created>
  <dcterms:modified xsi:type="dcterms:W3CDTF">2023-04-09T14:33:40Z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