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2" d="100"/>
          <a:sy n="32" d="100"/>
        </p:scale>
        <p:origin x="24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image1.png" descr="https://lh7-us.googleusercontent.com/bcKHyW-FBCx9pG1Gl2zgXGBNnKNGG-PwgIg8JuWVZOijtvul4QWKuO9ERggpajJ-W7cC1pJbapJeuyR3MLL0Zk6G6KfAMZsM05UPrX1Ax10yCLly8cECuoINHFme87P8mWeSI78EZFpJSmc3XXCqpgQ">
            <a:extLst>
              <a:ext uri="{FF2B5EF4-FFF2-40B4-BE49-F238E27FC236}">
                <a16:creationId xmlns:a16="http://schemas.microsoft.com/office/drawing/2014/main" id="{A8FB0C46-C777-9999-BB9F-0472DD46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138595"/>
            <a:ext cx="5943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image2.png" descr="https://lh7-us.googleusercontent.com/PYVurAtl8HTXA1f6tGjD2ijDgPYmyMhjpkKChhg1-sDgAkD_FAJVs9oVsMyFnSS5MJXCEVUyTDQWVSuYOfM58v9DZ5rSfyy8CmjOBaapu47AmRXyfkscg9D2bGy0c5l1Nj4pzGgtve1Q8gr780UW7bM">
            <a:extLst>
              <a:ext uri="{FF2B5EF4-FFF2-40B4-BE49-F238E27FC236}">
                <a16:creationId xmlns:a16="http://schemas.microsoft.com/office/drawing/2014/main" id="{7471EB45-E7AF-197F-DCB9-B1031DBC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7395726"/>
            <a:ext cx="1301750" cy="130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id="{085B9D87-9A19-292E-6FF7-DBBC535A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E16A8E6-E2DF-D04B-4292-B2CC806C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1990"/>
            <a:ext cx="75565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CAPSTONE PROJECT REPORT 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GRADING SYSTEM FOR CGPA CALCULATION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in the partial fulfilment for the award of the degree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BACHELOR OF ENGINEERING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COMPUTER SCIENCE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6D745AA0-37F2-8704-262E-2C491580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5084168"/>
            <a:ext cx="383451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Submitted 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R. Santhosh Kumar (192211053)</a:t>
            </a:r>
            <a:endParaRPr lang="en-US" altLang="en-US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S. Vicky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Melwin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(192211058)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Under the Supervision of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Jayanthi 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54E957E6-E534-BA6C-F819-DFF5C179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716" y="9153553"/>
            <a:ext cx="329506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SIMATS SCHOOL OF ENGINEERING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THANDALAM CHENNAI-602105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562"/>
            <a:ext cx="4860290" cy="87261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  <a:p>
            <a:pPr marL="722630" marR="3427095" indent="1270">
              <a:lnSpc>
                <a:spcPts val="2540"/>
              </a:lnSpc>
              <a:spcBef>
                <a:spcPts val="22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ethod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dirty="0">
                <a:latin typeface="Times New Roman"/>
                <a:cs typeface="Times New Roman"/>
              </a:rPr>
              <a:t>);  break;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4: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exit(EXIT_SUCCESS);</a:t>
            </a:r>
            <a:endParaRPr sz="1400">
              <a:latin typeface="Times New Roman"/>
              <a:cs typeface="Times New Roman"/>
            </a:endParaRPr>
          </a:p>
          <a:p>
            <a:pPr marL="365760" marR="3684270" indent="356235">
              <a:lnSpc>
                <a:spcPts val="2540"/>
              </a:lnSpc>
              <a:spcBef>
                <a:spcPts val="220"/>
              </a:spcBef>
            </a:pPr>
            <a:r>
              <a:rPr sz="1400" dirty="0">
                <a:latin typeface="Times New Roman"/>
                <a:cs typeface="Times New Roman"/>
              </a:rPr>
              <a:t>brea</a:t>
            </a:r>
            <a:r>
              <a:rPr sz="1400" spc="-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;  default: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cout&lt;&lt;"You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entered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wrong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input.Try again!\n"&lt;&lt;endl;</a:t>
            </a:r>
            <a:endParaRPr sz="1400">
              <a:latin typeface="Times New Roman"/>
              <a:cs typeface="Times New Roman"/>
            </a:endParaRPr>
          </a:p>
          <a:p>
            <a:pPr marL="544195" marR="3649345">
              <a:lnSpc>
                <a:spcPct val="1507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goto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break;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/>
                <a:cs typeface="Times New Roman"/>
              </a:rPr>
              <a:t>}}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void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calculateGPA()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9230" marR="3657600">
              <a:lnSpc>
                <a:spcPct val="1507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int q;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("cl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");</a:t>
            </a:r>
            <a:endParaRPr sz="1400">
              <a:latin typeface="Times New Roman"/>
              <a:cs typeface="Times New Roman"/>
            </a:endParaRPr>
          </a:p>
          <a:p>
            <a:pPr marL="189230" marR="5080">
              <a:lnSpc>
                <a:spcPct val="1511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cout&lt;&lt;"--------------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-----------------"&lt;&lt;endl; </a:t>
            </a:r>
            <a:r>
              <a:rPr sz="1400" dirty="0">
                <a:latin typeface="Times New Roman"/>
                <a:cs typeface="Times New Roman"/>
              </a:rPr>
              <a:t> cout&lt;&lt;" </a:t>
            </a:r>
            <a:r>
              <a:rPr sz="1400" spc="-5" dirty="0">
                <a:latin typeface="Times New Roman"/>
                <a:cs typeface="Times New Roman"/>
              </a:rPr>
              <a:t>How many subject's points </a:t>
            </a:r>
            <a:r>
              <a:rPr sz="1400" dirty="0">
                <a:latin typeface="Times New Roman"/>
                <a:cs typeface="Times New Roman"/>
              </a:rPr>
              <a:t>do </a:t>
            </a:r>
            <a:r>
              <a:rPr sz="1400" spc="-5" dirty="0">
                <a:latin typeface="Times New Roman"/>
                <a:cs typeface="Times New Roman"/>
              </a:rPr>
              <a:t>you </a:t>
            </a:r>
            <a:r>
              <a:rPr sz="1400" dirty="0">
                <a:latin typeface="Times New Roman"/>
                <a:cs typeface="Times New Roman"/>
              </a:rPr>
              <a:t>want </a:t>
            </a:r>
            <a:r>
              <a:rPr sz="1400" spc="-5" dirty="0">
                <a:latin typeface="Times New Roman"/>
                <a:cs typeface="Times New Roman"/>
              </a:rPr>
              <a:t>to calculate? </a:t>
            </a:r>
            <a:r>
              <a:rPr sz="1400" dirty="0">
                <a:latin typeface="Times New Roman"/>
                <a:cs typeface="Times New Roman"/>
              </a:rPr>
              <a:t>: ";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cin&gt;&gt;q;</a:t>
            </a:r>
            <a:endParaRPr sz="1400">
              <a:latin typeface="Times New Roman"/>
              <a:cs typeface="Times New Roman"/>
            </a:endParaRPr>
          </a:p>
          <a:p>
            <a:pPr marL="189230" marR="3585845">
              <a:lnSpc>
                <a:spcPct val="150700"/>
              </a:lnSpc>
            </a:pP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credit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[q];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[q];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cout&lt;&lt;endl;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for(int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i=0;i&lt;q;i++)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 marR="703580">
              <a:lnSpc>
                <a:spcPts val="2540"/>
              </a:lnSpc>
              <a:spcBef>
                <a:spcPts val="225"/>
              </a:spcBef>
            </a:pPr>
            <a:r>
              <a:rPr sz="1400" dirty="0">
                <a:latin typeface="Times New Roman"/>
                <a:cs typeface="Times New Roman"/>
              </a:rPr>
              <a:t>cout&lt;&lt;"Enter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credit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 subject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"&lt;&lt;i+1&lt;&lt;":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";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cin&gt;&gt;credit[i];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2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cout&lt;&lt;endl;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cout&lt;&lt;"Enter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subject "&lt;&lt;i+1&lt;&lt;":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";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562"/>
            <a:ext cx="5443220" cy="89471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latin typeface="Times New Roman"/>
                <a:cs typeface="Times New Roman"/>
              </a:rPr>
              <a:t>cin&gt;&gt;point[i];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5"/>
              </a:spcBef>
              <a:tabLst>
                <a:tab pos="3021330" algn="l"/>
              </a:tabLst>
            </a:pPr>
            <a:r>
              <a:rPr sz="1400" dirty="0">
                <a:latin typeface="Times New Roman"/>
                <a:cs typeface="Times New Roman"/>
              </a:rPr>
              <a:t>cout&lt;&lt;"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latin typeface="Times New Roman"/>
                <a:cs typeface="Times New Roman"/>
              </a:rPr>
              <a:t>\n\n"&lt;&lt;endl;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89230" marR="4340860">
              <a:lnSpc>
                <a:spcPts val="2540"/>
              </a:lnSpc>
              <a:spcBef>
                <a:spcPts val="220"/>
              </a:spcBef>
            </a:pP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sum=0;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Times New Roman"/>
                <a:cs typeface="Times New Roman"/>
              </a:rPr>
              <a:t>for(int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j=0;j&lt;q;j++)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 marR="3536315">
              <a:lnSpc>
                <a:spcPts val="2550"/>
              </a:lnSpc>
              <a:spcBef>
                <a:spcPts val="215"/>
              </a:spcBef>
            </a:pPr>
            <a:r>
              <a:rPr sz="1400" spc="-5" dirty="0">
                <a:latin typeface="Times New Roman"/>
                <a:cs typeface="Times New Roman"/>
              </a:rPr>
              <a:t>tot=credit[j]*point[j];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sum=sum+tot;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20"/>
              </a:spcBef>
            </a:pPr>
            <a:r>
              <a:rPr sz="1400" spc="-5" dirty="0">
                <a:latin typeface="Times New Roman"/>
                <a:cs typeface="Times New Roman"/>
              </a:rPr>
              <a:t>}float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totCr=0;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for(int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k=0;k&lt;q;k++)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/>
                <a:cs typeface="Times New Roman"/>
              </a:rPr>
              <a:t>totCr=totCr+credit[k];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 marR="5080" indent="88265">
              <a:lnSpc>
                <a:spcPct val="103600"/>
              </a:lnSpc>
              <a:spcBef>
                <a:spcPts val="790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cout&lt;&lt;"\n\n\nTotal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"&lt;&lt;sum&lt;&lt;"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Total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Credits: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"&lt;&lt;totCr&lt;&lt;"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.Total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GPA: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"&lt;&lt;sum/totCr&lt;&lt;"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."&lt;&lt;endl;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sub: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inmenu;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cout&lt;&lt;"\n\n\n1.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Again"&lt;&lt;endl;</a:t>
            </a:r>
            <a:endParaRPr sz="1400">
              <a:latin typeface="Times New Roman"/>
              <a:cs typeface="Times New Roman"/>
            </a:endParaRPr>
          </a:p>
          <a:p>
            <a:pPr marL="189230" marR="2169795">
              <a:lnSpc>
                <a:spcPct val="1510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cout&lt;&lt;"2. </a:t>
            </a:r>
            <a:r>
              <a:rPr sz="1400" spc="-5" dirty="0">
                <a:latin typeface="Times New Roman"/>
                <a:cs typeface="Times New Roman"/>
              </a:rPr>
              <a:t>Go Back to Main Menu"&lt;&lt;endl;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cout&lt;&lt;"3.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\n\n"&lt;&lt;endl; </a:t>
            </a:r>
            <a:r>
              <a:rPr sz="1400" dirty="0">
                <a:latin typeface="Times New Roman"/>
                <a:cs typeface="Times New Roman"/>
              </a:rPr>
              <a:t> cout&lt;&lt;"Your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Input: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cin&gt;&gt;inmenu;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switch(inmenu)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722630" marR="3556635">
              <a:lnSpc>
                <a:spcPct val="1507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2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();  break;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562"/>
            <a:ext cx="4951095" cy="89471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  <a:p>
            <a:pPr marL="722630" marR="3695065" indent="1270">
              <a:lnSpc>
                <a:spcPts val="2540"/>
              </a:lnSpc>
              <a:spcBef>
                <a:spcPts val="22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ain();  break;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exit(EXIT_SUCCESS);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default:</a:t>
            </a:r>
            <a:endParaRPr sz="1400">
              <a:latin typeface="Times New Roman"/>
              <a:cs typeface="Times New Roman"/>
            </a:endParaRPr>
          </a:p>
          <a:p>
            <a:pPr marL="12700" marR="119380" indent="619760">
              <a:lnSpc>
                <a:spcPct val="102899"/>
              </a:lnSpc>
              <a:spcBef>
                <a:spcPts val="81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cout&lt;&lt;"\n\nYou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Entered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Wrong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Input!Please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Choose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Again!"&lt;&lt;endl;</a:t>
            </a:r>
            <a:endParaRPr sz="140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latin typeface="Times New Roman"/>
                <a:cs typeface="Times New Roman"/>
              </a:rPr>
              <a:t>goto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void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calculateCGPA()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9230" marR="3747770">
              <a:lnSpc>
                <a:spcPts val="2540"/>
              </a:lnSpc>
              <a:spcBef>
                <a:spcPts val="220"/>
              </a:spcBef>
            </a:pP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("cl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");  int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l;</a:t>
            </a:r>
            <a:endParaRPr sz="1400">
              <a:latin typeface="Times New Roman"/>
              <a:cs typeface="Times New Roman"/>
            </a:endParaRPr>
          </a:p>
          <a:p>
            <a:pPr marL="189230" marR="5080">
              <a:lnSpc>
                <a:spcPts val="253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cout&lt;&lt;"--------------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CGPA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-----------------\n\n"&lt;&lt;endl;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cout&lt;&lt;"How</a:t>
            </a:r>
            <a:r>
              <a:rPr sz="1400" spc="-5" dirty="0">
                <a:latin typeface="Times New Roman"/>
                <a:cs typeface="Times New Roman"/>
              </a:rPr>
              <a:t> many semester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input? :";</a:t>
            </a:r>
            <a:endParaRPr sz="1400">
              <a:latin typeface="Times New Roman"/>
              <a:cs typeface="Times New Roman"/>
            </a:endParaRPr>
          </a:p>
          <a:p>
            <a:pPr marL="189230" marR="3267075">
              <a:lnSpc>
                <a:spcPts val="2530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cin&gt;&gt;l;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cout&lt;&lt;"\n\n"&lt;&lt;endl;</a:t>
            </a:r>
            <a:endParaRPr sz="1400">
              <a:latin typeface="Times New Roman"/>
              <a:cs typeface="Times New Roman"/>
            </a:endParaRPr>
          </a:p>
          <a:p>
            <a:pPr marL="189230" marR="3750945">
              <a:lnSpc>
                <a:spcPts val="253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semrs[l];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latin typeface="Times New Roman"/>
                <a:cs typeface="Times New Roman"/>
              </a:rPr>
              <a:t>for(i=0;i&lt;l;i++)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 marR="853440">
              <a:lnSpc>
                <a:spcPct val="1507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cout&lt;&lt;" </a:t>
            </a:r>
            <a:r>
              <a:rPr sz="1400" spc="-5" dirty="0">
                <a:latin typeface="Times New Roman"/>
                <a:cs typeface="Times New Roman"/>
              </a:rPr>
              <a:t>Enter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Semester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"&lt;&lt;i+1&lt;&lt;"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Result(GPA):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";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cin&gt;&gt;semrs[i];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cout&lt;&lt;"\n"&lt;&lt;endl;</a:t>
            </a:r>
            <a:endParaRPr sz="1400">
              <a:latin typeface="Times New Roman"/>
              <a:cs typeface="Times New Roman"/>
            </a:endParaRPr>
          </a:p>
          <a:p>
            <a:pPr marL="189230" marR="3406775">
              <a:lnSpc>
                <a:spcPct val="1507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} float </a:t>
            </a:r>
            <a:r>
              <a:rPr sz="1400" spc="-5" dirty="0">
                <a:latin typeface="Times New Roman"/>
                <a:cs typeface="Times New Roman"/>
              </a:rPr>
              <a:t>semtot=0; </a:t>
            </a:r>
            <a:r>
              <a:rPr sz="1400" dirty="0">
                <a:latin typeface="Times New Roman"/>
                <a:cs typeface="Times New Roman"/>
              </a:rPr>
              <a:t> for(int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j=0;j&lt;l;j++)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562"/>
            <a:ext cx="5309870" cy="89471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semtot=semtot+semrs[j];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89230" marR="5080">
              <a:lnSpc>
                <a:spcPts val="2540"/>
              </a:lnSpc>
              <a:spcBef>
                <a:spcPts val="220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cout&lt;&lt;"********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CGPA</a:t>
            </a:r>
            <a:r>
              <a:rPr sz="1400" spc="-5" dirty="0">
                <a:latin typeface="Times New Roman"/>
                <a:cs typeface="Times New Roman"/>
              </a:rPr>
              <a:t> 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"&lt;&lt;semtot/l&lt;&lt;"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**********"&lt;&lt;endl;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sub: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Times New Roman"/>
                <a:cs typeface="Times New Roman"/>
              </a:rPr>
              <a:t>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inmenu;</a:t>
            </a:r>
            <a:endParaRPr sz="1400">
              <a:latin typeface="Times New Roman"/>
              <a:cs typeface="Times New Roman"/>
            </a:endParaRPr>
          </a:p>
          <a:p>
            <a:pPr marL="189230" marR="2037080">
              <a:lnSpc>
                <a:spcPct val="1509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cout&lt;&lt;"\n\n\n1.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Again"&lt;&lt;endl; </a:t>
            </a:r>
            <a:r>
              <a:rPr sz="1400" dirty="0">
                <a:latin typeface="Times New Roman"/>
                <a:cs typeface="Times New Roman"/>
              </a:rPr>
              <a:t> cout&lt;&lt;"2. </a:t>
            </a:r>
            <a:r>
              <a:rPr sz="1400" spc="-5" dirty="0">
                <a:latin typeface="Times New Roman"/>
                <a:cs typeface="Times New Roman"/>
              </a:rPr>
              <a:t>Go Back to Main Menu"&lt;&lt;endl;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cout&lt;&lt;"3.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\n\n"&lt;&lt;endl; </a:t>
            </a:r>
            <a:r>
              <a:rPr sz="1400" dirty="0">
                <a:latin typeface="Times New Roman"/>
                <a:cs typeface="Times New Roman"/>
              </a:rPr>
              <a:t> cout&lt;&lt;"Your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Input: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cin&gt;&gt;inmenu;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switch(inmenu)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722630" marR="3304540">
              <a:lnSpc>
                <a:spcPts val="2540"/>
              </a:lnSpc>
              <a:spcBef>
                <a:spcPts val="220"/>
              </a:spcBef>
            </a:pP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();  break;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  <a:p>
            <a:pPr marL="722630" marR="4054475" indent="1270">
              <a:lnSpc>
                <a:spcPct val="150700"/>
              </a:lnSpc>
              <a:spcBef>
                <a:spcPts val="1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ain();  break;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3: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exit(EXIT_SUCCESS);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/>
                <a:cs typeface="Times New Roman"/>
              </a:rPr>
              <a:t>default:</a:t>
            </a:r>
            <a:endParaRPr sz="1400">
              <a:latin typeface="Times New Roman"/>
              <a:cs typeface="Times New Roman"/>
            </a:endParaRPr>
          </a:p>
          <a:p>
            <a:pPr marL="12700" marR="478790" indent="619760">
              <a:lnSpc>
                <a:spcPct val="103699"/>
              </a:lnSpc>
              <a:spcBef>
                <a:spcPts val="80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cout&lt;&lt;"\n\nYou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Entered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Wrong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Input!Please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Choose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Again!"&lt;&lt;endl;</a:t>
            </a:r>
            <a:endParaRPr sz="140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goto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}}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spc="-5" dirty="0">
                <a:latin typeface="Times New Roman"/>
                <a:cs typeface="Times New Roman"/>
              </a:rPr>
              <a:t>void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562"/>
            <a:ext cx="5537835" cy="78790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latin typeface="Times New Roman"/>
                <a:cs typeface="Times New Roman"/>
              </a:rPr>
              <a:t>system("cls");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cout&lt;&lt;"---------------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 CGPA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---------------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Times New Roman"/>
                <a:cs typeface="Times New Roman"/>
              </a:rPr>
              <a:t>\n\n"&lt;&lt;endl;</a:t>
            </a:r>
            <a:endParaRPr sz="1400">
              <a:latin typeface="Times New Roman"/>
              <a:cs typeface="Times New Roman"/>
            </a:endParaRPr>
          </a:p>
          <a:p>
            <a:pPr marL="189230" marR="646430">
              <a:lnSpc>
                <a:spcPct val="1507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cout&lt;&lt;" </a:t>
            </a:r>
            <a:r>
              <a:rPr sz="1400" spc="-5" dirty="0">
                <a:latin typeface="Times New Roman"/>
                <a:cs typeface="Times New Roman"/>
              </a:rPr>
              <a:t>GPA=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(Credit*Point)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 total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credits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\n"&lt;&lt;endl;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cout&lt;&lt;" </a:t>
            </a:r>
            <a:r>
              <a:rPr sz="1400" spc="-5" dirty="0">
                <a:latin typeface="Times New Roman"/>
                <a:cs typeface="Times New Roman"/>
              </a:rPr>
              <a:t>CGPA=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GPA</a:t>
            </a:r>
            <a:r>
              <a:rPr sz="1400" dirty="0">
                <a:latin typeface="Times New Roman"/>
                <a:cs typeface="Times New Roman"/>
              </a:rPr>
              <a:t> /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dirty="0">
                <a:latin typeface="Times New Roman"/>
                <a:cs typeface="Times New Roman"/>
              </a:rPr>
              <a:t> of </a:t>
            </a:r>
            <a:r>
              <a:rPr sz="1400" spc="-5" dirty="0">
                <a:latin typeface="Times New Roman"/>
                <a:cs typeface="Times New Roman"/>
              </a:rPr>
              <a:t>semesters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</a:t>
            </a:r>
            <a:endParaRPr sz="1400">
              <a:latin typeface="Times New Roman"/>
              <a:cs typeface="Times New Roman"/>
            </a:endParaRPr>
          </a:p>
          <a:p>
            <a:pPr marL="189230" marR="5080">
              <a:lnSpc>
                <a:spcPct val="150700"/>
              </a:lnSpc>
              <a:spcBef>
                <a:spcPts val="10"/>
              </a:spcBef>
              <a:tabLst>
                <a:tab pos="4618355" algn="l"/>
              </a:tabLst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&lt;&lt;</a:t>
            </a:r>
            <a:r>
              <a:rPr sz="1400" spc="5" dirty="0">
                <a:latin typeface="Times New Roman"/>
                <a:cs typeface="Times New Roman"/>
              </a:rPr>
              <a:t>"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5" dirty="0">
                <a:latin typeface="Times New Roman"/>
                <a:cs typeface="Times New Roman"/>
              </a:rPr>
              <a:t>\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\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"&lt;&lt;</a:t>
            </a:r>
            <a:r>
              <a:rPr sz="1400" spc="-10" dirty="0">
                <a:latin typeface="Times New Roman"/>
                <a:cs typeface="Times New Roman"/>
              </a:rPr>
              <a:t>en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;  </a:t>
            </a:r>
            <a:r>
              <a:rPr sz="1400" spc="-5" dirty="0">
                <a:latin typeface="Times New Roman"/>
                <a:cs typeface="Times New Roman"/>
              </a:rPr>
              <a:t>sub: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inmenu;</a:t>
            </a:r>
            <a:endParaRPr sz="1400">
              <a:latin typeface="Times New Roman"/>
              <a:cs typeface="Times New Roman"/>
            </a:endParaRPr>
          </a:p>
          <a:p>
            <a:pPr marL="189230" marR="2264410">
              <a:lnSpc>
                <a:spcPct val="1510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cout&lt;&lt;"1. </a:t>
            </a:r>
            <a:r>
              <a:rPr sz="1400" spc="-5" dirty="0">
                <a:latin typeface="Times New Roman"/>
                <a:cs typeface="Times New Roman"/>
              </a:rPr>
              <a:t>Go Back to Main Menu"&lt;&lt;endl;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cout&lt;&lt;"2.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\n\n"&lt;&lt;endl; </a:t>
            </a:r>
            <a:r>
              <a:rPr sz="1400" dirty="0">
                <a:latin typeface="Times New Roman"/>
                <a:cs typeface="Times New Roman"/>
              </a:rPr>
              <a:t> cout&lt;&lt;"Your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Input: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cin&gt;&gt;inmenu;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switch(inmenu)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722630" marR="4282440" indent="1270">
              <a:lnSpc>
                <a:spcPts val="2530"/>
              </a:lnSpc>
              <a:spcBef>
                <a:spcPts val="225"/>
              </a:spcBef>
            </a:pP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ain();  break;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645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/>
                <a:cs typeface="Times New Roman"/>
              </a:rPr>
              <a:t>exit(EXIT_SUCCESS);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default:</a:t>
            </a:r>
            <a:endParaRPr sz="1400">
              <a:latin typeface="Times New Roman"/>
              <a:cs typeface="Times New Roman"/>
            </a:endParaRPr>
          </a:p>
          <a:p>
            <a:pPr marL="12700" marR="706120" indent="619760">
              <a:lnSpc>
                <a:spcPct val="103600"/>
              </a:lnSpc>
              <a:spcBef>
                <a:spcPts val="790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cout&lt;&lt;"\n\nYou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Entered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Wrong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Input!Please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Choose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Again!"&lt;&lt;endl;</a:t>
            </a:r>
            <a:endParaRPr sz="140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  <a:spcBef>
                <a:spcPts val="855"/>
              </a:spcBef>
            </a:pPr>
            <a:r>
              <a:rPr sz="1400" dirty="0">
                <a:latin typeface="Times New Roman"/>
                <a:cs typeface="Times New Roman"/>
              </a:rPr>
              <a:t>goto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};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200" y="1531365"/>
            <a:ext cx="8261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09158"/>
            <a:ext cx="5461000" cy="410908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2530"/>
              </a:lnSpc>
              <a:spcBef>
                <a:spcPts val="21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whitespace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2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01040" algn="just">
              <a:lnSpc>
                <a:spcPct val="103600"/>
              </a:lnSpc>
              <a:spcBef>
                <a:spcPts val="80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Comments/Documentation: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75920" algn="just">
              <a:lnSpc>
                <a:spcPts val="2530"/>
              </a:lnSpc>
              <a:spcBef>
                <a:spcPts val="9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non-obvious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methods,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80615"/>
            <a:ext cx="5731763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2207"/>
            <a:ext cx="5758180" cy="199008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3499"/>
              </a:lnSpc>
              <a:spcBef>
                <a:spcPts val="78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Grading System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CGPA Calculation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adherence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1576"/>
            <a:ext cx="5758815" cy="74275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3499"/>
              </a:lnSpc>
              <a:spcBef>
                <a:spcPts val="78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CGPA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Averages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(CGPA)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sz="14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academic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incorporates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principles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efficient platform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criteria and policies. The system includes features such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entry,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33045" algn="just">
              <a:lnSpc>
                <a:spcPct val="103600"/>
              </a:lnSpc>
              <a:spcBef>
                <a:spcPts val="765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2085" algn="just">
              <a:lnSpc>
                <a:spcPts val="2540"/>
              </a:lnSpc>
              <a:spcBef>
                <a:spcPts val="22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90" algn="just">
              <a:lnSpc>
                <a:spcPct val="103600"/>
              </a:lnSpc>
              <a:spcBef>
                <a:spcPts val="57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sz="1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1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525" algn="just">
              <a:lnSpc>
                <a:spcPct val="150800"/>
              </a:lnSpc>
              <a:spcBef>
                <a:spcPts val="1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criteria,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25475" algn="just">
              <a:lnSpc>
                <a:spcPct val="103600"/>
              </a:lnSpc>
              <a:spcBef>
                <a:spcPts val="80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scales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policies.</a:t>
            </a: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grade-point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4135" algn="just">
              <a:lnSpc>
                <a:spcPct val="102899"/>
              </a:lnSpc>
              <a:spcBef>
                <a:spcPts val="82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34719" algn="just">
              <a:lnSpc>
                <a:spcPct val="1509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university-specific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CGPA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2207"/>
            <a:ext cx="5744845" cy="782065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145" algn="just">
              <a:lnSpc>
                <a:spcPct val="107000"/>
              </a:lnSpc>
              <a:spcBef>
                <a:spcPts val="72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domain,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object-oriented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adaptable platform. Through encapsulation,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inheritance, polymorphism,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and ease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user-friendly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users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academic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effectively.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progress easily,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 and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 insights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trends.The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 adaptability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seamless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97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ensures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 alongside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institution,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long-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goals.Furthermore, robust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sensitive student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ensuring compliance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regulatory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confidentiality.In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summary,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sz="1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</a:t>
            </a:r>
            <a:r>
              <a:rPr sz="1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academia.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4175" algn="just">
              <a:lnSpc>
                <a:spcPct val="150700"/>
              </a:lnSpc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predefined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42875" algn="just">
              <a:lnSpc>
                <a:spcPct val="103400"/>
              </a:lnSpc>
              <a:spcBef>
                <a:spcPts val="810"/>
              </a:spcBef>
            </a:pP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calculation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Grade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Averages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(CGPA)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</a:t>
            </a:r>
            <a:r>
              <a:rPr sz="1400" spc="-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institutions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consistency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sz="1400" spc="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400" spc="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</a:t>
            </a:r>
            <a:r>
              <a:rPr sz="1400" spc="-33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2207"/>
            <a:ext cx="5716905" cy="83051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CGPA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4970" algn="just">
              <a:lnSpc>
                <a:spcPct val="103600"/>
              </a:lnSpc>
              <a:spcBef>
                <a:spcPts val="77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01090" algn="just">
              <a:lnSpc>
                <a:spcPts val="2570"/>
              </a:lnSpc>
              <a:spcBef>
                <a:spcPts val="20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4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19600"/>
              </a:lnSpc>
              <a:spcBef>
                <a:spcPts val="750"/>
              </a:spcBef>
            </a:pP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encompasses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for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Calculation. This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Averages 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(CGPA) for students based on their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performance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deliver </a:t>
            </a:r>
            <a:r>
              <a:rPr sz="1400" spc="-37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functional,</a:t>
            </a:r>
            <a:r>
              <a:rPr sz="14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</a:t>
            </a:r>
            <a:r>
              <a:rPr sz="1400" spc="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  <a:r>
              <a:rPr sz="1400" spc="1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academia.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5570" algn="just">
              <a:lnSpc>
                <a:spcPct val="103299"/>
              </a:lnSpc>
              <a:spcBef>
                <a:spcPts val="78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sz="1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system.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object-oriented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4925" algn="just">
              <a:lnSpc>
                <a:spcPct val="103600"/>
              </a:lnSpc>
              <a:spcBef>
                <a:spcPts val="7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(IDE):</a:t>
            </a:r>
            <a:r>
              <a:rPr sz="1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Studio,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Code::Blocks,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writing, debugging,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highlighting, code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completion, 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marL="12700" marR="8890" algn="just">
              <a:lnSpc>
                <a:spcPct val="103299"/>
              </a:lnSpc>
              <a:spcBef>
                <a:spcPts val="80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cout, cin)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facilitating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411"/>
            <a:ext cx="5711190" cy="78759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3400"/>
              </a:lnSpc>
              <a:spcBef>
                <a:spcPts val="45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Generation: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library's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rand,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srand)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8270" algn="just">
              <a:lnSpc>
                <a:spcPct val="103499"/>
              </a:lnSpc>
              <a:spcBef>
                <a:spcPts val="78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 of 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fully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University Grading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for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averages, streamlining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4615" algn="just">
              <a:lnSpc>
                <a:spcPct val="103299"/>
              </a:lnSpc>
              <a:spcBef>
                <a:spcPts val="78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well-documented,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maintenance, enhancements, 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2390" algn="just">
              <a:lnSpc>
                <a:spcPct val="103400"/>
              </a:lnSpc>
              <a:spcBef>
                <a:spcPts val="78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(GUI)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easy-to-navigate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instructors, and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5560" algn="just">
              <a:lnSpc>
                <a:spcPct val="103400"/>
              </a:lnSpc>
              <a:spcBef>
                <a:spcPts val="78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project's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 scope,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project's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outcomes.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2207"/>
            <a:ext cx="5671185" cy="199008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3499"/>
              </a:lnSpc>
              <a:spcBef>
                <a:spcPts val="78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diagrams.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sz="1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illustrate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 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blueprint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3205225"/>
          <a:ext cx="5727699" cy="2077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0311">
                <a:tc>
                  <a:txBody>
                    <a:bodyPr/>
                    <a:lstStyle/>
                    <a:p>
                      <a:pPr marL="67945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TASK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1-2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3-4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5-6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432">
                <a:tc>
                  <a:txBody>
                    <a:bodyPr/>
                    <a:lstStyle/>
                    <a:p>
                      <a:pPr marL="67945" marR="314960">
                        <a:lnSpc>
                          <a:spcPts val="162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marL="67945" marR="61594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IMP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ENTAT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67">
                <a:tc>
                  <a:txBody>
                    <a:bodyPr/>
                    <a:lstStyle/>
                    <a:p>
                      <a:pPr marL="67945">
                        <a:lnSpc>
                          <a:spcPts val="154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INTERFACE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403225">
                        <a:lnSpc>
                          <a:spcPts val="1610"/>
                        </a:lnSpc>
                        <a:spcBef>
                          <a:spcPts val="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GRADING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AUTOMATION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marL="67945" marR="90805">
                        <a:lnSpc>
                          <a:spcPts val="161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TESTING 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5474690"/>
            <a:ext cx="4981575" cy="421132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r>
              <a:rPr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1-2: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3-4: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2540"/>
              </a:lnSpc>
              <a:spcBef>
                <a:spcPts val="19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Student,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Course,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Grade,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Calculator.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5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5-6: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4970" algn="just">
              <a:lnSpc>
                <a:spcPts val="2540"/>
              </a:lnSpc>
              <a:spcBef>
                <a:spcPts val="204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 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101090" algn="just">
              <a:lnSpc>
                <a:spcPts val="2530"/>
              </a:lnSpc>
              <a:spcBef>
                <a:spcPts val="9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testing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CGPA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calculations.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8610"/>
            <a:ext cx="5711825" cy="8639801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(End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(End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Course,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(End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98170" algn="just">
              <a:lnSpc>
                <a:spcPct val="102899"/>
              </a:lnSpc>
              <a:spcBef>
                <a:spcPts val="79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Calculator,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grading,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development.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(End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Grading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62305" algn="just">
              <a:lnSpc>
                <a:spcPct val="103699"/>
              </a:lnSpc>
              <a:spcBef>
                <a:spcPts val="7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configuration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07010" algn="just">
              <a:lnSpc>
                <a:spcPct val="103600"/>
              </a:lnSpc>
              <a:spcBef>
                <a:spcPts val="7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sz="1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ORIENTATED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700" marR="49530" algn="just">
              <a:lnSpc>
                <a:spcPct val="103600"/>
              </a:lnSpc>
              <a:spcBef>
                <a:spcPts val="79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maintainable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81658"/>
            <a:ext cx="5728970" cy="890905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0810" algn="just">
              <a:lnSpc>
                <a:spcPct val="103600"/>
              </a:lnSpc>
              <a:spcBef>
                <a:spcPts val="76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Student,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Course,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Grade,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Calculator.Each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behavior,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3600"/>
              </a:lnSpc>
              <a:spcBef>
                <a:spcPts val="78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data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41325" algn="just">
              <a:lnSpc>
                <a:spcPct val="103600"/>
              </a:lnSpc>
              <a:spcBef>
                <a:spcPts val="79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details,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56210" algn="just">
              <a:lnSpc>
                <a:spcPct val="103400"/>
              </a:lnSpc>
              <a:spcBef>
                <a:spcPts val="77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where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(subclass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class)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(superclass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class).For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you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UndergraduateStudent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GraduateStudent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superclass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Student, each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2550" algn="just">
              <a:lnSpc>
                <a:spcPct val="103499"/>
              </a:lnSpc>
              <a:spcBef>
                <a:spcPts val="77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of different classes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uniformly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interface.Implement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(runtime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polymorphism)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(compile-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polymorphism)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flexibility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system.For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you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displayGrade()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behaves differently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(letter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875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09415" indent="31750" algn="just">
              <a:lnSpc>
                <a:spcPts val="2530"/>
              </a:lnSpc>
              <a:spcBef>
                <a:spcPts val="21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&lt;iostream&gt;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&lt;stdlib.h&gt;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74795" algn="just">
              <a:lnSpc>
                <a:spcPct val="150700"/>
              </a:lnSpc>
              <a:spcBef>
                <a:spcPts val="5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calculateGPA();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calculateCGPA();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646295" algn="just">
              <a:lnSpc>
                <a:spcPct val="150700"/>
              </a:lnSpc>
              <a:spcBef>
                <a:spcPts val="1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method(); </a:t>
            </a:r>
            <a:r>
              <a:rPr sz="1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75562"/>
            <a:ext cx="5206365" cy="26212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9230" marR="4003675">
              <a:lnSpc>
                <a:spcPts val="2540"/>
              </a:lnSpc>
              <a:spcBef>
                <a:spcPts val="225"/>
              </a:spcBef>
            </a:pP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("cl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");  int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input;</a:t>
            </a:r>
            <a:endParaRPr sz="1400">
              <a:latin typeface="Times New Roman"/>
              <a:cs typeface="Times New Roman"/>
            </a:endParaRPr>
          </a:p>
          <a:p>
            <a:pPr marL="12700" marR="5080" indent="176530">
              <a:lnSpc>
                <a:spcPct val="103600"/>
              </a:lnSpc>
              <a:spcBef>
                <a:spcPts val="565"/>
              </a:spcBef>
              <a:tabLst>
                <a:tab pos="5193030" algn="l"/>
              </a:tabLst>
            </a:pPr>
            <a:r>
              <a:rPr sz="1400" dirty="0">
                <a:latin typeface="Times New Roman"/>
                <a:cs typeface="Times New Roman"/>
              </a:rPr>
              <a:t>cout&lt;&lt;"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</a:t>
            </a:r>
            <a:endParaRPr sz="1400">
              <a:latin typeface="Times New Roman"/>
              <a:cs typeface="Times New Roman"/>
            </a:endParaRPr>
          </a:p>
          <a:p>
            <a:pPr marL="12700" marR="141605" indent="176530">
              <a:lnSpc>
                <a:spcPct val="102899"/>
              </a:lnSpc>
              <a:spcBef>
                <a:spcPts val="815"/>
              </a:spcBef>
              <a:tabLst>
                <a:tab pos="1657985" algn="l"/>
              </a:tabLst>
            </a:pPr>
            <a:r>
              <a:rPr sz="1400" dirty="0">
                <a:latin typeface="Times New Roman"/>
                <a:cs typeface="Times New Roman"/>
              </a:rPr>
              <a:t>cout&lt;&lt;"	</a:t>
            </a:r>
            <a:r>
              <a:rPr sz="1400" spc="-5" dirty="0">
                <a:latin typeface="Times New Roman"/>
                <a:cs typeface="Times New Roman"/>
              </a:rPr>
              <a:t>GPA </a:t>
            </a:r>
            <a:r>
              <a:rPr sz="1400" dirty="0">
                <a:latin typeface="Times New Roman"/>
                <a:cs typeface="Times New Roman"/>
              </a:rPr>
              <a:t>&amp; CGPA </a:t>
            </a:r>
            <a:r>
              <a:rPr sz="1400" spc="-5" dirty="0">
                <a:latin typeface="Times New Roman"/>
                <a:cs typeface="Times New Roman"/>
              </a:rPr>
              <a:t>Calculator (Developed </a:t>
            </a:r>
            <a:r>
              <a:rPr sz="140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Ohid)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  <a:tabLst>
                <a:tab pos="5193030" algn="l"/>
              </a:tabLst>
            </a:pPr>
            <a:r>
              <a:rPr sz="1400" dirty="0">
                <a:latin typeface="Times New Roman"/>
                <a:cs typeface="Times New Roman"/>
              </a:rPr>
              <a:t>cout&lt;&lt;"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Times New Roman"/>
                <a:cs typeface="Times New Roman"/>
              </a:rPr>
              <a:t>\n"&lt;&lt;endl;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8788" y="3371825"/>
            <a:ext cx="607060" cy="991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11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&lt;&lt;"  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&lt;&lt;"  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&lt;&lt;"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1600" y="3371825"/>
            <a:ext cx="3878579" cy="991869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spc="-5" dirty="0">
                <a:latin typeface="Times New Roman"/>
                <a:cs typeface="Times New Roman"/>
              </a:rPr>
              <a:t>MENU:"&lt;&lt;endl;</a:t>
            </a:r>
            <a:endParaRPr sz="1400">
              <a:latin typeface="Times New Roman"/>
              <a:cs typeface="Times New Roman"/>
            </a:endParaRPr>
          </a:p>
          <a:p>
            <a:pPr marL="502284" indent="-17843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502920" algn="l"/>
              </a:tabLst>
            </a:pPr>
            <a:r>
              <a:rPr sz="1400" spc="-5" dirty="0">
                <a:latin typeface="Times New Roman"/>
                <a:cs typeface="Times New Roman"/>
              </a:rPr>
              <a:t>Calculate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GPA </a:t>
            </a:r>
            <a:r>
              <a:rPr sz="1400" dirty="0">
                <a:latin typeface="Times New Roman"/>
                <a:cs typeface="Times New Roman"/>
              </a:rPr>
              <a:t>(Grade </a:t>
            </a:r>
            <a:r>
              <a:rPr sz="1400" spc="-10" dirty="0">
                <a:latin typeface="Times New Roman"/>
                <a:cs typeface="Times New Roman"/>
              </a:rPr>
              <a:t>Point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Average)"&lt;&lt;endl;</a:t>
            </a:r>
            <a:endParaRPr sz="1400">
              <a:latin typeface="Times New Roman"/>
              <a:cs typeface="Times New Roman"/>
            </a:endParaRPr>
          </a:p>
          <a:p>
            <a:pPr marL="502920" indent="-17907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03555" algn="l"/>
              </a:tabLst>
            </a:pPr>
            <a:r>
              <a:rPr sz="1400" spc="-5" dirty="0">
                <a:latin typeface="Times New Roman"/>
                <a:cs typeface="Times New Roman"/>
              </a:rPr>
              <a:t>Calculate</a:t>
            </a:r>
            <a:r>
              <a:rPr sz="1400" dirty="0">
                <a:latin typeface="Times New Roman"/>
                <a:cs typeface="Times New Roman"/>
              </a:rPr>
              <a:t> CGPA</a:t>
            </a:r>
            <a:r>
              <a:rPr sz="1400" spc="-5" dirty="0">
                <a:latin typeface="Times New Roman"/>
                <a:cs typeface="Times New Roman"/>
              </a:rPr>
              <a:t> (Cummulative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237456"/>
            <a:ext cx="131635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507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ver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ge)</a:t>
            </a:r>
            <a:r>
              <a:rPr sz="1400" spc="-10" dirty="0">
                <a:latin typeface="Times New Roman"/>
                <a:cs typeface="Times New Roman"/>
              </a:rPr>
              <a:t>"</a:t>
            </a:r>
            <a:r>
              <a:rPr sz="1400" dirty="0">
                <a:latin typeface="Times New Roman"/>
                <a:cs typeface="Times New Roman"/>
              </a:rPr>
              <a:t>&lt;&lt;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l;  cout&lt;&lt;"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Times New Roman"/>
                <a:cs typeface="Times New Roman"/>
              </a:rPr>
              <a:t>CGPA"&lt;&lt;endl;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cout&lt;&lt;"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639" y="4666614"/>
            <a:ext cx="37166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3.</a:t>
            </a:r>
            <a:r>
              <a:rPr sz="1400" spc="-5" dirty="0">
                <a:latin typeface="Times New Roman"/>
                <a:cs typeface="Times New Roman"/>
              </a:rPr>
              <a:t> Method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here </a:t>
            </a:r>
            <a:r>
              <a:rPr sz="1400" spc="-5" dirty="0">
                <a:latin typeface="Times New Roman"/>
                <a:cs typeface="Times New Roman"/>
              </a:rPr>
              <a:t>for calclating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3677" y="5209158"/>
            <a:ext cx="20123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4.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Application"&lt;&lt;endl;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532246"/>
            <a:ext cx="5206365" cy="40043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176530">
              <a:lnSpc>
                <a:spcPct val="103600"/>
              </a:lnSpc>
              <a:spcBef>
                <a:spcPts val="40"/>
              </a:spcBef>
              <a:tabLst>
                <a:tab pos="5193030" algn="l"/>
              </a:tabLst>
            </a:pPr>
            <a:r>
              <a:rPr sz="1400" dirty="0">
                <a:latin typeface="Times New Roman"/>
                <a:cs typeface="Times New Roman"/>
              </a:rPr>
              <a:t>cout&lt;&lt;" </a:t>
            </a: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"&lt;&lt;endl;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sub:</a:t>
            </a:r>
            <a:endParaRPr sz="1400">
              <a:latin typeface="Times New Roman"/>
              <a:cs typeface="Times New Roman"/>
            </a:endParaRPr>
          </a:p>
          <a:p>
            <a:pPr marL="189230" marR="2949575">
              <a:lnSpc>
                <a:spcPts val="2540"/>
              </a:lnSpc>
              <a:spcBef>
                <a:spcPts val="220"/>
              </a:spcBef>
            </a:pPr>
            <a:r>
              <a:rPr sz="1400" spc="-5" dirty="0">
                <a:latin typeface="Times New Roman"/>
                <a:cs typeface="Times New Roman"/>
              </a:rPr>
              <a:t>cout&lt;&lt;"Enter your choice: </a:t>
            </a:r>
            <a:r>
              <a:rPr sz="1400" spc="-10" dirty="0">
                <a:latin typeface="Times New Roman"/>
                <a:cs typeface="Times New Roman"/>
              </a:rPr>
              <a:t>";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cin&gt;&gt;input;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630"/>
              </a:spcBef>
            </a:pPr>
            <a:r>
              <a:rPr sz="1400" spc="-5" dirty="0">
                <a:latin typeface="Times New Roman"/>
                <a:cs typeface="Times New Roman"/>
              </a:rPr>
              <a:t>switch(input)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endParaRPr sz="1400">
              <a:latin typeface="Times New Roman"/>
              <a:cs typeface="Times New Roman"/>
            </a:endParaRPr>
          </a:p>
          <a:p>
            <a:pPr marL="722630" marR="3319779">
              <a:lnSpc>
                <a:spcPct val="1509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2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();  break;</a:t>
            </a:r>
            <a:endParaRPr sz="140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endParaRPr sz="1400">
              <a:latin typeface="Times New Roman"/>
              <a:cs typeface="Times New Roman"/>
            </a:endParaRPr>
          </a:p>
          <a:p>
            <a:pPr marL="722630" marR="3201035">
              <a:lnSpc>
                <a:spcPct val="1507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te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();  break;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2847</Words>
  <Application>Microsoft Office PowerPoint</Application>
  <PresentationFormat>Custom</PresentationFormat>
  <Paragraphs>272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RUCHI</dc:creator>
  <cp:lastModifiedBy>Santhosh kumar R</cp:lastModifiedBy>
  <cp:revision>2</cp:revision>
  <dcterms:created xsi:type="dcterms:W3CDTF">2024-07-17T15:18:56Z</dcterms:created>
  <dcterms:modified xsi:type="dcterms:W3CDTF">2024-09-17T13:36:56Z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2024-07-17T00:00:00Z</vt:filetime>
  </property>
</Properties>
</file>