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2" d="100"/>
          <a:sy n="32" d="100"/>
        </p:scale>
        <p:origin x="61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8414997" cy="10413997"/>
            <a:chOff x="0" y="0"/>
            <a:chExt cx="18415000" cy="10414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2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4608449" cy="2550287"/>
            </a:xfrm>
            <a:custGeom>
              <a:avLst/>
              <a:gdLst/>
              <a:ahLst/>
              <a:cxnLst/>
              <a:rect l="l" t="t" r="r" b="b"/>
              <a:pathLst>
                <a:path w="4608449" h="2550287">
                  <a:moveTo>
                    <a:pt x="4354830" y="0"/>
                  </a:moveTo>
                  <a:cubicBezTo>
                    <a:pt x="4098290" y="67437"/>
                    <a:pt x="3871087" y="157226"/>
                    <a:pt x="3665728" y="271780"/>
                  </a:cubicBezTo>
                  <a:cubicBezTo>
                    <a:pt x="3354070" y="445643"/>
                    <a:pt x="3086608" y="691261"/>
                    <a:pt x="2827909" y="928878"/>
                  </a:cubicBezTo>
                  <a:lnTo>
                    <a:pt x="2739771" y="1009777"/>
                  </a:lnTo>
                  <a:cubicBezTo>
                    <a:pt x="2327402" y="1385951"/>
                    <a:pt x="1828546" y="1811274"/>
                    <a:pt x="1252347" y="2112137"/>
                  </a:cubicBezTo>
                  <a:cubicBezTo>
                    <a:pt x="887222" y="2302891"/>
                    <a:pt x="517906" y="2427351"/>
                    <a:pt x="154940" y="2484120"/>
                  </a:cubicBezTo>
                  <a:cubicBezTo>
                    <a:pt x="113157" y="2490597"/>
                    <a:pt x="71501" y="2493645"/>
                    <a:pt x="30099" y="2493645"/>
                  </a:cubicBezTo>
                  <a:cubicBezTo>
                    <a:pt x="20066" y="2493645"/>
                    <a:pt x="10033" y="2493518"/>
                    <a:pt x="0" y="2493137"/>
                  </a:cubicBezTo>
                  <a:lnTo>
                    <a:pt x="0" y="2549144"/>
                  </a:lnTo>
                  <a:lnTo>
                    <a:pt x="30099" y="2550287"/>
                  </a:lnTo>
                  <a:lnTo>
                    <a:pt x="30607" y="2550287"/>
                  </a:lnTo>
                  <a:cubicBezTo>
                    <a:pt x="75057" y="2550287"/>
                    <a:pt x="119126" y="2546858"/>
                    <a:pt x="163068" y="2540127"/>
                  </a:cubicBezTo>
                  <a:cubicBezTo>
                    <a:pt x="532384" y="2483104"/>
                    <a:pt x="907415" y="2356104"/>
                    <a:pt x="1278001" y="2162556"/>
                  </a:cubicBezTo>
                  <a:cubicBezTo>
                    <a:pt x="1859788" y="1859280"/>
                    <a:pt x="2362454" y="1430401"/>
                    <a:pt x="2777236" y="1051687"/>
                  </a:cubicBezTo>
                  <a:lnTo>
                    <a:pt x="2865628" y="970661"/>
                  </a:lnTo>
                  <a:cubicBezTo>
                    <a:pt x="3121914" y="735330"/>
                    <a:pt x="3386963" y="491490"/>
                    <a:pt x="3692779" y="321437"/>
                  </a:cubicBezTo>
                  <a:cubicBezTo>
                    <a:pt x="3955415" y="174879"/>
                    <a:pt x="4255643" y="69596"/>
                    <a:pt x="4608449" y="127"/>
                  </a:cubicBez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590296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590296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716523" y="7890929"/>
            <a:ext cx="5571477" cy="2396071"/>
            <a:chOff x="0" y="0"/>
            <a:chExt cx="5571477" cy="2396071"/>
          </a:xfrm>
        </p:grpSpPr>
        <p:sp>
          <p:nvSpPr>
            <p:cNvPr id="9" name="Freeform 9"/>
            <p:cNvSpPr/>
            <p:nvPr/>
          </p:nvSpPr>
          <p:spPr>
            <a:xfrm>
              <a:off x="1592961" y="1524"/>
              <a:ext cx="3978529" cy="2394585"/>
            </a:xfrm>
            <a:custGeom>
              <a:avLst/>
              <a:gdLst/>
              <a:ahLst/>
              <a:cxnLst/>
              <a:rect l="l" t="t" r="r" b="b"/>
              <a:pathLst>
                <a:path w="3978529" h="2394585">
                  <a:moveTo>
                    <a:pt x="3978529" y="0"/>
                  </a:moveTo>
                  <a:cubicBezTo>
                    <a:pt x="3949319" y="1778"/>
                    <a:pt x="3920363" y="5207"/>
                    <a:pt x="3891534" y="10287"/>
                  </a:cubicBezTo>
                  <a:cubicBezTo>
                    <a:pt x="3551047" y="69215"/>
                    <a:pt x="3206369" y="193294"/>
                    <a:pt x="2866771" y="378714"/>
                  </a:cubicBezTo>
                  <a:cubicBezTo>
                    <a:pt x="2333879" y="669290"/>
                    <a:pt x="1876425" y="1074801"/>
                    <a:pt x="1499108" y="1432560"/>
                  </a:cubicBezTo>
                  <a:lnTo>
                    <a:pt x="1418844" y="1509141"/>
                  </a:lnTo>
                  <a:cubicBezTo>
                    <a:pt x="1185799" y="1731391"/>
                    <a:pt x="944880" y="1961642"/>
                    <a:pt x="664972" y="2124202"/>
                  </a:cubicBezTo>
                  <a:cubicBezTo>
                    <a:pt x="469138" y="2238248"/>
                    <a:pt x="250063" y="2327529"/>
                    <a:pt x="0" y="2394585"/>
                  </a:cubicBezTo>
                  <a:lnTo>
                    <a:pt x="183769" y="2394585"/>
                  </a:lnTo>
                  <a:cubicBezTo>
                    <a:pt x="369062" y="2333879"/>
                    <a:pt x="536829" y="2259330"/>
                    <a:pt x="690753" y="2169668"/>
                  </a:cubicBezTo>
                  <a:cubicBezTo>
                    <a:pt x="975995" y="2003425"/>
                    <a:pt x="1219200" y="1771396"/>
                    <a:pt x="1454404" y="1547114"/>
                  </a:cubicBezTo>
                  <a:lnTo>
                    <a:pt x="1534541" y="1470660"/>
                  </a:lnTo>
                  <a:cubicBezTo>
                    <a:pt x="1909445" y="1115441"/>
                    <a:pt x="2363724" y="713232"/>
                    <a:pt x="2891409" y="424942"/>
                  </a:cubicBezTo>
                  <a:cubicBezTo>
                    <a:pt x="3225800" y="242189"/>
                    <a:pt x="3565144" y="120650"/>
                    <a:pt x="3899916" y="61976"/>
                  </a:cubicBezTo>
                  <a:cubicBezTo>
                    <a:pt x="3926205" y="57404"/>
                    <a:pt x="3952367" y="54356"/>
                    <a:pt x="3978529" y="52578"/>
                  </a:cubicBezTo>
                  <a:lnTo>
                    <a:pt x="3978529" y="52578"/>
                  </a:lnTo>
                  <a:lnTo>
                    <a:pt x="3978529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447800" y="1790700"/>
            <a:ext cx="16611600" cy="2432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52"/>
              </a:lnSpc>
            </a:pPr>
            <a:r>
              <a:rPr lang="en-US" sz="7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Optimizing the University Grading System for Comprehensive CGPA 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31F82-85F0-B901-81C0-0B3540964C50}"/>
              </a:ext>
            </a:extLst>
          </p:cNvPr>
          <p:cNvSpPr txBox="1"/>
          <p:nvPr/>
        </p:nvSpPr>
        <p:spPr>
          <a:xfrm>
            <a:off x="5486400" y="5027355"/>
            <a:ext cx="71762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R.SanthoshKumar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(192211053)</a:t>
            </a:r>
          </a:p>
          <a:p>
            <a:pPr algn="ctr"/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S.Vicky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Melwin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(192211058)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4997" cy="10413997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72800" y="2933700"/>
            <a:ext cx="5742851" cy="5581545"/>
          </a:xfrm>
          <a:custGeom>
            <a:avLst/>
            <a:gdLst/>
            <a:ahLst/>
            <a:cxnLst/>
            <a:rect l="l" t="t" r="r" b="b"/>
            <a:pathLst>
              <a:path w="5076825" h="5076825">
                <a:moveTo>
                  <a:pt x="0" y="0"/>
                </a:moveTo>
                <a:lnTo>
                  <a:pt x="5076825" y="0"/>
                </a:lnTo>
                <a:lnTo>
                  <a:pt x="5076825" y="5076825"/>
                </a:lnTo>
                <a:lnTo>
                  <a:pt x="0" y="5076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484699"/>
            <a:ext cx="18414997" cy="174622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61999" y="1547572"/>
            <a:ext cx="12192200" cy="815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Introducing University Grading System </a:t>
            </a:r>
          </a:p>
          <a:p>
            <a:pPr algn="l">
              <a:lnSpc>
                <a:spcPts val="3075"/>
              </a:lnSpc>
            </a:pPr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745B3-C8E3-0661-B4E3-E6042DC6000F}"/>
              </a:ext>
            </a:extLst>
          </p:cNvPr>
          <p:cNvSpPr txBox="1"/>
          <p:nvPr/>
        </p:nvSpPr>
        <p:spPr>
          <a:xfrm rot="10800000" flipV="1">
            <a:off x="762000" y="2933700"/>
            <a:ext cx="9753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A comprehensive CGPA system ensures fairness in student evaluations by offering consistent, transparent, and standardized grading practices.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Traditional grading methods often struggle with subjectivity, grade inflation, and inconsistencies across different departments or institutions.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CGPA calculation integrates diverse evaluation components to provide a more accurate representation of a student's academic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It minimizes biases, making evaluations more objective and equitable for students across various courses and disciplines.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 robust CGPA system supports both educators and students by providing a reliable measure of academic achievements.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5035" cy="10413997"/>
          </a:xfrm>
          <a:custGeom>
            <a:avLst/>
            <a:gdLst/>
            <a:ahLst/>
            <a:cxnLst/>
            <a:rect l="l" t="t" r="r" b="b"/>
            <a:pathLst>
              <a:path w="18415035" h="10413997">
                <a:moveTo>
                  <a:pt x="0" y="0"/>
                </a:moveTo>
                <a:lnTo>
                  <a:pt x="18415035" y="0"/>
                </a:lnTo>
                <a:lnTo>
                  <a:pt x="1841503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02092-217A-7F1F-9578-49646BB47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17115"/>
            <a:ext cx="17526000" cy="8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4997" cy="10413997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72800" y="2857500"/>
            <a:ext cx="5590451" cy="5657745"/>
          </a:xfrm>
          <a:custGeom>
            <a:avLst/>
            <a:gdLst/>
            <a:ahLst/>
            <a:cxnLst/>
            <a:rect l="l" t="t" r="r" b="b"/>
            <a:pathLst>
              <a:path w="5076825" h="5076825">
                <a:moveTo>
                  <a:pt x="0" y="0"/>
                </a:moveTo>
                <a:lnTo>
                  <a:pt x="5076825" y="0"/>
                </a:lnTo>
                <a:lnTo>
                  <a:pt x="5076825" y="5076825"/>
                </a:lnTo>
                <a:lnTo>
                  <a:pt x="0" y="5076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484708"/>
            <a:ext cx="18414997" cy="174622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80800" y="4100619"/>
            <a:ext cx="8382000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Analyze the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shortcomings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of existing grading systems, such as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subjective grading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inconsistent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weighting of assessments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and the inability to accurately capture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overall academic performance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0800" y="2857500"/>
            <a:ext cx="9220400" cy="591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Limitations of Current Grading Practices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5F2EE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24118" y="2857500"/>
            <a:ext cx="17835282" cy="6324600"/>
          </a:xfrm>
          <a:custGeom>
            <a:avLst/>
            <a:gdLst/>
            <a:ahLst/>
            <a:cxnLst/>
            <a:rect l="l" t="t" r="r" b="b"/>
            <a:pathLst>
              <a:path w="18288000" h="6324600">
                <a:moveTo>
                  <a:pt x="0" y="0"/>
                </a:moveTo>
                <a:lnTo>
                  <a:pt x="18288000" y="0"/>
                </a:lnTo>
                <a:lnTo>
                  <a:pt x="18288000" y="6324600"/>
                </a:lnTo>
                <a:lnTo>
                  <a:pt x="0" y="6324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" t="-46358" r="-18" b="-46412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-63503" y="485346"/>
            <a:ext cx="18414997" cy="174622"/>
            <a:chOff x="0" y="0"/>
            <a:chExt cx="18415000" cy="174625"/>
          </a:xfrm>
        </p:grpSpPr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2289993" y="6207452"/>
            <a:ext cx="5998016" cy="4079548"/>
          </a:xfrm>
          <a:custGeom>
            <a:avLst/>
            <a:gdLst/>
            <a:ahLst/>
            <a:cxnLst/>
            <a:rect l="l" t="t" r="r" b="b"/>
            <a:pathLst>
              <a:path w="5998016" h="4079548">
                <a:moveTo>
                  <a:pt x="0" y="0"/>
                </a:moveTo>
                <a:lnTo>
                  <a:pt x="5998017" y="0"/>
                </a:lnTo>
                <a:lnTo>
                  <a:pt x="5998017" y="4079548"/>
                </a:lnTo>
                <a:lnTo>
                  <a:pt x="0" y="40795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38200" y="976779"/>
            <a:ext cx="16811644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Discover a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robust methodology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for calculating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Cumulative Grade Point Average (CGPA)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that considers various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assessment components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course weights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grade point scales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to provide a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holistic evaluation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4997" cy="10413997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63200" y="2171700"/>
            <a:ext cx="6400799" cy="6114945"/>
          </a:xfrm>
          <a:custGeom>
            <a:avLst/>
            <a:gdLst/>
            <a:ahLst/>
            <a:cxnLst/>
            <a:rect l="l" t="t" r="r" b="b"/>
            <a:pathLst>
              <a:path w="5076825" h="5076825">
                <a:moveTo>
                  <a:pt x="0" y="0"/>
                </a:moveTo>
                <a:lnTo>
                  <a:pt x="5076825" y="0"/>
                </a:lnTo>
                <a:lnTo>
                  <a:pt x="5076825" y="5076825"/>
                </a:lnTo>
                <a:lnTo>
                  <a:pt x="0" y="5076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484699"/>
            <a:ext cx="18414997" cy="174622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7109" y="3390900"/>
            <a:ext cx="7332983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Explore the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implementation of standardized grading criteria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automated grade calculations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transparent reporting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to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minimize bias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promote fairness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in the evaluation process.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7109" y="2171700"/>
            <a:ext cx="8229791" cy="649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Ensuring Fairness and Transparency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4997" cy="10413997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72800" y="2476500"/>
            <a:ext cx="5666651" cy="5962545"/>
          </a:xfrm>
          <a:custGeom>
            <a:avLst/>
            <a:gdLst/>
            <a:ahLst/>
            <a:cxnLst/>
            <a:rect l="l" t="t" r="r" b="b"/>
            <a:pathLst>
              <a:path w="5076825" h="5076825">
                <a:moveTo>
                  <a:pt x="0" y="0"/>
                </a:moveTo>
                <a:lnTo>
                  <a:pt x="5076825" y="0"/>
                </a:lnTo>
                <a:lnTo>
                  <a:pt x="5076825" y="5076825"/>
                </a:lnTo>
                <a:lnTo>
                  <a:pt x="0" y="5076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484699"/>
            <a:ext cx="18414997" cy="174622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90600" y="4215702"/>
            <a:ext cx="7297493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Discuss the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integration of technology- driven solutions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such as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learning management systems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student information systems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to streamline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CGPA tracking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data analysis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reporting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1" y="2493182"/>
            <a:ext cx="12801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Integrating Technology for Efﬁcient </a:t>
            </a:r>
          </a:p>
          <a:p>
            <a:pPr algn="l"/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CGPA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503" y="-63503"/>
            <a:ext cx="18414997" cy="10413997"/>
          </a:xfrm>
          <a:custGeom>
            <a:avLst/>
            <a:gdLst/>
            <a:ahLst/>
            <a:cxn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67502" y="9992"/>
            <a:ext cx="8020498" cy="10277008"/>
          </a:xfrm>
          <a:custGeom>
            <a:avLst/>
            <a:gdLst/>
            <a:ahLst/>
            <a:cxnLst/>
            <a:rect l="l" t="t" r="r" b="b"/>
            <a:pathLst>
              <a:path w="8020498" h="10277008">
                <a:moveTo>
                  <a:pt x="0" y="0"/>
                </a:moveTo>
                <a:lnTo>
                  <a:pt x="8020498" y="0"/>
                </a:lnTo>
                <a:lnTo>
                  <a:pt x="8020498" y="10277008"/>
                </a:lnTo>
                <a:lnTo>
                  <a:pt x="0" y="10277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52" r="-113" b="-1084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485327"/>
            <a:ext cx="18414997" cy="174622"/>
            <a:chOff x="0" y="0"/>
            <a:chExt cx="18415000" cy="17462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0" y="0"/>
                  </a:moveTo>
                  <a:lnTo>
                    <a:pt x="0" y="47625"/>
                  </a:lnTo>
                  <a:lnTo>
                    <a:pt x="18288000" y="476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32C2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09600" y="4422927"/>
            <a:ext cx="7519140" cy="300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Summarize the key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beneﬁts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of an optimized university grading system, including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improved student motivation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informed decision-making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enhanced institutional reputation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 Highlight the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future implications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and </a:t>
            </a:r>
            <a:r>
              <a:rPr lang="en-US" sz="325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potential for further research</a:t>
            </a:r>
            <a:r>
              <a:rPr lang="en-US" sz="3250" dirty="0">
                <a:solidFill>
                  <a:srgbClr val="332C2C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9595" y="2642448"/>
            <a:ext cx="8534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4000" b="1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Conclusion: Towards a Comprehensive Grading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3400" y="-190500"/>
            <a:ext cx="18948435" cy="11961348"/>
          </a:xfrm>
          <a:custGeom>
            <a:avLst/>
            <a:gdLst/>
            <a:ahLst/>
            <a:cxnLst/>
            <a:rect l="l" t="t" r="r" b="b"/>
            <a:pathLst>
              <a:path w="18415035" h="10413997">
                <a:moveTo>
                  <a:pt x="0" y="0"/>
                </a:moveTo>
                <a:lnTo>
                  <a:pt x="18415035" y="0"/>
                </a:lnTo>
                <a:lnTo>
                  <a:pt x="1841503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0" y="9753600"/>
            <a:ext cx="18288000" cy="63503"/>
          </a:xfrm>
          <a:custGeom>
            <a:avLst/>
            <a:gdLst/>
            <a:ahLst/>
            <a:cxnLst/>
            <a:rect l="l" t="t" r="r" b="b"/>
            <a:pathLst>
              <a:path w="18288000" h="63503">
                <a:moveTo>
                  <a:pt x="0" y="0"/>
                </a:moveTo>
                <a:lnTo>
                  <a:pt x="18288000" y="0"/>
                </a:lnTo>
                <a:lnTo>
                  <a:pt x="18288000" y="63503"/>
                </a:lnTo>
                <a:lnTo>
                  <a:pt x="0" y="63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47700" y="4104139"/>
            <a:ext cx="16992600" cy="2078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79"/>
              </a:lnSpc>
            </a:pPr>
            <a:r>
              <a:rPr lang="en-US" sz="25000" dirty="0">
                <a:solidFill>
                  <a:srgbClr val="332C2C"/>
                </a:solidFill>
                <a:latin typeface="Times New Roman" panose="02020603050405020304" pitchFamily="18" charset="0"/>
                <a:ea typeface="Abhaya Libre Medium"/>
                <a:cs typeface="Times New Roman" panose="02020603050405020304" pitchFamily="18" charset="0"/>
                <a:sym typeface="Abhaya Libre Medium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298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slidesgo-optimizing-the-university-grading-system-for-comprehensive-cgpa-calculation-20240717080015twEj.pdf</dc:title>
  <dc:creator>KARTHIKEYA S</dc:creator>
  <cp:lastModifiedBy>nikhilkolluru1234@gmail.com</cp:lastModifiedBy>
  <cp:revision>9</cp:revision>
  <dcterms:created xsi:type="dcterms:W3CDTF">2006-08-16T00:00:00Z</dcterms:created>
  <dcterms:modified xsi:type="dcterms:W3CDTF">2024-09-23T07:16:07Z</dcterms:modified>
  <dc:identifier>DAGLMHiSBhA</dc:identifier>
</cp:coreProperties>
</file>