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  <p:sldId id="262" r:id="rId5"/>
    <p:sldId id="257" r:id="rId6"/>
    <p:sldId id="266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9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370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74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6481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5883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9033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078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6996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0CE667-3D67-4F18-9050-84CACAF5C997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241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0CE667-3D67-4F18-9050-84CACAF5C997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957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0CE667-3D67-4F18-9050-84CACAF5C997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333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39142"/>
            <a:ext cx="10058400" cy="1385969"/>
          </a:xfrm>
        </p:spPr>
        <p:txBody>
          <a:bodyPr/>
          <a:lstStyle/>
          <a:p>
            <a:r>
              <a:rPr lang="en-US" dirty="0" smtClean="0"/>
              <a:t>Appathon NTUA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ΕΡΓΑΣΙα στο μαθημα </a:t>
            </a:r>
            <a:r>
              <a:rPr lang="en-US" dirty="0" smtClean="0"/>
              <a:t>“</a:t>
            </a:r>
            <a:r>
              <a:rPr lang="el-GR" dirty="0" smtClean="0"/>
              <a:t>διαδικτυο και εφαρμογεσ</a:t>
            </a:r>
            <a:r>
              <a:rPr lang="en-US" dirty="0" smtClean="0"/>
              <a:t>”</a:t>
            </a:r>
          </a:p>
          <a:p>
            <a:r>
              <a:rPr lang="el-GR" dirty="0" smtClean="0"/>
              <a:t>Βασιλικη ξεφτερη (α.μ.: 03116064)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8734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8" y="368458"/>
            <a:ext cx="10445871" cy="5592894"/>
          </a:xfrm>
        </p:spPr>
      </p:pic>
    </p:spTree>
    <p:extLst>
      <p:ext uri="{BB962C8B-B14F-4D97-AF65-F5344CB8AC3E}">
        <p14:creationId xmlns:p14="http://schemas.microsoft.com/office/powerpoint/2010/main" val="258810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Θέμα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713953"/>
            <a:ext cx="10058400" cy="1636375"/>
          </a:xfrm>
        </p:spPr>
        <p:txBody>
          <a:bodyPr/>
          <a:lstStyle/>
          <a:p>
            <a:r>
              <a:rPr lang="el-GR" dirty="0"/>
              <a:t>Διαδικτυακή εφαρμογή που εντοπίζει τα άρθρα που αφορούν οποιοδήποτε φάρμακο, το οποίο αναφέρεται σε μια λίστα φαρμάκων που δίνεται ως input. Το σύστημα εντοπίζει, επίσης, το πλήθος των άρθρων </a:t>
            </a:r>
            <a:r>
              <a:rPr lang="el-GR" dirty="0" smtClean="0"/>
              <a:t>(στα οποία αναφέρονται αυτά τα φάρμακα) που </a:t>
            </a:r>
            <a:r>
              <a:rPr lang="el-GR" dirty="0"/>
              <a:t>έχουν δημοσιευτεί σε κάθε ένα έτος καθώς και τα περιοδικά στα οποία έχουν δημοσιευτεί τα άρθρα αυτά</a:t>
            </a:r>
            <a:r>
              <a:rPr lang="el-GR" dirty="0" smtClean="0"/>
              <a:t>. Η αναζήτηση για τα ονόματα των φαρμάκων γίνεται στον τίτλο και στο </a:t>
            </a:r>
            <a:r>
              <a:rPr lang="en-US" dirty="0" smtClean="0"/>
              <a:t>abstract.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1706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7244" y="1995055"/>
            <a:ext cx="78509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6089647" y="1986353"/>
            <a:ext cx="81049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9094353" y="2022764"/>
            <a:ext cx="108758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Database </a:t>
            </a:r>
            <a:endParaRPr lang="el-GR" dirty="0"/>
          </a:p>
        </p:txBody>
      </p:sp>
      <p:sp>
        <p:nvSpPr>
          <p:cNvPr id="7" name="Can 6"/>
          <p:cNvSpPr/>
          <p:nvPr/>
        </p:nvSpPr>
        <p:spPr>
          <a:xfrm>
            <a:off x="9149769" y="3361561"/>
            <a:ext cx="1173018" cy="12930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/>
          <p:cNvSpPr txBox="1"/>
          <p:nvPr/>
        </p:nvSpPr>
        <p:spPr>
          <a:xfrm>
            <a:off x="9149769" y="3746496"/>
            <a:ext cx="1173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Dataset metadata.csv</a:t>
            </a:r>
            <a:endParaRPr lang="el-G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048537" y="2576944"/>
            <a:ext cx="2892715" cy="286232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Nodejs Express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l-GR" dirty="0"/>
          </a:p>
        </p:txBody>
      </p:sp>
      <p:sp>
        <p:nvSpPr>
          <p:cNvPr id="10" name="Rectangle 9"/>
          <p:cNvSpPr/>
          <p:nvPr/>
        </p:nvSpPr>
        <p:spPr>
          <a:xfrm>
            <a:off x="5372675" y="2982868"/>
            <a:ext cx="2244437" cy="2050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Restful API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963896" y="2576943"/>
            <a:ext cx="2892715" cy="286232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Express Handlebars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l-GR" dirty="0"/>
          </a:p>
        </p:txBody>
      </p:sp>
      <p:sp>
        <p:nvSpPr>
          <p:cNvPr id="12" name="Rectangle 11"/>
          <p:cNvSpPr/>
          <p:nvPr/>
        </p:nvSpPr>
        <p:spPr>
          <a:xfrm>
            <a:off x="1254481" y="2982867"/>
            <a:ext cx="2290618" cy="2050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5" name="Right Arrow 14"/>
          <p:cNvSpPr/>
          <p:nvPr/>
        </p:nvSpPr>
        <p:spPr>
          <a:xfrm>
            <a:off x="7968960" y="3642011"/>
            <a:ext cx="1153101" cy="20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/>
          <p:cNvSpPr txBox="1"/>
          <p:nvPr/>
        </p:nvSpPr>
        <p:spPr>
          <a:xfrm>
            <a:off x="7956257" y="3361561"/>
            <a:ext cx="1322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Request Data</a:t>
            </a:r>
            <a:endParaRPr lang="el-GR" sz="1400" dirty="0"/>
          </a:p>
        </p:txBody>
      </p:sp>
      <p:sp>
        <p:nvSpPr>
          <p:cNvPr id="17" name="Right Arrow 16"/>
          <p:cNvSpPr/>
          <p:nvPr/>
        </p:nvSpPr>
        <p:spPr>
          <a:xfrm>
            <a:off x="3880431" y="3642010"/>
            <a:ext cx="1153101" cy="20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ight Arrow 17"/>
          <p:cNvSpPr/>
          <p:nvPr/>
        </p:nvSpPr>
        <p:spPr>
          <a:xfrm rot="10800000">
            <a:off x="7941250" y="4269716"/>
            <a:ext cx="1153101" cy="20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ight Arrow 18"/>
          <p:cNvSpPr/>
          <p:nvPr/>
        </p:nvSpPr>
        <p:spPr>
          <a:xfrm rot="10800000">
            <a:off x="3853871" y="4269716"/>
            <a:ext cx="1153101" cy="20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TextBox 19"/>
          <p:cNvSpPr txBox="1"/>
          <p:nvPr/>
        </p:nvSpPr>
        <p:spPr>
          <a:xfrm>
            <a:off x="3850403" y="3334233"/>
            <a:ext cx="1322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 Request</a:t>
            </a:r>
            <a:endParaRPr lang="el-GR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265675" y="4374201"/>
            <a:ext cx="703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</a:t>
            </a:r>
            <a:endParaRPr lang="el-G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984339" y="4399299"/>
            <a:ext cx="111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HTML Page</a:t>
            </a:r>
            <a:endParaRPr lang="el-GR" sz="140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2447819" cy="1450757"/>
          </a:xfrm>
        </p:spPr>
        <p:txBody>
          <a:bodyPr/>
          <a:lstStyle/>
          <a:p>
            <a:r>
              <a:rPr lang="el-GR" dirty="0" smtClean="0"/>
              <a:t>Εργαλεία</a:t>
            </a:r>
            <a:endParaRPr lang="el-GR" dirty="0"/>
          </a:p>
        </p:txBody>
      </p:sp>
      <p:pic>
        <p:nvPicPr>
          <p:cNvPr id="2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78" y="4895978"/>
            <a:ext cx="2266946" cy="1275157"/>
          </a:xfr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94" y="3178452"/>
            <a:ext cx="1642517" cy="16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9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21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l-GR" dirty="0" smtClean="0"/>
              <a:t>Προσθήκη του </a:t>
            </a:r>
            <a:r>
              <a:rPr lang="en-US" dirty="0" smtClean="0"/>
              <a:t>metadata.csv </a:t>
            </a:r>
            <a:r>
              <a:rPr lang="el-GR" dirty="0" smtClean="0"/>
              <a:t>όπου βρίσκεται το αρχείο </a:t>
            </a:r>
            <a:r>
              <a:rPr lang="en-US" dirty="0" smtClean="0"/>
              <a:t>main.js </a:t>
            </a:r>
            <a:r>
              <a:rPr lang="el-GR" altLang="el-GR" dirty="0">
                <a:solidFill>
                  <a:schemeClr val="tx1"/>
                </a:solidFill>
                <a:latin typeface="Arial Unicode MS"/>
              </a:rPr>
              <a:t>(https://www.semanticscholar.org/cord19/download)</a:t>
            </a:r>
            <a:r>
              <a:rPr lang="el-GR" altLang="el-GR" sz="1600" dirty="0">
                <a:solidFill>
                  <a:schemeClr val="tx1"/>
                </a:solidFill>
              </a:rPr>
              <a:t> </a:t>
            </a:r>
            <a:endParaRPr lang="el-GR" altLang="el-GR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l-GR" altLang="el-GR" dirty="0">
                <a:solidFill>
                  <a:schemeClr val="tx1"/>
                </a:solidFill>
                <a:latin typeface="Arial Unicode MS"/>
              </a:rPr>
              <a:t>Download nodejs (includes npm package) (https://nodejs.org/en/download/)</a:t>
            </a:r>
            <a:r>
              <a:rPr lang="el-GR" altLang="el-GR" sz="1600" dirty="0">
                <a:solidFill>
                  <a:schemeClr val="tx1"/>
                </a:solidFill>
              </a:rPr>
              <a:t> </a:t>
            </a:r>
            <a:endParaRPr lang="en-US" altLang="el-GR" sz="1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l-GR" sz="1600" dirty="0" err="1" smtClean="0">
                <a:solidFill>
                  <a:schemeClr val="tx1"/>
                </a:solidFill>
              </a:rPr>
              <a:t>npm</a:t>
            </a:r>
            <a:r>
              <a:rPr lang="en-US" altLang="el-GR" sz="1600" dirty="0" smtClean="0">
                <a:solidFill>
                  <a:schemeClr val="tx1"/>
                </a:solidFill>
              </a:rPr>
              <a:t> install express –save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l-GR" sz="1600" dirty="0" err="1" smtClean="0">
                <a:solidFill>
                  <a:schemeClr val="tx1"/>
                </a:solidFill>
              </a:rPr>
              <a:t>npm</a:t>
            </a:r>
            <a:r>
              <a:rPr lang="en-US" altLang="el-GR" sz="1600" dirty="0" smtClean="0">
                <a:solidFill>
                  <a:schemeClr val="tx1"/>
                </a:solidFill>
              </a:rPr>
              <a:t> install express-handlebars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l-GR" sz="1600" dirty="0" err="1">
                <a:solidFill>
                  <a:schemeClr val="tx1"/>
                </a:solidFill>
              </a:rPr>
              <a:t>n</a:t>
            </a:r>
            <a:r>
              <a:rPr lang="en-US" altLang="el-GR" sz="1600" dirty="0" err="1" smtClean="0">
                <a:solidFill>
                  <a:schemeClr val="tx1"/>
                </a:solidFill>
              </a:rPr>
              <a:t>pm</a:t>
            </a:r>
            <a:r>
              <a:rPr lang="en-US" altLang="el-GR" sz="1600" dirty="0" smtClean="0">
                <a:solidFill>
                  <a:schemeClr val="tx1"/>
                </a:solidFill>
              </a:rPr>
              <a:t> install csv-parser</a:t>
            </a:r>
            <a:endParaRPr lang="el-GR" altLang="el-G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6604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065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JavaScript runtime environment</a:t>
            </a:r>
            <a:r>
              <a:rPr lang="el-GR" dirty="0" smtClean="0"/>
              <a:t>, χτισμένο σε περιβάλλον </a:t>
            </a:r>
            <a:r>
              <a:rPr lang="en-US" dirty="0" smtClean="0"/>
              <a:t>JavaScript (Google Chrome’s JavaScript V8 Engine).</a:t>
            </a:r>
            <a:r>
              <a:rPr lang="el-GR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 smtClean="0"/>
              <a:t>Χρησιμοποιεί ένα μοντέλο </a:t>
            </a:r>
            <a:r>
              <a:rPr lang="en-US" dirty="0" smtClean="0"/>
              <a:t>event-driven, non blocking I/O</a:t>
            </a:r>
            <a:r>
              <a:rPr lang="el-GR" dirty="0" smtClean="0"/>
              <a:t>, που το καθιστά ελαφρύ και αποτελεσματικό για </a:t>
            </a:r>
            <a:r>
              <a:rPr lang="en-US" dirty="0" smtClean="0"/>
              <a:t>data intensive real-time </a:t>
            </a:r>
            <a:r>
              <a:rPr lang="el-GR" dirty="0" smtClean="0"/>
              <a:t>εφαρμογές, οι οποίες εκτελούνται σε κατανεμημένες συσκευές.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470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</a:t>
            </a:r>
            <a:r>
              <a:rPr lang="en-US" dirty="0" err="1" smtClean="0"/>
              <a:t>nodejs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86243"/>
            <a:ext cx="10058400" cy="1950411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Στα πλαίσια της εργασίας χρησιμοποιήσαμε τα παρακάτω </a:t>
            </a:r>
            <a:r>
              <a:rPr lang="en-US" dirty="0"/>
              <a:t>modules: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express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χειρισμός </a:t>
            </a:r>
            <a:r>
              <a:rPr lang="en-US" dirty="0">
                <a:sym typeface="Wingdings" panose="05000000000000000000" pitchFamily="2" charset="2"/>
              </a:rPr>
              <a:t>http requests </a:t>
            </a:r>
            <a:r>
              <a:rPr lang="el-GR" dirty="0">
                <a:sym typeface="Wingdings" panose="05000000000000000000" pitchFamily="2" charset="2"/>
              </a:rPr>
              <a:t>από την πλευρά του </a:t>
            </a:r>
            <a:r>
              <a:rPr lang="en-US" dirty="0">
                <a:sym typeface="Wingdings" panose="05000000000000000000" pitchFamily="2" charset="2"/>
              </a:rPr>
              <a:t>backend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sym typeface="Wingdings" panose="05000000000000000000" pitchFamily="2" charset="2"/>
              </a:rPr>
              <a:t> express-handlebars </a:t>
            </a:r>
            <a:r>
              <a:rPr lang="en-US" dirty="0">
                <a:sym typeface="Wingdings" panose="05000000000000000000" pitchFamily="2" charset="2"/>
              </a:rPr>
              <a:t> JavaScript Template Engine </a:t>
            </a:r>
            <a:r>
              <a:rPr lang="el-GR" dirty="0">
                <a:sym typeface="Wingdings" panose="05000000000000000000" pitchFamily="2" charset="2"/>
              </a:rPr>
              <a:t>που επιτρέπει την μεταφορά </a:t>
            </a:r>
            <a:r>
              <a:rPr lang="en-US" dirty="0">
                <a:sym typeface="Wingdings" panose="05000000000000000000" pitchFamily="2" charset="2"/>
              </a:rPr>
              <a:t>JavaScript values </a:t>
            </a:r>
            <a:r>
              <a:rPr lang="el-GR" dirty="0">
                <a:sym typeface="Wingdings" panose="05000000000000000000" pitchFamily="2" charset="2"/>
              </a:rPr>
              <a:t>απευθείας στον κώδικα </a:t>
            </a:r>
            <a:r>
              <a:rPr lang="en-US" dirty="0">
                <a:sym typeface="Wingdings" panose="05000000000000000000" pitchFamily="2" charset="2"/>
              </a:rPr>
              <a:t>HTML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csv-parser</a:t>
            </a:r>
            <a:r>
              <a:rPr lang="el-GR" dirty="0" smtClean="0"/>
              <a:t> </a:t>
            </a:r>
            <a:r>
              <a:rPr lang="el-GR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parsing </a:t>
            </a:r>
            <a:r>
              <a:rPr lang="el-GR" dirty="0">
                <a:sym typeface="Wingdings" panose="05000000000000000000" pitchFamily="2" charset="2"/>
              </a:rPr>
              <a:t>από το </a:t>
            </a:r>
            <a:r>
              <a:rPr lang="en-US" dirty="0">
                <a:sym typeface="Wingdings" panose="05000000000000000000" pitchFamily="2" charset="2"/>
              </a:rPr>
              <a:t>metadata.csv </a:t>
            </a:r>
            <a:r>
              <a:rPr lang="el-GR" dirty="0">
                <a:sym typeface="Wingdings" panose="05000000000000000000" pitchFamily="2" charset="2"/>
              </a:rPr>
              <a:t>σε </a:t>
            </a:r>
            <a:r>
              <a:rPr lang="en-US" dirty="0">
                <a:sym typeface="Wingdings" panose="05000000000000000000" pitchFamily="2" charset="2"/>
              </a:rPr>
              <a:t>objects </a:t>
            </a:r>
            <a:r>
              <a:rPr lang="el-GR" dirty="0">
                <a:sym typeface="Wingdings" panose="05000000000000000000" pitchFamily="2" charset="2"/>
              </a:rPr>
              <a:t>για την επεξεργασία των δεδομένων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file </a:t>
            </a:r>
            <a:r>
              <a:rPr lang="en-US" dirty="0"/>
              <a:t>system (fs)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διάβασμα αρχείων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9248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28495"/>
          </a:xfrm>
        </p:spPr>
        <p:txBody>
          <a:bodyPr/>
          <a:lstStyle/>
          <a:p>
            <a:r>
              <a:rPr lang="en-US" dirty="0" smtClean="0"/>
              <a:t>Middleware functions: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engine(</a:t>
            </a:r>
            <a:r>
              <a:rPr lang="en-US" dirty="0" err="1" smtClean="0"/>
              <a:t>ext</a:t>
            </a:r>
            <a:r>
              <a:rPr lang="en-US" dirty="0" smtClean="0"/>
              <a:t>, callback) : </a:t>
            </a:r>
            <a:r>
              <a:rPr lang="el-GR" dirty="0" smtClean="0"/>
              <a:t>καταχωρεί το δεδομένο </a:t>
            </a:r>
            <a:r>
              <a:rPr lang="en-US" dirty="0" smtClean="0"/>
              <a:t>template engine callback </a:t>
            </a:r>
            <a:r>
              <a:rPr lang="el-GR" dirty="0" smtClean="0"/>
              <a:t>ως </a:t>
            </a:r>
            <a:r>
              <a:rPr lang="en-US" dirty="0" err="1" smtClean="0"/>
              <a:t>ext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set(name, value) : </a:t>
            </a:r>
            <a:r>
              <a:rPr lang="el-GR" dirty="0" smtClean="0"/>
              <a:t>αναθέτω το </a:t>
            </a:r>
            <a:r>
              <a:rPr lang="en-US" dirty="0" smtClean="0"/>
              <a:t>name </a:t>
            </a:r>
            <a:r>
              <a:rPr lang="el-GR" dirty="0" smtClean="0"/>
              <a:t>στο </a:t>
            </a:r>
            <a:r>
              <a:rPr lang="en-US" dirty="0" smtClean="0"/>
              <a:t>value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use(</a:t>
            </a:r>
            <a:r>
              <a:rPr lang="en-US" dirty="0" err="1" smtClean="0"/>
              <a:t>express.static</a:t>
            </a:r>
            <a:r>
              <a:rPr lang="en-US" dirty="0" smtClean="0"/>
              <a:t>(root) : serves </a:t>
            </a:r>
            <a:r>
              <a:rPr lang="el-GR" dirty="0" smtClean="0"/>
              <a:t>εικόνες, </a:t>
            </a:r>
            <a:r>
              <a:rPr lang="en-US" dirty="0" smtClean="0"/>
              <a:t>CSS </a:t>
            </a:r>
            <a:r>
              <a:rPr lang="el-GR" dirty="0" smtClean="0"/>
              <a:t>αρχεία και </a:t>
            </a:r>
            <a:r>
              <a:rPr lang="en-US" dirty="0" smtClean="0"/>
              <a:t>JavaScript </a:t>
            </a:r>
            <a:r>
              <a:rPr lang="el-GR" dirty="0" smtClean="0"/>
              <a:t>αρχεία στο </a:t>
            </a:r>
            <a:r>
              <a:rPr lang="en-US" dirty="0" smtClean="0"/>
              <a:t>root</a:t>
            </a:r>
            <a:r>
              <a:rPr lang="el-GR" dirty="0" smtClean="0"/>
              <a:t> </a:t>
            </a:r>
            <a:r>
              <a:rPr lang="en-US" dirty="0" smtClean="0"/>
              <a:t>directory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get(root, function (</a:t>
            </a:r>
            <a:r>
              <a:rPr lang="en-US" dirty="0" err="1" smtClean="0"/>
              <a:t>req</a:t>
            </a:r>
            <a:r>
              <a:rPr lang="en-US" dirty="0" smtClean="0"/>
              <a:t>, res)) : get request </a:t>
            </a:r>
            <a:r>
              <a:rPr lang="el-GR" dirty="0" smtClean="0"/>
              <a:t>στο </a:t>
            </a:r>
            <a:r>
              <a:rPr lang="en-US" dirty="0" smtClean="0"/>
              <a:t>route. H callback function </a:t>
            </a:r>
            <a:r>
              <a:rPr lang="el-GR" dirty="0" smtClean="0"/>
              <a:t>περιλαμβάνει </a:t>
            </a:r>
            <a:r>
              <a:rPr lang="en-US" dirty="0" smtClean="0"/>
              <a:t>request (</a:t>
            </a:r>
            <a:r>
              <a:rPr lang="en-US" dirty="0" err="1" smtClean="0"/>
              <a:t>req</a:t>
            </a:r>
            <a:r>
              <a:rPr lang="en-US" dirty="0" smtClean="0"/>
              <a:t>) </a:t>
            </a:r>
            <a:r>
              <a:rPr lang="el-GR" dirty="0" smtClean="0"/>
              <a:t>και </a:t>
            </a:r>
            <a:r>
              <a:rPr lang="en-US" dirty="0" smtClean="0"/>
              <a:t>response (res) object </a:t>
            </a:r>
            <a:r>
              <a:rPr lang="el-GR" dirty="0" smtClean="0"/>
              <a:t>που εκτελείται σε κάθε </a:t>
            </a:r>
            <a:r>
              <a:rPr lang="en-US" dirty="0" smtClean="0"/>
              <a:t>request.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listen(port, function()) : </a:t>
            </a:r>
            <a:r>
              <a:rPr lang="el-GR" dirty="0" smtClean="0"/>
              <a:t>αναμένει </a:t>
            </a:r>
            <a:r>
              <a:rPr lang="en-US" dirty="0" smtClean="0"/>
              <a:t>http request </a:t>
            </a:r>
            <a:r>
              <a:rPr lang="el-GR" dirty="0" smtClean="0"/>
              <a:t>στην </a:t>
            </a:r>
            <a:r>
              <a:rPr lang="en-US" dirty="0" smtClean="0"/>
              <a:t>port (8081)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res.render</a:t>
            </a:r>
            <a:r>
              <a:rPr lang="en-US" dirty="0" smtClean="0"/>
              <a:t>(view, </a:t>
            </a:r>
            <a:r>
              <a:rPr lang="en-US" dirty="0" err="1" smtClean="0"/>
              <a:t>jsonObject</a:t>
            </a:r>
            <a:r>
              <a:rPr lang="en-US" dirty="0" smtClean="0"/>
              <a:t>): renders a view </a:t>
            </a:r>
            <a:r>
              <a:rPr lang="el-GR" dirty="0" smtClean="0"/>
              <a:t>και στέλνει το </a:t>
            </a:r>
            <a:r>
              <a:rPr lang="en-US" dirty="0" smtClean="0"/>
              <a:t>rendered HTML string </a:t>
            </a:r>
            <a:r>
              <a:rPr lang="el-GR" dirty="0" smtClean="0"/>
              <a:t>στον </a:t>
            </a:r>
            <a:r>
              <a:rPr lang="en-US" dirty="0" smtClean="0"/>
              <a:t>client. To </a:t>
            </a:r>
            <a:r>
              <a:rPr lang="en-US" dirty="0" err="1" smtClean="0"/>
              <a:t>jsonObject</a:t>
            </a:r>
            <a:r>
              <a:rPr lang="en-US" dirty="0" smtClean="0"/>
              <a:t> </a:t>
            </a:r>
            <a:r>
              <a:rPr lang="el-GR" dirty="0" smtClean="0"/>
              <a:t>ορίζει μεταβλητές που μεταφέρουμε στο </a:t>
            </a:r>
            <a:r>
              <a:rPr lang="en-US" dirty="0" smtClean="0"/>
              <a:t>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res.sendFile</a:t>
            </a:r>
            <a:r>
              <a:rPr lang="en-US" dirty="0" smtClean="0"/>
              <a:t>(path) : </a:t>
            </a:r>
            <a:r>
              <a:rPr lang="el-GR" dirty="0" smtClean="0"/>
              <a:t>μεταφέρει το αρχείο στο δοσμένο </a:t>
            </a:r>
            <a:r>
              <a:rPr lang="en-US" dirty="0" smtClean="0"/>
              <a:t>path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2128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Handlebars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777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ym typeface="Wingdings" panose="05000000000000000000" pitchFamily="2" charset="2"/>
              </a:rPr>
              <a:t>JavaScript </a:t>
            </a:r>
            <a:r>
              <a:rPr lang="en-US" dirty="0">
                <a:sym typeface="Wingdings" panose="05000000000000000000" pitchFamily="2" charset="2"/>
              </a:rPr>
              <a:t>Template Engine </a:t>
            </a:r>
            <a:r>
              <a:rPr lang="el-GR" dirty="0">
                <a:sym typeface="Wingdings" panose="05000000000000000000" pitchFamily="2" charset="2"/>
              </a:rPr>
              <a:t>που επιτρέπει την μεταφορά </a:t>
            </a:r>
            <a:r>
              <a:rPr lang="en-US" dirty="0">
                <a:sym typeface="Wingdings" panose="05000000000000000000" pitchFamily="2" charset="2"/>
              </a:rPr>
              <a:t>JavaScript values </a:t>
            </a:r>
            <a:r>
              <a:rPr lang="el-GR" dirty="0">
                <a:sym typeface="Wingdings" panose="05000000000000000000" pitchFamily="2" charset="2"/>
              </a:rPr>
              <a:t>απευθείας στον κώδικα </a:t>
            </a:r>
            <a:r>
              <a:rPr lang="en-US" dirty="0" smtClean="0">
                <a:sym typeface="Wingdings" panose="05000000000000000000" pitchFamily="2" charset="2"/>
              </a:rPr>
              <a:t>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 smtClean="0">
                <a:sym typeface="Wingdings" panose="05000000000000000000" pitchFamily="2" charset="2"/>
              </a:rPr>
              <a:t>Ουσιαστικά δουλεύει σαν </a:t>
            </a:r>
            <a:r>
              <a:rPr lang="en-US" dirty="0" smtClean="0">
                <a:sym typeface="Wingdings" panose="05000000000000000000" pitchFamily="2" charset="2"/>
              </a:rPr>
              <a:t>compiler</a:t>
            </a:r>
            <a:r>
              <a:rPr lang="el-GR" dirty="0" smtClean="0">
                <a:sym typeface="Wingdings" panose="05000000000000000000" pitchFamily="2" charset="2"/>
              </a:rPr>
              <a:t>. Παίρνει ως </a:t>
            </a:r>
            <a:r>
              <a:rPr lang="en-US" dirty="0" smtClean="0">
                <a:sym typeface="Wingdings" panose="05000000000000000000" pitchFamily="2" charset="2"/>
              </a:rPr>
              <a:t>input</a:t>
            </a:r>
            <a:r>
              <a:rPr lang="el-GR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HTML </a:t>
            </a:r>
            <a:r>
              <a:rPr lang="el-GR" dirty="0" smtClean="0">
                <a:sym typeface="Wingdings" panose="05000000000000000000" pitchFamily="2" charset="2"/>
              </a:rPr>
              <a:t>και </a:t>
            </a:r>
            <a:r>
              <a:rPr lang="en-US" dirty="0" smtClean="0">
                <a:sym typeface="Wingdings" panose="05000000000000000000" pitchFamily="2" charset="2"/>
              </a:rPr>
              <a:t>JavaScript </a:t>
            </a:r>
            <a:r>
              <a:rPr lang="el-GR" dirty="0" smtClean="0">
                <a:sym typeface="Wingdings" panose="05000000000000000000" pitchFamily="2" charset="2"/>
              </a:rPr>
              <a:t>κώδικα στο </a:t>
            </a:r>
            <a:r>
              <a:rPr lang="en-US" dirty="0" smtClean="0">
                <a:sym typeface="Wingdings" panose="05000000000000000000" pitchFamily="2" charset="2"/>
              </a:rPr>
              <a:t>Handlebars file</a:t>
            </a:r>
            <a:r>
              <a:rPr lang="el-GR" dirty="0" smtClean="0">
                <a:sym typeface="Wingdings" panose="05000000000000000000" pitchFamily="2" charset="2"/>
              </a:rPr>
              <a:t>, κάνει </a:t>
            </a:r>
            <a:r>
              <a:rPr lang="en-US" dirty="0" smtClean="0">
                <a:sym typeface="Wingdings" panose="05000000000000000000" pitchFamily="2" charset="2"/>
              </a:rPr>
              <a:t>compile </a:t>
            </a:r>
            <a:r>
              <a:rPr lang="el-GR" dirty="0" smtClean="0">
                <a:sym typeface="Wingdings" panose="05000000000000000000" pitchFamily="2" charset="2"/>
              </a:rPr>
              <a:t>τον κώδικα και επιστρέφει την πραγματική </a:t>
            </a:r>
            <a:r>
              <a:rPr lang="en-US" dirty="0" smtClean="0">
                <a:sym typeface="Wingdings" panose="05000000000000000000" pitchFamily="2" charset="2"/>
              </a:rPr>
              <a:t>HTML web page.</a:t>
            </a:r>
            <a:endParaRPr lang="en-US" dirty="0"/>
          </a:p>
          <a:p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569677"/>
            <a:ext cx="6541477" cy="2567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03" y="3323492"/>
            <a:ext cx="5011074" cy="226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23179"/>
            <a:ext cx="10058400" cy="16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393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3012</TotalTime>
  <Words>419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Wingdings</vt:lpstr>
      <vt:lpstr>Retrospect</vt:lpstr>
      <vt:lpstr>Appathon NTUA</vt:lpstr>
      <vt:lpstr>Θέμα</vt:lpstr>
      <vt:lpstr>Εργαλεία</vt:lpstr>
      <vt:lpstr>Installation</vt:lpstr>
      <vt:lpstr>Nodejs</vt:lpstr>
      <vt:lpstr>Modules nodejs</vt:lpstr>
      <vt:lpstr>Express</vt:lpstr>
      <vt:lpstr>Express Handlebars</vt:lpstr>
      <vt:lpstr>Παράδειγμα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 Xefteri</dc:creator>
  <cp:lastModifiedBy>Vicky Xefteri</cp:lastModifiedBy>
  <cp:revision>26</cp:revision>
  <dcterms:created xsi:type="dcterms:W3CDTF">2020-08-03T20:30:42Z</dcterms:created>
  <dcterms:modified xsi:type="dcterms:W3CDTF">2020-08-09T20:17:37Z</dcterms:modified>
</cp:coreProperties>
</file>