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6" r:id="rId6"/>
    <p:sldId id="267" r:id="rId7"/>
    <p:sldId id="265" r:id="rId8"/>
    <p:sldId id="259"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0BE8-F141-4CD2-B6E3-35239CE9F7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46D698-FA39-48B6-A81B-7E0256085C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2B8579-D18B-4318-A6FF-A1768162F5FB}"/>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7E5BEF42-3FB7-464C-BB8D-2FDB08FF0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E95B2-520E-47BF-A769-28CDE70D4320}"/>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29582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3A6D-081D-4740-BB21-4F5E7521A1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9D723-5380-4F49-BCCD-42F9E1E2C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C1A7F-3C89-403A-B8CB-F4E4E007D8B2}"/>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EB1B04F2-9947-4452-8E78-754AAA5815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237C3-A0BA-42FD-B458-5ED625298F12}"/>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273824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ED093-77E1-45BD-9169-E9D2CC082F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967557-C72B-4FB0-9ECC-4A4181CDEB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3284CF-4030-469C-AE9F-059F1DD7779F}"/>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B269C7AC-1213-4524-8B08-5229205F8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75F5B-895E-4B30-A5D7-6A186D557EBE}"/>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291824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634A-6F2A-4CDE-942D-1A01D79F1B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58C868-1F19-4401-89F2-D334FAC7C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5CC35-54BF-4F51-80AD-15DD397E1720}"/>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EF13C876-DE72-47E6-AC8B-73DBDBD955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26ABA-AF72-48B9-B85E-85E32A53B60F}"/>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336470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868D-7208-47DA-81D0-1E4E6BA383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43AD7D-0F2D-4F87-B425-6B38DA4732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B575C9-616D-4CB8-9B15-1F6672C2C85F}"/>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1F3E97E7-47C2-4CD8-B300-25F61F2C1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979EB-C23B-4EED-97C9-D3D13C7257B6}"/>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236702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7B0C-1BCC-4C66-AF92-48EA6EAC7B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11619D-9570-42CF-AFC9-64DF2740E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1BC9EC-205A-4BA7-A842-A2EA2D39DD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7F7EA6-D815-42CA-BDBC-792A62B60A7E}"/>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6" name="Footer Placeholder 5">
            <a:extLst>
              <a:ext uri="{FF2B5EF4-FFF2-40B4-BE49-F238E27FC236}">
                <a16:creationId xmlns:a16="http://schemas.microsoft.com/office/drawing/2014/main" id="{275B9AF7-0091-4A23-9A34-84DF88837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C677F6-4820-4746-A159-8CC0217B3FB9}"/>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412375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10C3-3AA0-42CA-B621-B066C7FF1C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A6E02-A54D-4A31-97C9-F4EE906FE3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467F4-499A-472D-9DD7-9A22044530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766EB5-42DA-4E5C-87EA-6E90DB5F9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95919C-0D06-46C9-B7A6-F70B43F450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9BFE17-1075-479D-B451-3EE001EA53DA}"/>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8" name="Footer Placeholder 7">
            <a:extLst>
              <a:ext uri="{FF2B5EF4-FFF2-40B4-BE49-F238E27FC236}">
                <a16:creationId xmlns:a16="http://schemas.microsoft.com/office/drawing/2014/main" id="{C8950A90-D153-47F7-987A-CD4F25A065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22CA9C-15FA-4B82-9FF6-87DFBE0614EB}"/>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919234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37C4-3FA0-4FE3-A4DB-68C5C9B81C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8ECF9E-30DE-4127-9D3D-D65A8F0214CF}"/>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4" name="Footer Placeholder 3">
            <a:extLst>
              <a:ext uri="{FF2B5EF4-FFF2-40B4-BE49-F238E27FC236}">
                <a16:creationId xmlns:a16="http://schemas.microsoft.com/office/drawing/2014/main" id="{816B137A-792B-4CFC-8E33-C7C0299F0E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0492E2-F326-4021-A6EA-C843810D980D}"/>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93885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C7CE2-93A5-480B-B0F3-19F67472D4CA}"/>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3" name="Footer Placeholder 2">
            <a:extLst>
              <a:ext uri="{FF2B5EF4-FFF2-40B4-BE49-F238E27FC236}">
                <a16:creationId xmlns:a16="http://schemas.microsoft.com/office/drawing/2014/main" id="{D4CE8179-8D9C-4491-94EF-26E9FD447B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9086AB-34E4-4F5A-9A77-4E01B2B3EFC7}"/>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2192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C1D3-E873-40BC-B851-82556732E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6E96F9-1461-4785-9551-F54F5DE33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19C738-89BE-4B9F-9F3B-F4A5A1DB3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630A1-E23B-48D3-9422-5DBC0A63437B}"/>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6" name="Footer Placeholder 5">
            <a:extLst>
              <a:ext uri="{FF2B5EF4-FFF2-40B4-BE49-F238E27FC236}">
                <a16:creationId xmlns:a16="http://schemas.microsoft.com/office/drawing/2014/main" id="{ECC36C88-1C29-4990-B616-BA6B228EA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B92C5-BAD5-4739-80A3-D2D881E992C0}"/>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53554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4481-0A0C-4D6D-B05F-6F000AC99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7D3C07-DF40-4EBD-8789-092ED3BB1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820D69-D594-40BC-80ED-016E67FC1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0F537-49F1-4CBA-8199-B70F4C27872D}"/>
              </a:ext>
            </a:extLst>
          </p:cNvPr>
          <p:cNvSpPr>
            <a:spLocks noGrp="1"/>
          </p:cNvSpPr>
          <p:nvPr>
            <p:ph type="dt" sz="half" idx="10"/>
          </p:nvPr>
        </p:nvSpPr>
        <p:spPr/>
        <p:txBody>
          <a:bodyPr/>
          <a:lstStyle/>
          <a:p>
            <a:fld id="{4762450A-79C8-4688-88CC-362FB2BD2B52}" type="datetimeFigureOut">
              <a:rPr lang="en-IN" smtClean="0"/>
              <a:t>27-03-2022</a:t>
            </a:fld>
            <a:endParaRPr lang="en-IN"/>
          </a:p>
        </p:txBody>
      </p:sp>
      <p:sp>
        <p:nvSpPr>
          <p:cNvPr id="6" name="Footer Placeholder 5">
            <a:extLst>
              <a:ext uri="{FF2B5EF4-FFF2-40B4-BE49-F238E27FC236}">
                <a16:creationId xmlns:a16="http://schemas.microsoft.com/office/drawing/2014/main" id="{C1D647B5-8F36-4F93-B2F3-828D8508F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41502-2B0B-49CA-8456-8E19D3D7890B}"/>
              </a:ext>
            </a:extLst>
          </p:cNvPr>
          <p:cNvSpPr>
            <a:spLocks noGrp="1"/>
          </p:cNvSpPr>
          <p:nvPr>
            <p:ph type="sldNum" sz="quarter" idx="12"/>
          </p:nvPr>
        </p:nvSpPr>
        <p:spPr/>
        <p:txBody>
          <a:bodyPr/>
          <a:lstStyle/>
          <a:p>
            <a:fld id="{A6B9613C-E1FA-40C7-86D8-7C86F4269D03}" type="slidenum">
              <a:rPr lang="en-IN" smtClean="0"/>
              <a:t>‹#›</a:t>
            </a:fld>
            <a:endParaRPr lang="en-IN"/>
          </a:p>
        </p:txBody>
      </p:sp>
    </p:spTree>
    <p:extLst>
      <p:ext uri="{BB962C8B-B14F-4D97-AF65-F5344CB8AC3E}">
        <p14:creationId xmlns:p14="http://schemas.microsoft.com/office/powerpoint/2010/main" val="186589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59311-7707-4B6D-A50A-E4EBF88FB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11EB16-FC23-45B5-84E3-D3C31CFD1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40D24C-9A77-4F1F-83E5-3342EBEFC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2450A-79C8-4688-88CC-362FB2BD2B52}" type="datetimeFigureOut">
              <a:rPr lang="en-IN" smtClean="0"/>
              <a:t>27-03-2022</a:t>
            </a:fld>
            <a:endParaRPr lang="en-IN"/>
          </a:p>
        </p:txBody>
      </p:sp>
      <p:sp>
        <p:nvSpPr>
          <p:cNvPr id="5" name="Footer Placeholder 4">
            <a:extLst>
              <a:ext uri="{FF2B5EF4-FFF2-40B4-BE49-F238E27FC236}">
                <a16:creationId xmlns:a16="http://schemas.microsoft.com/office/drawing/2014/main" id="{59F1F89B-E805-430A-B9C8-0AA30FBDF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0EE4D2-45E0-4BE2-BA47-853728966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9613C-E1FA-40C7-86D8-7C86F4269D03}" type="slidenum">
              <a:rPr lang="en-IN" smtClean="0"/>
              <a:t>‹#›</a:t>
            </a:fld>
            <a:endParaRPr lang="en-IN"/>
          </a:p>
        </p:txBody>
      </p:sp>
    </p:spTree>
    <p:extLst>
      <p:ext uri="{BB962C8B-B14F-4D97-AF65-F5344CB8AC3E}">
        <p14:creationId xmlns:p14="http://schemas.microsoft.com/office/powerpoint/2010/main" val="2365739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a:xfrm>
            <a:off x="1524000" y="27591"/>
            <a:ext cx="9144000" cy="2387600"/>
          </a:xfrm>
        </p:spPr>
        <p:txBody>
          <a:bodyPr>
            <a:normAutofit/>
          </a:bodyPr>
          <a:lstStyle/>
          <a:p>
            <a:r>
              <a:rPr lang="en-IN" sz="7200" b="1" dirty="0"/>
              <a:t>HACKOVERFLOW-2022</a:t>
            </a:r>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a:xfrm>
            <a:off x="1524000" y="3108365"/>
            <a:ext cx="9144000" cy="2880649"/>
          </a:xfrm>
        </p:spPr>
        <p:txBody>
          <a:bodyPr>
            <a:normAutofit fontScale="92500" lnSpcReduction="10000"/>
          </a:bodyPr>
          <a:lstStyle/>
          <a:p>
            <a:r>
              <a:rPr lang="en-IN" u="sng" dirty="0"/>
              <a:t>Team Description</a:t>
            </a:r>
          </a:p>
          <a:p>
            <a:r>
              <a:rPr lang="en-IN" dirty="0"/>
              <a:t>Team Name: </a:t>
            </a:r>
            <a:r>
              <a:rPr lang="en-IN" b="1" dirty="0"/>
              <a:t>Ideal Bits</a:t>
            </a:r>
          </a:p>
          <a:p>
            <a:r>
              <a:rPr lang="en-IN" dirty="0"/>
              <a:t>Team leader: </a:t>
            </a:r>
            <a:r>
              <a:rPr lang="en-IN" dirty="0" err="1"/>
              <a:t>Ujjwal</a:t>
            </a:r>
            <a:r>
              <a:rPr lang="en-IN" dirty="0"/>
              <a:t> Raj</a:t>
            </a:r>
          </a:p>
          <a:p>
            <a:r>
              <a:rPr lang="en-IN" dirty="0"/>
              <a:t>Team members: </a:t>
            </a:r>
          </a:p>
          <a:p>
            <a:r>
              <a:rPr lang="en-IN" dirty="0"/>
              <a:t>Shivam Upadhyay</a:t>
            </a:r>
          </a:p>
          <a:p>
            <a:r>
              <a:rPr lang="en-IN" dirty="0" err="1"/>
              <a:t>Sushil</a:t>
            </a:r>
            <a:r>
              <a:rPr lang="en-IN" dirty="0"/>
              <a:t> Kumar</a:t>
            </a:r>
          </a:p>
          <a:p>
            <a:r>
              <a:rPr lang="en-IN" dirty="0" err="1"/>
              <a:t>Atul</a:t>
            </a:r>
            <a:r>
              <a:rPr lang="en-IN" dirty="0"/>
              <a:t> Kumar</a:t>
            </a:r>
          </a:p>
        </p:txBody>
      </p:sp>
      <p:pic>
        <p:nvPicPr>
          <p:cNvPr id="5" name="Picture 4">
            <a:extLst>
              <a:ext uri="{FF2B5EF4-FFF2-40B4-BE49-F238E27FC236}">
                <a16:creationId xmlns:a16="http://schemas.microsoft.com/office/drawing/2014/main" id="{E2B29355-3D0A-4FF5-84A7-948B7DBB98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42DB9FB5-C7C9-40D7-B308-32D1F6E774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249500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a:xfrm>
            <a:off x="1344891" y="1036948"/>
            <a:ext cx="9144000" cy="945872"/>
          </a:xfrm>
        </p:spPr>
        <p:txBody>
          <a:bodyPr/>
          <a:lstStyle/>
          <a:p>
            <a:r>
              <a:rPr lang="en-IN" dirty="0"/>
              <a:t>References</a:t>
            </a:r>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a:xfrm>
            <a:off x="1395843" y="2291712"/>
            <a:ext cx="9144000" cy="1655762"/>
          </a:xfrm>
        </p:spPr>
        <p:txBody>
          <a:bodyPr>
            <a:noAutofit/>
          </a:bodyPr>
          <a:lstStyle/>
          <a:p>
            <a:r>
              <a:rPr lang="en-IN" sz="3200" dirty="0"/>
              <a:t>GitHub</a:t>
            </a:r>
          </a:p>
          <a:p>
            <a:r>
              <a:rPr lang="en-IN" sz="3200" dirty="0" err="1"/>
              <a:t>StackOverflow</a:t>
            </a:r>
            <a:endParaRPr lang="en-IN" sz="3200" dirty="0"/>
          </a:p>
          <a:p>
            <a:r>
              <a:rPr lang="en-IN" sz="3200" dirty="0" err="1"/>
              <a:t>Youtube</a:t>
            </a:r>
            <a:endParaRPr lang="en-IN" sz="3200" dirty="0"/>
          </a:p>
          <a:p>
            <a:r>
              <a:rPr lang="en-IN" sz="3200" dirty="0"/>
              <a:t>Bootstrap</a:t>
            </a:r>
          </a:p>
        </p:txBody>
      </p:sp>
      <p:pic>
        <p:nvPicPr>
          <p:cNvPr id="5" name="Picture 4">
            <a:extLst>
              <a:ext uri="{FF2B5EF4-FFF2-40B4-BE49-F238E27FC236}">
                <a16:creationId xmlns:a16="http://schemas.microsoft.com/office/drawing/2014/main" id="{A3503251-EB37-472F-AEB7-1BFBBC02E0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0E730C66-0D73-45F0-ABE1-8D8CC88A75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147708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p:txBody>
          <a:bodyPr/>
          <a:lstStyle/>
          <a:p>
            <a:r>
              <a:rPr lang="en-IN" dirty="0"/>
              <a:t>THANK YOU</a:t>
            </a:r>
          </a:p>
        </p:txBody>
      </p:sp>
      <p:pic>
        <p:nvPicPr>
          <p:cNvPr id="4" name="Picture 3">
            <a:extLst>
              <a:ext uri="{FF2B5EF4-FFF2-40B4-BE49-F238E27FC236}">
                <a16:creationId xmlns:a16="http://schemas.microsoft.com/office/drawing/2014/main" id="{AAEADC0E-41AD-4D88-8321-2918CE55E2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E147E500-70C7-452A-87B2-5A7F69A82C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148642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a:xfrm>
            <a:off x="1395843" y="368491"/>
            <a:ext cx="9144000" cy="3848668"/>
          </a:xfrm>
        </p:spPr>
        <p:txBody>
          <a:bodyPr>
            <a:normAutofit fontScale="90000"/>
          </a:bodyPr>
          <a:lstStyle/>
          <a:p>
            <a:r>
              <a:rPr lang="en-IN" sz="4000" b="1" dirty="0"/>
              <a:t>Problem statement</a:t>
            </a:r>
            <a:br>
              <a:rPr lang="en-IN" sz="2700" b="1" dirty="0"/>
            </a:br>
            <a:br>
              <a:rPr lang="en-IN" sz="2700" dirty="0"/>
            </a:br>
            <a:r>
              <a:rPr lang="en-IN" sz="1800" dirty="0"/>
              <a:t>During the pandemic time of corona. People who were corona positive suffered a lot in finding hospitals.</a:t>
            </a:r>
            <a:br>
              <a:rPr lang="en-IN" sz="1800" dirty="0"/>
            </a:br>
            <a:r>
              <a:rPr lang="en-IN" sz="1800" dirty="0"/>
              <a:t>People wasted their time in visiting different hospitals in hope of getting vacant beds or waited in same hospital till they get their turn.</a:t>
            </a:r>
            <a:br>
              <a:rPr lang="en-IN" sz="1800" dirty="0"/>
            </a:br>
            <a:r>
              <a:rPr lang="en-IN" sz="1800" dirty="0"/>
              <a:t>There were some hospitals where beds were available but due to lack of information people were not able to reach out there. </a:t>
            </a:r>
            <a:br>
              <a:rPr lang="en-US" sz="1800" dirty="0"/>
            </a:br>
            <a:r>
              <a:rPr lang="en-US" sz="1800" dirty="0"/>
              <a:t>The problem is not only faced during pandemic but also in normal days. We can see that when we visit some hospitals or doctors.</a:t>
            </a:r>
            <a:br>
              <a:rPr lang="en-US" sz="1800" dirty="0"/>
            </a:br>
            <a:r>
              <a:rPr lang="en-US" sz="1800" dirty="0"/>
              <a:t>People waits from morning till evening for their turn to come for appointment.</a:t>
            </a:r>
            <a:br>
              <a:rPr lang="en-US" dirty="0"/>
            </a:br>
            <a:endParaRPr lang="en-IN" dirty="0"/>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a:xfrm>
            <a:off x="1395843" y="3676736"/>
            <a:ext cx="9144000" cy="2879676"/>
          </a:xfrm>
        </p:spPr>
        <p:txBody>
          <a:bodyPr>
            <a:normAutofit fontScale="85000" lnSpcReduction="10000"/>
          </a:bodyPr>
          <a:lstStyle/>
          <a:p>
            <a:r>
              <a:rPr lang="en-IN" sz="4300" dirty="0"/>
              <a:t>Solution</a:t>
            </a:r>
          </a:p>
          <a:p>
            <a:pPr>
              <a:lnSpc>
                <a:spcPct val="110000"/>
              </a:lnSpc>
            </a:pPr>
            <a:r>
              <a:rPr lang="en-US" sz="1700" dirty="0">
                <a:latin typeface="+mj-lt"/>
              </a:rPr>
              <a:t>We are developing a website HOPEFINDER where people can find nearby hospitals by sharing their location and we are using an GOOGLE MAP API through which user can find location of nearby hospital and can go to hospital by map navigation. </a:t>
            </a:r>
          </a:p>
          <a:p>
            <a:pPr>
              <a:lnSpc>
                <a:spcPct val="110000"/>
              </a:lnSpc>
            </a:pPr>
            <a:r>
              <a:rPr lang="en-US" sz="1700" dirty="0">
                <a:latin typeface="+mj-lt"/>
              </a:rPr>
              <a:t>User can know availability of doctors and beds, status of hospital whether closed or open. We will use hospital database through which user can get current status of  availability of beds and doctors.  User can register for booking an appointment online using website so that they don’t have to wait longer in queue. Registered user data are stored in database using </a:t>
            </a:r>
            <a:r>
              <a:rPr lang="en-US" sz="1700" dirty="0" err="1">
                <a:latin typeface="+mj-lt"/>
              </a:rPr>
              <a:t>mysql</a:t>
            </a:r>
            <a:r>
              <a:rPr lang="en-US" sz="1700" dirty="0">
                <a:latin typeface="+mj-lt"/>
              </a:rPr>
              <a:t>. We will developed chat bot using </a:t>
            </a:r>
            <a:r>
              <a:rPr lang="en-US" sz="1700" dirty="0" err="1">
                <a:latin typeface="+mj-lt"/>
              </a:rPr>
              <a:t>javascript</a:t>
            </a:r>
            <a:r>
              <a:rPr lang="en-US" sz="1700" dirty="0">
                <a:latin typeface="+mj-lt"/>
              </a:rPr>
              <a:t> library which can be used by user for quick assistance.</a:t>
            </a:r>
          </a:p>
          <a:p>
            <a:r>
              <a:rPr lang="en-US" dirty="0">
                <a:latin typeface="+mj-lt"/>
              </a:rPr>
              <a:t> </a:t>
            </a:r>
          </a:p>
          <a:p>
            <a:endParaRPr lang="en-IN" dirty="0"/>
          </a:p>
        </p:txBody>
      </p:sp>
      <p:pic>
        <p:nvPicPr>
          <p:cNvPr id="5" name="Picture 4">
            <a:extLst>
              <a:ext uri="{FF2B5EF4-FFF2-40B4-BE49-F238E27FC236}">
                <a16:creationId xmlns:a16="http://schemas.microsoft.com/office/drawing/2014/main" id="{FD5D4A05-2C5A-46F3-9F31-2BF5D25761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BC960D07-9B41-406E-9EEB-9927D4638BC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302551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a:xfrm>
            <a:off x="4995081" y="275017"/>
            <a:ext cx="2201838" cy="491319"/>
          </a:xfrm>
        </p:spPr>
        <p:txBody>
          <a:bodyPr>
            <a:normAutofit fontScale="90000"/>
          </a:bodyPr>
          <a:lstStyle/>
          <a:p>
            <a:r>
              <a:rPr lang="en-IN" sz="3200" dirty="0"/>
              <a:t>Workflow</a:t>
            </a:r>
          </a:p>
        </p:txBody>
      </p:sp>
      <p:pic>
        <p:nvPicPr>
          <p:cNvPr id="6" name="Picture 5">
            <a:extLst>
              <a:ext uri="{FF2B5EF4-FFF2-40B4-BE49-F238E27FC236}">
                <a16:creationId xmlns:a16="http://schemas.microsoft.com/office/drawing/2014/main" id="{15FA53FF-FC20-4EDE-9D84-8668D6E8A4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7" name="Picture 6">
            <a:extLst>
              <a:ext uri="{FF2B5EF4-FFF2-40B4-BE49-F238E27FC236}">
                <a16:creationId xmlns:a16="http://schemas.microsoft.com/office/drawing/2014/main" id="{2C95A284-FF32-4B93-8BF8-1821E0D0C3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
        <p:nvSpPr>
          <p:cNvPr id="4" name="Rectangle 3"/>
          <p:cNvSpPr/>
          <p:nvPr/>
        </p:nvSpPr>
        <p:spPr>
          <a:xfrm>
            <a:off x="4644787" y="1119115"/>
            <a:ext cx="2552132" cy="668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PAGE</a:t>
            </a:r>
          </a:p>
        </p:txBody>
      </p:sp>
      <p:cxnSp>
        <p:nvCxnSpPr>
          <p:cNvPr id="13" name="Straight Arrow Connector 12"/>
          <p:cNvCxnSpPr>
            <a:stCxn id="4" idx="2"/>
          </p:cNvCxnSpPr>
          <p:nvPr/>
        </p:nvCxnSpPr>
        <p:spPr>
          <a:xfrm flipH="1">
            <a:off x="3985146" y="1787856"/>
            <a:ext cx="1935707" cy="614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p:cNvCxnSpPr>
          <p:nvPr/>
        </p:nvCxnSpPr>
        <p:spPr>
          <a:xfrm>
            <a:off x="5920853" y="1787856"/>
            <a:ext cx="1872019" cy="573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p:cNvCxnSpPr>
          <p:nvPr/>
        </p:nvCxnSpPr>
        <p:spPr>
          <a:xfrm>
            <a:off x="5920853" y="1787856"/>
            <a:ext cx="0" cy="614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721938" y="2402007"/>
            <a:ext cx="1549811" cy="464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HOSPITALS</a:t>
            </a:r>
          </a:p>
        </p:txBody>
      </p:sp>
      <p:sp>
        <p:nvSpPr>
          <p:cNvPr id="19" name="Rounded Rectangle 18"/>
          <p:cNvSpPr/>
          <p:nvPr/>
        </p:nvSpPr>
        <p:spPr>
          <a:xfrm>
            <a:off x="7356144" y="2402006"/>
            <a:ext cx="1924334" cy="464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sp>
        <p:nvSpPr>
          <p:cNvPr id="20" name="Oval 19"/>
          <p:cNvSpPr/>
          <p:nvPr/>
        </p:nvSpPr>
        <p:spPr>
          <a:xfrm>
            <a:off x="5199797" y="2402006"/>
            <a:ext cx="1555845" cy="464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CHAT BOT</a:t>
            </a:r>
          </a:p>
        </p:txBody>
      </p:sp>
      <p:cxnSp>
        <p:nvCxnSpPr>
          <p:cNvPr id="22" name="Straight Arrow Connector 21"/>
          <p:cNvCxnSpPr>
            <a:stCxn id="18" idx="2"/>
          </p:cNvCxnSpPr>
          <p:nvPr/>
        </p:nvCxnSpPr>
        <p:spPr>
          <a:xfrm>
            <a:off x="3496844" y="2866031"/>
            <a:ext cx="10631" cy="70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2268546" y="3575713"/>
            <a:ext cx="2376242" cy="464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HOSPITAL DETAILS</a:t>
            </a:r>
          </a:p>
        </p:txBody>
      </p:sp>
      <p:sp>
        <p:nvSpPr>
          <p:cNvPr id="24" name="Oval 23"/>
          <p:cNvSpPr/>
          <p:nvPr/>
        </p:nvSpPr>
        <p:spPr>
          <a:xfrm>
            <a:off x="3751604" y="4979372"/>
            <a:ext cx="2276158" cy="61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 APPOINTMENT</a:t>
            </a:r>
          </a:p>
        </p:txBody>
      </p:sp>
      <p:cxnSp>
        <p:nvCxnSpPr>
          <p:cNvPr id="26" name="Straight Arrow Connector 25"/>
          <p:cNvCxnSpPr>
            <a:stCxn id="23" idx="2"/>
          </p:cNvCxnSpPr>
          <p:nvPr/>
        </p:nvCxnSpPr>
        <p:spPr>
          <a:xfrm>
            <a:off x="3456667" y="4039737"/>
            <a:ext cx="153841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p:cNvCxnSpPr>
          <p:nvPr/>
        </p:nvCxnSpPr>
        <p:spPr>
          <a:xfrm flipH="1">
            <a:off x="2047164" y="4039737"/>
            <a:ext cx="1409503"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818864" y="5006669"/>
            <a:ext cx="2265529" cy="586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AVAILABILITY</a:t>
            </a:r>
          </a:p>
        </p:txBody>
      </p:sp>
      <p:cxnSp>
        <p:nvCxnSpPr>
          <p:cNvPr id="34" name="Straight Arrow Connector 33"/>
          <p:cNvCxnSpPr>
            <a:stCxn id="19" idx="2"/>
          </p:cNvCxnSpPr>
          <p:nvPr/>
        </p:nvCxnSpPr>
        <p:spPr>
          <a:xfrm flipH="1">
            <a:off x="5443182" y="2866031"/>
            <a:ext cx="2875129" cy="2113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9" idx="2"/>
            <a:endCxn id="37" idx="0"/>
          </p:cNvCxnSpPr>
          <p:nvPr/>
        </p:nvCxnSpPr>
        <p:spPr>
          <a:xfrm>
            <a:off x="8318311" y="2866031"/>
            <a:ext cx="284329" cy="545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7401637" y="3411940"/>
            <a:ext cx="2402006" cy="627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WITH DOCTOR</a:t>
            </a:r>
          </a:p>
        </p:txBody>
      </p:sp>
      <p:sp>
        <p:nvSpPr>
          <p:cNvPr id="39" name="Oval 38"/>
          <p:cNvSpPr/>
          <p:nvPr/>
        </p:nvSpPr>
        <p:spPr>
          <a:xfrm>
            <a:off x="69748" y="6100549"/>
            <a:ext cx="1022073"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ICU BEDS</a:t>
            </a:r>
          </a:p>
        </p:txBody>
      </p:sp>
      <p:sp>
        <p:nvSpPr>
          <p:cNvPr id="40" name="Oval 39"/>
          <p:cNvSpPr/>
          <p:nvPr/>
        </p:nvSpPr>
        <p:spPr>
          <a:xfrm>
            <a:off x="1321366" y="6100549"/>
            <a:ext cx="1203470" cy="5595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BLOOD BANK</a:t>
            </a:r>
          </a:p>
        </p:txBody>
      </p:sp>
      <p:sp>
        <p:nvSpPr>
          <p:cNvPr id="41" name="Oval 40"/>
          <p:cNvSpPr/>
          <p:nvPr/>
        </p:nvSpPr>
        <p:spPr>
          <a:xfrm>
            <a:off x="2696749" y="6168788"/>
            <a:ext cx="1575000" cy="491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DOCTORS</a:t>
            </a:r>
          </a:p>
        </p:txBody>
      </p:sp>
      <p:cxnSp>
        <p:nvCxnSpPr>
          <p:cNvPr id="43" name="Straight Arrow Connector 42"/>
          <p:cNvCxnSpPr>
            <a:endCxn id="40" idx="0"/>
          </p:cNvCxnSpPr>
          <p:nvPr/>
        </p:nvCxnSpPr>
        <p:spPr>
          <a:xfrm>
            <a:off x="1906987" y="5646054"/>
            <a:ext cx="16114" cy="454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4"/>
          </p:cNvCxnSpPr>
          <p:nvPr/>
        </p:nvCxnSpPr>
        <p:spPr>
          <a:xfrm flipH="1">
            <a:off x="580784" y="5593522"/>
            <a:ext cx="1370845" cy="479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4"/>
            <a:endCxn id="41" idx="0"/>
          </p:cNvCxnSpPr>
          <p:nvPr/>
        </p:nvCxnSpPr>
        <p:spPr>
          <a:xfrm>
            <a:off x="1951629" y="5593522"/>
            <a:ext cx="1532620" cy="575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4" idx="4"/>
          </p:cNvCxnSpPr>
          <p:nvPr/>
        </p:nvCxnSpPr>
        <p:spPr>
          <a:xfrm rot="16200000" flipH="1">
            <a:off x="4975471" y="5507734"/>
            <a:ext cx="479732" cy="6513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581934" y="5854890"/>
            <a:ext cx="873457"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MYSQL</a:t>
            </a:r>
          </a:p>
        </p:txBody>
      </p:sp>
      <p:sp>
        <p:nvSpPr>
          <p:cNvPr id="60" name="Oval 59"/>
          <p:cNvSpPr/>
          <p:nvPr/>
        </p:nvSpPr>
        <p:spPr>
          <a:xfrm>
            <a:off x="6864824" y="5854890"/>
            <a:ext cx="536813" cy="122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0" idx="2"/>
          </p:cNvCxnSpPr>
          <p:nvPr/>
        </p:nvCxnSpPr>
        <p:spPr>
          <a:xfrm>
            <a:off x="6864824" y="5916305"/>
            <a:ext cx="0" cy="38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6"/>
          </p:cNvCxnSpPr>
          <p:nvPr/>
        </p:nvCxnSpPr>
        <p:spPr>
          <a:xfrm>
            <a:off x="7401637" y="5916305"/>
            <a:ext cx="0" cy="375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864824" y="6305266"/>
            <a:ext cx="4913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6864824" y="5977719"/>
            <a:ext cx="536813" cy="313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DATABASE</a:t>
            </a:r>
          </a:p>
        </p:txBody>
      </p:sp>
      <p:sp>
        <p:nvSpPr>
          <p:cNvPr id="75" name="Right Arrow 74"/>
          <p:cNvSpPr/>
          <p:nvPr/>
        </p:nvSpPr>
        <p:spPr>
          <a:xfrm>
            <a:off x="6455391" y="6073254"/>
            <a:ext cx="409433" cy="95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159992" y="3150572"/>
            <a:ext cx="1760561" cy="45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JAVASCRIPT LIBRARY</a:t>
            </a:r>
          </a:p>
        </p:txBody>
      </p:sp>
      <p:sp>
        <p:nvSpPr>
          <p:cNvPr id="78" name="Down Arrow 77"/>
          <p:cNvSpPr/>
          <p:nvPr/>
        </p:nvSpPr>
        <p:spPr>
          <a:xfrm>
            <a:off x="5865125" y="2879679"/>
            <a:ext cx="175147" cy="2593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63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6" y="409432"/>
            <a:ext cx="10627056" cy="5977719"/>
          </a:xfrm>
          <a:prstGeom prst="rect">
            <a:avLst/>
          </a:prstGeom>
        </p:spPr>
      </p:pic>
      <p:pic>
        <p:nvPicPr>
          <p:cNvPr id="5" name="Picture 4">
            <a:extLst>
              <a:ext uri="{FF2B5EF4-FFF2-40B4-BE49-F238E27FC236}">
                <a16:creationId xmlns:a16="http://schemas.microsoft.com/office/drawing/2014/main" id="{2C95A284-FF32-4B93-8BF8-1821E0D0C3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6" name="Picture 5">
            <a:extLst>
              <a:ext uri="{FF2B5EF4-FFF2-40B4-BE49-F238E27FC236}">
                <a16:creationId xmlns:a16="http://schemas.microsoft.com/office/drawing/2014/main" id="{15FA53FF-FC20-4EDE-9D84-8668D6E8A4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4357" y="1513"/>
            <a:ext cx="1232309" cy="69317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425694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a:xfrm>
            <a:off x="2795014" y="4034232"/>
            <a:ext cx="5768449" cy="1559257"/>
          </a:xfrm>
        </p:spPr>
        <p:txBody>
          <a:bodyPr/>
          <a:lstStyle/>
          <a:p>
            <a:r>
              <a:rPr lang="en-IN" dirty="0">
                <a:latin typeface="Constantia" panose="02030602050306030303" pitchFamily="18" charset="0"/>
              </a:rPr>
              <a:t>FINDS HOSPITALS AND PHARMACY</a:t>
            </a:r>
          </a:p>
          <a:p>
            <a:r>
              <a:rPr lang="en-IN" dirty="0">
                <a:latin typeface="Constantia" panose="02030602050306030303" pitchFamily="18" charset="0"/>
              </a:rPr>
              <a:t>AND NAVIGATE YOU TO REACH THERE</a:t>
            </a:r>
          </a:p>
        </p:txBody>
      </p:sp>
      <p:pic>
        <p:nvPicPr>
          <p:cNvPr id="6" name="Picture 5">
            <a:extLst>
              <a:ext uri="{FF2B5EF4-FFF2-40B4-BE49-F238E27FC236}">
                <a16:creationId xmlns:a16="http://schemas.microsoft.com/office/drawing/2014/main" id="{15FA53FF-FC20-4EDE-9D84-8668D6E8A4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7" name="Picture 6">
            <a:extLst>
              <a:ext uri="{FF2B5EF4-FFF2-40B4-BE49-F238E27FC236}">
                <a16:creationId xmlns:a16="http://schemas.microsoft.com/office/drawing/2014/main" id="{2C95A284-FF32-4B93-8BF8-1821E0D0C3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77" y="708951"/>
            <a:ext cx="4207234" cy="2801012"/>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0311" y="1030376"/>
            <a:ext cx="3972289" cy="2482681"/>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b="7655"/>
          <a:stretch/>
        </p:blipFill>
        <p:spPr>
          <a:xfrm>
            <a:off x="8282600" y="1245034"/>
            <a:ext cx="3792880" cy="2264929"/>
          </a:xfrm>
          <a:prstGeom prst="rect">
            <a:avLst/>
          </a:prstGeom>
        </p:spPr>
      </p:pic>
    </p:spTree>
    <p:extLst>
      <p:ext uri="{BB962C8B-B14F-4D97-AF65-F5344CB8AC3E}">
        <p14:creationId xmlns:p14="http://schemas.microsoft.com/office/powerpoint/2010/main" val="126438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a:xfrm>
            <a:off x="990244" y="4638297"/>
            <a:ext cx="9144000" cy="1655762"/>
          </a:xfrm>
        </p:spPr>
        <p:txBody>
          <a:bodyPr/>
          <a:lstStyle/>
          <a:p>
            <a:r>
              <a:rPr lang="en-IN"/>
              <a:t>SHOWS </a:t>
            </a:r>
            <a:r>
              <a:rPr lang="en-IN" dirty="0"/>
              <a:t>YOU THE AVAILABILITY OF DOCTORS AND BEDS</a:t>
            </a:r>
          </a:p>
        </p:txBody>
      </p:sp>
      <p:pic>
        <p:nvPicPr>
          <p:cNvPr id="6" name="Picture 5">
            <a:extLst>
              <a:ext uri="{FF2B5EF4-FFF2-40B4-BE49-F238E27FC236}">
                <a16:creationId xmlns:a16="http://schemas.microsoft.com/office/drawing/2014/main" id="{15FA53FF-FC20-4EDE-9D84-8668D6E8A4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7" name="Picture 6">
            <a:extLst>
              <a:ext uri="{FF2B5EF4-FFF2-40B4-BE49-F238E27FC236}">
                <a16:creationId xmlns:a16="http://schemas.microsoft.com/office/drawing/2014/main" id="{2C95A284-FF32-4B93-8BF8-1821E0D0C3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244" y="892292"/>
            <a:ext cx="4771710" cy="3307122"/>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3438" y="940450"/>
            <a:ext cx="4692231" cy="3258964"/>
          </a:xfrm>
          <a:prstGeom prst="rect">
            <a:avLst/>
          </a:prstGeom>
        </p:spPr>
      </p:pic>
    </p:spTree>
    <p:extLst>
      <p:ext uri="{BB962C8B-B14F-4D97-AF65-F5344CB8AC3E}">
        <p14:creationId xmlns:p14="http://schemas.microsoft.com/office/powerpoint/2010/main" val="389890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1612" y="3356378"/>
            <a:ext cx="9144000" cy="1655762"/>
          </a:xfrm>
        </p:spPr>
        <p:txBody>
          <a:bodyPr/>
          <a:lstStyle/>
          <a:p>
            <a:r>
              <a:rPr lang="en-US" dirty="0"/>
              <a:t>USER CAN BOOK AN APPOINTMENT ONLINE OR CAN CHAT WITH DOCTORS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90" y="504966"/>
            <a:ext cx="4084077" cy="233625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7770" y="504965"/>
            <a:ext cx="3097207" cy="233625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6511" y="110315"/>
            <a:ext cx="2730905" cy="2730905"/>
          </a:xfrm>
          <a:prstGeom prst="rect">
            <a:avLst/>
          </a:prstGeom>
        </p:spPr>
      </p:pic>
    </p:spTree>
    <p:extLst>
      <p:ext uri="{BB962C8B-B14F-4D97-AF65-F5344CB8AC3E}">
        <p14:creationId xmlns:p14="http://schemas.microsoft.com/office/powerpoint/2010/main" val="3193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a:xfrm>
            <a:off x="937146" y="3921638"/>
            <a:ext cx="9144000" cy="1655762"/>
          </a:xfrm>
        </p:spPr>
        <p:txBody>
          <a:bodyPr/>
          <a:lstStyle/>
          <a:p>
            <a:r>
              <a:rPr lang="en-IN" dirty="0"/>
              <a:t>CHAT BOT FOR QUICK ASSISTANCE</a:t>
            </a:r>
          </a:p>
        </p:txBody>
      </p:sp>
      <p:pic>
        <p:nvPicPr>
          <p:cNvPr id="5" name="Picture 4">
            <a:extLst>
              <a:ext uri="{FF2B5EF4-FFF2-40B4-BE49-F238E27FC236}">
                <a16:creationId xmlns:a16="http://schemas.microsoft.com/office/drawing/2014/main" id="{8E36261D-C3B0-4C3C-A300-FF9420A69E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79470138-68A9-4659-A10C-4C4AF3680FB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b="10448"/>
          <a:stretch/>
        </p:blipFill>
        <p:spPr>
          <a:xfrm>
            <a:off x="69748" y="720765"/>
            <a:ext cx="3759258" cy="2625870"/>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0746" b="14628"/>
          <a:stretch/>
        </p:blipFill>
        <p:spPr>
          <a:xfrm>
            <a:off x="4067413" y="653392"/>
            <a:ext cx="3425208" cy="27606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84981" y="653392"/>
            <a:ext cx="2840688" cy="2698024"/>
          </a:xfrm>
          <a:prstGeom prst="rect">
            <a:avLst/>
          </a:prstGeom>
        </p:spPr>
      </p:pic>
    </p:spTree>
    <p:extLst>
      <p:ext uri="{BB962C8B-B14F-4D97-AF65-F5344CB8AC3E}">
        <p14:creationId xmlns:p14="http://schemas.microsoft.com/office/powerpoint/2010/main" val="326013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07D8-30E7-457F-98F6-8A8DCAA93818}"/>
              </a:ext>
            </a:extLst>
          </p:cNvPr>
          <p:cNvSpPr>
            <a:spLocks noGrp="1"/>
          </p:cNvSpPr>
          <p:nvPr>
            <p:ph type="ctrTitle"/>
          </p:nvPr>
        </p:nvSpPr>
        <p:spPr>
          <a:xfrm>
            <a:off x="1387522" y="914399"/>
            <a:ext cx="9144000" cy="957832"/>
          </a:xfrm>
        </p:spPr>
        <p:txBody>
          <a:bodyPr/>
          <a:lstStyle/>
          <a:p>
            <a:r>
              <a:rPr lang="en-IN" dirty="0"/>
              <a:t>Conclusion and Future scope</a:t>
            </a:r>
          </a:p>
        </p:txBody>
      </p:sp>
      <p:sp>
        <p:nvSpPr>
          <p:cNvPr id="3" name="Subtitle 2">
            <a:extLst>
              <a:ext uri="{FF2B5EF4-FFF2-40B4-BE49-F238E27FC236}">
                <a16:creationId xmlns:a16="http://schemas.microsoft.com/office/drawing/2014/main" id="{8C7B6D39-CEC6-4D57-A21E-C3FDF05B81FB}"/>
              </a:ext>
            </a:extLst>
          </p:cNvPr>
          <p:cNvSpPr>
            <a:spLocks noGrp="1"/>
          </p:cNvSpPr>
          <p:nvPr>
            <p:ph type="subTitle" idx="1"/>
          </p:nvPr>
        </p:nvSpPr>
        <p:spPr>
          <a:xfrm>
            <a:off x="1395843" y="2567611"/>
            <a:ext cx="9144000" cy="3153604"/>
          </a:xfrm>
        </p:spPr>
        <p:txBody>
          <a:bodyPr>
            <a:normAutofit/>
          </a:bodyPr>
          <a:lstStyle/>
          <a:p>
            <a:pPr marL="342900" indent="-342900" algn="l">
              <a:buFont typeface="Wingdings" panose="05000000000000000000" pitchFamily="2" charset="2"/>
              <a:buChar char="ü"/>
            </a:pPr>
            <a:r>
              <a:rPr lang="en-IN" dirty="0"/>
              <a:t>TAKE LESS TIME FOR PERSON TO SEARCH FOR CORRECT DOCTORS OR HOSPITALS WHICH WILL BE HELPFUL IN CASE OF EMERGENCY.</a:t>
            </a:r>
          </a:p>
          <a:p>
            <a:pPr marL="342900" indent="-342900" algn="l">
              <a:buFont typeface="Wingdings" panose="05000000000000000000" pitchFamily="2" charset="2"/>
              <a:buChar char="ü"/>
            </a:pPr>
            <a:r>
              <a:rPr lang="en-IN" dirty="0"/>
              <a:t>WILL BE ABLE TO COPE UP WITH THE FUTURE PANDEMIC SITUATION.</a:t>
            </a:r>
          </a:p>
          <a:p>
            <a:pPr marL="342900" indent="-342900" algn="l">
              <a:buFont typeface="Wingdings" panose="05000000000000000000" pitchFamily="2" charset="2"/>
              <a:buChar char="ü"/>
            </a:pPr>
            <a:r>
              <a:rPr lang="en-IN" dirty="0"/>
              <a:t>ONE TO ONE ONLINE INTERACTION WITH DOCTORS MAY REDUCE PHYSICAL MEETINGS IN CASE OF LOW LEVEL PROBLEMS.</a:t>
            </a:r>
          </a:p>
          <a:p>
            <a:pPr marL="342900" indent="-342900" algn="l">
              <a:buFont typeface="Wingdings" panose="05000000000000000000" pitchFamily="2" charset="2"/>
              <a:buChar char="ü"/>
            </a:pPr>
            <a:r>
              <a:rPr lang="en-IN" dirty="0"/>
              <a:t>BOOK AN APPOINTMENT ONLINE WHICH WILL SAVE A LOT OF TIME.</a:t>
            </a:r>
          </a:p>
          <a:p>
            <a:pPr marL="342900" indent="-342900" algn="l">
              <a:buFont typeface="Wingdings" panose="05000000000000000000" pitchFamily="2" charset="2"/>
              <a:buChar char="ü"/>
            </a:pPr>
            <a:endParaRPr lang="en-IN" dirty="0"/>
          </a:p>
          <a:p>
            <a:pPr marL="342900" indent="-342900" algn="l">
              <a:buFont typeface="Wingdings" panose="05000000000000000000" pitchFamily="2" charset="2"/>
              <a:buChar char="ü"/>
            </a:pPr>
            <a:endParaRPr lang="en-IN" dirty="0"/>
          </a:p>
        </p:txBody>
      </p:sp>
      <p:pic>
        <p:nvPicPr>
          <p:cNvPr id="5" name="Picture 4">
            <a:extLst>
              <a:ext uri="{FF2B5EF4-FFF2-40B4-BE49-F238E27FC236}">
                <a16:creationId xmlns:a16="http://schemas.microsoft.com/office/drawing/2014/main" id="{A3503251-EB37-472F-AEB7-1BFBBC02E0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5669" y="27591"/>
            <a:ext cx="1232309" cy="693174"/>
          </a:xfrm>
          <a:prstGeom prst="rect">
            <a:avLst/>
          </a:prstGeom>
        </p:spPr>
      </p:pic>
      <p:pic>
        <p:nvPicPr>
          <p:cNvPr id="6" name="Picture 5">
            <a:extLst>
              <a:ext uri="{FF2B5EF4-FFF2-40B4-BE49-F238E27FC236}">
                <a16:creationId xmlns:a16="http://schemas.microsoft.com/office/drawing/2014/main" id="{0E730C66-0D73-45F0-ABE1-8D8CC88A755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4441"/>
          <a:stretch/>
        </p:blipFill>
        <p:spPr>
          <a:xfrm>
            <a:off x="69748" y="95701"/>
            <a:ext cx="2652190" cy="42497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5669" y="145762"/>
            <a:ext cx="406527" cy="575003"/>
          </a:xfrm>
          <a:prstGeom prst="rect">
            <a:avLst/>
          </a:prstGeom>
        </p:spPr>
      </p:pic>
    </p:spTree>
    <p:extLst>
      <p:ext uri="{BB962C8B-B14F-4D97-AF65-F5344CB8AC3E}">
        <p14:creationId xmlns:p14="http://schemas.microsoft.com/office/powerpoint/2010/main" val="1602731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400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Constantia</vt:lpstr>
      <vt:lpstr>Wingdings</vt:lpstr>
      <vt:lpstr>Office Theme</vt:lpstr>
      <vt:lpstr>HACKOVERFLOW-2022</vt:lpstr>
      <vt:lpstr>Problem statement  During the pandemic time of corona. People who were corona positive suffered a lot in finding hospitals. People wasted their time in visiting different hospitals in hope of getting vacant beds or waited in same hospital till they get their turn. There were some hospitals where beds were available but due to lack of information people were not able to reach out there.  The problem is not only faced during pandemic but also in normal days. We can see that when we visit some hospitals or doctors. People waits from morning till evening for their turn to come for appointment. </vt:lpstr>
      <vt:lpstr>Workflow</vt:lpstr>
      <vt:lpstr>PowerPoint Presentation</vt:lpstr>
      <vt:lpstr>PowerPoint Presentation</vt:lpstr>
      <vt:lpstr>PowerPoint Presentation</vt:lpstr>
      <vt:lpstr>PowerPoint Presentation</vt:lpstr>
      <vt:lpstr>PowerPoint Presentation</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SWITCH Convention for Innovation</dc:title>
  <dc:creator>Anubhab Patnaik</dc:creator>
  <cp:lastModifiedBy>ATUL KUMAR</cp:lastModifiedBy>
  <cp:revision>25</cp:revision>
  <dcterms:created xsi:type="dcterms:W3CDTF">2021-07-04T15:30:25Z</dcterms:created>
  <dcterms:modified xsi:type="dcterms:W3CDTF">2022-03-27T12:04:17Z</dcterms:modified>
</cp:coreProperties>
</file>