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Arial Rounded MT Bold" panose="020F0704030504030204" pitchFamily="34" charset="0"/>
      <p:regular r:id="rId22"/>
    </p:embeddedFont>
    <p:embeddedFont>
      <p:font typeface="Open Sans ExtraBold" panose="020B0906030804020204"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CIK2xHHNTXn+YXR79YQR81yfj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BEA9F8-CD3C-4348-B7AB-E6290B513576}">
  <a:tblStyle styleId="{7FBEA9F8-CD3C-4348-B7AB-E6290B51357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6" d="100"/>
          <a:sy n="66"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4" name="Google Shape;74;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 name="Google Shape;80;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1" name="Google Shape;2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2" name="Google Shape;22;p19"/>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FFFFFF"/>
                </a:solidFill>
                <a:latin typeface="Calibri"/>
                <a:ea typeface="Calibri"/>
                <a:cs typeface="Calibri"/>
                <a:sym typeface="Calibri"/>
              </a:rPr>
              <a:t>Department of Computer Science and Engineering</a:t>
            </a:r>
            <a:endParaRPr sz="1600" b="0" i="0" u="none" strike="noStrike" cap="none">
              <a:solidFill>
                <a:srgbClr val="FFFFFF"/>
              </a:solidFill>
              <a:latin typeface="Calibri"/>
              <a:ea typeface="Calibri"/>
              <a:cs typeface="Calibri"/>
              <a:sym typeface="Calibri"/>
            </a:endParaRPr>
          </a:p>
        </p:txBody>
      </p:sp>
      <p:cxnSp>
        <p:nvCxnSpPr>
          <p:cNvPr id="23" name="Google Shape;23;p19"/>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19"/>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FFFFFF"/>
                </a:solidFill>
                <a:latin typeface="Calibri"/>
                <a:ea typeface="Calibri"/>
                <a:cs typeface="Calibri"/>
                <a:sym typeface="Calibri"/>
              </a:rPr>
              <a:t>Rajalakshmi Engineering College 		</a:t>
            </a:r>
            <a:fld id="{00000000-1234-1234-1234-123412341234}" type="slidenum">
              <a:rPr lang="en-US" sz="1600" b="0" i="0" u="none" strike="noStrike" cap="none">
                <a:solidFill>
                  <a:srgbClr val="FFFFFF"/>
                </a:solidFill>
                <a:latin typeface="Calibri"/>
                <a:ea typeface="Calibri"/>
                <a:cs typeface="Calibri"/>
                <a:sym typeface="Calibri"/>
              </a:rPr>
              <a:t>‹#›</a:t>
            </a:fld>
            <a:endParaRPr sz="16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7" name="Google Shape;2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r>
              <a:rPr lang="en-US"/>
              <a:t>Click to edit Master text styles</a:t>
            </a: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pPr lvl="0"/>
            <a:r>
              <a:rPr lang="en-US"/>
              <a:t>Click to edit Master text styles</a:t>
            </a: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r>
              <a:rPr lang="en-US"/>
              <a:t>Click to edit Master text styles</a:t>
            </a: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pPr lvl="0"/>
            <a:r>
              <a:rPr lang="en-US"/>
              <a:t>Click to edit Master text styles</a:t>
            </a: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r>
              <a:rPr lang="en-US"/>
              <a:t>Click to edit Master text styles</a:t>
            </a: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pPr lvl="0"/>
            <a:r>
              <a:rPr lang="en-US"/>
              <a:t>Click to edit Master text styles</a:t>
            </a: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5" name="Google Shape;5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pPr lvl="0"/>
            <a:r>
              <a:rPr lang="en-US"/>
              <a:t>Click to edit Master text styles</a:t>
            </a: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pPr lvl="0"/>
            <a:r>
              <a:rPr lang="en-US"/>
              <a:t>Click to edit Master text styles</a:t>
            </a: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7" name="Google Shape;67;p26"/>
          <p:cNvSpPr>
            <a:spLocks noGrp="1"/>
          </p:cNvSpPr>
          <p:nvPr>
            <p:ph type="pic" idx="2"/>
          </p:nvPr>
        </p:nvSpPr>
        <p:spPr>
          <a:xfrm>
            <a:off x="1792288" y="612775"/>
            <a:ext cx="5486400" cy="4114800"/>
          </a:xfrm>
          <a:prstGeom prst="rect">
            <a:avLst/>
          </a:prstGeom>
          <a:noFill/>
          <a:ln>
            <a:noFill/>
          </a:ln>
        </p:spPr>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pPr lvl="0"/>
            <a:r>
              <a:rPr lang="en-US"/>
              <a:t>Click to edit Master text styles</a:t>
            </a: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61228083_Breast_cancer_detection_based_on_thermographic_images_using_machine_learning_and_deep_learning_algorithm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ISDFS58141.2023.1013182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55/2022/249032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
          <p:cNvGrpSpPr/>
          <p:nvPr/>
        </p:nvGrpSpPr>
        <p:grpSpPr>
          <a:xfrm>
            <a:off x="-14748" y="986564"/>
            <a:ext cx="9158748" cy="5564871"/>
            <a:chOff x="-14748" y="986564"/>
            <a:chExt cx="9158748" cy="5564871"/>
          </a:xfrm>
        </p:grpSpPr>
        <p:sp>
          <p:nvSpPr>
            <p:cNvPr id="90" name="Google Shape;90;p1"/>
            <p:cNvSpPr txBox="1"/>
            <p:nvPr/>
          </p:nvSpPr>
          <p:spPr>
            <a:xfrm>
              <a:off x="114244" y="4920260"/>
              <a:ext cx="4322209" cy="1631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Team Members:</a:t>
              </a:r>
              <a:br>
                <a:rPr lang="en-US" sz="20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1. VIGNESHWARAN (210701307)</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2. </a:t>
              </a:r>
              <a:r>
                <a:rPr lang="en-US" sz="2000" dirty="0">
                  <a:solidFill>
                    <a:schemeClr val="dk1"/>
                  </a:solidFill>
                  <a:latin typeface="Times New Roman"/>
                  <a:ea typeface="Times New Roman"/>
                  <a:cs typeface="Times New Roman"/>
                  <a:sym typeface="Times New Roman"/>
                </a:rPr>
                <a:t>JAGATHRATCHAHAN V</a:t>
              </a: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(210701701)</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grpSp>
          <p:nvGrpSpPr>
            <p:cNvPr id="91" name="Google Shape;91;p1"/>
            <p:cNvGrpSpPr/>
            <p:nvPr/>
          </p:nvGrpSpPr>
          <p:grpSpPr>
            <a:xfrm>
              <a:off x="-14748" y="986564"/>
              <a:ext cx="9158748" cy="3950178"/>
              <a:chOff x="-14748" y="986564"/>
              <a:chExt cx="9158748" cy="3950178"/>
            </a:xfrm>
          </p:grpSpPr>
          <p:sp>
            <p:nvSpPr>
              <p:cNvPr id="92" name="Google Shape;92;p1"/>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0" y="1529371"/>
                <a:ext cx="5744100"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4" name="Google Shape;94;p1"/>
              <p:cNvGrpSpPr/>
              <p:nvPr/>
            </p:nvGrpSpPr>
            <p:grpSpPr>
              <a:xfrm>
                <a:off x="-14748" y="986564"/>
                <a:ext cx="4014973" cy="1075928"/>
                <a:chOff x="-19391" y="1011603"/>
                <a:chExt cx="5278947" cy="1075928"/>
              </a:xfrm>
            </p:grpSpPr>
            <p:sp>
              <p:nvSpPr>
                <p:cNvPr id="95" name="Google Shape;95;p1"/>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p:nvPr/>
              </p:nvSpPr>
              <p:spPr>
                <a:xfrm>
                  <a:off x="269111" y="1173241"/>
                  <a:ext cx="43227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Calibri"/>
                      <a:ea typeface="Calibri"/>
                      <a:cs typeface="Calibri"/>
                      <a:sym typeface="Calibri"/>
                    </a:rPr>
                    <a:t>Fundamentals of Machine Learning </a:t>
                  </a:r>
                  <a:endParaRPr sz="2000" b="1" i="0" u="none" strike="noStrike" cap="none">
                    <a:solidFill>
                      <a:schemeClr val="lt1"/>
                    </a:solidFill>
                    <a:latin typeface="Calibri"/>
                    <a:ea typeface="Calibri"/>
                    <a:cs typeface="Calibri"/>
                    <a:sym typeface="Calibri"/>
                  </a:endParaRPr>
                </a:p>
              </p:txBody>
            </p:sp>
          </p:grpSp>
          <p:sp>
            <p:nvSpPr>
              <p:cNvPr id="97" name="Google Shape;97;p1"/>
              <p:cNvSpPr txBox="1"/>
              <p:nvPr/>
            </p:nvSpPr>
            <p:spPr>
              <a:xfrm>
                <a:off x="114244" y="2259126"/>
                <a:ext cx="4775700" cy="2677616"/>
              </a:xfrm>
              <a:prstGeom prst="rect">
                <a:avLst/>
              </a:prstGeom>
              <a:noFill/>
              <a:ln>
                <a:noFill/>
              </a:ln>
            </p:spPr>
            <p:txBody>
              <a:bodyPr spcFirstLastPara="1" wrap="square" lIns="91425" tIns="45700" rIns="91425" bIns="45700" anchor="t" anchorCtr="0">
                <a:spAutoFit/>
              </a:bodyPr>
              <a:lstStyle/>
              <a:p>
                <a:pPr marR="37465" algn="just" rtl="0">
                  <a:spcBef>
                    <a:spcPts val="0"/>
                  </a:spcBef>
                  <a:spcAft>
                    <a:spcPts val="0"/>
                  </a:spcAft>
                </a:pPr>
                <a:r>
                  <a:rPr lang="en-US" sz="3200" b="0" i="0" u="none" strike="noStrike" dirty="0">
                    <a:solidFill>
                      <a:srgbClr val="000000"/>
                    </a:solidFill>
                    <a:effectLst/>
                    <a:latin typeface="Arial Rounded MT Bold" panose="020F0704030504030204" pitchFamily="34" charset="0"/>
                  </a:rPr>
                  <a:t>  </a:t>
                </a:r>
                <a:r>
                  <a:rPr lang="en-US" sz="3200" b="1" i="0" u="none" strike="noStrike" dirty="0">
                    <a:solidFill>
                      <a:schemeClr val="bg1"/>
                    </a:solidFill>
                    <a:effectLst/>
                    <a:latin typeface="Arial Rounded MT Bold" panose="020F0704030504030204" pitchFamily="34" charset="0"/>
                  </a:rPr>
                  <a:t>Cancer Prediction using Naive Bayes Classifier</a:t>
                </a:r>
                <a:endParaRPr lang="en-US" sz="3200" b="0" dirty="0">
                  <a:solidFill>
                    <a:schemeClr val="bg1"/>
                  </a:solidFill>
                  <a:effectLst/>
                  <a:latin typeface="Arial Rounded MT Bold" panose="020F0704030504030204" pitchFamily="34" charset="0"/>
                </a:endParaRPr>
              </a:p>
              <a:p>
                <a:br>
                  <a:rPr lang="en-US" sz="4000" b="0" dirty="0">
                    <a:effectLst/>
                  </a:rPr>
                </a:br>
                <a:endParaRPr sz="3200" b="0" i="0" u="none" strike="noStrike" cap="none" dirty="0">
                  <a:solidFill>
                    <a:srgbClr val="000000"/>
                  </a:solidFill>
                  <a:latin typeface="Arial"/>
                  <a:ea typeface="Arial"/>
                  <a:cs typeface="Arial"/>
                  <a:sym typeface="Arial"/>
                </a:endParaRPr>
              </a:p>
            </p:txBody>
          </p:sp>
          <p:sp>
            <p:nvSpPr>
              <p:cNvPr id="98" name="Google Shape;98;p1"/>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pic>
        <p:nvPicPr>
          <p:cNvPr id="99" name="Google Shape;99;p1"/>
          <p:cNvPicPr preferRelativeResize="0"/>
          <p:nvPr/>
        </p:nvPicPr>
        <p:blipFill rotWithShape="1">
          <a:blip r:embed="rId4">
            <a:alphaModFix/>
          </a:blip>
          <a:srcRect/>
          <a:stretch/>
        </p:blipFill>
        <p:spPr>
          <a:xfrm>
            <a:off x="6437825" y="1934150"/>
            <a:ext cx="2648175" cy="2250950"/>
          </a:xfrm>
          <a:prstGeom prst="rect">
            <a:avLst/>
          </a:prstGeom>
          <a:noFill/>
          <a:ln>
            <a:noFill/>
          </a:ln>
        </p:spPr>
      </p:pic>
      <p:sp>
        <p:nvSpPr>
          <p:cNvPr id="100" name="Google Shape;100;p1"/>
          <p:cNvSpPr txBox="1"/>
          <p:nvPr/>
        </p:nvSpPr>
        <p:spPr>
          <a:xfrm>
            <a:off x="4436453" y="4890037"/>
            <a:ext cx="4322209"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800" b="1" i="0" u="none" strike="noStrike" cap="none">
                <a:solidFill>
                  <a:srgbClr val="000000"/>
                </a:solidFill>
                <a:latin typeface="Times New Roman"/>
                <a:ea typeface="Times New Roman"/>
                <a:cs typeface="Times New Roman"/>
                <a:sym typeface="Times New Roman"/>
              </a:rPr>
              <a:t>PROJECT CO-ORDINATOR: </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V Karthick</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Associate Professor</a:t>
            </a:r>
            <a:r>
              <a:rPr lang="en-US"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Department of CSE</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Rajalakshmi Engineering college</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RESULTS AND DISCUSSIONS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190500" y="944163"/>
            <a:ext cx="8442223" cy="4935527"/>
          </a:xfrm>
          <a:prstGeom prst="rect">
            <a:avLst/>
          </a:prstGeom>
          <a:noFill/>
          <a:ln>
            <a:noFill/>
          </a:ln>
        </p:spPr>
        <p:txBody>
          <a:bodyPr spcFirstLastPara="1" wrap="square" lIns="91425" tIns="45700" rIns="91425" bIns="45700" anchor="t" anchorCtr="0">
            <a:normAutofit fontScale="85000" lnSpcReduction="20000"/>
          </a:bodyPr>
          <a:lstStyle/>
          <a:p>
            <a:pPr algn="l">
              <a:buFont typeface="Arial" panose="020B0604020202020204" pitchFamily="34" charset="0"/>
              <a:buChar char="•"/>
            </a:pPr>
            <a:r>
              <a:rPr lang="en-US" sz="1800" b="0" i="0" u="none" strike="noStrike" dirty="0">
                <a:solidFill>
                  <a:schemeClr val="tx1"/>
                </a:solidFill>
                <a:highlight>
                  <a:srgbClr val="C0C0C0"/>
                </a:highlight>
                <a:latin typeface="Times New Roman"/>
                <a:ea typeface="Times New Roman"/>
                <a:cs typeface="Times New Roman"/>
                <a:sym typeface="Times New Roman"/>
              </a:rPr>
              <a:t>     </a:t>
            </a:r>
            <a:r>
              <a:rPr lang="en-US" b="0" i="0" dirty="0">
                <a:solidFill>
                  <a:schemeClr val="tx1"/>
                </a:solidFill>
                <a:effectLst/>
                <a:highlight>
                  <a:srgbClr val="C0C0C0"/>
                </a:highlight>
                <a:latin typeface="ui-sans-serif"/>
              </a:rPr>
              <a:t>Interpretation of Results: Analyze the implications of the obtained results in the context of cancer prediction and early detection.</a:t>
            </a:r>
          </a:p>
          <a:p>
            <a:pPr algn="l">
              <a:buFont typeface="Arial" panose="020B0604020202020204" pitchFamily="34" charset="0"/>
              <a:buChar char="•"/>
            </a:pPr>
            <a:r>
              <a:rPr lang="en-US" b="0" i="0" dirty="0">
                <a:solidFill>
                  <a:schemeClr val="tx1"/>
                </a:solidFill>
                <a:effectLst/>
                <a:highlight>
                  <a:srgbClr val="C0C0C0"/>
                </a:highlight>
                <a:latin typeface="ui-sans-serif"/>
              </a:rPr>
              <a:t>Comparison with Existing Systems: Compare the performance of our proposed system with existing methodologies, highlighting any improvements or areas of divergence.</a:t>
            </a:r>
          </a:p>
          <a:p>
            <a:pPr algn="l">
              <a:buFont typeface="Arial" panose="020B0604020202020204" pitchFamily="34" charset="0"/>
              <a:buChar char="•"/>
            </a:pPr>
            <a:r>
              <a:rPr lang="en-US" b="0" i="0" dirty="0">
                <a:solidFill>
                  <a:schemeClr val="tx1"/>
                </a:solidFill>
                <a:effectLst/>
                <a:highlight>
                  <a:srgbClr val="C0C0C0"/>
                </a:highlight>
                <a:latin typeface="ui-sans-serif"/>
              </a:rPr>
              <a:t>Limitations and Challenges: Acknowledge any limitations or challenges encountered during the experimentation phase, along with potential avenues for future research and improvement.</a:t>
            </a:r>
          </a:p>
          <a:p>
            <a:pPr algn="l">
              <a:buFont typeface="Arial" panose="020B0604020202020204" pitchFamily="34" charset="0"/>
              <a:buChar char="•"/>
            </a:pPr>
            <a:r>
              <a:rPr lang="en-US" b="0" i="0" dirty="0">
                <a:solidFill>
                  <a:schemeClr val="tx1"/>
                </a:solidFill>
                <a:effectLst/>
                <a:highlight>
                  <a:srgbClr val="C0C0C0"/>
                </a:highlight>
                <a:latin typeface="ui-sans-serif"/>
              </a:rPr>
              <a:t>Clinical Relevance: Discuss the clinical implications of our findings and the potential integration of the proposed system into real-world healthcare settings.</a:t>
            </a:r>
          </a:p>
          <a:p>
            <a:pPr marL="76200" lvl="0" indent="0" algn="l" rtl="0">
              <a:lnSpc>
                <a:spcPct val="114000"/>
              </a:lnSpc>
              <a:spcBef>
                <a:spcPts val="480"/>
              </a:spcBef>
              <a:spcAft>
                <a:spcPts val="0"/>
              </a:spcAft>
              <a:buSzPts val="2400"/>
              <a:buNone/>
            </a:pPr>
            <a:endParaRPr dirty="0">
              <a:solidFill>
                <a:schemeClr val="tx1"/>
              </a:solidFill>
            </a:endParaRPr>
          </a:p>
          <a:p>
            <a:pPr marL="76200" lvl="0" indent="0" algn="l" rtl="0">
              <a:lnSpc>
                <a:spcPct val="114000"/>
              </a:lnSpc>
              <a:spcBef>
                <a:spcPts val="480"/>
              </a:spcBef>
              <a:spcAft>
                <a:spcPts val="0"/>
              </a:spcAft>
              <a:buSzPts val="2400"/>
              <a:buNone/>
            </a:pPr>
            <a:endParaRPr sz="1800" b="1" dirty="0">
              <a:solidFill>
                <a:srgbClr val="000000"/>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endParaRPr sz="1800" b="1" i="0" u="none" strike="noStrike" dirty="0">
              <a:solidFill>
                <a:srgbClr val="000000"/>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r>
              <a:rPr lang="en-US" sz="1800" b="1" i="0" u="none" strike="noStrike" dirty="0">
                <a:solidFill>
                  <a:srgbClr val="000000"/>
                </a:solidFill>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p:txBody>
      </p:sp>
      <p:pic>
        <p:nvPicPr>
          <p:cNvPr id="162" name="Google Shape;162;p30"/>
          <p:cNvPicPr preferRelativeResize="0"/>
          <p:nvPr/>
        </p:nvPicPr>
        <p:blipFill rotWithShape="1">
          <a:blip r:embed="rId3">
            <a:alphaModFix/>
          </a:blip>
          <a:srcRect/>
          <a:stretch/>
        </p:blipFill>
        <p:spPr>
          <a:xfrm>
            <a:off x="6199632" y="4270248"/>
            <a:ext cx="2944368" cy="2119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DIAGRAM OF RESULT:</a:t>
            </a:r>
            <a:endParaRPr b="1" dirty="0">
              <a:latin typeface="Times New Roman"/>
              <a:ea typeface="Times New Roman"/>
              <a:cs typeface="Times New Roman"/>
              <a:sym typeface="Times New Roman"/>
            </a:endParaRPr>
          </a:p>
        </p:txBody>
      </p:sp>
      <p:sp>
        <p:nvSpPr>
          <p:cNvPr id="169" name="Google Shape;169;p7"/>
          <p:cNvSpPr txBox="1">
            <a:spLocks noGrp="1"/>
          </p:cNvSpPr>
          <p:nvPr>
            <p:ph type="body" idx="1"/>
          </p:nvPr>
        </p:nvSpPr>
        <p:spPr>
          <a:xfrm>
            <a:off x="217700" y="1161288"/>
            <a:ext cx="8689565" cy="4156992"/>
          </a:xfrm>
          <a:prstGeom prst="rect">
            <a:avLst/>
          </a:prstGeom>
          <a:noFill/>
          <a:ln>
            <a:noFill/>
          </a:ln>
        </p:spPr>
        <p:txBody>
          <a:bodyPr spcFirstLastPara="1" wrap="square" lIns="91425" tIns="45700" rIns="91425" bIns="45700" anchor="t" anchorCtr="0">
            <a:normAutofit/>
          </a:bodyPr>
          <a:lstStyle/>
          <a:p>
            <a:pPr marL="95250" lvl="0" indent="0" algn="l" rtl="0">
              <a:lnSpc>
                <a:spcPct val="115000"/>
              </a:lnSpc>
              <a:spcBef>
                <a:spcPts val="0"/>
              </a:spcBef>
              <a:spcAft>
                <a:spcPts val="0"/>
              </a:spcAft>
              <a:buClr>
                <a:srgbClr val="0D0D0D"/>
              </a:buClr>
              <a:buSzPts val="2100"/>
              <a:buNone/>
            </a:pPr>
            <a:endParaRPr dirty="0"/>
          </a:p>
          <a:p>
            <a:pPr marL="95250" lvl="0" indent="0" algn="l" rtl="0">
              <a:lnSpc>
                <a:spcPct val="115000"/>
              </a:lnSpc>
              <a:spcBef>
                <a:spcPts val="0"/>
              </a:spcBef>
              <a:spcAft>
                <a:spcPts val="0"/>
              </a:spcAft>
              <a:buClr>
                <a:srgbClr val="0D0D0D"/>
              </a:buClr>
              <a:buSzPts val="2100"/>
              <a:buNone/>
            </a:pPr>
            <a:endParaRPr sz="1800" dirty="0">
              <a:solidFill>
                <a:srgbClr val="000000"/>
              </a:solidFill>
              <a:latin typeface="Times New Roman"/>
              <a:ea typeface="Times New Roman"/>
              <a:cs typeface="Times New Roman"/>
              <a:sym typeface="Times New Roman"/>
            </a:endParaRPr>
          </a:p>
          <a:p>
            <a:pPr marL="95250" lvl="0" indent="0" algn="l" rtl="0">
              <a:lnSpc>
                <a:spcPct val="115000"/>
              </a:lnSpc>
              <a:spcBef>
                <a:spcPts val="0"/>
              </a:spcBef>
              <a:spcAft>
                <a:spcPts val="0"/>
              </a:spcAft>
              <a:buClr>
                <a:srgbClr val="0D0D0D"/>
              </a:buClr>
              <a:buSzPts val="2100"/>
              <a:buNone/>
            </a:pPr>
            <a:endParaRPr dirty="0"/>
          </a:p>
        </p:txBody>
      </p:sp>
      <p:pic>
        <p:nvPicPr>
          <p:cNvPr id="3074" name="Picture 2">
            <a:extLst>
              <a:ext uri="{FF2B5EF4-FFF2-40B4-BE49-F238E27FC236}">
                <a16:creationId xmlns:a16="http://schemas.microsoft.com/office/drawing/2014/main" id="{6E62C50A-65F6-76AE-C08E-5841CEC64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88" y="1097280"/>
            <a:ext cx="7296912" cy="5102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OUTPUT</a:t>
            </a:r>
            <a:endParaRPr/>
          </a:p>
        </p:txBody>
      </p:sp>
      <p:sp>
        <p:nvSpPr>
          <p:cNvPr id="178" name="Google Shape;178;p31"/>
          <p:cNvSpPr txBox="1">
            <a:spLocks noGrp="1"/>
          </p:cNvSpPr>
          <p:nvPr>
            <p:ph type="body" idx="1"/>
          </p:nvPr>
        </p:nvSpPr>
        <p:spPr>
          <a:xfrm>
            <a:off x="190500" y="914400"/>
            <a:ext cx="8763000" cy="5410200"/>
          </a:xfrm>
          <a:prstGeom prst="rect">
            <a:avLst/>
          </a:prstGeom>
          <a:noFill/>
          <a:ln>
            <a:noFill/>
          </a:ln>
        </p:spPr>
        <p:txBody>
          <a:bodyPr spcFirstLastPara="1" wrap="square" lIns="91425" tIns="45700" rIns="91425" bIns="45700" anchor="t" anchorCtr="0">
            <a:normAutofit/>
          </a:bodyPr>
          <a:lstStyle/>
          <a:p>
            <a:pPr marL="76200" lvl="0" indent="0" algn="l" rtl="0">
              <a:lnSpc>
                <a:spcPct val="114000"/>
              </a:lnSpc>
              <a:spcBef>
                <a:spcPts val="480"/>
              </a:spcBef>
              <a:spcAft>
                <a:spcPts val="0"/>
              </a:spcAft>
              <a:buSzPts val="2400"/>
              <a:buNone/>
            </a:pPr>
            <a:endParaRPr dirty="0"/>
          </a:p>
        </p:txBody>
      </p:sp>
      <p:pic>
        <p:nvPicPr>
          <p:cNvPr id="4098" name="Picture 2">
            <a:extLst>
              <a:ext uri="{FF2B5EF4-FFF2-40B4-BE49-F238E27FC236}">
                <a16:creationId xmlns:a16="http://schemas.microsoft.com/office/drawing/2014/main" id="{44B14859-33ED-6006-F387-61B4CF192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66788"/>
            <a:ext cx="5943600"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COMPARATIVE ANALYSIS</a:t>
            </a:r>
            <a:endParaRPr dirty="0"/>
          </a:p>
        </p:txBody>
      </p:sp>
      <p:sp>
        <p:nvSpPr>
          <p:cNvPr id="185" name="Google Shape;185;p32"/>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1" i="0" dirty="0">
                <a:solidFill>
                  <a:schemeClr val="bg1"/>
                </a:solidFill>
                <a:effectLst/>
                <a:highlight>
                  <a:srgbClr val="000000"/>
                </a:highlight>
                <a:latin typeface="ui-sans-serif"/>
              </a:rPr>
              <a:t>Comparison with Baseline Models:</a:t>
            </a:r>
            <a:endParaRPr lang="en-US" b="0" i="0" dirty="0">
              <a:solidFill>
                <a:schemeClr val="bg1"/>
              </a:solidFill>
              <a:effectLst/>
              <a:highlight>
                <a:srgbClr val="000000"/>
              </a:highlight>
              <a:latin typeface="ui-sans-serif"/>
            </a:endParaRPr>
          </a:p>
          <a:p>
            <a:pPr marL="742950" lvl="1" indent="-285750" algn="l">
              <a:buFont typeface="Arial" panose="020B0604020202020204" pitchFamily="34" charset="0"/>
              <a:buChar char="•"/>
            </a:pPr>
            <a:r>
              <a:rPr lang="en-US" b="0" i="0" dirty="0">
                <a:solidFill>
                  <a:schemeClr val="bg1"/>
                </a:solidFill>
                <a:effectLst/>
                <a:highlight>
                  <a:srgbClr val="000000"/>
                </a:highlight>
                <a:latin typeface="ui-sans-serif"/>
              </a:rPr>
              <a:t>Present the performance of our Naive Bayes Classifier in comparison with baseline models, such as logistic regression or decision trees, to highlight its superiority or equivalency.</a:t>
            </a:r>
          </a:p>
          <a:p>
            <a:br>
              <a:rPr lang="en-US" dirty="0">
                <a:highlight>
                  <a:srgbClr val="C0C0C0"/>
                </a:highlight>
              </a:rPr>
            </a:br>
            <a:endParaRPr dirty="0">
              <a:highlight>
                <a:srgbClr val="C0C0C0"/>
              </a:highlight>
            </a:endParaRPr>
          </a:p>
          <a:p>
            <a:pPr marL="76200" lvl="0" indent="0" algn="l" rtl="0">
              <a:lnSpc>
                <a:spcPct val="114000"/>
              </a:lnSpc>
              <a:spcBef>
                <a:spcPts val="480"/>
              </a:spcBef>
              <a:spcAft>
                <a:spcPts val="0"/>
              </a:spcAft>
              <a:buSzPts val="2400"/>
              <a:buNone/>
            </a:pPr>
            <a:endParaRPr sz="1800" dirty="0">
              <a:solidFill>
                <a:srgbClr val="000000"/>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endParaRPr sz="1800" dirty="0">
              <a:solidFill>
                <a:srgbClr val="000000"/>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endParaRPr sz="1800" dirty="0">
              <a:solidFill>
                <a:srgbClr val="000000"/>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r>
              <a:rPr lang="en-US" sz="1800" dirty="0">
                <a:solidFill>
                  <a:srgbClr val="000000"/>
                </a:solidFill>
                <a:latin typeface="Times New Roman"/>
                <a:ea typeface="Times New Roman"/>
                <a:cs typeface="Times New Roman"/>
                <a:sym typeface="Times New Roman"/>
              </a:rPr>
              <a:t>   </a:t>
            </a:r>
            <a:endParaRPr dirty="0"/>
          </a:p>
        </p:txBody>
      </p:sp>
      <p:graphicFrame>
        <p:nvGraphicFramePr>
          <p:cNvPr id="186" name="Google Shape;186;p32"/>
          <p:cNvGraphicFramePr/>
          <p:nvPr/>
        </p:nvGraphicFramePr>
        <p:xfrm>
          <a:off x="1976284" y="2901336"/>
          <a:ext cx="5191425" cy="2181120"/>
        </p:xfrm>
        <a:graphic>
          <a:graphicData uri="http://schemas.openxmlformats.org/drawingml/2006/table">
            <a:tbl>
              <a:tblPr firstRow="1" bandRow="1">
                <a:noFill/>
                <a:tableStyleId>{7FBEA9F8-CD3C-4348-B7AB-E6290B513576}</a:tableStyleId>
              </a:tblPr>
              <a:tblGrid>
                <a:gridCol w="1730475">
                  <a:extLst>
                    <a:ext uri="{9D8B030D-6E8A-4147-A177-3AD203B41FA5}">
                      <a16:colId xmlns:a16="http://schemas.microsoft.com/office/drawing/2014/main" val="20000"/>
                    </a:ext>
                  </a:extLst>
                </a:gridCol>
                <a:gridCol w="1730475">
                  <a:extLst>
                    <a:ext uri="{9D8B030D-6E8A-4147-A177-3AD203B41FA5}">
                      <a16:colId xmlns:a16="http://schemas.microsoft.com/office/drawing/2014/main" val="20001"/>
                    </a:ext>
                  </a:extLst>
                </a:gridCol>
                <a:gridCol w="1730475">
                  <a:extLst>
                    <a:ext uri="{9D8B030D-6E8A-4147-A177-3AD203B41FA5}">
                      <a16:colId xmlns:a16="http://schemas.microsoft.com/office/drawing/2014/main" val="20002"/>
                    </a:ext>
                  </a:extLst>
                </a:gridCol>
              </a:tblGrid>
              <a:tr h="489500">
                <a:tc>
                  <a:txBody>
                    <a:bodyPr/>
                    <a:lstStyle/>
                    <a:p>
                      <a:pPr marL="0" marR="0" lvl="0" indent="0" algn="l" rtl="0">
                        <a:lnSpc>
                          <a:spcPct val="100000"/>
                        </a:lnSpc>
                        <a:spcBef>
                          <a:spcPts val="0"/>
                        </a:spcBef>
                        <a:spcAft>
                          <a:spcPts val="0"/>
                        </a:spcAft>
                        <a:buNone/>
                      </a:pPr>
                      <a:r>
                        <a:rPr lang="en-US" sz="1400" b="1" u="none" strike="noStrike" cap="none">
                          <a:latin typeface="Times New Roman"/>
                          <a:ea typeface="Times New Roman"/>
                          <a:cs typeface="Times New Roman"/>
                          <a:sym typeface="Times New Roman"/>
                        </a:rPr>
                        <a:t>ALGORITHM USED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 </a:t>
                      </a:r>
                      <a:r>
                        <a:rPr lang="en-US" sz="1400" b="1" u="none" strike="noStrike" cap="none">
                          <a:latin typeface="Times New Roman"/>
                          <a:ea typeface="Times New Roman"/>
                          <a:cs typeface="Times New Roman"/>
                          <a:sym typeface="Times New Roman"/>
                        </a:rPr>
                        <a:t>EXISTING MODEL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latin typeface="Times New Roman"/>
                          <a:ea typeface="Times New Roman"/>
                          <a:cs typeface="Times New Roman"/>
                          <a:sym typeface="Times New Roman"/>
                        </a:rPr>
                        <a:t>PROPOSED MODEL</a:t>
                      </a:r>
                      <a:endParaRPr/>
                    </a:p>
                  </a:txBody>
                  <a:tcPr marL="91450" marR="91450" marT="45725" marB="45725"/>
                </a:tc>
                <a:extLst>
                  <a:ext uri="{0D108BD9-81ED-4DB2-BD59-A6C34878D82A}">
                    <a16:rowId xmlns:a16="http://schemas.microsoft.com/office/drawing/2014/main" val="10000"/>
                  </a:ext>
                </a:extLst>
              </a:tr>
              <a:tr h="48950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Linear Regression</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49.2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49.72</a:t>
                      </a:r>
                      <a:endParaRPr/>
                    </a:p>
                  </a:txBody>
                  <a:tcPr marL="91450" marR="91450" marT="45725" marB="45725"/>
                </a:tc>
                <a:extLst>
                  <a:ext uri="{0D108BD9-81ED-4DB2-BD59-A6C34878D82A}">
                    <a16:rowId xmlns:a16="http://schemas.microsoft.com/office/drawing/2014/main" val="10001"/>
                  </a:ext>
                </a:extLst>
              </a:tr>
              <a:tr h="68395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Random Forest Algorithm</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60.8</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60</a:t>
                      </a:r>
                      <a:endParaRPr/>
                    </a:p>
                  </a:txBody>
                  <a:tcPr marL="91450" marR="91450" marT="45725" marB="45725"/>
                </a:tc>
                <a:extLst>
                  <a:ext uri="{0D108BD9-81ED-4DB2-BD59-A6C34878D82A}">
                    <a16:rowId xmlns:a16="http://schemas.microsoft.com/office/drawing/2014/main" val="10002"/>
                  </a:ext>
                </a:extLst>
              </a:tr>
              <a:tr h="489500">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Xgboost algorithm</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81.71</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974CAA3C-527F-1399-B1FC-5153215E50AA}"/>
              </a:ext>
            </a:extLst>
          </p:cNvPr>
          <p:cNvSpPr>
            <a:spLocks noGrp="1"/>
          </p:cNvSpPr>
          <p:nvPr>
            <p:ph type="body" idx="1"/>
          </p:nvPr>
        </p:nvSpPr>
        <p:spPr/>
        <p:txBody>
          <a:bodyPr/>
          <a:lstStyle/>
          <a:p>
            <a:r>
              <a:rPr lang="en-US" dirty="0"/>
              <a:t>Our project on cancer prediction using Naïve Bayes Classifier represents a significant step towards early detection and intervention in </a:t>
            </a:r>
            <a:r>
              <a:rPr lang="en-US" dirty="0" err="1"/>
              <a:t>cancer.Through</a:t>
            </a:r>
            <a:r>
              <a:rPr lang="en-US" dirty="0"/>
              <a:t> rigorous experimentation and analysis, we have demonstrated the effectiveness of our proposed system in accurately predicting cancer outcomes. The integration of machine learning techniques into healthcare holds immense promise for improving patient outcomes and reducing healthcare burdens. As we move forward, it is crucial to continue refining our methodologies and collaborating across disciplines to realize the full potential of machine learning in healthcare.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FUTURE ENHANCEMENT</a:t>
            </a:r>
            <a:endParaRPr b="1">
              <a:latin typeface="Times New Roman"/>
              <a:ea typeface="Times New Roman"/>
              <a:cs typeface="Times New Roman"/>
              <a:sym typeface="Times New Roman"/>
            </a:endParaRPr>
          </a:p>
        </p:txBody>
      </p:sp>
      <p:sp>
        <p:nvSpPr>
          <p:cNvPr id="200" name="Google Shape;200;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marR="142240" lvl="0" indent="-342900" algn="just" rtl="0">
              <a:lnSpc>
                <a:spcPct val="115000"/>
              </a:lnSpc>
              <a:spcBef>
                <a:spcPts val="745"/>
              </a:spcBef>
              <a:spcAft>
                <a:spcPts val="0"/>
              </a:spcAft>
              <a:buSzPts val="2400"/>
              <a:buFont typeface="Noto Sans Symbols"/>
              <a:buChar char="∙"/>
            </a:pPr>
            <a:r>
              <a:rPr lang="en-US" sz="2000" b="1">
                <a:latin typeface="Times New Roman"/>
                <a:ea typeface="Times New Roman"/>
                <a:cs typeface="Times New Roman"/>
                <a:sym typeface="Times New Roman"/>
              </a:rPr>
              <a:t>Advanced Algorithms:</a:t>
            </a:r>
            <a:endParaRPr sz="2000">
              <a:latin typeface="Arial"/>
              <a:ea typeface="Arial"/>
              <a:cs typeface="Arial"/>
              <a:sym typeface="Arial"/>
            </a:endParaRPr>
          </a:p>
          <a:p>
            <a:pPr marL="728345" lvl="0" indent="-407035" algn="just" rtl="0">
              <a:lnSpc>
                <a:spcPct val="115000"/>
              </a:lnSpc>
              <a:spcBef>
                <a:spcPts val="745"/>
              </a:spcBef>
              <a:spcAft>
                <a:spcPts val="0"/>
              </a:spcAft>
              <a:buSzPts val="2400"/>
              <a:buChar char="▪"/>
            </a:pPr>
            <a:r>
              <a:rPr lang="en-US" sz="1800" b="1">
                <a:latin typeface="Times New Roman"/>
                <a:ea typeface="Times New Roman"/>
                <a:cs typeface="Times New Roman"/>
                <a:sym typeface="Times New Roman"/>
              </a:rPr>
              <a:t>Neural Networks:</a:t>
            </a:r>
            <a:r>
              <a:rPr lang="en-US" sz="1800">
                <a:latin typeface="Times New Roman"/>
                <a:ea typeface="Times New Roman"/>
                <a:cs typeface="Times New Roman"/>
                <a:sym typeface="Times New Roman"/>
              </a:rPr>
              <a:t> Experiment with deep learning models, such as LSTM (Long Short-Term Memory) networks, which are well-suited for forecasting.</a:t>
            </a:r>
            <a:endParaRPr sz="1800">
              <a:latin typeface="Arial"/>
              <a:ea typeface="Arial"/>
              <a:cs typeface="Arial"/>
              <a:sym typeface="Arial"/>
            </a:endParaRPr>
          </a:p>
          <a:p>
            <a:pPr marL="728345" lvl="0" indent="-407035" algn="just" rtl="0">
              <a:lnSpc>
                <a:spcPct val="115000"/>
              </a:lnSpc>
              <a:spcBef>
                <a:spcPts val="745"/>
              </a:spcBef>
              <a:spcAft>
                <a:spcPts val="0"/>
              </a:spcAft>
              <a:buSzPts val="2400"/>
              <a:buChar char="▪"/>
            </a:pPr>
            <a:r>
              <a:rPr lang="en-US" sz="1800" b="1">
                <a:latin typeface="Times New Roman"/>
                <a:ea typeface="Times New Roman"/>
                <a:cs typeface="Times New Roman"/>
                <a:sym typeface="Times New Roman"/>
              </a:rPr>
              <a:t>Automated Machine Learning (AutoML):</a:t>
            </a:r>
            <a:r>
              <a:rPr lang="en-US" sz="1800">
                <a:latin typeface="Times New Roman"/>
                <a:ea typeface="Times New Roman"/>
                <a:cs typeface="Times New Roman"/>
                <a:sym typeface="Times New Roman"/>
              </a:rPr>
              <a:t> Use AutoML tools to automate the model selection and hyperparameter tuning process.</a:t>
            </a:r>
            <a:endParaRPr sz="1800">
              <a:latin typeface="Arial"/>
              <a:ea typeface="Arial"/>
              <a:cs typeface="Arial"/>
              <a:sym typeface="Arial"/>
            </a:endParaRPr>
          </a:p>
          <a:p>
            <a:pPr marL="76200" lvl="0" indent="0" algn="just" rtl="0">
              <a:lnSpc>
                <a:spcPct val="115000"/>
              </a:lnSpc>
              <a:spcBef>
                <a:spcPts val="480"/>
              </a:spcBef>
              <a:spcAft>
                <a:spcPts val="0"/>
              </a:spcAft>
              <a:buSzPts val="24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342900" lvl="0" indent="-342900" algn="just" rtl="0">
              <a:lnSpc>
                <a:spcPct val="115000"/>
              </a:lnSpc>
              <a:spcBef>
                <a:spcPts val="480"/>
              </a:spcBef>
              <a:spcAft>
                <a:spcPts val="0"/>
              </a:spcAft>
              <a:buSzPts val="2400"/>
              <a:buFont typeface="Noto Sans Symbols"/>
              <a:buChar char="∙"/>
            </a:pPr>
            <a:r>
              <a:rPr lang="en-US" sz="2000" b="1">
                <a:latin typeface="Times New Roman"/>
                <a:ea typeface="Times New Roman"/>
                <a:cs typeface="Times New Roman"/>
                <a:sym typeface="Times New Roman"/>
              </a:rPr>
              <a:t>Evaluation Metrics</a:t>
            </a:r>
            <a:r>
              <a:rPr lang="en-US" sz="1800">
                <a:latin typeface="Times New Roman"/>
                <a:ea typeface="Times New Roman"/>
                <a:cs typeface="Times New Roman"/>
                <a:sym typeface="Times New Roman"/>
              </a:rPr>
              <a:t>: Use additional evaluation metrics such as MAE (Mean Absolute Error), MAPE (Mean Absolute Percentage Error), and R² score for a comprehensive assessment of the model performance in model evaluation and validation.</a:t>
            </a:r>
            <a:endParaRPr sz="1800">
              <a:latin typeface="Arial"/>
              <a:ea typeface="Arial"/>
              <a:cs typeface="Arial"/>
              <a:sym typeface="Arial"/>
            </a:endParaRPr>
          </a:p>
          <a:p>
            <a:pPr marL="914400" marR="330200" lvl="0" indent="0" algn="just" rtl="0">
              <a:lnSpc>
                <a:spcPct val="115000"/>
              </a:lnSpc>
              <a:spcBef>
                <a:spcPts val="0"/>
              </a:spcBef>
              <a:spcAft>
                <a:spcPts val="0"/>
              </a:spcAft>
              <a:buSzPts val="2400"/>
              <a:buNone/>
            </a:pP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07" name="Google Shape;207;p15"/>
          <p:cNvSpPr txBox="1">
            <a:spLocks noGrp="1"/>
          </p:cNvSpPr>
          <p:nvPr>
            <p:ph type="body" idx="1"/>
          </p:nvPr>
        </p:nvSpPr>
        <p:spPr>
          <a:xfrm>
            <a:off x="89000" y="914400"/>
            <a:ext cx="8763000" cy="53340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lang="en-US" sz="1800" b="1"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400" b="0" i="0" dirty="0">
                <a:solidFill>
                  <a:srgbClr val="222222"/>
                </a:solidFill>
                <a:effectLst/>
                <a:highlight>
                  <a:srgbClr val="FFFFFF"/>
                </a:highlight>
                <a:latin typeface="-apple-system"/>
              </a:rPr>
              <a:t>Park, M. Y. </a:t>
            </a:r>
            <a:r>
              <a:rPr lang="en-US" sz="1400" b="0" i="1" dirty="0">
                <a:solidFill>
                  <a:srgbClr val="222222"/>
                </a:solidFill>
                <a:effectLst/>
                <a:highlight>
                  <a:srgbClr val="FFFFFF"/>
                </a:highlight>
                <a:latin typeface="-apple-system"/>
              </a:rPr>
              <a:t>et al.</a:t>
            </a:r>
            <a:r>
              <a:rPr lang="en-US" sz="1400" b="0" i="0" dirty="0">
                <a:solidFill>
                  <a:srgbClr val="222222"/>
                </a:solidFill>
                <a:effectLst/>
                <a:highlight>
                  <a:srgbClr val="FFFFFF"/>
                </a:highlight>
                <a:latin typeface="-apple-system"/>
              </a:rPr>
              <a:t> Function and application of flavonoids in the breast cancer. </a:t>
            </a:r>
            <a:r>
              <a:rPr lang="en-US" sz="1400" b="0" i="1" dirty="0">
                <a:solidFill>
                  <a:srgbClr val="222222"/>
                </a:solidFill>
                <a:effectLst/>
                <a:highlight>
                  <a:srgbClr val="FFFFFF"/>
                </a:highlight>
                <a:latin typeface="-apple-system"/>
              </a:rPr>
              <a:t>Int. J. Mol. Sci.</a:t>
            </a:r>
            <a:r>
              <a:rPr lang="en-US" sz="1400" b="0" i="0" dirty="0">
                <a:solidFill>
                  <a:srgbClr val="222222"/>
                </a:solidFill>
                <a:effectLst/>
                <a:highlight>
                  <a:srgbClr val="FFFFFF"/>
                </a:highlight>
                <a:latin typeface="-apple-system"/>
              </a:rPr>
              <a:t> </a:t>
            </a:r>
            <a:r>
              <a:rPr lang="en-US" sz="1400" b="1" i="0" dirty="0">
                <a:solidFill>
                  <a:srgbClr val="222222"/>
                </a:solidFill>
                <a:effectLst/>
                <a:highlight>
                  <a:srgbClr val="FFFFFF"/>
                </a:highlight>
                <a:latin typeface="-apple-system"/>
              </a:rPr>
              <a:t>23</a:t>
            </a:r>
            <a:r>
              <a:rPr lang="en-US" sz="1400" b="0" i="0" dirty="0">
                <a:solidFill>
                  <a:srgbClr val="222222"/>
                </a:solidFill>
                <a:effectLst/>
                <a:highlight>
                  <a:srgbClr val="FFFFFF"/>
                </a:highlight>
                <a:latin typeface="-apple-system"/>
              </a:rPr>
              <a:t>, 7732 (2022).</a:t>
            </a:r>
          </a:p>
          <a:p>
            <a:pPr marL="0" lvl="0" indent="0" algn="just" rtl="0">
              <a:lnSpc>
                <a:spcPct val="115000"/>
              </a:lnSpc>
              <a:spcBef>
                <a:spcPts val="0"/>
              </a:spcBef>
              <a:spcAft>
                <a:spcPts val="0"/>
              </a:spcAft>
              <a:buClr>
                <a:schemeClr val="dk1"/>
              </a:buClr>
              <a:buSzPts val="1100"/>
              <a:buFont typeface="Arial"/>
              <a:buNone/>
            </a:pPr>
            <a:endParaRPr lang="en-US" sz="1400" dirty="0">
              <a:solidFill>
                <a:srgbClr val="222222"/>
              </a:solidFill>
              <a:highlight>
                <a:srgbClr val="FFFFFF"/>
              </a:highlight>
              <a:latin typeface="-apple-system"/>
              <a:ea typeface="Times New Roman"/>
              <a:cs typeface="Times New Roman"/>
              <a:sym typeface="Times New Roman"/>
            </a:endParaRPr>
          </a:p>
          <a:p>
            <a:pPr marL="342900" lvl="0" indent="-342900" algn="just" rtl="0">
              <a:lnSpc>
                <a:spcPct val="115000"/>
              </a:lnSpc>
              <a:spcBef>
                <a:spcPts val="0"/>
              </a:spcBef>
              <a:spcAft>
                <a:spcPts val="0"/>
              </a:spcAft>
              <a:buClr>
                <a:schemeClr val="dk1"/>
              </a:buClr>
              <a:buSzPts val="1100"/>
              <a:buFont typeface="Arial"/>
              <a:buAutoNum type="arabicParenBoth"/>
            </a:pPr>
            <a:r>
              <a:rPr lang="en-US" sz="1400" b="0" i="0" dirty="0">
                <a:solidFill>
                  <a:srgbClr val="222222"/>
                </a:solidFill>
                <a:effectLst/>
                <a:highlight>
                  <a:srgbClr val="FFFFFF"/>
                </a:highlight>
                <a:latin typeface="-apple-system"/>
              </a:rPr>
              <a:t>(PDF) Breast cancer detection based on thermographic images using machine learning and deep learning algorithms. </a:t>
            </a:r>
            <a:r>
              <a:rPr lang="en-US" sz="1400" b="0" i="0" dirty="0">
                <a:solidFill>
                  <a:srgbClr val="006699"/>
                </a:solidFill>
                <a:effectLst/>
                <a:highlight>
                  <a:srgbClr val="FFFFFF"/>
                </a:highlight>
                <a:latin typeface="-apple-system"/>
                <a:hlinkClick r:id="rId3"/>
              </a:rPr>
              <a:t>https://www.researchgate.net/publication/361228083_Breast_cancer_detection_based_on_thermographic_images_using_machine_learning_and_deep_learning_algorithms</a:t>
            </a:r>
            <a:r>
              <a:rPr lang="en-US" sz="1400" b="0" i="0" dirty="0">
                <a:solidFill>
                  <a:srgbClr val="222222"/>
                </a:solidFill>
                <a:effectLst/>
                <a:highlight>
                  <a:srgbClr val="FFFFFF"/>
                </a:highlight>
                <a:latin typeface="-apple-system"/>
              </a:rPr>
              <a:t>.</a:t>
            </a:r>
          </a:p>
          <a:p>
            <a:pPr marL="342900" lvl="0" indent="-342900" algn="just" rtl="0">
              <a:lnSpc>
                <a:spcPct val="115000"/>
              </a:lnSpc>
              <a:spcBef>
                <a:spcPts val="0"/>
              </a:spcBef>
              <a:spcAft>
                <a:spcPts val="0"/>
              </a:spcAft>
              <a:buClr>
                <a:schemeClr val="dk1"/>
              </a:buClr>
              <a:buSzPts val="1100"/>
              <a:buFont typeface="Arial"/>
              <a:buAutoNum type="arabicParenBoth"/>
            </a:pPr>
            <a:endParaRPr lang="en-US" sz="1400" dirty="0">
              <a:solidFill>
                <a:srgbClr val="222222"/>
              </a:solidFill>
              <a:highlight>
                <a:srgbClr val="FFFFFF"/>
              </a:highlight>
              <a:latin typeface="-apple-system"/>
              <a:ea typeface="Times New Roman"/>
              <a:cs typeface="Times New Roman"/>
              <a:sym typeface="Times New Roman"/>
            </a:endParaRPr>
          </a:p>
          <a:p>
            <a:pPr marL="342900" lvl="0" indent="-342900" algn="just" rtl="0">
              <a:lnSpc>
                <a:spcPct val="115000"/>
              </a:lnSpc>
              <a:spcBef>
                <a:spcPts val="0"/>
              </a:spcBef>
              <a:spcAft>
                <a:spcPts val="0"/>
              </a:spcAft>
              <a:buClr>
                <a:schemeClr val="dk1"/>
              </a:buClr>
              <a:buSzPts val="1100"/>
              <a:buFont typeface="Arial"/>
              <a:buAutoNum type="arabicParenBoth"/>
            </a:pPr>
            <a:r>
              <a:rPr lang="en-IN" sz="1400" b="0" i="0" dirty="0">
                <a:solidFill>
                  <a:srgbClr val="222222"/>
                </a:solidFill>
                <a:effectLst/>
                <a:highlight>
                  <a:srgbClr val="FFFFFF"/>
                </a:highlight>
                <a:latin typeface="-apple-system"/>
              </a:rPr>
              <a:t>Uddin, K. M. M., Biswas, N., </a:t>
            </a:r>
            <a:r>
              <a:rPr lang="en-IN" sz="1400" b="0" i="0" dirty="0" err="1">
                <a:solidFill>
                  <a:srgbClr val="222222"/>
                </a:solidFill>
                <a:effectLst/>
                <a:highlight>
                  <a:srgbClr val="FFFFFF"/>
                </a:highlight>
                <a:latin typeface="-apple-system"/>
              </a:rPr>
              <a:t>Rikta</a:t>
            </a:r>
            <a:r>
              <a:rPr lang="en-IN" sz="1400" b="0" i="0" dirty="0">
                <a:solidFill>
                  <a:srgbClr val="222222"/>
                </a:solidFill>
                <a:effectLst/>
                <a:highlight>
                  <a:srgbClr val="FFFFFF"/>
                </a:highlight>
                <a:latin typeface="-apple-system"/>
              </a:rPr>
              <a:t>, S. T. &amp; Dey, S. K. Machine learning-based diagnosis of breast cancer utilizing feature optimization technique. </a:t>
            </a:r>
            <a:r>
              <a:rPr lang="en-IN" sz="1400" b="0" i="1" dirty="0" err="1">
                <a:solidFill>
                  <a:srgbClr val="222222"/>
                </a:solidFill>
                <a:effectLst/>
                <a:highlight>
                  <a:srgbClr val="FFFFFF"/>
                </a:highlight>
                <a:latin typeface="-apple-system"/>
              </a:rPr>
              <a:t>Comput</a:t>
            </a:r>
            <a:r>
              <a:rPr lang="en-IN" sz="1400" b="0" i="1" dirty="0">
                <a:solidFill>
                  <a:srgbClr val="222222"/>
                </a:solidFill>
                <a:effectLst/>
                <a:highlight>
                  <a:srgbClr val="FFFFFF"/>
                </a:highlight>
                <a:latin typeface="-apple-system"/>
              </a:rPr>
              <a:t>. Methods </a:t>
            </a:r>
            <a:r>
              <a:rPr lang="en-IN" sz="1400" b="0" i="1" dirty="0" err="1">
                <a:solidFill>
                  <a:srgbClr val="222222"/>
                </a:solidFill>
                <a:effectLst/>
                <a:highlight>
                  <a:srgbClr val="FFFFFF"/>
                </a:highlight>
                <a:latin typeface="-apple-system"/>
              </a:rPr>
              <a:t>Progr</a:t>
            </a:r>
            <a:r>
              <a:rPr lang="en-IN" sz="1400" b="0" i="1" dirty="0">
                <a:solidFill>
                  <a:srgbClr val="222222"/>
                </a:solidFill>
                <a:effectLst/>
                <a:highlight>
                  <a:srgbClr val="FFFFFF"/>
                </a:highlight>
                <a:latin typeface="-apple-system"/>
              </a:rPr>
              <a:t>. Biomed. Update</a:t>
            </a:r>
            <a:r>
              <a:rPr lang="en-IN" sz="1400" b="0" i="0" dirty="0">
                <a:solidFill>
                  <a:srgbClr val="222222"/>
                </a:solidFill>
                <a:effectLst/>
                <a:highlight>
                  <a:srgbClr val="FFFFFF"/>
                </a:highlight>
                <a:latin typeface="-apple-system"/>
              </a:rPr>
              <a:t> </a:t>
            </a:r>
            <a:r>
              <a:rPr lang="en-IN" sz="1400" b="1" i="0" dirty="0">
                <a:solidFill>
                  <a:srgbClr val="222222"/>
                </a:solidFill>
                <a:effectLst/>
                <a:highlight>
                  <a:srgbClr val="FFFFFF"/>
                </a:highlight>
                <a:latin typeface="-apple-system"/>
              </a:rPr>
              <a:t>3</a:t>
            </a:r>
            <a:r>
              <a:rPr lang="en-IN" sz="1400" b="0" i="0" dirty="0">
                <a:solidFill>
                  <a:srgbClr val="222222"/>
                </a:solidFill>
                <a:effectLst/>
                <a:highlight>
                  <a:srgbClr val="FFFFFF"/>
                </a:highlight>
                <a:latin typeface="-apple-system"/>
              </a:rPr>
              <a:t>, 100098 (2023).</a:t>
            </a:r>
            <a:endParaRPr lang="en-US" sz="1400" b="0" i="0" dirty="0">
              <a:solidFill>
                <a:srgbClr val="222222"/>
              </a:solidFill>
              <a:effectLst/>
              <a:highlight>
                <a:srgbClr val="FFFFFF"/>
              </a:highlight>
              <a:latin typeface="-apple-system"/>
              <a:cs typeface="Times New Roman"/>
              <a:sym typeface="Times New Roman"/>
            </a:endParaRPr>
          </a:p>
          <a:p>
            <a:pPr marL="342900" lvl="0" indent="-342900" algn="just" rtl="0">
              <a:lnSpc>
                <a:spcPct val="115000"/>
              </a:lnSpc>
              <a:spcBef>
                <a:spcPts val="0"/>
              </a:spcBef>
              <a:spcAft>
                <a:spcPts val="0"/>
              </a:spcAft>
              <a:buClr>
                <a:schemeClr val="dk1"/>
              </a:buClr>
              <a:buSzPts val="1100"/>
              <a:buFont typeface="Arial"/>
              <a:buAutoNum type="arabicParenBoth"/>
            </a:pPr>
            <a:endParaRPr lang="en-US" sz="1400" dirty="0">
              <a:solidFill>
                <a:srgbClr val="222222"/>
              </a:solidFill>
              <a:highlight>
                <a:srgbClr val="FFFFFF"/>
              </a:highlight>
              <a:latin typeface="-apple-system"/>
              <a:ea typeface="Times New Roman"/>
              <a:cs typeface="Times New Roman"/>
              <a:sym typeface="Times New Roman"/>
            </a:endParaRPr>
          </a:p>
          <a:p>
            <a:pPr marL="342900" lvl="0" indent="-342900" algn="just" rtl="0">
              <a:lnSpc>
                <a:spcPct val="115000"/>
              </a:lnSpc>
              <a:spcBef>
                <a:spcPts val="0"/>
              </a:spcBef>
              <a:spcAft>
                <a:spcPts val="0"/>
              </a:spcAft>
              <a:buClr>
                <a:schemeClr val="dk1"/>
              </a:buClr>
              <a:buSzPts val="1100"/>
              <a:buFont typeface="Arial"/>
              <a:buAutoNum type="arabicParenBoth"/>
            </a:pPr>
            <a:r>
              <a:rPr lang="en-US" sz="1400" b="0" i="0" dirty="0" err="1">
                <a:solidFill>
                  <a:srgbClr val="222222"/>
                </a:solidFill>
                <a:effectLst/>
                <a:highlight>
                  <a:srgbClr val="FFFFFF"/>
                </a:highlight>
                <a:latin typeface="-apple-system"/>
              </a:rPr>
              <a:t>Adekeye</a:t>
            </a:r>
            <a:r>
              <a:rPr lang="en-US" sz="1400" b="0" i="0" dirty="0">
                <a:solidFill>
                  <a:srgbClr val="222222"/>
                </a:solidFill>
                <a:effectLst/>
                <a:highlight>
                  <a:srgbClr val="FFFFFF"/>
                </a:highlight>
                <a:latin typeface="-apple-system"/>
              </a:rPr>
              <a:t>, A., Lung, K. C. &amp; Brill, K. L. Pediatric and adolescent breast conditions: A review. </a:t>
            </a:r>
            <a:r>
              <a:rPr lang="en-US" sz="1400" b="0" i="1" dirty="0">
                <a:solidFill>
                  <a:srgbClr val="222222"/>
                </a:solidFill>
                <a:effectLst/>
                <a:highlight>
                  <a:srgbClr val="FFFFFF"/>
                </a:highlight>
                <a:latin typeface="-apple-system"/>
              </a:rPr>
              <a:t>J. </a:t>
            </a:r>
            <a:r>
              <a:rPr lang="en-US" sz="1400" b="0" i="1" dirty="0" err="1">
                <a:solidFill>
                  <a:srgbClr val="222222"/>
                </a:solidFill>
                <a:effectLst/>
                <a:highlight>
                  <a:srgbClr val="FFFFFF"/>
                </a:highlight>
                <a:latin typeface="-apple-system"/>
              </a:rPr>
              <a:t>Pediatr</a:t>
            </a:r>
            <a:r>
              <a:rPr lang="en-US" sz="1400" b="0" i="1" dirty="0">
                <a:solidFill>
                  <a:srgbClr val="222222"/>
                </a:solidFill>
                <a:effectLst/>
                <a:highlight>
                  <a:srgbClr val="FFFFFF"/>
                </a:highlight>
                <a:latin typeface="-apple-system"/>
              </a:rPr>
              <a:t>. </a:t>
            </a:r>
            <a:r>
              <a:rPr lang="en-US" sz="1400" b="0" i="1" dirty="0" err="1">
                <a:solidFill>
                  <a:srgbClr val="222222"/>
                </a:solidFill>
                <a:effectLst/>
                <a:highlight>
                  <a:srgbClr val="FFFFFF"/>
                </a:highlight>
                <a:latin typeface="-apple-system"/>
              </a:rPr>
              <a:t>Adolesc</a:t>
            </a:r>
            <a:r>
              <a:rPr lang="en-US" sz="1400" b="0" i="1" dirty="0">
                <a:solidFill>
                  <a:srgbClr val="222222"/>
                </a:solidFill>
                <a:effectLst/>
                <a:highlight>
                  <a:srgbClr val="FFFFFF"/>
                </a:highlight>
                <a:latin typeface="-apple-system"/>
              </a:rPr>
              <a:t>. Gynecol.</a:t>
            </a:r>
            <a:r>
              <a:rPr lang="en-US" sz="1400" b="0" i="0" dirty="0">
                <a:solidFill>
                  <a:srgbClr val="222222"/>
                </a:solidFill>
                <a:effectLst/>
                <a:highlight>
                  <a:srgbClr val="FFFFFF"/>
                </a:highlight>
                <a:latin typeface="-apple-system"/>
              </a:rPr>
              <a:t> </a:t>
            </a:r>
            <a:r>
              <a:rPr lang="en-US" sz="1400" b="1" i="0" dirty="0">
                <a:solidFill>
                  <a:srgbClr val="222222"/>
                </a:solidFill>
                <a:effectLst/>
                <a:highlight>
                  <a:srgbClr val="FFFFFF"/>
                </a:highlight>
                <a:latin typeface="-apple-system"/>
              </a:rPr>
              <a:t>36</a:t>
            </a:r>
            <a:r>
              <a:rPr lang="en-US" sz="1400" b="0" i="0" dirty="0">
                <a:solidFill>
                  <a:srgbClr val="222222"/>
                </a:solidFill>
                <a:effectLst/>
                <a:highlight>
                  <a:srgbClr val="FFFFFF"/>
                </a:highlight>
                <a:latin typeface="-apple-system"/>
              </a:rPr>
              <a:t>, 5–13 (2023).</a:t>
            </a:r>
            <a:endParaRPr lang="en-US" sz="1400" b="0" i="0" dirty="0">
              <a:solidFill>
                <a:srgbClr val="222222"/>
              </a:solidFill>
              <a:effectLst/>
              <a:highlight>
                <a:srgbClr val="FFFFFF"/>
              </a:highlight>
              <a:latin typeface="-apple-system"/>
              <a:cs typeface="Times New Roman"/>
              <a:sym typeface="Times New Roman"/>
            </a:endParaRPr>
          </a:p>
          <a:p>
            <a:pPr marL="342900" lvl="0" indent="-342900" algn="just" rtl="0">
              <a:lnSpc>
                <a:spcPct val="115000"/>
              </a:lnSpc>
              <a:spcBef>
                <a:spcPts val="0"/>
              </a:spcBef>
              <a:spcAft>
                <a:spcPts val="0"/>
              </a:spcAft>
              <a:buClr>
                <a:schemeClr val="dk1"/>
              </a:buClr>
              <a:buSzPts val="1100"/>
              <a:buFont typeface="Arial"/>
              <a:buAutoNum type="arabicParenBoth"/>
            </a:pPr>
            <a:endParaRPr lang="en-US" sz="1400" dirty="0">
              <a:solidFill>
                <a:srgbClr val="222222"/>
              </a:solidFill>
              <a:highlight>
                <a:srgbClr val="FFFFFF"/>
              </a:highlight>
              <a:latin typeface="-apple-system"/>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None/>
            </a:pPr>
            <a:r>
              <a:rPr lang="en-IN" sz="1400" b="0" i="0" dirty="0">
                <a:solidFill>
                  <a:srgbClr val="222222"/>
                </a:solidFill>
                <a:effectLst/>
                <a:highlight>
                  <a:srgbClr val="FFFFFF"/>
                </a:highlight>
                <a:latin typeface="-apple-system"/>
              </a:rPr>
              <a:t>Siegel Mph, R. L. </a:t>
            </a:r>
            <a:r>
              <a:rPr lang="en-IN" sz="1400" b="0" i="1" dirty="0">
                <a:solidFill>
                  <a:srgbClr val="222222"/>
                </a:solidFill>
                <a:effectLst/>
                <a:highlight>
                  <a:srgbClr val="FFFFFF"/>
                </a:highlight>
                <a:latin typeface="-apple-system"/>
              </a:rPr>
              <a:t>et al.</a:t>
            </a:r>
            <a:r>
              <a:rPr lang="en-IN" sz="1400" b="0" i="0" dirty="0">
                <a:solidFill>
                  <a:srgbClr val="222222"/>
                </a:solidFill>
                <a:effectLst/>
                <a:highlight>
                  <a:srgbClr val="FFFFFF"/>
                </a:highlight>
                <a:latin typeface="-apple-system"/>
              </a:rPr>
              <a:t> Cancer statistics, 2023. </a:t>
            </a:r>
            <a:r>
              <a:rPr lang="en-IN" sz="1400" b="0" i="1" dirty="0" err="1">
                <a:solidFill>
                  <a:srgbClr val="222222"/>
                </a:solidFill>
                <a:effectLst/>
                <a:highlight>
                  <a:srgbClr val="FFFFFF"/>
                </a:highlight>
                <a:latin typeface="-apple-system"/>
              </a:rPr>
              <a:t>pathologyinnovationcc.orgRL</a:t>
            </a:r>
            <a:r>
              <a:rPr lang="en-IN" sz="1400" b="0" i="1" dirty="0">
                <a:solidFill>
                  <a:srgbClr val="222222"/>
                </a:solidFill>
                <a:effectLst/>
                <a:highlight>
                  <a:srgbClr val="FFFFFF"/>
                </a:highlight>
                <a:latin typeface="-apple-system"/>
              </a:rPr>
              <a:t> Siegel, KD Miller, NS Wagle, A </a:t>
            </a:r>
            <a:r>
              <a:rPr lang="en-IN" sz="1400" b="0" i="1" dirty="0" err="1">
                <a:solidFill>
                  <a:srgbClr val="222222"/>
                </a:solidFill>
                <a:effectLst/>
                <a:highlight>
                  <a:srgbClr val="FFFFFF"/>
                </a:highlight>
                <a:latin typeface="-apple-system"/>
              </a:rPr>
              <a:t>JemalCa</a:t>
            </a:r>
            <a:r>
              <a:rPr lang="en-IN" sz="1400" b="0" i="1" dirty="0">
                <a:solidFill>
                  <a:srgbClr val="222222"/>
                </a:solidFill>
                <a:effectLst/>
                <a:highlight>
                  <a:srgbClr val="FFFFFF"/>
                </a:highlight>
                <a:latin typeface="-apple-system"/>
              </a:rPr>
              <a:t> Cancer J Clin, 2023•pathologyinnovationcc.org</a:t>
            </a:r>
            <a:r>
              <a:rPr lang="en-IN" sz="1400" b="0" i="0" dirty="0">
                <a:solidFill>
                  <a:srgbClr val="222222"/>
                </a:solidFill>
                <a:effectLst/>
                <a:highlight>
                  <a:srgbClr val="FFFFFF"/>
                </a:highlight>
                <a:latin typeface="-apple-system"/>
              </a:rPr>
              <a:t> </a:t>
            </a:r>
            <a:r>
              <a:rPr lang="en-IN" sz="1400" b="1" i="0" dirty="0">
                <a:solidFill>
                  <a:srgbClr val="222222"/>
                </a:solidFill>
                <a:effectLst/>
                <a:highlight>
                  <a:srgbClr val="FFFFFF"/>
                </a:highlight>
                <a:latin typeface="-apple-system"/>
              </a:rPr>
              <a:t>73</a:t>
            </a:r>
            <a:r>
              <a:rPr lang="en-IN" sz="1400" b="0" i="0" dirty="0">
                <a:solidFill>
                  <a:srgbClr val="222222"/>
                </a:solidFill>
                <a:effectLst/>
                <a:highlight>
                  <a:srgbClr val="FFFFFF"/>
                </a:highlight>
                <a:latin typeface="-apple-system"/>
              </a:rPr>
              <a:t>, 17–48 (2023).</a:t>
            </a:r>
            <a:endParaRPr lang="en-US" sz="1400" b="1" i="0" dirty="0">
              <a:solidFill>
                <a:srgbClr val="222222"/>
              </a:solidFill>
              <a:effectLst/>
              <a:highlight>
                <a:srgbClr val="FFFFFF"/>
              </a:highlight>
              <a:latin typeface="-apple-system"/>
              <a:cs typeface="Times New Roman"/>
              <a:sym typeface="Times New Roman"/>
            </a:endParaRPr>
          </a:p>
          <a:p>
            <a:pPr marL="0" lvl="0" indent="0" algn="just" rtl="0">
              <a:lnSpc>
                <a:spcPct val="115000"/>
              </a:lnSpc>
              <a:spcBef>
                <a:spcPts val="0"/>
              </a:spcBef>
              <a:spcAft>
                <a:spcPts val="0"/>
              </a:spcAft>
              <a:buClr>
                <a:schemeClr val="dk1"/>
              </a:buClr>
              <a:buSzPts val="1100"/>
              <a:buNone/>
            </a:pPr>
            <a:endParaRPr lang="en-US" sz="1400" b="1" dirty="0">
              <a:solidFill>
                <a:srgbClr val="222222"/>
              </a:solidFill>
              <a:highlight>
                <a:srgbClr val="FFFFFF"/>
              </a:highlight>
              <a:latin typeface="-apple-system"/>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None/>
            </a:pPr>
            <a:r>
              <a:rPr lang="en-US" sz="1400" b="0" i="0" dirty="0">
                <a:solidFill>
                  <a:srgbClr val="222222"/>
                </a:solidFill>
                <a:effectLst/>
                <a:highlight>
                  <a:srgbClr val="FFFFFF"/>
                </a:highlight>
                <a:latin typeface="-apple-system"/>
              </a:rPr>
              <a:t>Akter, S. </a:t>
            </a:r>
            <a:r>
              <a:rPr lang="en-US" sz="1400" b="0" i="1" dirty="0">
                <a:solidFill>
                  <a:srgbClr val="222222"/>
                </a:solidFill>
                <a:effectLst/>
                <a:highlight>
                  <a:srgbClr val="FFFFFF"/>
                </a:highlight>
                <a:latin typeface="-apple-system"/>
              </a:rPr>
              <a:t>et al.</a:t>
            </a:r>
            <a:r>
              <a:rPr lang="en-US" sz="1400" b="0" i="0" dirty="0">
                <a:solidFill>
                  <a:srgbClr val="222222"/>
                </a:solidFill>
                <a:effectLst/>
                <a:highlight>
                  <a:srgbClr val="FFFFFF"/>
                </a:highlight>
                <a:latin typeface="-apple-system"/>
              </a:rPr>
              <a:t> Recent advances in ovarian cancer: Therapeutic Strategies, potential biomarkers, and technological improvements. </a:t>
            </a:r>
            <a:r>
              <a:rPr lang="en-US" sz="1400" b="0" i="1" dirty="0">
                <a:solidFill>
                  <a:srgbClr val="222222"/>
                </a:solidFill>
                <a:effectLst/>
                <a:highlight>
                  <a:srgbClr val="FFFFFF"/>
                </a:highlight>
                <a:latin typeface="-apple-system"/>
              </a:rPr>
              <a:t>Cells</a:t>
            </a:r>
            <a:r>
              <a:rPr lang="en-US" sz="1400" b="0" i="0" dirty="0">
                <a:solidFill>
                  <a:srgbClr val="222222"/>
                </a:solidFill>
                <a:effectLst/>
                <a:highlight>
                  <a:srgbClr val="FFFFFF"/>
                </a:highlight>
                <a:latin typeface="-apple-system"/>
              </a:rPr>
              <a:t> </a:t>
            </a:r>
            <a:r>
              <a:rPr lang="en-US" sz="1400" b="1" i="0" dirty="0">
                <a:solidFill>
                  <a:srgbClr val="222222"/>
                </a:solidFill>
                <a:effectLst/>
                <a:highlight>
                  <a:srgbClr val="FFFFFF"/>
                </a:highlight>
                <a:latin typeface="-apple-system"/>
              </a:rPr>
              <a:t>11</a:t>
            </a:r>
            <a:r>
              <a:rPr lang="en-US" sz="1400" b="0" i="0" dirty="0">
                <a:solidFill>
                  <a:srgbClr val="222222"/>
                </a:solidFill>
                <a:effectLst/>
                <a:highlight>
                  <a:srgbClr val="FFFFFF"/>
                </a:highlight>
                <a:latin typeface="-apple-system"/>
              </a:rPr>
              <a:t>, 650 (2022).</a:t>
            </a:r>
            <a:endParaRPr sz="1800" b="1"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REFERENCES</a:t>
            </a:r>
            <a:endParaRPr/>
          </a:p>
        </p:txBody>
      </p:sp>
      <p:sp>
        <p:nvSpPr>
          <p:cNvPr id="213" name="Google Shape;213;p3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480"/>
              </a:spcBef>
              <a:spcAft>
                <a:spcPts val="0"/>
              </a:spcAft>
              <a:buSzPts val="2400"/>
              <a:buNone/>
            </a:pPr>
            <a:r>
              <a:rPr lang="en-IN" sz="1400" b="0" i="0" dirty="0" err="1">
                <a:solidFill>
                  <a:srgbClr val="222222"/>
                </a:solidFill>
                <a:effectLst/>
                <a:highlight>
                  <a:srgbClr val="FFFFFF"/>
                </a:highlight>
                <a:latin typeface="-apple-system"/>
              </a:rPr>
              <a:t>Tsochatzidis</a:t>
            </a:r>
            <a:r>
              <a:rPr lang="en-IN" sz="1400" b="0" i="0" dirty="0">
                <a:solidFill>
                  <a:srgbClr val="222222"/>
                </a:solidFill>
                <a:effectLst/>
                <a:highlight>
                  <a:srgbClr val="FFFFFF"/>
                </a:highlight>
                <a:latin typeface="-apple-system"/>
              </a:rPr>
              <a:t>, L., </a:t>
            </a:r>
            <a:r>
              <a:rPr lang="en-IN" sz="1400" b="0" i="0" dirty="0" err="1">
                <a:solidFill>
                  <a:srgbClr val="222222"/>
                </a:solidFill>
                <a:effectLst/>
                <a:highlight>
                  <a:srgbClr val="FFFFFF"/>
                </a:highlight>
                <a:latin typeface="-apple-system"/>
              </a:rPr>
              <a:t>Costaridou</a:t>
            </a:r>
            <a:r>
              <a:rPr lang="en-IN" sz="1400" b="0" i="0" dirty="0">
                <a:solidFill>
                  <a:srgbClr val="222222"/>
                </a:solidFill>
                <a:effectLst/>
                <a:highlight>
                  <a:srgbClr val="FFFFFF"/>
                </a:highlight>
                <a:latin typeface="-apple-system"/>
              </a:rPr>
              <a:t>, L. &amp; </a:t>
            </a:r>
            <a:r>
              <a:rPr lang="en-IN" sz="1400" b="0" i="0" dirty="0" err="1">
                <a:solidFill>
                  <a:srgbClr val="222222"/>
                </a:solidFill>
                <a:effectLst/>
                <a:highlight>
                  <a:srgbClr val="FFFFFF"/>
                </a:highlight>
                <a:latin typeface="-apple-system"/>
              </a:rPr>
              <a:t>Pratikakis</a:t>
            </a:r>
            <a:r>
              <a:rPr lang="en-IN" sz="1400" b="0" i="0" dirty="0">
                <a:solidFill>
                  <a:srgbClr val="222222"/>
                </a:solidFill>
                <a:effectLst/>
                <a:highlight>
                  <a:srgbClr val="FFFFFF"/>
                </a:highlight>
                <a:latin typeface="-apple-system"/>
              </a:rPr>
              <a:t>, I. Deep learning for breast cancer diagnosis from mammograms—A comparative study. </a:t>
            </a:r>
            <a:r>
              <a:rPr lang="en-IN" sz="1400" b="0" i="1" dirty="0">
                <a:solidFill>
                  <a:srgbClr val="222222"/>
                </a:solidFill>
                <a:effectLst/>
                <a:highlight>
                  <a:srgbClr val="FFFFFF"/>
                </a:highlight>
                <a:latin typeface="-apple-system"/>
              </a:rPr>
              <a:t>J. Imaging</a:t>
            </a:r>
            <a:r>
              <a:rPr lang="en-IN" sz="1400" b="0" i="0" dirty="0">
                <a:solidFill>
                  <a:srgbClr val="222222"/>
                </a:solidFill>
                <a:effectLst/>
                <a:highlight>
                  <a:srgbClr val="FFFFFF"/>
                </a:highlight>
                <a:latin typeface="-apple-system"/>
              </a:rPr>
              <a:t> </a:t>
            </a:r>
            <a:r>
              <a:rPr lang="en-IN" sz="1400" b="1" i="0" dirty="0">
                <a:solidFill>
                  <a:srgbClr val="222222"/>
                </a:solidFill>
                <a:effectLst/>
                <a:highlight>
                  <a:srgbClr val="FFFFFF"/>
                </a:highlight>
                <a:latin typeface="-apple-system"/>
              </a:rPr>
              <a:t>5</a:t>
            </a:r>
            <a:r>
              <a:rPr lang="en-IN" sz="1400" b="0" i="0" dirty="0">
                <a:solidFill>
                  <a:srgbClr val="222222"/>
                </a:solidFill>
                <a:effectLst/>
                <a:highlight>
                  <a:srgbClr val="FFFFFF"/>
                </a:highlight>
                <a:latin typeface="-apple-system"/>
              </a:rPr>
              <a:t>, 37 (2019).</a:t>
            </a:r>
          </a:p>
          <a:p>
            <a:pPr marL="0" lvl="0" indent="0" algn="just" rtl="0">
              <a:lnSpc>
                <a:spcPct val="115000"/>
              </a:lnSpc>
              <a:spcBef>
                <a:spcPts val="480"/>
              </a:spcBef>
              <a:spcAft>
                <a:spcPts val="0"/>
              </a:spcAft>
              <a:buSzPts val="2400"/>
              <a:buNone/>
            </a:pPr>
            <a:endParaRPr lang="en-IN" sz="1400" dirty="0">
              <a:solidFill>
                <a:srgbClr val="222222"/>
              </a:solidFill>
              <a:highlight>
                <a:srgbClr val="FFFFFF"/>
              </a:highlight>
              <a:latin typeface="-apple-system"/>
              <a:ea typeface="Times New Roman"/>
              <a:cs typeface="Times New Roman"/>
              <a:sym typeface="Times New Roman"/>
            </a:endParaRPr>
          </a:p>
          <a:p>
            <a:pPr algn="l"/>
            <a:r>
              <a:rPr lang="en-US" sz="1400" b="0" i="0" dirty="0">
                <a:solidFill>
                  <a:srgbClr val="222222"/>
                </a:solidFill>
                <a:effectLst/>
                <a:highlight>
                  <a:srgbClr val="FFFFFF"/>
                </a:highlight>
                <a:latin typeface="-apple-system"/>
              </a:rPr>
              <a:t>Mahesh, T. R. </a:t>
            </a:r>
            <a:r>
              <a:rPr lang="en-US" sz="1400" b="0" i="1" dirty="0">
                <a:solidFill>
                  <a:srgbClr val="222222"/>
                </a:solidFill>
                <a:effectLst/>
                <a:highlight>
                  <a:srgbClr val="FFFFFF"/>
                </a:highlight>
                <a:latin typeface="-apple-system"/>
              </a:rPr>
              <a:t>et al.</a:t>
            </a:r>
            <a:r>
              <a:rPr lang="en-US" sz="1400" b="0" i="0" dirty="0">
                <a:solidFill>
                  <a:srgbClr val="222222"/>
                </a:solidFill>
                <a:effectLst/>
                <a:highlight>
                  <a:srgbClr val="FFFFFF"/>
                </a:highlight>
                <a:latin typeface="-apple-system"/>
              </a:rPr>
              <a:t> An efficient ensemble method using K-fold cross validation for the early detection of benign and malignant breast cancer. </a:t>
            </a:r>
            <a:r>
              <a:rPr lang="en-US" sz="1400" b="0" i="1" dirty="0">
                <a:solidFill>
                  <a:srgbClr val="222222"/>
                </a:solidFill>
                <a:effectLst/>
                <a:highlight>
                  <a:srgbClr val="FFFFFF"/>
                </a:highlight>
                <a:latin typeface="-apple-system"/>
              </a:rPr>
              <a:t>Int. J. </a:t>
            </a:r>
            <a:r>
              <a:rPr lang="en-US" sz="1400" b="0" i="1" dirty="0" err="1">
                <a:solidFill>
                  <a:srgbClr val="222222"/>
                </a:solidFill>
                <a:effectLst/>
                <a:highlight>
                  <a:srgbClr val="FFFFFF"/>
                </a:highlight>
                <a:latin typeface="-apple-system"/>
              </a:rPr>
              <a:t>Integr</a:t>
            </a:r>
            <a:r>
              <a:rPr lang="en-US" sz="1400" b="0" i="1" dirty="0">
                <a:solidFill>
                  <a:srgbClr val="222222"/>
                </a:solidFill>
                <a:effectLst/>
                <a:highlight>
                  <a:srgbClr val="FFFFFF"/>
                </a:highlight>
                <a:latin typeface="-apple-system"/>
              </a:rPr>
              <a:t>. Eng.</a:t>
            </a:r>
            <a:r>
              <a:rPr lang="en-US" sz="1400" b="0" i="0" dirty="0">
                <a:solidFill>
                  <a:srgbClr val="222222"/>
                </a:solidFill>
                <a:effectLst/>
                <a:highlight>
                  <a:srgbClr val="FFFFFF"/>
                </a:highlight>
                <a:latin typeface="-apple-system"/>
              </a:rPr>
              <a:t> </a:t>
            </a:r>
            <a:r>
              <a:rPr lang="en-US" sz="1400" b="1" i="0" dirty="0">
                <a:solidFill>
                  <a:srgbClr val="222222"/>
                </a:solidFill>
                <a:effectLst/>
                <a:highlight>
                  <a:srgbClr val="FFFFFF"/>
                </a:highlight>
                <a:latin typeface="-apple-system"/>
              </a:rPr>
              <a:t>14</a:t>
            </a:r>
            <a:r>
              <a:rPr lang="en-US" sz="1400" b="0" i="0" dirty="0">
                <a:solidFill>
                  <a:srgbClr val="222222"/>
                </a:solidFill>
                <a:effectLst/>
                <a:highlight>
                  <a:srgbClr val="FFFFFF"/>
                </a:highlight>
                <a:latin typeface="-apple-system"/>
              </a:rPr>
              <a:t>, 204–216 (2022).</a:t>
            </a:r>
          </a:p>
          <a:p>
            <a:br>
              <a:rPr lang="en-US" sz="1400" b="1" i="0" dirty="0">
                <a:solidFill>
                  <a:srgbClr val="222222"/>
                </a:solidFill>
                <a:effectLst/>
                <a:highlight>
                  <a:srgbClr val="FFFFFF"/>
                </a:highlight>
                <a:latin typeface="-apple-system"/>
              </a:rPr>
            </a:br>
            <a:r>
              <a:rPr lang="en-US" sz="1400" b="0" i="0" dirty="0" err="1">
                <a:solidFill>
                  <a:srgbClr val="222222"/>
                </a:solidFill>
                <a:effectLst/>
                <a:highlight>
                  <a:srgbClr val="FFFFFF"/>
                </a:highlight>
                <a:latin typeface="-apple-system"/>
              </a:rPr>
              <a:t>Sheakh</a:t>
            </a:r>
            <a:r>
              <a:rPr lang="en-US" sz="1400" b="0" i="0" dirty="0">
                <a:solidFill>
                  <a:srgbClr val="222222"/>
                </a:solidFill>
                <a:effectLst/>
                <a:highlight>
                  <a:srgbClr val="FFFFFF"/>
                </a:highlight>
                <a:latin typeface="-apple-system"/>
              </a:rPr>
              <a:t>, M. A. </a:t>
            </a:r>
            <a:r>
              <a:rPr lang="en-US" sz="1400" b="0" i="1" dirty="0">
                <a:solidFill>
                  <a:srgbClr val="222222"/>
                </a:solidFill>
                <a:effectLst/>
                <a:highlight>
                  <a:srgbClr val="FFFFFF"/>
                </a:highlight>
                <a:latin typeface="-apple-system"/>
              </a:rPr>
              <a:t>et al.</a:t>
            </a:r>
            <a:r>
              <a:rPr lang="en-US" sz="1400" b="0" i="0" dirty="0">
                <a:solidFill>
                  <a:srgbClr val="222222"/>
                </a:solidFill>
                <a:effectLst/>
                <a:highlight>
                  <a:srgbClr val="FFFFFF"/>
                </a:highlight>
                <a:latin typeface="-apple-system"/>
              </a:rPr>
              <a:t> Child and maternal mortality risk factor analysis using machine learning approaches. In </a:t>
            </a:r>
            <a:r>
              <a:rPr lang="en-US" sz="1400" b="0" i="1" dirty="0">
                <a:solidFill>
                  <a:srgbClr val="222222"/>
                </a:solidFill>
                <a:effectLst/>
                <a:highlight>
                  <a:srgbClr val="FFFFFF"/>
                </a:highlight>
                <a:latin typeface="-apple-system"/>
              </a:rPr>
              <a:t>ISDFS 2023—11th International Symposium on Digital Forensics and Security</a:t>
            </a:r>
            <a:r>
              <a:rPr lang="en-US" sz="1400" b="0" i="0" dirty="0">
                <a:solidFill>
                  <a:srgbClr val="222222"/>
                </a:solidFill>
                <a:effectLst/>
                <a:highlight>
                  <a:srgbClr val="FFFFFF"/>
                </a:highlight>
                <a:latin typeface="-apple-system"/>
              </a:rPr>
              <a:t>. </a:t>
            </a:r>
            <a:r>
              <a:rPr lang="en-US" sz="1400" b="0" i="0" dirty="0">
                <a:solidFill>
                  <a:srgbClr val="006699"/>
                </a:solidFill>
                <a:effectLst/>
                <a:highlight>
                  <a:srgbClr val="FFFFFF"/>
                </a:highlight>
                <a:latin typeface="-apple-system"/>
                <a:hlinkClick r:id="rId3"/>
              </a:rPr>
              <a:t>https://doi.org/10.1109/ISDFS58141.2023.10131826</a:t>
            </a:r>
            <a:r>
              <a:rPr lang="en-US" sz="1400" b="0" i="0" dirty="0">
                <a:solidFill>
                  <a:srgbClr val="222222"/>
                </a:solidFill>
                <a:effectLst/>
                <a:highlight>
                  <a:srgbClr val="FFFFFF"/>
                </a:highlight>
                <a:latin typeface="-apple-system"/>
              </a:rPr>
              <a:t> (2023).</a:t>
            </a:r>
            <a:endParaRPr sz="1800" dirty="0">
              <a:solidFill>
                <a:schemeClr val="dk1"/>
              </a:solidFill>
              <a:latin typeface="Times New Roman"/>
              <a:ea typeface="Times New Roman"/>
              <a:cs typeface="Times New Roman"/>
              <a:sym typeface="Times New Roman"/>
            </a:endParaRPr>
          </a:p>
          <a:p>
            <a:pPr marL="76200" lvl="0" indent="0" algn="l" rtl="0">
              <a:lnSpc>
                <a:spcPct val="114000"/>
              </a:lnSpc>
              <a:spcBef>
                <a:spcPts val="480"/>
              </a:spcBef>
              <a:spcAft>
                <a:spcPts val="0"/>
              </a:spcAft>
              <a:buSzPts val="2400"/>
              <a:buNone/>
            </a:pPr>
            <a:r>
              <a:rPr lang="en-IN" b="0" i="0" dirty="0">
                <a:solidFill>
                  <a:srgbClr val="222222"/>
                </a:solidFill>
                <a:effectLst/>
                <a:highlight>
                  <a:srgbClr val="FFFFFF"/>
                </a:highlight>
                <a:latin typeface="-apple-system"/>
              </a:rPr>
              <a:t>Ermakov, M. S., </a:t>
            </a:r>
            <a:r>
              <a:rPr lang="en-IN" b="0" i="0" dirty="0" err="1">
                <a:solidFill>
                  <a:srgbClr val="222222"/>
                </a:solidFill>
                <a:effectLst/>
                <a:highlight>
                  <a:srgbClr val="FFFFFF"/>
                </a:highlight>
                <a:latin typeface="-apple-system"/>
              </a:rPr>
              <a:t>Nushtaeva</a:t>
            </a:r>
            <a:r>
              <a:rPr lang="en-IN" b="0" i="0" dirty="0">
                <a:solidFill>
                  <a:srgbClr val="222222"/>
                </a:solidFill>
                <a:effectLst/>
                <a:highlight>
                  <a:srgbClr val="FFFFFF"/>
                </a:highlight>
                <a:latin typeface="-apple-system"/>
              </a:rPr>
              <a:t>, A. A., Richter, V. A. &amp; </a:t>
            </a:r>
            <a:r>
              <a:rPr lang="en-IN" b="0" i="0" dirty="0" err="1">
                <a:solidFill>
                  <a:srgbClr val="222222"/>
                </a:solidFill>
                <a:effectLst/>
                <a:highlight>
                  <a:srgbClr val="FFFFFF"/>
                </a:highlight>
                <a:latin typeface="-apple-system"/>
              </a:rPr>
              <a:t>Koval</a:t>
            </a:r>
            <a:r>
              <a:rPr lang="en-IN" b="0" i="0" dirty="0">
                <a:solidFill>
                  <a:srgbClr val="222222"/>
                </a:solidFill>
                <a:effectLst/>
                <a:highlight>
                  <a:srgbClr val="FFFFFF"/>
                </a:highlight>
                <a:latin typeface="-apple-system"/>
              </a:rPr>
              <a:t>, O. A. O</a:t>
            </a:r>
            <a:r>
              <a:rPr lang="az-Cyrl-AZ" b="0" i="0" dirty="0">
                <a:solidFill>
                  <a:srgbClr val="222222"/>
                </a:solidFill>
                <a:effectLst/>
                <a:highlight>
                  <a:srgbClr val="FFFFFF"/>
                </a:highlight>
                <a:latin typeface="-apple-system"/>
              </a:rPr>
              <a:t>п</a:t>
            </a:r>
            <a:r>
              <a:rPr lang="en-IN" b="0" i="0" dirty="0" err="1">
                <a:solidFill>
                  <a:srgbClr val="222222"/>
                </a:solidFill>
                <a:effectLst/>
                <a:highlight>
                  <a:srgbClr val="FFFFFF"/>
                </a:highlight>
                <a:latin typeface="-apple-system"/>
              </a:rPr>
              <a:t>yxo</a:t>
            </a:r>
            <a:r>
              <a:rPr lang="az-Cyrl-AZ" b="0" i="0" dirty="0">
                <a:solidFill>
                  <a:srgbClr val="222222"/>
                </a:solidFill>
                <a:effectLst/>
                <a:highlight>
                  <a:srgbClr val="FFFFFF"/>
                </a:highlight>
                <a:latin typeface="-apple-system"/>
              </a:rPr>
              <a:t>ль-</a:t>
            </a:r>
            <a:r>
              <a:rPr lang="en-IN" b="0" i="0" dirty="0" err="1">
                <a:solidFill>
                  <a:srgbClr val="222222"/>
                </a:solidFill>
                <a:effectLst/>
                <a:highlight>
                  <a:srgbClr val="FFFFFF"/>
                </a:highlight>
                <a:latin typeface="-apple-system"/>
              </a:rPr>
              <a:t>acco</a:t>
            </a:r>
            <a:r>
              <a:rPr lang="az-Cyrl-AZ" b="0" i="0" dirty="0">
                <a:solidFill>
                  <a:srgbClr val="222222"/>
                </a:solidFill>
                <a:effectLst/>
                <a:highlight>
                  <a:srgbClr val="FFFFFF"/>
                </a:highlight>
                <a:latin typeface="-apple-system"/>
              </a:rPr>
              <a:t>ции</a:t>
            </a:r>
            <a:r>
              <a:rPr lang="en-IN" b="0" i="0" dirty="0">
                <a:solidFill>
                  <a:srgbClr val="222222"/>
                </a:solidFill>
                <a:effectLst/>
                <a:highlight>
                  <a:srgbClr val="FFFFFF"/>
                </a:highlight>
                <a:latin typeface="-apple-system"/>
              </a:rPr>
              <a:t>po</a:t>
            </a:r>
            <a:r>
              <a:rPr lang="az-Cyrl-AZ" b="0" i="0" dirty="0">
                <a:solidFill>
                  <a:srgbClr val="222222"/>
                </a:solidFill>
                <a:effectLst/>
                <a:highlight>
                  <a:srgbClr val="FFFFFF"/>
                </a:highlight>
                <a:latin typeface="-apple-system"/>
              </a:rPr>
              <a:t>в</a:t>
            </a:r>
            <a:r>
              <a:rPr lang="en-IN" b="0" i="0" dirty="0">
                <a:solidFill>
                  <a:srgbClr val="222222"/>
                </a:solidFill>
                <a:effectLst/>
                <a:highlight>
                  <a:srgbClr val="FFFFFF"/>
                </a:highlight>
                <a:latin typeface="-apple-system"/>
              </a:rPr>
              <a:t>a</a:t>
            </a:r>
            <a:r>
              <a:rPr lang="az-Cyrl-AZ" b="0" i="0" dirty="0">
                <a:solidFill>
                  <a:srgbClr val="222222"/>
                </a:solidFill>
                <a:effectLst/>
                <a:highlight>
                  <a:srgbClr val="FFFFFF"/>
                </a:highlight>
                <a:latin typeface="-apple-system"/>
              </a:rPr>
              <a:t>нны</a:t>
            </a:r>
            <a:r>
              <a:rPr lang="en-IN" b="0" i="0" dirty="0">
                <a:solidFill>
                  <a:srgbClr val="222222"/>
                </a:solidFill>
                <a:effectLst/>
                <a:highlight>
                  <a:srgbClr val="FFFFFF"/>
                </a:highlight>
                <a:latin typeface="-apple-system"/>
              </a:rPr>
              <a:t>e </a:t>
            </a:r>
            <a:r>
              <a:rPr lang="az-Cyrl-AZ" b="0" i="0" dirty="0">
                <a:solidFill>
                  <a:srgbClr val="222222"/>
                </a:solidFill>
                <a:effectLst/>
                <a:highlight>
                  <a:srgbClr val="FFFFFF"/>
                </a:highlight>
                <a:latin typeface="-apple-system"/>
              </a:rPr>
              <a:t>фиб</a:t>
            </a:r>
            <a:r>
              <a:rPr lang="en-IN" b="0" i="0" dirty="0">
                <a:solidFill>
                  <a:srgbClr val="222222"/>
                </a:solidFill>
                <a:effectLst/>
                <a:highlight>
                  <a:srgbClr val="FFFFFF"/>
                </a:highlight>
                <a:latin typeface="-apple-system"/>
              </a:rPr>
              <a:t>po</a:t>
            </a:r>
            <a:r>
              <a:rPr lang="az-Cyrl-AZ" b="0" i="0" dirty="0">
                <a:solidFill>
                  <a:srgbClr val="222222"/>
                </a:solidFill>
                <a:effectLst/>
                <a:highlight>
                  <a:srgbClr val="FFFFFF"/>
                </a:highlight>
                <a:latin typeface="-apple-system"/>
              </a:rPr>
              <a:t>бл</a:t>
            </a:r>
            <a:r>
              <a:rPr lang="en-IN" b="0" i="0" dirty="0">
                <a:solidFill>
                  <a:srgbClr val="222222"/>
                </a:solidFill>
                <a:effectLst/>
                <a:highlight>
                  <a:srgbClr val="FFFFFF"/>
                </a:highlight>
                <a:latin typeface="-apple-system"/>
              </a:rPr>
              <a:t>ac</a:t>
            </a:r>
            <a:r>
              <a:rPr lang="az-Cyrl-AZ" b="0" i="0" dirty="0">
                <a:solidFill>
                  <a:srgbClr val="222222"/>
                </a:solidFill>
                <a:effectLst/>
                <a:highlight>
                  <a:srgbClr val="FFFFFF"/>
                </a:highlight>
                <a:latin typeface="-apple-system"/>
              </a:rPr>
              <a:t>ты и и</a:t>
            </a:r>
            <a:r>
              <a:rPr lang="en-IN" b="0" i="0" dirty="0">
                <a:solidFill>
                  <a:srgbClr val="222222"/>
                </a:solidFill>
                <a:effectLst/>
                <a:highlight>
                  <a:srgbClr val="FFFFFF"/>
                </a:highlight>
                <a:latin typeface="-apple-system"/>
              </a:rPr>
              <a:t>x po</a:t>
            </a:r>
            <a:r>
              <a:rPr lang="az-Cyrl-AZ" b="0" i="0" dirty="0">
                <a:solidFill>
                  <a:srgbClr val="222222"/>
                </a:solidFill>
                <a:effectLst/>
                <a:highlight>
                  <a:srgbClr val="FFFFFF"/>
                </a:highlight>
                <a:latin typeface="-apple-system"/>
              </a:rPr>
              <a:t>ль в </a:t>
            </a:r>
            <a:r>
              <a:rPr lang="en-IN" b="0" i="0" dirty="0">
                <a:solidFill>
                  <a:srgbClr val="222222"/>
                </a:solidFill>
                <a:effectLst/>
                <a:highlight>
                  <a:srgbClr val="FFFFFF"/>
                </a:highlight>
                <a:latin typeface="-apple-system"/>
              </a:rPr>
              <a:t>o</a:t>
            </a:r>
            <a:r>
              <a:rPr lang="az-Cyrl-AZ" b="0" i="0" dirty="0">
                <a:solidFill>
                  <a:srgbClr val="222222"/>
                </a:solidFill>
                <a:effectLst/>
                <a:highlight>
                  <a:srgbClr val="FFFFFF"/>
                </a:highlight>
                <a:latin typeface="-apple-system"/>
              </a:rPr>
              <a:t>п</a:t>
            </a:r>
            <a:r>
              <a:rPr lang="en-IN" b="0" i="0" dirty="0" err="1">
                <a:solidFill>
                  <a:srgbClr val="222222"/>
                </a:solidFill>
                <a:effectLst/>
                <a:highlight>
                  <a:srgbClr val="FFFFFF"/>
                </a:highlight>
                <a:latin typeface="-apple-system"/>
              </a:rPr>
              <a:t>yxo</a:t>
            </a:r>
            <a:r>
              <a:rPr lang="az-Cyrl-AZ" b="0" i="0" dirty="0">
                <a:solidFill>
                  <a:srgbClr val="222222"/>
                </a:solidFill>
                <a:effectLst/>
                <a:highlight>
                  <a:srgbClr val="FFFFFF"/>
                </a:highlight>
                <a:latin typeface="-apple-system"/>
              </a:rPr>
              <a:t>л</a:t>
            </a:r>
            <a:r>
              <a:rPr lang="en-IN" b="0" i="0" dirty="0">
                <a:solidFill>
                  <a:srgbClr val="222222"/>
                </a:solidFill>
                <a:effectLst/>
                <a:highlight>
                  <a:srgbClr val="FFFFFF"/>
                </a:highlight>
                <a:latin typeface="-apple-system"/>
              </a:rPr>
              <a:t>e</a:t>
            </a:r>
            <a:r>
              <a:rPr lang="az-Cyrl-AZ" b="0" i="0" dirty="0">
                <a:solidFill>
                  <a:srgbClr val="222222"/>
                </a:solidFill>
                <a:effectLst/>
                <a:highlight>
                  <a:srgbClr val="FFFFFF"/>
                </a:highlight>
                <a:latin typeface="-apple-system"/>
              </a:rPr>
              <a:t>в</a:t>
            </a:r>
            <a:r>
              <a:rPr lang="en-IN" b="0" i="0" dirty="0">
                <a:solidFill>
                  <a:srgbClr val="222222"/>
                </a:solidFill>
                <a:effectLst/>
                <a:highlight>
                  <a:srgbClr val="FFFFFF"/>
                </a:highlight>
                <a:latin typeface="-apple-system"/>
              </a:rPr>
              <a:t>o</a:t>
            </a:r>
            <a:r>
              <a:rPr lang="az-Cyrl-AZ" b="0" i="0" dirty="0">
                <a:solidFill>
                  <a:srgbClr val="222222"/>
                </a:solidFill>
                <a:effectLst/>
                <a:highlight>
                  <a:srgbClr val="FFFFFF"/>
                </a:highlight>
                <a:latin typeface="-apple-system"/>
              </a:rPr>
              <a:t>й п</a:t>
            </a:r>
            <a:r>
              <a:rPr lang="en-IN" b="0" i="0" dirty="0">
                <a:solidFill>
                  <a:srgbClr val="222222"/>
                </a:solidFill>
                <a:effectLst/>
                <a:highlight>
                  <a:srgbClr val="FFFFFF"/>
                </a:highlight>
                <a:latin typeface="-apple-system"/>
              </a:rPr>
              <a:t>po</a:t>
            </a:r>
            <a:r>
              <a:rPr lang="az-Cyrl-AZ" b="0" i="0" dirty="0">
                <a:solidFill>
                  <a:srgbClr val="222222"/>
                </a:solidFill>
                <a:effectLst/>
                <a:highlight>
                  <a:srgbClr val="FFFFFF"/>
                </a:highlight>
                <a:latin typeface="-apple-system"/>
              </a:rPr>
              <a:t>г</a:t>
            </a:r>
            <a:r>
              <a:rPr lang="en-IN" b="0" i="0" dirty="0" err="1">
                <a:solidFill>
                  <a:srgbClr val="222222"/>
                </a:solidFill>
                <a:effectLst/>
                <a:highlight>
                  <a:srgbClr val="FFFFFF"/>
                </a:highlight>
                <a:latin typeface="-apple-system"/>
              </a:rPr>
              <a:t>pecc</a:t>
            </a:r>
            <a:r>
              <a:rPr lang="az-Cyrl-AZ" b="0" i="0" dirty="0">
                <a:solidFill>
                  <a:srgbClr val="222222"/>
                </a:solidFill>
                <a:effectLst/>
                <a:highlight>
                  <a:srgbClr val="FFFFFF"/>
                </a:highlight>
                <a:latin typeface="-apple-system"/>
              </a:rPr>
              <a:t>ии. </a:t>
            </a:r>
            <a:r>
              <a:rPr lang="en-IN" b="0" i="1" dirty="0">
                <a:solidFill>
                  <a:srgbClr val="222222"/>
                </a:solidFill>
                <a:effectLst/>
                <a:highlight>
                  <a:srgbClr val="FFFFFF"/>
                </a:highlight>
                <a:latin typeface="-apple-system"/>
              </a:rPr>
              <a:t>Ba</a:t>
            </a:r>
            <a:r>
              <a:rPr lang="az-Cyrl-AZ" b="0" i="1" dirty="0">
                <a:solidFill>
                  <a:srgbClr val="222222"/>
                </a:solidFill>
                <a:effectLst/>
                <a:highlight>
                  <a:srgbClr val="FFFFFF"/>
                </a:highlight>
                <a:latin typeface="-apple-system"/>
              </a:rPr>
              <a:t>вил</a:t>
            </a:r>
            <a:r>
              <a:rPr lang="en-IN" b="0" i="1" dirty="0">
                <a:solidFill>
                  <a:srgbClr val="222222"/>
                </a:solidFill>
                <a:effectLst/>
                <a:highlight>
                  <a:srgbClr val="FFFFFF"/>
                </a:highlight>
                <a:latin typeface="-apple-system"/>
              </a:rPr>
              <a:t>o</a:t>
            </a:r>
            <a:r>
              <a:rPr lang="az-Cyrl-AZ" b="0" i="1" dirty="0">
                <a:solidFill>
                  <a:srgbClr val="222222"/>
                </a:solidFill>
                <a:effectLst/>
                <a:highlight>
                  <a:srgbClr val="FFFFFF"/>
                </a:highlight>
                <a:latin typeface="-apple-system"/>
              </a:rPr>
              <a:t>в</a:t>
            </a:r>
            <a:r>
              <a:rPr lang="en-IN" b="0" i="1" dirty="0">
                <a:solidFill>
                  <a:srgbClr val="222222"/>
                </a:solidFill>
                <a:effectLst/>
                <a:highlight>
                  <a:srgbClr val="FFFFFF"/>
                </a:highlight>
                <a:latin typeface="-apple-system"/>
              </a:rPr>
              <a:t>c</a:t>
            </a:r>
            <a:r>
              <a:rPr lang="az-Cyrl-AZ" b="0" i="1" dirty="0">
                <a:solidFill>
                  <a:srgbClr val="222222"/>
                </a:solidFill>
                <a:effectLst/>
                <a:highlight>
                  <a:srgbClr val="FFFFFF"/>
                </a:highlight>
                <a:latin typeface="-apple-system"/>
              </a:rPr>
              <a:t>кий ж</a:t>
            </a:r>
            <a:r>
              <a:rPr lang="en-IN" b="0" i="1" dirty="0" err="1">
                <a:solidFill>
                  <a:srgbClr val="222222"/>
                </a:solidFill>
                <a:effectLst/>
                <a:highlight>
                  <a:srgbClr val="FFFFFF"/>
                </a:highlight>
                <a:latin typeface="-apple-system"/>
              </a:rPr>
              <a:t>yp</a:t>
            </a:r>
            <a:r>
              <a:rPr lang="az-Cyrl-AZ" b="0" i="1" dirty="0">
                <a:solidFill>
                  <a:srgbClr val="222222"/>
                </a:solidFill>
                <a:effectLst/>
                <a:highlight>
                  <a:srgbClr val="FFFFFF"/>
                </a:highlight>
                <a:latin typeface="-apple-system"/>
              </a:rPr>
              <a:t>н</a:t>
            </a:r>
            <a:r>
              <a:rPr lang="en-IN" b="0" i="1" dirty="0">
                <a:solidFill>
                  <a:srgbClr val="222222"/>
                </a:solidFill>
                <a:effectLst/>
                <a:highlight>
                  <a:srgbClr val="FFFFFF"/>
                </a:highlight>
                <a:latin typeface="-apple-system"/>
              </a:rPr>
              <a:t>a</a:t>
            </a:r>
            <a:r>
              <a:rPr lang="az-Cyrl-AZ" b="0" i="1" dirty="0">
                <a:solidFill>
                  <a:srgbClr val="222222"/>
                </a:solidFill>
                <a:effectLst/>
                <a:highlight>
                  <a:srgbClr val="FFFFFF"/>
                </a:highlight>
                <a:latin typeface="-apple-system"/>
              </a:rPr>
              <a:t>л г</a:t>
            </a:r>
            <a:r>
              <a:rPr lang="en-IN" b="0" i="1" dirty="0">
                <a:solidFill>
                  <a:srgbClr val="222222"/>
                </a:solidFill>
                <a:effectLst/>
                <a:highlight>
                  <a:srgbClr val="FFFFFF"/>
                </a:highlight>
                <a:latin typeface="-apple-system"/>
              </a:rPr>
              <a:t>e</a:t>
            </a:r>
            <a:r>
              <a:rPr lang="az-Cyrl-AZ" b="0" i="1" dirty="0">
                <a:solidFill>
                  <a:srgbClr val="222222"/>
                </a:solidFill>
                <a:effectLst/>
                <a:highlight>
                  <a:srgbClr val="FFFFFF"/>
                </a:highlight>
                <a:latin typeface="-apple-system"/>
              </a:rPr>
              <a:t>н</a:t>
            </a:r>
            <a:r>
              <a:rPr lang="en-IN" b="0" i="1" dirty="0">
                <a:solidFill>
                  <a:srgbClr val="222222"/>
                </a:solidFill>
                <a:effectLst/>
                <a:highlight>
                  <a:srgbClr val="FFFFFF"/>
                </a:highlight>
                <a:latin typeface="-apple-system"/>
              </a:rPr>
              <a:t>e</a:t>
            </a:r>
            <a:r>
              <a:rPr lang="az-Cyrl-AZ" b="0" i="1" dirty="0">
                <a:solidFill>
                  <a:srgbClr val="222222"/>
                </a:solidFill>
                <a:effectLst/>
                <a:highlight>
                  <a:srgbClr val="FFFFFF"/>
                </a:highlight>
                <a:latin typeface="-apple-system"/>
              </a:rPr>
              <a:t>тики и </a:t>
            </a:r>
            <a:r>
              <a:rPr lang="en-IN" b="0" i="1" dirty="0" err="1">
                <a:solidFill>
                  <a:srgbClr val="222222"/>
                </a:solidFill>
                <a:effectLst/>
                <a:highlight>
                  <a:srgbClr val="FFFFFF"/>
                </a:highlight>
                <a:latin typeface="-apple-system"/>
              </a:rPr>
              <a:t>ce</a:t>
            </a:r>
            <a:r>
              <a:rPr lang="az-Cyrl-AZ" b="0" i="1" dirty="0">
                <a:solidFill>
                  <a:srgbClr val="222222"/>
                </a:solidFill>
                <a:effectLst/>
                <a:highlight>
                  <a:srgbClr val="FFFFFF"/>
                </a:highlight>
                <a:latin typeface="-apple-system"/>
              </a:rPr>
              <a:t>л</a:t>
            </a:r>
            <a:r>
              <a:rPr lang="en-IN" b="0" i="1" dirty="0">
                <a:solidFill>
                  <a:srgbClr val="222222"/>
                </a:solidFill>
                <a:effectLst/>
                <a:highlight>
                  <a:srgbClr val="FFFFFF"/>
                </a:highlight>
                <a:latin typeface="-apple-system"/>
              </a:rPr>
              <a:t>e</a:t>
            </a:r>
            <a:r>
              <a:rPr lang="az-Cyrl-AZ" b="0" i="1" dirty="0">
                <a:solidFill>
                  <a:srgbClr val="222222"/>
                </a:solidFill>
                <a:effectLst/>
                <a:highlight>
                  <a:srgbClr val="FFFFFF"/>
                </a:highlight>
                <a:latin typeface="-apple-system"/>
              </a:rPr>
              <a:t>кции</a:t>
            </a:r>
            <a:r>
              <a:rPr lang="az-Cyrl-AZ" b="0" i="0" dirty="0">
                <a:solidFill>
                  <a:srgbClr val="222222"/>
                </a:solidFill>
                <a:effectLst/>
                <a:highlight>
                  <a:srgbClr val="FFFFFF"/>
                </a:highlight>
                <a:latin typeface="-apple-system"/>
              </a:rPr>
              <a:t> </a:t>
            </a:r>
            <a:r>
              <a:rPr lang="az-Cyrl-AZ" b="1" i="0" dirty="0">
                <a:solidFill>
                  <a:srgbClr val="222222"/>
                </a:solidFill>
                <a:effectLst/>
                <a:highlight>
                  <a:srgbClr val="FFFFFF"/>
                </a:highlight>
                <a:latin typeface="-apple-system"/>
              </a:rPr>
              <a:t>26</a:t>
            </a:r>
            <a:r>
              <a:rPr lang="az-Cyrl-AZ" b="0" i="0" dirty="0">
                <a:solidFill>
                  <a:srgbClr val="222222"/>
                </a:solidFill>
                <a:effectLst/>
                <a:highlight>
                  <a:srgbClr val="FFFFFF"/>
                </a:highlight>
                <a:latin typeface="-apple-system"/>
              </a:rPr>
              <a:t>, 14–21 (2022).</a:t>
            </a:r>
            <a:endParaRPr lang="en-US" b="0" i="0" dirty="0">
              <a:solidFill>
                <a:srgbClr val="222222"/>
              </a:solidFill>
              <a:effectLst/>
              <a:highlight>
                <a:srgbClr val="FFFFFF"/>
              </a:highlight>
              <a:latin typeface="-apple-system"/>
            </a:endParaRPr>
          </a:p>
          <a:p>
            <a:pPr marL="76200" lvl="0" indent="0" algn="l" rtl="0">
              <a:lnSpc>
                <a:spcPct val="114000"/>
              </a:lnSpc>
              <a:spcBef>
                <a:spcPts val="480"/>
              </a:spcBef>
              <a:spcAft>
                <a:spcPts val="0"/>
              </a:spcAft>
              <a:buSzPts val="2400"/>
              <a:buNone/>
            </a:pPr>
            <a:endParaRPr lang="en-US" dirty="0">
              <a:solidFill>
                <a:srgbClr val="222222"/>
              </a:solidFill>
              <a:highlight>
                <a:srgbClr val="FFFFFF"/>
              </a:highlight>
              <a:latin typeface="-apple-system"/>
            </a:endParaRPr>
          </a:p>
          <a:p>
            <a:pPr marL="76200" lvl="0" indent="0" algn="l" rtl="0">
              <a:lnSpc>
                <a:spcPct val="114000"/>
              </a:lnSpc>
              <a:spcBef>
                <a:spcPts val="480"/>
              </a:spcBef>
              <a:spcAft>
                <a:spcPts val="0"/>
              </a:spcAft>
              <a:buSzPts val="2400"/>
              <a:buNone/>
            </a:pPr>
            <a:endParaRPr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REFERENCES</a:t>
            </a:r>
            <a:endParaRPr/>
          </a:p>
        </p:txBody>
      </p:sp>
      <p:sp>
        <p:nvSpPr>
          <p:cNvPr id="219" name="Google Shape;219;p3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algn="l"/>
            <a:r>
              <a:rPr lang="en-US" b="0" i="0" dirty="0" err="1">
                <a:solidFill>
                  <a:srgbClr val="222222"/>
                </a:solidFill>
                <a:effectLst/>
                <a:highlight>
                  <a:srgbClr val="FFFFFF"/>
                </a:highlight>
                <a:latin typeface="-apple-system"/>
              </a:rPr>
              <a:t>Boutry</a:t>
            </a:r>
            <a:r>
              <a:rPr lang="en-US" b="0" i="0" dirty="0">
                <a:solidFill>
                  <a:srgbClr val="222222"/>
                </a:solidFill>
                <a:effectLst/>
                <a:highlight>
                  <a:srgbClr val="FFFFFF"/>
                </a:highlight>
                <a:latin typeface="-apple-system"/>
              </a:rPr>
              <a:t>, J. </a:t>
            </a:r>
            <a:r>
              <a:rPr lang="en-US" b="0" i="1" dirty="0">
                <a:solidFill>
                  <a:srgbClr val="222222"/>
                </a:solidFill>
                <a:effectLst/>
                <a:highlight>
                  <a:srgbClr val="FFFFFF"/>
                </a:highlight>
                <a:latin typeface="-apple-system"/>
              </a:rPr>
              <a:t>et al.</a:t>
            </a:r>
            <a:r>
              <a:rPr lang="en-US" b="0" i="0" dirty="0">
                <a:solidFill>
                  <a:srgbClr val="222222"/>
                </a:solidFill>
                <a:effectLst/>
                <a:highlight>
                  <a:srgbClr val="FFFFFF"/>
                </a:highlight>
                <a:latin typeface="-apple-system"/>
              </a:rPr>
              <a:t> The evolution and ecology of benign tumors. </a:t>
            </a:r>
            <a:r>
              <a:rPr lang="en-US" b="0" i="1" dirty="0" err="1">
                <a:solidFill>
                  <a:srgbClr val="222222"/>
                </a:solidFill>
                <a:effectLst/>
                <a:highlight>
                  <a:srgbClr val="FFFFFF"/>
                </a:highlight>
                <a:latin typeface="-apple-system"/>
              </a:rPr>
              <a:t>Biochim</a:t>
            </a:r>
            <a:r>
              <a:rPr lang="en-US" b="0" i="1" dirty="0">
                <a:solidFill>
                  <a:srgbClr val="222222"/>
                </a:solidFill>
                <a:effectLst/>
                <a:highlight>
                  <a:srgbClr val="FFFFFF"/>
                </a:highlight>
                <a:latin typeface="-apple-system"/>
              </a:rPr>
              <a:t>. </a:t>
            </a:r>
            <a:r>
              <a:rPr lang="en-US" b="0" i="1" dirty="0" err="1">
                <a:solidFill>
                  <a:srgbClr val="222222"/>
                </a:solidFill>
                <a:effectLst/>
                <a:highlight>
                  <a:srgbClr val="FFFFFF"/>
                </a:highlight>
                <a:latin typeface="-apple-system"/>
              </a:rPr>
              <a:t>Biophys</a:t>
            </a:r>
            <a:r>
              <a:rPr lang="en-US" b="0" i="1" dirty="0">
                <a:solidFill>
                  <a:srgbClr val="222222"/>
                </a:solidFill>
                <a:effectLst/>
                <a:highlight>
                  <a:srgbClr val="FFFFFF"/>
                </a:highlight>
                <a:latin typeface="-apple-system"/>
              </a:rPr>
              <a:t>. Acta (BBA) Rev. Cancer</a:t>
            </a:r>
            <a:r>
              <a:rPr lang="en-US" b="0" i="0" dirty="0">
                <a:solidFill>
                  <a:srgbClr val="222222"/>
                </a:solidFill>
                <a:effectLst/>
                <a:highlight>
                  <a:srgbClr val="FFFFFF"/>
                </a:highlight>
                <a:latin typeface="-apple-system"/>
              </a:rPr>
              <a:t> </a:t>
            </a:r>
            <a:r>
              <a:rPr lang="en-US" b="1" i="0" dirty="0">
                <a:solidFill>
                  <a:srgbClr val="222222"/>
                </a:solidFill>
                <a:effectLst/>
                <a:highlight>
                  <a:srgbClr val="FFFFFF"/>
                </a:highlight>
                <a:latin typeface="-apple-system"/>
              </a:rPr>
              <a:t>1877</a:t>
            </a:r>
            <a:r>
              <a:rPr lang="en-US" b="0" i="0" dirty="0">
                <a:solidFill>
                  <a:srgbClr val="222222"/>
                </a:solidFill>
                <a:effectLst/>
                <a:highlight>
                  <a:srgbClr val="FFFFFF"/>
                </a:highlight>
                <a:latin typeface="-apple-system"/>
              </a:rPr>
              <a:t>, 188643 (2022).</a:t>
            </a:r>
          </a:p>
          <a:p>
            <a:pPr algn="l"/>
            <a:endParaRPr lang="en-US" dirty="0">
              <a:solidFill>
                <a:srgbClr val="222222"/>
              </a:solidFill>
              <a:highlight>
                <a:srgbClr val="FFFFFF"/>
              </a:highlight>
              <a:latin typeface="-apple-system"/>
            </a:endParaRPr>
          </a:p>
          <a:p>
            <a:pPr algn="l"/>
            <a:r>
              <a:rPr lang="en-US" b="0" i="0" dirty="0">
                <a:solidFill>
                  <a:srgbClr val="222222"/>
                </a:solidFill>
                <a:effectLst/>
                <a:highlight>
                  <a:srgbClr val="FFFFFF"/>
                </a:highlight>
                <a:latin typeface="-apple-system"/>
              </a:rPr>
              <a:t>Tadesse, A., </a:t>
            </a:r>
            <a:r>
              <a:rPr lang="en-US" b="0" i="0" dirty="0" err="1">
                <a:solidFill>
                  <a:srgbClr val="222222"/>
                </a:solidFill>
                <a:effectLst/>
                <a:highlight>
                  <a:srgbClr val="FFFFFF"/>
                </a:highlight>
                <a:latin typeface="-apple-system"/>
              </a:rPr>
              <a:t>Tafa</a:t>
            </a:r>
            <a:r>
              <a:rPr lang="en-US" b="0" i="0" dirty="0">
                <a:solidFill>
                  <a:srgbClr val="222222"/>
                </a:solidFill>
                <a:effectLst/>
                <a:highlight>
                  <a:srgbClr val="FFFFFF"/>
                </a:highlight>
                <a:latin typeface="-apple-system"/>
              </a:rPr>
              <a:t> </a:t>
            </a:r>
            <a:r>
              <a:rPr lang="en-US" b="0" i="0" dirty="0" err="1">
                <a:solidFill>
                  <a:srgbClr val="222222"/>
                </a:solidFill>
                <a:effectLst/>
                <a:highlight>
                  <a:srgbClr val="FFFFFF"/>
                </a:highlight>
                <a:latin typeface="-apple-system"/>
              </a:rPr>
              <a:t>Segni</a:t>
            </a:r>
            <a:r>
              <a:rPr lang="en-US" b="0" i="0" dirty="0">
                <a:solidFill>
                  <a:srgbClr val="222222"/>
                </a:solidFill>
                <a:effectLst/>
                <a:highlight>
                  <a:srgbClr val="FFFFFF"/>
                </a:highlight>
                <a:latin typeface="-apple-system"/>
              </a:rPr>
              <a:t>, M. &amp; </a:t>
            </a:r>
            <a:r>
              <a:rPr lang="en-US" b="0" i="0" dirty="0" err="1">
                <a:solidFill>
                  <a:srgbClr val="222222"/>
                </a:solidFill>
                <a:effectLst/>
                <a:highlight>
                  <a:srgbClr val="FFFFFF"/>
                </a:highlight>
                <a:latin typeface="-apple-system"/>
              </a:rPr>
              <a:t>Demissie</a:t>
            </a:r>
            <a:r>
              <a:rPr lang="en-US" b="0" i="0" dirty="0">
                <a:solidFill>
                  <a:srgbClr val="222222"/>
                </a:solidFill>
                <a:effectLst/>
                <a:highlight>
                  <a:srgbClr val="FFFFFF"/>
                </a:highlight>
                <a:latin typeface="-apple-system"/>
              </a:rPr>
              <a:t>, H. F. Knowledge, attitude, and practice (KAP) toward cervical cancer screening among </a:t>
            </a:r>
            <a:r>
              <a:rPr lang="en-US" b="0" i="0" dirty="0" err="1">
                <a:solidFill>
                  <a:srgbClr val="222222"/>
                </a:solidFill>
                <a:effectLst/>
                <a:highlight>
                  <a:srgbClr val="FFFFFF"/>
                </a:highlight>
                <a:latin typeface="-apple-system"/>
              </a:rPr>
              <a:t>adama</a:t>
            </a:r>
            <a:r>
              <a:rPr lang="en-US" b="0" i="0" dirty="0">
                <a:solidFill>
                  <a:srgbClr val="222222"/>
                </a:solidFill>
                <a:effectLst/>
                <a:highlight>
                  <a:srgbClr val="FFFFFF"/>
                </a:highlight>
                <a:latin typeface="-apple-system"/>
              </a:rPr>
              <a:t> science and technology university female students, Ethiopia. </a:t>
            </a:r>
            <a:r>
              <a:rPr lang="en-US" b="0" i="1" dirty="0">
                <a:solidFill>
                  <a:srgbClr val="222222"/>
                </a:solidFill>
                <a:effectLst/>
                <a:highlight>
                  <a:srgbClr val="FFFFFF"/>
                </a:highlight>
                <a:latin typeface="-apple-system"/>
              </a:rPr>
              <a:t>Int. J. Breast Cancer</a:t>
            </a:r>
            <a:r>
              <a:rPr lang="en-US" b="0" i="0" dirty="0">
                <a:solidFill>
                  <a:srgbClr val="222222"/>
                </a:solidFill>
                <a:effectLst/>
                <a:highlight>
                  <a:srgbClr val="FFFFFF"/>
                </a:highlight>
                <a:latin typeface="-apple-system"/>
              </a:rPr>
              <a:t> </a:t>
            </a:r>
            <a:r>
              <a:rPr lang="en-US" b="0" i="0" dirty="0">
                <a:solidFill>
                  <a:srgbClr val="006699"/>
                </a:solidFill>
                <a:effectLst/>
                <a:highlight>
                  <a:srgbClr val="FFFFFF"/>
                </a:highlight>
                <a:latin typeface="-apple-system"/>
                <a:hlinkClick r:id="rId3"/>
              </a:rPr>
              <a:t>https://doi.org/10.1155/2022/2490327</a:t>
            </a:r>
            <a:r>
              <a:rPr lang="en-US" b="0" i="0" dirty="0">
                <a:solidFill>
                  <a:srgbClr val="222222"/>
                </a:solidFill>
                <a:effectLst/>
                <a:highlight>
                  <a:srgbClr val="FFFFFF"/>
                </a:highlight>
                <a:latin typeface="-apple-system"/>
              </a:rPr>
              <a:t> (2022).</a:t>
            </a:r>
            <a:endParaRPr lang="en-US" b="1" i="0" dirty="0">
              <a:solidFill>
                <a:srgbClr val="222222"/>
              </a:solidFill>
              <a:effectLst/>
              <a:highlight>
                <a:srgbClr val="FFFFFF"/>
              </a:highlight>
              <a:latin typeface="-apple-system"/>
            </a:endParaRPr>
          </a:p>
          <a:p>
            <a:pPr marL="76200" lvl="0" indent="0" algn="l" rtl="0">
              <a:lnSpc>
                <a:spcPct val="114000"/>
              </a:lnSpc>
              <a:spcBef>
                <a:spcPts val="480"/>
              </a:spcBef>
              <a:spcAft>
                <a:spcPts val="0"/>
              </a:spcAft>
              <a:buSzPts val="2400"/>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p:nvPr/>
        </p:nvSpPr>
        <p:spPr>
          <a:xfrm>
            <a:off x="324465" y="2340665"/>
            <a:ext cx="8178393" cy="15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9600" b="0" i="0" u="none" strike="noStrike" cap="none">
                <a:solidFill>
                  <a:schemeClr val="dk1"/>
                </a:solidFill>
                <a:latin typeface="Calibri"/>
                <a:ea typeface="Calibri"/>
                <a:cs typeface="Calibri"/>
                <a:sym typeface="Calibri"/>
              </a:rPr>
              <a:t>  </a:t>
            </a:r>
            <a:r>
              <a:rPr lang="en-US" sz="96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107" name="Google Shape;107;p2"/>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ABSTRACT</a:t>
            </a:r>
            <a:endParaRPr/>
          </a:p>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INTRODUCTION</a:t>
            </a:r>
            <a:endParaRPr/>
          </a:p>
          <a:p>
            <a:pPr marL="342900" lvl="0" indent="-342900" algn="l" rtl="0">
              <a:lnSpc>
                <a:spcPct val="114000"/>
              </a:lnSpc>
              <a:spcBef>
                <a:spcPts val="0"/>
              </a:spcBef>
              <a:spcAft>
                <a:spcPts val="0"/>
              </a:spcAft>
              <a:buSzPts val="2400"/>
              <a:buFont typeface="Noto Sans Symbols"/>
              <a:buChar char="⮚"/>
            </a:pPr>
            <a:r>
              <a:rPr lang="en-US">
                <a:latin typeface="Times New Roman"/>
                <a:ea typeface="Times New Roman"/>
                <a:cs typeface="Times New Roman"/>
                <a:sym typeface="Times New Roman"/>
              </a:rPr>
              <a:t> LITERATURE SURVEY</a:t>
            </a:r>
            <a:endParaRPr/>
          </a:p>
          <a:p>
            <a:pPr marL="457200" lvl="0" indent="-381000" algn="l" rtl="0">
              <a:lnSpc>
                <a:spcPct val="114000"/>
              </a:lnSpc>
              <a:spcBef>
                <a:spcPts val="0"/>
              </a:spcBef>
              <a:spcAft>
                <a:spcPts val="0"/>
              </a:spcAft>
              <a:buSzPts val="2400"/>
              <a:buFont typeface="Times New Roman"/>
              <a:buChar char="⮚"/>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a:p>
            <a:pPr marL="457200" lvl="0" indent="-381000" algn="l" rtl="0">
              <a:lnSpc>
                <a:spcPct val="114000"/>
              </a:lnSpc>
              <a:spcBef>
                <a:spcPts val="0"/>
              </a:spcBef>
              <a:spcAft>
                <a:spcPts val="0"/>
              </a:spcAft>
              <a:buSzPts val="2400"/>
              <a:buFont typeface="Times New Roman"/>
              <a:buChar char="⮚"/>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PROPOSED METHODOLOGY</a:t>
            </a:r>
            <a:endParaRPr>
              <a:latin typeface="Times New Roman"/>
              <a:ea typeface="Times New Roman"/>
              <a:cs typeface="Times New Roman"/>
              <a:sym typeface="Times New Roman"/>
            </a:endParaRPr>
          </a:p>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RESULTS AND DISCUSSION</a:t>
            </a:r>
            <a:endParaRPr/>
          </a:p>
          <a:p>
            <a:pPr marL="342900" lvl="0" indent="-342900" algn="l" rtl="0">
              <a:lnSpc>
                <a:spcPct val="114000"/>
              </a:lnSpc>
              <a:spcBef>
                <a:spcPts val="0"/>
              </a:spcBef>
              <a:spcAft>
                <a:spcPts val="0"/>
              </a:spcAft>
              <a:buClr>
                <a:schemeClr val="dk1"/>
              </a:buClr>
              <a:buSzPts val="2400"/>
              <a:buFont typeface="Noto Sans Symbols"/>
              <a:buChar char="⮚"/>
            </a:pPr>
            <a:r>
              <a:rPr lang="en-US"/>
              <a:t> </a:t>
            </a:r>
            <a:r>
              <a:rPr lang="en-US">
                <a:latin typeface="Times New Roman"/>
                <a:ea typeface="Times New Roman"/>
                <a:cs typeface="Times New Roman"/>
                <a:sym typeface="Times New Roman"/>
              </a:rPr>
              <a:t>OUTPUT</a:t>
            </a:r>
            <a:endParaRPr/>
          </a:p>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CONCLUSION AND FUTURE ENHANCEMENTS</a:t>
            </a:r>
            <a:endParaRPr/>
          </a:p>
          <a:p>
            <a:pPr marL="342900" lvl="0" indent="-342900" algn="l" rtl="0">
              <a:lnSpc>
                <a:spcPct val="114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REFERENCES</a:t>
            </a:r>
            <a:endParaRPr/>
          </a:p>
          <a:p>
            <a:pPr marL="342900" lvl="0" indent="-190500" algn="l" rtl="0">
              <a:lnSpc>
                <a:spcPct val="114000"/>
              </a:lnSpc>
              <a:spcBef>
                <a:spcPts val="0"/>
              </a:spcBef>
              <a:spcAft>
                <a:spcPts val="0"/>
              </a:spcAft>
              <a:buClr>
                <a:schemeClr val="dk1"/>
              </a:buClr>
              <a:buSzPts val="2400"/>
              <a:buFont typeface="Noto Sans Symbols"/>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90500" y="106375"/>
            <a:ext cx="8763000" cy="710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14" name="Google Shape;114;p3"/>
          <p:cNvSpPr txBox="1">
            <a:spLocks noGrp="1"/>
          </p:cNvSpPr>
          <p:nvPr>
            <p:ph type="body" idx="1"/>
          </p:nvPr>
        </p:nvSpPr>
        <p:spPr>
          <a:xfrm>
            <a:off x="190500" y="912075"/>
            <a:ext cx="8568000" cy="5292000"/>
          </a:xfrm>
          <a:prstGeom prst="rect">
            <a:avLst/>
          </a:prstGeom>
          <a:noFill/>
          <a:ln>
            <a:noFill/>
          </a:ln>
        </p:spPr>
        <p:txBody>
          <a:bodyPr spcFirstLastPara="1" wrap="square" lIns="91425" tIns="45700" rIns="91425" bIns="45700" anchor="t" anchorCtr="0">
            <a:noAutofit/>
          </a:bodyPr>
          <a:lstStyle/>
          <a:p>
            <a:pPr marL="0" marR="314325" lvl="0" indent="0" algn="just" rtl="0">
              <a:lnSpc>
                <a:spcPct val="115000"/>
              </a:lnSpc>
              <a:spcBef>
                <a:spcPts val="0"/>
              </a:spcBef>
              <a:spcAft>
                <a:spcPts val="0"/>
              </a:spcAft>
              <a:buSzPts val="1100"/>
              <a:buNone/>
            </a:pPr>
            <a:r>
              <a:rPr lang="en-US" sz="2100" dirty="0">
                <a:solidFill>
                  <a:srgbClr val="0D0D0D"/>
                </a:solidFill>
                <a:highlight>
                  <a:srgbClr val="FFFFFF"/>
                </a:highlight>
                <a:latin typeface="Times New Roman"/>
                <a:ea typeface="Times New Roman"/>
                <a:cs typeface="Times New Roman"/>
                <a:sym typeface="Times New Roman"/>
              </a:rPr>
              <a:t>        </a:t>
            </a:r>
            <a:endParaRPr lang="en-US" sz="2100" dirty="0"/>
          </a:p>
          <a:p>
            <a:pPr marL="0" marR="314325" lvl="0" indent="0" algn="just" rtl="0">
              <a:lnSpc>
                <a:spcPct val="115000"/>
              </a:lnSpc>
              <a:spcBef>
                <a:spcPts val="0"/>
              </a:spcBef>
              <a:spcAft>
                <a:spcPts val="0"/>
              </a:spcAft>
              <a:buClr>
                <a:schemeClr val="dk1"/>
              </a:buClr>
              <a:buSzPts val="1100"/>
              <a:buFont typeface="Arial"/>
              <a:buNone/>
            </a:pPr>
            <a:r>
              <a:rPr lang="en-US" sz="1200" dirty="0"/>
              <a:t>In response to the high incidence and poor prognosis of lung cancer, this study tends to develop a generalizable lung-cancer</a:t>
            </a:r>
          </a:p>
          <a:p>
            <a:pPr marL="0" marR="314325" lvl="0" indent="0" algn="just" rtl="0">
              <a:lnSpc>
                <a:spcPct val="115000"/>
              </a:lnSpc>
              <a:spcBef>
                <a:spcPts val="0"/>
              </a:spcBef>
              <a:spcAft>
                <a:spcPts val="0"/>
              </a:spcAft>
              <a:buClr>
                <a:schemeClr val="dk1"/>
              </a:buClr>
              <a:buSzPts val="1100"/>
              <a:buFont typeface="Arial"/>
              <a:buNone/>
            </a:pPr>
            <a:r>
              <a:rPr lang="en-US" sz="1200" dirty="0"/>
              <a:t>prediction model by using machine learning to define high-risk groups and realize the early identification and prevention of lung</a:t>
            </a:r>
          </a:p>
          <a:p>
            <a:pPr marL="0" marR="314325" lvl="0" indent="0" algn="just" rtl="0">
              <a:lnSpc>
                <a:spcPct val="115000"/>
              </a:lnSpc>
              <a:spcBef>
                <a:spcPts val="0"/>
              </a:spcBef>
              <a:spcAft>
                <a:spcPts val="0"/>
              </a:spcAft>
              <a:buClr>
                <a:schemeClr val="dk1"/>
              </a:buClr>
              <a:buSzPts val="1100"/>
              <a:buFont typeface="Arial"/>
              <a:buNone/>
            </a:pPr>
            <a:r>
              <a:rPr lang="en-US" sz="1200" dirty="0"/>
              <a:t>cancer. We included 467,888 participants from UK Biobank, using lung cancer incidence as an outcome variable, including 49</a:t>
            </a:r>
          </a:p>
          <a:p>
            <a:pPr marL="0" marR="314325" lvl="0" indent="0" algn="just" rtl="0">
              <a:lnSpc>
                <a:spcPct val="115000"/>
              </a:lnSpc>
              <a:spcBef>
                <a:spcPts val="0"/>
              </a:spcBef>
              <a:spcAft>
                <a:spcPts val="0"/>
              </a:spcAft>
              <a:buClr>
                <a:schemeClr val="dk1"/>
              </a:buClr>
              <a:buSzPts val="1100"/>
              <a:buFont typeface="Arial"/>
              <a:buNone/>
            </a:pPr>
            <a:r>
              <a:rPr lang="en-US" sz="1200" dirty="0"/>
              <a:t>previously known high-risk factors and less studied or unstudied predictors. We developed multivariate prediction models using</a:t>
            </a:r>
          </a:p>
          <a:p>
            <a:pPr marL="0" marR="314325" lvl="0" indent="0" algn="just" rtl="0">
              <a:lnSpc>
                <a:spcPct val="115000"/>
              </a:lnSpc>
              <a:spcBef>
                <a:spcPts val="0"/>
              </a:spcBef>
              <a:spcAft>
                <a:spcPts val="0"/>
              </a:spcAft>
              <a:buClr>
                <a:schemeClr val="dk1"/>
              </a:buClr>
              <a:buSzPts val="1100"/>
              <a:buFont typeface="Arial"/>
              <a:buNone/>
            </a:pPr>
            <a:r>
              <a:rPr lang="en-US" sz="1200" dirty="0"/>
              <a:t>multiple machine learning models, namely logistic regression, naïve Bayes, random forest, and extreme gradient boosting models.</a:t>
            </a:r>
          </a:p>
          <a:p>
            <a:pPr marL="0" marR="314325" lvl="0" indent="0" algn="just" rtl="0">
              <a:lnSpc>
                <a:spcPct val="115000"/>
              </a:lnSpc>
              <a:spcBef>
                <a:spcPts val="0"/>
              </a:spcBef>
              <a:spcAft>
                <a:spcPts val="0"/>
              </a:spcAft>
              <a:buClr>
                <a:schemeClr val="dk1"/>
              </a:buClr>
              <a:buSzPts val="1100"/>
              <a:buFont typeface="Arial"/>
              <a:buNone/>
            </a:pPr>
            <a:r>
              <a:rPr lang="en-US" sz="1200" dirty="0"/>
              <a:t>The performance of the models was evaluated by calculating the areas under their receiver operating characteristic curves, Brier</a:t>
            </a:r>
          </a:p>
          <a:p>
            <a:pPr marL="0" marR="314325" lvl="0" indent="0" algn="just" rtl="0">
              <a:lnSpc>
                <a:spcPct val="115000"/>
              </a:lnSpc>
              <a:spcBef>
                <a:spcPts val="0"/>
              </a:spcBef>
              <a:spcAft>
                <a:spcPts val="0"/>
              </a:spcAft>
              <a:buClr>
                <a:schemeClr val="dk1"/>
              </a:buClr>
              <a:buSzPts val="1100"/>
              <a:buFont typeface="Arial"/>
              <a:buNone/>
            </a:pPr>
            <a:r>
              <a:rPr lang="en-US" sz="1200" dirty="0"/>
              <a:t>loss, log loss, precision, recall, and F1 scores. The Shapley additive explanations interpreter was used to visualize the models.</a:t>
            </a:r>
          </a:p>
          <a:p>
            <a:pPr marL="0" marR="314325" lvl="0" indent="0" algn="just" rtl="0">
              <a:lnSpc>
                <a:spcPct val="115000"/>
              </a:lnSpc>
              <a:spcBef>
                <a:spcPts val="0"/>
              </a:spcBef>
              <a:spcAft>
                <a:spcPts val="0"/>
              </a:spcAft>
              <a:buClr>
                <a:schemeClr val="dk1"/>
              </a:buClr>
              <a:buSzPts val="1100"/>
              <a:buFont typeface="Arial"/>
              <a:buNone/>
            </a:pPr>
            <a:r>
              <a:rPr lang="en-US" sz="1200" dirty="0"/>
              <a:t>Three were ultimately 4299 cases of lung cancer that were diagnosed in our sample. The model containing all the predictors had</a:t>
            </a:r>
          </a:p>
          <a:p>
            <a:pPr marL="0" marR="314325" lvl="0" indent="0" algn="just" rtl="0">
              <a:lnSpc>
                <a:spcPct val="115000"/>
              </a:lnSpc>
              <a:spcBef>
                <a:spcPts val="0"/>
              </a:spcBef>
              <a:spcAft>
                <a:spcPts val="0"/>
              </a:spcAft>
              <a:buClr>
                <a:schemeClr val="dk1"/>
              </a:buClr>
              <a:buSzPts val="1100"/>
              <a:buFont typeface="Arial"/>
              <a:buNone/>
            </a:pPr>
            <a:r>
              <a:rPr lang="en-US" sz="1200" dirty="0"/>
              <a:t>good predictive power, and the extreme gradient boosting model had the best performance with an area under curve of 0.998.</a:t>
            </a:r>
          </a:p>
          <a:p>
            <a:pPr marL="0" marR="314325" lvl="0" indent="0" algn="just" rtl="0">
              <a:lnSpc>
                <a:spcPct val="115000"/>
              </a:lnSpc>
              <a:spcBef>
                <a:spcPts val="0"/>
              </a:spcBef>
              <a:spcAft>
                <a:spcPts val="0"/>
              </a:spcAft>
              <a:buClr>
                <a:schemeClr val="dk1"/>
              </a:buClr>
              <a:buSzPts val="1100"/>
              <a:buFont typeface="Arial"/>
              <a:buNone/>
            </a:pPr>
            <a:r>
              <a:rPr lang="en-US" sz="1200" dirty="0"/>
              <a:t>New important predictive factors for lung cancer were also identified, namely hip circumference, waist circumference, number</a:t>
            </a:r>
          </a:p>
          <a:p>
            <a:pPr marL="0" marR="314325" lvl="0" indent="0" algn="just" rtl="0">
              <a:lnSpc>
                <a:spcPct val="115000"/>
              </a:lnSpc>
              <a:spcBef>
                <a:spcPts val="0"/>
              </a:spcBef>
              <a:spcAft>
                <a:spcPts val="0"/>
              </a:spcAft>
              <a:buClr>
                <a:schemeClr val="dk1"/>
              </a:buClr>
              <a:buSzPts val="1100"/>
              <a:buFont typeface="Arial"/>
              <a:buNone/>
            </a:pPr>
            <a:r>
              <a:rPr lang="en-US" sz="1200" dirty="0"/>
              <a:t>of cigarettes previously smoked daily, neuroticism score, age, and forced expiratory volume in 1 second. The predictive model</a:t>
            </a:r>
          </a:p>
          <a:p>
            <a:pPr marL="0" marR="314325" lvl="0" indent="0" algn="just" rtl="0">
              <a:lnSpc>
                <a:spcPct val="115000"/>
              </a:lnSpc>
              <a:spcBef>
                <a:spcPts val="0"/>
              </a:spcBef>
              <a:spcAft>
                <a:spcPts val="0"/>
              </a:spcAft>
              <a:buClr>
                <a:schemeClr val="dk1"/>
              </a:buClr>
              <a:buSzPts val="1100"/>
              <a:buFont typeface="Arial"/>
              <a:buNone/>
            </a:pPr>
            <a:r>
              <a:rPr lang="en-US" sz="1200" dirty="0"/>
              <a:t>established by incorporating novel predictive factors can be of value in the early identification of lung cancer. It may be helpful in</a:t>
            </a:r>
          </a:p>
          <a:p>
            <a:pPr marL="0" marR="314325" lvl="0" indent="0" algn="just" rtl="0">
              <a:lnSpc>
                <a:spcPct val="115000"/>
              </a:lnSpc>
              <a:spcBef>
                <a:spcPts val="0"/>
              </a:spcBef>
              <a:spcAft>
                <a:spcPts val="0"/>
              </a:spcAft>
              <a:buClr>
                <a:schemeClr val="dk1"/>
              </a:buClr>
              <a:buSzPts val="1100"/>
              <a:buFont typeface="Arial"/>
              <a:buNone/>
            </a:pPr>
            <a:r>
              <a:rPr lang="en-US" sz="1200" dirty="0"/>
              <a:t>stratifying individuals and selecting those at higher risk for inclusion in screening programs.</a:t>
            </a:r>
          </a:p>
          <a:p>
            <a:pPr marL="0" marR="314325" lvl="0" indent="0" algn="just" rtl="0">
              <a:lnSpc>
                <a:spcPct val="115000"/>
              </a:lnSpc>
              <a:spcBef>
                <a:spcPts val="0"/>
              </a:spcBef>
              <a:spcAft>
                <a:spcPts val="0"/>
              </a:spcAft>
              <a:buClr>
                <a:schemeClr val="dk1"/>
              </a:buClr>
              <a:buSzPts val="1100"/>
              <a:buFont typeface="Arial"/>
              <a:buNone/>
            </a:pPr>
            <a:endParaRPr lang="en-US" sz="1200" dirty="0"/>
          </a:p>
          <a:p>
            <a:pPr marL="0" marR="314325" lvl="0" indent="0" algn="just" rtl="0">
              <a:lnSpc>
                <a:spcPct val="115000"/>
              </a:lnSpc>
              <a:spcBef>
                <a:spcPts val="0"/>
              </a:spcBef>
              <a:spcAft>
                <a:spcPts val="0"/>
              </a:spcAft>
              <a:buClr>
                <a:schemeClr val="dk1"/>
              </a:buClr>
              <a:buSzPts val="1100"/>
              <a:buFont typeface="Arial"/>
              <a:buNone/>
            </a:pPr>
            <a:endParaRPr lang="en-US" sz="1200" dirty="0"/>
          </a:p>
          <a:p>
            <a:pPr marL="0" marR="314325" lvl="0" indent="0" algn="just" rtl="0">
              <a:lnSpc>
                <a:spcPct val="115000"/>
              </a:lnSpc>
              <a:spcBef>
                <a:spcPts val="0"/>
              </a:spcBef>
              <a:spcAft>
                <a:spcPts val="0"/>
              </a:spcAft>
              <a:buClr>
                <a:schemeClr val="dk1"/>
              </a:buClr>
              <a:buSzPts val="1100"/>
              <a:buFont typeface="Arial"/>
              <a:buNone/>
            </a:pPr>
            <a:r>
              <a:rPr lang="en-US" sz="1200" dirty="0"/>
              <a:t>Abbreviations: AUC = area under curve, BMI = body mass index, CRP = C-reactive protein, FEV1 = forced expiratory volume</a:t>
            </a:r>
          </a:p>
          <a:p>
            <a:pPr marL="0" marR="314325" lvl="0" indent="0" algn="just" rtl="0">
              <a:lnSpc>
                <a:spcPct val="115000"/>
              </a:lnSpc>
              <a:spcBef>
                <a:spcPts val="0"/>
              </a:spcBef>
              <a:spcAft>
                <a:spcPts val="0"/>
              </a:spcAft>
              <a:buClr>
                <a:schemeClr val="dk1"/>
              </a:buClr>
              <a:buSzPts val="1100"/>
              <a:buFont typeface="Arial"/>
              <a:buNone/>
            </a:pPr>
            <a:r>
              <a:rPr lang="en-US" sz="1200" dirty="0"/>
              <a:t>in 1 second, LC = lung cancer, LDCT = low-dose computed tomography, LLP = Liverpool Lung Cancer Project, LR = logistic</a:t>
            </a:r>
          </a:p>
          <a:p>
            <a:pPr marL="0" marR="314325" lvl="0" indent="0" algn="just" rtl="0">
              <a:lnSpc>
                <a:spcPct val="115000"/>
              </a:lnSpc>
              <a:spcBef>
                <a:spcPts val="0"/>
              </a:spcBef>
              <a:spcAft>
                <a:spcPts val="0"/>
              </a:spcAft>
              <a:buClr>
                <a:schemeClr val="dk1"/>
              </a:buClr>
              <a:buSzPts val="1100"/>
              <a:buFont typeface="Arial"/>
              <a:buNone/>
            </a:pPr>
            <a:r>
              <a:rPr lang="en-US" sz="1200" dirty="0"/>
              <a:t>regression, ML = machine learning, RF = random forest, SHAP = </a:t>
            </a:r>
            <a:r>
              <a:rPr lang="en-US" sz="1200" dirty="0" err="1"/>
              <a:t>SHapley</a:t>
            </a:r>
            <a:r>
              <a:rPr lang="en-US" sz="1200" dirty="0"/>
              <a:t> Additive </a:t>
            </a:r>
            <a:r>
              <a:rPr lang="en-US" sz="1200" dirty="0" err="1"/>
              <a:t>exPlanations</a:t>
            </a:r>
            <a:r>
              <a:rPr lang="en-US" sz="1200" dirty="0"/>
              <a:t>, UKB = UK Biobank, </a:t>
            </a:r>
            <a:r>
              <a:rPr lang="en-US" sz="1200" dirty="0" err="1"/>
              <a:t>XGBoost</a:t>
            </a:r>
            <a:endParaRPr lang="en-US" sz="1200" dirty="0"/>
          </a:p>
          <a:p>
            <a:pPr marL="0" marR="314325" lvl="0" indent="0" algn="just" rtl="0">
              <a:lnSpc>
                <a:spcPct val="115000"/>
              </a:lnSpc>
              <a:spcBef>
                <a:spcPts val="0"/>
              </a:spcBef>
              <a:spcAft>
                <a:spcPts val="0"/>
              </a:spcAft>
              <a:buClr>
                <a:schemeClr val="dk1"/>
              </a:buClr>
              <a:buSzPts val="1100"/>
              <a:buFont typeface="Arial"/>
              <a:buNone/>
            </a:pPr>
            <a:r>
              <a:rPr lang="en-US" sz="1200" dirty="0"/>
              <a:t>= </a:t>
            </a:r>
            <a:r>
              <a:rPr lang="en-US" sz="1200" dirty="0" err="1"/>
              <a:t>eXtreme</a:t>
            </a:r>
            <a:r>
              <a:rPr lang="en-US" sz="1200" dirty="0"/>
              <a:t> gradient boosting.</a:t>
            </a:r>
          </a:p>
          <a:p>
            <a:pPr marL="0" marR="314325" lvl="0" indent="0" algn="just" rtl="0">
              <a:lnSpc>
                <a:spcPct val="115000"/>
              </a:lnSpc>
              <a:spcBef>
                <a:spcPts val="0"/>
              </a:spcBef>
              <a:spcAft>
                <a:spcPts val="0"/>
              </a:spcAft>
              <a:buClr>
                <a:schemeClr val="dk1"/>
              </a:buClr>
              <a:buSzPts val="1100"/>
              <a:buFont typeface="Arial"/>
              <a:buNone/>
            </a:pPr>
            <a:endParaRPr lang="en-US" sz="1200" dirty="0"/>
          </a:p>
          <a:p>
            <a:pPr marL="0" marR="314325" lvl="0" indent="0" algn="just" rtl="0">
              <a:lnSpc>
                <a:spcPct val="115000"/>
              </a:lnSpc>
              <a:spcBef>
                <a:spcPts val="0"/>
              </a:spcBef>
              <a:spcAft>
                <a:spcPts val="0"/>
              </a:spcAft>
              <a:buClr>
                <a:schemeClr val="dk1"/>
              </a:buClr>
              <a:buSzPts val="1100"/>
              <a:buFont typeface="Arial"/>
              <a:buNone/>
            </a:pPr>
            <a:endParaRPr lang="en-US" sz="1200" dirty="0"/>
          </a:p>
          <a:p>
            <a:pPr marL="0" marR="314325" lvl="0" indent="0" algn="just" rtl="0">
              <a:lnSpc>
                <a:spcPct val="115000"/>
              </a:lnSpc>
              <a:spcBef>
                <a:spcPts val="0"/>
              </a:spcBef>
              <a:spcAft>
                <a:spcPts val="0"/>
              </a:spcAft>
              <a:buClr>
                <a:schemeClr val="dk1"/>
              </a:buClr>
              <a:buSzPts val="1100"/>
              <a:buFont typeface="Arial"/>
              <a:buNone/>
            </a:pPr>
            <a:endParaRPr lang="en-US" sz="1200" dirty="0"/>
          </a:p>
          <a:p>
            <a:pPr marL="0" marR="314325" lvl="0" indent="0" algn="just" rtl="0">
              <a:lnSpc>
                <a:spcPct val="115000"/>
              </a:lnSpc>
              <a:spcBef>
                <a:spcPts val="0"/>
              </a:spcBef>
              <a:spcAft>
                <a:spcPts val="0"/>
              </a:spcAft>
              <a:buClr>
                <a:schemeClr val="dk1"/>
              </a:buClr>
              <a:buSzPts val="1100"/>
              <a:buFont typeface="Arial"/>
              <a:buNone/>
            </a:pPr>
            <a:r>
              <a:rPr lang="en-US" sz="1200" dirty="0"/>
              <a:t>Keywords: latent factor, lung cancer, machine learning, noninvasive, prediction model</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20" name="Google Shape;120;p4"/>
          <p:cNvSpPr txBox="1">
            <a:spLocks noGrp="1"/>
          </p:cNvSpPr>
          <p:nvPr>
            <p:ph type="body" idx="1"/>
          </p:nvPr>
        </p:nvSpPr>
        <p:spPr>
          <a:xfrm>
            <a:off x="108204" y="914400"/>
            <a:ext cx="8763000" cy="5334000"/>
          </a:xfrm>
          <a:prstGeom prst="rect">
            <a:avLst/>
          </a:prstGeom>
          <a:noFill/>
          <a:ln>
            <a:noFill/>
          </a:ln>
        </p:spPr>
        <p:txBody>
          <a:bodyPr spcFirstLastPara="1" wrap="square" lIns="91425" tIns="45700" rIns="91425" bIns="45700" anchor="t" anchorCtr="0">
            <a:normAutofit fontScale="40000" lnSpcReduction="20000"/>
          </a:bodyPr>
          <a:lstStyle/>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Cancer remains one of the leading causes of mortality worldwide, emphasizing the critical need for accurate and timely diagnosis.</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Early detection significantly enhances treatment outcomes and patient survival rates.</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In this presentation, we explore the application of machine learning, specifically Naive Bayes Classifier, for predicting cancer.</a:t>
            </a:r>
          </a:p>
          <a:p>
            <a:pPr marL="76200" lvl="0" indent="0" algn="just" rtl="0">
              <a:lnSpc>
                <a:spcPct val="114000"/>
              </a:lnSpc>
              <a:spcBef>
                <a:spcPts val="480"/>
              </a:spcBef>
              <a:spcAft>
                <a:spcPts val="0"/>
              </a:spcAft>
              <a:buSzPts val="2400"/>
              <a:buNone/>
            </a:pPr>
            <a:endParaRPr lang="en-US" sz="38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Objective of the Project:</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Our project aims to utilize the power of machine learning to develop a predictive model for cancer detection.</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By leveraging the Naive Bayes Classifier, we strive to create a reliable tool for early cancer detection, which can potentially save lives.</a:t>
            </a:r>
          </a:p>
          <a:p>
            <a:pPr marL="76200" lvl="0" indent="0" algn="just" rtl="0">
              <a:lnSpc>
                <a:spcPct val="114000"/>
              </a:lnSpc>
              <a:spcBef>
                <a:spcPts val="480"/>
              </a:spcBef>
              <a:spcAft>
                <a:spcPts val="0"/>
              </a:spcAft>
              <a:buSzPts val="2400"/>
              <a:buNone/>
            </a:pPr>
            <a:endParaRPr lang="en-US" sz="38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endParaRPr lang="en-US" sz="38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Significance:</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Early cancer detection not only improves survival rates but also reduces the need for invasive treatments and lowers healthcare costs.</a:t>
            </a:r>
          </a:p>
          <a:p>
            <a:pPr marL="76200" lvl="0" indent="0" algn="just" rtl="0">
              <a:lnSpc>
                <a:spcPct val="114000"/>
              </a:lnSpc>
              <a:spcBef>
                <a:spcPts val="480"/>
              </a:spcBef>
              <a:spcAft>
                <a:spcPts val="0"/>
              </a:spcAft>
              <a:buSzPts val="2400"/>
              <a:buNone/>
            </a:pPr>
            <a:r>
              <a:rPr lang="en-US" sz="3800" dirty="0">
                <a:latin typeface="Times New Roman"/>
                <a:ea typeface="Times New Roman"/>
                <a:cs typeface="Times New Roman"/>
                <a:sym typeface="Times New Roman"/>
              </a:rPr>
              <a:t>By harnessing the potential of machine learning algorithms, we aim to contribute to the advancement of medical technology and healthcare outcomes.</a:t>
            </a:r>
          </a:p>
          <a:p>
            <a:pPr marL="76200" lvl="0" indent="0" algn="just" rtl="0">
              <a:lnSpc>
                <a:spcPct val="114000"/>
              </a:lnSpc>
              <a:spcBef>
                <a:spcPts val="480"/>
              </a:spcBef>
              <a:spcAft>
                <a:spcPts val="0"/>
              </a:spcAft>
              <a:buSzPts val="2400"/>
              <a:buNone/>
            </a:pPr>
            <a:endParaRPr lang="en-US" sz="38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endParaRPr lang="en-US" sz="20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endParaRPr lang="en-US" sz="2000" dirty="0">
              <a:latin typeface="Times New Roman"/>
              <a:ea typeface="Times New Roman"/>
              <a:cs typeface="Times New Roman"/>
              <a:sym typeface="Times New Roman"/>
            </a:endParaRPr>
          </a:p>
          <a:p>
            <a:pPr marL="76200" lvl="0" indent="0" algn="just" rtl="0">
              <a:lnSpc>
                <a:spcPct val="114000"/>
              </a:lnSpc>
              <a:spcBef>
                <a:spcPts val="480"/>
              </a:spcBef>
              <a:spcAft>
                <a:spcPts val="0"/>
              </a:spcAft>
              <a:buSzPts val="2400"/>
              <a:buNone/>
            </a:pPr>
            <a:r>
              <a:rPr lang="en-US" sz="2000" dirty="0">
                <a:latin typeface="Times New Roman"/>
                <a:ea typeface="Times New Roman"/>
                <a:cs typeface="Times New Roman"/>
                <a:sym typeface="Times New Roman"/>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LITERATURE SURVEY</a:t>
            </a:r>
            <a:endParaRPr b="1" dirty="0">
              <a:latin typeface="Times New Roman"/>
              <a:ea typeface="Times New Roman"/>
              <a:cs typeface="Times New Roman"/>
              <a:sym typeface="Times New Roman"/>
            </a:endParaRPr>
          </a:p>
        </p:txBody>
      </p:sp>
      <p:graphicFrame>
        <p:nvGraphicFramePr>
          <p:cNvPr id="127" name="Google Shape;127;p6"/>
          <p:cNvGraphicFramePr/>
          <p:nvPr>
            <p:extLst>
              <p:ext uri="{D42A27DB-BD31-4B8C-83A1-F6EECF244321}">
                <p14:modId xmlns:p14="http://schemas.microsoft.com/office/powerpoint/2010/main" val="2461404653"/>
              </p:ext>
            </p:extLst>
          </p:nvPr>
        </p:nvGraphicFramePr>
        <p:xfrm>
          <a:off x="487301" y="1022125"/>
          <a:ext cx="8466199" cy="5600136"/>
        </p:xfrm>
        <a:graphic>
          <a:graphicData uri="http://schemas.openxmlformats.org/drawingml/2006/table">
            <a:tbl>
              <a:tblPr>
                <a:noFill/>
                <a:tableStyleId>{7FBEA9F8-CD3C-4348-B7AB-E6290B513576}</a:tableStyleId>
              </a:tblPr>
              <a:tblGrid>
                <a:gridCol w="789204">
                  <a:extLst>
                    <a:ext uri="{9D8B030D-6E8A-4147-A177-3AD203B41FA5}">
                      <a16:colId xmlns:a16="http://schemas.microsoft.com/office/drawing/2014/main" val="20000"/>
                    </a:ext>
                  </a:extLst>
                </a:gridCol>
                <a:gridCol w="3327457">
                  <a:extLst>
                    <a:ext uri="{9D8B030D-6E8A-4147-A177-3AD203B41FA5}">
                      <a16:colId xmlns:a16="http://schemas.microsoft.com/office/drawing/2014/main" val="20001"/>
                    </a:ext>
                  </a:extLst>
                </a:gridCol>
                <a:gridCol w="2989730">
                  <a:extLst>
                    <a:ext uri="{9D8B030D-6E8A-4147-A177-3AD203B41FA5}">
                      <a16:colId xmlns:a16="http://schemas.microsoft.com/office/drawing/2014/main" val="20002"/>
                    </a:ext>
                  </a:extLst>
                </a:gridCol>
                <a:gridCol w="1359808">
                  <a:extLst>
                    <a:ext uri="{9D8B030D-6E8A-4147-A177-3AD203B41FA5}">
                      <a16:colId xmlns:a16="http://schemas.microsoft.com/office/drawing/2014/main" val="20003"/>
                    </a:ext>
                  </a:extLst>
                </a:gridCol>
              </a:tblGrid>
              <a:tr h="306791">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SI.NO</a:t>
                      </a:r>
                      <a:endParaRPr sz="1400" b="1"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NAME OF THE PAPER</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AUTHOR</a:t>
                      </a:r>
                      <a:endParaRPr sz="1400" b="1" u="none" strike="noStrike" cap="none">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YEAR</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4632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r>
                        <a:rPr lang="en-IN" sz="1400" b="0" i="0" u="none" strike="noStrike" cap="none" dirty="0">
                          <a:solidFill>
                            <a:srgbClr val="000000"/>
                          </a:solidFill>
                          <a:effectLst/>
                          <a:latin typeface="Arial"/>
                          <a:ea typeface="Arial"/>
                          <a:cs typeface="Arial"/>
                          <a:sym typeface="Arial"/>
                        </a:rPr>
                        <a:t>Machine learning-based diagnosis of breast cancer utilizing feature optimization technique. </a:t>
                      </a:r>
                      <a:r>
                        <a:rPr lang="en-IN" sz="1400" b="0" i="1" u="none" strike="noStrike" cap="none" dirty="0" err="1">
                          <a:solidFill>
                            <a:srgbClr val="000000"/>
                          </a:solidFill>
                          <a:effectLst/>
                          <a:latin typeface="Arial"/>
                          <a:ea typeface="Arial"/>
                          <a:cs typeface="Arial"/>
                          <a:sym typeface="Arial"/>
                        </a:rPr>
                        <a:t>Comput</a:t>
                      </a:r>
                      <a:r>
                        <a:rPr lang="en-IN" sz="1400" b="0" i="1" u="none" strike="noStrike" cap="none" dirty="0">
                          <a:solidFill>
                            <a:srgbClr val="000000"/>
                          </a:solidFill>
                          <a:effectLst/>
                          <a:latin typeface="Arial"/>
                          <a:ea typeface="Arial"/>
                          <a:cs typeface="Arial"/>
                          <a:sym typeface="Arial"/>
                        </a:rPr>
                        <a:t>. Methods </a:t>
                      </a:r>
                      <a:r>
                        <a:rPr lang="en-IN" sz="1400" b="0" i="1" u="none" strike="noStrike" cap="none" dirty="0" err="1">
                          <a:solidFill>
                            <a:srgbClr val="000000"/>
                          </a:solidFill>
                          <a:effectLst/>
                          <a:latin typeface="Arial"/>
                          <a:ea typeface="Arial"/>
                          <a:cs typeface="Arial"/>
                          <a:sym typeface="Arial"/>
                        </a:rPr>
                        <a:t>Progr</a:t>
                      </a:r>
                      <a:r>
                        <a:rPr lang="en-IN" sz="1400" b="0" i="1" u="none" strike="noStrike" cap="none" dirty="0">
                          <a:solidFill>
                            <a:srgbClr val="000000"/>
                          </a:solidFill>
                          <a:effectLst/>
                          <a:latin typeface="Arial"/>
                          <a:ea typeface="Arial"/>
                          <a:cs typeface="Arial"/>
                          <a:sym typeface="Arial"/>
                        </a:rPr>
                        <a:t>. Biomed. Update</a:t>
                      </a:r>
                      <a:r>
                        <a:rPr lang="en-IN" sz="1400" b="0" i="0" u="none" strike="noStrike" cap="none" dirty="0">
                          <a:solidFill>
                            <a:srgbClr val="000000"/>
                          </a:solidFill>
                          <a:effectLst/>
                          <a:latin typeface="Arial"/>
                          <a:ea typeface="Arial"/>
                          <a:cs typeface="Arial"/>
                          <a:sym typeface="Arial"/>
                        </a:rPr>
                        <a:t> </a:t>
                      </a:r>
                      <a:r>
                        <a:rPr lang="en-IN" sz="1400" b="1" i="0" u="none" strike="noStrike" cap="none" dirty="0">
                          <a:solidFill>
                            <a:srgbClr val="000000"/>
                          </a:solidFill>
                          <a:effectLst/>
                          <a:latin typeface="Arial"/>
                          <a:ea typeface="Arial"/>
                          <a:cs typeface="Arial"/>
                          <a:sym typeface="Arial"/>
                        </a:rPr>
                        <a:t>3</a:t>
                      </a:r>
                      <a:r>
                        <a:rPr lang="en-IN" sz="1400" b="0" i="0" u="none" strike="noStrike" cap="none" dirty="0">
                          <a:solidFill>
                            <a:srgbClr val="000000"/>
                          </a:solidFill>
                          <a:effectLst/>
                          <a:latin typeface="Arial"/>
                          <a:ea typeface="Arial"/>
                          <a:cs typeface="Arial"/>
                          <a:sym typeface="Arial"/>
                        </a:rPr>
                        <a:t>, 100098.</a:t>
                      </a:r>
                    </a:p>
                    <a:p>
                      <a:br>
                        <a:rPr lang="en-IN" sz="1400" b="1" i="0" u="none" strike="noStrike" cap="none" dirty="0">
                          <a:solidFill>
                            <a:srgbClr val="000000"/>
                          </a:solidFill>
                          <a:effectLst/>
                          <a:latin typeface="Arial"/>
                          <a:ea typeface="Arial"/>
                          <a:cs typeface="Arial"/>
                          <a:sym typeface="Arial"/>
                        </a:rPr>
                      </a:br>
                      <a:br>
                        <a:rPr lang="en-US" sz="1400" b="1" i="0" u="none" strike="noStrike" cap="none" dirty="0">
                          <a:solidFill>
                            <a:srgbClr val="000000"/>
                          </a:solidFill>
                          <a:effectLst/>
                          <a:latin typeface="Arial"/>
                          <a:ea typeface="Arial"/>
                          <a:cs typeface="Arial"/>
                          <a:sym typeface="Arial"/>
                        </a:rPr>
                      </a:b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r>
                        <a:rPr lang="en-IN" sz="1400" b="0" i="0" u="none" strike="noStrike" cap="none" dirty="0">
                          <a:solidFill>
                            <a:srgbClr val="000000"/>
                          </a:solidFill>
                          <a:effectLst/>
                          <a:latin typeface="Arial"/>
                          <a:ea typeface="Arial"/>
                          <a:cs typeface="Arial"/>
                          <a:sym typeface="Arial"/>
                        </a:rPr>
                        <a:t>Uddin, K. M. M., Biswas, N., </a:t>
                      </a:r>
                      <a:r>
                        <a:rPr lang="en-IN" sz="1400" b="0" i="0" u="none" strike="noStrike" cap="none" dirty="0" err="1">
                          <a:solidFill>
                            <a:srgbClr val="000000"/>
                          </a:solidFill>
                          <a:effectLst/>
                          <a:latin typeface="Arial"/>
                          <a:ea typeface="Arial"/>
                          <a:cs typeface="Arial"/>
                          <a:sym typeface="Arial"/>
                        </a:rPr>
                        <a:t>Rikta</a:t>
                      </a:r>
                      <a:r>
                        <a:rPr lang="en-IN" sz="1400" b="0" i="0" u="none" strike="noStrike" cap="none" dirty="0">
                          <a:solidFill>
                            <a:srgbClr val="000000"/>
                          </a:solidFill>
                          <a:effectLst/>
                          <a:latin typeface="Arial"/>
                          <a:ea typeface="Arial"/>
                          <a:cs typeface="Arial"/>
                          <a:sym typeface="Arial"/>
                        </a:rPr>
                        <a:t>, S. T. &amp; Dey, S. K</a:t>
                      </a:r>
                      <a:br>
                        <a:rPr lang="en-IN" sz="1400" b="1" i="0" u="none" strike="noStrike" cap="none" dirty="0">
                          <a:solidFill>
                            <a:srgbClr val="000000"/>
                          </a:solidFill>
                          <a:effectLst/>
                          <a:latin typeface="Arial"/>
                          <a:ea typeface="Arial"/>
                          <a:cs typeface="Arial"/>
                          <a:sym typeface="Arial"/>
                        </a:rPr>
                      </a:b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2023</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6762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r>
                        <a:rPr lang="en-US" sz="1400" b="0" i="0" u="none" strike="noStrike" cap="none" dirty="0">
                          <a:solidFill>
                            <a:srgbClr val="000000"/>
                          </a:solidFill>
                          <a:effectLst/>
                          <a:latin typeface="Arial"/>
                          <a:ea typeface="Arial"/>
                          <a:cs typeface="Arial"/>
                          <a:sym typeface="Arial"/>
                        </a:rPr>
                        <a:t>Pediatric and adolescent breast conditions: A review. </a:t>
                      </a:r>
                      <a:r>
                        <a:rPr lang="en-US" sz="1400" b="0" i="1" u="none" strike="noStrike" cap="none" dirty="0">
                          <a:solidFill>
                            <a:srgbClr val="000000"/>
                          </a:solidFill>
                          <a:effectLst/>
                          <a:latin typeface="Arial"/>
                          <a:ea typeface="Arial"/>
                          <a:cs typeface="Arial"/>
                          <a:sym typeface="Arial"/>
                        </a:rPr>
                        <a:t>J. </a:t>
                      </a:r>
                      <a:r>
                        <a:rPr lang="en-US" sz="1400" b="0" i="1" u="none" strike="noStrike" cap="none" dirty="0" err="1">
                          <a:solidFill>
                            <a:srgbClr val="000000"/>
                          </a:solidFill>
                          <a:effectLst/>
                          <a:latin typeface="Arial"/>
                          <a:ea typeface="Arial"/>
                          <a:cs typeface="Arial"/>
                          <a:sym typeface="Arial"/>
                        </a:rPr>
                        <a:t>Pediatr</a:t>
                      </a:r>
                      <a:r>
                        <a:rPr lang="en-US" sz="1400" b="0" i="1" u="none" strike="noStrike" cap="none" dirty="0">
                          <a:solidFill>
                            <a:srgbClr val="000000"/>
                          </a:solidFill>
                          <a:effectLst/>
                          <a:latin typeface="Arial"/>
                          <a:ea typeface="Arial"/>
                          <a:cs typeface="Arial"/>
                          <a:sym typeface="Arial"/>
                        </a:rPr>
                        <a:t>. </a:t>
                      </a:r>
                      <a:r>
                        <a:rPr lang="en-US" sz="1400" b="0" i="1" u="none" strike="noStrike" cap="none" dirty="0" err="1">
                          <a:solidFill>
                            <a:srgbClr val="000000"/>
                          </a:solidFill>
                          <a:effectLst/>
                          <a:latin typeface="Arial"/>
                          <a:ea typeface="Arial"/>
                          <a:cs typeface="Arial"/>
                          <a:sym typeface="Arial"/>
                        </a:rPr>
                        <a:t>Adolesc</a:t>
                      </a:r>
                      <a:r>
                        <a:rPr lang="en-US" sz="1400" b="0" i="1" u="none" strike="noStrike" cap="none" dirty="0">
                          <a:solidFill>
                            <a:srgbClr val="000000"/>
                          </a:solidFill>
                          <a:effectLst/>
                          <a:latin typeface="Arial"/>
                          <a:ea typeface="Arial"/>
                          <a:cs typeface="Arial"/>
                          <a:sym typeface="Arial"/>
                        </a:rPr>
                        <a:t>. Gynecol.</a:t>
                      </a:r>
                      <a:r>
                        <a:rPr lang="en-US" sz="1400" b="0" i="0" u="none" strike="noStrike" cap="none" dirty="0">
                          <a:solidFill>
                            <a:srgbClr val="000000"/>
                          </a:solidFill>
                          <a:effectLst/>
                          <a:latin typeface="Arial"/>
                          <a:ea typeface="Arial"/>
                          <a:cs typeface="Arial"/>
                          <a:sym typeface="Arial"/>
                        </a:rPr>
                        <a:t> </a:t>
                      </a:r>
                      <a:r>
                        <a:rPr lang="en-US" sz="1400" b="1" i="0" u="none" strike="noStrike" cap="none" dirty="0">
                          <a:solidFill>
                            <a:srgbClr val="000000"/>
                          </a:solidFill>
                          <a:effectLst/>
                          <a:latin typeface="Arial"/>
                          <a:ea typeface="Arial"/>
                          <a:cs typeface="Arial"/>
                          <a:sym typeface="Arial"/>
                        </a:rPr>
                        <a:t>36</a:t>
                      </a:r>
                      <a:r>
                        <a:rPr lang="en-US" sz="1400" b="0" i="0" u="none" strike="noStrike" cap="none" dirty="0">
                          <a:solidFill>
                            <a:srgbClr val="000000"/>
                          </a:solidFill>
                          <a:effectLst/>
                          <a:latin typeface="Arial"/>
                          <a:ea typeface="Arial"/>
                          <a:cs typeface="Arial"/>
                          <a:sym typeface="Arial"/>
                        </a:rPr>
                        <a:t>, 5–13 </a:t>
                      </a:r>
                    </a:p>
                    <a:p>
                      <a:br>
                        <a:rPr lang="en-US" sz="1400" b="1" i="0" u="none" strike="noStrike" cap="none" dirty="0">
                          <a:solidFill>
                            <a:srgbClr val="000000"/>
                          </a:solidFill>
                          <a:effectLst/>
                          <a:latin typeface="Arial"/>
                          <a:ea typeface="Arial"/>
                          <a:cs typeface="Arial"/>
                          <a:sym typeface="Arial"/>
                        </a:rPr>
                      </a:b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b="0" i="0" u="none" strike="noStrike" cap="none" dirty="0" err="1">
                          <a:solidFill>
                            <a:srgbClr val="000000"/>
                          </a:solidFill>
                          <a:effectLst/>
                          <a:latin typeface="Arial"/>
                          <a:ea typeface="Arial"/>
                          <a:cs typeface="Arial"/>
                          <a:sym typeface="Arial"/>
                        </a:rPr>
                        <a:t>Adekeye,A</a:t>
                      </a:r>
                      <a:r>
                        <a:rPr lang="en-US" sz="1400" b="0" i="0" u="none" strike="noStrike" cap="none" dirty="0">
                          <a:solidFill>
                            <a:srgbClr val="000000"/>
                          </a:solidFill>
                          <a:effectLst/>
                          <a:latin typeface="Arial"/>
                          <a:ea typeface="Arial"/>
                          <a:cs typeface="Arial"/>
                          <a:sym typeface="Arial"/>
                        </a:rPr>
                        <a:t>., Lung, K.C.&amp; Brill, K. L</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dirty="0">
                          <a:solidFill>
                            <a:schemeClr val="dk1"/>
                          </a:solidFill>
                        </a:rPr>
                        <a:t>2023</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59860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chemeClr val="dk1"/>
                        </a:buClr>
                        <a:buSzPts val="1100"/>
                        <a:buFont typeface="Arial"/>
                        <a:buNone/>
                      </a:pPr>
                      <a:r>
                        <a:rPr lang="en-IN" sz="1400" b="0" i="0" u="none" strike="noStrike" cap="none" dirty="0">
                          <a:solidFill>
                            <a:srgbClr val="000000"/>
                          </a:solidFill>
                          <a:effectLst/>
                          <a:latin typeface="Arial"/>
                          <a:ea typeface="Arial"/>
                          <a:cs typeface="Arial"/>
                          <a:sym typeface="Arial"/>
                        </a:rPr>
                        <a:t>Cancer statistics, 2023. </a:t>
                      </a:r>
                      <a:r>
                        <a:rPr lang="en-IN" sz="1400" b="0" i="1" u="none" strike="noStrike" cap="none" dirty="0" err="1">
                          <a:solidFill>
                            <a:srgbClr val="000000"/>
                          </a:solidFill>
                          <a:effectLst/>
                          <a:latin typeface="Arial"/>
                          <a:ea typeface="Arial"/>
                          <a:cs typeface="Arial"/>
                          <a:sym typeface="Arial"/>
                        </a:rPr>
                        <a:t>pathologyinnovationcc.orgRL</a:t>
                      </a:r>
                      <a:r>
                        <a:rPr lang="en-IN" sz="1400" b="0" i="1" u="none" strike="noStrike" cap="none" dirty="0">
                          <a:solidFill>
                            <a:srgbClr val="000000"/>
                          </a:solidFill>
                          <a:effectLst/>
                          <a:latin typeface="Arial"/>
                          <a:ea typeface="Arial"/>
                          <a:cs typeface="Arial"/>
                          <a:sym typeface="Arial"/>
                        </a:rPr>
                        <a:t> Siegel, KD Miller, NS Wagle, A </a:t>
                      </a:r>
                      <a:r>
                        <a:rPr lang="en-IN" sz="1400" b="0" i="1" u="none" strike="noStrike" cap="none" dirty="0" err="1">
                          <a:solidFill>
                            <a:srgbClr val="000000"/>
                          </a:solidFill>
                          <a:effectLst/>
                          <a:latin typeface="Arial"/>
                          <a:ea typeface="Arial"/>
                          <a:cs typeface="Arial"/>
                          <a:sym typeface="Arial"/>
                        </a:rPr>
                        <a:t>JemalCa</a:t>
                      </a:r>
                      <a:r>
                        <a:rPr lang="en-IN" sz="1400" b="0" i="1" u="none" strike="noStrike" cap="none" dirty="0">
                          <a:solidFill>
                            <a:srgbClr val="000000"/>
                          </a:solidFill>
                          <a:effectLst/>
                          <a:latin typeface="Arial"/>
                          <a:ea typeface="Arial"/>
                          <a:cs typeface="Arial"/>
                          <a:sym typeface="Arial"/>
                        </a:rPr>
                        <a:t> Cancer J Clin, 2023•pathologyinnovationcc.org</a:t>
                      </a:r>
                      <a:r>
                        <a:rPr lang="en-IN" sz="1400" b="0" i="0" u="none" strike="noStrike" cap="none" dirty="0">
                          <a:solidFill>
                            <a:srgbClr val="000000"/>
                          </a:solidFill>
                          <a:effectLst/>
                          <a:latin typeface="Arial"/>
                          <a:ea typeface="Arial"/>
                          <a:cs typeface="Arial"/>
                          <a:sym typeface="Arial"/>
                        </a:rPr>
                        <a:t> </a:t>
                      </a:r>
                      <a:r>
                        <a:rPr lang="en-IN" sz="1400" b="1" i="0" u="none" strike="noStrike" cap="none" dirty="0">
                          <a:solidFill>
                            <a:srgbClr val="000000"/>
                          </a:solidFill>
                          <a:effectLst/>
                          <a:latin typeface="Arial"/>
                          <a:ea typeface="Arial"/>
                          <a:cs typeface="Arial"/>
                          <a:sym typeface="Arial"/>
                        </a:rPr>
                        <a:t>73</a:t>
                      </a:r>
                      <a:r>
                        <a:rPr lang="en-IN" sz="1400" b="0" i="0" u="none" strike="noStrike" cap="none" dirty="0">
                          <a:solidFill>
                            <a:srgbClr val="000000"/>
                          </a:solidFill>
                          <a:effectLst/>
                          <a:latin typeface="Arial"/>
                          <a:ea typeface="Arial"/>
                          <a:cs typeface="Arial"/>
                          <a:sym typeface="Arial"/>
                        </a:rPr>
                        <a:t>, 17–48 </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r>
                        <a:rPr lang="en-IN" sz="1400" b="0" i="0" u="none" strike="noStrike" cap="none" dirty="0">
                          <a:solidFill>
                            <a:srgbClr val="000000"/>
                          </a:solidFill>
                          <a:effectLst/>
                          <a:latin typeface="Arial"/>
                          <a:ea typeface="Arial"/>
                          <a:cs typeface="Arial"/>
                          <a:sym typeface="Arial"/>
                        </a:rPr>
                        <a:t>Siegel Mph, R. L. </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2023</a:t>
                      </a:r>
                      <a:endParaRPr sz="1400" u="none" strike="noStrike" cap="none"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endParaRPr dirty="0"/>
          </a:p>
        </p:txBody>
      </p:sp>
      <p:graphicFrame>
        <p:nvGraphicFramePr>
          <p:cNvPr id="133" name="Google Shape;133;p29"/>
          <p:cNvGraphicFramePr/>
          <p:nvPr>
            <p:extLst>
              <p:ext uri="{D42A27DB-BD31-4B8C-83A1-F6EECF244321}">
                <p14:modId xmlns:p14="http://schemas.microsoft.com/office/powerpoint/2010/main" val="2753148460"/>
              </p:ext>
            </p:extLst>
          </p:nvPr>
        </p:nvGraphicFramePr>
        <p:xfrm>
          <a:off x="487300" y="106363"/>
          <a:ext cx="8184425" cy="6833340"/>
        </p:xfrm>
        <a:graphic>
          <a:graphicData uri="http://schemas.openxmlformats.org/drawingml/2006/table">
            <a:tbl>
              <a:tblPr>
                <a:noFill/>
                <a:tableStyleId>{7FBEA9F8-CD3C-4348-B7AB-E6290B513576}</a:tableStyleId>
              </a:tblPr>
              <a:tblGrid>
                <a:gridCol w="834325">
                  <a:extLst>
                    <a:ext uri="{9D8B030D-6E8A-4147-A177-3AD203B41FA5}">
                      <a16:colId xmlns:a16="http://schemas.microsoft.com/office/drawing/2014/main" val="20000"/>
                    </a:ext>
                  </a:extLst>
                </a:gridCol>
                <a:gridCol w="3145325">
                  <a:extLst>
                    <a:ext uri="{9D8B030D-6E8A-4147-A177-3AD203B41FA5}">
                      <a16:colId xmlns:a16="http://schemas.microsoft.com/office/drawing/2014/main" val="20001"/>
                    </a:ext>
                  </a:extLst>
                </a:gridCol>
                <a:gridCol w="2890225">
                  <a:extLst>
                    <a:ext uri="{9D8B030D-6E8A-4147-A177-3AD203B41FA5}">
                      <a16:colId xmlns:a16="http://schemas.microsoft.com/office/drawing/2014/main" val="20002"/>
                    </a:ext>
                  </a:extLst>
                </a:gridCol>
                <a:gridCol w="1314550">
                  <a:extLst>
                    <a:ext uri="{9D8B030D-6E8A-4147-A177-3AD203B41FA5}">
                      <a16:colId xmlns:a16="http://schemas.microsoft.com/office/drawing/2014/main" val="20003"/>
                    </a:ext>
                  </a:extLst>
                </a:gridCol>
              </a:tblGrid>
              <a:tr h="4575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SI.NO</a:t>
                      </a:r>
                      <a:endParaRPr sz="1400" b="1" u="none" strike="noStrike" cap="none">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NAME OF THE PAPER</a:t>
                      </a:r>
                      <a:endParaRPr sz="1400" b="1"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AUTHOR</a:t>
                      </a:r>
                      <a:endParaRPr sz="1400" b="1"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Times New Roman"/>
                          <a:ea typeface="Times New Roman"/>
                          <a:cs typeface="Times New Roman"/>
                          <a:sym typeface="Times New Roman"/>
                        </a:rPr>
                        <a:t>YEAR</a:t>
                      </a:r>
                      <a:endParaRPr sz="1400" b="1" u="none" strike="noStrike" cap="none"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64373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4.</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Recent advances in ovarian cancer: Therapeutic Strategies, potential biomarkers, and technological improvements. </a:t>
                      </a:r>
                      <a:r>
                        <a:rPr lang="en-US" sz="1400" b="0" i="1" u="none" strike="noStrike" cap="none" dirty="0">
                          <a:solidFill>
                            <a:srgbClr val="000000"/>
                          </a:solidFill>
                          <a:effectLst/>
                          <a:latin typeface="Arial"/>
                          <a:ea typeface="Arial"/>
                          <a:cs typeface="Arial"/>
                          <a:sym typeface="Arial"/>
                        </a:rPr>
                        <a:t>Cells</a:t>
                      </a:r>
                      <a:r>
                        <a:rPr lang="en-US" sz="1400" b="0" i="0" u="none" strike="noStrike" cap="none" dirty="0">
                          <a:solidFill>
                            <a:srgbClr val="000000"/>
                          </a:solidFill>
                          <a:effectLst/>
                          <a:latin typeface="Arial"/>
                          <a:ea typeface="Arial"/>
                          <a:cs typeface="Arial"/>
                          <a:sym typeface="Arial"/>
                        </a:rPr>
                        <a:t> </a:t>
                      </a:r>
                      <a:r>
                        <a:rPr lang="en-US" sz="1400" b="1" i="0" u="none" strike="noStrike" cap="none" dirty="0">
                          <a:solidFill>
                            <a:srgbClr val="000000"/>
                          </a:solidFill>
                          <a:effectLst/>
                          <a:latin typeface="Arial"/>
                          <a:ea typeface="Arial"/>
                          <a:cs typeface="Arial"/>
                          <a:sym typeface="Arial"/>
                        </a:rPr>
                        <a:t>11</a:t>
                      </a:r>
                      <a:r>
                        <a:rPr lang="en-US" sz="1400" b="0" i="0" u="none" strike="noStrike" cap="none" dirty="0">
                          <a:solidFill>
                            <a:srgbClr val="000000"/>
                          </a:solidFill>
                          <a:effectLst/>
                          <a:latin typeface="Arial"/>
                          <a:ea typeface="Arial"/>
                          <a:cs typeface="Arial"/>
                          <a:sym typeface="Arial"/>
                        </a:rPr>
                        <a:t>, 650 </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Akter, S. </a:t>
                      </a:r>
                      <a:r>
                        <a:rPr lang="en-US" sz="1400" b="0" i="1" u="none" strike="noStrike" cap="none" dirty="0">
                          <a:solidFill>
                            <a:srgbClr val="000000"/>
                          </a:solidFill>
                          <a:effectLst/>
                          <a:latin typeface="Arial"/>
                          <a:ea typeface="Arial"/>
                          <a:cs typeface="Arial"/>
                          <a:sym typeface="Arial"/>
                        </a:rPr>
                        <a:t>et al.</a:t>
                      </a:r>
                      <a:r>
                        <a:rPr lang="en-US" sz="1400" b="0" i="0" u="none" strike="noStrike" cap="none" dirty="0">
                          <a:solidFill>
                            <a:srgbClr val="000000"/>
                          </a:solidFill>
                          <a:effectLst/>
                          <a:latin typeface="Arial"/>
                          <a:ea typeface="Arial"/>
                          <a:cs typeface="Arial"/>
                          <a:sym typeface="Arial"/>
                        </a:rPr>
                        <a:t> </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2022</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75339">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5.</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chemeClr val="dk1"/>
                        </a:buClr>
                        <a:buSzPts val="1100"/>
                        <a:buFont typeface="Arial"/>
                        <a:buNone/>
                      </a:pPr>
                      <a:r>
                        <a:rPr lang="en-IN" sz="1400" b="0" i="0" u="none" strike="noStrike" cap="none" dirty="0">
                          <a:solidFill>
                            <a:srgbClr val="000000"/>
                          </a:solidFill>
                          <a:effectLst/>
                          <a:latin typeface="Arial"/>
                          <a:ea typeface="Arial"/>
                          <a:cs typeface="Arial"/>
                          <a:sym typeface="Arial"/>
                        </a:rPr>
                        <a:t>Deep learning for breast cancer diagnosis from mammograms—A comparative study. </a:t>
                      </a:r>
                      <a:r>
                        <a:rPr lang="en-IN" sz="1400" b="0" i="1" u="none" strike="noStrike" cap="none" dirty="0">
                          <a:solidFill>
                            <a:srgbClr val="000000"/>
                          </a:solidFill>
                          <a:effectLst/>
                          <a:latin typeface="Arial"/>
                          <a:ea typeface="Arial"/>
                          <a:cs typeface="Arial"/>
                          <a:sym typeface="Arial"/>
                        </a:rPr>
                        <a:t>J. Imaging</a:t>
                      </a:r>
                      <a:r>
                        <a:rPr lang="en-IN" sz="1400" b="0" i="0" u="none" strike="noStrike" cap="none" dirty="0">
                          <a:solidFill>
                            <a:srgbClr val="000000"/>
                          </a:solidFill>
                          <a:effectLst/>
                          <a:latin typeface="Arial"/>
                          <a:ea typeface="Arial"/>
                          <a:cs typeface="Arial"/>
                          <a:sym typeface="Arial"/>
                        </a:rPr>
                        <a:t> </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dirty="0">
                          <a:solidFill>
                            <a:schemeClr val="dk1"/>
                          </a:solidFill>
                          <a:latin typeface="Times New Roman"/>
                          <a:ea typeface="Times New Roman"/>
                          <a:cs typeface="Times New Roman"/>
                          <a:sym typeface="Times New Roman"/>
                        </a:rPr>
                        <a:t>T</a:t>
                      </a:r>
                      <a:r>
                        <a:rPr lang="en-IN" sz="1400" b="0" i="0" u="none" strike="noStrike" cap="none" dirty="0" err="1">
                          <a:solidFill>
                            <a:srgbClr val="000000"/>
                          </a:solidFill>
                          <a:effectLst/>
                          <a:latin typeface="Arial"/>
                          <a:ea typeface="Arial"/>
                          <a:cs typeface="Arial"/>
                          <a:sym typeface="Arial"/>
                        </a:rPr>
                        <a:t>sochatzidis</a:t>
                      </a:r>
                      <a:r>
                        <a:rPr lang="en-IN" sz="1400" b="0" i="0" u="none" strike="noStrike" cap="none" dirty="0">
                          <a:solidFill>
                            <a:srgbClr val="000000"/>
                          </a:solidFill>
                          <a:effectLst/>
                          <a:latin typeface="Arial"/>
                          <a:ea typeface="Arial"/>
                          <a:cs typeface="Arial"/>
                          <a:sym typeface="Arial"/>
                        </a:rPr>
                        <a:t>, L., </a:t>
                      </a:r>
                      <a:r>
                        <a:rPr lang="en-IN" sz="1400" b="0" i="0" u="none" strike="noStrike" cap="none" dirty="0" err="1">
                          <a:solidFill>
                            <a:srgbClr val="000000"/>
                          </a:solidFill>
                          <a:effectLst/>
                          <a:latin typeface="Arial"/>
                          <a:ea typeface="Arial"/>
                          <a:cs typeface="Arial"/>
                          <a:sym typeface="Arial"/>
                        </a:rPr>
                        <a:t>Costaridou</a:t>
                      </a:r>
                      <a:r>
                        <a:rPr lang="en-IN" sz="1400" b="0" i="0" u="none" strike="noStrike" cap="none" dirty="0">
                          <a:solidFill>
                            <a:srgbClr val="000000"/>
                          </a:solidFill>
                          <a:effectLst/>
                          <a:latin typeface="Arial"/>
                          <a:ea typeface="Arial"/>
                          <a:cs typeface="Arial"/>
                          <a:sym typeface="Arial"/>
                        </a:rPr>
                        <a:t>, L. &amp; </a:t>
                      </a:r>
                      <a:r>
                        <a:rPr lang="en-IN" sz="1400" b="0" i="0" u="none" strike="noStrike" cap="none" dirty="0" err="1">
                          <a:solidFill>
                            <a:srgbClr val="000000"/>
                          </a:solidFill>
                          <a:effectLst/>
                          <a:latin typeface="Arial"/>
                          <a:ea typeface="Arial"/>
                          <a:cs typeface="Arial"/>
                          <a:sym typeface="Arial"/>
                        </a:rPr>
                        <a:t>Pratikakis</a:t>
                      </a:r>
                      <a:r>
                        <a:rPr lang="en-IN" sz="1400" b="0" i="0" u="none" strike="noStrike" cap="none" dirty="0">
                          <a:solidFill>
                            <a:srgbClr val="000000"/>
                          </a:solidFill>
                          <a:effectLst/>
                          <a:latin typeface="Arial"/>
                          <a:ea typeface="Arial"/>
                          <a:cs typeface="Arial"/>
                          <a:sym typeface="Arial"/>
                        </a:rPr>
                        <a:t>, I</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dirty="0">
                          <a:solidFill>
                            <a:schemeClr val="dk1"/>
                          </a:solidFill>
                        </a:rPr>
                        <a:t>2019</a:t>
                      </a:r>
                      <a:endParaRPr sz="14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644906">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6.</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b="0" i="0" u="none" strike="noStrike" cap="none" dirty="0">
                          <a:solidFill>
                            <a:srgbClr val="000000"/>
                          </a:solidFill>
                          <a:effectLst/>
                          <a:latin typeface="Arial"/>
                          <a:ea typeface="Arial"/>
                          <a:cs typeface="Arial"/>
                          <a:sym typeface="Arial"/>
                        </a:rPr>
                        <a:t>An efficient ensemble method using K-fold cross validation for the early detection of benign and malignant breast cancer.</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r>
                        <a:rPr lang="da-DK" sz="1400" b="0" i="0" u="none" strike="noStrike" cap="none" dirty="0">
                          <a:solidFill>
                            <a:srgbClr val="000000"/>
                          </a:solidFill>
                          <a:effectLst/>
                          <a:latin typeface="Arial"/>
                          <a:ea typeface="Arial"/>
                          <a:cs typeface="Arial"/>
                          <a:sym typeface="Arial"/>
                        </a:rPr>
                        <a:t>Mahesh, T. R. </a:t>
                      </a:r>
                      <a:r>
                        <a:rPr lang="da-DK" sz="1400" b="0" i="1" u="none" strike="noStrike" cap="none" dirty="0">
                          <a:solidFill>
                            <a:srgbClr val="000000"/>
                          </a:solidFill>
                          <a:effectLst/>
                          <a:latin typeface="Arial"/>
                          <a:ea typeface="Arial"/>
                          <a:cs typeface="Arial"/>
                          <a:sym typeface="Arial"/>
                        </a:rPr>
                        <a:t>et al, </a:t>
                      </a:r>
                      <a:r>
                        <a:rPr lang="en-IN" sz="1400" b="0" i="1" u="none" strike="noStrike" cap="none" dirty="0">
                          <a:solidFill>
                            <a:srgbClr val="000000"/>
                          </a:solidFill>
                          <a:effectLst/>
                          <a:latin typeface="Arial"/>
                          <a:ea typeface="Arial"/>
                          <a:cs typeface="Arial"/>
                          <a:sym typeface="Arial"/>
                        </a:rPr>
                        <a:t>Int. J. </a:t>
                      </a:r>
                      <a:r>
                        <a:rPr lang="en-IN" sz="1400" b="0" i="1" u="none" strike="noStrike" cap="none" dirty="0" err="1">
                          <a:solidFill>
                            <a:srgbClr val="000000"/>
                          </a:solidFill>
                          <a:effectLst/>
                          <a:latin typeface="Arial"/>
                          <a:ea typeface="Arial"/>
                          <a:cs typeface="Arial"/>
                          <a:sym typeface="Arial"/>
                        </a:rPr>
                        <a:t>Integr</a:t>
                      </a:r>
                      <a:r>
                        <a:rPr lang="en-IN" sz="1400" b="0" i="1" u="none" strike="noStrike" cap="none" dirty="0">
                          <a:solidFill>
                            <a:srgbClr val="000000"/>
                          </a:solidFill>
                          <a:effectLst/>
                          <a:latin typeface="Arial"/>
                          <a:ea typeface="Arial"/>
                          <a:cs typeface="Arial"/>
                          <a:sym typeface="Arial"/>
                        </a:rPr>
                        <a:t>. Eng.</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2022</a:t>
                      </a:r>
                      <a:endParaRPr sz="1400" u="none" strike="noStrike" cap="none"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75339">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7.</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b="0" i="0" u="none" strike="noStrike" cap="none" dirty="0">
                          <a:solidFill>
                            <a:srgbClr val="000000"/>
                          </a:solidFill>
                          <a:effectLst/>
                          <a:latin typeface="Arial"/>
                          <a:ea typeface="Arial"/>
                          <a:cs typeface="Arial"/>
                          <a:sym typeface="Arial"/>
                        </a:rPr>
                        <a:t>Child and maternal mortality risk factor analysis using machine learning approaches.</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r>
                        <a:rPr lang="da-DK" sz="1400" b="0" i="0" u="none" strike="noStrike" cap="none" dirty="0">
                          <a:solidFill>
                            <a:srgbClr val="000000"/>
                          </a:solidFill>
                          <a:effectLst/>
                          <a:latin typeface="Arial"/>
                          <a:ea typeface="Arial"/>
                          <a:cs typeface="Arial"/>
                          <a:sym typeface="Arial"/>
                        </a:rPr>
                        <a:t>Sheakh, M. A. </a:t>
                      </a:r>
                      <a:r>
                        <a:rPr lang="da-DK" sz="1400" b="0" i="1" u="none" strike="noStrike" cap="none" dirty="0">
                          <a:solidFill>
                            <a:srgbClr val="000000"/>
                          </a:solidFill>
                          <a:effectLst/>
                          <a:latin typeface="Arial"/>
                          <a:ea typeface="Arial"/>
                          <a:cs typeface="Arial"/>
                          <a:sym typeface="Arial"/>
                        </a:rPr>
                        <a:t>et al</a:t>
                      </a: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2023</a:t>
                      </a:r>
                      <a:endParaRPr sz="1400" u="none" strike="noStrike" cap="none"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3649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8.</a:t>
                      </a:r>
                      <a:endParaRPr sz="14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just" rtl="0">
                        <a:lnSpc>
                          <a:spcPct val="150000"/>
                        </a:lnSpc>
                        <a:spcBef>
                          <a:spcPts val="0"/>
                        </a:spcBef>
                        <a:spcAft>
                          <a:spcPts val="0"/>
                        </a:spcAft>
                        <a:buClr>
                          <a:schemeClr val="dk1"/>
                        </a:buClr>
                        <a:buSzPts val="1100"/>
                        <a:buFont typeface="Arial"/>
                        <a:buNone/>
                      </a:pP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1100"/>
                        <a:buFont typeface="Arial"/>
                        <a:buNone/>
                      </a:pPr>
                      <a:endParaRPr sz="1400" u="none" strike="noStrike" cap="none"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2019</a:t>
                      </a:r>
                      <a:endParaRPr sz="1400" u="none" strike="noStrike" cap="none"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140" name="Google Shape;140;p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10000"/>
          </a:bodyPr>
          <a:lstStyle/>
          <a:p>
            <a:pPr algn="l">
              <a:buFont typeface="Arial" panose="020B0604020202020204" pitchFamily="34" charset="0"/>
              <a:buChar char="•"/>
            </a:pPr>
            <a:r>
              <a:rPr lang="en-US" sz="1600" b="0" i="0" dirty="0">
                <a:solidFill>
                  <a:schemeClr val="tx1"/>
                </a:solidFill>
                <a:effectLst/>
                <a:latin typeface="ui-sans-serif"/>
              </a:rPr>
              <a:t>Utilization of machine learning algorithms such as Logistic Regression, Support Vector Machines (SVM), Random Forest, and Naive Bayes Classifier for predictive modeling.</a:t>
            </a:r>
          </a:p>
          <a:p>
            <a:pPr algn="l">
              <a:buFont typeface="Arial" panose="020B0604020202020204" pitchFamily="34" charset="0"/>
              <a:buChar char="•"/>
            </a:pPr>
            <a:r>
              <a:rPr lang="en-US" sz="1600" b="0" i="0" dirty="0" err="1">
                <a:solidFill>
                  <a:schemeClr val="tx1"/>
                </a:solidFill>
                <a:effectLst/>
                <a:latin typeface="ui-sans-serif"/>
              </a:rPr>
              <a:t>Adopt</a:t>
            </a:r>
            <a:r>
              <a:rPr lang="en-US" sz="1200" b="0" i="0" dirty="0" err="1">
                <a:solidFill>
                  <a:schemeClr val="tx1"/>
                </a:solidFill>
                <a:effectLst/>
                <a:latin typeface="ui-sans-serif"/>
              </a:rPr>
              <a:t>Utilization</a:t>
            </a:r>
            <a:r>
              <a:rPr lang="en-US" sz="1200" b="0" i="0" dirty="0">
                <a:solidFill>
                  <a:schemeClr val="tx1"/>
                </a:solidFill>
                <a:effectLst/>
                <a:latin typeface="ui-sans-serif"/>
              </a:rPr>
              <a:t> of machine learning algorithms such as Logistic Regression, Support Vector Machines (SVM), Random Forest, and Naive Bayes Classifier for predictive modeling.</a:t>
            </a:r>
          </a:p>
          <a:p>
            <a:pPr algn="l">
              <a:buFont typeface="Arial" panose="020B0604020202020204" pitchFamily="34" charset="0"/>
              <a:buChar char="•"/>
            </a:pPr>
            <a:r>
              <a:rPr lang="en-US" sz="1200" b="0" i="0" dirty="0">
                <a:solidFill>
                  <a:schemeClr val="tx1"/>
                </a:solidFill>
                <a:effectLst/>
                <a:latin typeface="ui-sans-serif"/>
              </a:rPr>
              <a:t>Adoption of diverse datasets encompassing various cancer types, including breast cancer, lung cancer, prostate cancer, etc.</a:t>
            </a:r>
          </a:p>
          <a:p>
            <a:pPr algn="l">
              <a:buFont typeface="Arial" panose="020B0604020202020204" pitchFamily="34" charset="0"/>
              <a:buChar char="•"/>
            </a:pPr>
            <a:r>
              <a:rPr lang="en-US" sz="1200" b="0" i="0" dirty="0">
                <a:solidFill>
                  <a:schemeClr val="tx1"/>
                </a:solidFill>
                <a:effectLst/>
                <a:latin typeface="ui-sans-serif"/>
              </a:rPr>
              <a:t>Emphasis on feature engineering techniques, dimensionality reduction, and model optimization to enhance predictive performance.</a:t>
            </a:r>
          </a:p>
          <a:p>
            <a:pPr algn="l">
              <a:buFont typeface="Arial" panose="020B0604020202020204" pitchFamily="34" charset="0"/>
              <a:buChar char="•"/>
            </a:pPr>
            <a:r>
              <a:rPr lang="en-US" sz="1200" b="0" i="0" dirty="0">
                <a:solidFill>
                  <a:schemeClr val="tx1"/>
                </a:solidFill>
                <a:effectLst/>
                <a:latin typeface="ui-sans-serif"/>
              </a:rPr>
              <a:t>Evaluation of model performance using standard metrics such as accuracy, precision, recall, and area under the ROC curve.</a:t>
            </a:r>
          </a:p>
          <a:p>
            <a:pPr algn="l">
              <a:buFont typeface="Arial" panose="020B0604020202020204" pitchFamily="34" charset="0"/>
              <a:buChar char="•"/>
            </a:pPr>
            <a:r>
              <a:rPr lang="en-US" sz="1600" b="0" i="0" dirty="0">
                <a:solidFill>
                  <a:schemeClr val="tx1"/>
                </a:solidFill>
                <a:effectLst/>
                <a:latin typeface="ui-sans-serif"/>
              </a:rPr>
              <a:t>ion of diverse datasets encompassing various cancer types, including breast cancer, lung cancer, prostate cancer, etc.</a:t>
            </a:r>
          </a:p>
          <a:p>
            <a:pPr algn="l">
              <a:buFont typeface="Arial" panose="020B0604020202020204" pitchFamily="34" charset="0"/>
              <a:buChar char="•"/>
            </a:pPr>
            <a:r>
              <a:rPr lang="en-US" sz="1600" b="0" i="0" dirty="0">
                <a:solidFill>
                  <a:schemeClr val="tx1"/>
                </a:solidFill>
                <a:effectLst/>
                <a:latin typeface="ui-sans-serif"/>
              </a:rPr>
              <a:t>Emphasis on feature engineering techniques, dimensionality reduction, and model optimization to enhance predictive performance.</a:t>
            </a:r>
          </a:p>
          <a:p>
            <a:pPr algn="l">
              <a:buFont typeface="Arial" panose="020B0604020202020204" pitchFamily="34" charset="0"/>
              <a:buChar char="•"/>
            </a:pPr>
            <a:r>
              <a:rPr lang="en-US" sz="1600" b="0" i="0" dirty="0">
                <a:solidFill>
                  <a:schemeClr val="tx1"/>
                </a:solidFill>
                <a:effectLst/>
                <a:latin typeface="ui-sans-serif"/>
              </a:rPr>
              <a:t>Evaluation of model performance using standard metrics such as accuracy, precision, recall, and area under the ROC curve. Utilization of machine learning algorithms such as Logistic Regression, Support Vector Machines (SVM), Random Forest, and Naive Bayes Classifier for predictive modeling.</a:t>
            </a:r>
          </a:p>
          <a:p>
            <a:pPr algn="l">
              <a:buFont typeface="Arial" panose="020B0604020202020204" pitchFamily="34" charset="0"/>
              <a:buChar char="•"/>
            </a:pPr>
            <a:r>
              <a:rPr lang="en-US" sz="1600" b="0" i="0" dirty="0">
                <a:solidFill>
                  <a:schemeClr val="tx1"/>
                </a:solidFill>
                <a:effectLst/>
                <a:latin typeface="ui-sans-serif"/>
              </a:rPr>
              <a:t>Adoption of diverse datasets encompassing various cancer types, including breast cancer, lung cancer, prostate cancer, etc.</a:t>
            </a:r>
          </a:p>
          <a:p>
            <a:pPr algn="l">
              <a:buFont typeface="Arial" panose="020B0604020202020204" pitchFamily="34" charset="0"/>
              <a:buChar char="•"/>
            </a:pPr>
            <a:r>
              <a:rPr lang="en-US" sz="1600" b="0" i="0" dirty="0">
                <a:solidFill>
                  <a:schemeClr val="tx1"/>
                </a:solidFill>
                <a:effectLst/>
                <a:latin typeface="ui-sans-serif"/>
              </a:rPr>
              <a:t>Emphasis on feature engineering techniques, dimensionality reduction, and model optimization to enhance predictive performance.</a:t>
            </a:r>
          </a:p>
          <a:p>
            <a:pPr algn="l">
              <a:buFont typeface="Arial" panose="020B0604020202020204" pitchFamily="34" charset="0"/>
              <a:buChar char="•"/>
            </a:pPr>
            <a:r>
              <a:rPr lang="en-US" sz="1600" b="0" i="0" dirty="0">
                <a:solidFill>
                  <a:schemeClr val="tx1"/>
                </a:solidFill>
                <a:effectLst/>
                <a:latin typeface="ui-sans-serif"/>
              </a:rPr>
              <a:t>Evaluation of model performance using standard metrics such as accuracy, precision, recall, and area under the ROC curve.</a:t>
            </a:r>
          </a:p>
          <a:p>
            <a:pPr marL="292100" marR="431800" lvl="0" indent="0" algn="just" rtl="0">
              <a:lnSpc>
                <a:spcPct val="100000"/>
              </a:lnSpc>
              <a:spcBef>
                <a:spcPts val="0"/>
              </a:spcBef>
              <a:spcAft>
                <a:spcPts val="0"/>
              </a:spcAft>
              <a:buClr>
                <a:schemeClr val="dk1"/>
              </a:buClr>
              <a:buSzPts val="1100"/>
              <a:buFont typeface="Arial"/>
              <a:buNone/>
            </a:pPr>
            <a:endParaRPr sz="21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PROPOSED SYSTEM</a:t>
            </a:r>
            <a:endParaRPr b="1" dirty="0">
              <a:latin typeface="Times New Roman"/>
              <a:ea typeface="Times New Roman"/>
              <a:cs typeface="Times New Roman"/>
              <a:sym typeface="Times New Roman"/>
            </a:endParaRPr>
          </a:p>
        </p:txBody>
      </p:sp>
      <p:sp>
        <p:nvSpPr>
          <p:cNvPr id="147" name="Google Shape;147;p10"/>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177800" marR="393700" lvl="0" indent="0" algn="just" rtl="0">
              <a:lnSpc>
                <a:spcPct val="115000"/>
              </a:lnSpc>
              <a:spcBef>
                <a:spcPts val="0"/>
              </a:spcBef>
              <a:spcAft>
                <a:spcPts val="0"/>
              </a:spcAft>
              <a:buSzPts val="1100"/>
              <a:buNone/>
            </a:pPr>
            <a:endParaRPr lang="en-US" sz="1800" dirty="0">
              <a:solidFill>
                <a:srgbClr val="000000"/>
              </a:solidFill>
              <a:latin typeface="Times New Roman"/>
              <a:ea typeface="Times New Roman"/>
              <a:cs typeface="Times New Roman"/>
              <a:sym typeface="Times New Roman"/>
            </a:endParaRPr>
          </a:p>
          <a:p>
            <a:pPr marL="177800" marR="393700" lvl="0" indent="0" algn="just" rtl="0">
              <a:lnSpc>
                <a:spcPct val="115000"/>
              </a:lnSpc>
              <a:spcBef>
                <a:spcPts val="0"/>
              </a:spcBef>
              <a:spcAft>
                <a:spcPts val="0"/>
              </a:spcAft>
              <a:buSzPts val="1100"/>
              <a:buNone/>
            </a:pPr>
            <a:r>
              <a:rPr lang="en-US" sz="1800" dirty="0">
                <a:solidFill>
                  <a:srgbClr val="000000"/>
                </a:solidFill>
                <a:latin typeface="Times New Roman"/>
                <a:ea typeface="Times New Roman"/>
                <a:cs typeface="Times New Roman"/>
                <a:sym typeface="Times New Roman"/>
              </a:rPr>
              <a:t>Key Components:</a:t>
            </a:r>
          </a:p>
          <a:p>
            <a:pPr marL="177800" marR="393700" lvl="0" indent="0" algn="just" rtl="0">
              <a:lnSpc>
                <a:spcPct val="115000"/>
              </a:lnSpc>
              <a:spcBef>
                <a:spcPts val="0"/>
              </a:spcBef>
              <a:spcAft>
                <a:spcPts val="0"/>
              </a:spcAft>
              <a:buSzPts val="1100"/>
              <a:buNone/>
            </a:pPr>
            <a:endParaRPr lang="en-US" sz="1800" dirty="0">
              <a:solidFill>
                <a:srgbClr val="000000"/>
              </a:solidFill>
              <a:latin typeface="Times New Roman"/>
              <a:ea typeface="Times New Roman"/>
              <a:cs typeface="Times New Roman"/>
              <a:sym typeface="Times New Roman"/>
            </a:endParaRPr>
          </a:p>
          <a:p>
            <a:pPr marL="177800" marR="393700" lvl="0" indent="0" algn="just" rtl="0">
              <a:lnSpc>
                <a:spcPct val="115000"/>
              </a:lnSpc>
              <a:spcBef>
                <a:spcPts val="0"/>
              </a:spcBef>
              <a:spcAft>
                <a:spcPts val="0"/>
              </a:spcAft>
              <a:buSzPts val="1100"/>
              <a:buNone/>
            </a:pPr>
            <a:r>
              <a:rPr lang="en-US" sz="1800" dirty="0">
                <a:solidFill>
                  <a:srgbClr val="000000"/>
                </a:solidFill>
                <a:latin typeface="Times New Roman"/>
                <a:ea typeface="Times New Roman"/>
                <a:cs typeface="Times New Roman"/>
                <a:sym typeface="Times New Roman"/>
              </a:rPr>
              <a:t>Naive Bayes Classifier: Utilizes Bayes' theorem with the "naive" assumption of feature independence to calculate the probability of a given instance belonging to a particular class.</a:t>
            </a:r>
          </a:p>
          <a:p>
            <a:pPr marL="177800" marR="393700" lvl="0" indent="0" algn="just" rtl="0">
              <a:lnSpc>
                <a:spcPct val="115000"/>
              </a:lnSpc>
              <a:spcBef>
                <a:spcPts val="0"/>
              </a:spcBef>
              <a:spcAft>
                <a:spcPts val="0"/>
              </a:spcAft>
              <a:buSzPts val="1100"/>
              <a:buNone/>
            </a:pPr>
            <a:r>
              <a:rPr lang="en-US" sz="1800" dirty="0">
                <a:solidFill>
                  <a:srgbClr val="000000"/>
                </a:solidFill>
                <a:latin typeface="Times New Roman"/>
                <a:ea typeface="Times New Roman"/>
                <a:cs typeface="Times New Roman"/>
                <a:sym typeface="Times New Roman"/>
              </a:rPr>
              <a:t>Feature Selection and Engineering: Comprehensive exploration of relevant features extracted from diverse cancer datasets, followed by rigorous feature selection and engineering to improve model performance.</a:t>
            </a:r>
          </a:p>
          <a:p>
            <a:pPr marL="177800" marR="393700" lvl="0" indent="0" algn="just" rtl="0">
              <a:lnSpc>
                <a:spcPct val="115000"/>
              </a:lnSpc>
              <a:spcBef>
                <a:spcPts val="0"/>
              </a:spcBef>
              <a:spcAft>
                <a:spcPts val="0"/>
              </a:spcAft>
              <a:buSzPts val="1100"/>
              <a:buNone/>
            </a:pPr>
            <a:r>
              <a:rPr lang="en-US" sz="1800" dirty="0">
                <a:solidFill>
                  <a:srgbClr val="000000"/>
                </a:solidFill>
                <a:latin typeface="Times New Roman"/>
                <a:ea typeface="Times New Roman"/>
                <a:cs typeface="Times New Roman"/>
                <a:sym typeface="Times New Roman"/>
              </a:rPr>
              <a:t>Model Training and Evaluation: Splitting the dataset into training and testing subsets, training the Naive Bayes Classifier using the training data, and evaluating the model's performance on the testing data using appropriate evaluation metrics.</a:t>
            </a:r>
          </a:p>
          <a:p>
            <a:pPr marL="177800" marR="393700" lvl="0" indent="0" algn="just" rtl="0">
              <a:lnSpc>
                <a:spcPct val="115000"/>
              </a:lnSpc>
              <a:spcBef>
                <a:spcPts val="0"/>
              </a:spcBef>
              <a:spcAft>
                <a:spcPts val="0"/>
              </a:spcAft>
              <a:buSzPts val="1100"/>
              <a:buNone/>
            </a:pPr>
            <a:r>
              <a:rPr lang="en-US" sz="1800" dirty="0">
                <a:solidFill>
                  <a:srgbClr val="000000"/>
                </a:solidFill>
                <a:latin typeface="Times New Roman"/>
                <a:ea typeface="Times New Roman"/>
                <a:cs typeface="Times New Roman"/>
                <a:sym typeface="Times New Roman"/>
              </a:rPr>
              <a:t>Interpretability: Emphasis on model interpretability through the examination of feature importance and decision rationale, facilitating better understanding and trust among end-users.</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PROPOSED METHODOLOGY</a:t>
            </a:r>
            <a:endParaRPr b="1">
              <a:latin typeface="Times New Roman"/>
              <a:ea typeface="Times New Roman"/>
              <a:cs typeface="Times New Roman"/>
              <a:sym typeface="Times New Roman"/>
            </a:endParaRPr>
          </a:p>
        </p:txBody>
      </p:sp>
      <p:pic>
        <p:nvPicPr>
          <p:cNvPr id="154" name="Google Shape;154;p12"/>
          <p:cNvPicPr preferRelativeResize="0"/>
          <p:nvPr/>
        </p:nvPicPr>
        <p:blipFill rotWithShape="1">
          <a:blip r:embed="rId3">
            <a:alphaModFix/>
          </a:blip>
          <a:srcRect/>
          <a:stretch/>
        </p:blipFill>
        <p:spPr>
          <a:xfrm>
            <a:off x="285750" y="1119553"/>
            <a:ext cx="8572500" cy="4618893"/>
          </a:xfrm>
          <a:prstGeom prst="rect">
            <a:avLst/>
          </a:prstGeom>
          <a:noFill/>
          <a:ln>
            <a:noFill/>
          </a:ln>
        </p:spPr>
      </p:pic>
      <p:pic>
        <p:nvPicPr>
          <p:cNvPr id="3" name="Picture 2">
            <a:extLst>
              <a:ext uri="{FF2B5EF4-FFF2-40B4-BE49-F238E27FC236}">
                <a16:creationId xmlns:a16="http://schemas.microsoft.com/office/drawing/2014/main" id="{C483FB1F-F810-6AD7-D22B-F58EE76686FF}"/>
              </a:ext>
            </a:extLst>
          </p:cNvPr>
          <p:cNvPicPr>
            <a:picLocks noChangeAspect="1"/>
          </p:cNvPicPr>
          <p:nvPr/>
        </p:nvPicPr>
        <p:blipFill>
          <a:blip r:embed="rId4"/>
          <a:stretch>
            <a:fillRect/>
          </a:stretch>
        </p:blipFill>
        <p:spPr>
          <a:xfrm>
            <a:off x="612648" y="2112264"/>
            <a:ext cx="996696" cy="475488"/>
          </a:xfrm>
          <a:prstGeom prst="rect">
            <a:avLst/>
          </a:prstGeom>
        </p:spPr>
      </p:pic>
      <p:sp>
        <p:nvSpPr>
          <p:cNvPr id="4" name="TextBox 3">
            <a:extLst>
              <a:ext uri="{FF2B5EF4-FFF2-40B4-BE49-F238E27FC236}">
                <a16:creationId xmlns:a16="http://schemas.microsoft.com/office/drawing/2014/main" id="{91220949-0C92-87F6-9C9F-401998DD4A24}"/>
              </a:ext>
            </a:extLst>
          </p:cNvPr>
          <p:cNvSpPr txBox="1"/>
          <p:nvPr/>
        </p:nvSpPr>
        <p:spPr>
          <a:xfrm>
            <a:off x="694944" y="2112264"/>
            <a:ext cx="914400" cy="507831"/>
          </a:xfrm>
          <a:prstGeom prst="rect">
            <a:avLst/>
          </a:prstGeom>
          <a:noFill/>
        </p:spPr>
        <p:txBody>
          <a:bodyPr wrap="square" rtlCol="0" anchor="ctr">
            <a:spAutoFit/>
          </a:bodyPr>
          <a:lstStyle/>
          <a:p>
            <a:r>
              <a:rPr lang="en-US" sz="900" dirty="0"/>
              <a:t>DATA OF CANCER PREDICTION</a:t>
            </a:r>
            <a:endParaRPr lang="en-IN" sz="9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VIMAL K B(210701309) SRI SAI B (210701258)</Template>
  <TotalTime>0</TotalTime>
  <Words>2165</Words>
  <Application>Microsoft Office PowerPoint</Application>
  <PresentationFormat>On-screen Show (4:3)</PresentationFormat>
  <Paragraphs>204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Times New Roman</vt:lpstr>
      <vt:lpstr>ui-sans-serif</vt:lpstr>
      <vt:lpstr>Arial Rounded MT Bold</vt:lpstr>
      <vt:lpstr>Noto Sans Symbols</vt:lpstr>
      <vt:lpstr>Calibri</vt:lpstr>
      <vt:lpstr>Arial</vt:lpstr>
      <vt:lpstr>Open Sans ExtraBold</vt:lpstr>
      <vt:lpstr>Office Theme</vt:lpstr>
      <vt:lpstr>PowerPoint Presentation</vt:lpstr>
      <vt:lpstr>AGENDA</vt:lpstr>
      <vt:lpstr>ABSTRACT</vt:lpstr>
      <vt:lpstr>INTRODUCTION</vt:lpstr>
      <vt:lpstr>LITERATURE SURVEY</vt:lpstr>
      <vt:lpstr>PowerPoint Presentation</vt:lpstr>
      <vt:lpstr>EXISTING SYSTEM</vt:lpstr>
      <vt:lpstr>PROPOSED SYSTEM</vt:lpstr>
      <vt:lpstr>PROPOSED METHODOLOGY</vt:lpstr>
      <vt:lpstr>RESULTS AND DISCUSSIONS</vt:lpstr>
      <vt:lpstr>DIAGRAM OF RESULT:</vt:lpstr>
      <vt:lpstr>OUTPUT</vt:lpstr>
      <vt:lpstr>COMPARATIVE ANALYSIS</vt:lpstr>
      <vt:lpstr>CONCLUSION</vt:lpstr>
      <vt:lpstr>FUTURE ENHANCEMENT</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jagathratchahan v</dc:creator>
  <cp:lastModifiedBy>jagathratchahan v</cp:lastModifiedBy>
  <cp:revision>1</cp:revision>
  <dcterms:created xsi:type="dcterms:W3CDTF">2024-05-25T04:33:35Z</dcterms:created>
  <dcterms:modified xsi:type="dcterms:W3CDTF">2024-05-25T04:34:20Z</dcterms:modified>
</cp:coreProperties>
</file>