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10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107DB-58D5-46E8-B8E2-AC71511DA707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D3CC-1E10-49DC-83F1-E04BAB1A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change the subtitle to whatever is appropriate.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41BD-B856-46E3-8085-BCECE2FEC3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BD94D7-F7C0-4483-A752-551EB7F28E8B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448272-9529-454F-8D78-970CEB3E53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983343"/>
            <a:ext cx="7162800" cy="305525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Newspaper Towers</a:t>
            </a:r>
          </a:p>
          <a:p>
            <a:pPr algn="ctr"/>
            <a:r>
              <a:rPr lang="en-US" sz="2400" dirty="0"/>
              <a:t>by Robert Chen</a:t>
            </a:r>
          </a:p>
          <a:p>
            <a:pPr algn="ctr"/>
            <a:endParaRPr lang="en-US" sz="2400" dirty="0" smtClean="0"/>
          </a:p>
        </p:txBody>
      </p:sp>
      <p:pic>
        <p:nvPicPr>
          <p:cNvPr id="4" name="Picture 3" descr="BEAM Logo invert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19158"/>
          <a:stretch>
            <a:fillRect/>
          </a:stretch>
        </p:blipFill>
        <p:spPr>
          <a:xfrm>
            <a:off x="4800600" y="3886200"/>
            <a:ext cx="4443845" cy="20582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449580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Engineering/Construction/Challenge</a:t>
            </a:r>
          </a:p>
          <a:p>
            <a:r>
              <a:rPr lang="en-US" sz="2400" dirty="0" smtClean="0"/>
              <a:t>Elementary or High School</a:t>
            </a:r>
          </a:p>
          <a:p>
            <a:r>
              <a:rPr lang="en-US" sz="2400" dirty="0" smtClean="0"/>
              <a:t>Spring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4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obert\Documents\BEAM\Newspaper Towers\DSCN029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" t="31995" b="35352"/>
          <a:stretch/>
        </p:blipFill>
        <p:spPr bwMode="auto">
          <a:xfrm rot="5400000" flipV="1">
            <a:off x="1055309" y="2767508"/>
            <a:ext cx="6001320" cy="155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Robert\Documents\BEAM\Newspaper Towers\DSCN029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t="23087" r="11341" b="21840"/>
          <a:stretch/>
        </p:blipFill>
        <p:spPr bwMode="auto">
          <a:xfrm rot="5400000" flipV="1">
            <a:off x="4105373" y="2016258"/>
            <a:ext cx="5823293" cy="306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008160"/>
            <a:ext cx="2438400" cy="10774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 tower made with no tape, just 9 newspapers</a:t>
            </a:r>
          </a:p>
        </p:txBody>
      </p:sp>
    </p:spTree>
    <p:extLst>
      <p:ext uri="{BB962C8B-B14F-4D97-AF65-F5344CB8AC3E}">
        <p14:creationId xmlns:p14="http://schemas.microsoft.com/office/powerpoint/2010/main" val="12143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Fastening without tape</a:t>
            </a:r>
            <a:endParaRPr lang="en-US" dirty="0"/>
          </a:p>
        </p:txBody>
      </p:sp>
      <p:pic>
        <p:nvPicPr>
          <p:cNvPr id="1026" name="Picture 2" descr="C:\Users\Robert\Documents\BEAM\Newspaper Towers\stap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36725"/>
            <a:ext cx="2286000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bert\Documents\BEAM\Newspaper Towers\stap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86203"/>
            <a:ext cx="2286000" cy="230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obert\Documents\BEAM\Newspaper Towers\DSCN029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3707856" cy="278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91100" y="2689163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91100" y="525247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49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site grab…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924800" cy="4572000"/>
          </a:xfrm>
        </p:spPr>
        <p:txBody>
          <a:bodyPr/>
          <a:lstStyle/>
          <a:p>
            <a:r>
              <a:rPr lang="en-US" dirty="0" smtClean="0"/>
              <a:t>Cardboard</a:t>
            </a:r>
          </a:p>
          <a:p>
            <a:r>
              <a:rPr lang="en-US" dirty="0" smtClean="0"/>
              <a:t>6 newspapers</a:t>
            </a:r>
          </a:p>
          <a:p>
            <a:r>
              <a:rPr lang="en-US" dirty="0" smtClean="0"/>
              <a:t>11 fasteners</a:t>
            </a:r>
          </a:p>
          <a:p>
            <a:r>
              <a:rPr lang="en-US" dirty="0" smtClean="0"/>
              <a:t>Scissors</a:t>
            </a:r>
          </a:p>
          <a:p>
            <a:r>
              <a:rPr lang="en-US" dirty="0" smtClean="0"/>
              <a:t>Foot of tape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and Teaching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Challenge</a:t>
            </a:r>
          </a:p>
          <a:p>
            <a:r>
              <a:rPr lang="en-US" dirty="0" smtClean="0"/>
              <a:t>Build the tallest free-standing structure out of newspaper possible.</a:t>
            </a:r>
          </a:p>
          <a:p>
            <a:r>
              <a:rPr lang="en-US" dirty="0" smtClean="0"/>
              <a:t>Can be taped to surface at its </a:t>
            </a:r>
            <a:r>
              <a:rPr lang="en-US" i="1" dirty="0" smtClean="0"/>
              <a:t>base</a:t>
            </a:r>
            <a:r>
              <a:rPr lang="en-US" dirty="0" smtClean="0"/>
              <a:t> only.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Teaching Points</a:t>
            </a:r>
          </a:p>
          <a:p>
            <a:r>
              <a:rPr lang="en-US" dirty="0" smtClean="0"/>
              <a:t>Triangles are strong</a:t>
            </a:r>
          </a:p>
          <a:p>
            <a:r>
              <a:rPr lang="en-US" dirty="0" smtClean="0"/>
              <a:t>5-step design process</a:t>
            </a:r>
          </a:p>
          <a:p>
            <a:r>
              <a:rPr lang="en-US" dirty="0" smtClean="0"/>
              <a:t>Trial and error construction</a:t>
            </a:r>
          </a:p>
          <a:p>
            <a:r>
              <a:rPr lang="en-US" dirty="0" smtClean="0"/>
              <a:t>Teamwork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8382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592263"/>
            <a:ext cx="4739024" cy="480853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Intro (10min)</a:t>
            </a:r>
          </a:p>
          <a:p>
            <a:pPr lvl="1"/>
            <a:r>
              <a:rPr lang="en-US" sz="2000" dirty="0" smtClean="0"/>
              <a:t>Introduce challenge</a:t>
            </a:r>
          </a:p>
          <a:p>
            <a:pPr lvl="1"/>
            <a:r>
              <a:rPr lang="en-US" sz="2000" dirty="0" smtClean="0"/>
              <a:t>Talk about why triangles are strong</a:t>
            </a:r>
          </a:p>
          <a:p>
            <a:pPr lvl="1"/>
            <a:r>
              <a:rPr lang="en-US" sz="2000" dirty="0" smtClean="0"/>
              <a:t>Shapes demo</a:t>
            </a:r>
          </a:p>
          <a:p>
            <a:pPr lvl="1"/>
            <a:r>
              <a:rPr lang="en-US" sz="2000" dirty="0" smtClean="0"/>
              <a:t>Pleated paper demo</a:t>
            </a:r>
          </a:p>
          <a:p>
            <a:pPr lvl="1"/>
            <a:r>
              <a:rPr lang="en-US" sz="2000" dirty="0" smtClean="0"/>
              <a:t>Examples of triangles</a:t>
            </a:r>
          </a:p>
          <a:p>
            <a:pPr lvl="1"/>
            <a:r>
              <a:rPr lang="en-US" sz="2000" dirty="0" smtClean="0"/>
              <a:t>5-step engineering design process</a:t>
            </a:r>
          </a:p>
          <a:p>
            <a:pPr lvl="1"/>
            <a:r>
              <a:rPr lang="en-US" sz="2000" dirty="0" smtClean="0"/>
              <a:t>Give materials only </a:t>
            </a:r>
            <a:r>
              <a:rPr lang="en-US" sz="2000" i="1" dirty="0" smtClean="0"/>
              <a:t>after </a:t>
            </a:r>
            <a:r>
              <a:rPr lang="en-US" sz="2000" dirty="0" smtClean="0"/>
              <a:t>they sketch a design </a:t>
            </a:r>
          </a:p>
        </p:txBody>
      </p:sp>
      <p:pic>
        <p:nvPicPr>
          <p:cNvPr id="1026" name="Picture 2" descr="C:\Users\Robert\Documents\BEAM\Mini Catapults\design proces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24" y="2438400"/>
            <a:ext cx="4328776" cy="306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/>
          <a:lstStyle/>
          <a:p>
            <a:r>
              <a:rPr lang="en-US" sz="2400" b="1" dirty="0"/>
              <a:t>Build (40min)</a:t>
            </a:r>
          </a:p>
          <a:p>
            <a:pPr lvl="1"/>
            <a:r>
              <a:rPr lang="en-US" sz="2100" dirty="0" smtClean="0"/>
              <a:t>4-10 newspapers, your choice</a:t>
            </a:r>
            <a:endParaRPr lang="en-US" sz="2100" dirty="0"/>
          </a:p>
          <a:p>
            <a:pPr lvl="1"/>
            <a:r>
              <a:rPr lang="en-US" sz="2100" dirty="0"/>
              <a:t>Start with 1 foot of </a:t>
            </a:r>
            <a:r>
              <a:rPr lang="en-US" sz="2100" dirty="0" smtClean="0"/>
              <a:t>tape</a:t>
            </a:r>
          </a:p>
          <a:p>
            <a:pPr lvl="1"/>
            <a:r>
              <a:rPr lang="en-US" sz="2100" dirty="0" smtClean="0"/>
              <a:t>I want tape to be limited to hopefully foster creativity</a:t>
            </a:r>
            <a:endParaRPr lang="en-US" sz="2100" dirty="0"/>
          </a:p>
          <a:p>
            <a:r>
              <a:rPr lang="en-US" sz="2400" b="1" dirty="0"/>
              <a:t>Recap (5min)</a:t>
            </a:r>
          </a:p>
          <a:p>
            <a:pPr lvl="1"/>
            <a:r>
              <a:rPr lang="en-US" sz="2100" dirty="0" smtClean="0"/>
              <a:t>Point out where they used triangles effectively</a:t>
            </a:r>
          </a:p>
          <a:p>
            <a:pPr lvl="1"/>
            <a:r>
              <a:rPr lang="en-US" sz="2100" dirty="0" smtClean="0"/>
              <a:t>Give </a:t>
            </a:r>
            <a:r>
              <a:rPr lang="en-US" sz="2100" dirty="0"/>
              <a:t>them positive feedback about what they did to create strong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triangles strong?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Fewer degrees of freedom than many other shapes</a:t>
            </a:r>
          </a:p>
          <a:p>
            <a:r>
              <a:rPr lang="en-US" sz="2400" dirty="0" smtClean="0"/>
              <a:t>Given sides of constant length, you can’t change angles of a triangle</a:t>
            </a:r>
          </a:p>
          <a:p>
            <a:r>
              <a:rPr lang="en-US" sz="2400" dirty="0" smtClean="0"/>
              <a:t>Force on a triangle goes into the </a:t>
            </a:r>
            <a:r>
              <a:rPr lang="en-US" sz="2400" i="1" dirty="0" smtClean="0"/>
              <a:t>material of the sides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strength of the pivot in the joints</a:t>
            </a:r>
          </a:p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3074" name="Picture 2" descr="C:\Users\Robert\Documents\BEAM\Newspaper Towers\engineering_structure_ma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75088"/>
            <a:ext cx="3657600" cy="368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160020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2J – 3</a:t>
            </a:r>
          </a:p>
          <a:p>
            <a:pPr>
              <a:tabLst>
                <a:tab pos="46355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M = number of members (beams)</a:t>
            </a:r>
          </a:p>
          <a:p>
            <a:pPr>
              <a:tabLst>
                <a:tab pos="46355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J = number of joints</a:t>
            </a:r>
          </a:p>
          <a:p>
            <a:pPr>
              <a:tabLst>
                <a:tab pos="46355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R = 3, number of sides of triangle</a:t>
            </a:r>
          </a:p>
          <a:p>
            <a:pPr>
              <a:tabLst>
                <a:tab pos="463550" algn="l"/>
              </a:tabLst>
            </a:pPr>
            <a:r>
              <a:rPr lang="en-US" sz="1400" dirty="0" smtClean="0"/>
              <a:t>K = M, stable</a:t>
            </a:r>
          </a:p>
          <a:p>
            <a:pPr>
              <a:tabLst>
                <a:tab pos="463550" algn="l"/>
              </a:tabLst>
            </a:pPr>
            <a:r>
              <a:rPr lang="en-US" sz="1400" dirty="0" smtClean="0"/>
              <a:t>K &gt; M, unstable</a:t>
            </a:r>
          </a:p>
          <a:p>
            <a:pPr>
              <a:tabLst>
                <a:tab pos="463550" algn="l"/>
              </a:tabLst>
            </a:pPr>
            <a:r>
              <a:rPr lang="en-US" sz="1400" dirty="0" smtClean="0"/>
              <a:t>K &lt; M, indeterminate</a:t>
            </a:r>
          </a:p>
          <a:p>
            <a:pPr>
              <a:tabLst>
                <a:tab pos="4635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9248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Point is to show that you can deform a square, but not triangles.</a:t>
            </a:r>
          </a:p>
          <a:p>
            <a:r>
              <a:rPr lang="en-US" sz="2400" dirty="0" smtClean="0"/>
              <a:t>We will make these with cardboard and the fasteners later. Bring them to your site.</a:t>
            </a:r>
            <a:endParaRPr lang="en-US" sz="2400" dirty="0"/>
          </a:p>
        </p:txBody>
      </p:sp>
      <p:pic>
        <p:nvPicPr>
          <p:cNvPr id="2050" name="Picture 2" descr="C:\Users\Robert\Documents\BEAM\Newspaper Towers\triangl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7491" r="11351" b="9280"/>
          <a:stretch/>
        </p:blipFill>
        <p:spPr bwMode="auto">
          <a:xfrm>
            <a:off x="228600" y="3280707"/>
            <a:ext cx="2743200" cy="205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obert\Documents\BEAM\Newspaper Towers\paper squ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29769"/>
            <a:ext cx="2819400" cy="27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obert\Documents\BEAM\Newspaper Towers\paper square with bra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45213"/>
            <a:ext cx="2898168" cy="285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Pleated paper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077200" cy="4572000"/>
          </a:xfrm>
        </p:spPr>
        <p:txBody>
          <a:bodyPr/>
          <a:lstStyle/>
          <a:p>
            <a:r>
              <a:rPr lang="en-US" dirty="0" smtClean="0"/>
              <a:t>Point is to show that force can be distributed over many triangles to be fairly strong.</a:t>
            </a:r>
            <a:endParaRPr lang="en-US" dirty="0"/>
          </a:p>
        </p:txBody>
      </p:sp>
      <p:pic>
        <p:nvPicPr>
          <p:cNvPr id="4098" name="Picture 2" descr="C:\Users\Robert\Documents\BEAM\Newspaper Towers\pleated 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54684"/>
            <a:ext cx="4553265" cy="216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obert\Documents\BEAM\Newspaper Towers\pleated pap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1" y="3429001"/>
            <a:ext cx="386079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4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triangles</a:t>
            </a:r>
            <a:endParaRPr lang="en-US" dirty="0"/>
          </a:p>
        </p:txBody>
      </p:sp>
      <p:pic>
        <p:nvPicPr>
          <p:cNvPr id="5122" name="Picture 2" descr="C:\Users\Robert\Documents\BEAM\Newspaper Towers\truss brid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35814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obert\Documents\BEAM\Newspaper Towers\geodes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1"/>
            <a:ext cx="3178578" cy="238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obert\Documents\BEAM\Newspaper Towers\Golden Ga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4100450"/>
            <a:ext cx="3295650" cy="24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Robert\Documents\BEAM\Newspaper Towers\eiffel tow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36534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5-step engineering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89567"/>
            <a:ext cx="4267200" cy="4572000"/>
          </a:xfrm>
        </p:spPr>
        <p:txBody>
          <a:bodyPr/>
          <a:lstStyle/>
          <a:p>
            <a:r>
              <a:rPr lang="en-US" dirty="0" smtClean="0"/>
              <a:t>Ask what makes a good tower</a:t>
            </a:r>
          </a:p>
          <a:p>
            <a:r>
              <a:rPr lang="en-US" dirty="0" smtClean="0"/>
              <a:t>Imagine possible designs</a:t>
            </a:r>
          </a:p>
          <a:p>
            <a:r>
              <a:rPr lang="en-US" dirty="0" smtClean="0"/>
              <a:t>Plan tower on paper</a:t>
            </a:r>
          </a:p>
          <a:p>
            <a:r>
              <a:rPr lang="en-US" dirty="0" smtClean="0"/>
              <a:t>Create out of newspaper</a:t>
            </a:r>
          </a:p>
          <a:p>
            <a:r>
              <a:rPr lang="en-US" dirty="0" smtClean="0"/>
              <a:t>Improve it</a:t>
            </a:r>
          </a:p>
        </p:txBody>
      </p:sp>
      <p:pic>
        <p:nvPicPr>
          <p:cNvPr id="5" name="Picture 2" descr="C:\Users\Robert\Documents\BEAM\Mini Catapults\design proces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8" y="2057400"/>
            <a:ext cx="4759411" cy="33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305</Words>
  <Application>Microsoft Office PowerPoint</Application>
  <PresentationFormat>On-screen Show (4:3)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PowerPoint Presentation</vt:lpstr>
      <vt:lpstr>Challenge and Teaching Points</vt:lpstr>
      <vt:lpstr>Agenda</vt:lpstr>
      <vt:lpstr>Agenda (con’t)</vt:lpstr>
      <vt:lpstr>Why are triangles strong?</vt:lpstr>
      <vt:lpstr>Shapes demo</vt:lpstr>
      <vt:lpstr>Pleated paper demo</vt:lpstr>
      <vt:lpstr>Examples of triangles</vt:lpstr>
      <vt:lpstr>5-step engineering design process</vt:lpstr>
      <vt:lpstr>PowerPoint Presentation</vt:lpstr>
      <vt:lpstr>Fastening without tape</vt:lpstr>
      <vt:lpstr>Every site grab…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</dc:creator>
  <cp:lastModifiedBy>Robert C</cp:lastModifiedBy>
  <cp:revision>19</cp:revision>
  <dcterms:created xsi:type="dcterms:W3CDTF">2013-04-15T11:15:21Z</dcterms:created>
  <dcterms:modified xsi:type="dcterms:W3CDTF">2013-04-15T23:32:54Z</dcterms:modified>
</cp:coreProperties>
</file>