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23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70" d="100"/>
          <a:sy n="70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5684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5684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13430-5C42-48D1-958C-45AA642D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2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3738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8644"/>
            <a:ext cx="5486400" cy="41576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684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5684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BDC53-78DC-4AC0-B952-F0B776588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2D026-77CE-4C6A-84B6-D75D9D8BAE9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2D026-77CE-4C6A-84B6-D75D9D8BAE9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2D026-77CE-4C6A-84B6-D75D9D8BAE9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2D026-77CE-4C6A-84B6-D75D9D8BAE9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2D026-77CE-4C6A-84B6-D75D9D8BAE9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2D026-77CE-4C6A-84B6-D75D9D8BAE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2D026-77CE-4C6A-84B6-D75D9D8BAE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2D026-77CE-4C6A-84B6-D75D9D8BAE9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2D026-77CE-4C6A-84B6-D75D9D8BAE9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2D026-77CE-4C6A-84B6-D75D9D8BAE9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C3FC-45BC-445E-96D3-22789B7520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839-854C-44C5-B0E7-5BF7F1F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C3FC-45BC-445E-96D3-22789B7520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839-854C-44C5-B0E7-5BF7F1F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7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C3FC-45BC-445E-96D3-22789B7520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839-854C-44C5-B0E7-5BF7F1F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C3FC-45BC-445E-96D3-22789B7520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839-854C-44C5-B0E7-5BF7F1F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3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C3FC-45BC-445E-96D3-22789B7520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839-854C-44C5-B0E7-5BF7F1F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1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C3FC-45BC-445E-96D3-22789B7520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839-854C-44C5-B0E7-5BF7F1F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C3FC-45BC-445E-96D3-22789B7520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839-854C-44C5-B0E7-5BF7F1F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C3FC-45BC-445E-96D3-22789B7520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839-854C-44C5-B0E7-5BF7F1F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C3FC-45BC-445E-96D3-22789B7520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839-854C-44C5-B0E7-5BF7F1F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9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C3FC-45BC-445E-96D3-22789B7520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839-854C-44C5-B0E7-5BF7F1F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C3FC-45BC-445E-96D3-22789B7520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839-854C-44C5-B0E7-5BF7F1F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7C3FC-45BC-445E-96D3-22789B75207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C839-854C-44C5-B0E7-5BF7F1F51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2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34400" y="0"/>
            <a:ext cx="0" cy="91440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34400" y="0"/>
            <a:ext cx="609600" cy="91440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295400"/>
            <a:ext cx="8229600" cy="2533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latin typeface="Cambria" pitchFamily="18" charset="0"/>
              </a:rPr>
              <a:t>Polymers – Bouncy Balls and </a:t>
            </a:r>
            <a:r>
              <a:rPr lang="en-US" sz="6000" dirty="0" err="1" smtClean="0">
                <a:latin typeface="Cambria" pitchFamily="18" charset="0"/>
              </a:rPr>
              <a:t>Spherification</a:t>
            </a:r>
            <a:endParaRPr lang="en-US" sz="6000" dirty="0">
              <a:latin typeface="Cambria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371600" y="389643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Nathan </a:t>
            </a:r>
            <a:r>
              <a:rPr lang="en-US" dirty="0" err="1" smtClean="0"/>
              <a:t>Ellebracht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Week of April 22, 2013</a:t>
            </a:r>
          </a:p>
          <a:p>
            <a:pPr marL="0" indent="0" algn="ctr">
              <a:buNone/>
            </a:pPr>
            <a:r>
              <a:rPr lang="en-US" dirty="0" smtClean="0"/>
              <a:t>(adapted from Michael Song)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itchFamily="18" charset="0"/>
              </a:rPr>
              <a:t>Summary/Discussion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3716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Emphasize the general idea of what a polymer is – many bonded monomers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Recall examples of polymers in everyday life, compare with what we made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Enjoy the “caviar” and bouncy balls!</a:t>
            </a:r>
            <a:endParaRPr lang="en-US" sz="3200" dirty="0" smtClean="0"/>
          </a:p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34400" y="0"/>
            <a:ext cx="0" cy="91440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34400" y="0"/>
            <a:ext cx="609600" cy="91440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" name="AutoShape 2" descr="https://mail-attachment.googleusercontent.com/attachment/u/0/?ui=2&amp;ik=cd872d52d4&amp;view=att&amp;th=13e1134a7f1212a6&amp;attid=0.1&amp;disp=inline&amp;safe=1&amp;zw&amp;saduie=AG9B_P8ANQzLA6Z8_KbZ20KRadYT&amp;sadet=1366163429627&amp;sads=EV5Xh285f2Ms_R63jSJtD3QjOyY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itchFamily="18" charset="0"/>
              </a:rPr>
              <a:t>Sky Lanterns – </a:t>
            </a:r>
            <a:r>
              <a:rPr lang="en-US" sz="4000" dirty="0" smtClean="0">
                <a:latin typeface="Cambria" pitchFamily="18" charset="0"/>
              </a:rPr>
              <a:t>not quite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19467" y="5257800"/>
            <a:ext cx="4114800" cy="132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3200" dirty="0" smtClean="0"/>
              <a:t>Lovingly constructed!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 smtClean="0"/>
              <a:t>	… no takeoff </a:t>
            </a:r>
            <a:r>
              <a:rPr lang="en-US" sz="3200" dirty="0" smtClean="0">
                <a:sym typeface="Wingdings" pitchFamily="2" charset="2"/>
              </a:rPr>
              <a:t></a:t>
            </a:r>
            <a:endParaRPr lang="en-US" sz="3200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34400" y="0"/>
            <a:ext cx="0" cy="91440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34400" y="0"/>
            <a:ext cx="609600" cy="91440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" name="AutoShape 2" descr="https://mail-attachment.googleusercontent.com/attachment/u/0/?ui=2&amp;ik=cd872d52d4&amp;view=att&amp;th=13e1134a7f1212a6&amp;attid=0.1&amp;disp=inline&amp;safe=1&amp;zw&amp;saduie=AG9B_P8ANQzLA6Z8_KbZ20KRadYT&amp;sadet=1366163429627&amp;sads=EV5Xh285f2Ms_R63jSJtD3QjOyY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:SkyLanter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t="19575" r="54207"/>
          <a:stretch/>
        </p:blipFill>
        <p:spPr bwMode="auto">
          <a:xfrm>
            <a:off x="307975" y="1295400"/>
            <a:ext cx="2245885" cy="32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athan\Pictures\ipod photos\skylanter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84994"/>
            <a:ext cx="2958154" cy="394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athan\Pictures\ipod photos\skylantern2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67" y="1113996"/>
            <a:ext cx="29146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609600" y="4626043"/>
            <a:ext cx="2057400" cy="784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3200" dirty="0" smtClean="0"/>
              <a:t>“theory”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61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itchFamily="18" charset="0"/>
              </a:rPr>
              <a:t>Brief Agenda/</a:t>
            </a:r>
            <a:r>
              <a:rPr lang="en-US" sz="4000" dirty="0" smtClean="0">
                <a:latin typeface="Cambria" pitchFamily="18" charset="0"/>
              </a:rPr>
              <a:t>Outline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371600"/>
            <a:ext cx="8001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0" indent="-285750" fontAlgn="base">
              <a:buFont typeface="Arial" pitchFamily="34" charset="0"/>
              <a:buChar char="•"/>
            </a:pPr>
            <a:r>
              <a:rPr lang="en-US" sz="3200" b="1" dirty="0"/>
              <a:t>Introduction to </a:t>
            </a:r>
            <a:r>
              <a:rPr lang="en-US" sz="3200" b="1" dirty="0" smtClean="0"/>
              <a:t>polymers</a:t>
            </a:r>
            <a:r>
              <a:rPr lang="en-US" sz="3200" dirty="0" smtClean="0"/>
              <a:t> </a:t>
            </a:r>
            <a:r>
              <a:rPr lang="en-US" sz="3200" dirty="0"/>
              <a:t>(~10 min</a:t>
            </a:r>
            <a:r>
              <a:rPr lang="en-US" sz="3200" dirty="0" smtClean="0"/>
              <a:t>)</a:t>
            </a:r>
          </a:p>
          <a:p>
            <a:pPr marL="914400" lvl="1" indent="-457200" fontAlgn="base">
              <a:buFont typeface="Wingdings" pitchFamily="2" charset="2"/>
              <a:buChar char="§"/>
            </a:pPr>
            <a:r>
              <a:rPr lang="en-US" sz="2600" dirty="0" smtClean="0"/>
              <a:t>Group discussion with examples</a:t>
            </a:r>
            <a:endParaRPr lang="en-US" sz="2600" dirty="0"/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sz="3200" b="1" dirty="0" err="1" smtClean="0"/>
              <a:t>Spherification</a:t>
            </a:r>
            <a:r>
              <a:rPr lang="en-US" sz="3200" dirty="0" smtClean="0"/>
              <a:t> </a:t>
            </a:r>
            <a:r>
              <a:rPr lang="en-US" sz="3200" dirty="0"/>
              <a:t>(30+ minutes</a:t>
            </a:r>
            <a:r>
              <a:rPr lang="en-US" sz="3200" dirty="0" smtClean="0"/>
              <a:t>)</a:t>
            </a:r>
          </a:p>
          <a:p>
            <a:pPr marL="914400" lvl="1" indent="-457200" fontAlgn="base">
              <a:buFont typeface="Wingdings" pitchFamily="2" charset="2"/>
              <a:buChar char="§"/>
            </a:pPr>
            <a:r>
              <a:rPr lang="en-US" sz="2600" dirty="0" smtClean="0"/>
              <a:t>Explanation, module, discussion</a:t>
            </a:r>
            <a:endParaRPr lang="en-US" sz="2600" dirty="0"/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sz="3200" b="1" dirty="0" smtClean="0"/>
              <a:t>Borax </a:t>
            </a:r>
            <a:r>
              <a:rPr lang="en-US" sz="3200" b="1" dirty="0"/>
              <a:t>bouncy balls</a:t>
            </a:r>
            <a:r>
              <a:rPr lang="en-US" sz="3200" dirty="0"/>
              <a:t> (20-30 minutes</a:t>
            </a:r>
            <a:r>
              <a:rPr lang="en-US" sz="3200" dirty="0" smtClean="0"/>
              <a:t>)</a:t>
            </a:r>
          </a:p>
          <a:p>
            <a:pPr marL="914400" lvl="1" indent="-457200" fontAlgn="base">
              <a:buFont typeface="Wingdings" pitchFamily="2" charset="2"/>
              <a:buChar char="§"/>
            </a:pPr>
            <a:r>
              <a:rPr lang="en-US" sz="2600" dirty="0" smtClean="0"/>
              <a:t>Module, discussion, “experimentation”</a:t>
            </a:r>
            <a:endParaRPr lang="en-US" sz="2600" dirty="0"/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sz="3200" b="1" dirty="0" smtClean="0"/>
              <a:t>Discussion</a:t>
            </a:r>
            <a:r>
              <a:rPr lang="en-US" sz="3200" dirty="0" smtClean="0"/>
              <a:t> </a:t>
            </a:r>
            <a:r>
              <a:rPr lang="en-US" sz="3200" dirty="0"/>
              <a:t>(10+ minutes</a:t>
            </a:r>
            <a:r>
              <a:rPr lang="en-US" sz="3200" dirty="0" smtClean="0"/>
              <a:t>)</a:t>
            </a:r>
          </a:p>
          <a:p>
            <a:pPr marL="914400" lvl="1" indent="-457200" fontAlgn="base">
              <a:buFont typeface="Wingdings" pitchFamily="2" charset="2"/>
              <a:buChar char="§"/>
            </a:pPr>
            <a:r>
              <a:rPr lang="en-US" sz="2600" dirty="0" smtClean="0"/>
              <a:t>Recap, go over examples again</a:t>
            </a:r>
            <a:endParaRPr lang="en-US" sz="2600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34400" y="0"/>
            <a:ext cx="0" cy="91440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34400" y="0"/>
            <a:ext cx="609600" cy="91440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" name="AutoShape 2" descr="https://mail-attachment.googleusercontent.com/attachment/u/0/?ui=2&amp;ik=cd872d52d4&amp;view=att&amp;th=13e1134a7f1212a6&amp;attid=0.1&amp;disp=inline&amp;safe=1&amp;zw&amp;saduie=AG9B_P8ANQzLA6Z8_KbZ20KRadYT&amp;sadet=1366163429627&amp;sads=EV5Xh285f2Ms_R63jSJtD3QjOyY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itchFamily="18" charset="0"/>
              </a:rPr>
              <a:t>Teaching Goals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371600"/>
            <a:ext cx="80010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 smtClean="0"/>
              <a:t>In reality, polymers are rather complicated…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400" dirty="0" smtClean="0"/>
              <a:t>Goals: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400" dirty="0" smtClean="0"/>
              <a:t>Basic </a:t>
            </a:r>
            <a:r>
              <a:rPr lang="en-US" sz="3400" dirty="0"/>
              <a:t>idea of what polymers </a:t>
            </a:r>
            <a:r>
              <a:rPr lang="en-US" sz="3400" dirty="0" smtClean="0"/>
              <a:t>are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400" dirty="0" smtClean="0"/>
              <a:t>Repeating subunits: “monomers”, analogy with paper clip chain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400" dirty="0" smtClean="0"/>
              <a:t>Examples </a:t>
            </a:r>
            <a:r>
              <a:rPr lang="en-US" sz="3400" dirty="0"/>
              <a:t>of polymers in everyday </a:t>
            </a:r>
            <a:r>
              <a:rPr lang="en-US" sz="3400" dirty="0" smtClean="0"/>
              <a:t>life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400" dirty="0" smtClean="0"/>
              <a:t>Plastic bags, rubber, nylon, </a:t>
            </a:r>
            <a:r>
              <a:rPr lang="en-US" sz="3400" dirty="0" err="1" smtClean="0"/>
              <a:t>teflon</a:t>
            </a:r>
            <a:r>
              <a:rPr lang="en-US" sz="3400" dirty="0" smtClean="0"/>
              <a:t>, </a:t>
            </a:r>
            <a:r>
              <a:rPr lang="en-US" sz="3400" dirty="0" err="1" smtClean="0"/>
              <a:t>styrofoam</a:t>
            </a:r>
            <a:r>
              <a:rPr lang="en-US" sz="3400" dirty="0" smtClean="0"/>
              <a:t>, </a:t>
            </a:r>
            <a:r>
              <a:rPr lang="en-US" sz="3400" dirty="0" err="1" smtClean="0"/>
              <a:t>tupperware</a:t>
            </a:r>
            <a:endParaRPr lang="en-US" sz="3400" dirty="0" smtClean="0"/>
          </a:p>
          <a:p>
            <a:pPr marL="1371600" lvl="2" indent="-457200">
              <a:buFont typeface="Arial" pitchFamily="34" charset="0"/>
              <a:buChar char="•"/>
            </a:pPr>
            <a:endParaRPr lang="en-US" sz="3400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34400" y="0"/>
            <a:ext cx="0" cy="91440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34400" y="0"/>
            <a:ext cx="609600" cy="91440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" name="AutoShape 2" descr="https://mail-attachment.googleusercontent.com/attachment/u/0/?ui=2&amp;ik=cd872d52d4&amp;view=att&amp;th=13e1134a7f1212a6&amp;attid=0.1&amp;disp=inline&amp;safe=1&amp;zw&amp;saduie=AG9B_P8ANQzLA6Z8_KbZ20KRadYT&amp;sadet=1366163429627&amp;sads=EV5Xh285f2Ms_R63jSJtD3QjOyY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itchFamily="18" charset="0"/>
              </a:rPr>
              <a:t>Polymer Overview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7975" y="1066800"/>
            <a:ext cx="5788025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Macromolecules consisting of repeating subunits or monomers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Natural, biological, and synthetic examples</a:t>
            </a:r>
            <a:endParaRPr lang="en-US" sz="3200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34400" y="0"/>
            <a:ext cx="0" cy="91440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34400" y="0"/>
            <a:ext cx="609600" cy="91440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" name="AutoShape 2" descr="https://mail-attachment.googleusercontent.com/attachment/u/0/?ui=2&amp;ik=cd872d52d4&amp;view=att&amp;th=13e1134a7f1212a6&amp;attid=0.1&amp;disp=inline&amp;safe=1&amp;zw&amp;saduie=AG9B_P8ANQzLA6Z8_KbZ20KRadYT&amp;sadet=1366163429627&amp;sads=EV5Xh285f2Ms_R63jSJtD3QjOyY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image05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066800"/>
            <a:ext cx="3048000" cy="5410200"/>
          </a:xfrm>
          <a:prstGeom prst="rect">
            <a:avLst/>
          </a:prstGeom>
        </p:spPr>
      </p:pic>
      <p:pic>
        <p:nvPicPr>
          <p:cNvPr id="11" name="image04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796119" y="3502925"/>
            <a:ext cx="4080918" cy="27432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579278" y="6210300"/>
            <a:ext cx="2514599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i="1" dirty="0" smtClean="0"/>
              <a:t>Polyvinyl chloride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0" y="6362700"/>
            <a:ext cx="2971799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i="1" dirty="0" smtClean="0"/>
              <a:t>Polypeptide synthesis</a:t>
            </a:r>
          </a:p>
        </p:txBody>
      </p:sp>
    </p:spTree>
    <p:extLst>
      <p:ext uri="{BB962C8B-B14F-4D97-AF65-F5344CB8AC3E}">
        <p14:creationId xmlns:p14="http://schemas.microsoft.com/office/powerpoint/2010/main" val="5010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itchFamily="18" charset="0"/>
              </a:rPr>
              <a:t>Module 1: Synthetic Caviar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5203" y="1049740"/>
            <a:ext cx="80010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Calcium </a:t>
            </a:r>
            <a:r>
              <a:rPr lang="en-US" sz="3200" dirty="0"/>
              <a:t>ions help crosslink individual alginate </a:t>
            </a:r>
            <a:r>
              <a:rPr lang="en-US" sz="3200" dirty="0" smtClean="0"/>
              <a:t>polymer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Results in an insoluble </a:t>
            </a:r>
            <a:r>
              <a:rPr lang="en-US" sz="3200" dirty="0"/>
              <a:t>layer of gel on the outside of the juice </a:t>
            </a:r>
            <a:r>
              <a:rPr lang="en-US" sz="3200" dirty="0" smtClean="0"/>
              <a:t>beads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Traps </a:t>
            </a:r>
            <a:r>
              <a:rPr lang="en-US" sz="3200" dirty="0"/>
              <a:t>the fruit juice inside and </a:t>
            </a:r>
            <a:r>
              <a:rPr lang="en-US" sz="3200" dirty="0" smtClean="0"/>
              <a:t>creates </a:t>
            </a:r>
            <a:r>
              <a:rPr lang="en-US" sz="3200" dirty="0"/>
              <a:t>a relatively stable “caviar” </a:t>
            </a:r>
            <a:r>
              <a:rPr lang="en-US" sz="3200" dirty="0" smtClean="0"/>
              <a:t>sphere</a:t>
            </a:r>
            <a:endParaRPr lang="en-US" sz="3200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34400" y="0"/>
            <a:ext cx="0" cy="91440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34400" y="0"/>
            <a:ext cx="609600" cy="91440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" name="AutoShape 2" descr="https://mail-attachment.googleusercontent.com/attachment/u/0/?ui=2&amp;ik=cd872d52d4&amp;view=att&amp;th=13e1134a7f1212a6&amp;attid=0.1&amp;disp=inline&amp;safe=1&amp;zw&amp;saduie=AG9B_P8ANQzLA6Z8_KbZ20KRadYT&amp;sadet=1366163429627&amp;sads=EV5Xh285f2Ms_R63jSJtD3QjOyY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image0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343400" y="4019503"/>
            <a:ext cx="4038600" cy="2743200"/>
          </a:xfrm>
          <a:prstGeom prst="rect">
            <a:avLst/>
          </a:prstGeom>
        </p:spPr>
      </p:pic>
      <p:pic>
        <p:nvPicPr>
          <p:cNvPr id="2050" name="Picture 2" descr="http://farm8.staticflickr.com/7195/7123604475_e475eb5181_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22678"/>
            <a:ext cx="2740025" cy="27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0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itchFamily="18" charset="0"/>
              </a:rPr>
              <a:t>Module 1: Procedure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371600"/>
            <a:ext cx="8001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Solution 1: 2g of calcium lactate in a cup, </a:t>
            </a:r>
            <a:r>
              <a:rPr lang="en-US" sz="3200" dirty="0"/>
              <a:t>fill </a:t>
            </a:r>
            <a:r>
              <a:rPr lang="en-US" sz="3200" dirty="0" smtClean="0"/>
              <a:t>½ </a:t>
            </a:r>
            <a:r>
              <a:rPr lang="en-US" sz="3200" dirty="0" smtClean="0"/>
              <a:t>– ¾ full of water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Solution 2: ~1.5g of sodium alginate, fill cup ½ full of fruit juice. Stir 5-10 minutes. Food coloring if desired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Put solution 1 in a bowl. Use dropper to add small drops of solution 2 to solution 1</a:t>
            </a:r>
          </a:p>
          <a:p>
            <a:pPr marL="514350" lvl="0" indent="-5143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Collect, dry, examine, and eat the “caviar”! </a:t>
            </a:r>
            <a:endParaRPr lang="en-US" sz="3200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34400" y="0"/>
            <a:ext cx="0" cy="91440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34400" y="0"/>
            <a:ext cx="609600" cy="91440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" name="AutoShape 2" descr="https://mail-attachment.googleusercontent.com/attachment/u/0/?ui=2&amp;ik=cd872d52d4&amp;view=att&amp;th=13e1134a7f1212a6&amp;attid=0.1&amp;disp=inline&amp;safe=1&amp;zw&amp;saduie=AG9B_P8ANQzLA6Z8_KbZ20KRadYT&amp;sadet=1366163429627&amp;sads=EV5Xh285f2Ms_R63jSJtD3QjOyY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itchFamily="18" charset="0"/>
              </a:rPr>
              <a:t>Module 2: Borax Bouncy Balls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5103" y="1112293"/>
            <a:ext cx="6189497" cy="3688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White </a:t>
            </a:r>
            <a:r>
              <a:rPr lang="en-US" sz="3200" dirty="0" smtClean="0"/>
              <a:t>glue: 		          polyvinyl </a:t>
            </a:r>
            <a:r>
              <a:rPr lang="en-US" sz="3200" dirty="0"/>
              <a:t>acetate (</a:t>
            </a:r>
            <a:r>
              <a:rPr lang="en-US" sz="3200" dirty="0" smtClean="0"/>
              <a:t>PVA)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With borax + alkalinity, PVA </a:t>
            </a:r>
            <a:r>
              <a:rPr lang="en-US" sz="3200" dirty="0"/>
              <a:t>chains </a:t>
            </a:r>
            <a:r>
              <a:rPr lang="en-US" sz="3200" dirty="0" smtClean="0"/>
              <a:t>crosslink and form </a:t>
            </a:r>
            <a:r>
              <a:rPr lang="en-US" sz="3200" dirty="0"/>
              <a:t>networks of branched </a:t>
            </a:r>
            <a:r>
              <a:rPr lang="en-US" sz="3200" dirty="0" smtClean="0"/>
              <a:t>chains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Corn starch </a:t>
            </a:r>
            <a:r>
              <a:rPr lang="en-US" sz="3200" dirty="0"/>
              <a:t>(</a:t>
            </a:r>
            <a:r>
              <a:rPr lang="en-US" sz="3200" dirty="0" smtClean="0"/>
              <a:t>also a polymer) </a:t>
            </a:r>
            <a:r>
              <a:rPr lang="en-US" sz="3200" dirty="0"/>
              <a:t>gets trapped between the </a:t>
            </a:r>
            <a:r>
              <a:rPr lang="en-US" sz="3200" dirty="0" err="1"/>
              <a:t>crosslinked</a:t>
            </a:r>
            <a:r>
              <a:rPr lang="en-US" sz="3200" dirty="0"/>
              <a:t> </a:t>
            </a:r>
            <a:r>
              <a:rPr lang="en-US" sz="3200" dirty="0" smtClean="0"/>
              <a:t>chains -&gt; bouncy, stretchy</a:t>
            </a:r>
            <a:endParaRPr lang="en-US" sz="3200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34400" y="0"/>
            <a:ext cx="0" cy="91440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34400" y="0"/>
            <a:ext cx="609600" cy="91440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" name="AutoShape 2" descr="https://mail-attachment.googleusercontent.com/attachment/u/0/?ui=2&amp;ik=cd872d52d4&amp;view=att&amp;th=13e1134a7f1212a6&amp;attid=0.1&amp;disp=inline&amp;safe=1&amp;zw&amp;saduie=AG9B_P8ANQzLA6Z8_KbZ20KRadYT&amp;sadet=1366163429627&amp;sads=EV5Xh285f2Ms_R63jSJtD3QjOyY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image00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494060" y="1600200"/>
            <a:ext cx="2209800" cy="19812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265460" y="1219200"/>
            <a:ext cx="2666999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i="1" dirty="0" smtClean="0"/>
              <a:t>Polyvinyl acetate unit</a:t>
            </a:r>
          </a:p>
        </p:txBody>
      </p:sp>
      <p:pic>
        <p:nvPicPr>
          <p:cNvPr id="12" name="image06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2083273" y="4800600"/>
            <a:ext cx="4977453" cy="189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itchFamily="18" charset="0"/>
              </a:rPr>
              <a:t>Module 2: </a:t>
            </a:r>
            <a:r>
              <a:rPr lang="en-US" sz="4000" dirty="0" smtClean="0">
                <a:latin typeface="Cambria" pitchFamily="18" charset="0"/>
              </a:rPr>
              <a:t>Procedure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7975" y="1219200"/>
            <a:ext cx="8001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 fontAlgn="base">
              <a:buFont typeface="Arial" pitchFamily="34" charset="0"/>
              <a:buChar char="•"/>
            </a:pPr>
            <a:r>
              <a:rPr lang="en-US" sz="3200" dirty="0" smtClean="0"/>
              <a:t>Solution 1: combine </a:t>
            </a:r>
            <a:r>
              <a:rPr lang="en-US" sz="3200" dirty="0"/>
              <a:t>1/2 </a:t>
            </a:r>
            <a:r>
              <a:rPr lang="en-US" sz="3200" dirty="0" err="1" smtClean="0"/>
              <a:t>tsp</a:t>
            </a:r>
            <a:r>
              <a:rPr lang="en-US" sz="3200" dirty="0" smtClean="0"/>
              <a:t> </a:t>
            </a:r>
            <a:r>
              <a:rPr lang="en-US" sz="3200" dirty="0"/>
              <a:t>borax powder </a:t>
            </a:r>
            <a:r>
              <a:rPr lang="en-US" sz="3200" dirty="0" smtClean="0"/>
              <a:t>+ 3 </a:t>
            </a:r>
            <a:r>
              <a:rPr lang="en-US" sz="3200" dirty="0" err="1"/>
              <a:t>tsp</a:t>
            </a:r>
            <a:r>
              <a:rPr lang="en-US" sz="3200" dirty="0"/>
              <a:t> of warm </a:t>
            </a:r>
            <a:r>
              <a:rPr lang="en-US" sz="3200" dirty="0" smtClean="0"/>
              <a:t>water (ratio is important)</a:t>
            </a:r>
          </a:p>
          <a:p>
            <a:pPr marL="457200" lvl="0" indent="-457200" fontAlgn="base">
              <a:buFont typeface="Arial" pitchFamily="34" charset="0"/>
              <a:buChar char="•"/>
            </a:pPr>
            <a:r>
              <a:rPr lang="en-US" sz="3200" dirty="0" smtClean="0"/>
              <a:t>Solution 2: 4 </a:t>
            </a:r>
            <a:r>
              <a:rPr lang="en-US" sz="3200" dirty="0" err="1" smtClean="0"/>
              <a:t>tsp</a:t>
            </a:r>
            <a:r>
              <a:rPr lang="en-US" sz="3200" dirty="0" smtClean="0"/>
              <a:t> white glue in a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cup</a:t>
            </a:r>
          </a:p>
          <a:p>
            <a:pPr marL="457200" lvl="0" indent="-457200" fontAlgn="base">
              <a:buFont typeface="Arial" pitchFamily="34" charset="0"/>
              <a:buChar char="•"/>
            </a:pPr>
            <a:r>
              <a:rPr lang="en-US" sz="3200" dirty="0" smtClean="0"/>
              <a:t>Add 2 </a:t>
            </a:r>
            <a:r>
              <a:rPr lang="en-US" sz="3200" dirty="0" err="1" smtClean="0"/>
              <a:t>tsp</a:t>
            </a:r>
            <a:r>
              <a:rPr lang="en-US" sz="3200" dirty="0" smtClean="0"/>
              <a:t> corn starch to solution 1</a:t>
            </a:r>
          </a:p>
          <a:p>
            <a:pPr marL="457200" lvl="0" indent="-457200" fontAlgn="base">
              <a:buFont typeface="Arial" pitchFamily="34" charset="0"/>
              <a:buChar char="•"/>
            </a:pPr>
            <a:r>
              <a:rPr lang="en-US" sz="3200" dirty="0" smtClean="0"/>
              <a:t>Add solution 1 to solution 2</a:t>
            </a:r>
          </a:p>
          <a:p>
            <a:pPr marL="914400" lvl="1" indent="-457200" fontAlgn="base">
              <a:buFont typeface="Arial" pitchFamily="34" charset="0"/>
              <a:buChar char="•"/>
            </a:pPr>
            <a:r>
              <a:rPr lang="en-US" sz="3200" i="1" dirty="0" smtClean="0"/>
              <a:t>Wait 10-15 for reaction!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3200" dirty="0" smtClean="0"/>
              <a:t>Stir until thick and viscous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3200" dirty="0" smtClean="0"/>
              <a:t>Remove and knead/shape with hands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3200" dirty="0" smtClean="0"/>
              <a:t>Add some glue to the outside: smooth shell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3200" dirty="0" smtClean="0"/>
              <a:t>Bounce away! Take home in a baggy</a:t>
            </a:r>
          </a:p>
          <a:p>
            <a:pPr lvl="0" fontAlgn="base"/>
            <a:endParaRPr lang="en-US" sz="3200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34400" y="0"/>
            <a:ext cx="0" cy="91440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34400" y="0"/>
            <a:ext cx="609600" cy="914400"/>
          </a:xfrm>
          <a:prstGeom prst="rect">
            <a:avLst/>
          </a:prstGeom>
          <a:solidFill>
            <a:srgbClr val="0070C0">
              <a:alpha val="70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3" name="AutoShape 2" descr="https://mail-attachment.googleusercontent.com/attachment/u/0/?ui=2&amp;ik=cd872d52d4&amp;view=att&amp;th=13e1134a7f1212a6&amp;attid=0.1&amp;disp=inline&amp;safe=1&amp;zw&amp;saduie=AG9B_P8ANQzLA6Z8_KbZ20KRadYT&amp;sadet=1366163429627&amp;sads=EV5Xh285f2Ms_R63jSJtD3QjOyY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404</Words>
  <Application>Microsoft Office PowerPoint</Application>
  <PresentationFormat>On-screen Show (4:3)</PresentationFormat>
  <Paragraphs>68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Sky Lanterns – not quite</vt:lpstr>
      <vt:lpstr>Brief Agenda/Outline</vt:lpstr>
      <vt:lpstr>Teaching Goals</vt:lpstr>
      <vt:lpstr>Polymer Overview</vt:lpstr>
      <vt:lpstr>Module 1: Synthetic Caviar</vt:lpstr>
      <vt:lpstr>Module 1: Procedure</vt:lpstr>
      <vt:lpstr>Module 2: Borax Bouncy Balls</vt:lpstr>
      <vt:lpstr>Module 2: Procedure</vt:lpstr>
      <vt:lpstr>Summary/Discussion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101</cp:revision>
  <cp:lastPrinted>2013-03-05T17:15:15Z</cp:lastPrinted>
  <dcterms:created xsi:type="dcterms:W3CDTF">2013-03-05T16:12:56Z</dcterms:created>
  <dcterms:modified xsi:type="dcterms:W3CDTF">2013-04-21T21:33:29Z</dcterms:modified>
</cp:coreProperties>
</file>