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74" r:id="rId8"/>
    <p:sldId id="275" r:id="rId9"/>
    <p:sldId id="261" r:id="rId10"/>
    <p:sldId id="262" r:id="rId11"/>
    <p:sldId id="263" r:id="rId12"/>
    <p:sldId id="264" r:id="rId13"/>
    <p:sldId id="265" r:id="rId14"/>
    <p:sldId id="266" r:id="rId15"/>
    <p:sldId id="267" r:id="rId16"/>
    <p:sldId id="269" r:id="rId17"/>
    <p:sldId id="270" r:id="rId18"/>
    <p:sldId id="271"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1290"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0F1F59-2030-4B77-9659-3A32E747A972}"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228299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F1F59-2030-4B77-9659-3A32E747A972}"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287606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F1F59-2030-4B77-9659-3A32E747A972}"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190365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F1F59-2030-4B77-9659-3A32E747A972}"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322872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0F1F59-2030-4B77-9659-3A32E747A972}"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303790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0F1F59-2030-4B77-9659-3A32E747A972}"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207438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0F1F59-2030-4B77-9659-3A32E747A972}" type="datetimeFigureOut">
              <a:rPr lang="en-US" smtClean="0"/>
              <a:t>4/8/2013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27292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0F1F59-2030-4B77-9659-3A32E747A972}" type="datetimeFigureOut">
              <a:rPr lang="en-US" smtClean="0"/>
              <a:t>4/8/2013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112152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F1F59-2030-4B77-9659-3A32E747A972}" type="datetimeFigureOut">
              <a:rPr lang="en-US" smtClean="0"/>
              <a:t>4/8/2013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297455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F1F59-2030-4B77-9659-3A32E747A972}"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150264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F1F59-2030-4B77-9659-3A32E747A972}"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5F3FD-0FE5-4619-9D9C-EA01AA1779C2}" type="slidenum">
              <a:rPr lang="en-US" smtClean="0"/>
              <a:t>‹#›</a:t>
            </a:fld>
            <a:endParaRPr lang="en-US"/>
          </a:p>
        </p:txBody>
      </p:sp>
    </p:spTree>
    <p:extLst>
      <p:ext uri="{BB962C8B-B14F-4D97-AF65-F5344CB8AC3E}">
        <p14:creationId xmlns:p14="http://schemas.microsoft.com/office/powerpoint/2010/main" val="186487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F1F59-2030-4B77-9659-3A32E747A972}" type="datetimeFigureOut">
              <a:rPr lang="en-US" smtClean="0"/>
              <a:t>4/8/2013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5F3FD-0FE5-4619-9D9C-EA01AA1779C2}" type="slidenum">
              <a:rPr lang="en-US" smtClean="0"/>
              <a:t>‹#›</a:t>
            </a:fld>
            <a:endParaRPr lang="en-US"/>
          </a:p>
        </p:txBody>
      </p:sp>
    </p:spTree>
    <p:extLst>
      <p:ext uri="{BB962C8B-B14F-4D97-AF65-F5344CB8AC3E}">
        <p14:creationId xmlns:p14="http://schemas.microsoft.com/office/powerpoint/2010/main" val="1656385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ciencetoymaker.org/periscope/images/periscopTri.gif" TargetMode="External"/><Relationship Id="rId2" Type="http://schemas.openxmlformats.org/officeDocument/2006/relationships/hyperlink" Target="http://www.sciencetoymaker.org/periscope/images/periscpBody.gif" TargetMode="External"/><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ciencetoymaker.org/periscope/asmblCD.htm" TargetMode="External"/><Relationship Id="rId2" Type="http://schemas.openxmlformats.org/officeDocument/2006/relationships/hyperlink" Target="http://allmaths.blogspot.com/2011_01_13_archiv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gif"/><Relationship Id="rId7" Type="http://schemas.openxmlformats.org/officeDocument/2006/relationships/image" Target="../media/image9.gi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6.gif"/><Relationship Id="rId9"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BEAM: Periscope Lesson</a:t>
            </a:r>
            <a:endParaRPr lang="en-US" dirty="0"/>
          </a:p>
        </p:txBody>
      </p:sp>
      <p:sp>
        <p:nvSpPr>
          <p:cNvPr id="3" name="Subtitle 2"/>
          <p:cNvSpPr>
            <a:spLocks noGrp="1"/>
          </p:cNvSpPr>
          <p:nvPr>
            <p:ph type="subTitle" idx="1"/>
          </p:nvPr>
        </p:nvSpPr>
        <p:spPr/>
        <p:txBody>
          <a:bodyPr/>
          <a:lstStyle/>
          <a:p>
            <a:r>
              <a:rPr lang="en-US" dirty="0" smtClean="0"/>
              <a:t>Caroline </a:t>
            </a:r>
            <a:r>
              <a:rPr lang="en-US" dirty="0" err="1" smtClean="0"/>
              <a:t>Quan</a:t>
            </a:r>
            <a:endParaRPr lang="en-US" dirty="0"/>
          </a:p>
        </p:txBody>
      </p:sp>
    </p:spTree>
    <p:extLst>
      <p:ext uri="{BB962C8B-B14F-4D97-AF65-F5344CB8AC3E}">
        <p14:creationId xmlns:p14="http://schemas.microsoft.com/office/powerpoint/2010/main" val="2429858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Materials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fontAlgn="base"/>
            <a:r>
              <a:rPr lang="en-US" dirty="0"/>
              <a:t>Each student will make their own periscope. </a:t>
            </a:r>
          </a:p>
          <a:p>
            <a:pPr lvl="1" fontAlgn="base"/>
            <a:r>
              <a:rPr lang="en-US" dirty="0"/>
              <a:t>Periscope Materials (per each student)</a:t>
            </a:r>
          </a:p>
          <a:p>
            <a:pPr lvl="2" fontAlgn="base"/>
            <a:r>
              <a:rPr lang="en-US" dirty="0"/>
              <a:t>Periscope paper template printed on cardstock (standard 8.5 by 11 in) </a:t>
            </a:r>
          </a:p>
          <a:p>
            <a:r>
              <a:rPr lang="en-US" dirty="0"/>
              <a:t> </a:t>
            </a:r>
            <a:r>
              <a:rPr lang="en-US" dirty="0" smtClean="0"/>
              <a:t>2 </a:t>
            </a:r>
            <a:r>
              <a:rPr lang="en-US" dirty="0"/>
              <a:t>mirrors (~1.5 in squares/can be any shape) </a:t>
            </a:r>
          </a:p>
          <a:p>
            <a:pPr lvl="0"/>
            <a:r>
              <a:rPr lang="en-US" dirty="0"/>
              <a:t>Scissors </a:t>
            </a:r>
          </a:p>
          <a:p>
            <a:pPr lvl="0"/>
            <a:r>
              <a:rPr lang="en-US" dirty="0"/>
              <a:t>Tape </a:t>
            </a:r>
          </a:p>
          <a:p>
            <a:endParaRPr lang="en-US" dirty="0"/>
          </a:p>
        </p:txBody>
      </p:sp>
    </p:spTree>
    <p:extLst>
      <p:ext uri="{BB962C8B-B14F-4D97-AF65-F5344CB8AC3E}">
        <p14:creationId xmlns:p14="http://schemas.microsoft.com/office/powerpoint/2010/main" val="4117065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Materials</a:t>
            </a:r>
            <a:r>
              <a:rPr lang="en-US" dirty="0" smtClean="0"/>
              <a:t/>
            </a:r>
            <a:br>
              <a:rPr lang="en-US" dirty="0" smtClean="0"/>
            </a:br>
            <a:endParaRPr lang="en-US" dirty="0"/>
          </a:p>
        </p:txBody>
      </p:sp>
      <p:sp>
        <p:nvSpPr>
          <p:cNvPr id="3" name="Content Placeholder 2"/>
          <p:cNvSpPr>
            <a:spLocks noGrp="1"/>
          </p:cNvSpPr>
          <p:nvPr>
            <p:ph idx="1"/>
          </p:nvPr>
        </p:nvSpPr>
        <p:spPr>
          <a:xfrm>
            <a:off x="457200" y="990601"/>
            <a:ext cx="8229600" cy="1600200"/>
          </a:xfrm>
        </p:spPr>
        <p:txBody>
          <a:bodyPr>
            <a:normAutofit fontScale="62500" lnSpcReduction="20000"/>
          </a:bodyPr>
          <a:lstStyle/>
          <a:p>
            <a:pPr marL="0" indent="0">
              <a:buNone/>
            </a:pPr>
            <a:r>
              <a:rPr lang="en-US" dirty="0" smtClean="0"/>
              <a:t>TEMPLATES </a:t>
            </a:r>
            <a:endParaRPr lang="en-US" dirty="0"/>
          </a:p>
          <a:p>
            <a:r>
              <a:rPr lang="en-US" dirty="0" smtClean="0"/>
              <a:t>(Periscope body) </a:t>
            </a:r>
            <a:r>
              <a:rPr lang="en-US" u="sng" dirty="0" smtClean="0">
                <a:hlinkClick r:id="rId2"/>
              </a:rPr>
              <a:t>http://www.sciencetoymaker.org/periscope/images/periscpBody.gif</a:t>
            </a:r>
            <a:endParaRPr lang="en-US" u="sng" dirty="0" smtClean="0"/>
          </a:p>
          <a:p>
            <a:r>
              <a:rPr lang="en-US" dirty="0" smtClean="0"/>
              <a:t>(Triangular cutouts) </a:t>
            </a:r>
            <a:r>
              <a:rPr lang="en-US" u="sng" dirty="0" smtClean="0">
                <a:hlinkClick r:id="rId3"/>
              </a:rPr>
              <a:t>http://www.sciencetoymaker.org/periscope/images/periscopTri.gif</a:t>
            </a:r>
            <a:endParaRPr lang="en-US" dirty="0" smtClean="0"/>
          </a:p>
          <a:p>
            <a:pPr marL="0" indent="0">
              <a:buNone/>
            </a:pPr>
            <a:endParaRPr lang="en-US" dirty="0" smtClean="0"/>
          </a:p>
          <a:p>
            <a:endParaRPr lang="en-US" u="sng" dirty="0" smtClean="0"/>
          </a:p>
          <a:p>
            <a:endParaRPr lang="en-US" dirty="0" smtClean="0"/>
          </a:p>
          <a:p>
            <a:endParaRPr lang="en-US" dirty="0"/>
          </a:p>
        </p:txBody>
      </p:sp>
      <p:pic>
        <p:nvPicPr>
          <p:cNvPr id="3074" name="Picture 2" descr="http://www.sciencetoymaker.org/periscope/images/periscpBody.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806700"/>
            <a:ext cx="2492772"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sciencetoymaker.org/periscope/images/periscopTri.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794000"/>
            <a:ext cx="3064949"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238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Procedure/Tips for building</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514350" lvl="0" indent="-514350">
              <a:buFont typeface="+mj-lt"/>
              <a:buAutoNum type="arabicPeriod"/>
            </a:pPr>
            <a:r>
              <a:rPr lang="en-US" dirty="0" smtClean="0"/>
              <a:t>Cut </a:t>
            </a:r>
            <a:r>
              <a:rPr lang="en-US" dirty="0"/>
              <a:t>out the periscope body and triangular </a:t>
            </a:r>
            <a:r>
              <a:rPr lang="en-US" dirty="0" smtClean="0"/>
              <a:t>mounts </a:t>
            </a:r>
          </a:p>
          <a:p>
            <a:pPr marL="0" lvl="0" indent="0">
              <a:buNone/>
            </a:pPr>
            <a:r>
              <a:rPr lang="en-US" dirty="0"/>
              <a:t>	</a:t>
            </a:r>
            <a:r>
              <a:rPr lang="en-US" dirty="0" smtClean="0"/>
              <a:t>-Make </a:t>
            </a:r>
            <a:r>
              <a:rPr lang="en-US" dirty="0"/>
              <a:t>sure students do not cut on the dotted lines </a:t>
            </a:r>
            <a:endParaRPr lang="en-US" dirty="0" smtClean="0"/>
          </a:p>
          <a:p>
            <a:pPr marL="514350" indent="-514350">
              <a:buFont typeface="+mj-lt"/>
              <a:buAutoNum type="arabicPeriod"/>
            </a:pPr>
            <a:r>
              <a:rPr lang="en-US" dirty="0" smtClean="0"/>
              <a:t>Fold </a:t>
            </a:r>
            <a:r>
              <a:rPr lang="en-US" dirty="0"/>
              <a:t>both the periscope body and the triangle mounts on </a:t>
            </a:r>
            <a:r>
              <a:rPr lang="en-US" dirty="0" smtClean="0"/>
              <a:t>the dashed </a:t>
            </a:r>
            <a:r>
              <a:rPr lang="en-US" dirty="0"/>
              <a:t>lines. Do it on the sharp edge of a </a:t>
            </a:r>
            <a:r>
              <a:rPr lang="en-US" dirty="0" smtClean="0"/>
              <a:t>desk. </a:t>
            </a:r>
          </a:p>
          <a:p>
            <a:pPr marL="0" indent="0">
              <a:buNone/>
            </a:pPr>
            <a:r>
              <a:rPr lang="en-US" dirty="0"/>
              <a:t>	</a:t>
            </a:r>
            <a:r>
              <a:rPr lang="en-US" dirty="0" smtClean="0"/>
              <a:t>-Kids </a:t>
            </a:r>
            <a:r>
              <a:rPr lang="en-US" dirty="0"/>
              <a:t>may have a hard time applying enough pressure to make </a:t>
            </a:r>
            <a:r>
              <a:rPr lang="en-US" dirty="0" smtClean="0"/>
              <a:t>	the </a:t>
            </a:r>
            <a:r>
              <a:rPr lang="en-US" dirty="0"/>
              <a:t>fold while at same time trying to be accurate and stay on </a:t>
            </a:r>
            <a:r>
              <a:rPr lang="en-US" dirty="0" smtClean="0"/>
              <a:t>	the </a:t>
            </a:r>
            <a:r>
              <a:rPr lang="en-US" dirty="0"/>
              <a:t>dashed line so encourage them to help each other for this </a:t>
            </a:r>
            <a:r>
              <a:rPr lang="en-US" dirty="0" smtClean="0"/>
              <a:t>	part</a:t>
            </a:r>
            <a:r>
              <a:rPr lang="en-US" dirty="0"/>
              <a:t>. </a:t>
            </a:r>
          </a:p>
          <a:p>
            <a:pPr marL="514350" indent="-514350">
              <a:buFont typeface="+mj-lt"/>
              <a:buAutoNum type="arabicPeriod"/>
            </a:pPr>
            <a:r>
              <a:rPr lang="en-US" dirty="0" smtClean="0"/>
              <a:t>Tape </a:t>
            </a:r>
            <a:r>
              <a:rPr lang="en-US" dirty="0"/>
              <a:t>the mirrors to the mounts and the mounts to the periscope. </a:t>
            </a:r>
          </a:p>
          <a:p>
            <a:pPr marL="0" indent="0">
              <a:buNone/>
            </a:pPr>
            <a:r>
              <a:rPr lang="en-US" dirty="0" smtClean="0"/>
              <a:t>	-</a:t>
            </a:r>
            <a:r>
              <a:rPr lang="en-US" dirty="0"/>
              <a:t>The mirrors have to be taped to the hypotenuse of the </a:t>
            </a:r>
            <a:r>
              <a:rPr lang="en-US" dirty="0" smtClean="0"/>
              <a:t>	triangle</a:t>
            </a:r>
            <a:r>
              <a:rPr lang="en-US" dirty="0"/>
              <a:t>. This is the longer side opposite the taped ends. The </a:t>
            </a:r>
            <a:r>
              <a:rPr lang="en-US" dirty="0" smtClean="0"/>
              <a:t>	triangles </a:t>
            </a:r>
            <a:r>
              <a:rPr lang="en-US" dirty="0"/>
              <a:t>are right triangles (have a 90 degree angle), isosceles </a:t>
            </a:r>
            <a:r>
              <a:rPr lang="en-US" dirty="0" smtClean="0"/>
              <a:t>	(</a:t>
            </a:r>
            <a:r>
              <a:rPr lang="en-US" dirty="0"/>
              <a:t>have 2 sides of equal length) and they have two 45 degree </a:t>
            </a:r>
            <a:r>
              <a:rPr lang="en-US" dirty="0" smtClean="0"/>
              <a:t>	angles</a:t>
            </a:r>
            <a:r>
              <a:rPr lang="en-US" dirty="0"/>
              <a:t>.</a:t>
            </a:r>
          </a:p>
          <a:p>
            <a:endParaRPr lang="en-US" dirty="0"/>
          </a:p>
        </p:txBody>
      </p:sp>
    </p:spTree>
    <p:extLst>
      <p:ext uri="{BB962C8B-B14F-4D97-AF65-F5344CB8AC3E}">
        <p14:creationId xmlns:p14="http://schemas.microsoft.com/office/powerpoint/2010/main" val="395073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Material to Teach</a:t>
            </a:r>
            <a:endParaRPr lang="en-US" dirty="0"/>
          </a:p>
        </p:txBody>
      </p:sp>
      <p:sp>
        <p:nvSpPr>
          <p:cNvPr id="3" name="Content Placeholder 2"/>
          <p:cNvSpPr>
            <a:spLocks noGrp="1"/>
          </p:cNvSpPr>
          <p:nvPr>
            <p:ph idx="1"/>
          </p:nvPr>
        </p:nvSpPr>
        <p:spPr/>
        <p:txBody>
          <a:bodyPr>
            <a:normAutofit lnSpcReduction="10000"/>
          </a:bodyPr>
          <a:lstStyle/>
          <a:p>
            <a:r>
              <a:rPr lang="en-US" b="1" u="sng" dirty="0"/>
              <a:t>How a Periscope Works: </a:t>
            </a:r>
            <a:endParaRPr lang="en-US" dirty="0"/>
          </a:p>
          <a:p>
            <a:pPr lvl="0"/>
            <a:r>
              <a:rPr lang="en-US" dirty="0"/>
              <a:t>Light always reflects away from a mirror at the same angle that it hits the mirror. In your periscope, light hits the top mirror at a 45-degree angle and reflects away at the same angle, which bounces it down to the bottom mirror. That reflected light hits the second mirror at a 45-degree angle and reflects away at the same angle, right into your eye.</a:t>
            </a:r>
          </a:p>
          <a:p>
            <a:pPr marL="0" indent="0">
              <a:buNone/>
            </a:pPr>
            <a:endParaRPr lang="en-US" dirty="0"/>
          </a:p>
        </p:txBody>
      </p:sp>
    </p:spTree>
    <p:extLst>
      <p:ext uri="{BB962C8B-B14F-4D97-AF65-F5344CB8AC3E}">
        <p14:creationId xmlns:p14="http://schemas.microsoft.com/office/powerpoint/2010/main" val="2959425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Material to Teach</a:t>
            </a:r>
            <a:endParaRPr lang="en-US" dirty="0"/>
          </a:p>
        </p:txBody>
      </p:sp>
      <p:sp>
        <p:nvSpPr>
          <p:cNvPr id="3" name="Content Placeholder 2"/>
          <p:cNvSpPr>
            <a:spLocks noGrp="1"/>
          </p:cNvSpPr>
          <p:nvPr>
            <p:ph idx="1"/>
          </p:nvPr>
        </p:nvSpPr>
        <p:spPr>
          <a:xfrm>
            <a:off x="457200" y="1600200"/>
            <a:ext cx="4038600" cy="4525963"/>
          </a:xfrm>
        </p:spPr>
        <p:txBody>
          <a:bodyPr>
            <a:normAutofit fontScale="70000" lnSpcReduction="20000"/>
          </a:bodyPr>
          <a:lstStyle/>
          <a:p>
            <a:pPr lvl="0"/>
            <a:r>
              <a:rPr lang="en-US" dirty="0" smtClean="0"/>
              <a:t>Why the mirrors have to be at a 45-degree angle: </a:t>
            </a:r>
          </a:p>
          <a:p>
            <a:pPr lvl="0"/>
            <a:endParaRPr lang="en-US" dirty="0" smtClean="0"/>
          </a:p>
          <a:p>
            <a:pPr marL="0" indent="0">
              <a:buNone/>
            </a:pPr>
            <a:r>
              <a:rPr lang="en-US" dirty="0" smtClean="0"/>
              <a:t>     -When you aim a light source to a mirror, it gets reflected in the following way:</a:t>
            </a:r>
          </a:p>
          <a:p>
            <a:pPr marL="0" indent="0">
              <a:buNone/>
            </a:pPr>
            <a:endParaRPr lang="en-US" dirty="0" smtClean="0"/>
          </a:p>
          <a:p>
            <a:pPr marL="0" indent="0">
              <a:buNone/>
            </a:pPr>
            <a:r>
              <a:rPr lang="en-US" dirty="0" smtClean="0"/>
              <a:t>the angle of incidence respect to the perpendicular of the mirror's surface is equal to the angle of reflection so if you aim it at 45 degrees, it would get reflected 45 degrees the other way, adding to a total of 90 degrees (best to show this with a diagram)</a:t>
            </a:r>
          </a:p>
          <a:p>
            <a:endParaRPr lang="en-US" dirty="0"/>
          </a:p>
        </p:txBody>
      </p:sp>
      <p:pic>
        <p:nvPicPr>
          <p:cNvPr id="4" name="Picture 3" descr="http://preventblindnessamerica.us/playitsafe/teachers_guide_grade5_grade6/periscope.jpg"/>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52599"/>
            <a:ext cx="2276158" cy="4067175"/>
          </a:xfrm>
          <a:prstGeom prst="rect">
            <a:avLst/>
          </a:prstGeom>
          <a:noFill/>
          <a:ln>
            <a:noFill/>
          </a:ln>
        </p:spPr>
      </p:pic>
    </p:spTree>
    <p:extLst>
      <p:ext uri="{BB962C8B-B14F-4D97-AF65-F5344CB8AC3E}">
        <p14:creationId xmlns:p14="http://schemas.microsoft.com/office/powerpoint/2010/main" val="323681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Material to Teach</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a:t>About Mirrors in General (if you have time)</a:t>
            </a:r>
            <a:endParaRPr lang="en-US" dirty="0"/>
          </a:p>
          <a:p>
            <a:pPr lvl="0"/>
            <a:r>
              <a:rPr lang="en-US" b="1" dirty="0"/>
              <a:t>Law of reflection</a:t>
            </a:r>
            <a:endParaRPr lang="en-US" dirty="0"/>
          </a:p>
          <a:p>
            <a:pPr marL="0" indent="0">
              <a:buNone/>
            </a:pPr>
            <a:r>
              <a:rPr lang="en-US" dirty="0" smtClean="0"/>
              <a:t>	1</a:t>
            </a:r>
            <a:r>
              <a:rPr lang="en-US" dirty="0"/>
              <a:t>) </a:t>
            </a:r>
            <a:r>
              <a:rPr lang="en-US" dirty="0" smtClean="0"/>
              <a:t>The </a:t>
            </a:r>
            <a:r>
              <a:rPr lang="en-US" dirty="0"/>
              <a:t>incident ray, reflected ray, normal lies on </a:t>
            </a:r>
            <a:r>
              <a:rPr lang="en-US" dirty="0" smtClean="0"/>
              <a:t>		the</a:t>
            </a:r>
            <a:r>
              <a:rPr lang="en-US" dirty="0"/>
              <a:t> </a:t>
            </a:r>
            <a:r>
              <a:rPr lang="en-US" b="1" dirty="0"/>
              <a:t>same plane</a:t>
            </a:r>
            <a:r>
              <a:rPr lang="en-US" dirty="0"/>
              <a:t>.</a:t>
            </a:r>
          </a:p>
          <a:p>
            <a:pPr marL="0" indent="0">
              <a:buNone/>
            </a:pPr>
            <a:r>
              <a:rPr lang="en-US" dirty="0" smtClean="0"/>
              <a:t>	2</a:t>
            </a:r>
            <a:r>
              <a:rPr lang="en-US" dirty="0"/>
              <a:t>) </a:t>
            </a:r>
            <a:r>
              <a:rPr lang="en-US" b="1" dirty="0" err="1" smtClean="0"/>
              <a:t>θ</a:t>
            </a:r>
            <a:r>
              <a:rPr lang="en-US" b="1" baseline="-25000" dirty="0" err="1" smtClean="0"/>
              <a:t>i</a:t>
            </a:r>
            <a:r>
              <a:rPr lang="en-US" b="1" dirty="0"/>
              <a:t> = </a:t>
            </a:r>
            <a:r>
              <a:rPr lang="en-US" b="1" dirty="0" err="1"/>
              <a:t>θ</a:t>
            </a:r>
            <a:r>
              <a:rPr lang="en-US" b="1" baseline="-25000" dirty="0" err="1"/>
              <a:t>r</a:t>
            </a:r>
            <a:r>
              <a:rPr lang="en-US" dirty="0"/>
              <a:t>, i.e., the angle of incidence is equal to the </a:t>
            </a:r>
            <a:r>
              <a:rPr lang="en-US" dirty="0" smtClean="0"/>
              <a:t>	angle </a:t>
            </a:r>
            <a:r>
              <a:rPr lang="en-US" dirty="0"/>
              <a:t>of reflection.</a:t>
            </a:r>
          </a:p>
          <a:p>
            <a:r>
              <a:rPr lang="en-US" dirty="0" smtClean="0"/>
              <a:t>When </a:t>
            </a:r>
            <a:r>
              <a:rPr lang="en-US" dirty="0"/>
              <a:t>the light rays are stroked on a curved mirror, the normal is perpendicular to the tangent of the curve at that point. e.g., when parallel rays are stroked on a coven mirror, they are all reflected and converge in front of the mirror.</a:t>
            </a:r>
          </a:p>
          <a:p>
            <a:r>
              <a:rPr lang="en-US" dirty="0"/>
              <a:t>(It may be helpful to draw the diagram </a:t>
            </a:r>
            <a:r>
              <a:rPr lang="en-US" dirty="0" smtClean="0"/>
              <a:t>below </a:t>
            </a:r>
            <a:r>
              <a:rPr lang="en-US" dirty="0"/>
              <a:t>on a board.) </a:t>
            </a:r>
          </a:p>
          <a:p>
            <a:endParaRPr lang="en-US" dirty="0"/>
          </a:p>
        </p:txBody>
      </p:sp>
    </p:spTree>
    <p:extLst>
      <p:ext uri="{BB962C8B-B14F-4D97-AF65-F5344CB8AC3E}">
        <p14:creationId xmlns:p14="http://schemas.microsoft.com/office/powerpoint/2010/main" val="871125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Material to Teach</a:t>
            </a:r>
            <a:endParaRPr lang="en-US" dirty="0"/>
          </a:p>
        </p:txBody>
      </p:sp>
      <p:sp>
        <p:nvSpPr>
          <p:cNvPr id="3" name="Content Placeholder 2"/>
          <p:cNvSpPr>
            <a:spLocks noGrp="1"/>
          </p:cNvSpPr>
          <p:nvPr>
            <p:ph idx="1"/>
          </p:nvPr>
        </p:nvSpPr>
        <p:spPr/>
        <p:txBody>
          <a:bodyPr/>
          <a:lstStyle/>
          <a:p>
            <a:r>
              <a:rPr lang="en-US" dirty="0" smtClean="0"/>
              <a:t>(It may be helpful to draw the diagram below on a board.) </a:t>
            </a:r>
          </a:p>
          <a:p>
            <a:endParaRPr lang="en-US" dirty="0"/>
          </a:p>
        </p:txBody>
      </p:sp>
      <p:pic>
        <p:nvPicPr>
          <p:cNvPr id="4" name="Picture 3" descr="http://3.bp.blogspot.com/_f1RKk6FDvx0/TS5XVEsv-aI/AAAAAAAAAIk/V5WLj_P1Iqk/s1600/law+of+reflection.gif"/>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00400"/>
            <a:ext cx="7391400" cy="2914650"/>
          </a:xfrm>
          <a:prstGeom prst="rect">
            <a:avLst/>
          </a:prstGeom>
          <a:noFill/>
          <a:ln>
            <a:noFill/>
          </a:ln>
        </p:spPr>
      </p:pic>
    </p:spTree>
    <p:extLst>
      <p:ext uri="{BB962C8B-B14F-4D97-AF65-F5344CB8AC3E}">
        <p14:creationId xmlns:p14="http://schemas.microsoft.com/office/powerpoint/2010/main" val="4014280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Material to Teach</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Properties of the image</a:t>
            </a:r>
            <a:r>
              <a:rPr lang="en-US" dirty="0"/>
              <a:t>: the object that we see through the mirror is not the real position of it, but we can imagine that the light rays from the object comes behind the mirror and we call that an image. They have the properties:</a:t>
            </a:r>
          </a:p>
          <a:p>
            <a:pPr marL="0" indent="0">
              <a:buNone/>
            </a:pPr>
            <a:r>
              <a:rPr lang="en-US" dirty="0" smtClean="0"/>
              <a:t>	1</a:t>
            </a:r>
            <a:r>
              <a:rPr lang="en-US" dirty="0"/>
              <a:t>) </a:t>
            </a:r>
            <a:r>
              <a:rPr lang="en-US" dirty="0" smtClean="0"/>
              <a:t>Distance </a:t>
            </a:r>
            <a:r>
              <a:rPr lang="en-US" dirty="0"/>
              <a:t>from image/object to the mirror is </a:t>
            </a:r>
            <a:r>
              <a:rPr lang="en-US" dirty="0" smtClean="0"/>
              <a:t>	    equal</a:t>
            </a:r>
            <a:r>
              <a:rPr lang="en-US" dirty="0"/>
              <a:t>. i.e., </a:t>
            </a:r>
            <a:r>
              <a:rPr lang="en-US" b="1" dirty="0"/>
              <a:t>image distance is equal to </a:t>
            </a:r>
            <a:r>
              <a:rPr lang="en-US" b="1" dirty="0" smtClean="0"/>
              <a:t>         	    object distance</a:t>
            </a:r>
            <a:r>
              <a:rPr lang="en-US" dirty="0"/>
              <a:t>.</a:t>
            </a:r>
          </a:p>
          <a:p>
            <a:pPr marL="0" indent="0">
              <a:buNone/>
            </a:pPr>
            <a:r>
              <a:rPr lang="en-US" dirty="0" smtClean="0"/>
              <a:t>	2</a:t>
            </a:r>
            <a:r>
              <a:rPr lang="en-US" dirty="0"/>
              <a:t>) </a:t>
            </a:r>
            <a:r>
              <a:rPr lang="en-US" dirty="0" smtClean="0"/>
              <a:t>IO </a:t>
            </a:r>
            <a:r>
              <a:rPr lang="en-US" dirty="0"/>
              <a:t>is perpendicular to the mirror.</a:t>
            </a:r>
          </a:p>
          <a:p>
            <a:pPr marL="0" indent="0">
              <a:buNone/>
            </a:pPr>
            <a:r>
              <a:rPr lang="en-US" dirty="0" smtClean="0"/>
              <a:t>	3</a:t>
            </a:r>
            <a:r>
              <a:rPr lang="en-US" dirty="0"/>
              <a:t>) </a:t>
            </a:r>
            <a:r>
              <a:rPr lang="en-US" dirty="0" smtClean="0"/>
              <a:t>The </a:t>
            </a:r>
            <a:r>
              <a:rPr lang="en-US" dirty="0"/>
              <a:t>image formed is l</a:t>
            </a:r>
            <a:r>
              <a:rPr lang="en-US" b="1" dirty="0"/>
              <a:t>aterally inverted, of </a:t>
            </a:r>
            <a:r>
              <a:rPr lang="en-US" b="1" dirty="0" smtClean="0"/>
              <a:t>	     the </a:t>
            </a:r>
            <a:r>
              <a:rPr lang="en-US" b="1" dirty="0"/>
              <a:t>same size as the object and is virtual</a:t>
            </a:r>
            <a:r>
              <a:rPr lang="en-US" dirty="0"/>
              <a:t>.</a:t>
            </a:r>
          </a:p>
          <a:p>
            <a:endParaRPr lang="en-US" dirty="0"/>
          </a:p>
        </p:txBody>
      </p:sp>
    </p:spTree>
    <p:extLst>
      <p:ext uri="{BB962C8B-B14F-4D97-AF65-F5344CB8AC3E}">
        <p14:creationId xmlns:p14="http://schemas.microsoft.com/office/powerpoint/2010/main" val="3016655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Material to Teach</a:t>
            </a:r>
            <a:endParaRPr lang="en-US" dirty="0"/>
          </a:p>
        </p:txBody>
      </p:sp>
      <p:pic>
        <p:nvPicPr>
          <p:cNvPr id="4" name="Picture 3" descr="http://1.bp.blogspot.com/_f1RKk6FDvx0/TS5XX8fvEqI/AAAAAAAAAIo/UrI2T_xLnsM/s1600/plane-mirror-virtual-image.jpg"/>
          <p:cNvPicPr/>
          <p:nvPr/>
        </p:nvPicPr>
        <p:blipFill>
          <a:blip r:embed="rId2">
            <a:extLst>
              <a:ext uri="{28A0092B-C50C-407E-A947-70E740481C1C}">
                <a14:useLocalDpi xmlns:a14="http://schemas.microsoft.com/office/drawing/2010/main" val="0"/>
              </a:ext>
            </a:extLst>
          </a:blip>
          <a:srcRect/>
          <a:stretch>
            <a:fillRect/>
          </a:stretch>
        </p:blipFill>
        <p:spPr bwMode="auto">
          <a:xfrm>
            <a:off x="1413095" y="1600200"/>
            <a:ext cx="6400800" cy="4533900"/>
          </a:xfrm>
          <a:prstGeom prst="rect">
            <a:avLst/>
          </a:prstGeom>
          <a:noFill/>
          <a:ln>
            <a:noFill/>
          </a:ln>
        </p:spPr>
      </p:pic>
    </p:spTree>
    <p:extLst>
      <p:ext uri="{BB962C8B-B14F-4D97-AF65-F5344CB8AC3E}">
        <p14:creationId xmlns:p14="http://schemas.microsoft.com/office/powerpoint/2010/main" val="4160706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References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u="sng" dirty="0" smtClean="0">
                <a:hlinkClick r:id="rId2"/>
              </a:rPr>
              <a:t>http</a:t>
            </a:r>
            <a:r>
              <a:rPr lang="en-US" u="sng" dirty="0">
                <a:hlinkClick r:id="rId2"/>
              </a:rPr>
              <a:t>://allmaths.blogspot.com/2011_01_13_archive.html</a:t>
            </a:r>
            <a:endParaRPr lang="en-US" dirty="0"/>
          </a:p>
          <a:p>
            <a:pPr lvl="0"/>
            <a:r>
              <a:rPr lang="en-US" u="sng" dirty="0">
                <a:hlinkClick r:id="rId3"/>
              </a:rPr>
              <a:t>http://www.sciencetoymaker.org/periscope/asmblCD.htm</a:t>
            </a:r>
            <a:endParaRPr lang="en-US" dirty="0"/>
          </a:p>
          <a:p>
            <a:endParaRPr lang="en-US" dirty="0"/>
          </a:p>
        </p:txBody>
      </p:sp>
    </p:spTree>
    <p:extLst>
      <p:ext uri="{BB962C8B-B14F-4D97-AF65-F5344CB8AC3E}">
        <p14:creationId xmlns:p14="http://schemas.microsoft.com/office/powerpoint/2010/main" val="3932643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Brief Overview/Challenge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Build a periscope. </a:t>
            </a:r>
          </a:p>
          <a:p>
            <a:endParaRPr lang="en-US" dirty="0"/>
          </a:p>
        </p:txBody>
      </p:sp>
      <p:pic>
        <p:nvPicPr>
          <p:cNvPr id="1026" name="Picture 2" descr="http://static.ddmcdn.com/gif/peri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45089"/>
            <a:ext cx="4953000" cy="357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94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Background</a:t>
            </a:r>
            <a:endParaRPr lang="en-US" dirty="0"/>
          </a:p>
        </p:txBody>
      </p:sp>
      <p:sp>
        <p:nvSpPr>
          <p:cNvPr id="3" name="Content Placeholder 2"/>
          <p:cNvSpPr>
            <a:spLocks noGrp="1"/>
          </p:cNvSpPr>
          <p:nvPr>
            <p:ph idx="1"/>
          </p:nvPr>
        </p:nvSpPr>
        <p:spPr>
          <a:xfrm>
            <a:off x="457200" y="1600200"/>
            <a:ext cx="5334000" cy="4525963"/>
          </a:xfrm>
        </p:spPr>
        <p:txBody>
          <a:bodyPr>
            <a:normAutofit/>
          </a:bodyPr>
          <a:lstStyle/>
          <a:p>
            <a:pPr marL="342900" lvl="3" indent="-342900">
              <a:buFont typeface="Arial" pitchFamily="34" charset="0"/>
              <a:buChar char="•"/>
            </a:pPr>
            <a:r>
              <a:rPr lang="en-US" dirty="0"/>
              <a:t>Periscope, an optical device used for viewing objects that are out of the line of sight. </a:t>
            </a:r>
            <a:endParaRPr lang="en-US" dirty="0" smtClean="0"/>
          </a:p>
          <a:p>
            <a:pPr marL="342900" lvl="3" indent="-342900">
              <a:buFont typeface="Arial" pitchFamily="34" charset="0"/>
              <a:buChar char="•"/>
            </a:pPr>
            <a:r>
              <a:rPr lang="en-US" dirty="0" smtClean="0"/>
              <a:t>Periscopes </a:t>
            </a:r>
            <a:r>
              <a:rPr lang="en-US" dirty="0"/>
              <a:t>are used in tanks and submarines where it is necessary to see from a protected position. They have also been used for viewing the interiors of nuclear reactors. </a:t>
            </a:r>
            <a:endParaRPr lang="en-US" dirty="0" smtClean="0"/>
          </a:p>
          <a:p>
            <a:pPr marL="342900" lvl="3" indent="-342900">
              <a:buFont typeface="Arial" pitchFamily="34" charset="0"/>
              <a:buChar char="•"/>
            </a:pPr>
            <a:r>
              <a:rPr lang="en-US" dirty="0" smtClean="0"/>
              <a:t>A </a:t>
            </a:r>
            <a:r>
              <a:rPr lang="en-US" dirty="0"/>
              <a:t>simple periscope consists of a tube and two mirrors. The mirrors are set at angles of 45° to the length of the tube. If the mirrors are parallel to each other, the periscope "looks" forward and the object seen is </a:t>
            </a:r>
            <a:r>
              <a:rPr lang="en-US" dirty="0" err="1"/>
              <a:t>rightside</a:t>
            </a:r>
            <a:r>
              <a:rPr lang="en-US" dirty="0"/>
              <a:t>-up. In high-quality periscopes, reflecting prisms are often used instead of mirrors. </a:t>
            </a:r>
          </a:p>
        </p:txBody>
      </p:sp>
      <p:pic>
        <p:nvPicPr>
          <p:cNvPr id="4098" name="Picture 2" descr="http://www.dreamstime.com/submarine-periscope-thumb6938312.jpg"/>
          <p:cNvPicPr>
            <a:picLocks noChangeAspect="1" noChangeArrowheads="1"/>
          </p:cNvPicPr>
          <p:nvPr/>
        </p:nvPicPr>
        <p:blipFill rotWithShape="1">
          <a:blip r:embed="rId2">
            <a:extLst>
              <a:ext uri="{28A0092B-C50C-407E-A947-70E740481C1C}">
                <a14:useLocalDpi xmlns:a14="http://schemas.microsoft.com/office/drawing/2010/main" val="0"/>
              </a:ext>
            </a:extLst>
          </a:blip>
          <a:srcRect r="36099"/>
          <a:stretch/>
        </p:blipFill>
        <p:spPr bwMode="auto">
          <a:xfrm>
            <a:off x="6108645" y="1981200"/>
            <a:ext cx="2726783"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308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Teaching Goals</a:t>
            </a:r>
            <a:r>
              <a:rPr lang="en-US" dirty="0"/>
              <a:t/>
            </a:r>
            <a:br>
              <a:rPr lang="en-US" dirty="0"/>
            </a:br>
            <a:endParaRPr lang="en-US" dirty="0"/>
          </a:p>
        </p:txBody>
      </p:sp>
      <p:sp>
        <p:nvSpPr>
          <p:cNvPr id="3" name="Content Placeholder 2"/>
          <p:cNvSpPr>
            <a:spLocks noGrp="1"/>
          </p:cNvSpPr>
          <p:nvPr>
            <p:ph idx="1"/>
          </p:nvPr>
        </p:nvSpPr>
        <p:spPr>
          <a:xfrm>
            <a:off x="457200" y="1600200"/>
            <a:ext cx="3886200" cy="4525963"/>
          </a:xfrm>
        </p:spPr>
        <p:txBody>
          <a:bodyPr/>
          <a:lstStyle/>
          <a:p>
            <a:pPr lvl="0"/>
            <a:r>
              <a:rPr lang="en-US" dirty="0"/>
              <a:t>Learn about physics/optics. </a:t>
            </a:r>
          </a:p>
          <a:p>
            <a:pPr lvl="0"/>
            <a:r>
              <a:rPr lang="en-US" dirty="0" smtClean="0"/>
              <a:t>Understand </a:t>
            </a:r>
            <a:r>
              <a:rPr lang="en-US" dirty="0"/>
              <a:t>the Law of Reflection and how mirrors work. </a:t>
            </a:r>
          </a:p>
          <a:p>
            <a:endParaRPr lang="en-US" dirty="0"/>
          </a:p>
        </p:txBody>
      </p:sp>
      <p:pic>
        <p:nvPicPr>
          <p:cNvPr id="2052" name="Picture 4" descr="http://www.physicsatweb.com/contents/images/img_rev_notes/igcse-unit3-chap2/Periscope-Mirr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846" y="1524001"/>
            <a:ext cx="398890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00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Agenda</a:t>
            </a:r>
            <a:r>
              <a:rPr lang="en-US" dirty="0"/>
              <a:t/>
            </a:r>
            <a:br>
              <a:rPr lang="en-US" dirty="0"/>
            </a:br>
            <a:endParaRPr lang="en-US" dirty="0"/>
          </a:p>
        </p:txBody>
      </p:sp>
      <p:sp>
        <p:nvSpPr>
          <p:cNvPr id="3" name="Content Placeholder 2"/>
          <p:cNvSpPr>
            <a:spLocks noGrp="1"/>
          </p:cNvSpPr>
          <p:nvPr>
            <p:ph idx="1"/>
          </p:nvPr>
        </p:nvSpPr>
        <p:spPr/>
        <p:txBody>
          <a:bodyPr/>
          <a:lstStyle/>
          <a:p>
            <a:pPr lvl="0" fontAlgn="base"/>
            <a:r>
              <a:rPr lang="en-US" b="1" dirty="0"/>
              <a:t>Introduction </a:t>
            </a:r>
            <a:r>
              <a:rPr lang="en-US" dirty="0"/>
              <a:t>(~10-15 min)</a:t>
            </a:r>
          </a:p>
          <a:p>
            <a:pPr lvl="1" fontAlgn="base"/>
            <a:r>
              <a:rPr lang="en-US" dirty="0"/>
              <a:t>Introduce the lesson </a:t>
            </a:r>
          </a:p>
          <a:p>
            <a:pPr marL="0" indent="0">
              <a:buNone/>
            </a:pPr>
            <a:r>
              <a:rPr lang="en-US" dirty="0"/>
              <a:t> </a:t>
            </a:r>
            <a:r>
              <a:rPr lang="en-US" dirty="0" smtClean="0"/>
              <a:t>    	1. Ask </a:t>
            </a:r>
            <a:r>
              <a:rPr lang="en-US" dirty="0"/>
              <a:t>if anyone knows what a periscope is.</a:t>
            </a:r>
          </a:p>
          <a:p>
            <a:pPr marL="0" indent="0">
              <a:buNone/>
            </a:pPr>
            <a:r>
              <a:rPr lang="en-US" dirty="0" smtClean="0"/>
              <a:t>	2. Talk </a:t>
            </a:r>
            <a:r>
              <a:rPr lang="en-US" dirty="0"/>
              <a:t>about periscopes and relate them </a:t>
            </a:r>
            <a:r>
              <a:rPr lang="en-US" dirty="0" smtClean="0"/>
              <a:t>		to </a:t>
            </a:r>
            <a:r>
              <a:rPr lang="en-US" dirty="0"/>
              <a:t>real life (submarines)  </a:t>
            </a:r>
          </a:p>
          <a:p>
            <a:pPr marL="0" indent="0">
              <a:buNone/>
            </a:pPr>
            <a:r>
              <a:rPr lang="en-US" dirty="0" smtClean="0"/>
              <a:t>	3. Go </a:t>
            </a:r>
            <a:r>
              <a:rPr lang="en-US" dirty="0"/>
              <a:t>over instructions on how to build the </a:t>
            </a:r>
            <a:r>
              <a:rPr lang="en-US" dirty="0" smtClean="0"/>
              <a:t>		periscope</a:t>
            </a:r>
            <a:r>
              <a:rPr lang="en-US" dirty="0"/>
              <a:t>. </a:t>
            </a:r>
          </a:p>
          <a:p>
            <a:pPr marL="0" indent="0">
              <a:buNone/>
            </a:pPr>
            <a:r>
              <a:rPr lang="en-US" dirty="0" smtClean="0"/>
              <a:t>	4. Have </a:t>
            </a:r>
            <a:r>
              <a:rPr lang="en-US" dirty="0"/>
              <a:t>materials ready to be passed out.  </a:t>
            </a:r>
          </a:p>
          <a:p>
            <a:pPr marL="0" indent="0">
              <a:buNone/>
            </a:pPr>
            <a:endParaRPr lang="en-US" dirty="0"/>
          </a:p>
        </p:txBody>
      </p:sp>
    </p:spTree>
    <p:extLst>
      <p:ext uri="{BB962C8B-B14F-4D97-AF65-F5344CB8AC3E}">
        <p14:creationId xmlns:p14="http://schemas.microsoft.com/office/powerpoint/2010/main" val="821453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Agenda</a:t>
            </a:r>
            <a:endParaRPr lang="en-US" dirty="0"/>
          </a:p>
        </p:txBody>
      </p:sp>
      <p:sp>
        <p:nvSpPr>
          <p:cNvPr id="3" name="Content Placeholder 2"/>
          <p:cNvSpPr>
            <a:spLocks noGrp="1"/>
          </p:cNvSpPr>
          <p:nvPr>
            <p:ph idx="1"/>
          </p:nvPr>
        </p:nvSpPr>
        <p:spPr/>
        <p:txBody>
          <a:bodyPr>
            <a:normAutofit/>
          </a:bodyPr>
          <a:lstStyle/>
          <a:p>
            <a:pPr lvl="0" fontAlgn="base"/>
            <a:r>
              <a:rPr lang="en-US" b="1" dirty="0"/>
              <a:t>Build </a:t>
            </a:r>
            <a:r>
              <a:rPr lang="en-US" dirty="0"/>
              <a:t>(~30 min)</a:t>
            </a:r>
          </a:p>
          <a:p>
            <a:pPr lvl="1" fontAlgn="base"/>
            <a:r>
              <a:rPr lang="en-US" dirty="0"/>
              <a:t>Distribute materials</a:t>
            </a:r>
            <a:r>
              <a:rPr lang="en-US" dirty="0" smtClean="0"/>
              <a:t>.</a:t>
            </a:r>
          </a:p>
          <a:p>
            <a:pPr marL="0" indent="0">
              <a:buNone/>
            </a:pPr>
            <a:r>
              <a:rPr lang="en-US" dirty="0" smtClean="0"/>
              <a:t>	Have </a:t>
            </a:r>
            <a:r>
              <a:rPr lang="en-US" dirty="0"/>
              <a:t>mentors help the students if </a:t>
            </a:r>
            <a:r>
              <a:rPr lang="en-US" dirty="0" smtClean="0"/>
              <a:t>		necessary</a:t>
            </a:r>
            <a:r>
              <a:rPr lang="en-US" dirty="0"/>
              <a:t>. Answer questions. Mainly let </a:t>
            </a:r>
            <a:r>
              <a:rPr lang="en-US" dirty="0" smtClean="0"/>
              <a:t>	the </a:t>
            </a:r>
            <a:r>
              <a:rPr lang="en-US" dirty="0"/>
              <a:t>students have free reign unless they </a:t>
            </a:r>
            <a:r>
              <a:rPr lang="en-US" dirty="0" smtClean="0"/>
              <a:t>	ask </a:t>
            </a:r>
            <a:r>
              <a:rPr lang="en-US" dirty="0"/>
              <a:t>for help.  </a:t>
            </a:r>
          </a:p>
          <a:p>
            <a:pPr lvl="1" fontAlgn="base"/>
            <a:r>
              <a:rPr lang="en-US" dirty="0"/>
              <a:t>Let students test their periscopes. </a:t>
            </a:r>
          </a:p>
          <a:p>
            <a:endParaRPr lang="en-US" dirty="0"/>
          </a:p>
        </p:txBody>
      </p:sp>
    </p:spTree>
    <p:extLst>
      <p:ext uri="{BB962C8B-B14F-4D97-AF65-F5344CB8AC3E}">
        <p14:creationId xmlns:p14="http://schemas.microsoft.com/office/powerpoint/2010/main" val="574688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Agenda</a:t>
            </a:r>
            <a:endParaRPr lang="en-US" dirty="0"/>
          </a:p>
        </p:txBody>
      </p:sp>
      <p:sp>
        <p:nvSpPr>
          <p:cNvPr id="3" name="Content Placeholder 2"/>
          <p:cNvSpPr>
            <a:spLocks noGrp="1"/>
          </p:cNvSpPr>
          <p:nvPr>
            <p:ph idx="1"/>
          </p:nvPr>
        </p:nvSpPr>
        <p:spPr>
          <a:xfrm>
            <a:off x="457200" y="1371600"/>
            <a:ext cx="8229600" cy="4754563"/>
          </a:xfrm>
        </p:spPr>
        <p:txBody>
          <a:bodyPr/>
          <a:lstStyle/>
          <a:p>
            <a:pPr marL="0" indent="0">
              <a:buNone/>
            </a:pPr>
            <a:r>
              <a:rPr lang="en-US" sz="2500" dirty="0" smtClean="0"/>
              <a:t>Procedure for building:</a:t>
            </a:r>
          </a:p>
          <a:p>
            <a:pPr marL="514350" indent="-514350">
              <a:buFont typeface="+mj-lt"/>
              <a:buAutoNum type="arabicPeriod"/>
            </a:pPr>
            <a:r>
              <a:rPr lang="en-US" sz="2000" dirty="0" smtClean="0"/>
              <a:t>Cut out the periscope body and triangular mount templates.</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r>
              <a:rPr lang="en-US" sz="2000" dirty="0" smtClean="0"/>
              <a:t>Fold and tape the templates.</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r>
              <a:rPr lang="en-US" sz="2000" dirty="0" smtClean="0"/>
              <a:t>Tape the mirrors to the mounts and the mounts to the periscope. </a:t>
            </a:r>
            <a:r>
              <a:rPr lang="en-US" sz="2000" dirty="0"/>
              <a:t>	</a:t>
            </a:r>
            <a:endParaRPr lang="en-US" sz="2000" dirty="0" smtClean="0"/>
          </a:p>
        </p:txBody>
      </p:sp>
      <p:pic>
        <p:nvPicPr>
          <p:cNvPr id="1026" name="Picture 2" descr="http://www.sciencetoymaker.org/periscope/images/cutOu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785834"/>
            <a:ext cx="1524000" cy="16136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ciencetoymaker.org/periscope/images/cutOut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142" y="2209800"/>
            <a:ext cx="204787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ciencetoymaker.org/periscope/images/fol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3577572"/>
            <a:ext cx="1385888" cy="12607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ciencetoymaker.org/periscope/images/fold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745" y="3833907"/>
            <a:ext cx="2828925" cy="8840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sciencetoymaker.org/periscope/images/fold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2680" y="3577572"/>
            <a:ext cx="1681163" cy="12634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sciencetoymaker.org/periscope/images/tapeMirro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5257800"/>
            <a:ext cx="2523843" cy="144986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sciencetoymaker.org/periscope/images/tapeC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2865" y="5174142"/>
            <a:ext cx="1660789" cy="15335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sciencetoymaker.org/periscope/images/finish.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1125" y="5233881"/>
            <a:ext cx="3724275" cy="146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574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Agenda</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t>The final product should look something like this:</a:t>
            </a:r>
            <a:endParaRPr lang="en-US" sz="3000" dirty="0"/>
          </a:p>
        </p:txBody>
      </p:sp>
      <p:pic>
        <p:nvPicPr>
          <p:cNvPr id="2052" name="Picture 4" descr="http://www.sciencetoymaker.org/periscope/images/vidPreview/ey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20" y="2415012"/>
            <a:ext cx="4038600" cy="40587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sciencetoymaker.org/periscope/images/tape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438400"/>
            <a:ext cx="38862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4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Agenda</a:t>
            </a:r>
            <a:endParaRPr lang="en-US" dirty="0"/>
          </a:p>
        </p:txBody>
      </p:sp>
      <p:sp>
        <p:nvSpPr>
          <p:cNvPr id="3" name="Content Placeholder 2"/>
          <p:cNvSpPr>
            <a:spLocks noGrp="1"/>
          </p:cNvSpPr>
          <p:nvPr>
            <p:ph idx="1"/>
          </p:nvPr>
        </p:nvSpPr>
        <p:spPr/>
        <p:txBody>
          <a:bodyPr>
            <a:normAutofit/>
          </a:bodyPr>
          <a:lstStyle/>
          <a:p>
            <a:pPr lvl="0" fontAlgn="base"/>
            <a:r>
              <a:rPr lang="en-US" b="1" dirty="0"/>
              <a:t>Recap </a:t>
            </a:r>
            <a:r>
              <a:rPr lang="en-US" dirty="0"/>
              <a:t>(10-15 min)</a:t>
            </a:r>
          </a:p>
          <a:p>
            <a:pPr lvl="1" fontAlgn="base"/>
            <a:r>
              <a:rPr lang="en-US" dirty="0"/>
              <a:t>Ask if everyone was able to make their periscope. </a:t>
            </a:r>
            <a:endParaRPr lang="en-US" dirty="0" smtClean="0"/>
          </a:p>
          <a:p>
            <a:pPr lvl="1" fontAlgn="base"/>
            <a:r>
              <a:rPr lang="en-US" dirty="0"/>
              <a:t>Fun fact: periscopes in tanks and submarines have magnifying lenses between the mirrors to make the reflected image bigger. </a:t>
            </a:r>
          </a:p>
          <a:p>
            <a:pPr lvl="1" fontAlgn="base"/>
            <a:r>
              <a:rPr lang="en-US" dirty="0"/>
              <a:t>Ask what would change if you changed the length of the periscope. </a:t>
            </a:r>
          </a:p>
          <a:p>
            <a:pPr marL="0" indent="0">
              <a:buNone/>
            </a:pPr>
            <a:r>
              <a:rPr lang="en-US" sz="2500" dirty="0"/>
              <a:t>	A. The longer the tube is, the smaller </a:t>
            </a:r>
            <a:r>
              <a:rPr lang="en-US" sz="2500" dirty="0" smtClean="0"/>
              <a:t>the image </a:t>
            </a:r>
            <a:r>
              <a:rPr lang="en-US" sz="2500" dirty="0"/>
              <a:t>you’ll </a:t>
            </a:r>
            <a:r>
              <a:rPr lang="en-US" sz="2500" dirty="0" smtClean="0"/>
              <a:t>	see</a:t>
            </a:r>
            <a:r>
              <a:rPr lang="en-US" sz="2500" dirty="0"/>
              <a:t>. </a:t>
            </a:r>
            <a:endParaRPr lang="en-US" sz="2500"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8044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570</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BEAM: Periscope Lesson</vt:lpstr>
      <vt:lpstr>Brief Overview/Challenge </vt:lpstr>
      <vt:lpstr>Background</vt:lpstr>
      <vt:lpstr>Teaching Goals </vt:lpstr>
      <vt:lpstr>Agenda </vt:lpstr>
      <vt:lpstr>Agenda</vt:lpstr>
      <vt:lpstr>Agenda</vt:lpstr>
      <vt:lpstr>Agenda</vt:lpstr>
      <vt:lpstr>Agenda</vt:lpstr>
      <vt:lpstr>Materials </vt:lpstr>
      <vt:lpstr>Materials </vt:lpstr>
      <vt:lpstr>Procedure/Tips for building </vt:lpstr>
      <vt:lpstr>Material to Teach</vt:lpstr>
      <vt:lpstr>Material to Teach</vt:lpstr>
      <vt:lpstr>Material to Teach</vt:lpstr>
      <vt:lpstr>Material to Teach</vt:lpstr>
      <vt:lpstr>Material to Teach</vt:lpstr>
      <vt:lpstr>Material to Teach</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Periscope Lesson</dc:title>
  <dc:creator>Domochi</dc:creator>
  <cp:lastModifiedBy>Robert C</cp:lastModifiedBy>
  <cp:revision>10</cp:revision>
  <dcterms:created xsi:type="dcterms:W3CDTF">2013-03-28T16:52:44Z</dcterms:created>
  <dcterms:modified xsi:type="dcterms:W3CDTF">2013-04-09T01:51:05Z</dcterms:modified>
</cp:coreProperties>
</file>