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94686" autoAdjust="0"/>
  </p:normalViewPr>
  <p:slideViewPr>
    <p:cSldViewPr>
      <p:cViewPr varScale="1">
        <p:scale>
          <a:sx n="97" d="100"/>
          <a:sy n="97" d="100"/>
        </p:scale>
        <p:origin x="-640" y="-96"/>
      </p:cViewPr>
      <p:guideLst>
        <p:guide orient="horz" pos="2160"/>
        <p:guide pos="2880"/>
      </p:guideLst>
    </p:cSldViewPr>
  </p:slideViewPr>
  <p:outlineViewPr>
    <p:cViewPr>
      <p:scale>
        <a:sx n="33" d="100"/>
        <a:sy n="33" d="100"/>
      </p:scale>
      <p:origin x="0" y="24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3AA43E-9B66-4949-A4AB-A6C18512147D}"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259051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AA43E-9B66-4949-A4AB-A6C18512147D}"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339444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AA43E-9B66-4949-A4AB-A6C18512147D}"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352099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3AA43E-9B66-4949-A4AB-A6C18512147D}"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31442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3AA43E-9B66-4949-A4AB-A6C18512147D}" type="datetimeFigureOut">
              <a:rPr lang="en-US" smtClean="0"/>
              <a:t>3/4/13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135185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3AA43E-9B66-4949-A4AB-A6C18512147D}"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246410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3AA43E-9B66-4949-A4AB-A6C18512147D}" type="datetimeFigureOut">
              <a:rPr lang="en-US" smtClean="0"/>
              <a:t>3/4/13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112974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3AA43E-9B66-4949-A4AB-A6C18512147D}" type="datetimeFigureOut">
              <a:rPr lang="en-US" smtClean="0"/>
              <a:t>3/4/13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3894644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AA43E-9B66-4949-A4AB-A6C18512147D}" type="datetimeFigureOut">
              <a:rPr lang="en-US" smtClean="0"/>
              <a:t>3/4/13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242978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AA43E-9B66-4949-A4AB-A6C18512147D}"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330321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AA43E-9B66-4949-A4AB-A6C18512147D}" type="datetimeFigureOut">
              <a:rPr lang="en-US" smtClean="0"/>
              <a:t>3/4/13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C0FB4-DC96-4C8D-9EE5-41DD64BB2930}" type="slidenum">
              <a:rPr lang="en-US" smtClean="0"/>
              <a:t>‹#›</a:t>
            </a:fld>
            <a:endParaRPr lang="en-US"/>
          </a:p>
        </p:txBody>
      </p:sp>
    </p:spTree>
    <p:extLst>
      <p:ext uri="{BB962C8B-B14F-4D97-AF65-F5344CB8AC3E}">
        <p14:creationId xmlns:p14="http://schemas.microsoft.com/office/powerpoint/2010/main" val="13379477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A43E-9B66-4949-A4AB-A6C18512147D}" type="datetimeFigureOut">
              <a:rPr lang="en-US" smtClean="0"/>
              <a:t>3/4/13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C0FB4-DC96-4C8D-9EE5-41DD64BB2930}" type="slidenum">
              <a:rPr lang="en-US" smtClean="0"/>
              <a:t>‹#›</a:t>
            </a:fld>
            <a:endParaRPr lang="en-US"/>
          </a:p>
        </p:txBody>
      </p:sp>
    </p:spTree>
    <p:extLst>
      <p:ext uri="{BB962C8B-B14F-4D97-AF65-F5344CB8AC3E}">
        <p14:creationId xmlns:p14="http://schemas.microsoft.com/office/powerpoint/2010/main" val="4260683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83723"/>
            <a:ext cx="7772400" cy="1470025"/>
          </a:xfrm>
        </p:spPr>
        <p:txBody>
          <a:bodyPr/>
          <a:lstStyle/>
          <a:p>
            <a:r>
              <a:rPr lang="en-US" dirty="0" smtClean="0"/>
              <a:t>Circular Motion – A Hands-on Exercise!</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609228"/>
            <a:ext cx="2286000" cy="3495675"/>
          </a:xfrm>
          <a:prstGeom prst="rect">
            <a:avLst/>
          </a:prstGeom>
        </p:spPr>
      </p:pic>
    </p:spTree>
    <p:extLst>
      <p:ext uri="{BB962C8B-B14F-4D97-AF65-F5344CB8AC3E}">
        <p14:creationId xmlns:p14="http://schemas.microsoft.com/office/powerpoint/2010/main" val="514712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forming!</a:t>
            </a:r>
            <a:endParaRPr lang="en-US" dirty="0"/>
          </a:p>
        </p:txBody>
      </p:sp>
      <p:sp>
        <p:nvSpPr>
          <p:cNvPr id="3" name="Content Placeholder 2"/>
          <p:cNvSpPr>
            <a:spLocks noGrp="1"/>
          </p:cNvSpPr>
          <p:nvPr>
            <p:ph idx="1"/>
          </p:nvPr>
        </p:nvSpPr>
        <p:spPr/>
        <p:txBody>
          <a:bodyPr/>
          <a:lstStyle/>
          <a:p>
            <a:r>
              <a:rPr lang="en-US" dirty="0" smtClean="0"/>
              <a:t>Have the kids discuss in groups what they think will happen to the position of the marble in their new CFG setup.</a:t>
            </a:r>
          </a:p>
          <a:p>
            <a:r>
              <a:rPr lang="en-US" dirty="0" smtClean="0"/>
              <a:t>Write down their hypotheses at the front of the class in a table like this:</a:t>
            </a:r>
            <a:br>
              <a:rPr lang="en-US" dirty="0" smtClean="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4538916"/>
              </p:ext>
            </p:extLst>
          </p:nvPr>
        </p:nvGraphicFramePr>
        <p:xfrm>
          <a:off x="914400" y="4267200"/>
          <a:ext cx="7299960" cy="1559816"/>
        </p:xfrm>
        <a:graphic>
          <a:graphicData uri="http://schemas.openxmlformats.org/drawingml/2006/table">
            <a:tbl>
              <a:tblPr firstRow="1" firstCol="1" bandRow="1">
                <a:tableStyleId>{5C22544A-7EE6-4342-B048-85BDC9FD1C3A}</a:tableStyleId>
              </a:tblPr>
              <a:tblGrid>
                <a:gridCol w="2433320"/>
                <a:gridCol w="2433320"/>
                <a:gridCol w="2433320"/>
              </a:tblGrid>
              <a:tr h="389954">
                <a:tc>
                  <a:txBody>
                    <a:bodyPr/>
                    <a:lstStyle/>
                    <a:p>
                      <a:pPr marL="0" marR="0">
                        <a:lnSpc>
                          <a:spcPct val="115000"/>
                        </a:lnSpc>
                        <a:spcBef>
                          <a:spcPts val="0"/>
                        </a:spcBef>
                        <a:spcAft>
                          <a:spcPts val="0"/>
                        </a:spcAft>
                      </a:pPr>
                      <a:r>
                        <a:rPr lang="en-US" sz="1100">
                          <a:effectLst/>
                        </a:rPr>
                        <a:t>Group 1</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Longer string</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(expected outcome 1)</a:t>
                      </a:r>
                      <a:endParaRPr lang="en-US" sz="1100">
                        <a:solidFill>
                          <a:srgbClr val="000000"/>
                        </a:solidFill>
                        <a:effectLst/>
                        <a:latin typeface="Arial"/>
                        <a:ea typeface="Arial"/>
                      </a:endParaRPr>
                    </a:p>
                  </a:txBody>
                  <a:tcPr marL="68580" marR="68580" marT="0" marB="0"/>
                </a:tc>
              </a:tr>
              <a:tr h="389954">
                <a:tc>
                  <a:txBody>
                    <a:bodyPr/>
                    <a:lstStyle/>
                    <a:p>
                      <a:pPr marL="0" marR="0">
                        <a:lnSpc>
                          <a:spcPct val="115000"/>
                        </a:lnSpc>
                        <a:spcBef>
                          <a:spcPts val="0"/>
                        </a:spcBef>
                        <a:spcAft>
                          <a:spcPts val="0"/>
                        </a:spcAft>
                      </a:pPr>
                      <a:r>
                        <a:rPr lang="en-US" sz="1100">
                          <a:effectLst/>
                        </a:rPr>
                        <a:t>Group 2</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Bigger Marble </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(expected outcome 2)</a:t>
                      </a:r>
                      <a:endParaRPr lang="en-US" sz="1100">
                        <a:solidFill>
                          <a:srgbClr val="000000"/>
                        </a:solidFill>
                        <a:effectLst/>
                        <a:latin typeface="Arial"/>
                        <a:ea typeface="Arial"/>
                      </a:endParaRPr>
                    </a:p>
                  </a:txBody>
                  <a:tcPr marL="68580" marR="68580" marT="0" marB="0"/>
                </a:tc>
              </a:tr>
              <a:tr h="389954">
                <a:tc>
                  <a:txBody>
                    <a:bodyPr/>
                    <a:lstStyle/>
                    <a:p>
                      <a:pPr marL="0" marR="0">
                        <a:lnSpc>
                          <a:spcPct val="115000"/>
                        </a:lnSpc>
                        <a:spcBef>
                          <a:spcPts val="0"/>
                        </a:spcBef>
                        <a:spcAft>
                          <a:spcPts val="0"/>
                        </a:spcAft>
                      </a:pPr>
                      <a:r>
                        <a:rPr lang="en-US" sz="1100">
                          <a:effectLst/>
                        </a:rPr>
                        <a:t>…</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a:t>
                      </a:r>
                      <a:endParaRPr lang="en-US" sz="1100">
                        <a:solidFill>
                          <a:srgbClr val="000000"/>
                        </a:solidFill>
                        <a:effectLst/>
                        <a:latin typeface="Arial"/>
                        <a:ea typeface="Arial"/>
                      </a:endParaRPr>
                    </a:p>
                  </a:txBody>
                  <a:tcPr marL="68580" marR="68580" marT="0" marB="0"/>
                </a:tc>
              </a:tr>
              <a:tr h="389954">
                <a:tc>
                  <a:txBody>
                    <a:bodyPr/>
                    <a:lstStyle/>
                    <a:p>
                      <a:pPr marL="0" marR="0">
                        <a:lnSpc>
                          <a:spcPct val="115000"/>
                        </a:lnSpc>
                        <a:spcBef>
                          <a:spcPts val="0"/>
                        </a:spcBef>
                        <a:spcAft>
                          <a:spcPts val="0"/>
                        </a:spcAft>
                      </a:pPr>
                      <a:r>
                        <a:rPr lang="en-US" sz="1100">
                          <a:effectLst/>
                        </a:rPr>
                        <a:t> </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solidFill>
                          <a:srgbClr val="000000"/>
                        </a:solidFill>
                        <a:effectLst/>
                        <a:latin typeface="Arial"/>
                        <a:ea typeface="Arial"/>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100" dirty="0">
                        <a:solidFill>
                          <a:srgbClr val="000000"/>
                        </a:solidFill>
                        <a:effectLst/>
                        <a:latin typeface="Arial"/>
                        <a:ea typeface="Arial"/>
                      </a:endParaRPr>
                    </a:p>
                  </a:txBody>
                  <a:tcPr marL="68580" marR="68580" marT="0" marB="0"/>
                </a:tc>
              </a:tr>
            </a:tbl>
          </a:graphicData>
        </a:graphic>
      </p:graphicFrame>
    </p:spTree>
    <p:extLst>
      <p:ext uri="{BB962C8B-B14F-4D97-AF65-F5344CB8AC3E}">
        <p14:creationId xmlns:p14="http://schemas.microsoft.com/office/powerpoint/2010/main" val="297041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whether the hypothesis fits the results</a:t>
            </a:r>
            <a:endParaRPr lang="en-US" dirty="0"/>
          </a:p>
        </p:txBody>
      </p:sp>
      <p:sp>
        <p:nvSpPr>
          <p:cNvPr id="3" name="Content Placeholder 2"/>
          <p:cNvSpPr>
            <a:spLocks noGrp="1"/>
          </p:cNvSpPr>
          <p:nvPr>
            <p:ph idx="1"/>
          </p:nvPr>
        </p:nvSpPr>
        <p:spPr/>
        <p:txBody>
          <a:bodyPr/>
          <a:lstStyle/>
          <a:p>
            <a:r>
              <a:rPr lang="en-US" dirty="0" smtClean="0"/>
              <a:t>Twirl the CFG the same number of times as before and (if possible) try and keep the velocity the same (AKA not very fast </a:t>
            </a:r>
            <a:r>
              <a:rPr lang="en-US" dirty="0" smtClean="0">
                <a:sym typeface="Wingdings" pitchFamily="2" charset="2"/>
              </a:rPr>
              <a:t>)</a:t>
            </a:r>
          </a:p>
          <a:p>
            <a:r>
              <a:rPr lang="en-US" dirty="0" smtClean="0">
                <a:sym typeface="Wingdings" pitchFamily="2" charset="2"/>
              </a:rPr>
              <a:t>Compare the position of the marble in the two CFGs (the normal one and the modified one)</a:t>
            </a:r>
          </a:p>
          <a:p>
            <a:r>
              <a:rPr lang="en-US" dirty="0">
                <a:sym typeface="Wingdings" pitchFamily="2" charset="2"/>
              </a:rPr>
              <a:t>D</a:t>
            </a:r>
            <a:r>
              <a:rPr lang="en-US" dirty="0" smtClean="0">
                <a:sym typeface="Wingdings" pitchFamily="2" charset="2"/>
              </a:rPr>
              <a:t>oes the hypothesis fit the results?</a:t>
            </a:r>
          </a:p>
        </p:txBody>
      </p:sp>
    </p:spTree>
    <p:extLst>
      <p:ext uri="{BB962C8B-B14F-4D97-AF65-F5344CB8AC3E}">
        <p14:creationId xmlns:p14="http://schemas.microsoft.com/office/powerpoint/2010/main" val="37822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If they haven’t fallen asleep already</a:t>
            </a:r>
            <a:endParaRPr lang="en-US" dirty="0"/>
          </a:p>
        </p:txBody>
      </p:sp>
      <p:sp>
        <p:nvSpPr>
          <p:cNvPr id="3" name="Content Placeholder 2"/>
          <p:cNvSpPr>
            <a:spLocks noGrp="1"/>
          </p:cNvSpPr>
          <p:nvPr>
            <p:ph idx="1"/>
          </p:nvPr>
        </p:nvSpPr>
        <p:spPr/>
        <p:txBody>
          <a:bodyPr>
            <a:normAutofit lnSpcReduction="10000"/>
          </a:bodyPr>
          <a:lstStyle/>
          <a:p>
            <a:r>
              <a:rPr lang="en-US" dirty="0" smtClean="0"/>
              <a:t>The centripetal force is proportional to the mass of the object performing the circular motion (F large marble &gt; F small marble) if string length, speed of rotation is held constant</a:t>
            </a:r>
          </a:p>
          <a:p>
            <a:r>
              <a:rPr lang="en-US" dirty="0" smtClean="0"/>
              <a:t>The centripetal force is inversely proportional to the string length (F long string &lt; F short string) if speed of rotation, mass of marble is held constant</a:t>
            </a:r>
          </a:p>
        </p:txBody>
      </p:sp>
    </p:spTree>
    <p:extLst>
      <p:ext uri="{BB962C8B-B14F-4D97-AF65-F5344CB8AC3E}">
        <p14:creationId xmlns:p14="http://schemas.microsoft.com/office/powerpoint/2010/main" val="13194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EGG DETECTIVES</a:t>
            </a:r>
            <a:endParaRPr lang="en-US" dirty="0"/>
          </a:p>
        </p:txBody>
      </p:sp>
      <p:sp>
        <p:nvSpPr>
          <p:cNvPr id="3" name="Content Placeholder 2"/>
          <p:cNvSpPr>
            <a:spLocks noGrp="1"/>
          </p:cNvSpPr>
          <p:nvPr>
            <p:ph idx="1"/>
          </p:nvPr>
        </p:nvSpPr>
        <p:spPr/>
        <p:txBody>
          <a:bodyPr>
            <a:normAutofit/>
          </a:bodyPr>
          <a:lstStyle/>
          <a:p>
            <a:r>
              <a:rPr lang="en-US" dirty="0" smtClean="0"/>
              <a:t>If any of the other modules can’t be performed, use this one!</a:t>
            </a:r>
          </a:p>
          <a:p>
            <a:r>
              <a:rPr lang="en-US" dirty="0" smtClean="0"/>
              <a:t>A little bit of fun at the end of the lesson</a:t>
            </a:r>
          </a:p>
          <a:p>
            <a:r>
              <a:rPr lang="en-US" dirty="0" smtClean="0"/>
              <a:t>Although it isn’t exactly related to the </a:t>
            </a:r>
            <a:r>
              <a:rPr lang="en-US" dirty="0" err="1" smtClean="0"/>
              <a:t>centipetal</a:t>
            </a:r>
            <a:r>
              <a:rPr lang="en-US" dirty="0" smtClean="0"/>
              <a:t> force demo, it isn’t too big a stretch. </a:t>
            </a:r>
          </a:p>
        </p:txBody>
      </p:sp>
    </p:spTree>
    <p:extLst>
      <p:ext uri="{BB962C8B-B14F-4D97-AF65-F5344CB8AC3E}">
        <p14:creationId xmlns:p14="http://schemas.microsoft.com/office/powerpoint/2010/main" val="3986231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a:bodyPr>
          <a:lstStyle/>
          <a:p>
            <a:r>
              <a:rPr lang="en-US" dirty="0" smtClean="0"/>
              <a:t>Give 1 boiled/fresh egg for every 2 kids. Have them figure out if it is boiled or fresh without cracking it open/trying to shake it to hear a swishing sound. </a:t>
            </a:r>
          </a:p>
          <a:p>
            <a:r>
              <a:rPr lang="en-US" dirty="0" smtClean="0"/>
              <a:t>Instead, twirl the egg along its oblong axis and observe if it can rotate without wobbling or not.</a:t>
            </a:r>
          </a:p>
        </p:txBody>
      </p:sp>
    </p:spTree>
    <p:extLst>
      <p:ext uri="{BB962C8B-B14F-4D97-AF65-F5344CB8AC3E}">
        <p14:creationId xmlns:p14="http://schemas.microsoft.com/office/powerpoint/2010/main" val="56404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ints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“think about the egg white and egg yellow in the raw egg, which one is softer, which one is harder?”</a:t>
            </a:r>
          </a:p>
          <a:p>
            <a:r>
              <a:rPr lang="en-US" dirty="0" smtClean="0"/>
              <a:t>“in a boiled egg which one is harder, the egg white or yellow?” </a:t>
            </a:r>
          </a:p>
          <a:p>
            <a:r>
              <a:rPr lang="en-US" dirty="0" smtClean="0"/>
              <a:t>“think about the </a:t>
            </a:r>
            <a:r>
              <a:rPr lang="en-US" dirty="0" err="1" smtClean="0"/>
              <a:t>jello</a:t>
            </a:r>
            <a:r>
              <a:rPr lang="en-US" dirty="0" smtClean="0"/>
              <a:t> and marble in the cup. Do you see something they have in common?”</a:t>
            </a:r>
          </a:p>
          <a:p>
            <a:r>
              <a:rPr lang="en-US" dirty="0" smtClean="0"/>
              <a:t>“if I spin something with 1 hard and dense and 1 soft component, will the hard component move or will it stay in the same position?”</a:t>
            </a:r>
          </a:p>
        </p:txBody>
      </p:sp>
    </p:spTree>
    <p:extLst>
      <p:ext uri="{BB962C8B-B14F-4D97-AF65-F5344CB8AC3E}">
        <p14:creationId xmlns:p14="http://schemas.microsoft.com/office/powerpoint/2010/main" val="204996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pPr lvl="0"/>
            <a:r>
              <a:rPr lang="en-US" dirty="0"/>
              <a:t>In a fresh egg, much like the marble in the CFG, the yolk will move outwards from the center of rotation when the egg is spun. This makes the rotation not balanced since the center of mass of the egg is </a:t>
            </a:r>
            <a:r>
              <a:rPr lang="en-US" dirty="0" smtClean="0"/>
              <a:t>changing. </a:t>
            </a:r>
            <a:r>
              <a:rPr lang="en-US" dirty="0"/>
              <a:t>T</a:t>
            </a:r>
            <a:r>
              <a:rPr lang="en-US" dirty="0" smtClean="0"/>
              <a:t>he </a:t>
            </a:r>
            <a:r>
              <a:rPr lang="en-US" dirty="0"/>
              <a:t>egg will wobble and stop spinning. The boiled egg, however, has a fixed center of mass so once it starts spinning it won’t wobble and will spin longer. </a:t>
            </a:r>
          </a:p>
          <a:p>
            <a:endParaRPr lang="en-US" dirty="0"/>
          </a:p>
        </p:txBody>
      </p:sp>
    </p:spTree>
    <p:extLst>
      <p:ext uri="{BB962C8B-B14F-4D97-AF65-F5344CB8AC3E}">
        <p14:creationId xmlns:p14="http://schemas.microsoft.com/office/powerpoint/2010/main" val="22507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Discussion Ahead</a:t>
            </a:r>
            <a:endParaRPr lang="en-US" dirty="0"/>
          </a:p>
        </p:txBody>
      </p:sp>
      <p:sp>
        <p:nvSpPr>
          <p:cNvPr id="3" name="Content Placeholder 2"/>
          <p:cNvSpPr>
            <a:spLocks noGrp="1"/>
          </p:cNvSpPr>
          <p:nvPr>
            <p:ph idx="1"/>
          </p:nvPr>
        </p:nvSpPr>
        <p:spPr/>
        <p:txBody>
          <a:bodyPr>
            <a:normAutofit lnSpcReduction="10000"/>
          </a:bodyPr>
          <a:lstStyle/>
          <a:p>
            <a:r>
              <a:rPr lang="en-US" dirty="0" smtClean="0"/>
              <a:t>This lesson has a fair bit of discussion in it</a:t>
            </a:r>
          </a:p>
          <a:p>
            <a:r>
              <a:rPr lang="en-US" dirty="0"/>
              <a:t>A</a:t>
            </a:r>
            <a:r>
              <a:rPr lang="en-US" dirty="0" smtClean="0"/>
              <a:t>nyone who has done a lab report will have experienced how annoying the discussion section is if the questions are vague and you don’t know what the grader wants</a:t>
            </a:r>
          </a:p>
          <a:p>
            <a:r>
              <a:rPr lang="en-US" dirty="0" smtClean="0"/>
              <a:t>To avoid this situation, station mentors for every group for the entire duration of the lesson that doesn’t require disseminating materials to help with the discussion.</a:t>
            </a:r>
            <a:endParaRPr lang="en-US" dirty="0"/>
          </a:p>
        </p:txBody>
      </p:sp>
    </p:spTree>
    <p:extLst>
      <p:ext uri="{BB962C8B-B14F-4D97-AF65-F5344CB8AC3E}">
        <p14:creationId xmlns:p14="http://schemas.microsoft.com/office/powerpoint/2010/main" val="79142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lvl="0"/>
            <a:r>
              <a:rPr lang="en-US" dirty="0" smtClean="0"/>
              <a:t>F = ma</a:t>
            </a:r>
            <a:endParaRPr lang="en-US" dirty="0"/>
          </a:p>
          <a:p>
            <a:pPr lvl="0"/>
            <a:r>
              <a:rPr lang="en-US" dirty="0"/>
              <a:t>When an object moves in a circle there is a force pushing the object </a:t>
            </a:r>
            <a:r>
              <a:rPr lang="en-US" dirty="0" smtClean="0"/>
              <a:t>outwards and </a:t>
            </a:r>
            <a:r>
              <a:rPr lang="en-US" dirty="0"/>
              <a:t>another force pulling it </a:t>
            </a:r>
            <a:r>
              <a:rPr lang="en-US" dirty="0" smtClean="0"/>
              <a:t>inwards.</a:t>
            </a:r>
          </a:p>
          <a:p>
            <a:pPr lvl="0"/>
            <a:r>
              <a:rPr lang="en-US" dirty="0" smtClean="0"/>
              <a:t>These </a:t>
            </a:r>
            <a:r>
              <a:rPr lang="en-US" dirty="0"/>
              <a:t>forces are balanced as well, which is why </a:t>
            </a:r>
            <a:r>
              <a:rPr lang="en-US" dirty="0" smtClean="0"/>
              <a:t>there is no motion </a:t>
            </a:r>
            <a:r>
              <a:rPr lang="en-US" dirty="0"/>
              <a:t>radially outwards or inwards</a:t>
            </a:r>
            <a:r>
              <a:rPr lang="en-US" dirty="0" smtClean="0"/>
              <a:t>.</a:t>
            </a:r>
          </a:p>
          <a:p>
            <a:pPr lvl="0"/>
            <a:r>
              <a:rPr lang="en-US" b="1" dirty="0" smtClean="0"/>
              <a:t>Example in lesson plan: Roller coasters</a:t>
            </a:r>
            <a:endParaRPr lang="en-US" b="1" dirty="0"/>
          </a:p>
        </p:txBody>
      </p:sp>
    </p:spTree>
    <p:extLst>
      <p:ext uri="{BB962C8B-B14F-4D97-AF65-F5344CB8AC3E}">
        <p14:creationId xmlns:p14="http://schemas.microsoft.com/office/powerpoint/2010/main" val="341048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Module 1: Demonstrate Balanced Forces</a:t>
            </a:r>
            <a:endParaRPr lang="en-US" dirty="0"/>
          </a:p>
        </p:txBody>
      </p:sp>
      <p:sp>
        <p:nvSpPr>
          <p:cNvPr id="3" name="Content Placeholder 2"/>
          <p:cNvSpPr>
            <a:spLocks noGrp="1"/>
          </p:cNvSpPr>
          <p:nvPr>
            <p:ph idx="1"/>
          </p:nvPr>
        </p:nvSpPr>
        <p:spPr/>
        <p:txBody>
          <a:bodyPr/>
          <a:lstStyle/>
          <a:p>
            <a:r>
              <a:rPr lang="en-US" dirty="0" smtClean="0"/>
              <a:t>Tug of War</a:t>
            </a:r>
          </a:p>
          <a:p>
            <a:r>
              <a:rPr lang="en-US" dirty="0" smtClean="0"/>
              <a:t>When the force applied on the two ends of the rope is equal, the knot at the center of the rope won’t move</a:t>
            </a:r>
          </a:p>
          <a:p>
            <a:endParaRPr lang="en-US" dirty="0"/>
          </a:p>
          <a:p>
            <a:endParaRPr lang="en-US" dirty="0" smtClean="0"/>
          </a:p>
          <a:p>
            <a:r>
              <a:rPr lang="en-US" dirty="0" smtClean="0"/>
              <a:t>But let’s add a complication …</a:t>
            </a:r>
          </a:p>
        </p:txBody>
      </p:sp>
      <p:sp>
        <p:nvSpPr>
          <p:cNvPr id="4" name="Oval 3"/>
          <p:cNvSpPr/>
          <p:nvPr/>
        </p:nvSpPr>
        <p:spPr>
          <a:xfrm>
            <a:off x="3657600" y="3810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4" idx="6"/>
          </p:cNvCxnSpPr>
          <p:nvPr/>
        </p:nvCxnSpPr>
        <p:spPr>
          <a:xfrm>
            <a:off x="4724400" y="4343400"/>
            <a:ext cx="1371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2"/>
          </p:cNvCxnSpPr>
          <p:nvPr/>
        </p:nvCxnSpPr>
        <p:spPr>
          <a:xfrm flipH="1">
            <a:off x="2286000" y="4343400"/>
            <a:ext cx="137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94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Forces are Balanced but --?</a:t>
            </a:r>
            <a:endParaRPr lang="en-US" dirty="0"/>
          </a:p>
        </p:txBody>
      </p:sp>
      <p:sp>
        <p:nvSpPr>
          <p:cNvPr id="3" name="Content Placeholder 2"/>
          <p:cNvSpPr>
            <a:spLocks noGrp="1"/>
          </p:cNvSpPr>
          <p:nvPr>
            <p:ph idx="1"/>
          </p:nvPr>
        </p:nvSpPr>
        <p:spPr/>
        <p:txBody>
          <a:bodyPr/>
          <a:lstStyle/>
          <a:p>
            <a:r>
              <a:rPr lang="en-US" dirty="0" smtClean="0"/>
              <a:t>Discussion activity: If you were leaning against a wall made from </a:t>
            </a:r>
            <a:r>
              <a:rPr lang="en-US" dirty="0" err="1" smtClean="0"/>
              <a:t>styrofoam</a:t>
            </a:r>
            <a:r>
              <a:rPr lang="en-US" dirty="0" smtClean="0"/>
              <a:t>/sponge, would the wall be able to support your weight or would it break?</a:t>
            </a:r>
          </a:p>
          <a:p>
            <a:r>
              <a:rPr lang="en-US" dirty="0" smtClean="0"/>
              <a:t>Bearing this result in mind, disseminate the CFGs.</a:t>
            </a:r>
          </a:p>
          <a:p>
            <a:endParaRPr lang="en-US" dirty="0" smtClean="0"/>
          </a:p>
        </p:txBody>
      </p:sp>
    </p:spTree>
    <p:extLst>
      <p:ext uri="{BB962C8B-B14F-4D97-AF65-F5344CB8AC3E}">
        <p14:creationId xmlns:p14="http://schemas.microsoft.com/office/powerpoint/2010/main" val="387535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CFGs part 1</a:t>
            </a:r>
            <a:endParaRPr lang="en-US" dirty="0"/>
          </a:p>
        </p:txBody>
      </p:sp>
      <p:sp>
        <p:nvSpPr>
          <p:cNvPr id="3" name="Content Placeholder 2"/>
          <p:cNvSpPr>
            <a:spLocks noGrp="1"/>
          </p:cNvSpPr>
          <p:nvPr>
            <p:ph idx="1"/>
          </p:nvPr>
        </p:nvSpPr>
        <p:spPr/>
        <p:txBody>
          <a:bodyPr/>
          <a:lstStyle/>
          <a:p>
            <a:r>
              <a:rPr lang="en-US" dirty="0" smtClean="0"/>
              <a:t>If you split the class into groups of 4, let 2 of the group members perform this module and the other 2 will perform module 3. However they will all participate in the discussion </a:t>
            </a:r>
            <a:r>
              <a:rPr lang="en-US" dirty="0" smtClean="0">
                <a:sym typeface="Wingdings" pitchFamily="2" charset="2"/>
              </a:rPr>
              <a:t></a:t>
            </a:r>
          </a:p>
          <a:p>
            <a:r>
              <a:rPr lang="en-US" dirty="0" smtClean="0">
                <a:sym typeface="Wingdings" pitchFamily="2" charset="2"/>
              </a:rPr>
              <a:t>Place the cup with a Marble-in-</a:t>
            </a:r>
            <a:r>
              <a:rPr lang="en-US" dirty="0" err="1" smtClean="0">
                <a:sym typeface="Wingdings" pitchFamily="2" charset="2"/>
              </a:rPr>
              <a:t>jello</a:t>
            </a:r>
            <a:r>
              <a:rPr lang="en-US" dirty="0">
                <a:sym typeface="Wingdings" pitchFamily="2" charset="2"/>
              </a:rPr>
              <a:t> </a:t>
            </a:r>
            <a:r>
              <a:rPr lang="en-US" dirty="0" smtClean="0">
                <a:sym typeface="Wingdings" pitchFamily="2" charset="2"/>
              </a:rPr>
              <a:t>inside the cup which has a string tied to it (the basket cup)</a:t>
            </a:r>
            <a:endParaRPr lang="en-US" dirty="0"/>
          </a:p>
        </p:txBody>
      </p:sp>
    </p:spTree>
    <p:extLst>
      <p:ext uri="{BB962C8B-B14F-4D97-AF65-F5344CB8AC3E}">
        <p14:creationId xmlns:p14="http://schemas.microsoft.com/office/powerpoint/2010/main" val="385839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Twirl that cup!</a:t>
            </a:r>
            <a:endParaRPr lang="en-US" dirty="0"/>
          </a:p>
        </p:txBody>
      </p:sp>
      <p:sp>
        <p:nvSpPr>
          <p:cNvPr id="12" name="Content Placeholder 11"/>
          <p:cNvSpPr>
            <a:spLocks noGrp="1"/>
          </p:cNvSpPr>
          <p:nvPr>
            <p:ph sz="half" idx="1"/>
          </p:nvPr>
        </p:nvSpPr>
        <p:spPr/>
        <p:txBody>
          <a:bodyPr>
            <a:normAutofit lnSpcReduction="10000"/>
          </a:bodyPr>
          <a:lstStyle/>
          <a:p>
            <a:r>
              <a:rPr lang="en-US" dirty="0" smtClean="0"/>
              <a:t>Do it 10-15 times.</a:t>
            </a:r>
          </a:p>
          <a:p>
            <a:r>
              <a:rPr lang="en-US" dirty="0" smtClean="0"/>
              <a:t>Be sure to remind them to do it slowly and to keep a good distance from any other students!</a:t>
            </a:r>
          </a:p>
          <a:p>
            <a:r>
              <a:rPr lang="en-US" dirty="0" smtClean="0"/>
              <a:t>Observe the change in the position of the marble. Ask the students to try and explain it</a:t>
            </a:r>
            <a:endParaRPr lang="en-US" dirty="0"/>
          </a:p>
        </p:txBody>
      </p:sp>
      <p:pic>
        <p:nvPicPr>
          <p:cNvPr id="102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10200" y="1524000"/>
            <a:ext cx="2923322" cy="44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9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After Module 2</a:t>
            </a:r>
            <a:endParaRPr lang="en-US" dirty="0"/>
          </a:p>
        </p:txBody>
      </p:sp>
      <p:sp>
        <p:nvSpPr>
          <p:cNvPr id="6" name="Content Placeholder 5"/>
          <p:cNvSpPr>
            <a:spLocks noGrp="1"/>
          </p:cNvSpPr>
          <p:nvPr>
            <p:ph idx="1"/>
          </p:nvPr>
        </p:nvSpPr>
        <p:spPr/>
        <p:txBody>
          <a:bodyPr/>
          <a:lstStyle/>
          <a:p>
            <a:r>
              <a:rPr lang="en-US" dirty="0" smtClean="0"/>
              <a:t>The marble moves outwards when you rotate the CFG. This is sort of like the wall example.</a:t>
            </a:r>
          </a:p>
          <a:p>
            <a:r>
              <a:rPr lang="en-US" dirty="0" smtClean="0"/>
              <a:t>The marble, when rotated, exerts a center fleeing force which is balanced by the </a:t>
            </a:r>
            <a:r>
              <a:rPr lang="en-US" dirty="0" err="1" smtClean="0"/>
              <a:t>jello</a:t>
            </a:r>
            <a:r>
              <a:rPr lang="en-US" dirty="0" smtClean="0"/>
              <a:t>. However, the </a:t>
            </a:r>
            <a:r>
              <a:rPr lang="en-US" dirty="0" err="1" smtClean="0"/>
              <a:t>jello</a:t>
            </a:r>
            <a:r>
              <a:rPr lang="en-US" dirty="0" smtClean="0"/>
              <a:t> is not strong enough structurally to oppose the marble which wants to move outwards, so it “breaks”.</a:t>
            </a:r>
            <a:endParaRPr lang="en-US" dirty="0"/>
          </a:p>
        </p:txBody>
      </p:sp>
    </p:spTree>
    <p:extLst>
      <p:ext uri="{BB962C8B-B14F-4D97-AF65-F5344CB8AC3E}">
        <p14:creationId xmlns:p14="http://schemas.microsoft.com/office/powerpoint/2010/main" val="267208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CFGs again</a:t>
            </a:r>
            <a:endParaRPr lang="en-US" dirty="0"/>
          </a:p>
        </p:txBody>
      </p:sp>
      <p:sp>
        <p:nvSpPr>
          <p:cNvPr id="3" name="Content Placeholder 2"/>
          <p:cNvSpPr>
            <a:spLocks noGrp="1"/>
          </p:cNvSpPr>
          <p:nvPr>
            <p:ph idx="1"/>
          </p:nvPr>
        </p:nvSpPr>
        <p:spPr/>
        <p:txBody>
          <a:bodyPr/>
          <a:lstStyle/>
          <a:p>
            <a:r>
              <a:rPr lang="en-US" dirty="0" smtClean="0"/>
              <a:t>Performed by the other 2 group members of each group</a:t>
            </a:r>
          </a:p>
          <a:p>
            <a:r>
              <a:rPr lang="en-US" dirty="0" smtClean="0"/>
              <a:t>Same as before but this time we give CFGs with a modification.</a:t>
            </a:r>
          </a:p>
          <a:p>
            <a:r>
              <a:rPr lang="en-US" dirty="0" smtClean="0"/>
              <a:t>Mod 1: CFG has a large marble instead of a small marble. Everything else same.</a:t>
            </a:r>
          </a:p>
          <a:p>
            <a:r>
              <a:rPr lang="en-US" dirty="0" smtClean="0"/>
              <a:t>Mod 2: “Basket cup” has a longer/shorter string than before. Everything else same.</a:t>
            </a:r>
          </a:p>
        </p:txBody>
      </p:sp>
    </p:spTree>
    <p:extLst>
      <p:ext uri="{BB962C8B-B14F-4D97-AF65-F5344CB8AC3E}">
        <p14:creationId xmlns:p14="http://schemas.microsoft.com/office/powerpoint/2010/main" val="4140529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943</Words>
  <Application>Microsoft Macintosh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Circular Motion – A Hands-on Exercise!</vt:lpstr>
      <vt:lpstr>Warning: Discussion Ahead</vt:lpstr>
      <vt:lpstr>Introduction</vt:lpstr>
      <vt:lpstr>Module 1: Demonstrate Balanced Forces</vt:lpstr>
      <vt:lpstr>What if Forces are Balanced but --?</vt:lpstr>
      <vt:lpstr>Module 2: CFGs part 1</vt:lpstr>
      <vt:lpstr>Twirl that cup!</vt:lpstr>
      <vt:lpstr>After Module 2</vt:lpstr>
      <vt:lpstr>Module 3: CFGs again</vt:lpstr>
      <vt:lpstr>Hypothesis forming!</vt:lpstr>
      <vt:lpstr>Check whether the hypothesis fits the results</vt:lpstr>
      <vt:lpstr>… If they haven’t fallen asleep already</vt:lpstr>
      <vt:lpstr>Module 4: EGG DETECTIVES</vt:lpstr>
      <vt:lpstr>Procedure</vt:lpstr>
      <vt:lpstr>Hints </vt:lpstr>
      <vt:lpstr>Answer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Motion – A Hands-on Exercise!</dc:title>
  <dc:creator>SLAPPYFIN3</dc:creator>
  <cp:lastModifiedBy>Elaine Polson</cp:lastModifiedBy>
  <cp:revision>7</cp:revision>
  <dcterms:created xsi:type="dcterms:W3CDTF">2013-03-04T21:17:13Z</dcterms:created>
  <dcterms:modified xsi:type="dcterms:W3CDTF">2013-03-05T06:39:09Z</dcterms:modified>
</cp:coreProperties>
</file>