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79" r:id="rId9"/>
    <p:sldId id="258" r:id="rId10"/>
    <p:sldId id="277" r:id="rId11"/>
    <p:sldId id="275" r:id="rId12"/>
    <p:sldId id="266" r:id="rId13"/>
    <p:sldId id="267" r:id="rId14"/>
    <p:sldId id="270" r:id="rId15"/>
    <p:sldId id="269" r:id="rId16"/>
    <p:sldId id="268" r:id="rId17"/>
    <p:sldId id="280" r:id="rId18"/>
    <p:sldId id="272" r:id="rId19"/>
    <p:sldId id="273" r:id="rId20"/>
    <p:sldId id="274" r:id="rId21"/>
    <p:sldId id="271" r:id="rId22"/>
    <p:sldId id="260" r:id="rId23"/>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6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31-07-2012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31-07-2012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31-07-2012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31-07-2012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31-07-2012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31-07-2012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31-07-2012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31-07-2012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31-07-2012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31-07-2012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31-07-2012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31-07-2012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9.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7.jpeg"/><Relationship Id="rId7" Type="http://schemas.openxmlformats.org/officeDocument/2006/relationships/image" Target="../media/image11.gif"/><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gif"/><Relationship Id="rId11" Type="http://schemas.openxmlformats.org/officeDocument/2006/relationships/image" Target="../media/image14.jpeg"/><Relationship Id="rId5" Type="http://schemas.openxmlformats.org/officeDocument/2006/relationships/image" Target="../media/image9.gif"/><Relationship Id="rId10" Type="http://schemas.openxmlformats.org/officeDocument/2006/relationships/image" Target="../media/image13.jpeg"/><Relationship Id="rId4" Type="http://schemas.openxmlformats.org/officeDocument/2006/relationships/image" Target="../media/image8.jpe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EXFIDA </a:t>
            </a:r>
            <a:r>
              <a:rPr lang="es-CL" sz="2000" dirty="0" smtClean="0"/>
              <a:t>(</a:t>
            </a:r>
            <a:r>
              <a:rPr lang="es-CL" sz="2000" dirty="0" err="1" smtClean="0"/>
              <a:t>Exposure</a:t>
            </a:r>
            <a:r>
              <a:rPr lang="es-CL" sz="2000" dirty="0" smtClean="0"/>
              <a:t> </a:t>
            </a:r>
            <a:r>
              <a:rPr lang="es-CL" sz="2000" dirty="0" err="1" smtClean="0"/>
              <a:t>Finantial</a:t>
            </a:r>
            <a:r>
              <a:rPr lang="es-CL" sz="2000" dirty="0" smtClean="0"/>
              <a:t> Data)</a:t>
            </a:r>
            <a:r>
              <a:rPr lang="es-CL" sz="5400" dirty="0" smtClean="0"/>
              <a:t/>
            </a:r>
            <a:br>
              <a:rPr lang="es-CL" sz="5400"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706368" y="643488"/>
            <a:ext cx="1273344" cy="1273344"/>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p:cNvPicPr>
            <a:picLocks noChangeAspect="1" noChangeArrowheads="1"/>
          </p:cNvPicPr>
          <p:nvPr/>
        </p:nvPicPr>
        <p:blipFill>
          <a:blip r:embed="rId2"/>
          <a:srcRect/>
          <a:stretch>
            <a:fillRect/>
          </a:stretch>
        </p:blipFill>
        <p:spPr bwMode="auto">
          <a:xfrm>
            <a:off x="467544" y="1888906"/>
            <a:ext cx="7526217" cy="1756118"/>
          </a:xfrm>
          <a:prstGeom prst="rect">
            <a:avLst/>
          </a:prstGeom>
          <a:ln>
            <a:noFill/>
          </a:ln>
          <a:effectLst>
            <a:outerShdw blurRad="292100" dist="139700" dir="2700000" algn="tl" rotWithShape="0">
              <a:srgbClr val="333333">
                <a:alpha val="65000"/>
              </a:srgbClr>
            </a:outerShdw>
          </a:effectLst>
        </p:spPr>
      </p:pic>
      <p:sp>
        <p:nvSpPr>
          <p:cNvPr id="5" name="4 Rectángulo"/>
          <p:cNvSpPr/>
          <p:nvPr/>
        </p:nvSpPr>
        <p:spPr>
          <a:xfrm>
            <a:off x="528046" y="756573"/>
            <a:ext cx="7932386" cy="1154162"/>
          </a:xfrm>
          <a:prstGeom prst="rect">
            <a:avLst/>
          </a:prstGeom>
        </p:spPr>
        <p:txBody>
          <a:bodyPr wrap="square">
            <a:spAutoFit/>
          </a:bodyPr>
          <a:lstStyle/>
          <a:p>
            <a:pPr algn="just"/>
            <a:endParaRPr lang="es-CL" sz="2300" dirty="0" smtClean="0"/>
          </a:p>
          <a:p>
            <a:pPr algn="just"/>
            <a:r>
              <a:rPr lang="es-CL" sz="2300" dirty="0" smtClean="0"/>
              <a:t>Acceda a su información de acuerdo a su </a:t>
            </a:r>
          </a:p>
          <a:p>
            <a:pPr algn="just"/>
            <a:r>
              <a:rPr lang="es-CL" sz="2300" dirty="0" smtClean="0"/>
              <a:t>perfil, de manera fácil y oportuna.</a:t>
            </a:r>
            <a:endParaRPr lang="es-CL" sz="23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226" y="3789040"/>
            <a:ext cx="5614238" cy="2592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7 Imagen" descr="logo_top_byte.gif"/>
          <p:cNvPicPr>
            <a:picLocks noChangeAspect="1"/>
          </p:cNvPicPr>
          <p:nvPr/>
        </p:nvPicPr>
        <p:blipFill>
          <a:blip r:embed="rId4">
            <a:duotone>
              <a:schemeClr val="bg2">
                <a:shade val="45000"/>
                <a:satMod val="135000"/>
              </a:schemeClr>
              <a:prstClr val="white"/>
            </a:duotone>
          </a:blip>
          <a:stretch>
            <a:fillRect/>
          </a:stretch>
        </p:blipFill>
        <p:spPr>
          <a:xfrm>
            <a:off x="7572396" y="357166"/>
            <a:ext cx="971550" cy="971550"/>
          </a:xfrm>
          <a:prstGeom prst="rect">
            <a:avLst/>
          </a:prstGeom>
        </p:spPr>
      </p:pic>
      <p:sp>
        <p:nvSpPr>
          <p:cNvPr id="10" name="2 Título"/>
          <p:cNvSpPr>
            <a:spLocks noGrp="1"/>
          </p:cNvSpPr>
          <p:nvPr>
            <p:ph type="title"/>
          </p:nvPr>
        </p:nvSpPr>
        <p:spPr>
          <a:xfrm>
            <a:off x="457200" y="260648"/>
            <a:ext cx="8229600" cy="792088"/>
          </a:xfrm>
        </p:spPr>
        <p:txBody>
          <a:bodyPr>
            <a:normAutofit/>
          </a:bodyPr>
          <a:lstStyle/>
          <a:p>
            <a:r>
              <a:rPr lang="es-CL" sz="2400" dirty="0">
                <a:latin typeface="Arial Black" pitchFamily="34" charset="0"/>
              </a:rPr>
              <a:t>EXFIDA, seguro y confiable &gt;</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414337"/>
          </a:xfrm>
        </p:spPr>
        <p:txBody>
          <a:bodyPr>
            <a:noAutofit/>
          </a:bodyPr>
          <a:lstStyle/>
          <a:p>
            <a:pPr marL="109728" indent="0">
              <a:buNone/>
            </a:pPr>
            <a:r>
              <a:rPr lang="es-CL" sz="22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Controle su Información&gt;</a:t>
            </a:r>
            <a: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6146" name="Picture 2"/>
          <p:cNvPicPr>
            <a:picLocks noChangeAspect="1" noChangeArrowheads="1"/>
          </p:cNvPicPr>
          <p:nvPr/>
        </p:nvPicPr>
        <p:blipFill>
          <a:blip r:embed="rId3"/>
          <a:srcRect/>
          <a:stretch>
            <a:fillRect/>
          </a:stretch>
        </p:blipFill>
        <p:spPr bwMode="auto">
          <a:xfrm>
            <a:off x="1000100" y="2203095"/>
            <a:ext cx="7261160" cy="3386145"/>
          </a:xfrm>
          <a:prstGeom prst="rect">
            <a:avLst/>
          </a:prstGeom>
          <a:noFill/>
          <a:ln w="9525">
            <a:noFill/>
            <a:miter lim="800000"/>
            <a:headEnd/>
            <a:tailEnd/>
          </a:ln>
          <a:effectLst/>
        </p:spPr>
      </p:pic>
      <p:sp>
        <p:nvSpPr>
          <p:cNvPr id="3" name="2 Rectángulo"/>
          <p:cNvSpPr/>
          <p:nvPr/>
        </p:nvSpPr>
        <p:spPr>
          <a:xfrm>
            <a:off x="611560" y="1052736"/>
            <a:ext cx="7932386" cy="1077218"/>
          </a:xfrm>
          <a:prstGeom prst="rect">
            <a:avLst/>
          </a:prstGeom>
        </p:spPr>
        <p:txBody>
          <a:bodyPr wrap="square">
            <a:spAutoFit/>
          </a:bodyPr>
          <a:lstStyle/>
          <a:p>
            <a:pPr algn="just"/>
            <a:r>
              <a:rPr lang="es-CL" dirty="0" smtClean="0"/>
              <a:t>	</a:t>
            </a:r>
          </a:p>
          <a:p>
            <a:pPr algn="just"/>
            <a:r>
              <a:rPr lang="es-CL" sz="2300" dirty="0" smtClean="0"/>
              <a:t>Controle las </a:t>
            </a:r>
            <a:r>
              <a:rPr lang="es-CL" sz="2300" dirty="0"/>
              <a:t>operaciones de Cierre y Apertura de período para el Ingreso de su Información.</a:t>
            </a: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57200" y="991269"/>
            <a:ext cx="8229600" cy="1213595"/>
          </a:xfrm>
        </p:spPr>
        <p:txBody>
          <a:bodyPr>
            <a:normAutofit/>
          </a:bodyPr>
          <a:lstStyle/>
          <a:p>
            <a:pPr marL="109728" indent="0" algn="just">
              <a:buNone/>
            </a:pPr>
            <a:endParaRPr lang="es-CL" sz="2300" dirty="0" smtClean="0"/>
          </a:p>
          <a:p>
            <a:pPr marL="109728" indent="0" algn="just">
              <a:buNone/>
            </a:pPr>
            <a:r>
              <a:rPr lang="es-CL" sz="2300" dirty="0" smtClean="0"/>
              <a:t>Configure dinámicamente las estructuras de las Revelaciones según la normativa de la SVS.</a:t>
            </a:r>
            <a:endParaRPr lang="es-CL" sz="2300" dirty="0"/>
          </a:p>
        </p:txBody>
      </p:sp>
      <p:sp>
        <p:nvSpPr>
          <p:cNvPr id="3" name="2 Título"/>
          <p:cNvSpPr>
            <a:spLocks noGrp="1"/>
          </p:cNvSpPr>
          <p:nvPr>
            <p:ph type="title"/>
          </p:nvPr>
        </p:nvSpPr>
        <p:spPr>
          <a:xfrm>
            <a:off x="457200" y="274638"/>
            <a:ext cx="8229600" cy="568303"/>
          </a:xfrm>
        </p:spPr>
        <p:txBody>
          <a:bodyPr>
            <a:noAutofit/>
          </a:bodyPr>
          <a:lstStyle/>
          <a:p>
            <a:r>
              <a:rPr lang="es-CL" sz="2400" dirty="0" smtClean="0">
                <a:latin typeface="Arial Black" pitchFamily="34" charset="0"/>
              </a:rPr>
              <a:t>Configure </a:t>
            </a:r>
            <a:r>
              <a:rPr lang="es-CL" sz="2400" dirty="0">
                <a:latin typeface="Arial Black" pitchFamily="34" charset="0"/>
              </a:rPr>
              <a:t>s</a:t>
            </a:r>
            <a:r>
              <a:rPr lang="es-CL" sz="2400" dirty="0" smtClean="0">
                <a:latin typeface="Arial Black" pitchFamily="34" charset="0"/>
              </a:rPr>
              <a:t>us Revelaciones </a:t>
            </a:r>
            <a:r>
              <a:rPr lang="es-CL" sz="3200" dirty="0" smtClean="0">
                <a:latin typeface="Arial Black" pitchFamily="34" charset="0"/>
              </a:rPr>
              <a:t>&gt;</a:t>
            </a:r>
            <a:endParaRPr lang="es-CL" sz="2800" dirty="0">
              <a:latin typeface="Arial Black" pitchFamily="34" charset="0"/>
            </a:endParaRPr>
          </a:p>
        </p:txBody>
      </p:sp>
      <p:pic>
        <p:nvPicPr>
          <p:cNvPr id="4" name="Picture 6"/>
          <p:cNvPicPr>
            <a:picLocks noChangeAspect="1" noChangeArrowheads="1"/>
          </p:cNvPicPr>
          <p:nvPr/>
        </p:nvPicPr>
        <p:blipFill>
          <a:blip r:embed="rId3"/>
          <a:srcRect l="21799" t="2035" b="14518"/>
          <a:stretch>
            <a:fillRect/>
          </a:stretch>
        </p:blipFill>
        <p:spPr bwMode="auto">
          <a:xfrm>
            <a:off x="2627784" y="2492896"/>
            <a:ext cx="4248472" cy="3034734"/>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Añada operaciones y Fórmulas </a:t>
            </a:r>
            <a:r>
              <a:rPr lang="es-CL" sz="11600" b="1" dirty="0">
                <a:solidFill>
                  <a:schemeClr val="tx2"/>
                </a:solidFill>
                <a:effectLst>
                  <a:outerShdw blurRad="31750" dist="25400" dir="5400000" algn="tl" rotWithShape="0">
                    <a:srgbClr val="000000">
                      <a:alpha val="25000"/>
                    </a:srgbClr>
                  </a:outerShdw>
                </a:effectLst>
                <a:latin typeface="Arial Black" pitchFamily="34" charset="0"/>
              </a:rPr>
              <a:t>&gt;</a:t>
            </a: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a:p>
            <a:pPr marL="109728" indent="0">
              <a:buNone/>
            </a:pPr>
            <a:r>
              <a:rPr lang="es-CL" sz="2300" dirty="0" smtClean="0"/>
              <a:t>	</a:t>
            </a:r>
            <a:endParaRPr lang="es-CL" sz="2300" dirty="0"/>
          </a:p>
        </p:txBody>
      </p:sp>
      <p:pic>
        <p:nvPicPr>
          <p:cNvPr id="4" name="Picture 4"/>
          <p:cNvPicPr>
            <a:picLocks noChangeAspect="1" noChangeArrowheads="1"/>
          </p:cNvPicPr>
          <p:nvPr/>
        </p:nvPicPr>
        <p:blipFill>
          <a:blip r:embed="rId3"/>
          <a:srcRect/>
          <a:stretch>
            <a:fillRect/>
          </a:stretch>
        </p:blipFill>
        <p:spPr bwMode="auto">
          <a:xfrm>
            <a:off x="1897882" y="2708920"/>
            <a:ext cx="5674514" cy="3214710"/>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611560" y="1124744"/>
            <a:ext cx="7860378" cy="1154162"/>
          </a:xfrm>
          <a:prstGeom prst="rect">
            <a:avLst/>
          </a:prstGeom>
        </p:spPr>
        <p:txBody>
          <a:bodyPr wrap="square">
            <a:spAutoFit/>
          </a:bodyPr>
          <a:lstStyle/>
          <a:p>
            <a:pPr algn="just"/>
            <a:r>
              <a:rPr lang="es-CL" sz="2300" dirty="0" smtClean="0"/>
              <a:t>	Puede </a:t>
            </a:r>
            <a:r>
              <a:rPr lang="es-CL" sz="2300" dirty="0"/>
              <a:t>dar dinamismo a sus </a:t>
            </a:r>
            <a:r>
              <a:rPr lang="es-CL" sz="2300" dirty="0" smtClean="0"/>
              <a:t>RF. Añadiendo </a:t>
            </a:r>
            <a:r>
              <a:rPr lang="es-CL" sz="2300" dirty="0"/>
              <a:t>las operatorias necesarias entre los campos de cada </a:t>
            </a:r>
            <a:r>
              <a:rPr lang="es-CL" sz="2300" dirty="0" smtClean="0"/>
              <a:t>cuadro, estableciendo </a:t>
            </a:r>
            <a:r>
              <a:rPr lang="es-CL" sz="2300" dirty="0"/>
              <a:t>sumas y restas.</a:t>
            </a: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Autofit/>
          </a:bodyPr>
          <a:lstStyle/>
          <a:p>
            <a:pPr marL="109728" indent="0">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Proceso e Ingreso de Información &gt;</a:t>
            </a: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827584" y="2629243"/>
            <a:ext cx="7888896" cy="3248029"/>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611560" y="978694"/>
            <a:ext cx="8104920" cy="1508105"/>
          </a:xfrm>
          <a:prstGeom prst="rect">
            <a:avLst/>
          </a:prstGeom>
        </p:spPr>
        <p:txBody>
          <a:bodyPr wrap="square">
            <a:spAutoFit/>
          </a:bodyPr>
          <a:lstStyle/>
          <a:p>
            <a:pPr algn="just"/>
            <a:r>
              <a:rPr lang="es-CL" sz="2300" dirty="0" smtClean="0"/>
              <a:t>	</a:t>
            </a:r>
          </a:p>
          <a:p>
            <a:pPr algn="just"/>
            <a:r>
              <a:rPr lang="es-CL" sz="2300" dirty="0" smtClean="0"/>
              <a:t>Ingrese y almacene su información, para divulgarla de forma oportuna y fácil, </a:t>
            </a:r>
            <a:r>
              <a:rPr lang="es-CL" sz="2300" dirty="0"/>
              <a:t>validando dichos ingresos contra sus </a:t>
            </a:r>
            <a:r>
              <a:rPr lang="es-CL" sz="2300" b="1" dirty="0" smtClean="0"/>
              <a:t>EEFF</a:t>
            </a:r>
            <a:r>
              <a:rPr lang="es-CL" sz="2300" dirty="0" smtClean="0"/>
              <a:t>.</a:t>
            </a:r>
            <a:endParaRPr lang="es-CL" sz="2300" dirty="0"/>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52124"/>
          </a:xfrm>
        </p:spPr>
        <p:txBody>
          <a:bodyPr>
            <a:noAutofit/>
          </a:bodyPr>
          <a:lstStyle/>
          <a:p>
            <a:pPr marL="109728" indent="0">
              <a:buNone/>
            </a:pP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Workflow de Aprobación </a:t>
            </a: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3" name="Picture 3"/>
          <p:cNvPicPr>
            <a:picLocks noChangeAspect="1" noChangeArrowheads="1"/>
          </p:cNvPicPr>
          <p:nvPr/>
        </p:nvPicPr>
        <p:blipFill>
          <a:blip r:embed="rId2"/>
          <a:srcRect b="6584"/>
          <a:stretch>
            <a:fillRect/>
          </a:stretch>
        </p:blipFill>
        <p:spPr bwMode="auto">
          <a:xfrm>
            <a:off x="2051720" y="2276872"/>
            <a:ext cx="4892051" cy="3857652"/>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539552" y="1116613"/>
            <a:ext cx="8004394" cy="1154162"/>
          </a:xfrm>
          <a:prstGeom prst="rect">
            <a:avLst/>
          </a:prstGeom>
        </p:spPr>
        <p:txBody>
          <a:bodyPr wrap="square">
            <a:spAutoFit/>
          </a:bodyPr>
          <a:lstStyle/>
          <a:p>
            <a:pPr algn="just"/>
            <a:r>
              <a:rPr lang="es-CL" sz="2300" dirty="0" smtClean="0"/>
              <a:t>	</a:t>
            </a:r>
          </a:p>
          <a:p>
            <a:pPr algn="just"/>
            <a:r>
              <a:rPr lang="es-CL" sz="2300" dirty="0" smtClean="0"/>
              <a:t>Mantenga el control sobre el estado de los RF por periodo.</a:t>
            </a:r>
            <a:endParaRPr lang="es-CL" sz="2300" dirty="0"/>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Validación en base a sus EE.FF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pic>
        <p:nvPicPr>
          <p:cNvPr id="8195" name="Picture 3"/>
          <p:cNvPicPr>
            <a:picLocks noChangeAspect="1" noChangeArrowheads="1"/>
          </p:cNvPicPr>
          <p:nvPr/>
        </p:nvPicPr>
        <p:blipFill>
          <a:blip r:embed="rId3"/>
          <a:srcRect/>
          <a:stretch>
            <a:fillRect/>
          </a:stretch>
        </p:blipFill>
        <p:spPr bwMode="auto">
          <a:xfrm>
            <a:off x="1595544" y="2590830"/>
            <a:ext cx="6000792" cy="3142426"/>
          </a:xfrm>
          <a:prstGeom prst="rect">
            <a:avLst/>
          </a:prstGeom>
          <a:ln>
            <a:noFill/>
          </a:ln>
          <a:effectLst>
            <a:outerShdw blurRad="292100" dist="139700" dir="2700000" algn="tl" rotWithShape="0">
              <a:srgbClr val="333333">
                <a:alpha val="65000"/>
              </a:srgbClr>
            </a:outerShdw>
          </a:effec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683568" y="1126485"/>
            <a:ext cx="7992888" cy="1169551"/>
          </a:xfrm>
          <a:prstGeom prst="rect">
            <a:avLst/>
          </a:prstGeom>
        </p:spPr>
        <p:txBody>
          <a:bodyPr wrap="square">
            <a:spAutoFit/>
          </a:bodyPr>
          <a:lstStyle/>
          <a:p>
            <a:r>
              <a:rPr lang="es-CL" sz="2300" dirty="0" smtClean="0"/>
              <a:t>	</a:t>
            </a:r>
          </a:p>
          <a:p>
            <a:r>
              <a:rPr lang="es-CL" sz="2300" dirty="0" smtClean="0"/>
              <a:t>Cargue </a:t>
            </a:r>
            <a:r>
              <a:rPr lang="es-CL" sz="2300" dirty="0"/>
              <a:t>sus </a:t>
            </a:r>
            <a:r>
              <a:rPr lang="es-CL" sz="2300" dirty="0" smtClean="0"/>
              <a:t>Estados </a:t>
            </a:r>
            <a:r>
              <a:rPr lang="es-CL" sz="2300" dirty="0"/>
              <a:t>F</a:t>
            </a:r>
            <a:r>
              <a:rPr lang="es-CL" sz="2300" dirty="0" smtClean="0"/>
              <a:t>inancieros </a:t>
            </a:r>
            <a:r>
              <a:rPr lang="es-CL" sz="2300" dirty="0"/>
              <a:t>en </a:t>
            </a:r>
            <a:r>
              <a:rPr lang="es-CL" sz="2400" dirty="0">
                <a:solidFill>
                  <a:schemeClr val="tx2">
                    <a:lumMod val="75000"/>
                  </a:schemeClr>
                </a:solidFill>
                <a:effectLst>
                  <a:outerShdw blurRad="38100" dist="38100" dir="2700000" algn="tl">
                    <a:srgbClr val="000000">
                      <a:alpha val="43137"/>
                    </a:srgbClr>
                  </a:outerShdw>
                </a:effectLst>
              </a:rPr>
              <a:t>EXFIDA</a:t>
            </a:r>
            <a:r>
              <a:rPr lang="es-CL" sz="2400" dirty="0"/>
              <a:t> </a:t>
            </a:r>
            <a:r>
              <a:rPr lang="es-CL" sz="2300" dirty="0" smtClean="0"/>
              <a:t>y </a:t>
            </a:r>
            <a:r>
              <a:rPr lang="es-CL" sz="2300" dirty="0"/>
              <a:t>valide sus </a:t>
            </a:r>
            <a:r>
              <a:rPr lang="es-CL" sz="2300" dirty="0" smtClean="0"/>
              <a:t>Revelaciones en base a estos.</a:t>
            </a:r>
            <a:endParaRPr lang="es-CL" sz="2300" dirty="0"/>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Notificador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de </a:t>
            </a: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Cambios en EEFF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pic>
        <p:nvPicPr>
          <p:cNvPr id="8195" name="Picture 3"/>
          <p:cNvPicPr>
            <a:picLocks noChangeAspect="1" noChangeArrowheads="1"/>
          </p:cNvPicPr>
          <p:nvPr/>
        </p:nvPicPr>
        <p:blipFill>
          <a:blip r:embed="rId3"/>
          <a:srcRect/>
          <a:stretch>
            <a:fillRect/>
          </a:stretch>
        </p:blipFill>
        <p:spPr bwMode="auto">
          <a:xfrm>
            <a:off x="1595544" y="2590830"/>
            <a:ext cx="6000792" cy="3142426"/>
          </a:xfrm>
          <a:prstGeom prst="rect">
            <a:avLst/>
          </a:prstGeom>
          <a:ln>
            <a:noFill/>
          </a:ln>
          <a:effectLst>
            <a:outerShdw blurRad="292100" dist="139700" dir="2700000" algn="tl" rotWithShape="0">
              <a:srgbClr val="333333">
                <a:alpha val="65000"/>
              </a:srgbClr>
            </a:outerShdw>
          </a:effec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683568" y="1126485"/>
            <a:ext cx="7992888" cy="1508105"/>
          </a:xfrm>
          <a:prstGeom prst="rect">
            <a:avLst/>
          </a:prstGeom>
        </p:spPr>
        <p:txBody>
          <a:bodyPr wrap="square">
            <a:spAutoFit/>
          </a:bodyPr>
          <a:lstStyle/>
          <a:p>
            <a:r>
              <a:rPr lang="es-CL" sz="2300" dirty="0" smtClean="0"/>
              <a:t>	</a:t>
            </a:r>
          </a:p>
          <a:p>
            <a:r>
              <a:rPr lang="es-CL" sz="2300" dirty="0" smtClean="0"/>
              <a:t>Notifique a sus áreas de negocio el cambio en sus Estados Financieros para la cuadratura de sus Revelaciones.</a:t>
            </a:r>
            <a:endParaRPr lang="es-CL" sz="2300" dirty="0"/>
          </a:p>
        </p:txBody>
      </p:sp>
    </p:spTree>
    <p:extLst>
      <p:ext uri="{BB962C8B-B14F-4D97-AF65-F5344CB8AC3E}">
        <p14:creationId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a:noFill/>
          <a:ln>
            <a:noFill/>
          </a:ln>
        </p:spPr>
      </p:pic>
      <p:sp>
        <p:nvSpPr>
          <p:cNvPr id="2" name="1 Marcador de contenido"/>
          <p:cNvSpPr>
            <a:spLocks noGrp="1"/>
          </p:cNvSpPr>
          <p:nvPr>
            <p:ph idx="1"/>
          </p:nvPr>
        </p:nvSpPr>
        <p:spPr>
          <a:xfrm>
            <a:off x="428596" y="428604"/>
            <a:ext cx="8229600" cy="414337"/>
          </a:xfrm>
        </p:spPr>
        <p:txBody>
          <a:bodyPr>
            <a:normAutofit fontScale="25000" lnSpcReduction="20000"/>
          </a:bodyPr>
          <a:lstStyle/>
          <a:p>
            <a:pPr marL="109728" indent="0">
              <a:buNone/>
            </a:pP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 &gt;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pic>
        <p:nvPicPr>
          <p:cNvPr id="3075" name="Picture 3"/>
          <p:cNvPicPr>
            <a:picLocks noChangeAspect="1" noChangeArrowheads="1"/>
          </p:cNvPicPr>
          <p:nvPr/>
        </p:nvPicPr>
        <p:blipFill>
          <a:blip r:embed="rId3"/>
          <a:srcRect/>
          <a:stretch>
            <a:fillRect/>
          </a:stretch>
        </p:blipFill>
        <p:spPr bwMode="auto">
          <a:xfrm>
            <a:off x="2051720" y="3294375"/>
            <a:ext cx="6206022" cy="2743716"/>
          </a:xfrm>
          <a:prstGeom prst="rect">
            <a:avLst/>
          </a:prstGeom>
          <a:ln>
            <a:noFill/>
          </a:ln>
          <a:effectLst>
            <a:outerShdw blurRad="292100" dist="139700" dir="2700000" algn="tl" rotWithShape="0">
              <a:srgbClr val="333333">
                <a:alpha val="65000"/>
              </a:srgbClr>
            </a:outerShdw>
          </a:effec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611560" y="1052736"/>
            <a:ext cx="7932386" cy="2241639"/>
          </a:xfrm>
          <a:prstGeom prst="rect">
            <a:avLst/>
          </a:prstGeom>
        </p:spPr>
        <p:txBody>
          <a:bodyPr wrap="square">
            <a:spAutoFit/>
          </a:bodyPr>
          <a:lstStyle/>
          <a:p>
            <a:r>
              <a:rPr lang="es-CL" sz="2300" b="1" dirty="0" smtClean="0"/>
              <a:t>	</a:t>
            </a:r>
          </a:p>
          <a:p>
            <a:r>
              <a:rPr lang="es-CL" sz="2400" dirty="0">
                <a:solidFill>
                  <a:schemeClr val="tx2">
                    <a:lumMod val="75000"/>
                  </a:schemeClr>
                </a:solidFill>
                <a:effectLst>
                  <a:outerShdw blurRad="38100" dist="38100" dir="2700000" algn="tl">
                    <a:srgbClr val="000000">
                      <a:alpha val="43137"/>
                    </a:srgbClr>
                  </a:outerShdw>
                </a:effectLst>
              </a:rPr>
              <a:t>EXFIDA</a:t>
            </a:r>
            <a:r>
              <a:rPr lang="es-CL" sz="2300" dirty="0" smtClean="0"/>
              <a:t> provee reportes de su información de Revelaciones para evitar impresiones innecesarias.</a:t>
            </a:r>
            <a:br>
              <a:rPr lang="es-CL" sz="2300" dirty="0" smtClean="0"/>
            </a:br>
            <a:endParaRPr lang="es-CL" sz="2300" dirty="0"/>
          </a:p>
          <a:p>
            <a:pPr marL="859536" lvl="2" indent="-228600" algn="just">
              <a:spcBef>
                <a:spcPts val="350"/>
              </a:spcBef>
              <a:buClr>
                <a:schemeClr val="accent2"/>
              </a:buClr>
              <a:buSzPct val="100000"/>
              <a:buFont typeface="Wingdings 2"/>
              <a:buChar char=""/>
            </a:pPr>
            <a:r>
              <a:rPr lang="es-CL" sz="2000" dirty="0"/>
              <a:t>Consolidado de Revelaciones en MS Word.</a:t>
            </a:r>
          </a:p>
          <a:p>
            <a:pPr marL="859536" lvl="2" indent="-228600" algn="just">
              <a:spcBef>
                <a:spcPts val="350"/>
              </a:spcBef>
              <a:buClr>
                <a:schemeClr val="accent2"/>
              </a:buClr>
              <a:buSzPct val="100000"/>
              <a:buFont typeface="Wingdings 2"/>
              <a:buChar char=""/>
            </a:pPr>
            <a:r>
              <a:rPr lang="es-CL" sz="2000" dirty="0"/>
              <a:t>Revelaciones en Formato MS Excel.</a:t>
            </a: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normAutofit/>
          </a:bodyPr>
          <a:lstStyle/>
          <a:p>
            <a:pPr marL="130175" lvl="2" indent="0">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 &gt; Consolidado de RF en MS </a:t>
            </a: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Word &gt;</a:t>
            </a:r>
            <a:endPar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7" name="Picture 3"/>
          <p:cNvPicPr>
            <a:picLocks noChangeAspect="1" noChangeArrowheads="1"/>
          </p:cNvPicPr>
          <p:nvPr/>
        </p:nvPicPr>
        <p:blipFill>
          <a:blip r:embed="rId3"/>
          <a:srcRect/>
          <a:stretch>
            <a:fillRect/>
          </a:stretch>
        </p:blipFill>
        <p:spPr bwMode="auto">
          <a:xfrm>
            <a:off x="467544" y="1732158"/>
            <a:ext cx="8290975" cy="3929090"/>
          </a:xfrm>
          <a:prstGeom prst="rect">
            <a:avLst/>
          </a:prstGeom>
          <a:ln>
            <a:noFill/>
          </a:ln>
          <a:effectLst>
            <a:outerShdw blurRad="292100" dist="139700" dir="2700000" algn="tl" rotWithShape="0">
              <a:srgbClr val="333333">
                <a:alpha val="65000"/>
              </a:srgbClr>
            </a:outerShdw>
          </a:effec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539552" y="1268760"/>
            <a:ext cx="8229600" cy="3960440"/>
          </a:xfrm>
        </p:spPr>
        <p:txBody>
          <a:bodyPr>
            <a:normAutofit lnSpcReduction="10000"/>
          </a:bodyPr>
          <a:lstStyle/>
          <a:p>
            <a:pPr marL="109728" indent="0" algn="just">
              <a:buNone/>
            </a:pPr>
            <a:r>
              <a:rPr lang="es-CL" sz="2300" dirty="0" smtClean="0"/>
              <a:t>	Somos una empresa </a:t>
            </a:r>
            <a:r>
              <a:rPr lang="es-CL" sz="2300" dirty="0" smtClean="0"/>
              <a:t>Chilena </a:t>
            </a:r>
            <a:r>
              <a:rPr lang="es-CL" sz="2300" dirty="0" smtClean="0"/>
              <a:t>con 18 años de experiencia profesional en las áreas de desarrollo de software y consultoría.</a:t>
            </a:r>
            <a:endParaRPr lang="es-MX" sz="2300" dirty="0" smtClean="0"/>
          </a:p>
          <a:p>
            <a:pPr marL="109728" indent="0" algn="just">
              <a:lnSpc>
                <a:spcPct val="90000"/>
              </a:lnSpc>
              <a:spcBef>
                <a:spcPct val="20000"/>
              </a:spcBef>
              <a:buNone/>
            </a:pPr>
            <a:endParaRPr lang="es-MX" sz="2300" dirty="0" smtClean="0"/>
          </a:p>
          <a:p>
            <a:pPr marL="109728" indent="0" algn="just">
              <a:lnSpc>
                <a:spcPct val="90000"/>
              </a:lnSpc>
              <a:spcBef>
                <a:spcPct val="20000"/>
              </a:spcBef>
              <a:buNone/>
            </a:pPr>
            <a:r>
              <a:rPr lang="es-MX" sz="2300" dirty="0" smtClean="0"/>
              <a:t>	Actualmente, en nuestra línea de productos ofrecemos, 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smtClean="0"/>
              <a:t>proveer</a:t>
            </a:r>
            <a:r>
              <a:rPr lang="es-MX" sz="2300" dirty="0" smtClean="0"/>
              <a:t> </a:t>
            </a:r>
            <a:r>
              <a:rPr lang="es-ES" sz="2300" dirty="0" smtClean="0"/>
              <a:t> soluciones integrales de </a:t>
            </a:r>
            <a:r>
              <a:rPr lang="es-MX" sz="2300" dirty="0" smtClean="0"/>
              <a:t>tecnología de la Información (TI).</a:t>
            </a:r>
            <a:endParaRPr lang="es-ES" sz="2300" dirty="0" smtClean="0"/>
          </a:p>
          <a:p>
            <a:endParaRPr lang="es-CL" dirty="0"/>
          </a:p>
        </p:txBody>
      </p:sp>
      <p:sp>
        <p:nvSpPr>
          <p:cNvPr id="3" name="2 Título"/>
          <p:cNvSpPr>
            <a:spLocks noGrp="1"/>
          </p:cNvSpPr>
          <p:nvPr>
            <p:ph type="title"/>
          </p:nvPr>
        </p:nvSpPr>
        <p:spPr>
          <a:xfrm>
            <a:off x="457200" y="274638"/>
            <a:ext cx="8229600" cy="568303"/>
          </a:xfrm>
        </p:spPr>
        <p:txBody>
          <a:bodyPr>
            <a:normAutofit fontScale="90000"/>
          </a:bodyPr>
          <a:lstStyle/>
          <a:p>
            <a:r>
              <a:rPr lang="es-CL" sz="3200" dirty="0" smtClean="0">
                <a:latin typeface="Arial Black" pitchFamily="34" charset="0"/>
              </a:rPr>
              <a:t>Nuestra empresa &gt;</a:t>
            </a:r>
            <a:endParaRPr lang="es-CL" sz="3200" dirty="0">
              <a:latin typeface="Arial Black" pitchFamily="34" charset="0"/>
            </a:endParaRPr>
          </a:p>
        </p:txBody>
      </p:sp>
      <p:pic>
        <p:nvPicPr>
          <p:cNvPr id="1026" name="Picture 2" descr="https://encrypted-tbn2.google.com/images?q=tbn:ANd9GcT9AkrKxbEeJynvQaRHRnCY-SPbxVhyc9F15zloLOQrvily27W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4725144"/>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normAutofit/>
          </a:bodyPr>
          <a:lstStyle/>
          <a:p>
            <a:pPr marL="85725" lvl="2" indent="0" algn="just">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a:t>
            </a:r>
            <a:r>
              <a:rPr lang="es-CL" sz="28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&gt; RF en Formato MS Excel &gt;</a:t>
            </a: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5122" name="Picture 2"/>
          <p:cNvPicPr>
            <a:picLocks noChangeAspect="1" noChangeArrowheads="1"/>
          </p:cNvPicPr>
          <p:nvPr/>
        </p:nvPicPr>
        <p:blipFill>
          <a:blip r:embed="rId3"/>
          <a:srcRect/>
          <a:stretch>
            <a:fillRect/>
          </a:stretch>
        </p:blipFill>
        <p:spPr bwMode="auto">
          <a:xfrm>
            <a:off x="451243" y="1571612"/>
            <a:ext cx="8297221" cy="3857652"/>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768148"/>
          </a:xfrm>
        </p:spPr>
        <p:txBody>
          <a:bodyPr>
            <a:normAutofit fontScale="55000" lnSpcReduction="20000"/>
          </a:bodyPr>
          <a:lstStyle/>
          <a:p>
            <a:pPr marL="109728" indent="0">
              <a:buNone/>
            </a:pPr>
            <a:r>
              <a:rPr lang="es-CL" sz="4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Seguridad &gt;</a:t>
            </a:r>
            <a: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pic>
        <p:nvPicPr>
          <p:cNvPr id="2051" name="Picture 3"/>
          <p:cNvPicPr>
            <a:picLocks noChangeAspect="1" noChangeArrowheads="1"/>
          </p:cNvPicPr>
          <p:nvPr/>
        </p:nvPicPr>
        <p:blipFill>
          <a:blip r:embed="rId3"/>
          <a:srcRect/>
          <a:stretch>
            <a:fillRect/>
          </a:stretch>
        </p:blipFill>
        <p:spPr bwMode="auto">
          <a:xfrm>
            <a:off x="1792908" y="2132856"/>
            <a:ext cx="5475333" cy="2896589"/>
          </a:xfrm>
          <a:prstGeom prst="rect">
            <a:avLst/>
          </a:prstGeom>
          <a:ln>
            <a:noFill/>
          </a:ln>
          <a:effectLst>
            <a:outerShdw blurRad="292100" dist="139700" dir="2700000" algn="tl" rotWithShape="0">
              <a:srgbClr val="333333">
                <a:alpha val="65000"/>
              </a:srgbClr>
            </a:outerShdw>
          </a:effec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36512" y="1052736"/>
            <a:ext cx="7992888" cy="759182"/>
          </a:xfrm>
          <a:prstGeom prst="rect">
            <a:avLst/>
          </a:prstGeom>
        </p:spPr>
        <p:txBody>
          <a:bodyPr wrap="square">
            <a:spAutoFit/>
          </a:bodyPr>
          <a:lstStyle/>
          <a:p>
            <a:pPr marL="859536" lvl="2" indent="-228600" algn="just">
              <a:spcBef>
                <a:spcPts val="350"/>
              </a:spcBef>
              <a:buClr>
                <a:schemeClr val="accent2"/>
              </a:buClr>
              <a:buSzPct val="100000"/>
              <a:buFont typeface="Wingdings 2"/>
              <a:buChar char=""/>
            </a:pPr>
            <a:r>
              <a:rPr lang="es-CL" sz="2000" dirty="0"/>
              <a:t>Administre </a:t>
            </a:r>
            <a:r>
              <a:rPr lang="es-CL" sz="2000" dirty="0" smtClean="0"/>
              <a:t>sus Usuarios</a:t>
            </a:r>
            <a:r>
              <a:rPr lang="es-CL" sz="2000" dirty="0"/>
              <a:t>, </a:t>
            </a:r>
            <a:r>
              <a:rPr lang="es-CL" sz="2000" dirty="0" smtClean="0"/>
              <a:t>Grupos </a:t>
            </a:r>
            <a:r>
              <a:rPr lang="es-CL" sz="2000" dirty="0"/>
              <a:t>y </a:t>
            </a:r>
            <a:r>
              <a:rPr lang="es-CL" sz="2000" dirty="0" smtClean="0"/>
              <a:t>Empresas</a:t>
            </a:r>
            <a:r>
              <a:rPr lang="es-CL" sz="2000" dirty="0"/>
              <a:t>.</a:t>
            </a:r>
          </a:p>
          <a:p>
            <a:pPr marL="859536" lvl="2" indent="-228600" algn="just">
              <a:spcBef>
                <a:spcPts val="350"/>
              </a:spcBef>
              <a:buClr>
                <a:schemeClr val="accent2"/>
              </a:buClr>
              <a:buSzPct val="100000"/>
              <a:buFont typeface="Wingdings 2"/>
              <a:buChar char=""/>
            </a:pPr>
            <a:r>
              <a:rPr lang="es-CL" sz="2000" dirty="0"/>
              <a:t>Permita accesos y bloqueo de sistema.</a:t>
            </a: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pic>
        <p:nvPicPr>
          <p:cNvPr id="1027" name="Picture 3"/>
          <p:cNvPicPr>
            <a:picLocks noChangeAspect="1" noChangeArrowheads="1"/>
          </p:cNvPicPr>
          <p:nvPr/>
        </p:nvPicPr>
        <p:blipFill>
          <a:blip r:embed="rId3"/>
          <a:srcRect b="6584"/>
          <a:stretch>
            <a:fillRect/>
          </a:stretch>
        </p:blipFill>
        <p:spPr bwMode="auto">
          <a:xfrm>
            <a:off x="6227431" y="3339565"/>
            <a:ext cx="2305009" cy="1817627"/>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4"/>
          <a:srcRect/>
          <a:stretch>
            <a:fillRect/>
          </a:stretch>
        </p:blipFill>
        <p:spPr bwMode="auto">
          <a:xfrm>
            <a:off x="5940152" y="1623274"/>
            <a:ext cx="2665436" cy="1510015"/>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5"/>
          <a:srcRect r="6000"/>
          <a:stretch>
            <a:fillRect/>
          </a:stretch>
        </p:blipFill>
        <p:spPr bwMode="auto">
          <a:xfrm>
            <a:off x="573905" y="4341178"/>
            <a:ext cx="2814391" cy="1202843"/>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6"/>
          <a:srcRect l="21799" t="2035" b="14518"/>
          <a:stretch>
            <a:fillRect/>
          </a:stretch>
        </p:blipFill>
        <p:spPr bwMode="auto">
          <a:xfrm>
            <a:off x="788637" y="2454731"/>
            <a:ext cx="2271195" cy="1622341"/>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2" descr="data:image/jpeg;base64,/9j/4AAQSkZJRgABAQAAAQABAAD/2wCEAAkGBhIPEBQUEhQUFRQVFBQXFRAVFBQUFRYVFxUVFBYUFRUXHCYeGBojGRUUHy8gJCcpLCwsFR4xNTAqNSYrLCkBCQoKDgwOGg8PGikfHyQsKSkpLCwsKSwsKSwpLCwpLSkpKSkpKSkpLCkpKSkpKSwpLCkpLCkpLCksKSwpKSwsKf/AABEIAOEA4QMBIgACEQEDEQH/xAAcAAABBAMBAAAAAAAAAAAAAAAAAgMFBgEEBwj/xABIEAACAQIDBQQFCAcHAgcAAAABAgADEQQFIQYSMUFhB1FxgRMiMpGhFCNCUmJysdEIM5KyweHwFRZDc4KiwlSTFyQ0NVOD0v/EABoBAQEAAwEBAAAAAAAAAAAAAAABAgMEBQb/xAAnEQACAgEEAgEDBQAAAAAAAAAAAQIRAwQSITFBURMiYYEFIzJScf/aAAwDAQACEQMRAD8A7jCYDXmYAQhCAEIQgBOF/pA7KblSnjkGj2pVrfXAJpufFQV/0id0kJtps+MwwFfDkauh3D3VF9ZD+0B8YB5EEWsaJIJB0INiO48xFq0AeEUDGwYoQBYmTMAzMABO2fo94j5vFp3NSb3h1P4CcTnWP0fa9sViU5NRVv2agH/OAdzhCEAIQhACEIQAhCEAIQhACEIQAhCEA86bHdp+KwG6hPpaI/wXPAfYfivhqOk7XsxtvhcxUeicCpa5oPYVB36fSHUXnl1GjtLFshDKxVgbhgSCD3gjUGUp69hOJ7DdtLoVo48l0OgxNvXX/MA9odRr4ztGHxK1FDowZWAKupBBB4EEcRIQchCEAIGEIB5H7Sss+S5ti6YFh6ZnUfZqWqD96V5GnSv0hcu9HmaVOVWghv1Qsh+AWcyQwDZUxwRlY4sgHJkRAixKDM6Z2C1rZjUH1sO/wemf4TmYEvfYzUdc2o7oJBWqrWFwFNNjc92oWAekIQhACEIQAhCEAIQhACEIQAnPe0/tPXLVNCgQ2KYeK0VI0ZhzbuXzOlr7/aT2gJldAhCGxNQH0VPju8vSuPqjkOZ87easZinrOz1GLO5LM7G5LHUkmUE3/wCImZf9ZiP+4YSu2mZAbCtF3murxxWlKKIlz2D7Ta+V/Nkelw5NzSJsVJ4tTbl4HQ9OMpt4WgHqTZjbjCZkvzFT1+dF/VqD/TzHUXEsE8f4fENTYMjFWU3DKSCD3gjUGdc2M7bbAUseCQLAYlB63/2IOPivugh2SE1MszajikFShUSoh+kjA+R7j0M25Acc/SPyfew2GxAH6uo1Nj0cby/FD75wVJ7E2u2Zp5nhKmGqEqHtZwASrKQysAeOo4d155t2h7Nq2BxTUC6uF3SKgUjeDAEG19O7jylSb6JdFUSOiWvBbAki7OfIW/GTuB2Gw623lLfeJPwmxYZMweRI57RoM5sqlj3KCT7hLJlXZ7jK5F09GD9Kobf7RczqmS5dTprZEVfAAfhJhVsRN8dOvJqeZ+CoZJ2X4ahZq16z9zaIPBBx8zLxs9SShWUKqqpBWygAa8NB5RFo2XKkMOIN5v8AjW2kad7u2XmEaw1bfRW7wDHZ5h3hCEIAQhCAEISMz/aKhgKJq4hwqjgOLOeSovM/0bQDexWKSkjPUZURRdnYhVA7yToJyXa7t2VC1PAIHtp8pqA7vilPQnxa3hKFt52j4jNHKk+joA3SgDppwaofpN8BylOvKDczXNquLrNVrOXqObsx91ugA0AGk1ICEAxaEzCLA0GjivNcNFKZDI21aLBmurRxWgg5eLWN3igZSkpkudV8JUFTD1Gpv3qdCO5gdGHQz0xslmNfE4KjVxCBKrpdlFxpc7rWPs7y2a3K84X2cbLfKanpqi/N0zoDwZ+PmF0PiROyYTFPQFlN1+qeHl3TnnnjGVG6OCUo2Wic67UMsBqUao4sGQ/6bEH/AHGXLC59TfRvUPXh74ztNlVPF4Z97iqsyMDwYKbeI6ToxZI3aOfJjkuGcuy6k3A2tJWhhQeflOfLmuKvoyjruzf9NiG41n62sPwm567FH2I6HJL0X3DqoGpt5x/+1qCjV199z7hOd1MuLj1mZj1YmSWAwm4lgJzy/Uf6xOiP6b/aRb22gVvYVm6+yPjr8JpVswqNzCjuH5yNwtFxwNvKOFmHGxHTSc09Xln5r/DphosUOUr/ANOh7KZuKtIIT66AC3evI/wk9OPUcc9Jg6EhlNwZ0bZ3aVMWmtlqD2kJ+K34iZ4slqn2aM+Fxe5dE3CYvMzecoQjOJxSU13nIA6/w75X8y2kZvVo3X7Z4+Q5TOGOU+jCU1Hsa277QKOU0xvD0lZwfR0QbaD6Tn6K38zy5288bT7V4jMaxq13ueCoNERfqoOQ+J5y0dq2XPv065JNwUYnXXVlPn63unPpZx2OixluVmJiZgJrMjIELTImTKBMJmEgItXIj9OpGKlMqSCCCDYg6EHmCORgDIZG6DHVM1KdSbNNrygeBm1gcI1aoqJ7TEAefM9Oc1BL72d5LxrsPsp/yP8AD3zVmyfHFyNuLH8kqOj7P4VMPQSknBFtfmTxLHqTcyT9NIqiLCPiqZ5CnfLPV2beEbjgGNGnoQCbEWIBNiDxBiFa8yKk2KVGNWQGN2OpNql0PTUe6a6ZCKehF+stYa8RVoBpmpFSor3yRRyEzYcgJs5hljH2DY9x4Sp46riqLWam1if1gG8viSOHnMkzatrLGtQiJWrvTUwe84ux8pJUMNJJGVoZNC8ZakRJP0MS1KYsxNPDZlVpG6O6n7JNvMcDJT+/eLVbEIT9Ypr+NvhGBQCjlNWvQBOsLJKPTMHijLtEhlud1cW7ela5WxUWAABvewHlJB6NpXcJVFGsjcid1vBv52luencT3dDl34qfaPA12L48vHTKhtzlnp8FVAGoXfHinrfwI85xGekalDeBE4JtNlBwmKqUrWAYlfuNqv5eU2ahdM04X4Ii0LTJExech0GQZmYhKAtCEJAen9r+zTA5oCatMJVI0xNMBal/tG1nHRgfKcO2s7EMfgt56K/KqQ+lSB9IB9qlx/Z3p6chaAeJd0qSCCCNCDoQe4jlHUM9V7Y9nGCzRT6WmFrW9XE0wFqA8rng46NfynnvbPs5xeUv84N+iTZMSgO43cG+o3Q+RMxMiLyrCGvUVBzOp7hzM7Jl1JadNVTRVAAHhOcbL5bUp0PlJpP6MtuituncuOIDcOPPv0lwy/MrjjPK1k25V4R62jglG/LLKlaPLWkPSx4m4lW+oM4lKjtcbJKjU5R5lkcjzYp1zab1K0aXGmPbxEUte0SrAw3JkmSjPpt4x5cKCJrDDEnQx70b20MqkzOkxD5Wh4C3hEHAMvCMtmQRrMwBPAE2v4X4zaXMV75lvK4NGoWtoY4EA14x1CrNebVXAqy6aHvmXZJJIiajRmok3PkZB1ivQia2h5ILMKN0Ms2zmY/KKAufWHqt94c/MWPnI3E4XeBkNgMY2Cr71iUbR1HdyYdR+c6tHn+GfPTOXW4Pmx8drovKHXrzEovaRsv8oT0iD5xLkfaHNf65y/K61kWohBuL3HMTXr0g6z6HiSo+b5izzSyxBEvvaDsaaLGvSHqE/OKOR+t4d8ohWcMouLo64y3KzEyJi0UBMDITaEc3JmUHsWE5jiu3vBL7FLEN4img/eMg8w/SFb/BwqjrUqlv9qgfjIDtUbr0FqKVdQykWKsAykdxB0M87Yzt0zNz6rUqY7lpA/F96RGK7V80qccVUH3d1P3QI4FM9PDCIE3AqhLbvo90bu7w3d3hbpOP7b7I/wBm11q0Qfk1U23ePoqnHc+6RcjwI7pzjB9pWZUX3lxdW/MO3pFP+l7idKzLtRw+Z5UabKwxJCbygDcWojK28pJ9kgG3de00Z4RnB2dGCcoTVEOlWSGExJEh8G+8okjTE8Ro91Ml/S8xNnC4wcDxkXQqco6V5wuA/uTarfURRcrxFxIrC5gUNjwkomIVhobzanZr2tD+Eqi+h8jJCwkfTwgbWNYiu1LjqO+W2uw0pdGltds2cWqlLbyk6HS4NuHXSVw7PNTFt5wR1Il4wmZK02qlNKo9YAzammY3KPZz6gMXSPqsSPta/GSuX7TEncqXRu48D4GTlXLN06aj4j85H4vJUqDUTFqjdCafZMU7VCLHW2nWNlLGaGXYSpTsN64HAniPOSrtc3Mt2jCdXwa5p3kTmWCDSacTXqJeYNGO4iskzI4Ntx/1LHj9Rjz+6ZbKii28NQf6vK3icEGW03tmMNiQdwKWpd5+j0ueI6T1tHqq/bn+Dydbpk/3I/k3a+HV1swBB5Tlm1/ZpUpsamFUsh1NEasv3BzHTjO0pk5J5jy0knh8sROp7zPRyTg1TPLxqV8Hkl8MVJBBBHEEWI8RFJRnrHHZDhsQb1qFGoRwL00Y+8i81f7m4C9/kmHv/kp+U4zqPL3ooT1N/dbB/wDS4b/sUv8A8zEA8jGJMeZYgiQyGWiDHiIhhIBozbyzFFHFuelvwmqRBWsQe43katUZxdOzpWWvoJL0akhsjqioLjmBJSr6uh0njTVOj3IO1Zuq828PiAdDImlWvFLVF+M10Z3ZMVKE01xJpP0PETZwGLuLXm5WysVBLXoqbXZv5PmysLXkpVpLUBU8DKPicCaBuQfGSmWZ7awJv4zKL8Mk43zE080wuIwb7wVqtH6yC7p95OY6j3Tey7aBKi3VgR3g/j3Sw4XHK4kXnGxtHEE1KZNGr/8AIml/vDgZls8onyeJBhswLGxkuuGWovXvlDc4rBNatT315VU4HxHI+6TWW7WUzYb1j3NoZmnXYmt38SXqIaZsR5iZNUeMS+ZLUI1malDS4FvwtMq9GDjxyYveZCRK1LTby3AtXbT2RxbkP5yqLbo1OSirY9lOUema50UcT39BLVSohAAosBymMPQCKFXgI5PQx41Bfc8rLleR/YIQhNppCEIQAhCEA8cRthMI8WYMhoxJjhEQRIBpo2Y60aIkKXPZZjSCkn2gCB3CdFTDpVTUTmWVYsPSTkV0B8NJc9ncy1sTrPLzw5s9nBJUkJzHLzRJK3t3SIOPO8RaxH5XnQsThBWSc+2lojC1QSDZ9OF/WH8vwmEUmdEqSs28Fmu6wJlyyrNVYCxE5U+NqVNKakfabT4SRwmIena51HMafCJQoKSao62aNOupVpRdoNl8XhH9Jhz6WlzpH2h1Bm3k+0JNgTfrLhgc0VhY6iE/Zi7XRR8j2qD6G6sOKNoR+ctOHzzTjNfaTYilivnKdkqcd4c/G3GUHGV8XgX3aqEqD7Y1BHQ/nG30VST7OpJmK1NCAeh5zQzHZGnVBakAp+p9E+HdKtk20iPa7W6HQy54DOV0sRMl9yzSX8Sqpl9ai1vWA7u7zljy/NnRbOQRb+E3MRmKluXDWaWcZD6ZN9GCMNd24Ct0MqTXQnLdH6hn5dvn1eHfLfspmI3fRHQ8V6948ZyrE7R0sIt6hseG4NWJHEASs5n2lYhz8x8yBwYav7+C+Xvm/Apt2ebqZRra2enrwvPIeKz3EVm3qtarUPe9Rm/E6SY2X28xWX1VanUYpcFqLMSjjmCDwNuY1noHmHqWEjsgz2ljsOlei11ccOatzRhyYGSMhQhCEAIQhAPF94tXjV4oCQyHC0QTMhYv0BMllNdo2ZO5bspisSbUaNWp9xGI99rS7bNdhuMrVFOJAoUtC12VqhHMKqk2PU8Osg6K/sjshjMVR3qVCoyFjZ7WU20NmNgdQZLVcjxGAq2rLuNuhty4Y2N7eze3Azv1Glh8vwwUblGhRW1yQqqo5knrz5kzmfaPmWFrNTxFCvRq7wCMKdRXIIuykgG4FifdNOTFw2dWDP8AUosVkmYh1EZ2tycV6WguQQw8R/K8quVZqKdToZfcpxS1Vte84K2uj2INNWUKjhQqaDWJCDum9tdSOGr6aK43h48D+fnK82Pc+xvHwGnxlRg5VwbmJIpjeBt3d58pt5XtVY2Y2Mh6GVVa2rXHTiffJKlkIQajUytLySO6y4YHaS9rGS9PFU64s4BB4gznyZSRqGI84NtEcMwUkse4cR4zHazY5R/Ja8y2FoP6yep0BtI07JMhG5Ubw4zXXa/eHBpIZbm9RzvXAHhe0t+xHr2amYj5Mt2qtcH2dCZWs629qhNxW9ocvaI6nkPCOdoGbhKi21O6SepOgv5Cc+eqWJJ1JnRhx7ufB5+pzuP0+R2tiGdt5iSTzMFjYiwZ2o8t8ixFgxKxQmRCx7Iba4nLKm9Rb1Wtv0m1R7d45HqNZ6C2N27w+aU7odyqo9egT6w+0p+kvX32nl0TbwePq0WD0Xam6+y6kgi4sdRrqNJQevITl+wXa0tbDBcWR6akLVGFgxUf4hU8dNTbrpOnU6gYBgbggEHvB1BkAqEIQDztk3YRmFaxrGlQHc7bzfspcfES9ZL2C4OlY4ipUrn6o+aT3KSx/anT4SUWypU+yrKl4YVPN6p/5SXwWyWCofq8NQXqKSX/AGiLyWhLQswqgCw4d0JmUXtd20/s3AkU2tXr3p07cVFvXqeQ4dWEEOX9te3/AMtr/JaDXoUGO+wOlSsNCeqrqB1ue6cy/q8ISPkpuYbN6tP6Vx3Nr8eM6dsFmhdFe/EkMv1SD/XvnJgJZ9hc49BiVRiAlRgCTwDcj4cvdOfLjTVpcnZps7hOpPg6ZtvhBUNJrA23vjb8pWaBUcbCaO1e37PiCtFQadPeW7XuzAkFhbgNLCauVZnTxB9Zirk+wbWJ+yec55Y3GNs7o6mEpUi44SuqjlG8ZXD6LxmjRwoXhNpABOR5F4N1W7FejKoSTwEizlILMepPvkzV9ZbdbzWOIC6cTMVNsz4S5NUYML5TQxe0HobinqfgPPnHs5BNNrcbSrYhfUJ6H8JvjD2ack2uiIzXMGr1GZjc34zVESIoT1EqVI8WTcnbHFjgEaUx0GZIwYsTIMSIqUgsGKUxu8UDKB0mxV+aMCSOO7fW09PbH7XUcapRHDPTVSSAbFTwIPAnvA6TzFTMn9k8/wATg69JaFTdR6gG4blVYkC9r+dukA9R3hKn/fB+5Pc35wiiWWyEISFCEIQBnF4paSM7kKqglmPICeQ9pc5fG4utXckmpUZhfkt7Ko7gFCjynZe3na2pRRMGii1ZPSPV3mDDdeyqtjz3Te84UFgCQkzuRcIAkLFBYoCZgGLTI04TIEVaAWnZ3aQkinVOp0V/4N16yzNUHAanpOaU19/Kel9kdiqNGlSqON+oyIx3gN1WKgmy9Cec4MuluVxO/Dq9sal+Dl+KSqlPf3HK3tvAHdB7i3ASG9O7HnpyE9KvRVlKkAqRYqQCCO4iVDMOzSg771I+jvxTdDL5d0zWn2rgq1Sk+eDk1CsHG6ZYcs7JXxdAVVqou/veoytyJHES1YjsnQlSlYj611+K2OnhLtl2AFCklNdQotfv7z75lHFzyM2oTj9L5PJ22Gx9fK8QaNYct5HGqup5qenAjkR4SDE9bbb7HUs1wrUagAcXNKrzpvbQ9QeBHMeU8qZpltTDVqlGqu69NirL3EG3mOd+4idFUcN2a0WpiAYoQQeUzMQpiwZkQzFKJgQvKB5DNmk3cbEEEEcQQbgjwM1EMeRpQWL++GN+tS/Y/nCQXpYQQ9dwhCYlCaOc5zRwdE1q7inTWwLG51JsAANSSTwE3pybt72jprhkwgINVqiVGH1UUNYnqSRbwgHL+0Tah8xx71GG6E+aRL3sqM3Md5JMre7EAxwGUgkrElY9aYIigNgxYmCkwBIUcAi1WJWbuX4F69RKdNSzuwVVHEkmwEoLV2ZbGnMcWN4fM0rPVPIi/qp4sR7gZ6RAlf2H2UXLMItIWLn1qrj6Tka26DQDw6ywyAIQhACEIQAnIO3LYE1l+X0Fu9NQK6AatTHCr1KjQ9LHlOvxLoCCDqDoQdRaAeLLRQl77Wdgf7MxW/SH/lq5Y07f4bcWpeA4jp4GUQSFFiLWNiKUykHICJvMgygcWOiau9HkqSgehE70xAPYkJgGZMxBgm08ydrG06ZhmLNSsadJRSVx9PdLFn6gkm3QCXTtd7UxZ8Fg271r11PkaSEe5j5d84xKAilhMrBBQmZiZgARDdmbzEFFIs7d2KbFhE+XVR6zXWgDyXg1TxOoHS/fOO5Pl7YmvTpJ7VR1QeLEC89ZZdgVoUadJPZpoqL4KAB+EgNmEIQAhCEAIQhACEIQCL2l2epZhhqmHrD1XGjDijD2XXqD+XOeVNotn6uAxL0KwsyHiODLxV16Eaz1/Of9r+w/9oYT01Nfn6ALCw1enxen1P0h1uOcA83RULWmCYBgmKUxF4uAEUswIulTLsFUFmYgKo1LE8ABzMoC8J0f/wAEcZ3fEQgHoHn74xmf6ir/AJb/ALphCQHjp+JhCErIKEyIQkKKmYQlBgxQhCAWzsu/91wv+Yf3GnpsTMJAEIQgBCEIAQhCAEIQgBMGEIB44xv6xvvH8ZrtCEARHBMwgBOkdiP/AK4ef4TMJSHoKEISF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2490743"/>
            <a:ext cx="2143125" cy="21431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9" name="1 Marcador de contenido"/>
          <p:cNvSpPr>
            <a:spLocks noGrp="1"/>
          </p:cNvSpPr>
          <p:nvPr>
            <p:ph idx="1"/>
          </p:nvPr>
        </p:nvSpPr>
        <p:spPr>
          <a:xfrm>
            <a:off x="428596" y="428604"/>
            <a:ext cx="8229600" cy="768148"/>
          </a:xfrm>
        </p:spPr>
        <p:txBody>
          <a:bodyPr>
            <a:normAutofit fontScale="47500" lnSpcReduction="20000"/>
          </a:bodyPr>
          <a:lstStyle/>
          <a:p>
            <a:pPr marL="109728" indent="0">
              <a:buNone/>
            </a:pPr>
            <a:r>
              <a:rPr lang="es-CL" sz="4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Trabajemos juntos &gt; EXFIDA</a:t>
            </a:r>
            <a: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pic>
        <p:nvPicPr>
          <p:cNvPr id="11" name="Picture 2"/>
          <p:cNvPicPr>
            <a:picLocks noChangeAspect="1" noChangeArrowheads="1"/>
          </p:cNvPicPr>
          <p:nvPr/>
        </p:nvPicPr>
        <p:blipFill>
          <a:blip r:embed="rId9"/>
          <a:srcRect/>
          <a:stretch>
            <a:fillRect/>
          </a:stretch>
        </p:blipFill>
        <p:spPr bwMode="auto">
          <a:xfrm>
            <a:off x="3131840" y="4878646"/>
            <a:ext cx="3218115" cy="1496208"/>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43808" y="954103"/>
            <a:ext cx="3059831" cy="14667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encrypted-tbn2.google.com/images?q=tbn:ANd9GcRkLlb7iF1dJQDLB69hO1DLyNdxd4i8UYgVj2aX-jG73c0H6pBy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130" y="4941168"/>
            <a:ext cx="1817255" cy="1916832"/>
          </a:xfrm>
          <a:prstGeom prst="rect">
            <a:avLst/>
          </a:prstGeom>
          <a:noFill/>
          <a:extLst>
            <a:ext uri="{909E8E84-426E-40DD-AFC4-6F175D3DCCD1}">
              <a14:hiddenFill xmlns:a14="http://schemas.microsoft.com/office/drawing/2010/main">
                <a:solidFill>
                  <a:srgbClr val="FFFFFF"/>
                </a:solidFill>
              </a14:hiddenFill>
            </a:ext>
          </a:extLst>
        </p:spPr>
      </p:pic>
      <p:pic>
        <p:nvPicPr>
          <p:cNvPr id="6" name="5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57200" y="1279301"/>
            <a:ext cx="8229600" cy="4525963"/>
          </a:xfrm>
        </p:spPr>
        <p:txBody>
          <a:bodyPr>
            <a:normAutofit/>
          </a:bodyPr>
          <a:lstStyle/>
          <a:p>
            <a:pPr marL="109728" indent="0" algn="just">
              <a:buNone/>
            </a:pPr>
            <a:r>
              <a:rPr lang="es-CL" sz="2300" dirty="0" smtClean="0"/>
              <a:t>	Queremos </a:t>
            </a:r>
            <a:r>
              <a:rPr lang="es-CL" sz="2300" dirty="0" smtClean="0"/>
              <a:t>ganar </a:t>
            </a:r>
            <a:r>
              <a:rPr lang="es-CL" sz="2300" dirty="0" smtClean="0"/>
              <a:t>su confianza, a través de soluciones tecnológicas que permitan hacer más eficiente la gestión </a:t>
            </a:r>
            <a:r>
              <a:rPr lang="es-CL" sz="2300" dirty="0" smtClean="0"/>
              <a:t>de su Negocio, brindándole </a:t>
            </a:r>
            <a:r>
              <a:rPr lang="es-CL" sz="2300" dirty="0" smtClean="0"/>
              <a:t>a su Compañía siempre un valor agregado.</a:t>
            </a:r>
            <a:r>
              <a:rPr lang="es-CL" sz="2400" dirty="0" smtClean="0"/>
              <a:t/>
            </a:r>
            <a:br>
              <a:rPr lang="es-CL" sz="2400" dirty="0" smtClean="0"/>
            </a:br>
            <a:endParaRPr lang="es-CL" sz="2400" dirty="0" smtClean="0"/>
          </a:p>
          <a:p>
            <a:pPr lvl="2" algn="just"/>
            <a:r>
              <a:rPr lang="es-CL" sz="2000" dirty="0" smtClean="0"/>
              <a:t>Adecuamos lo mejor posible la relación Costo/Beneficio.</a:t>
            </a:r>
          </a:p>
          <a:p>
            <a:pPr lvl="2" algn="just"/>
            <a:r>
              <a:rPr lang="es-CL" sz="2000" dirty="0" smtClean="0"/>
              <a:t>Optimizamos la utilización de </a:t>
            </a:r>
            <a:r>
              <a:rPr lang="es-CL" sz="2000" dirty="0" smtClean="0"/>
              <a:t>sus recursos. </a:t>
            </a:r>
            <a:endParaRPr lang="es-CL" sz="2000" dirty="0" smtClean="0"/>
          </a:p>
          <a:p>
            <a:pPr lvl="2" algn="just"/>
            <a:r>
              <a:rPr lang="es-CL" sz="2000" dirty="0" smtClean="0"/>
              <a:t>Aumentamos la productividad derivado del incremento de niveles de servicio.</a:t>
            </a:r>
          </a:p>
          <a:p>
            <a:pPr lvl="2" algn="just"/>
            <a:r>
              <a:rPr lang="es-CL" sz="2000" dirty="0" smtClean="0"/>
              <a:t>Buscamos la innovación en la adopción de nuevas tecnologías.</a:t>
            </a:r>
          </a:p>
          <a:p>
            <a:endParaRPr lang="es-CL" dirty="0"/>
          </a:p>
        </p:txBody>
      </p:sp>
      <p:sp>
        <p:nvSpPr>
          <p:cNvPr id="3" name="2 Título"/>
          <p:cNvSpPr>
            <a:spLocks noGrp="1"/>
          </p:cNvSpPr>
          <p:nvPr>
            <p:ph type="title"/>
          </p:nvPr>
        </p:nvSpPr>
        <p:spPr>
          <a:xfrm>
            <a:off x="457200" y="274638"/>
            <a:ext cx="8229600" cy="706090"/>
          </a:xfrm>
        </p:spPr>
        <p:txBody>
          <a:bodyPr>
            <a:normAutofit/>
          </a:bodyPr>
          <a:lstStyle/>
          <a:p>
            <a:r>
              <a:rPr lang="es-CL" sz="2900" dirty="0">
                <a:latin typeface="Arial Black" pitchFamily="34" charset="0"/>
              </a:rPr>
              <a:t>Nuestro </a:t>
            </a:r>
            <a:r>
              <a:rPr lang="es-CL" sz="2900" dirty="0" smtClean="0">
                <a:latin typeface="Arial Black" pitchFamily="34" charset="0"/>
              </a:rPr>
              <a:t>Enfoque &gt;</a:t>
            </a:r>
            <a:endParaRPr lang="es-CL" sz="2900" dirty="0">
              <a:latin typeface="Arial Black" pitchFamily="3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CL" sz="2400" dirty="0" smtClean="0"/>
              <a:t>Profesionales con excelente calidad técnica y humana.</a:t>
            </a:r>
          </a:p>
          <a:p>
            <a:pPr lvl="0"/>
            <a:r>
              <a:rPr lang="es-CL" sz="2400" dirty="0" smtClean="0"/>
              <a:t>Nuestra vocación es el servicio.</a:t>
            </a:r>
          </a:p>
          <a:p>
            <a:pPr lvl="0"/>
            <a:r>
              <a:rPr lang="es-CL" sz="2400" dirty="0" smtClean="0"/>
              <a:t>En nuestros procesos productivos aplicamos las mejores prácticas de la industria.</a:t>
            </a:r>
          </a:p>
          <a:p>
            <a:pPr lvl="0"/>
            <a:r>
              <a:rPr lang="es-CL" sz="2400" dirty="0" smtClean="0"/>
              <a:t>Queremos que nuestra relación con nuestros clientes sea duradera.</a:t>
            </a:r>
          </a:p>
          <a:p>
            <a:pPr>
              <a:buNone/>
            </a:pPr>
            <a:endParaRPr lang="es-CL" dirty="0"/>
          </a:p>
        </p:txBody>
      </p:sp>
      <p:sp>
        <p:nvSpPr>
          <p:cNvPr id="3" name="2 Título"/>
          <p:cNvSpPr>
            <a:spLocks noGrp="1"/>
          </p:cNvSpPr>
          <p:nvPr>
            <p:ph type="title"/>
          </p:nvPr>
        </p:nvSpPr>
        <p:spPr>
          <a:xfrm>
            <a:off x="467544" y="271441"/>
            <a:ext cx="8229600" cy="637279"/>
          </a:xfrm>
        </p:spPr>
        <p:txBody>
          <a:bodyPr>
            <a:normAutofit/>
          </a:bodyPr>
          <a:lstStyle/>
          <a:p>
            <a:r>
              <a:rPr lang="es-CL" sz="2900" dirty="0">
                <a:latin typeface="Arial Black" pitchFamily="34" charset="0"/>
              </a:rPr>
              <a:t>Nuestra </a:t>
            </a:r>
            <a:r>
              <a:rPr lang="es-CL" sz="2900" dirty="0" smtClean="0">
                <a:latin typeface="Arial Black" pitchFamily="34" charset="0"/>
              </a:rPr>
              <a:t>Fuerza &gt;</a:t>
            </a:r>
            <a:endParaRPr lang="es-CL" sz="2900" dirty="0">
              <a:latin typeface="Arial Black" pitchFamily="34" charset="0"/>
            </a:endParaRPr>
          </a:p>
        </p:txBody>
      </p:sp>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pic>
        <p:nvPicPr>
          <p:cNvPr id="3076" name="Picture 4" descr="https://encrypted-tbn0.google.com/images?q=tbn:ANd9GcQEWkCOtRM5wFv4LwAHw-SPWe1kSav0aPBONQ-CMgEgu7T9EXqLa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824" y="4161174"/>
            <a:ext cx="3600400" cy="2696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3573016"/>
            <a:ext cx="8229600" cy="710952"/>
          </a:xfrm>
        </p:spPr>
        <p:txBody>
          <a:bodyPr>
            <a:normAutofit/>
          </a:bodyPr>
          <a:lstStyle/>
          <a:p>
            <a:r>
              <a:rPr lang="es-CL" sz="2900" dirty="0">
                <a:latin typeface="Arial Black" pitchFamily="34" charset="0"/>
              </a:rPr>
              <a:t>Nuestras </a:t>
            </a:r>
            <a:r>
              <a:rPr lang="es-CL" sz="2900" dirty="0" smtClean="0">
                <a:latin typeface="Arial Black" pitchFamily="34" charset="0"/>
              </a:rPr>
              <a:t>Alianzas &gt;</a:t>
            </a:r>
            <a:endParaRPr lang="es-CL" sz="2900" dirty="0">
              <a:latin typeface="Arial Black" pitchFamily="34" charset="0"/>
            </a:endParaRPr>
          </a:p>
        </p:txBody>
      </p:sp>
      <p:pic>
        <p:nvPicPr>
          <p:cNvPr id="12" name="11 Imagen" descr="Codelco Chil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00" y="1052736"/>
            <a:ext cx="1529542" cy="7813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 name="14 Imagen" descr="banco Edward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1052736"/>
            <a:ext cx="1512916" cy="8146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15 Imagen" descr="Italpasta S.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2276872"/>
            <a:ext cx="1512168" cy="781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7" name="2 Título"/>
          <p:cNvSpPr txBox="1">
            <a:spLocks/>
          </p:cNvSpPr>
          <p:nvPr/>
        </p:nvSpPr>
        <p:spPr>
          <a:xfrm>
            <a:off x="467544" y="188640"/>
            <a:ext cx="8229600" cy="697706"/>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Nuestras </a:t>
            </a:r>
            <a:r>
              <a:rPr lang="es-CL" sz="29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Referencias &gt;</a:t>
            </a: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18" name="17 Imagen" descr="boto_part_ibm.gif"/>
          <p:cNvPicPr>
            <a:picLocks noChangeAspect="1"/>
          </p:cNvPicPr>
          <p:nvPr/>
        </p:nvPicPr>
        <p:blipFill>
          <a:blip r:embed="rId5"/>
          <a:srcRect l="48530" b="8333"/>
          <a:stretch>
            <a:fillRect/>
          </a:stretch>
        </p:blipFill>
        <p:spPr>
          <a:xfrm>
            <a:off x="509139"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18 Imagen" descr="boto_part_ingram.gif"/>
          <p:cNvPicPr>
            <a:picLocks noChangeAspect="1"/>
          </p:cNvPicPr>
          <p:nvPr/>
        </p:nvPicPr>
        <p:blipFill>
          <a:blip r:embed="rId6"/>
          <a:srcRect l="48530" b="8333"/>
          <a:stretch>
            <a:fillRect/>
          </a:stretch>
        </p:blipFill>
        <p:spPr>
          <a:xfrm>
            <a:off x="2915816"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 name="19 Imagen" descr="boto_part_lenovo.gif"/>
          <p:cNvPicPr>
            <a:picLocks noChangeAspect="1"/>
          </p:cNvPicPr>
          <p:nvPr/>
        </p:nvPicPr>
        <p:blipFill rotWithShape="1">
          <a:blip r:embed="rId7"/>
          <a:srcRect l="48530" b="8333"/>
          <a:stretch/>
        </p:blipFill>
        <p:spPr>
          <a:xfrm>
            <a:off x="5430756"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1" name="20 Imagen" descr="logo_top_byte.gif"/>
          <p:cNvPicPr>
            <a:picLocks noChangeAspect="1"/>
          </p:cNvPicPr>
          <p:nvPr/>
        </p:nvPicPr>
        <p:blipFill>
          <a:blip r:embed="rId8">
            <a:duotone>
              <a:schemeClr val="bg2">
                <a:shade val="45000"/>
                <a:satMod val="135000"/>
              </a:schemeClr>
              <a:prstClr val="white"/>
            </a:duotone>
          </a:blip>
          <a:stretch>
            <a:fillRect/>
          </a:stretch>
        </p:blipFill>
        <p:spPr>
          <a:xfrm>
            <a:off x="7572396" y="357166"/>
            <a:ext cx="971550" cy="971550"/>
          </a:xfrm>
          <a:prstGeom prst="rect">
            <a:avLst/>
          </a:prstGeom>
        </p:spPr>
      </p:pic>
      <p:pic>
        <p:nvPicPr>
          <p:cNvPr id="13" name="12 Imagen" descr="Ministerio de Educación"/>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7800" y="2276872"/>
            <a:ext cx="1530000" cy="781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28" name="Picture 4" descr="http://t0.gstatic.com/images?q=tbn:ANd9GcRClOeU_gLYdD5Rftv1a1iuMtBlCC1G5cyVg2XZirWPEsgcf7d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5816" y="1035559"/>
            <a:ext cx="1666528" cy="676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098" name="Picture 2" descr="https://encrypted-tbn1.google.com/images?q=tbn:ANd9GcT4KPJ5Cn-ensbPsXTtPh06cJmJHxElFkp70THc8Y-bceScycLsZ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7295" y="2060848"/>
            <a:ext cx="1463906" cy="14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351309"/>
            <a:ext cx="8229600" cy="4525963"/>
          </a:xfrm>
        </p:spPr>
        <p:txBody>
          <a:bodyPr>
            <a:noAutofit/>
          </a:bodyPr>
          <a:lstStyle/>
          <a:p>
            <a:pPr marL="109728" indent="0" algn="just">
              <a:buNone/>
            </a:pPr>
            <a:r>
              <a:rPr lang="es-CL" sz="2300" dirty="0" smtClean="0"/>
              <a:t>	Según la normativa de la Superintendencia de Valores y Seguros. Los estados financieros deberán prepararse de acuerdo a las normas internacionales de Información Financiera (IFRS) emitidas por la International Accounting Standard Board (IASB).</a:t>
            </a:r>
          </a:p>
          <a:p>
            <a:pPr algn="just"/>
            <a:endParaRPr lang="es-CL" sz="2300" dirty="0" smtClean="0"/>
          </a:p>
          <a:p>
            <a:pPr marL="109728" indent="0" algn="just">
              <a:buNone/>
            </a:pPr>
            <a:r>
              <a:rPr lang="es-CL" sz="2300" dirty="0" smtClean="0"/>
              <a:t>	Adicionalmente la SVS especifica que las entidades aseguradoras deben divulgar información que no esta directamente reflejada en dichos estados financieros. Esta información llamada revelaciones financieras (RF) deberá ser presentada con carácter de obligatoria.</a:t>
            </a:r>
          </a:p>
          <a:p>
            <a:pPr algn="just"/>
            <a:endParaRPr lang="es-CL" sz="2300" dirty="0" smtClean="0"/>
          </a:p>
        </p:txBody>
      </p:sp>
      <p:sp>
        <p:nvSpPr>
          <p:cNvPr id="2" name="1 Título"/>
          <p:cNvSpPr>
            <a:spLocks noGrp="1"/>
          </p:cNvSpPr>
          <p:nvPr>
            <p:ph type="title"/>
          </p:nvPr>
        </p:nvSpPr>
        <p:spPr>
          <a:xfrm>
            <a:off x="457200" y="274638"/>
            <a:ext cx="8229600" cy="850106"/>
          </a:xfrm>
        </p:spPr>
        <p:txBody>
          <a:bodyPr>
            <a:noAutofit/>
          </a:bodyPr>
          <a:lstStyle/>
          <a:p>
            <a:r>
              <a:rPr lang="es-CL" sz="2400" dirty="0" smtClean="0">
                <a:latin typeface="Arial Black" pitchFamily="34" charset="0"/>
              </a:rPr>
              <a:t>IFRS, XBRL. La estandarización financiera ya esta aquí &gt;</a:t>
            </a:r>
            <a:endParaRPr lang="es-CL" sz="2400" dirty="0">
              <a:latin typeface="Arial Black" pitchFamily="34" charset="0"/>
            </a:endParaRPr>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5" name="AutoShape 2"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AutoShape 4"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7" name="AutoShape 6"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51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703" y="6021288"/>
            <a:ext cx="274577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386603"/>
          </a:xfrm>
        </p:spPr>
        <p:txBody>
          <a:bodyPr>
            <a:noAutofit/>
          </a:bodyPr>
          <a:lstStyle/>
          <a:p>
            <a:endParaRPr lang="es-CL" sz="2200" dirty="0" smtClean="0"/>
          </a:p>
          <a:p>
            <a:endParaRPr lang="es-CL" sz="2200" dirty="0" smtClean="0"/>
          </a:p>
          <a:p>
            <a:pPr algn="just"/>
            <a:endParaRPr lang="es-CL" sz="2200" dirty="0" smtClean="0"/>
          </a:p>
          <a:p>
            <a:pPr marL="109728" indent="0" algn="just">
              <a:buNone/>
            </a:pPr>
            <a:r>
              <a:rPr lang="es-CL" sz="2300" dirty="0" smtClean="0"/>
              <a:t>	Desde el nacimiento de la normativa </a:t>
            </a:r>
            <a:br>
              <a:rPr lang="es-CL" sz="2300" dirty="0" smtClean="0"/>
            </a:br>
            <a:r>
              <a:rPr lang="es-CL" sz="2300" dirty="0" smtClean="0"/>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703" y="6021288"/>
            <a:ext cx="274577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a:spLocks noGrp="1"/>
          </p:cNvSpPr>
          <p:nvPr>
            <p:ph type="title"/>
          </p:nvPr>
        </p:nvSpPr>
        <p:spPr>
          <a:xfrm>
            <a:off x="457200" y="274638"/>
            <a:ext cx="8229600" cy="850106"/>
          </a:xfrm>
        </p:spPr>
        <p:txBody>
          <a:bodyPr>
            <a:noAutofit/>
          </a:bodyPr>
          <a:lstStyle/>
          <a:p>
            <a:r>
              <a:rPr lang="es-CL" sz="2400" dirty="0" smtClean="0">
                <a:latin typeface="Arial Black" pitchFamily="34" charset="0"/>
              </a:rPr>
              <a:t>IFRS, XBRL. La estandarización financiera  </a:t>
            </a:r>
            <a:br>
              <a:rPr lang="es-CL" sz="2400" dirty="0" smtClean="0">
                <a:latin typeface="Arial Black" pitchFamily="34" charset="0"/>
              </a:rPr>
            </a:br>
            <a:r>
              <a:rPr lang="es-CL" sz="2400" dirty="0" smtClean="0">
                <a:latin typeface="Arial Black" pitchFamily="34" charset="0"/>
              </a:rPr>
              <a:t>esta aquí &gt;</a:t>
            </a:r>
            <a:endParaRPr lang="es-CL" sz="2400" dirty="0">
              <a:latin typeface="Arial Black" pitchFamily="34" charset="0"/>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6949" y="335498"/>
            <a:ext cx="8229600" cy="696709"/>
          </a:xfrm>
        </p:spPr>
        <p:txBody>
          <a:bodyPr>
            <a:noAutofit/>
          </a:bodyPr>
          <a:lstStyle/>
          <a:p>
            <a:endParaRPr lang="es-CL" sz="2200" dirty="0" smtClean="0"/>
          </a:p>
          <a:p>
            <a:endParaRPr lang="es-CL" sz="2200" dirty="0" smtClean="0"/>
          </a:p>
          <a:p>
            <a:pPr algn="just"/>
            <a:endParaRPr lang="es-CL" sz="2200" dirty="0" smtClean="0"/>
          </a:p>
          <a:p>
            <a:pPr algn="just">
              <a:buNone/>
            </a:pPr>
            <a:endParaRPr lang="es-CL" sz="2200" dirty="0" smtClean="0"/>
          </a:p>
        </p:txBody>
      </p:sp>
      <p:sp>
        <p:nvSpPr>
          <p:cNvPr id="4" name="2 Título"/>
          <p:cNvSpPr>
            <a:spLocks noGrp="1"/>
          </p:cNvSpPr>
          <p:nvPr>
            <p:ph type="title"/>
          </p:nvPr>
        </p:nvSpPr>
        <p:spPr>
          <a:xfrm>
            <a:off x="478603" y="129529"/>
            <a:ext cx="8229600" cy="1143000"/>
          </a:xfrm>
        </p:spPr>
        <p:txBody>
          <a:bodyPr>
            <a:normAutofit/>
          </a:bodyPr>
          <a:lstStyle/>
          <a:p>
            <a:r>
              <a:rPr lang="es-CL" sz="2400" dirty="0">
                <a:latin typeface="Arial Black" pitchFamily="34" charset="0"/>
              </a:rPr>
              <a:t>Nuestra </a:t>
            </a:r>
            <a:r>
              <a:rPr lang="es-CL" sz="2400" dirty="0" smtClean="0">
                <a:latin typeface="Arial Black" pitchFamily="34" charset="0"/>
              </a:rPr>
              <a:t>respuesta al desafío &gt;</a:t>
            </a:r>
            <a:endParaRPr lang="es-CL" sz="2400" dirty="0">
              <a:latin typeface="Arial Black" pitchFamily="34" charset="0"/>
            </a:endParaRPr>
          </a:p>
        </p:txBody>
      </p:sp>
      <p:sp>
        <p:nvSpPr>
          <p:cNvPr id="5" name="4 Rectángulo"/>
          <p:cNvSpPr/>
          <p:nvPr/>
        </p:nvSpPr>
        <p:spPr>
          <a:xfrm>
            <a:off x="539552" y="1340768"/>
            <a:ext cx="8004394" cy="3985706"/>
          </a:xfrm>
          <a:prstGeom prst="rect">
            <a:avLst/>
          </a:prstGeom>
        </p:spPr>
        <p:txBody>
          <a:bodyPr wrap="square">
            <a:spAutoFit/>
          </a:bodyPr>
          <a:lstStyle/>
          <a:p>
            <a:pPr algn="just"/>
            <a:r>
              <a:rPr lang="es-CL" dirty="0" smtClean="0"/>
              <a:t>	</a:t>
            </a:r>
            <a:r>
              <a:rPr lang="es-CL" sz="2300" dirty="0"/>
              <a:t>Tomando en cuenta este nuevo escenario y pensando en ayudar al desarrollo de su </a:t>
            </a:r>
            <a:r>
              <a:rPr lang="es-CL" sz="2300" dirty="0" smtClean="0"/>
              <a:t>negocio, </a:t>
            </a:r>
            <a:r>
              <a:rPr lang="es-CL" sz="2300" dirty="0"/>
              <a:t>hemos desarrollado un producto flexible, capaz de ajustarse a los requerimientos de información de su empresa y la Superintendencia de Valores y Seguros (SVS). </a:t>
            </a:r>
          </a:p>
          <a:p>
            <a:r>
              <a:rPr lang="es-CL" sz="2300" dirty="0"/>
              <a:t>	</a:t>
            </a:r>
          </a:p>
          <a:p>
            <a:pPr algn="just"/>
            <a:r>
              <a:rPr lang="es-CL" sz="2300" dirty="0"/>
              <a:t>	Estamos hablando de </a:t>
            </a:r>
            <a:r>
              <a:rPr lang="es-CL" sz="2300" b="1" dirty="0"/>
              <a:t>EXFIDA</a:t>
            </a:r>
            <a:r>
              <a:rPr lang="es-CL" sz="2300" dirty="0"/>
              <a:t> un </a:t>
            </a:r>
            <a:r>
              <a:rPr lang="es-CL" sz="2300" dirty="0" smtClean="0"/>
              <a:t>software que provee flexibilidad a </a:t>
            </a:r>
            <a:r>
              <a:rPr lang="es-CL" sz="2300" dirty="0"/>
              <a:t>la hora de enfrentar los continuos cambios del mundo IFRS, estados financieros  (EEFF) y XBRL.</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 Título"/>
          <p:cNvSpPr txBox="1">
            <a:spLocks/>
          </p:cNvSpPr>
          <p:nvPr/>
        </p:nvSpPr>
        <p:spPr>
          <a:xfrm>
            <a:off x="457200" y="274638"/>
            <a:ext cx="8229600" cy="850106"/>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endParaRPr lang="es-CL" sz="2400" dirty="0">
              <a:latin typeface="Arial Black" pitchFamily="34" charset="0"/>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052736"/>
            <a:ext cx="8229600" cy="4525963"/>
          </a:xfrm>
        </p:spPr>
        <p:txBody>
          <a:bodyPr>
            <a:normAutofit fontScale="92500" lnSpcReduction="10000"/>
          </a:bodyPr>
          <a:lstStyle/>
          <a:p>
            <a:pPr algn="just">
              <a:buFont typeface="Wingdings" pitchFamily="2" charset="2"/>
              <a:buChar char="§"/>
            </a:pPr>
            <a:r>
              <a:rPr lang="es-CL" sz="2300" dirty="0" smtClean="0"/>
              <a:t>Aplicación 100% web.</a:t>
            </a:r>
          </a:p>
          <a:p>
            <a:pPr algn="just">
              <a:buFont typeface="Wingdings" pitchFamily="2" charset="2"/>
              <a:buChar char="§"/>
            </a:pPr>
            <a:r>
              <a:rPr lang="es-CL" sz="2300" dirty="0" smtClean="0"/>
              <a:t>Multiusuarios</a:t>
            </a:r>
          </a:p>
          <a:p>
            <a:pPr algn="just">
              <a:buFont typeface="Wingdings" pitchFamily="2" charset="2"/>
              <a:buChar char="§"/>
            </a:pPr>
            <a:r>
              <a:rPr lang="es-CL" sz="2300" dirty="0" smtClean="0"/>
              <a:t>Multiempresas</a:t>
            </a:r>
          </a:p>
          <a:p>
            <a:pPr algn="just">
              <a:buFont typeface="Wingdings" pitchFamily="2" charset="2"/>
              <a:buChar char="§"/>
            </a:pPr>
            <a:r>
              <a:rPr lang="es-CL" sz="2300" dirty="0" smtClean="0"/>
              <a:t>Pantallas amigables.</a:t>
            </a:r>
          </a:p>
          <a:p>
            <a:pPr algn="just">
              <a:buFont typeface="Wingdings" pitchFamily="2" charset="2"/>
              <a:buChar char="§"/>
            </a:pPr>
            <a:r>
              <a:rPr lang="es-CL" sz="2300" dirty="0" smtClean="0"/>
              <a:t>Pantallas de ingreso de información configurables.</a:t>
            </a:r>
          </a:p>
          <a:p>
            <a:pPr algn="just">
              <a:buFont typeface="Wingdings" pitchFamily="2" charset="2"/>
              <a:buChar char="§"/>
            </a:pPr>
            <a:r>
              <a:rPr lang="es-CL" sz="2300" dirty="0" smtClean="0"/>
              <a:t>Cumple con las especificaciones de la SVS.</a:t>
            </a:r>
          </a:p>
          <a:p>
            <a:pPr algn="just">
              <a:buFont typeface="Wingdings" pitchFamily="2" charset="2"/>
              <a:buChar char="§"/>
            </a:pPr>
            <a:r>
              <a:rPr lang="es-CL" sz="2300" dirty="0"/>
              <a:t>Generación de archivos </a:t>
            </a:r>
            <a:r>
              <a:rPr lang="es-CL" sz="2300" b="1" dirty="0"/>
              <a:t>XBRL</a:t>
            </a:r>
            <a:r>
              <a:rPr lang="es-CL" sz="2300" dirty="0"/>
              <a:t> </a:t>
            </a:r>
            <a:r>
              <a:rPr lang="es-CL" sz="2300" dirty="0" smtClean="0"/>
              <a:t>el cual independiza a su Empresa de los proveedores externos al momento de generar el envió de </a:t>
            </a:r>
            <a:r>
              <a:rPr lang="es-CL" sz="2300" b="1" dirty="0" smtClean="0"/>
              <a:t>XBRL</a:t>
            </a:r>
            <a:r>
              <a:rPr lang="es-CL" sz="2300" dirty="0" smtClean="0"/>
              <a:t> a la SVS.</a:t>
            </a:r>
          </a:p>
          <a:p>
            <a:pPr algn="just">
              <a:buFont typeface="Wingdings" pitchFamily="2" charset="2"/>
              <a:buChar char="§"/>
            </a:pPr>
            <a:r>
              <a:rPr lang="es-CL" sz="2300" dirty="0" smtClean="0"/>
              <a:t>Proporciona herramientas de Control que permiten tener una visión amplia sobre el estado de completitud de los datos para los períodos informados (Workflow de Aprobación).</a:t>
            </a:r>
          </a:p>
          <a:p>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a:xfrm>
            <a:off x="457200" y="260648"/>
            <a:ext cx="8229600" cy="792088"/>
          </a:xfrm>
        </p:spPr>
        <p:txBody>
          <a:bodyPr>
            <a:normAutofit/>
          </a:bodyPr>
          <a:lstStyle/>
          <a:p>
            <a:r>
              <a:rPr lang="es-CL" sz="2400" dirty="0">
                <a:latin typeface="Arial Black" pitchFamily="34" charset="0"/>
              </a:rPr>
              <a:t>Principales </a:t>
            </a:r>
            <a:r>
              <a:rPr lang="es-CL" sz="2400" dirty="0" smtClean="0">
                <a:latin typeface="Arial Black" pitchFamily="34" charset="0"/>
              </a:rPr>
              <a:t>Características &gt;</a:t>
            </a:r>
            <a:endParaRPr lang="es-CL" sz="2400" dirty="0">
              <a:latin typeface="Arial Black" pitchFamily="34" charset="0"/>
            </a:endParaRPr>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21" y="6165304"/>
            <a:ext cx="1638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1253</TotalTime>
  <Words>273</Words>
  <Application>Microsoft Office PowerPoint</Application>
  <PresentationFormat>Presentación en pantalla (4:3)</PresentationFormat>
  <Paragraphs>82</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Concurrencia</vt:lpstr>
      <vt:lpstr>EXFIDA (Exposure Finantial Data) Software de gestión de Revelaciones y Estados Financieros para Entidades Aseguradoras.</vt:lpstr>
      <vt:lpstr>Nuestra empresa &gt;</vt:lpstr>
      <vt:lpstr>Nuestro Enfoque &gt;</vt:lpstr>
      <vt:lpstr>Nuestra Fuerza &gt;</vt:lpstr>
      <vt:lpstr>Nuestras Alianzas &gt;</vt:lpstr>
      <vt:lpstr>IFRS, XBRL. La estandarización financiera ya esta aquí &gt;</vt:lpstr>
      <vt:lpstr>IFRS, XBRL. La estandarización financiera   esta aquí &gt;</vt:lpstr>
      <vt:lpstr>Nuestra respuesta al desafío &gt;</vt:lpstr>
      <vt:lpstr>Principales Características &gt;</vt:lpstr>
      <vt:lpstr>EXFIDA, seguro y confiable &gt;</vt:lpstr>
      <vt:lpstr>Presentación de PowerPoint</vt:lpstr>
      <vt:lpstr>Configure sus Revelaciones &gt;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Rodrigo Reyes Cornejo</cp:lastModifiedBy>
  <cp:revision>162</cp:revision>
  <dcterms:created xsi:type="dcterms:W3CDTF">2012-07-26T21:18:38Z</dcterms:created>
  <dcterms:modified xsi:type="dcterms:W3CDTF">2012-07-31T20:41:32Z</dcterms:modified>
</cp:coreProperties>
</file>