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3" r:id="rId4"/>
    <p:sldId id="276" r:id="rId5"/>
    <p:sldId id="257" r:id="rId6"/>
    <p:sldId id="261" r:id="rId7"/>
    <p:sldId id="279" r:id="rId8"/>
    <p:sldId id="258" r:id="rId9"/>
    <p:sldId id="277" r:id="rId10"/>
    <p:sldId id="282" r:id="rId11"/>
    <p:sldId id="275" r:id="rId12"/>
    <p:sldId id="266" r:id="rId13"/>
    <p:sldId id="267" r:id="rId14"/>
    <p:sldId id="270" r:id="rId15"/>
    <p:sldId id="269" r:id="rId16"/>
    <p:sldId id="268" r:id="rId17"/>
    <p:sldId id="280" r:id="rId18"/>
    <p:sldId id="281" r:id="rId19"/>
    <p:sldId id="272" r:id="rId20"/>
    <p:sldId id="273" r:id="rId21"/>
    <p:sldId id="274" r:id="rId22"/>
    <p:sldId id="271" r:id="rId23"/>
    <p:sldId id="260" r:id="rId24"/>
    <p:sldId id="283" r:id="rId25"/>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561" autoAdjust="0"/>
  </p:normalViewPr>
  <p:slideViewPr>
    <p:cSldViewPr>
      <p:cViewPr varScale="1">
        <p:scale>
          <a:sx n="66" d="100"/>
          <a:sy n="66" d="100"/>
        </p:scale>
        <p:origin x="-1422" y="-108"/>
      </p:cViewPr>
      <p:guideLst>
        <p:guide orient="horz" pos="2160"/>
        <p:guide pos="2880"/>
      </p:guideLst>
    </p:cSldViewPr>
  </p:slideViewPr>
  <p:outlineViewPr>
    <p:cViewPr>
      <p:scale>
        <a:sx n="33" d="100"/>
        <a:sy n="33" d="100"/>
      </p:scale>
      <p:origin x="0" y="759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DE3A2F4D-761B-49FA-B2B4-D6F123DD324B}" type="datetimeFigureOut">
              <a:rPr lang="es-CL" smtClean="0"/>
              <a:pPr/>
              <a:t>29-08-2012</a:t>
            </a:fld>
            <a:endParaRPr lang="es-CL"/>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CL"/>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29-08-2012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29-08-2012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29-08-2012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29-08-2012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DE3A2F4D-761B-49FA-B2B4-D6F123DD324B}" type="datetimeFigureOut">
              <a:rPr lang="es-CL" smtClean="0"/>
              <a:pPr/>
              <a:t>29-08-2012</a:t>
            </a:fld>
            <a:endParaRPr lang="es-CL"/>
          </a:p>
        </p:txBody>
      </p:sp>
      <p:sp>
        <p:nvSpPr>
          <p:cNvPr id="6" name="5 Marcador de pie de página"/>
          <p:cNvSpPr>
            <a:spLocks noGrp="1"/>
          </p:cNvSpPr>
          <p:nvPr>
            <p:ph type="ftr" sz="quarter" idx="11"/>
          </p:nvPr>
        </p:nvSpPr>
        <p:spPr/>
        <p:txBody>
          <a:bodyPr/>
          <a:lstStyle>
            <a:extLst/>
          </a:lstStyle>
          <a:p>
            <a:endParaRPr lang="es-CL"/>
          </a:p>
        </p:txBody>
      </p:sp>
      <p:sp>
        <p:nvSpPr>
          <p:cNvPr id="7" name="6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DE3A2F4D-761B-49FA-B2B4-D6F123DD324B}" type="datetimeFigureOut">
              <a:rPr lang="es-CL" smtClean="0"/>
              <a:pPr/>
              <a:t>29-08-2012</a:t>
            </a:fld>
            <a:endParaRPr lang="es-CL"/>
          </a:p>
        </p:txBody>
      </p:sp>
      <p:sp>
        <p:nvSpPr>
          <p:cNvPr id="8" name="7 Marcador de pie de página"/>
          <p:cNvSpPr>
            <a:spLocks noGrp="1"/>
          </p:cNvSpPr>
          <p:nvPr>
            <p:ph type="ftr" sz="quarter" idx="11"/>
          </p:nvPr>
        </p:nvSpPr>
        <p:spPr/>
        <p:txBody>
          <a:bodyPr/>
          <a:lstStyle>
            <a:extLst/>
          </a:lstStyle>
          <a:p>
            <a:endParaRPr lang="es-CL"/>
          </a:p>
        </p:txBody>
      </p:sp>
      <p:sp>
        <p:nvSpPr>
          <p:cNvPr id="9" name="8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overrideClrMapping bg1="lt1" tx1="dk1" bg2="lt2" tx2="dk2" accent1="accent1" accent2="accent2" accent3="accent3" accent4="accent4" accent5="accent5" accent6="accent6" hlink="hlink" folHlink="folHlink"/>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DE3A2F4D-761B-49FA-B2B4-D6F123DD324B}" type="datetimeFigureOut">
              <a:rPr lang="es-CL" smtClean="0"/>
              <a:pPr/>
              <a:t>29-08-2012</a:t>
            </a:fld>
            <a:endParaRPr lang="es-CL"/>
          </a:p>
        </p:txBody>
      </p:sp>
      <p:sp>
        <p:nvSpPr>
          <p:cNvPr id="4" name="3 Marcador de pie de página"/>
          <p:cNvSpPr>
            <a:spLocks noGrp="1"/>
          </p:cNvSpPr>
          <p:nvPr>
            <p:ph type="ftr" sz="quarter" idx="11"/>
          </p:nvPr>
        </p:nvSpPr>
        <p:spPr/>
        <p:txBody>
          <a:bodyPr/>
          <a:lstStyle>
            <a:extLst/>
          </a:lstStyle>
          <a:p>
            <a:endParaRPr lang="es-CL"/>
          </a:p>
        </p:txBody>
      </p:sp>
      <p:sp>
        <p:nvSpPr>
          <p:cNvPr id="5" name="4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DE3A2F4D-761B-49FA-B2B4-D6F123DD324B}" type="datetimeFigureOut">
              <a:rPr lang="es-CL" smtClean="0"/>
              <a:pPr/>
              <a:t>29-08-2012</a:t>
            </a:fld>
            <a:endParaRPr lang="es-CL"/>
          </a:p>
        </p:txBody>
      </p:sp>
      <p:sp>
        <p:nvSpPr>
          <p:cNvPr id="3" name="2 Marcador de pie de página"/>
          <p:cNvSpPr>
            <a:spLocks noGrp="1"/>
          </p:cNvSpPr>
          <p:nvPr>
            <p:ph type="ftr" sz="quarter" idx="11"/>
          </p:nvPr>
        </p:nvSpPr>
        <p:spPr/>
        <p:txBody>
          <a:bodyPr/>
          <a:lstStyle>
            <a:extLst/>
          </a:lstStyle>
          <a:p>
            <a:endParaRPr lang="es-CL"/>
          </a:p>
        </p:txBody>
      </p:sp>
      <p:sp>
        <p:nvSpPr>
          <p:cNvPr id="4" name="3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DE3A2F4D-761B-49FA-B2B4-D6F123DD324B}" type="datetimeFigureOut">
              <a:rPr lang="es-CL" smtClean="0"/>
              <a:pPr/>
              <a:t>29-08-2012</a:t>
            </a:fld>
            <a:endParaRPr lang="es-CL"/>
          </a:p>
        </p:txBody>
      </p:sp>
      <p:sp>
        <p:nvSpPr>
          <p:cNvPr id="6" name="5 Marcador de pie de página"/>
          <p:cNvSpPr>
            <a:spLocks noGrp="1"/>
          </p:cNvSpPr>
          <p:nvPr>
            <p:ph type="ftr" sz="quarter" idx="11"/>
          </p:nvPr>
        </p:nvSpPr>
        <p:spPr/>
        <p:txBody>
          <a:bodyPr/>
          <a:lstStyle>
            <a:extLst/>
          </a:lstStyle>
          <a:p>
            <a:endParaRPr lang="es-CL"/>
          </a:p>
        </p:txBody>
      </p:sp>
      <p:sp>
        <p:nvSpPr>
          <p:cNvPr id="7" name="6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overrideClrMapping bg1="lt1" tx1="dk1" bg2="lt2" tx2="dk2" accent1="accent1" accent2="accent2" accent3="accent3" accent4="accent4" accent5="accent5" accent6="accent6" hlink="hlink" folHlink="folHlink"/>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DE3A2F4D-761B-49FA-B2B4-D6F123DD324B}" type="datetimeFigureOut">
              <a:rPr lang="es-CL" smtClean="0"/>
              <a:pPr/>
              <a:t>29-08-2012</a:t>
            </a:fld>
            <a:endParaRPr lang="es-CL"/>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CL"/>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F07DD2EE-D33A-4348-BBC7-4548EDDA8197}" type="slidenum">
              <a:rPr lang="es-CL" smtClean="0"/>
              <a:pPr/>
              <a:t>‹Nº›</a:t>
            </a:fld>
            <a:endParaRPr lang="es-CL"/>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E3A2F4D-761B-49FA-B2B4-D6F123DD324B}" type="datetimeFigureOut">
              <a:rPr lang="es-CL" smtClean="0"/>
              <a:pPr/>
              <a:t>29-08-2012</a:t>
            </a:fld>
            <a:endParaRPr lang="es-CL"/>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CL"/>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07DD2EE-D33A-4348-BBC7-4548EDDA8197}" type="slidenum">
              <a:rPr lang="es-CL" smtClean="0"/>
              <a:pPr/>
              <a:t>‹Nº›</a:t>
            </a:fld>
            <a:endParaRPr lang="es-C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3.png"/><Relationship Id="rId5" Type="http://schemas.openxmlformats.org/officeDocument/2006/relationships/image" Target="../media/image10.png"/><Relationship Id="rId10" Type="http://schemas.openxmlformats.org/officeDocument/2006/relationships/image" Target="../media/image23.png"/><Relationship Id="rId4" Type="http://schemas.openxmlformats.org/officeDocument/2006/relationships/image" Target="../media/image12.png"/><Relationship Id="rId9"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descr="logo_exfida.png"/>
          <p:cNvPicPr>
            <a:picLocks noChangeAspect="1"/>
          </p:cNvPicPr>
          <p:nvPr/>
        </p:nvPicPr>
        <p:blipFill>
          <a:blip r:embed="rId2"/>
          <a:stretch>
            <a:fillRect/>
          </a:stretch>
        </p:blipFill>
        <p:spPr>
          <a:xfrm>
            <a:off x="1657556" y="3514952"/>
            <a:ext cx="2571768" cy="648285"/>
          </a:xfrm>
          <a:prstGeom prst="rect">
            <a:avLst/>
          </a:prstGeom>
        </p:spPr>
      </p:pic>
      <p:sp>
        <p:nvSpPr>
          <p:cNvPr id="7" name="1 Título"/>
          <p:cNvSpPr>
            <a:spLocks noGrp="1"/>
          </p:cNvSpPr>
          <p:nvPr>
            <p:ph type="ctrTitle"/>
          </p:nvPr>
        </p:nvSpPr>
        <p:spPr>
          <a:xfrm>
            <a:off x="714348" y="1785926"/>
            <a:ext cx="7772400" cy="3286148"/>
          </a:xfrm>
        </p:spPr>
        <p:txBody>
          <a:bodyPr>
            <a:normAutofit/>
          </a:bodyPr>
          <a:lstStyle/>
          <a:p>
            <a:r>
              <a:rPr lang="es-CL" dirty="0" smtClean="0"/>
              <a:t> </a:t>
            </a:r>
            <a:r>
              <a:rPr lang="es-CL" sz="2000" dirty="0" smtClean="0"/>
              <a:t>(</a:t>
            </a:r>
            <a:r>
              <a:rPr lang="es-CL" sz="2000" dirty="0" err="1" smtClean="0"/>
              <a:t>Exposure</a:t>
            </a:r>
            <a:r>
              <a:rPr lang="es-CL" sz="2000" dirty="0" smtClean="0"/>
              <a:t> </a:t>
            </a:r>
            <a:r>
              <a:rPr lang="es-CL" sz="2000" dirty="0" err="1" smtClean="0"/>
              <a:t>Finantial</a:t>
            </a:r>
            <a:r>
              <a:rPr lang="es-CL" sz="2000" dirty="0" smtClean="0"/>
              <a:t> Data </a:t>
            </a:r>
            <a:r>
              <a:rPr lang="es-CL" sz="2000" dirty="0" err="1" smtClean="0"/>
              <a:t>System</a:t>
            </a:r>
            <a:r>
              <a:rPr lang="es-CL" sz="2000" dirty="0" smtClean="0"/>
              <a:t>)</a:t>
            </a:r>
            <a:r>
              <a:rPr lang="es-CL" sz="5400" dirty="0" smtClean="0"/>
              <a:t/>
            </a:r>
            <a:br>
              <a:rPr lang="es-CL" sz="5400" dirty="0" smtClean="0"/>
            </a:br>
            <a:r>
              <a:rPr lang="es-CL" sz="2400" dirty="0" smtClean="0"/>
              <a:t>Software de gestión de Revelaciones </a:t>
            </a:r>
            <a:r>
              <a:rPr lang="es-CL" sz="2400" dirty="0" smtClean="0"/>
              <a:t>de </a:t>
            </a:r>
            <a:r>
              <a:rPr lang="es-CL" sz="2400" dirty="0" smtClean="0"/>
              <a:t>Estados Financieros </a:t>
            </a:r>
            <a:r>
              <a:rPr lang="es-CL" sz="2400" dirty="0" smtClean="0"/>
              <a:t>y generación de XBRL para IFRS.</a:t>
            </a:r>
            <a:endParaRPr lang="es-CL" dirty="0"/>
          </a:p>
        </p:txBody>
      </p:sp>
      <p:pic>
        <p:nvPicPr>
          <p:cNvPr id="6" name="5 Imagen" descr="mdr_tech1-e1345750218668.png"/>
          <p:cNvPicPr>
            <a:picLocks noChangeAspect="1"/>
          </p:cNvPicPr>
          <p:nvPr/>
        </p:nvPicPr>
        <p:blipFill>
          <a:blip r:embed="rId3"/>
          <a:stretch>
            <a:fillRect/>
          </a:stretch>
        </p:blipFill>
        <p:spPr>
          <a:xfrm>
            <a:off x="928662" y="1000108"/>
            <a:ext cx="1333500" cy="714375"/>
          </a:xfrm>
          <a:prstGeom prst="rect">
            <a:avLst/>
          </a:prstGeom>
        </p:spPr>
      </p:pic>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2 Título"/>
          <p:cNvSpPr>
            <a:spLocks noGrp="1"/>
          </p:cNvSpPr>
          <p:nvPr>
            <p:ph type="title"/>
          </p:nvPr>
        </p:nvSpPr>
        <p:spPr>
          <a:xfrm>
            <a:off x="500034" y="17328"/>
            <a:ext cx="7724118" cy="637200"/>
          </a:xfrm>
        </p:spPr>
        <p:txBody>
          <a:bodyPr>
            <a:normAutofit/>
          </a:bodyPr>
          <a:lstStyle/>
          <a:p>
            <a:r>
              <a:rPr lang="es-CL" sz="3200" dirty="0">
                <a:solidFill>
                  <a:schemeClr val="bg2">
                    <a:lumMod val="50000"/>
                  </a:schemeClr>
                </a:solidFill>
                <a:latin typeface="Arial" pitchFamily="34" charset="0"/>
                <a:cs typeface="Arial" pitchFamily="34" charset="0"/>
              </a:rPr>
              <a:t>EXFIDA, seguro y confiable </a:t>
            </a:r>
            <a:r>
              <a:rPr lang="es-CL" sz="3200" dirty="0">
                <a:solidFill>
                  <a:schemeClr val="bg2">
                    <a:lumMod val="25000"/>
                  </a:schemeClr>
                </a:solidFill>
                <a:latin typeface="Aharoni" pitchFamily="2" charset="-79"/>
                <a:cs typeface="Aharoni" pitchFamily="2" charset="-79"/>
              </a:rPr>
              <a:t>&gt;</a:t>
            </a:r>
          </a:p>
        </p:txBody>
      </p:sp>
      <p:pic>
        <p:nvPicPr>
          <p:cNvPr id="9" name="8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36866" name="Picture 2"/>
          <p:cNvPicPr>
            <a:picLocks noChangeAspect="1" noChangeArrowheads="1"/>
          </p:cNvPicPr>
          <p:nvPr/>
        </p:nvPicPr>
        <p:blipFill>
          <a:blip r:embed="rId3"/>
          <a:srcRect/>
          <a:stretch>
            <a:fillRect/>
          </a:stretch>
        </p:blipFill>
        <p:spPr bwMode="auto">
          <a:xfrm>
            <a:off x="323528" y="1412776"/>
            <a:ext cx="7793760" cy="366952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7" name="6 Imagen" descr="mdr_tech1-e1345750218668.png"/>
          <p:cNvPicPr>
            <a:picLocks noChangeAspect="1"/>
          </p:cNvPicPr>
          <p:nvPr/>
        </p:nvPicPr>
        <p:blipFill>
          <a:blip r:embed="rId4"/>
          <a:stretch>
            <a:fillRect/>
          </a:stretch>
        </p:blipFill>
        <p:spPr>
          <a:xfrm>
            <a:off x="7572396" y="243318"/>
            <a:ext cx="1333500" cy="714375"/>
          </a:xfrm>
          <a:prstGeom prst="rect">
            <a:avLst/>
          </a:prstGeom>
        </p:spPr>
      </p:pic>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500034" y="14552"/>
            <a:ext cx="6429420" cy="637200"/>
          </a:xfrm>
        </p:spPr>
        <p:txBody>
          <a:bodyPr>
            <a:noAutofit/>
          </a:bodyPr>
          <a:lstStyle/>
          <a:p>
            <a:pPr marL="109728" indent="0">
              <a:spcBef>
                <a:spcPct val="0"/>
              </a:spcBef>
              <a:buNone/>
            </a:pPr>
            <a: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Controle su </a:t>
            </a:r>
            <a:r>
              <a:rPr lang="es-CL" sz="3200" b="1" dirty="0" smtClean="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Información </a:t>
            </a:r>
            <a:r>
              <a:rPr lang="es-CL" sz="3200" b="1" dirty="0" smtClean="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&gt;</a:t>
            </a: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endPar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endParaRPr>
          </a:p>
        </p:txBody>
      </p:sp>
      <p:pic>
        <p:nvPicPr>
          <p:cNvPr id="6146" name="Picture 2"/>
          <p:cNvPicPr>
            <a:picLocks noChangeAspect="1" noChangeArrowheads="1"/>
          </p:cNvPicPr>
          <p:nvPr/>
        </p:nvPicPr>
        <p:blipFill>
          <a:blip r:embed="rId2"/>
          <a:srcRect/>
          <a:stretch>
            <a:fillRect/>
          </a:stretch>
        </p:blipFill>
        <p:spPr bwMode="auto">
          <a:xfrm>
            <a:off x="107504" y="1772816"/>
            <a:ext cx="7922102" cy="369436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3" name="2 Rectángulo"/>
          <p:cNvSpPr/>
          <p:nvPr/>
        </p:nvSpPr>
        <p:spPr>
          <a:xfrm>
            <a:off x="539552" y="1116613"/>
            <a:ext cx="7932386" cy="800219"/>
          </a:xfrm>
          <a:prstGeom prst="rect">
            <a:avLst/>
          </a:prstGeom>
        </p:spPr>
        <p:txBody>
          <a:bodyPr wrap="square">
            <a:spAutoFit/>
          </a:bodyPr>
          <a:lstStyle/>
          <a:p>
            <a:pPr algn="just"/>
            <a:r>
              <a:rPr lang="es-CL" dirty="0" smtClean="0"/>
              <a:t>	</a:t>
            </a:r>
            <a:r>
              <a:rPr lang="es-CL" sz="2300" dirty="0" smtClean="0">
                <a:solidFill>
                  <a:schemeClr val="accent4">
                    <a:lumMod val="75000"/>
                  </a:schemeClr>
                </a:solidFill>
                <a:latin typeface="Times New Roman" pitchFamily="18" charset="0"/>
                <a:cs typeface="Times New Roman" pitchFamily="18" charset="0"/>
              </a:rPr>
              <a:t>	</a:t>
            </a:r>
            <a:r>
              <a:rPr lang="es-CL" sz="2300" dirty="0" smtClean="0">
                <a:solidFill>
                  <a:schemeClr val="accent4">
                    <a:lumMod val="75000"/>
                  </a:schemeClr>
                </a:solidFill>
                <a:latin typeface="Calibri" pitchFamily="34" charset="0"/>
                <a:cs typeface="Calibri" pitchFamily="34" charset="0"/>
              </a:rPr>
              <a:t>Controle </a:t>
            </a:r>
            <a:r>
              <a:rPr lang="es-CL" sz="2300" dirty="0">
                <a:solidFill>
                  <a:schemeClr val="accent4">
                    <a:lumMod val="75000"/>
                  </a:schemeClr>
                </a:solidFill>
                <a:latin typeface="Calibri" pitchFamily="34" charset="0"/>
                <a:cs typeface="Calibri" pitchFamily="34" charset="0"/>
              </a:rPr>
              <a:t>las operaciones de Cierre y Apertura de período para el Ingreso de su Información.</a:t>
            </a:r>
          </a:p>
        </p:txBody>
      </p:sp>
      <p:pic>
        <p:nvPicPr>
          <p:cNvPr id="6" name="5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8" name="7 Imagen" descr="mdr_tech1-e1345750218668.png"/>
          <p:cNvPicPr>
            <a:picLocks noChangeAspect="1"/>
          </p:cNvPicPr>
          <p:nvPr/>
        </p:nvPicPr>
        <p:blipFill>
          <a:blip r:embed="rId4"/>
          <a:stretch>
            <a:fillRect/>
          </a:stretch>
        </p:blipFill>
        <p:spPr>
          <a:xfrm>
            <a:off x="7572396" y="243318"/>
            <a:ext cx="1333500" cy="714375"/>
          </a:xfrm>
          <a:prstGeom prst="rect">
            <a:avLst/>
          </a:prstGeom>
        </p:spPr>
      </p:pic>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395536" y="1124744"/>
            <a:ext cx="8280920" cy="792088"/>
          </a:xfrm>
        </p:spPr>
        <p:txBody>
          <a:bodyPr>
            <a:noAutofit/>
          </a:bodyPr>
          <a:lstStyle/>
          <a:p>
            <a:pPr marL="109728" indent="0" algn="just">
              <a:buNone/>
            </a:pPr>
            <a:r>
              <a:rPr lang="es-CL" sz="2300" dirty="0">
                <a:solidFill>
                  <a:schemeClr val="accent4">
                    <a:lumMod val="75000"/>
                  </a:schemeClr>
                </a:solidFill>
                <a:latin typeface="Times New Roman" pitchFamily="18" charset="0"/>
                <a:cs typeface="Times New Roman" pitchFamily="18" charset="0"/>
              </a:rPr>
              <a:t>	</a:t>
            </a:r>
            <a:r>
              <a:rPr lang="es-CL" sz="2300" dirty="0">
                <a:solidFill>
                  <a:schemeClr val="accent4">
                    <a:lumMod val="75000"/>
                  </a:schemeClr>
                </a:solidFill>
                <a:latin typeface="Calibri" pitchFamily="34" charset="0"/>
                <a:cs typeface="Calibri" pitchFamily="34" charset="0"/>
              </a:rPr>
              <a:t>Configure dinámicamente las estructuras de las Revelaciones según la normativa de la SVS.</a:t>
            </a:r>
          </a:p>
        </p:txBody>
      </p:sp>
      <p:sp>
        <p:nvSpPr>
          <p:cNvPr id="3" name="2 Título"/>
          <p:cNvSpPr>
            <a:spLocks noGrp="1"/>
          </p:cNvSpPr>
          <p:nvPr>
            <p:ph type="title"/>
          </p:nvPr>
        </p:nvSpPr>
        <p:spPr>
          <a:xfrm>
            <a:off x="500034" y="14552"/>
            <a:ext cx="6715172" cy="637200"/>
          </a:xfrm>
        </p:spPr>
        <p:txBody>
          <a:bodyPr>
            <a:noAutofit/>
          </a:bodyPr>
          <a:lstStyle/>
          <a:p>
            <a:r>
              <a:rPr lang="es-CL" sz="3200" dirty="0">
                <a:solidFill>
                  <a:schemeClr val="bg2">
                    <a:lumMod val="50000"/>
                  </a:schemeClr>
                </a:solidFill>
                <a:latin typeface="Arial" pitchFamily="34" charset="0"/>
                <a:cs typeface="Arial" pitchFamily="34" charset="0"/>
              </a:rPr>
              <a:t>Configure sus Revelaciones </a:t>
            </a:r>
            <a:r>
              <a:rPr lang="es-CL" sz="3200" dirty="0">
                <a:solidFill>
                  <a:schemeClr val="bg2">
                    <a:lumMod val="25000"/>
                  </a:schemeClr>
                </a:solidFill>
                <a:latin typeface="Aharoni" pitchFamily="2" charset="-79"/>
                <a:cs typeface="Aharoni" pitchFamily="2" charset="-79"/>
              </a:rPr>
              <a:t>&gt;</a:t>
            </a:r>
          </a:p>
        </p:txBody>
      </p:sp>
      <p:pic>
        <p:nvPicPr>
          <p:cNvPr id="4" name="Picture 6"/>
          <p:cNvPicPr>
            <a:picLocks noChangeAspect="1" noChangeArrowheads="1"/>
          </p:cNvPicPr>
          <p:nvPr/>
        </p:nvPicPr>
        <p:blipFill>
          <a:blip r:embed="rId2"/>
          <a:srcRect l="21799" t="2035" b="14518"/>
          <a:stretch>
            <a:fillRect/>
          </a:stretch>
        </p:blipFill>
        <p:spPr bwMode="auto">
          <a:xfrm>
            <a:off x="1561414" y="1556792"/>
            <a:ext cx="5818898" cy="415650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7" name="6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9" name="8 Imagen" descr="mdr_tech1-e1345750218668.png"/>
          <p:cNvPicPr>
            <a:picLocks noChangeAspect="1"/>
          </p:cNvPicPr>
          <p:nvPr/>
        </p:nvPicPr>
        <p:blipFill>
          <a:blip r:embed="rId4"/>
          <a:stretch>
            <a:fillRect/>
          </a:stretch>
        </p:blipFill>
        <p:spPr>
          <a:xfrm>
            <a:off x="7572396" y="214290"/>
            <a:ext cx="1333500" cy="714375"/>
          </a:xfrm>
          <a:prstGeom prst="rect">
            <a:avLst/>
          </a:prstGeom>
        </p:spPr>
      </p:pic>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srcRect/>
          <a:stretch>
            <a:fillRect/>
          </a:stretch>
        </p:blipFill>
        <p:spPr bwMode="auto">
          <a:xfrm>
            <a:off x="1187624" y="2204864"/>
            <a:ext cx="6101110" cy="345638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3" name="2 Rectángulo"/>
          <p:cNvSpPr/>
          <p:nvPr/>
        </p:nvSpPr>
        <p:spPr>
          <a:xfrm>
            <a:off x="611560" y="1116613"/>
            <a:ext cx="8136904" cy="800219"/>
          </a:xfrm>
          <a:prstGeom prst="rect">
            <a:avLst/>
          </a:prstGeom>
        </p:spPr>
        <p:txBody>
          <a:bodyPr wrap="square">
            <a:spAutoFit/>
          </a:bodyPr>
          <a:lstStyle/>
          <a:p>
            <a:pPr algn="just"/>
            <a:r>
              <a:rPr lang="es-CL" sz="2300" dirty="0">
                <a:solidFill>
                  <a:schemeClr val="accent4">
                    <a:lumMod val="75000"/>
                  </a:schemeClr>
                </a:solidFill>
                <a:latin typeface="Times New Roman" pitchFamily="18" charset="0"/>
                <a:cs typeface="Times New Roman" pitchFamily="18" charset="0"/>
              </a:rPr>
              <a:t>	</a:t>
            </a:r>
            <a:r>
              <a:rPr lang="es-CL" sz="2300" dirty="0">
                <a:solidFill>
                  <a:schemeClr val="accent4">
                    <a:lumMod val="75000"/>
                  </a:schemeClr>
                </a:solidFill>
                <a:latin typeface="Calibri" pitchFamily="34" charset="0"/>
                <a:cs typeface="Calibri" pitchFamily="34" charset="0"/>
              </a:rPr>
              <a:t>Configure las operatorias necesarias entre los campos de cada Revelación, estableciendo sumas y restas.</a:t>
            </a:r>
          </a:p>
        </p:txBody>
      </p:sp>
      <p:pic>
        <p:nvPicPr>
          <p:cNvPr id="7" name="6 Imagen" descr="logo_exfida.png"/>
          <p:cNvPicPr>
            <a:picLocks noChangeAspect="1"/>
          </p:cNvPicPr>
          <p:nvPr/>
        </p:nvPicPr>
        <p:blipFill>
          <a:blip r:embed="rId3"/>
          <a:stretch>
            <a:fillRect/>
          </a:stretch>
        </p:blipFill>
        <p:spPr>
          <a:xfrm>
            <a:off x="6572264" y="6072206"/>
            <a:ext cx="2286015" cy="576253"/>
          </a:xfrm>
          <a:prstGeom prst="rect">
            <a:avLst/>
          </a:prstGeom>
        </p:spPr>
      </p:pic>
      <p:sp>
        <p:nvSpPr>
          <p:cNvPr id="9" name="2 Título"/>
          <p:cNvSpPr>
            <a:spLocks noGrp="1"/>
          </p:cNvSpPr>
          <p:nvPr>
            <p:ph type="title"/>
          </p:nvPr>
        </p:nvSpPr>
        <p:spPr>
          <a:xfrm>
            <a:off x="428596" y="14552"/>
            <a:ext cx="7000924" cy="637200"/>
          </a:xfrm>
        </p:spPr>
        <p:txBody>
          <a:bodyPr>
            <a:noAutofit/>
          </a:bodyPr>
          <a:lstStyle/>
          <a:p>
            <a:r>
              <a:rPr lang="es-CL" sz="3200" dirty="0" smtClean="0">
                <a:solidFill>
                  <a:schemeClr val="bg2">
                    <a:lumMod val="50000"/>
                  </a:schemeClr>
                </a:solidFill>
                <a:latin typeface="Arial" pitchFamily="34" charset="0"/>
                <a:cs typeface="Arial" pitchFamily="34" charset="0"/>
              </a:rPr>
              <a:t>Añada operaciones y fórmulas </a:t>
            </a:r>
            <a:r>
              <a:rPr lang="es-CL" sz="3200" dirty="0">
                <a:solidFill>
                  <a:schemeClr val="bg2">
                    <a:lumMod val="25000"/>
                  </a:schemeClr>
                </a:solidFill>
                <a:latin typeface="Aharoni" pitchFamily="2" charset="-79"/>
                <a:cs typeface="Aharoni" pitchFamily="2" charset="-79"/>
              </a:rPr>
              <a:t>&gt;</a:t>
            </a:r>
          </a:p>
        </p:txBody>
      </p:sp>
      <p:pic>
        <p:nvPicPr>
          <p:cNvPr id="10" name="9 Imagen" descr="mdr_tech1-e1345750218668.png"/>
          <p:cNvPicPr>
            <a:picLocks noChangeAspect="1"/>
          </p:cNvPicPr>
          <p:nvPr/>
        </p:nvPicPr>
        <p:blipFill>
          <a:blip r:embed="rId4"/>
          <a:stretch>
            <a:fillRect/>
          </a:stretch>
        </p:blipFill>
        <p:spPr>
          <a:xfrm>
            <a:off x="7572396" y="243318"/>
            <a:ext cx="1333500" cy="714375"/>
          </a:xfrm>
          <a:prstGeom prst="rect">
            <a:avLst/>
          </a:prstGeom>
        </p:spPr>
      </p:pic>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18194"/>
            <a:ext cx="7286676" cy="637200"/>
          </a:xfrm>
        </p:spPr>
        <p:txBody>
          <a:bodyPr>
            <a:noAutofit/>
          </a:bodyPr>
          <a:lstStyle/>
          <a:p>
            <a:pPr marL="109728" indent="0">
              <a:spcBef>
                <a:spcPct val="0"/>
              </a:spcBef>
              <a:buNone/>
            </a:pPr>
            <a: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Proceso e Ingreso de Información </a:t>
            </a:r>
            <a:r>
              <a:rPr lang="es-CL" sz="3200" b="1" dirty="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&gt;</a:t>
            </a:r>
            <a:br>
              <a:rPr lang="es-CL" sz="3200" b="1" dirty="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endPar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endParaRPr>
          </a:p>
        </p:txBody>
      </p:sp>
      <p:sp>
        <p:nvSpPr>
          <p:cNvPr id="3" name="2 Rectángulo"/>
          <p:cNvSpPr/>
          <p:nvPr/>
        </p:nvSpPr>
        <p:spPr>
          <a:xfrm>
            <a:off x="755576" y="1122710"/>
            <a:ext cx="7920880" cy="1154162"/>
          </a:xfrm>
          <a:prstGeom prst="rect">
            <a:avLst/>
          </a:prstGeom>
        </p:spPr>
        <p:txBody>
          <a:bodyPr wrap="square">
            <a:spAutoFit/>
          </a:bodyPr>
          <a:lstStyle/>
          <a:p>
            <a:pPr algn="just"/>
            <a:r>
              <a:rPr lang="es-CL" sz="2300" dirty="0">
                <a:solidFill>
                  <a:schemeClr val="accent4">
                    <a:lumMod val="75000"/>
                  </a:schemeClr>
                </a:solidFill>
                <a:latin typeface="Calibri" pitchFamily="34" charset="0"/>
                <a:cs typeface="Calibri" pitchFamily="34" charset="0"/>
              </a:rPr>
              <a:t>	Ingrese y almacene su información, para divulgarla de forma oportuna y fácil, validando dichos ingresos contra sus EEFF.</a:t>
            </a:r>
          </a:p>
        </p:txBody>
      </p:sp>
      <p:pic>
        <p:nvPicPr>
          <p:cNvPr id="7" name="6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2050" name="Picture 2"/>
          <p:cNvPicPr>
            <a:picLocks noChangeAspect="1" noChangeArrowheads="1"/>
          </p:cNvPicPr>
          <p:nvPr/>
        </p:nvPicPr>
        <p:blipFill>
          <a:blip r:embed="rId3"/>
          <a:srcRect/>
          <a:stretch>
            <a:fillRect/>
          </a:stretch>
        </p:blipFill>
        <p:spPr bwMode="auto">
          <a:xfrm>
            <a:off x="899592" y="2204864"/>
            <a:ext cx="7072362" cy="328157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9" name="8 Imagen" descr="mdr_tech1-e1345750218668.png"/>
          <p:cNvPicPr>
            <a:picLocks noChangeAspect="1"/>
          </p:cNvPicPr>
          <p:nvPr/>
        </p:nvPicPr>
        <p:blipFill>
          <a:blip r:embed="rId4"/>
          <a:stretch>
            <a:fillRect/>
          </a:stretch>
        </p:blipFill>
        <p:spPr>
          <a:xfrm>
            <a:off x="7572396" y="243318"/>
            <a:ext cx="1333500" cy="714375"/>
          </a:xfrm>
          <a:prstGeom prst="rect">
            <a:avLst/>
          </a:prstGeom>
        </p:spPr>
      </p:pic>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descr="logo_exfida.png"/>
          <p:cNvPicPr>
            <a:picLocks noChangeAspect="1"/>
          </p:cNvPicPr>
          <p:nvPr/>
        </p:nvPicPr>
        <p:blipFill>
          <a:blip r:embed="rId2"/>
          <a:stretch>
            <a:fillRect/>
          </a:stretch>
        </p:blipFill>
        <p:spPr>
          <a:xfrm>
            <a:off x="6572264" y="6072206"/>
            <a:ext cx="2286015" cy="576253"/>
          </a:xfrm>
          <a:prstGeom prst="rect">
            <a:avLst/>
          </a:prstGeom>
        </p:spPr>
      </p:pic>
      <p:sp>
        <p:nvSpPr>
          <p:cNvPr id="2" name="1 Marcador de contenido"/>
          <p:cNvSpPr>
            <a:spLocks noGrp="1"/>
          </p:cNvSpPr>
          <p:nvPr>
            <p:ph idx="1"/>
          </p:nvPr>
        </p:nvSpPr>
        <p:spPr>
          <a:xfrm>
            <a:off x="500034" y="29028"/>
            <a:ext cx="6000792" cy="637200"/>
          </a:xfrm>
        </p:spPr>
        <p:txBody>
          <a:bodyPr>
            <a:noAutofit/>
          </a:bodyPr>
          <a:lstStyle/>
          <a:p>
            <a:pPr marL="109728" indent="0">
              <a:spcBef>
                <a:spcPct val="0"/>
              </a:spcBef>
              <a:buNone/>
            </a:pPr>
            <a: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Workflow de Aprobación </a:t>
            </a:r>
            <a:r>
              <a:rPr lang="es-CL" sz="3200" b="1" dirty="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&gt;</a:t>
            </a:r>
            <a:r>
              <a:rPr lang="es-CL" sz="32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32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endPar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endParaRPr>
          </a:p>
        </p:txBody>
      </p:sp>
      <p:pic>
        <p:nvPicPr>
          <p:cNvPr id="3" name="Picture 3"/>
          <p:cNvPicPr>
            <a:picLocks noChangeAspect="1" noChangeArrowheads="1"/>
          </p:cNvPicPr>
          <p:nvPr/>
        </p:nvPicPr>
        <p:blipFill>
          <a:blip r:embed="rId3"/>
          <a:srcRect b="6584"/>
          <a:stretch>
            <a:fillRect/>
          </a:stretch>
        </p:blipFill>
        <p:spPr bwMode="auto">
          <a:xfrm>
            <a:off x="1187624" y="1127626"/>
            <a:ext cx="5976664" cy="471293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4" name="3 Rectángulo"/>
          <p:cNvSpPr/>
          <p:nvPr/>
        </p:nvSpPr>
        <p:spPr>
          <a:xfrm>
            <a:off x="958872" y="1110516"/>
            <a:ext cx="7357544" cy="446276"/>
          </a:xfrm>
          <a:prstGeom prst="rect">
            <a:avLst/>
          </a:prstGeom>
        </p:spPr>
        <p:txBody>
          <a:bodyPr wrap="square">
            <a:spAutoFit/>
          </a:bodyPr>
          <a:lstStyle/>
          <a:p>
            <a:pPr algn="just"/>
            <a:r>
              <a:rPr lang="es-CL" sz="2300" dirty="0">
                <a:solidFill>
                  <a:schemeClr val="accent4">
                    <a:lumMod val="75000"/>
                  </a:schemeClr>
                </a:solidFill>
                <a:latin typeface="Calibri" pitchFamily="34" charset="0"/>
                <a:cs typeface="Calibri" pitchFamily="34" charset="0"/>
              </a:rPr>
              <a:t>Mantenga el control sobre el estado de los RF por periodo.</a:t>
            </a:r>
          </a:p>
        </p:txBody>
      </p:sp>
      <p:pic>
        <p:nvPicPr>
          <p:cNvPr id="9" name="8 Imagen" descr="mdr_tech1-e1345750218668.png"/>
          <p:cNvPicPr>
            <a:picLocks noChangeAspect="1"/>
          </p:cNvPicPr>
          <p:nvPr/>
        </p:nvPicPr>
        <p:blipFill>
          <a:blip r:embed="rId4"/>
          <a:stretch>
            <a:fillRect/>
          </a:stretch>
        </p:blipFill>
        <p:spPr>
          <a:xfrm>
            <a:off x="7572396" y="243318"/>
            <a:ext cx="1333500" cy="714375"/>
          </a:xfrm>
          <a:prstGeom prst="rect">
            <a:avLst/>
          </a:prstGeom>
        </p:spPr>
      </p:pic>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23393"/>
            <a:ext cx="6858048" cy="637200"/>
          </a:xfrm>
        </p:spPr>
        <p:txBody>
          <a:bodyPr>
            <a:noAutofit/>
          </a:bodyPr>
          <a:lstStyle/>
          <a:p>
            <a:pPr marL="109728" indent="0">
              <a:buNone/>
            </a:pPr>
            <a: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Validación en base a sus EE.FF </a:t>
            </a:r>
            <a:r>
              <a:rPr lang="es-CL" sz="3200" b="1" dirty="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&gt;</a:t>
            </a:r>
            <a:br>
              <a:rPr lang="es-CL" sz="3200" b="1" dirty="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r>
              <a:rPr lang="es-CL" sz="32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32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r>
              <a:rPr lang="es-CL" sz="32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t>
            </a:r>
          </a:p>
        </p:txBody>
      </p:sp>
      <p:sp>
        <p:nvSpPr>
          <p:cNvPr id="4" name="3 Rectángulo"/>
          <p:cNvSpPr/>
          <p:nvPr/>
        </p:nvSpPr>
        <p:spPr>
          <a:xfrm>
            <a:off x="827584" y="1116613"/>
            <a:ext cx="7992888" cy="800219"/>
          </a:xfrm>
          <a:prstGeom prst="rect">
            <a:avLst/>
          </a:prstGeom>
        </p:spPr>
        <p:txBody>
          <a:bodyPr wrap="square">
            <a:spAutoFit/>
          </a:bodyPr>
          <a:lstStyle/>
          <a:p>
            <a:r>
              <a:rPr lang="es-CL" sz="2300" dirty="0" smtClean="0">
                <a:solidFill>
                  <a:schemeClr val="accent4">
                    <a:lumMod val="75000"/>
                  </a:schemeClr>
                </a:solidFill>
                <a:latin typeface="Calibri" pitchFamily="34" charset="0"/>
                <a:cs typeface="Calibri" pitchFamily="34" charset="0"/>
              </a:rPr>
              <a:t>	</a:t>
            </a:r>
            <a:r>
              <a:rPr lang="es-CL" sz="2300" dirty="0">
                <a:solidFill>
                  <a:schemeClr val="accent4">
                    <a:lumMod val="75000"/>
                  </a:schemeClr>
                </a:solidFill>
                <a:latin typeface="Calibri" pitchFamily="34" charset="0"/>
                <a:cs typeface="Calibri" pitchFamily="34" charset="0"/>
              </a:rPr>
              <a:t>Cargue sus Estados Financieros en EXFIDA y valide sus Revelaciones en base a estos.</a:t>
            </a:r>
          </a:p>
        </p:txBody>
      </p:sp>
      <p:pic>
        <p:nvPicPr>
          <p:cNvPr id="7" name="6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3074" name="Picture 2"/>
          <p:cNvPicPr>
            <a:picLocks noChangeAspect="1" noChangeArrowheads="1"/>
          </p:cNvPicPr>
          <p:nvPr/>
        </p:nvPicPr>
        <p:blipFill>
          <a:blip r:embed="rId3"/>
          <a:srcRect/>
          <a:stretch>
            <a:fillRect/>
          </a:stretch>
        </p:blipFill>
        <p:spPr bwMode="auto">
          <a:xfrm>
            <a:off x="1187624" y="1988840"/>
            <a:ext cx="6552728" cy="340944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9" name="8 Imagen" descr="mdr_tech1-e1345750218668.png"/>
          <p:cNvPicPr>
            <a:picLocks noChangeAspect="1"/>
          </p:cNvPicPr>
          <p:nvPr/>
        </p:nvPicPr>
        <p:blipFill>
          <a:blip r:embed="rId4"/>
          <a:stretch>
            <a:fillRect/>
          </a:stretch>
        </p:blipFill>
        <p:spPr>
          <a:xfrm>
            <a:off x="7572396" y="243318"/>
            <a:ext cx="1333500" cy="714375"/>
          </a:xfrm>
          <a:prstGeom prst="rect">
            <a:avLst/>
          </a:prstGeom>
        </p:spPr>
      </p:pic>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descr="logo_exfida.png"/>
          <p:cNvPicPr>
            <a:picLocks noChangeAspect="1"/>
          </p:cNvPicPr>
          <p:nvPr/>
        </p:nvPicPr>
        <p:blipFill>
          <a:blip r:embed="rId2"/>
          <a:stretch>
            <a:fillRect/>
          </a:stretch>
        </p:blipFill>
        <p:spPr>
          <a:xfrm>
            <a:off x="6572264" y="6072206"/>
            <a:ext cx="2286015" cy="576253"/>
          </a:xfrm>
          <a:prstGeom prst="rect">
            <a:avLst/>
          </a:prstGeom>
        </p:spPr>
      </p:pic>
      <p:sp>
        <p:nvSpPr>
          <p:cNvPr id="2" name="1 Marcador de contenido"/>
          <p:cNvSpPr>
            <a:spLocks noGrp="1"/>
          </p:cNvSpPr>
          <p:nvPr>
            <p:ph idx="1"/>
          </p:nvPr>
        </p:nvSpPr>
        <p:spPr>
          <a:xfrm>
            <a:off x="500034" y="18194"/>
            <a:ext cx="7072362" cy="637200"/>
          </a:xfrm>
        </p:spPr>
        <p:txBody>
          <a:bodyPr>
            <a:noAutofit/>
          </a:bodyPr>
          <a:lstStyle/>
          <a:p>
            <a:pPr marL="109728" indent="0">
              <a:buNone/>
            </a:pPr>
            <a: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Notificador de Cambios en EEFF </a:t>
            </a:r>
            <a:r>
              <a:rPr lang="es-CL" sz="3200" b="1" dirty="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&gt;</a:t>
            </a:r>
            <a:r>
              <a:rPr lang="es-CL" sz="32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32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t>
            </a:r>
          </a:p>
        </p:txBody>
      </p:sp>
      <p:pic>
        <p:nvPicPr>
          <p:cNvPr id="8195" name="Picture 3"/>
          <p:cNvPicPr>
            <a:picLocks noChangeAspect="1" noChangeArrowheads="1"/>
          </p:cNvPicPr>
          <p:nvPr/>
        </p:nvPicPr>
        <p:blipFill>
          <a:blip r:embed="rId3"/>
          <a:srcRect/>
          <a:stretch>
            <a:fillRect/>
          </a:stretch>
        </p:blipFill>
        <p:spPr bwMode="auto">
          <a:xfrm>
            <a:off x="1403648" y="2132856"/>
            <a:ext cx="6000792" cy="314242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4" name="3 Rectángulo"/>
          <p:cNvSpPr/>
          <p:nvPr/>
        </p:nvSpPr>
        <p:spPr>
          <a:xfrm>
            <a:off x="683568" y="1116613"/>
            <a:ext cx="7992888" cy="800219"/>
          </a:xfrm>
          <a:prstGeom prst="rect">
            <a:avLst/>
          </a:prstGeom>
        </p:spPr>
        <p:txBody>
          <a:bodyPr wrap="square">
            <a:spAutoFit/>
          </a:bodyPr>
          <a:lstStyle/>
          <a:p>
            <a:r>
              <a:rPr lang="es-CL" sz="2300" dirty="0"/>
              <a:t>	</a:t>
            </a:r>
            <a:r>
              <a:rPr lang="es-CL" sz="2300" dirty="0">
                <a:solidFill>
                  <a:schemeClr val="accent4">
                    <a:lumMod val="75000"/>
                  </a:schemeClr>
                </a:solidFill>
                <a:latin typeface="Calibri" pitchFamily="34" charset="0"/>
                <a:cs typeface="Calibri" pitchFamily="34" charset="0"/>
              </a:rPr>
              <a:t>Notifique a sus Áreas de Negocio el cambio en sus estados financieros para la cuadratura de sus revelaciones.</a:t>
            </a:r>
          </a:p>
        </p:txBody>
      </p:sp>
      <p:pic>
        <p:nvPicPr>
          <p:cNvPr id="9" name="8 Imagen" descr="mdr_tech1-e1345750218668.png"/>
          <p:cNvPicPr>
            <a:picLocks noChangeAspect="1"/>
          </p:cNvPicPr>
          <p:nvPr/>
        </p:nvPicPr>
        <p:blipFill>
          <a:blip r:embed="rId4"/>
          <a:stretch>
            <a:fillRect/>
          </a:stretch>
        </p:blipFill>
        <p:spPr>
          <a:xfrm>
            <a:off x="7572396" y="243318"/>
            <a:ext cx="1333500" cy="714375"/>
          </a:xfrm>
          <a:prstGeom prst="rect">
            <a:avLst/>
          </a:prstGeom>
        </p:spPr>
      </p:pic>
    </p:spTree>
    <p:extLst>
      <p:ext uri="{BB962C8B-B14F-4D97-AF65-F5344CB8AC3E}">
        <p14:creationId xmlns="" xmlns:p14="http://schemas.microsoft.com/office/powerpoint/2010/main" val="2482610731"/>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https://encrypted-tbn3.google.com/images?q=tbn:ANd9GcQv7o1uYuJTJ_GXWrchmYmF3--4xm-9XARhhT8NqDM6vkiRhclk"/>
          <p:cNvPicPr>
            <a:picLocks noChangeAspect="1" noChangeArrowheads="1"/>
          </p:cNvPicPr>
          <p:nvPr/>
        </p:nvPicPr>
        <p:blipFill>
          <a:blip r:embed="rId2"/>
          <a:srcRect/>
          <a:stretch>
            <a:fillRect/>
          </a:stretch>
        </p:blipFill>
        <p:spPr bwMode="auto">
          <a:xfrm>
            <a:off x="3654777" y="5658857"/>
            <a:ext cx="1800241" cy="826697"/>
          </a:xfrm>
          <a:prstGeom prst="rect">
            <a:avLst/>
          </a:prstGeom>
          <a:noFill/>
        </p:spPr>
      </p:pic>
      <p:sp>
        <p:nvSpPr>
          <p:cNvPr id="2" name="1 Marcador de contenido"/>
          <p:cNvSpPr>
            <a:spLocks noGrp="1"/>
          </p:cNvSpPr>
          <p:nvPr>
            <p:ph idx="1"/>
          </p:nvPr>
        </p:nvSpPr>
        <p:spPr>
          <a:xfrm>
            <a:off x="500034" y="24259"/>
            <a:ext cx="7072362" cy="637200"/>
          </a:xfrm>
        </p:spPr>
        <p:txBody>
          <a:bodyPr>
            <a:noAutofit/>
          </a:bodyPr>
          <a:lstStyle/>
          <a:p>
            <a:pPr marL="109728" indent="0">
              <a:buNone/>
            </a:pPr>
            <a: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Cree sus propios Informes </a:t>
            </a:r>
            <a:r>
              <a:rPr lang="es-CL" sz="3200" b="1" dirty="0" smtClean="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XBRL </a:t>
            </a:r>
            <a:r>
              <a:rPr lang="es-CL" sz="2800" b="1" dirty="0" smtClean="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&gt;</a:t>
            </a: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t>
            </a:r>
          </a:p>
        </p:txBody>
      </p:sp>
      <p:sp>
        <p:nvSpPr>
          <p:cNvPr id="4" name="3 Rectángulo"/>
          <p:cNvSpPr/>
          <p:nvPr/>
        </p:nvSpPr>
        <p:spPr>
          <a:xfrm>
            <a:off x="683568" y="1116613"/>
            <a:ext cx="7992888" cy="1154162"/>
          </a:xfrm>
          <a:prstGeom prst="rect">
            <a:avLst/>
          </a:prstGeom>
        </p:spPr>
        <p:txBody>
          <a:bodyPr wrap="square">
            <a:spAutoFit/>
          </a:bodyPr>
          <a:lstStyle/>
          <a:p>
            <a:r>
              <a:rPr lang="es-CL" sz="2300" dirty="0" smtClean="0">
                <a:solidFill>
                  <a:schemeClr val="accent4">
                    <a:lumMod val="75000"/>
                  </a:schemeClr>
                </a:solidFill>
                <a:latin typeface="Times New Roman" pitchFamily="18" charset="0"/>
                <a:cs typeface="Times New Roman" pitchFamily="18" charset="0"/>
              </a:rPr>
              <a:t>	</a:t>
            </a:r>
            <a:r>
              <a:rPr lang="es-CL" sz="2300" dirty="0">
                <a:solidFill>
                  <a:schemeClr val="accent4">
                    <a:lumMod val="75000"/>
                  </a:schemeClr>
                </a:solidFill>
                <a:latin typeface="Calibri" pitchFamily="34" charset="0"/>
                <a:cs typeface="Calibri" pitchFamily="34" charset="0"/>
              </a:rPr>
              <a:t>Genere y valide sus informes XBRL en base a la información consolidada en </a:t>
            </a:r>
            <a:r>
              <a:rPr lang="es-CL" sz="2300" dirty="0" smtClean="0">
                <a:solidFill>
                  <a:schemeClr val="accent4">
                    <a:lumMod val="75000"/>
                  </a:schemeClr>
                </a:solidFill>
                <a:latin typeface="Calibri" pitchFamily="34" charset="0"/>
                <a:cs typeface="Calibri" pitchFamily="34" charset="0"/>
              </a:rPr>
              <a:t>EXFIDA y las taxonomías informadas por la SVS.</a:t>
            </a:r>
            <a:endParaRPr lang="es-CL" sz="2300" dirty="0">
              <a:solidFill>
                <a:schemeClr val="accent4">
                  <a:lumMod val="75000"/>
                </a:schemeClr>
              </a:solidFill>
              <a:latin typeface="Calibri" pitchFamily="34" charset="0"/>
              <a:cs typeface="Calibri" pitchFamily="34" charset="0"/>
            </a:endParaRPr>
          </a:p>
        </p:txBody>
      </p:sp>
      <p:pic>
        <p:nvPicPr>
          <p:cNvPr id="7" name="6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5122" name="Picture 2"/>
          <p:cNvPicPr>
            <a:picLocks noChangeAspect="1" noChangeArrowheads="1"/>
          </p:cNvPicPr>
          <p:nvPr/>
        </p:nvPicPr>
        <p:blipFill>
          <a:blip r:embed="rId4"/>
          <a:srcRect r="14583" b="17781"/>
          <a:stretch>
            <a:fillRect/>
          </a:stretch>
        </p:blipFill>
        <p:spPr bwMode="auto">
          <a:xfrm>
            <a:off x="1126004" y="1900302"/>
            <a:ext cx="6232078" cy="36004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0" name="9 Imagen" descr="mdr_tech1-e1345750218668.png"/>
          <p:cNvPicPr>
            <a:picLocks noChangeAspect="1"/>
          </p:cNvPicPr>
          <p:nvPr/>
        </p:nvPicPr>
        <p:blipFill>
          <a:blip r:embed="rId5"/>
          <a:stretch>
            <a:fillRect/>
          </a:stretch>
        </p:blipFill>
        <p:spPr>
          <a:xfrm>
            <a:off x="7572396" y="243318"/>
            <a:ext cx="1333500" cy="714375"/>
          </a:xfrm>
          <a:prstGeom prst="rect">
            <a:avLst/>
          </a:prstGeom>
        </p:spPr>
      </p:pic>
    </p:spTree>
    <p:extLst>
      <p:ext uri="{BB962C8B-B14F-4D97-AF65-F5344CB8AC3E}">
        <p14:creationId xmlns="" xmlns:p14="http://schemas.microsoft.com/office/powerpoint/2010/main" val="2482610731"/>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6 Imagen" descr="logo_exfida.png"/>
          <p:cNvPicPr>
            <a:picLocks noChangeAspect="1"/>
          </p:cNvPicPr>
          <p:nvPr/>
        </p:nvPicPr>
        <p:blipFill>
          <a:blip r:embed="rId2"/>
          <a:stretch>
            <a:fillRect/>
          </a:stretch>
        </p:blipFill>
        <p:spPr>
          <a:xfrm>
            <a:off x="6572264" y="6072206"/>
            <a:ext cx="2286015" cy="576253"/>
          </a:xfrm>
          <a:prstGeom prst="rect">
            <a:avLst/>
          </a:prstGeom>
        </p:spPr>
      </p:pic>
      <p:sp>
        <p:nvSpPr>
          <p:cNvPr id="2" name="1 Marcador de contenido"/>
          <p:cNvSpPr>
            <a:spLocks noGrp="1"/>
          </p:cNvSpPr>
          <p:nvPr>
            <p:ph idx="1"/>
          </p:nvPr>
        </p:nvSpPr>
        <p:spPr>
          <a:xfrm>
            <a:off x="428595" y="0"/>
            <a:ext cx="3286149" cy="637200"/>
          </a:xfrm>
        </p:spPr>
        <p:txBody>
          <a:bodyPr>
            <a:noAutofit/>
          </a:bodyPr>
          <a:lstStyle/>
          <a:p>
            <a:pPr marL="109728" indent="0">
              <a:buNone/>
            </a:pPr>
            <a: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Reportes </a:t>
            </a:r>
            <a:r>
              <a:rPr lang="es-CL" sz="3200" b="1" dirty="0">
                <a:solidFill>
                  <a:schemeClr val="bg2">
                    <a:lumMod val="25000"/>
                  </a:schemeClr>
                </a:solidFill>
                <a:effectLst>
                  <a:outerShdw blurRad="31750" dist="25400" dir="5400000" algn="tl" rotWithShape="0">
                    <a:srgbClr val="000000">
                      <a:alpha val="25000"/>
                    </a:srgbClr>
                  </a:outerShdw>
                </a:effectLst>
                <a:latin typeface="Arial" pitchFamily="34" charset="0"/>
                <a:ea typeface="+mj-ea"/>
                <a:cs typeface="Arial" pitchFamily="34" charset="0"/>
              </a:rPr>
              <a:t>&gt;</a:t>
            </a:r>
            <a: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
            </a:r>
            <a:b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b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endPar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endParaRPr>
          </a:p>
        </p:txBody>
      </p:sp>
      <p:pic>
        <p:nvPicPr>
          <p:cNvPr id="3075" name="Picture 3"/>
          <p:cNvPicPr>
            <a:picLocks noChangeAspect="1" noChangeArrowheads="1"/>
          </p:cNvPicPr>
          <p:nvPr/>
        </p:nvPicPr>
        <p:blipFill>
          <a:blip r:embed="rId3"/>
          <a:srcRect/>
          <a:stretch>
            <a:fillRect/>
          </a:stretch>
        </p:blipFill>
        <p:spPr bwMode="auto">
          <a:xfrm>
            <a:off x="1763688" y="3212976"/>
            <a:ext cx="5592114" cy="247230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3" name="2 Rectángulo"/>
          <p:cNvSpPr/>
          <p:nvPr/>
        </p:nvSpPr>
        <p:spPr>
          <a:xfrm>
            <a:off x="384030" y="1104320"/>
            <a:ext cx="8364434" cy="1964640"/>
          </a:xfrm>
          <a:prstGeom prst="rect">
            <a:avLst/>
          </a:prstGeom>
        </p:spPr>
        <p:txBody>
          <a:bodyPr wrap="square">
            <a:spAutoFit/>
          </a:bodyPr>
          <a:lstStyle/>
          <a:p>
            <a:r>
              <a:rPr lang="es-CL" sz="2300" b="1" dirty="0"/>
              <a:t>	</a:t>
            </a:r>
            <a:r>
              <a:rPr lang="es-CL" sz="2300" dirty="0">
                <a:solidFill>
                  <a:schemeClr val="accent4">
                    <a:lumMod val="75000"/>
                  </a:schemeClr>
                </a:solidFill>
                <a:latin typeface="Calibri" pitchFamily="34" charset="0"/>
                <a:cs typeface="Calibri" pitchFamily="34" charset="0"/>
              </a:rPr>
              <a:t>EXFIDA provee reportes de su información de revelaciones para evitar impresiones innecesarias.</a:t>
            </a:r>
            <a:br>
              <a:rPr lang="es-CL" sz="2300" dirty="0">
                <a:solidFill>
                  <a:schemeClr val="accent4">
                    <a:lumMod val="75000"/>
                  </a:schemeClr>
                </a:solidFill>
                <a:latin typeface="Calibri" pitchFamily="34" charset="0"/>
                <a:cs typeface="Calibri" pitchFamily="34" charset="0"/>
              </a:rPr>
            </a:br>
            <a:endParaRPr lang="es-CL" sz="2300" dirty="0">
              <a:solidFill>
                <a:schemeClr val="accent4">
                  <a:lumMod val="75000"/>
                </a:schemeClr>
              </a:solidFill>
              <a:latin typeface="Calibri" pitchFamily="34" charset="0"/>
              <a:cs typeface="Calibri" pitchFamily="34" charset="0"/>
            </a:endParaRPr>
          </a:p>
          <a:p>
            <a:pPr marL="859536" lvl="2" indent="-228600" algn="just">
              <a:spcBef>
                <a:spcPts val="350"/>
              </a:spcBef>
              <a:buClr>
                <a:schemeClr val="accent2"/>
              </a:buClr>
              <a:buSzPct val="100000"/>
              <a:buFont typeface="Wingdings 2"/>
              <a:buChar char=""/>
            </a:pPr>
            <a:r>
              <a:rPr lang="es-CL" sz="2300" dirty="0">
                <a:solidFill>
                  <a:schemeClr val="accent4">
                    <a:lumMod val="75000"/>
                  </a:schemeClr>
                </a:solidFill>
                <a:latin typeface="Calibri" pitchFamily="34" charset="0"/>
                <a:cs typeface="Calibri" pitchFamily="34" charset="0"/>
              </a:rPr>
              <a:t>Consolidado de Revelaciones en MS Word.</a:t>
            </a:r>
          </a:p>
          <a:p>
            <a:pPr marL="859536" lvl="2" indent="-228600" algn="just">
              <a:spcBef>
                <a:spcPts val="350"/>
              </a:spcBef>
              <a:buClr>
                <a:schemeClr val="accent2"/>
              </a:buClr>
              <a:buSzPct val="100000"/>
              <a:buFont typeface="Wingdings 2"/>
              <a:buChar char=""/>
            </a:pPr>
            <a:r>
              <a:rPr lang="es-CL" sz="2300" dirty="0">
                <a:solidFill>
                  <a:schemeClr val="accent4">
                    <a:lumMod val="75000"/>
                  </a:schemeClr>
                </a:solidFill>
                <a:latin typeface="Calibri" pitchFamily="34" charset="0"/>
                <a:cs typeface="Calibri" pitchFamily="34" charset="0"/>
              </a:rPr>
              <a:t>Revelaciones en Formato MS Excel.</a:t>
            </a:r>
          </a:p>
        </p:txBody>
      </p:sp>
      <p:pic>
        <p:nvPicPr>
          <p:cNvPr id="9" name="8 Imagen" descr="mdr_tech1-e1345750218668.png"/>
          <p:cNvPicPr>
            <a:picLocks noChangeAspect="1"/>
          </p:cNvPicPr>
          <p:nvPr/>
        </p:nvPicPr>
        <p:blipFill>
          <a:blip r:embed="rId4"/>
          <a:stretch>
            <a:fillRect/>
          </a:stretch>
        </p:blipFill>
        <p:spPr>
          <a:xfrm>
            <a:off x="7572396" y="243318"/>
            <a:ext cx="1333500" cy="714375"/>
          </a:xfrm>
          <a:prstGeom prst="rect">
            <a:avLst/>
          </a:prstGeom>
        </p:spPr>
      </p:pic>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encrypted-tbn2.google.com/images?q=tbn:ANd9GcT9AkrKxbEeJynvQaRHRnCY-SPbxVhyc9F15zloLOQrvily27W8"/>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786182" y="4786322"/>
            <a:ext cx="1763688" cy="1321064"/>
          </a:xfrm>
          <a:prstGeom prst="rect">
            <a:avLst/>
          </a:prstGeom>
          <a:noFill/>
          <a:extLst>
            <a:ext uri="{909E8E84-426E-40DD-AFC4-6F175D3DCCD1}">
              <a14:hiddenFill xmlns="" xmlns:a14="http://schemas.microsoft.com/office/drawing/2010/main">
                <a:solidFill>
                  <a:srgbClr val="FFFFFF"/>
                </a:solidFill>
              </a14:hiddenFill>
            </a:ext>
          </a:extLst>
        </p:spPr>
      </p:pic>
      <p:sp>
        <p:nvSpPr>
          <p:cNvPr id="2" name="1 Marcador de contenido"/>
          <p:cNvSpPr>
            <a:spLocks noGrp="1"/>
          </p:cNvSpPr>
          <p:nvPr>
            <p:ph idx="1"/>
          </p:nvPr>
        </p:nvSpPr>
        <p:spPr>
          <a:xfrm>
            <a:off x="630462" y="1124744"/>
            <a:ext cx="7848872" cy="3528392"/>
          </a:xfrm>
        </p:spPr>
        <p:txBody>
          <a:bodyPr>
            <a:normAutofit/>
          </a:bodyPr>
          <a:lstStyle/>
          <a:p>
            <a:pPr algn="just" fontAlgn="base">
              <a:buNone/>
            </a:pPr>
            <a:r>
              <a:rPr lang="es-CL" sz="2300" dirty="0" smtClean="0">
                <a:solidFill>
                  <a:schemeClr val="accent4">
                    <a:lumMod val="75000"/>
                  </a:schemeClr>
                </a:solidFill>
                <a:latin typeface="Calibri" pitchFamily="34" charset="0"/>
                <a:cs typeface="Calibri" pitchFamily="34" charset="0"/>
              </a:rPr>
              <a:t>	 	Somos una empresa joven, dinámica e innovadora que nació como respuesta a nuestras expectativas, intereses y vocación tecnológica, específicamente en las tecnologías de la información.</a:t>
            </a:r>
          </a:p>
          <a:p>
            <a:pPr algn="just" fontAlgn="base">
              <a:buNone/>
            </a:pPr>
            <a:r>
              <a:rPr lang="es-CL" sz="2300" dirty="0" smtClean="0">
                <a:solidFill>
                  <a:schemeClr val="accent4">
                    <a:lumMod val="75000"/>
                  </a:schemeClr>
                </a:solidFill>
                <a:latin typeface="Calibri" pitchFamily="34" charset="0"/>
                <a:cs typeface="Calibri" pitchFamily="34" charset="0"/>
              </a:rPr>
              <a:t>		Buscamos apoyar a nuestros clientes en el logro de sus objetivos estratégicos, brindándoles soluciones innovadoras que les permitan contar con información exacta y oportuna para la toma de decisiones.</a:t>
            </a:r>
          </a:p>
          <a:p>
            <a:endParaRPr lang="es-CL" dirty="0"/>
          </a:p>
        </p:txBody>
      </p:sp>
      <p:sp>
        <p:nvSpPr>
          <p:cNvPr id="3" name="2 Título"/>
          <p:cNvSpPr>
            <a:spLocks noGrp="1"/>
          </p:cNvSpPr>
          <p:nvPr>
            <p:ph type="title"/>
          </p:nvPr>
        </p:nvSpPr>
        <p:spPr>
          <a:xfrm>
            <a:off x="428596" y="0"/>
            <a:ext cx="4618856" cy="706090"/>
          </a:xfrm>
        </p:spPr>
        <p:txBody>
          <a:bodyPr>
            <a:normAutofit/>
          </a:bodyPr>
          <a:lstStyle/>
          <a:p>
            <a:r>
              <a:rPr lang="es-CL" sz="3200" dirty="0" smtClean="0">
                <a:solidFill>
                  <a:schemeClr val="bg2">
                    <a:lumMod val="50000"/>
                  </a:schemeClr>
                </a:solidFill>
                <a:latin typeface="Arial" pitchFamily="34" charset="0"/>
                <a:cs typeface="Arial" pitchFamily="34" charset="0"/>
              </a:rPr>
              <a:t>Nuestra empresa </a:t>
            </a:r>
            <a:r>
              <a:rPr lang="es-CL" sz="2800" dirty="0" smtClean="0">
                <a:solidFill>
                  <a:schemeClr val="bg2">
                    <a:lumMod val="25000"/>
                  </a:schemeClr>
                </a:solidFill>
                <a:latin typeface="Aharoni" pitchFamily="2" charset="-79"/>
                <a:cs typeface="Aharoni" pitchFamily="2" charset="-79"/>
              </a:rPr>
              <a:t>&gt;</a:t>
            </a:r>
            <a:endParaRPr lang="es-CL" sz="2800" dirty="0">
              <a:solidFill>
                <a:schemeClr val="bg2">
                  <a:lumMod val="25000"/>
                </a:schemeClr>
              </a:solidFill>
              <a:latin typeface="Aharoni" pitchFamily="2" charset="-79"/>
              <a:cs typeface="Aharoni" pitchFamily="2" charset="-79"/>
            </a:endParaRPr>
          </a:p>
        </p:txBody>
      </p:sp>
      <p:pic>
        <p:nvPicPr>
          <p:cNvPr id="7" name="6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8" name="7 Imagen" descr="mdr_tech1-e1345750218668.png"/>
          <p:cNvPicPr>
            <a:picLocks noChangeAspect="1"/>
          </p:cNvPicPr>
          <p:nvPr/>
        </p:nvPicPr>
        <p:blipFill>
          <a:blip r:embed="rId4"/>
          <a:stretch>
            <a:fillRect/>
          </a:stretch>
        </p:blipFill>
        <p:spPr>
          <a:xfrm>
            <a:off x="7572396" y="243318"/>
            <a:ext cx="1333500" cy="714375"/>
          </a:xfrm>
          <a:prstGeom prst="rect">
            <a:avLst/>
          </a:prstGeom>
        </p:spPr>
      </p:pic>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14054"/>
            <a:ext cx="7455772" cy="966673"/>
          </a:xfrm>
        </p:spPr>
        <p:txBody>
          <a:bodyPr>
            <a:noAutofit/>
          </a:bodyPr>
          <a:lstStyle/>
          <a:p>
            <a:pPr marL="130175" lvl="2" indent="0">
              <a:spcBef>
                <a:spcPct val="0"/>
              </a:spcBef>
              <a:buNone/>
            </a:pPr>
            <a:r>
              <a:rPr lang="es-CL" sz="28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Reportes </a:t>
            </a:r>
            <a:r>
              <a:rPr lang="es-CL" sz="2800" b="1" dirty="0">
                <a:solidFill>
                  <a:schemeClr val="bg2">
                    <a:lumMod val="25000"/>
                  </a:schemeClr>
                </a:solidFill>
                <a:effectLst>
                  <a:outerShdw blurRad="31750" dist="25400" dir="5400000" algn="tl" rotWithShape="0">
                    <a:srgbClr val="000000">
                      <a:alpha val="25000"/>
                    </a:srgbClr>
                  </a:outerShdw>
                </a:effectLst>
                <a:latin typeface="Arial" pitchFamily="34" charset="0"/>
                <a:ea typeface="+mj-ea"/>
                <a:cs typeface="Arial" pitchFamily="34" charset="0"/>
              </a:rPr>
              <a:t>&gt;</a:t>
            </a:r>
            <a:r>
              <a:rPr lang="es-CL" sz="28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 Consolidado de </a:t>
            </a:r>
            <a:r>
              <a:rPr lang="es-CL" sz="2800" b="1" dirty="0" smtClean="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
            </a:r>
            <a:br>
              <a:rPr lang="es-CL" sz="2800" b="1" dirty="0" smtClean="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br>
            <a:r>
              <a:rPr lang="es-CL" sz="2800" b="1" dirty="0" smtClean="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Revelaciones</a:t>
            </a:r>
            <a:r>
              <a:rPr lang="es-CL" sz="28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 </a:t>
            </a:r>
            <a:r>
              <a:rPr lang="es-CL" sz="2800" b="1" dirty="0" smtClean="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en </a:t>
            </a:r>
            <a:r>
              <a:rPr lang="es-CL" sz="28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MS Word para </a:t>
            </a:r>
            <a:r>
              <a:rPr lang="es-CL" sz="2800" b="1" dirty="0" smtClean="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
            </a:r>
            <a:br>
              <a:rPr lang="es-CL" sz="2800" b="1" dirty="0" smtClean="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br>
            <a:r>
              <a:rPr lang="es-CL" sz="2800" b="1" dirty="0" smtClean="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impresión </a:t>
            </a:r>
            <a:r>
              <a:rPr lang="es-CL" sz="28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de FECU</a:t>
            </a:r>
            <a:r>
              <a:rPr lang="es-CL" sz="2800" b="1" dirty="0" smtClean="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 </a:t>
            </a:r>
            <a:r>
              <a:rPr lang="es-CL" sz="2800" b="1" dirty="0" smtClean="0">
                <a:solidFill>
                  <a:schemeClr val="bg2">
                    <a:lumMod val="25000"/>
                  </a:schemeClr>
                </a:solidFill>
                <a:effectLst>
                  <a:outerShdw blurRad="31750" dist="25400" dir="5400000" algn="tl" rotWithShape="0">
                    <a:srgbClr val="000000">
                      <a:alpha val="25000"/>
                    </a:srgbClr>
                  </a:outerShdw>
                </a:effectLst>
                <a:latin typeface="Arial" pitchFamily="34" charset="0"/>
                <a:ea typeface="+mj-ea"/>
                <a:cs typeface="Arial" pitchFamily="34" charset="0"/>
              </a:rPr>
              <a:t>&gt;</a:t>
            </a:r>
            <a:endParaRPr lang="es-CL" sz="2800" b="1" dirty="0">
              <a:solidFill>
                <a:schemeClr val="bg2">
                  <a:lumMod val="25000"/>
                </a:schemeClr>
              </a:solidFill>
              <a:effectLst>
                <a:outerShdw blurRad="31750" dist="25400" dir="5400000" algn="tl" rotWithShape="0">
                  <a:srgbClr val="000000">
                    <a:alpha val="25000"/>
                  </a:srgbClr>
                </a:outerShdw>
              </a:effectLst>
              <a:latin typeface="Arial" pitchFamily="34" charset="0"/>
              <a:ea typeface="+mj-ea"/>
              <a:cs typeface="Arial" pitchFamily="34" charset="0"/>
            </a:endParaRPr>
          </a:p>
        </p:txBody>
      </p:sp>
      <p:pic>
        <p:nvPicPr>
          <p:cNvPr id="7" name="Picture 3"/>
          <p:cNvPicPr>
            <a:picLocks noChangeAspect="1" noChangeArrowheads="1"/>
          </p:cNvPicPr>
          <p:nvPr/>
        </p:nvPicPr>
        <p:blipFill>
          <a:blip r:embed="rId2"/>
          <a:srcRect/>
          <a:stretch>
            <a:fillRect/>
          </a:stretch>
        </p:blipFill>
        <p:spPr bwMode="auto">
          <a:xfrm>
            <a:off x="97449" y="1484784"/>
            <a:ext cx="8290975" cy="392909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6" name="5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8" name="7 Imagen" descr="mdr_tech1-e1345750218668.png"/>
          <p:cNvPicPr>
            <a:picLocks noChangeAspect="1"/>
          </p:cNvPicPr>
          <p:nvPr/>
        </p:nvPicPr>
        <p:blipFill>
          <a:blip r:embed="rId4"/>
          <a:stretch>
            <a:fillRect/>
          </a:stretch>
        </p:blipFill>
        <p:spPr>
          <a:xfrm>
            <a:off x="7572396" y="243318"/>
            <a:ext cx="1333500" cy="714375"/>
          </a:xfrm>
          <a:prstGeom prst="rect">
            <a:avLst/>
          </a:prstGeom>
        </p:spPr>
      </p:pic>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500034" y="2768"/>
            <a:ext cx="7726864" cy="1140216"/>
          </a:xfrm>
        </p:spPr>
        <p:txBody>
          <a:bodyPr>
            <a:normAutofit/>
          </a:bodyPr>
          <a:lstStyle/>
          <a:p>
            <a:pPr marL="85725" lvl="2" indent="0">
              <a:spcBef>
                <a:spcPct val="0"/>
              </a:spcBef>
              <a:buNone/>
            </a:pPr>
            <a:r>
              <a:rPr lang="es-CL" sz="3200" b="1" dirty="0" smtClean="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Reportes </a:t>
            </a:r>
            <a:r>
              <a:rPr lang="es-CL" sz="3200" b="1" dirty="0" smtClean="0">
                <a:solidFill>
                  <a:schemeClr val="bg2">
                    <a:lumMod val="25000"/>
                  </a:schemeClr>
                </a:solidFill>
                <a:effectLst>
                  <a:outerShdw blurRad="31750" dist="25400" dir="5400000" algn="tl" rotWithShape="0">
                    <a:srgbClr val="000000">
                      <a:alpha val="25000"/>
                    </a:srgbClr>
                  </a:outerShdw>
                </a:effectLst>
                <a:latin typeface="Arial" pitchFamily="34" charset="0"/>
                <a:ea typeface="+mj-ea"/>
                <a:cs typeface="Arial" pitchFamily="34" charset="0"/>
              </a:rPr>
              <a:t>&gt;</a:t>
            </a:r>
            <a:r>
              <a:rPr lang="es-CL" sz="3200" b="1" dirty="0" smtClean="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 RF en Formato MS </a:t>
            </a:r>
          </a:p>
          <a:p>
            <a:pPr marL="85725" lvl="2" indent="0">
              <a:spcBef>
                <a:spcPct val="0"/>
              </a:spcBef>
              <a:buNone/>
            </a:pPr>
            <a:r>
              <a:rPr lang="es-CL" sz="3200" b="1" dirty="0" smtClean="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Excel </a:t>
            </a:r>
            <a:r>
              <a:rPr lang="es-CL" sz="3200" b="1" dirty="0" smtClean="0">
                <a:solidFill>
                  <a:schemeClr val="bg2">
                    <a:lumMod val="25000"/>
                  </a:schemeClr>
                </a:solidFill>
                <a:effectLst>
                  <a:outerShdw blurRad="31750" dist="25400" dir="5400000" algn="tl" rotWithShape="0">
                    <a:srgbClr val="000000">
                      <a:alpha val="25000"/>
                    </a:srgbClr>
                  </a:outerShdw>
                </a:effectLst>
                <a:latin typeface="Arial" pitchFamily="34" charset="0"/>
                <a:ea typeface="+mj-ea"/>
                <a:cs typeface="Arial" pitchFamily="34" charset="0"/>
              </a:rPr>
              <a:t>&gt;</a:t>
            </a:r>
            <a:endParaRPr lang="es-CL" sz="3200" b="1" dirty="0">
              <a:solidFill>
                <a:schemeClr val="bg2">
                  <a:lumMod val="25000"/>
                </a:schemeClr>
              </a:solidFill>
              <a:effectLst>
                <a:outerShdw blurRad="31750" dist="25400" dir="5400000" algn="tl" rotWithShape="0">
                  <a:srgbClr val="000000">
                    <a:alpha val="25000"/>
                  </a:srgbClr>
                </a:outerShdw>
              </a:effectLst>
              <a:latin typeface="Arial" pitchFamily="34" charset="0"/>
              <a:ea typeface="+mj-ea"/>
              <a:cs typeface="Arial" pitchFamily="34" charset="0"/>
            </a:endParaRPr>
          </a:p>
        </p:txBody>
      </p:sp>
      <p:pic>
        <p:nvPicPr>
          <p:cNvPr id="5122" name="Picture 2"/>
          <p:cNvPicPr>
            <a:picLocks noChangeAspect="1" noChangeArrowheads="1"/>
          </p:cNvPicPr>
          <p:nvPr/>
        </p:nvPicPr>
        <p:blipFill>
          <a:blip r:embed="rId2"/>
          <a:srcRect/>
          <a:stretch>
            <a:fillRect/>
          </a:stretch>
        </p:blipFill>
        <p:spPr bwMode="auto">
          <a:xfrm>
            <a:off x="-36512" y="1412776"/>
            <a:ext cx="8297221" cy="385765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7" name="6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8" name="7 Imagen" descr="mdr_tech1-e1345750218668.png"/>
          <p:cNvPicPr>
            <a:picLocks noChangeAspect="1"/>
          </p:cNvPicPr>
          <p:nvPr/>
        </p:nvPicPr>
        <p:blipFill>
          <a:blip r:embed="rId4"/>
          <a:stretch>
            <a:fillRect/>
          </a:stretch>
        </p:blipFill>
        <p:spPr>
          <a:xfrm>
            <a:off x="7572396" y="243318"/>
            <a:ext cx="1333500" cy="714375"/>
          </a:xfrm>
          <a:prstGeom prst="rect">
            <a:avLst/>
          </a:prstGeom>
        </p:spPr>
      </p:pic>
    </p:spTree>
  </p:cSld>
  <p:clrMapOvr>
    <a:masterClrMapping/>
  </p:clrMapOvr>
  <p:transition spd="slow" advClick="0">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8596" y="29028"/>
            <a:ext cx="7801004" cy="637200"/>
          </a:xfrm>
        </p:spPr>
        <p:txBody>
          <a:bodyPr>
            <a:noAutofit/>
          </a:bodyPr>
          <a:lstStyle/>
          <a:p>
            <a:pPr marL="109728" indent="0">
              <a:buNone/>
            </a:pPr>
            <a: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Seguridad </a:t>
            </a:r>
            <a:r>
              <a:rPr lang="es-CL" sz="2800" b="1" dirty="0">
                <a:solidFill>
                  <a:schemeClr val="bg2">
                    <a:lumMod val="25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&gt;</a:t>
            </a: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t/>
            </a:r>
            <a:br>
              <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rPr>
            </a:br>
            <a:endParaRPr lang="es-CL" sz="2800" b="1" dirty="0">
              <a:solidFill>
                <a:schemeClr val="bg2">
                  <a:lumMod val="50000"/>
                </a:schemeClr>
              </a:solidFill>
              <a:effectLst>
                <a:outerShdw blurRad="31750" dist="25400" dir="5400000" algn="tl" rotWithShape="0">
                  <a:srgbClr val="000000">
                    <a:alpha val="25000"/>
                  </a:srgbClr>
                </a:outerShdw>
              </a:effectLst>
              <a:latin typeface="Aharoni" pitchFamily="2" charset="-79"/>
              <a:ea typeface="+mj-ea"/>
              <a:cs typeface="Aharoni" pitchFamily="2" charset="-79"/>
            </a:endParaRPr>
          </a:p>
        </p:txBody>
      </p:sp>
      <p:sp>
        <p:nvSpPr>
          <p:cNvPr id="3" name="2 Rectángulo"/>
          <p:cNvSpPr/>
          <p:nvPr/>
        </p:nvSpPr>
        <p:spPr>
          <a:xfrm>
            <a:off x="683568" y="1102613"/>
            <a:ext cx="7992888" cy="851515"/>
          </a:xfrm>
          <a:prstGeom prst="rect">
            <a:avLst/>
          </a:prstGeom>
        </p:spPr>
        <p:txBody>
          <a:bodyPr wrap="square">
            <a:spAutoFit/>
          </a:bodyPr>
          <a:lstStyle/>
          <a:p>
            <a:pPr marL="859536" lvl="2" indent="-228600" algn="just">
              <a:spcBef>
                <a:spcPts val="350"/>
              </a:spcBef>
              <a:buClr>
                <a:schemeClr val="accent2"/>
              </a:buClr>
              <a:buSzPct val="100000"/>
              <a:buFont typeface="Wingdings 2"/>
              <a:buChar char=""/>
            </a:pPr>
            <a:r>
              <a:rPr lang="es-CL" sz="2300" dirty="0">
                <a:solidFill>
                  <a:schemeClr val="accent4">
                    <a:lumMod val="75000"/>
                  </a:schemeClr>
                </a:solidFill>
                <a:latin typeface="Calibri" pitchFamily="34" charset="0"/>
                <a:cs typeface="Calibri" pitchFamily="34" charset="0"/>
              </a:rPr>
              <a:t>Administre sus Usuarios, Grupos y Empresas.</a:t>
            </a:r>
          </a:p>
          <a:p>
            <a:pPr marL="859536" lvl="2" indent="-228600" algn="just">
              <a:spcBef>
                <a:spcPts val="350"/>
              </a:spcBef>
              <a:buClr>
                <a:schemeClr val="accent2"/>
              </a:buClr>
              <a:buSzPct val="100000"/>
              <a:buFont typeface="Wingdings 2"/>
              <a:buChar char=""/>
            </a:pPr>
            <a:r>
              <a:rPr lang="es-CL" sz="2300" dirty="0">
                <a:solidFill>
                  <a:schemeClr val="accent4">
                    <a:lumMod val="75000"/>
                  </a:schemeClr>
                </a:solidFill>
                <a:latin typeface="Calibri" pitchFamily="34" charset="0"/>
                <a:cs typeface="Calibri" pitchFamily="34" charset="0"/>
              </a:rPr>
              <a:t>Permita accesos y bloqueo de sistema.</a:t>
            </a:r>
          </a:p>
        </p:txBody>
      </p:sp>
      <p:pic>
        <p:nvPicPr>
          <p:cNvPr id="7" name="6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4098" name="Picture 2"/>
          <p:cNvPicPr>
            <a:picLocks noChangeAspect="1" noChangeArrowheads="1"/>
          </p:cNvPicPr>
          <p:nvPr/>
        </p:nvPicPr>
        <p:blipFill>
          <a:blip r:embed="rId3"/>
          <a:srcRect/>
          <a:stretch>
            <a:fillRect/>
          </a:stretch>
        </p:blipFill>
        <p:spPr bwMode="auto">
          <a:xfrm>
            <a:off x="1285852" y="1999628"/>
            <a:ext cx="6572296" cy="371538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9" name="8 Imagen" descr="mdr_tech1-e1345750218668.png"/>
          <p:cNvPicPr>
            <a:picLocks noChangeAspect="1"/>
          </p:cNvPicPr>
          <p:nvPr/>
        </p:nvPicPr>
        <p:blipFill>
          <a:blip r:embed="rId4"/>
          <a:stretch>
            <a:fillRect/>
          </a:stretch>
        </p:blipFill>
        <p:spPr>
          <a:xfrm>
            <a:off x="7572396" y="243318"/>
            <a:ext cx="1333500" cy="714375"/>
          </a:xfrm>
          <a:prstGeom prst="rect">
            <a:avLst/>
          </a:prstGeom>
        </p:spPr>
      </p:pic>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encrypted-tbn3.google.com/images?q=tbn:ANd9GcQv7o1uYuJTJ_GXWrchmYmF3--4xm-9XARhhT8NqDM6vkiRhclk"/>
          <p:cNvPicPr>
            <a:picLocks noChangeAspect="1" noChangeArrowheads="1"/>
          </p:cNvPicPr>
          <p:nvPr/>
        </p:nvPicPr>
        <p:blipFill>
          <a:blip r:embed="rId2"/>
          <a:srcRect/>
          <a:stretch>
            <a:fillRect/>
          </a:stretch>
        </p:blipFill>
        <p:spPr bwMode="auto">
          <a:xfrm>
            <a:off x="357158" y="1071546"/>
            <a:ext cx="2214578" cy="1016967"/>
          </a:xfrm>
          <a:prstGeom prst="rect">
            <a:avLst/>
          </a:prstGeom>
          <a:noFill/>
        </p:spPr>
      </p:pic>
      <p:pic>
        <p:nvPicPr>
          <p:cNvPr id="13" name="12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1027" name="Picture 3"/>
          <p:cNvPicPr>
            <a:picLocks noChangeAspect="1" noChangeArrowheads="1"/>
          </p:cNvPicPr>
          <p:nvPr/>
        </p:nvPicPr>
        <p:blipFill>
          <a:blip r:embed="rId4"/>
          <a:srcRect b="6584"/>
          <a:stretch>
            <a:fillRect/>
          </a:stretch>
        </p:blipFill>
        <p:spPr bwMode="auto">
          <a:xfrm>
            <a:off x="5940152" y="3060497"/>
            <a:ext cx="2587073" cy="204005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028" name="Picture 4"/>
          <p:cNvPicPr>
            <a:picLocks noChangeAspect="1" noChangeArrowheads="1"/>
          </p:cNvPicPr>
          <p:nvPr/>
        </p:nvPicPr>
        <p:blipFill>
          <a:blip r:embed="rId5"/>
          <a:srcRect/>
          <a:stretch>
            <a:fillRect/>
          </a:stretch>
        </p:blipFill>
        <p:spPr bwMode="auto">
          <a:xfrm>
            <a:off x="6161886" y="1538102"/>
            <a:ext cx="2665436" cy="151001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029" name="Picture 5"/>
          <p:cNvPicPr>
            <a:picLocks noChangeAspect="1" noChangeArrowheads="1"/>
          </p:cNvPicPr>
          <p:nvPr/>
        </p:nvPicPr>
        <p:blipFill>
          <a:blip r:embed="rId6"/>
          <a:srcRect r="6000"/>
          <a:stretch>
            <a:fillRect/>
          </a:stretch>
        </p:blipFill>
        <p:spPr bwMode="auto">
          <a:xfrm>
            <a:off x="307975" y="4080522"/>
            <a:ext cx="2814391" cy="120284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030" name="Picture 6"/>
          <p:cNvPicPr>
            <a:picLocks noChangeAspect="1" noChangeArrowheads="1"/>
          </p:cNvPicPr>
          <p:nvPr/>
        </p:nvPicPr>
        <p:blipFill>
          <a:blip r:embed="rId7"/>
          <a:srcRect l="21799" t="2035" b="14518"/>
          <a:stretch>
            <a:fillRect/>
          </a:stretch>
        </p:blipFill>
        <p:spPr bwMode="auto">
          <a:xfrm>
            <a:off x="810890" y="2236946"/>
            <a:ext cx="2271195" cy="162234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AutoShape 2" descr="data:image/jpeg;base64,/9j/4AAQSkZJRgABAQAAAQABAAD/2wCEAAkGBhIPEBQUEhQUFRQVFBQXFRAVFBQUFRYVFxUVFBYUFRUXHCYeGBojGRUUHy8gJCcpLCwsFR4xNTAqNSYrLCkBCQoKDgwOGg8PGikfHyQsKSkpLCwsKSwsKSwpLCwpLSkpKSkpKSkpLCkpKSkpKSwpLCkpLCkpLCksKSwpKSwsKf/AABEIAOEA4QMBIgACEQEDEQH/xAAcAAABBAMBAAAAAAAAAAAAAAAAAgMFBgEEBwj/xABIEAACAQIDBQQFCAcHAgcAAAABAgADEQQFIQYSMUFhB1FxgRMiMpGhFCNCUmJysdEIM5KyweHwFRZDc4KiwlSTFyQ0NVOD0v/EABoBAQEAAwEBAAAAAAAAAAAAAAABAgMEBQb/xAAnEQACAgEEAgEDBQAAAAAAAAAAAQIRAwQSITFBURMiYYEFIzJScf/aAAwDAQACEQMRAD8A7jCYDXmYAQhCAEIQgBOF/pA7KblSnjkGj2pVrfXAJpufFQV/0id0kJtps+MwwFfDkauh3D3VF9ZD+0B8YB5EEWsaJIJB0INiO48xFq0AeEUDGwYoQBYmTMAzMABO2fo94j5vFp3NSb3h1P4CcTnWP0fa9sViU5NRVv2agH/OAdzhCEAIQhACEIQAhCEAIQhACEIQAhCEA86bHdp+KwG6hPpaI/wXPAfYfivhqOk7XsxtvhcxUeicCpa5oPYVB36fSHUXnl1GjtLFshDKxVgbhgSCD3gjUGUp69hOJ7DdtLoVo48l0OgxNvXX/MA9odRr4ztGHxK1FDowZWAKupBBB4EEcRIQchCEAIGEIB5H7Sss+S5ti6YFh6ZnUfZqWqD96V5GnSv0hcu9HmaVOVWghv1Qsh+AWcyQwDZUxwRlY4sgHJkRAixKDM6Z2C1rZjUH1sO/wemf4TmYEvfYzUdc2o7oJBWqrWFwFNNjc92oWAekIQhACEIQAhCEAIQhACEIQAnPe0/tPXLVNCgQ2KYeK0VI0ZhzbuXzOlr7/aT2gJldAhCGxNQH0VPju8vSuPqjkOZ87easZinrOz1GLO5LM7G5LHUkmUE3/wCImZf9ZiP+4YSu2mZAbCtF3murxxWlKKIlz2D7Ta+V/Nkelw5NzSJsVJ4tTbl4HQ9OMpt4WgHqTZjbjCZkvzFT1+dF/VqD/TzHUXEsE8f4fENTYMjFWU3DKSCD3gjUGdc2M7bbAUseCQLAYlB63/2IOPivugh2SE1MszajikFShUSoh+kjA+R7j0M25Acc/SPyfew2GxAH6uo1Nj0cby/FD75wVJ7E2u2Zp5nhKmGqEqHtZwASrKQysAeOo4d155t2h7Nq2BxTUC6uF3SKgUjeDAEG19O7jylSb6JdFUSOiWvBbAki7OfIW/GTuB2Gw623lLfeJPwmxYZMweRI57RoM5sqlj3KCT7hLJlXZ7jK5F09GD9Kobf7RczqmS5dTprZEVfAAfhJhVsRN8dOvJqeZ+CoZJ2X4ahZq16z9zaIPBBx8zLxs9SShWUKqqpBWygAa8NB5RFo2XKkMOIN5v8AjW2kad7u2XmEaw1bfRW7wDHZ5h3hCEIAQhCAEISMz/aKhgKJq4hwqjgOLOeSovM/0bQDexWKSkjPUZURRdnYhVA7yToJyXa7t2VC1PAIHtp8pqA7vilPQnxa3hKFt52j4jNHKk+joA3SgDppwaofpN8BylOvKDczXNquLrNVrOXqObsx91ugA0AGk1ICEAxaEzCLA0GjivNcNFKZDI21aLBmurRxWgg5eLWN3igZSkpkudV8JUFTD1Gpv3qdCO5gdGHQz0xslmNfE4KjVxCBKrpdlFxpc7rWPs7y2a3K84X2cbLfKanpqi/N0zoDwZ+PmF0PiROyYTFPQFlN1+qeHl3TnnnjGVG6OCUo2Wic67UMsBqUao4sGQ/6bEH/AHGXLC59TfRvUPXh74ztNlVPF4Z97iqsyMDwYKbeI6ToxZI3aOfJjkuGcuy6k3A2tJWhhQeflOfLmuKvoyjruzf9NiG41n62sPwm567FH2I6HJL0X3DqoGpt5x/+1qCjV199z7hOd1MuLj1mZj1YmSWAwm4lgJzy/Uf6xOiP6b/aRb22gVvYVm6+yPjr8JpVswqNzCjuH5yNwtFxwNvKOFmHGxHTSc09Xln5r/DphosUOUr/ANOh7KZuKtIIT66AC3evI/wk9OPUcc9Jg6EhlNwZ0bZ3aVMWmtlqD2kJ+K34iZ4slqn2aM+Fxe5dE3CYvMzecoQjOJxSU13nIA6/w75X8y2kZvVo3X7Z4+Q5TOGOU+jCU1Hsa277QKOU0xvD0lZwfR0QbaD6Tn6K38zy5288bT7V4jMaxq13ueCoNERfqoOQ+J5y0dq2XPv065JNwUYnXXVlPn63unPpZx2OixluVmJiZgJrMjIELTImTKBMJmEgItXIj9OpGKlMqSCCCDYg6EHmCORgDIZG6DHVM1KdSbNNrygeBm1gcI1aoqJ7TEAefM9Oc1BL72d5LxrsPsp/yP8AD3zVmyfHFyNuLH8kqOj7P4VMPQSknBFtfmTxLHqTcyT9NIqiLCPiqZ5CnfLPV2beEbjgGNGnoQCbEWIBNiDxBiFa8yKk2KVGNWQGN2OpNql0PTUe6a6ZCKehF+stYa8RVoBpmpFSor3yRRyEzYcgJs5hljH2DY9x4Sp46riqLWam1if1gG8viSOHnMkzatrLGtQiJWrvTUwe84ux8pJUMNJJGVoZNC8ZakRJP0MS1KYsxNPDZlVpG6O6n7JNvMcDJT+/eLVbEIT9Ypr+NvhGBQCjlNWvQBOsLJKPTMHijLtEhlud1cW7ela5WxUWAABvewHlJB6NpXcJVFGsjcid1vBv52luencT3dDl34qfaPA12L48vHTKhtzlnp8FVAGoXfHinrfwI85xGekalDeBE4JtNlBwmKqUrWAYlfuNqv5eU2ahdM04X4Ii0LTJExech0GQZmYhKAtCEJAen9r+zTA5oCatMJVI0xNMBal/tG1nHRgfKcO2s7EMfgt56K/KqQ+lSB9IB9qlx/Z3p6chaAeJd0qSCCCNCDoQe4jlHUM9V7Y9nGCzRT6WmFrW9XE0wFqA8rng46NfynnvbPs5xeUv84N+iTZMSgO43cG+o3Q+RMxMiLyrCGvUVBzOp7hzM7Jl1JadNVTRVAAHhOcbL5bUp0PlJpP6MtuituncuOIDcOPPv0lwy/MrjjPK1k25V4R62jglG/LLKlaPLWkPSx4m4lW+oM4lKjtcbJKjU5R5lkcjzYp1zab1K0aXGmPbxEUte0SrAw3JkmSjPpt4x5cKCJrDDEnQx70b20MqkzOkxD5Wh4C3hEHAMvCMtmQRrMwBPAE2v4X4zaXMV75lvK4NGoWtoY4EA14x1CrNebVXAqy6aHvmXZJJIiajRmok3PkZB1ivQia2h5ILMKN0Ms2zmY/KKAufWHqt94c/MWPnI3E4XeBkNgMY2Cr71iUbR1HdyYdR+c6tHn+GfPTOXW4Pmx8drovKHXrzEovaRsv8oT0iD5xLkfaHNf65y/K61kWohBuL3HMTXr0g6z6HiSo+b5izzSyxBEvvaDsaaLGvSHqE/OKOR+t4d8ohWcMouLo64y3KzEyJi0UBMDITaEc3JmUHsWE5jiu3vBL7FLEN4img/eMg8w/SFb/BwqjrUqlv9qgfjIDtUbr0FqKVdQykWKsAykdxB0M87Yzt0zNz6rUqY7lpA/F96RGK7V80qccVUH3d1P3QI4FM9PDCIE3AqhLbvo90bu7w3d3hbpOP7b7I/wBm11q0Qfk1U23ePoqnHc+6RcjwI7pzjB9pWZUX3lxdW/MO3pFP+l7idKzLtRw+Z5UabKwxJCbygDcWojK28pJ9kgG3de00Z4RnB2dGCcoTVEOlWSGExJEh8G+8okjTE8Ro91Ml/S8xNnC4wcDxkXQqco6V5wuA/uTarfURRcrxFxIrC5gUNjwkomIVhobzanZr2tD+Eqi+h8jJCwkfTwgbWNYiu1LjqO+W2uw0pdGltds2cWqlLbyk6HS4NuHXSVw7PNTFt5wR1Il4wmZK02qlNKo9YAzammY3KPZz6gMXSPqsSPta/GSuX7TEncqXRu48D4GTlXLN06aj4j85H4vJUqDUTFqjdCafZMU7VCLHW2nWNlLGaGXYSpTsN64HAniPOSrtc3Mt2jCdXwa5p3kTmWCDSacTXqJeYNGO4iskzI4Ntx/1LHj9Rjz+6ZbKii28NQf6vK3icEGW03tmMNiQdwKWpd5+j0ueI6T1tHqq/bn+Dydbpk/3I/k3a+HV1swBB5Tlm1/ZpUpsamFUsh1NEasv3BzHTjO0pk5J5jy0knh8sROp7zPRyTg1TPLxqV8Hkl8MVJBBBHEEWI8RFJRnrHHZDhsQb1qFGoRwL00Y+8i81f7m4C9/kmHv/kp+U4zqPL3ooT1N/dbB/wDS4b/sUv8A8zEA8jGJMeZYgiQyGWiDHiIhhIBozbyzFFHFuelvwmqRBWsQe43katUZxdOzpWWvoJL0akhsjqioLjmBJSr6uh0njTVOj3IO1Zuq828PiAdDImlWvFLVF+M10Z3ZMVKE01xJpP0PETZwGLuLXm5WysVBLXoqbXZv5PmysLXkpVpLUBU8DKPicCaBuQfGSmWZ7awJv4zKL8Mk43zE080wuIwb7wVqtH6yC7p95OY6j3Tey7aBKi3VgR3g/j3Sw4XHK4kXnGxtHEE1KZNGr/8AIml/vDgZls8onyeJBhswLGxkuuGWovXvlDc4rBNatT315VU4HxHI+6TWW7WUzYb1j3NoZmnXYmt38SXqIaZsR5iZNUeMS+ZLUI1malDS4FvwtMq9GDjxyYveZCRK1LTby3AtXbT2RxbkP5yqLbo1OSirY9lOUema50UcT39BLVSohAAosBymMPQCKFXgI5PQx41Bfc8rLleR/YIQhNppCEIQAhCEA8cRthMI8WYMhoxJjhEQRIBpo2Y60aIkKXPZZjSCkn2gCB3CdFTDpVTUTmWVYsPSTkV0B8NJc9ncy1sTrPLzw5s9nBJUkJzHLzRJK3t3SIOPO8RaxH5XnQsThBWSc+2lojC1QSDZ9OF/WH8vwmEUmdEqSs28Fmu6wJlyyrNVYCxE5U+NqVNKakfabT4SRwmIena51HMafCJQoKSao62aNOupVpRdoNl8XhH9Jhz6WlzpH2h1Bm3k+0JNgTfrLhgc0VhY6iE/Zi7XRR8j2qD6G6sOKNoR+ctOHzzTjNfaTYilivnKdkqcd4c/G3GUHGV8XgX3aqEqD7Y1BHQ/nG30VST7OpJmK1NCAeh5zQzHZGnVBakAp+p9E+HdKtk20iPa7W6HQy54DOV0sRMl9yzSX8Sqpl9ai1vWA7u7zljy/NnRbOQRb+E3MRmKluXDWaWcZD6ZN9GCMNd24Ct0MqTXQnLdH6hn5dvn1eHfLfspmI3fRHQ8V6948ZyrE7R0sIt6hseG4NWJHEASs5n2lYhz8x8yBwYav7+C+Xvm/Apt2ebqZRra2enrwvPIeKz3EVm3qtarUPe9Rm/E6SY2X28xWX1VanUYpcFqLMSjjmCDwNuY1noHmHqWEjsgz2ljsOlei11ccOatzRhyYGSMhQhCEAIQhAPF94tXjV4oCQyHC0QTMhYv0BMllNdo2ZO5bspisSbUaNWp9xGI99rS7bNdhuMrVFOJAoUtC12VqhHMKqk2PU8Osg6K/sjshjMVR3qVCoyFjZ7WU20NmNgdQZLVcjxGAq2rLuNuhty4Y2N7eze3Azv1Glh8vwwUblGhRW1yQqqo5knrz5kzmfaPmWFrNTxFCvRq7wCMKdRXIIuykgG4FifdNOTFw2dWDP8AUosVkmYh1EZ2tycV6WguQQw8R/K8quVZqKdToZfcpxS1Vte84K2uj2INNWUKjhQqaDWJCDum9tdSOGr6aK43h48D+fnK82Pc+xvHwGnxlRg5VwbmJIpjeBt3d58pt5XtVY2Y2Mh6GVVa2rXHTiffJKlkIQajUytLySO6y4YHaS9rGS9PFU64s4BB4gznyZSRqGI84NtEcMwUkse4cR4zHazY5R/Ja8y2FoP6yep0BtI07JMhG5Ubw4zXXa/eHBpIZbm9RzvXAHhe0t+xHr2amYj5Mt2qtcH2dCZWs629qhNxW9ocvaI6nkPCOdoGbhKi21O6SepOgv5Cc+eqWJJ1JnRhx7ufB5+pzuP0+R2tiGdt5iSTzMFjYiwZ2o8t8ixFgxKxQmRCx7Iba4nLKm9Rb1Wtv0m1R7d45HqNZ6C2N27w+aU7odyqo9egT6w+0p+kvX32nl0TbwePq0WD0Xam6+y6kgi4sdRrqNJQevITl+wXa0tbDBcWR6akLVGFgxUf4hU8dNTbrpOnU6gYBgbggEHvB1BkAqEIQDztk3YRmFaxrGlQHc7bzfspcfES9ZL2C4OlY4ipUrn6o+aT3KSx/anT4SUWypU+yrKl4YVPN6p/5SXwWyWCofq8NQXqKSX/AGiLyWhLQswqgCw4d0JmUXtd20/s3AkU2tXr3p07cVFvXqeQ4dWEEOX9te3/AMtr/JaDXoUGO+wOlSsNCeqrqB1ue6cy/q8ISPkpuYbN6tP6Vx3Nr8eM6dsFmhdFe/EkMv1SD/XvnJgJZ9hc49BiVRiAlRgCTwDcj4cvdOfLjTVpcnZps7hOpPg6ZtvhBUNJrA23vjb8pWaBUcbCaO1e37PiCtFQadPeW7XuzAkFhbgNLCauVZnTxB9Zirk+wbWJ+yec55Y3GNs7o6mEpUi44SuqjlG8ZXD6LxmjRwoXhNpABOR5F4N1W7FejKoSTwEizlILMepPvkzV9ZbdbzWOIC6cTMVNsz4S5NUYML5TQxe0HobinqfgPPnHs5BNNrcbSrYhfUJ6H8JvjD2ack2uiIzXMGr1GZjc34zVESIoT1EqVI8WTcnbHFjgEaUx0GZIwYsTIMSIqUgsGKUxu8UDKB0mxV+aMCSOO7fW09PbH7XUcapRHDPTVSSAbFTwIPAnvA6TzFTMn9k8/wATg69JaFTdR6gG4blVYkC9r+dukA9R3hKn/fB+5Pc35wiiWWyEISFCEIQBnF4paSM7kKqglmPICeQ9pc5fG4utXckmpUZhfkt7Ko7gFCjynZe3na2pRRMGii1ZPSPV3mDDdeyqtjz3Te84UFgCQkzuRcIAkLFBYoCZgGLTI04TIEVaAWnZ3aQkinVOp0V/4N16yzNUHAanpOaU19/Kel9kdiqNGlSqON+oyIx3gN1WKgmy9Cec4MuluVxO/Dq9sal+Dl+KSqlPf3HK3tvAHdB7i3ASG9O7HnpyE9KvRVlKkAqRYqQCCO4iVDMOzSg771I+jvxTdDL5d0zWn2rgq1Sk+eDk1CsHG6ZYcs7JXxdAVVqou/veoytyJHES1YjsnQlSlYj611+K2OnhLtl2AFCklNdQotfv7z75lHFzyM2oTj9L5PJ22Gx9fK8QaNYct5HGqup5qenAjkR4SDE9bbb7HUs1wrUagAcXNKrzpvbQ9QeBHMeU8qZpltTDVqlGqu69NirL3EG3mOd+4idFUcN2a0WpiAYoQQeUzMQpiwZkQzFKJgQvKB5DNmk3cbEEEEcQQbgjwM1EMeRpQWL++GN+tS/Y/nCQXpYQQ9dwhCYlCaOc5zRwdE1q7inTWwLG51JsAANSSTwE3pybt72jprhkwgINVqiVGH1UUNYnqSRbwgHL+0Tah8xx71GG6E+aRL3sqM3Md5JMre7EAxwGUgkrElY9aYIigNgxYmCkwBIUcAi1WJWbuX4F69RKdNSzuwVVHEkmwEoLV2ZbGnMcWN4fM0rPVPIi/qp4sR7gZ6RAlf2H2UXLMItIWLn1qrj6Tka26DQDw6ywyAIQhACEIQAnIO3LYE1l+X0Fu9NQK6AatTHCr1KjQ9LHlOvxLoCCDqDoQdRaAeLLRQl77Wdgf7MxW/SH/lq5Y07f4bcWpeA4jp4GUQSFFiLWNiKUykHICJvMgygcWOiau9HkqSgehE70xAPYkJgGZMxBgm08ydrG06ZhmLNSsadJRSVx9PdLFn6gkm3QCXTtd7UxZ8Fg271r11PkaSEe5j5d84xKAilhMrBBQmZiZgARDdmbzEFFIs7d2KbFhE+XVR6zXWgDyXg1TxOoHS/fOO5Pl7YmvTpJ7VR1QeLEC89ZZdgVoUadJPZpoqL4KAB+EgNmEIQAhCEAIQhACEIQCL2l2epZhhqmHrD1XGjDijD2XXqD+XOeVNotn6uAxL0KwsyHiODLxV16Eaz1/Of9r+w/9oYT01Nfn6ALCw1enxen1P0h1uOcA83RULWmCYBgmKUxF4uAEUswIulTLsFUFmYgKo1LE8ABzMoC8J0f/wAEcZ3fEQgHoHn74xmf6ir/AJb/ALphCQHjp+JhCErIKEyIQkKKmYQlBgxQhCAWzsu/91wv+Yf3GnpsTMJAEIQgBCEIAQhCAEIQgBMGEIB44xv6xvvH8ZrtCEARHBMwgBOkdiP/AK4ef4TMJSHoKEISFP/Z"/>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7171" name="Picture 3"/>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3291903" y="2388956"/>
            <a:ext cx="2525990" cy="252599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p:spPr>
      </p:pic>
      <p:sp>
        <p:nvSpPr>
          <p:cNvPr id="9" name="1 Marcador de contenido"/>
          <p:cNvSpPr>
            <a:spLocks noGrp="1"/>
          </p:cNvSpPr>
          <p:nvPr>
            <p:ph idx="1"/>
          </p:nvPr>
        </p:nvSpPr>
        <p:spPr>
          <a:xfrm>
            <a:off x="500034" y="14552"/>
            <a:ext cx="7733998" cy="637200"/>
          </a:xfrm>
        </p:spPr>
        <p:txBody>
          <a:bodyPr>
            <a:noAutofit/>
          </a:bodyPr>
          <a:lstStyle/>
          <a:p>
            <a:pPr marL="109728" indent="0">
              <a:buNone/>
            </a:pPr>
            <a: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Trabajemos juntos </a:t>
            </a:r>
            <a:r>
              <a:rPr lang="es-CL" sz="3200" b="1" dirty="0">
                <a:solidFill>
                  <a:schemeClr val="bg2">
                    <a:lumMod val="25000"/>
                  </a:schemeClr>
                </a:solidFill>
                <a:effectLst>
                  <a:outerShdw blurRad="31750" dist="25400" dir="5400000" algn="tl" rotWithShape="0">
                    <a:srgbClr val="000000">
                      <a:alpha val="25000"/>
                    </a:srgbClr>
                  </a:outerShdw>
                </a:effectLst>
                <a:latin typeface="Arial" pitchFamily="34" charset="0"/>
                <a:ea typeface="+mj-ea"/>
                <a:cs typeface="Arial" pitchFamily="34" charset="0"/>
              </a:rPr>
              <a:t>&gt;</a:t>
            </a:r>
            <a: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 </a:t>
            </a:r>
            <a:r>
              <a:rPr lang="es-CL" sz="3200" b="1" dirty="0" smtClean="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EXFIDA </a:t>
            </a:r>
            <a:r>
              <a:rPr lang="es-CL" sz="3200" b="1" dirty="0" smtClean="0">
                <a:solidFill>
                  <a:schemeClr val="bg2">
                    <a:lumMod val="25000"/>
                  </a:schemeClr>
                </a:solidFill>
                <a:effectLst>
                  <a:outerShdw blurRad="31750" dist="25400" dir="5400000" algn="tl" rotWithShape="0">
                    <a:srgbClr val="000000">
                      <a:alpha val="25000"/>
                    </a:srgbClr>
                  </a:outerShdw>
                </a:effectLst>
                <a:latin typeface="Arial" pitchFamily="34" charset="0"/>
                <a:ea typeface="+mj-ea"/>
                <a:cs typeface="Arial" pitchFamily="34" charset="0"/>
              </a:rPr>
              <a:t>&gt;</a:t>
            </a:r>
            <a: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
            </a:r>
            <a:b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br>
            <a: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t/>
            </a:r>
            <a:br>
              <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rPr>
            </a:br>
            <a:endParaRPr lang="es-CL" sz="3200" b="1" dirty="0">
              <a:solidFill>
                <a:schemeClr val="bg2">
                  <a:lumMod val="50000"/>
                </a:schemeClr>
              </a:solidFill>
              <a:effectLst>
                <a:outerShdw blurRad="31750" dist="25400" dir="5400000" algn="tl" rotWithShape="0">
                  <a:srgbClr val="000000">
                    <a:alpha val="25000"/>
                  </a:srgbClr>
                </a:outerShdw>
              </a:effectLst>
              <a:latin typeface="Arial" pitchFamily="34" charset="0"/>
              <a:ea typeface="+mj-ea"/>
              <a:cs typeface="Arial" pitchFamily="34" charset="0"/>
            </a:endParaRPr>
          </a:p>
        </p:txBody>
      </p:sp>
      <p:pic>
        <p:nvPicPr>
          <p:cNvPr id="11" name="Picture 2"/>
          <p:cNvPicPr>
            <a:picLocks noChangeAspect="1" noChangeArrowheads="1"/>
          </p:cNvPicPr>
          <p:nvPr/>
        </p:nvPicPr>
        <p:blipFill>
          <a:blip r:embed="rId9"/>
          <a:srcRect/>
          <a:stretch>
            <a:fillRect/>
          </a:stretch>
        </p:blipFill>
        <p:spPr bwMode="auto">
          <a:xfrm>
            <a:off x="3203848" y="4957128"/>
            <a:ext cx="3218115" cy="149620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026" name="Picture 2"/>
          <p:cNvPicPr>
            <a:picLocks noChangeAspect="1" noChangeArrowheads="1"/>
          </p:cNvPicPr>
          <p:nvPr/>
        </p:nvPicPr>
        <p:blipFill>
          <a:blip r:embed="rId10" cstate="print">
            <a:extLst>
              <a:ext uri="{28A0092B-C50C-407E-A947-70E740481C1C}">
                <a14:useLocalDpi xmlns="" xmlns:a14="http://schemas.microsoft.com/office/drawing/2010/main" val="0"/>
              </a:ext>
            </a:extLst>
          </a:blip>
          <a:srcRect/>
          <a:stretch>
            <a:fillRect/>
          </a:stretch>
        </p:blipFill>
        <p:spPr bwMode="auto">
          <a:xfrm>
            <a:off x="2880321" y="954103"/>
            <a:ext cx="3059831" cy="146678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5" name="14 Imagen" descr="mdr_tech1-e1345750218668.png"/>
          <p:cNvPicPr>
            <a:picLocks noChangeAspect="1"/>
          </p:cNvPicPr>
          <p:nvPr/>
        </p:nvPicPr>
        <p:blipFill>
          <a:blip r:embed="rId11"/>
          <a:stretch>
            <a:fillRect/>
          </a:stretch>
        </p:blipFill>
        <p:spPr>
          <a:xfrm>
            <a:off x="7572396" y="243318"/>
            <a:ext cx="1333500" cy="714375"/>
          </a:xfrm>
          <a:prstGeom prst="rect">
            <a:avLst/>
          </a:prstGeom>
        </p:spPr>
      </p:pic>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logo_exfida.png"/>
          <p:cNvPicPr>
            <a:picLocks noGrp="1" noChangeAspect="1"/>
          </p:cNvPicPr>
          <p:nvPr>
            <p:ph idx="1"/>
          </p:nvPr>
        </p:nvPicPr>
        <p:blipFill>
          <a:blip r:embed="rId2"/>
          <a:stretch>
            <a:fillRect/>
          </a:stretch>
        </p:blipFill>
        <p:spPr>
          <a:xfrm>
            <a:off x="2857488" y="1785926"/>
            <a:ext cx="3439005" cy="866896"/>
          </a:xfrm>
          <a:prstGeom prst="rect">
            <a:avLst/>
          </a:prstGeom>
        </p:spPr>
      </p:pic>
      <p:sp>
        <p:nvSpPr>
          <p:cNvPr id="5" name="4 CuadroTexto"/>
          <p:cNvSpPr txBox="1"/>
          <p:nvPr/>
        </p:nvSpPr>
        <p:spPr>
          <a:xfrm>
            <a:off x="357158" y="3071810"/>
            <a:ext cx="8501122" cy="815608"/>
          </a:xfrm>
          <a:prstGeom prst="rect">
            <a:avLst/>
          </a:prstGeom>
          <a:noFill/>
        </p:spPr>
        <p:txBody>
          <a:bodyPr wrap="square" rtlCol="0">
            <a:spAutoFit/>
          </a:bodyPr>
          <a:lstStyle/>
          <a:p>
            <a:pPr algn="ctr"/>
            <a:r>
              <a:rPr lang="es-CL" sz="2300" dirty="0" smtClean="0">
                <a:solidFill>
                  <a:schemeClr val="accent4">
                    <a:lumMod val="75000"/>
                  </a:schemeClr>
                </a:solidFill>
                <a:latin typeface="Calibri" pitchFamily="34" charset="0"/>
                <a:cs typeface="Calibri" pitchFamily="34" charset="0"/>
              </a:rPr>
              <a:t>EXFIDA es un producto desarrollado por MDR </a:t>
            </a:r>
            <a:r>
              <a:rPr lang="es-CL" sz="2300" dirty="0" err="1" smtClean="0">
                <a:solidFill>
                  <a:schemeClr val="accent4">
                    <a:lumMod val="75000"/>
                  </a:schemeClr>
                </a:solidFill>
                <a:latin typeface="Calibri" pitchFamily="34" charset="0"/>
                <a:cs typeface="Calibri" pitchFamily="34" charset="0"/>
              </a:rPr>
              <a:t>Technology</a:t>
            </a:r>
            <a:r>
              <a:rPr lang="es-CL" sz="2300" dirty="0" smtClean="0">
                <a:solidFill>
                  <a:schemeClr val="accent4">
                    <a:lumMod val="75000"/>
                  </a:schemeClr>
                </a:solidFill>
                <a:latin typeface="Calibri" pitchFamily="34" charset="0"/>
                <a:cs typeface="Calibri" pitchFamily="34" charset="0"/>
              </a:rPr>
              <a:t> LTDA.</a:t>
            </a:r>
          </a:p>
          <a:p>
            <a:pPr algn="ctr"/>
            <a:r>
              <a:rPr lang="es-CL" sz="2300" dirty="0" smtClean="0">
                <a:solidFill>
                  <a:schemeClr val="accent4">
                    <a:lumMod val="75000"/>
                  </a:schemeClr>
                </a:solidFill>
                <a:latin typeface="Calibri" pitchFamily="34" charset="0"/>
                <a:cs typeface="Calibri" pitchFamily="34" charset="0"/>
              </a:rPr>
              <a:t>© 2012 - Todos los derechos reservados</a:t>
            </a:r>
            <a:endParaRPr lang="es-CL" sz="2300" dirty="0">
              <a:solidFill>
                <a:schemeClr val="accent4">
                  <a:lumMod val="75000"/>
                </a:schemeClr>
              </a:solidFill>
              <a:latin typeface="Calibri" pitchFamily="34" charset="0"/>
              <a:cs typeface="Calibri" pitchFamily="34" charset="0"/>
            </a:endParaRPr>
          </a:p>
        </p:txBody>
      </p:sp>
      <p:pic>
        <p:nvPicPr>
          <p:cNvPr id="6" name="5 Imagen" descr="mdr_tech1-e1345750218668.png"/>
          <p:cNvPicPr>
            <a:picLocks noChangeAspect="1"/>
          </p:cNvPicPr>
          <p:nvPr/>
        </p:nvPicPr>
        <p:blipFill>
          <a:blip r:embed="rId3"/>
          <a:stretch>
            <a:fillRect/>
          </a:stretch>
        </p:blipFill>
        <p:spPr>
          <a:xfrm>
            <a:off x="3714744" y="4071942"/>
            <a:ext cx="1905004" cy="1020538"/>
          </a:xfrm>
          <a:prstGeom prst="rect">
            <a:avLst/>
          </a:prstGeom>
        </p:spPr>
      </p:pic>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124744"/>
            <a:ext cx="8229600" cy="4525963"/>
          </a:xfrm>
        </p:spPr>
        <p:txBody>
          <a:bodyPr>
            <a:normAutofit/>
          </a:bodyPr>
          <a:lstStyle/>
          <a:p>
            <a:pPr marL="109728" indent="0">
              <a:buNone/>
            </a:pPr>
            <a:r>
              <a:rPr lang="es-CL" sz="2300" dirty="0" smtClean="0"/>
              <a:t>	</a:t>
            </a:r>
            <a:r>
              <a:rPr lang="es-CL" sz="2300" dirty="0">
                <a:solidFill>
                  <a:schemeClr val="accent4">
                    <a:lumMod val="75000"/>
                  </a:schemeClr>
                </a:solidFill>
                <a:latin typeface="Calibri" pitchFamily="34" charset="0"/>
                <a:cs typeface="Calibri" pitchFamily="34" charset="0"/>
              </a:rPr>
              <a:t>Queremos obtener su confianza, a través de soluciones tecnológicas que permitan hacer más eficiente la gestión de su Negocio, brindándole a su Compañía siempre </a:t>
            </a:r>
            <a:r>
              <a:rPr lang="es-CL" sz="2300" dirty="0" smtClean="0">
                <a:solidFill>
                  <a:schemeClr val="accent4">
                    <a:lumMod val="75000"/>
                  </a:schemeClr>
                </a:solidFill>
                <a:latin typeface="Calibri" pitchFamily="34" charset="0"/>
                <a:cs typeface="Calibri" pitchFamily="34" charset="0"/>
              </a:rPr>
              <a:t>el máximo </a:t>
            </a:r>
            <a:r>
              <a:rPr lang="es-CL" sz="2300" dirty="0">
                <a:solidFill>
                  <a:schemeClr val="accent4">
                    <a:lumMod val="75000"/>
                  </a:schemeClr>
                </a:solidFill>
                <a:latin typeface="Calibri" pitchFamily="34" charset="0"/>
                <a:cs typeface="Calibri" pitchFamily="34" charset="0"/>
              </a:rPr>
              <a:t>valor agregado.</a:t>
            </a:r>
            <a:br>
              <a:rPr lang="es-CL" sz="2300" dirty="0">
                <a:solidFill>
                  <a:schemeClr val="accent4">
                    <a:lumMod val="75000"/>
                  </a:schemeClr>
                </a:solidFill>
                <a:latin typeface="Calibri" pitchFamily="34" charset="0"/>
                <a:cs typeface="Calibri" pitchFamily="34" charset="0"/>
              </a:rPr>
            </a:br>
            <a:endParaRPr lang="es-CL" sz="2300" dirty="0">
              <a:solidFill>
                <a:schemeClr val="accent4">
                  <a:lumMod val="75000"/>
                </a:schemeClr>
              </a:solidFill>
              <a:latin typeface="Calibri" pitchFamily="34" charset="0"/>
              <a:cs typeface="Calibri" pitchFamily="34" charset="0"/>
            </a:endParaRPr>
          </a:p>
          <a:p>
            <a:pPr lvl="2" algn="just"/>
            <a:r>
              <a:rPr lang="es-CL" sz="2300" dirty="0">
                <a:solidFill>
                  <a:schemeClr val="accent4">
                    <a:lumMod val="75000"/>
                  </a:schemeClr>
                </a:solidFill>
                <a:latin typeface="Calibri" pitchFamily="34" charset="0"/>
                <a:cs typeface="Calibri" pitchFamily="34" charset="0"/>
              </a:rPr>
              <a:t>Adecuamos lo mejor posible la relación Costo/Beneficio.</a:t>
            </a:r>
          </a:p>
          <a:p>
            <a:pPr lvl="2" algn="just"/>
            <a:r>
              <a:rPr lang="es-CL" sz="2300" dirty="0">
                <a:solidFill>
                  <a:schemeClr val="accent4">
                    <a:lumMod val="75000"/>
                  </a:schemeClr>
                </a:solidFill>
                <a:latin typeface="Calibri" pitchFamily="34" charset="0"/>
                <a:cs typeface="Calibri" pitchFamily="34" charset="0"/>
              </a:rPr>
              <a:t>Optimizamos la utilización de sus recursos. </a:t>
            </a:r>
          </a:p>
          <a:p>
            <a:pPr lvl="2" algn="just"/>
            <a:r>
              <a:rPr lang="es-CL" sz="2300" dirty="0">
                <a:solidFill>
                  <a:schemeClr val="accent4">
                    <a:lumMod val="75000"/>
                  </a:schemeClr>
                </a:solidFill>
                <a:latin typeface="Calibri" pitchFamily="34" charset="0"/>
                <a:cs typeface="Calibri" pitchFamily="34" charset="0"/>
              </a:rPr>
              <a:t>Aumentamos la productividad derivado del incremento de niveles de servicio.</a:t>
            </a:r>
          </a:p>
          <a:p>
            <a:pPr lvl="2" algn="just"/>
            <a:r>
              <a:rPr lang="es-CL" sz="2300" dirty="0">
                <a:solidFill>
                  <a:schemeClr val="accent4">
                    <a:lumMod val="75000"/>
                  </a:schemeClr>
                </a:solidFill>
                <a:latin typeface="Calibri" pitchFamily="34" charset="0"/>
                <a:cs typeface="Calibri" pitchFamily="34" charset="0"/>
              </a:rPr>
              <a:t>Buscamos la innovación en la adopción de nuevas tecnologías.</a:t>
            </a:r>
          </a:p>
          <a:p>
            <a:endParaRPr lang="es-CL" dirty="0"/>
          </a:p>
        </p:txBody>
      </p:sp>
      <p:sp>
        <p:nvSpPr>
          <p:cNvPr id="3" name="2 Título"/>
          <p:cNvSpPr>
            <a:spLocks noGrp="1"/>
          </p:cNvSpPr>
          <p:nvPr>
            <p:ph type="title"/>
          </p:nvPr>
        </p:nvSpPr>
        <p:spPr>
          <a:xfrm>
            <a:off x="500034" y="13560"/>
            <a:ext cx="7730726" cy="706090"/>
          </a:xfrm>
        </p:spPr>
        <p:txBody>
          <a:bodyPr>
            <a:normAutofit/>
          </a:bodyPr>
          <a:lstStyle/>
          <a:p>
            <a:r>
              <a:rPr lang="es-CL" sz="3200" dirty="0">
                <a:solidFill>
                  <a:schemeClr val="bg2">
                    <a:lumMod val="50000"/>
                  </a:schemeClr>
                </a:solidFill>
                <a:latin typeface="Arial" pitchFamily="34" charset="0"/>
                <a:cs typeface="Arial" pitchFamily="34" charset="0"/>
              </a:rPr>
              <a:t>Nuestro Enfoque </a:t>
            </a:r>
            <a:r>
              <a:rPr lang="es-CL" sz="2800" dirty="0">
                <a:solidFill>
                  <a:schemeClr val="bg2">
                    <a:lumMod val="25000"/>
                  </a:schemeClr>
                </a:solidFill>
                <a:latin typeface="Aharoni" pitchFamily="2" charset="-79"/>
                <a:cs typeface="Aharoni" pitchFamily="2" charset="-79"/>
              </a:rPr>
              <a:t>&gt;</a:t>
            </a:r>
          </a:p>
        </p:txBody>
      </p:sp>
      <p:pic>
        <p:nvPicPr>
          <p:cNvPr id="7" name="6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8" name="7 Imagen" descr="mdr_tech1-e1345750218668.png"/>
          <p:cNvPicPr>
            <a:picLocks noChangeAspect="1"/>
          </p:cNvPicPr>
          <p:nvPr/>
        </p:nvPicPr>
        <p:blipFill>
          <a:blip r:embed="rId4"/>
          <a:stretch>
            <a:fillRect/>
          </a:stretch>
        </p:blipFill>
        <p:spPr>
          <a:xfrm>
            <a:off x="7572396" y="243318"/>
            <a:ext cx="1333500" cy="714375"/>
          </a:xfrm>
          <a:prstGeom prst="rect">
            <a:avLst/>
          </a:prstGeom>
        </p:spPr>
      </p:pic>
    </p:spTree>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s://encrypted-tbn0.google.com/images?q=tbn:ANd9GcQEWkCOtRM5wFv4LwAHw-SPWe1kSav0aPBONQ-CMgEgu7T9EXqLaw"/>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571868" y="3929066"/>
            <a:ext cx="1891928" cy="141712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1 Marcador de contenido"/>
          <p:cNvSpPr>
            <a:spLocks noGrp="1"/>
          </p:cNvSpPr>
          <p:nvPr>
            <p:ph idx="1"/>
          </p:nvPr>
        </p:nvSpPr>
        <p:spPr>
          <a:xfrm>
            <a:off x="457200" y="1124744"/>
            <a:ext cx="8229600" cy="4525963"/>
          </a:xfrm>
        </p:spPr>
        <p:txBody>
          <a:bodyPr>
            <a:normAutofit/>
          </a:bodyPr>
          <a:lstStyle/>
          <a:p>
            <a:pPr lvl="0">
              <a:buClr>
                <a:schemeClr val="accent2"/>
              </a:buClr>
              <a:buFont typeface="Arial" pitchFamily="34" charset="0"/>
              <a:buChar char="•"/>
            </a:pPr>
            <a:r>
              <a:rPr lang="es-CL" sz="2300" dirty="0">
                <a:solidFill>
                  <a:schemeClr val="accent4">
                    <a:lumMod val="75000"/>
                  </a:schemeClr>
                </a:solidFill>
                <a:latin typeface="Calibri" pitchFamily="34" charset="0"/>
                <a:cs typeface="Calibri" pitchFamily="34" charset="0"/>
              </a:rPr>
              <a:t>Profesionales con excelente calidad técnica y humana.</a:t>
            </a:r>
          </a:p>
          <a:p>
            <a:pPr lvl="0">
              <a:buClr>
                <a:schemeClr val="accent2"/>
              </a:buClr>
              <a:buFont typeface="Arial" pitchFamily="34" charset="0"/>
              <a:buChar char="•"/>
            </a:pPr>
            <a:r>
              <a:rPr lang="es-CL" sz="2300" dirty="0">
                <a:solidFill>
                  <a:schemeClr val="accent4">
                    <a:lumMod val="75000"/>
                  </a:schemeClr>
                </a:solidFill>
                <a:latin typeface="Calibri" pitchFamily="34" charset="0"/>
                <a:cs typeface="Calibri" pitchFamily="34" charset="0"/>
              </a:rPr>
              <a:t>Nuestra vocación es el servicio.</a:t>
            </a:r>
          </a:p>
          <a:p>
            <a:pPr>
              <a:buClr>
                <a:schemeClr val="accent2"/>
              </a:buClr>
              <a:buFont typeface="Arial" pitchFamily="34" charset="0"/>
              <a:buChar char="•"/>
            </a:pPr>
            <a:r>
              <a:rPr lang="es-CL" sz="2300" dirty="0">
                <a:solidFill>
                  <a:schemeClr val="accent4">
                    <a:lumMod val="75000"/>
                  </a:schemeClr>
                </a:solidFill>
                <a:latin typeface="Calibri" pitchFamily="34" charset="0"/>
                <a:cs typeface="Calibri" pitchFamily="34" charset="0"/>
              </a:rPr>
              <a:t>En nuestros procesos productivos aplicamos las mejores prácticas de la industria.</a:t>
            </a:r>
          </a:p>
          <a:p>
            <a:pPr>
              <a:buClr>
                <a:schemeClr val="accent2"/>
              </a:buClr>
              <a:buFont typeface="Arial" pitchFamily="34" charset="0"/>
              <a:buChar char="•"/>
            </a:pPr>
            <a:r>
              <a:rPr lang="es-CL" sz="2300" dirty="0">
                <a:solidFill>
                  <a:schemeClr val="accent4">
                    <a:lumMod val="75000"/>
                  </a:schemeClr>
                </a:solidFill>
                <a:latin typeface="Calibri" pitchFamily="34" charset="0"/>
                <a:cs typeface="Calibri" pitchFamily="34" charset="0"/>
              </a:rPr>
              <a:t>Queremos que nuestra relación con nuestros clientes sea duradera.</a:t>
            </a:r>
          </a:p>
          <a:p>
            <a:pPr>
              <a:buNone/>
            </a:pPr>
            <a:endParaRPr lang="es-CL" dirty="0"/>
          </a:p>
        </p:txBody>
      </p:sp>
      <p:sp>
        <p:nvSpPr>
          <p:cNvPr id="3" name="2 Título"/>
          <p:cNvSpPr>
            <a:spLocks noGrp="1"/>
          </p:cNvSpPr>
          <p:nvPr>
            <p:ph type="title"/>
          </p:nvPr>
        </p:nvSpPr>
        <p:spPr>
          <a:xfrm>
            <a:off x="428596" y="29004"/>
            <a:ext cx="4714908" cy="637279"/>
          </a:xfrm>
        </p:spPr>
        <p:txBody>
          <a:bodyPr>
            <a:normAutofit fontScale="90000"/>
          </a:bodyPr>
          <a:lstStyle/>
          <a:p>
            <a:r>
              <a:rPr lang="es-CL" sz="3600" dirty="0">
                <a:solidFill>
                  <a:schemeClr val="bg2">
                    <a:lumMod val="50000"/>
                  </a:schemeClr>
                </a:solidFill>
                <a:latin typeface="Arial" pitchFamily="34" charset="0"/>
                <a:cs typeface="Arial" pitchFamily="34" charset="0"/>
              </a:rPr>
              <a:t>Nuestra Fuerza </a:t>
            </a:r>
            <a:r>
              <a:rPr lang="es-CL" sz="2800" dirty="0">
                <a:solidFill>
                  <a:schemeClr val="bg2">
                    <a:lumMod val="25000"/>
                  </a:schemeClr>
                </a:solidFill>
                <a:latin typeface="Aharoni" pitchFamily="2" charset="-79"/>
                <a:cs typeface="Aharoni" pitchFamily="2" charset="-79"/>
              </a:rPr>
              <a:t>&gt;</a:t>
            </a:r>
          </a:p>
        </p:txBody>
      </p:sp>
      <p:pic>
        <p:nvPicPr>
          <p:cNvPr id="7" name="6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8" name="7 Imagen" descr="mdr_tech1-e1345750218668.png"/>
          <p:cNvPicPr>
            <a:picLocks noChangeAspect="1"/>
          </p:cNvPicPr>
          <p:nvPr/>
        </p:nvPicPr>
        <p:blipFill>
          <a:blip r:embed="rId4"/>
          <a:stretch>
            <a:fillRect/>
          </a:stretch>
        </p:blipFill>
        <p:spPr>
          <a:xfrm>
            <a:off x="7572396" y="243318"/>
            <a:ext cx="1333500" cy="714375"/>
          </a:xfrm>
          <a:prstGeom prst="rect">
            <a:avLst/>
          </a:prstGeom>
        </p:spPr>
      </p:pic>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1135285"/>
            <a:ext cx="8229600" cy="4525963"/>
          </a:xfrm>
        </p:spPr>
        <p:txBody>
          <a:bodyPr>
            <a:noAutofit/>
          </a:bodyPr>
          <a:lstStyle/>
          <a:p>
            <a:pPr marL="109728" indent="0" algn="just">
              <a:buNone/>
            </a:pPr>
            <a:r>
              <a:rPr lang="es-CL" sz="2300" dirty="0" smtClean="0"/>
              <a:t>	</a:t>
            </a:r>
            <a:r>
              <a:rPr lang="es-CL" sz="2300" dirty="0">
                <a:solidFill>
                  <a:schemeClr val="accent4">
                    <a:lumMod val="75000"/>
                  </a:schemeClr>
                </a:solidFill>
                <a:latin typeface="Calibri" pitchFamily="34" charset="0"/>
                <a:cs typeface="Calibri" pitchFamily="34" charset="0"/>
              </a:rPr>
              <a:t>Según la normativa de la Superintendencia de Valores y Seguros. Los estados financieros deberán prepararse de acuerdo a las normas internacionales de Información Financiera (IFRS) emitidas por la International Accounting Standard Board (IASB).</a:t>
            </a:r>
          </a:p>
          <a:p>
            <a:pPr algn="just"/>
            <a:endParaRPr lang="es-CL" sz="2300" dirty="0">
              <a:solidFill>
                <a:schemeClr val="accent4">
                  <a:lumMod val="75000"/>
                </a:schemeClr>
              </a:solidFill>
              <a:latin typeface="Calibri" pitchFamily="34" charset="0"/>
              <a:cs typeface="Calibri" pitchFamily="34" charset="0"/>
            </a:endParaRPr>
          </a:p>
          <a:p>
            <a:pPr marL="109728" indent="0" algn="just">
              <a:buNone/>
            </a:pPr>
            <a:r>
              <a:rPr lang="es-CL" sz="2300" dirty="0">
                <a:solidFill>
                  <a:schemeClr val="accent4">
                    <a:lumMod val="75000"/>
                  </a:schemeClr>
                </a:solidFill>
                <a:latin typeface="Calibri" pitchFamily="34" charset="0"/>
                <a:cs typeface="Calibri" pitchFamily="34" charset="0"/>
              </a:rPr>
              <a:t>	Adicionalmente la SVS especifica que las entidades aseguradoras deben divulgar información que no esta directamente reflejada en dichos estados financieros. Esta información llamada revelaciones financieras (RF) deberá ser presentada con carácter de obligatoria.</a:t>
            </a:r>
          </a:p>
          <a:p>
            <a:pPr algn="just"/>
            <a:endParaRPr lang="es-CL" sz="2300" dirty="0" smtClean="0"/>
          </a:p>
        </p:txBody>
      </p:sp>
      <p:sp>
        <p:nvSpPr>
          <p:cNvPr id="2" name="1 Título"/>
          <p:cNvSpPr>
            <a:spLocks noGrp="1"/>
          </p:cNvSpPr>
          <p:nvPr>
            <p:ph type="title"/>
          </p:nvPr>
        </p:nvSpPr>
        <p:spPr>
          <a:xfrm>
            <a:off x="428596" y="7936"/>
            <a:ext cx="5715040" cy="637200"/>
          </a:xfrm>
        </p:spPr>
        <p:txBody>
          <a:bodyPr>
            <a:noAutofit/>
          </a:bodyPr>
          <a:lstStyle/>
          <a:p>
            <a:r>
              <a:rPr lang="es-CL" sz="3200" dirty="0">
                <a:solidFill>
                  <a:schemeClr val="bg2">
                    <a:lumMod val="50000"/>
                  </a:schemeClr>
                </a:solidFill>
                <a:latin typeface="Arial" pitchFamily="34" charset="0"/>
                <a:cs typeface="Arial" pitchFamily="34" charset="0"/>
              </a:rPr>
              <a:t>IFRS, XBRL. Ya están aquí </a:t>
            </a:r>
            <a:r>
              <a:rPr lang="es-CL" sz="3200" dirty="0">
                <a:solidFill>
                  <a:schemeClr val="bg2">
                    <a:lumMod val="25000"/>
                  </a:schemeClr>
                </a:solidFill>
                <a:latin typeface="Arial" pitchFamily="34" charset="0"/>
                <a:cs typeface="Arial" pitchFamily="34" charset="0"/>
              </a:rPr>
              <a:t>&gt;</a:t>
            </a:r>
          </a:p>
        </p:txBody>
      </p:sp>
      <p:sp>
        <p:nvSpPr>
          <p:cNvPr id="5" name="AutoShape 2" descr="data:image/jpeg;base64,/9j/4AAQSkZJRgABAQAAAQABAAD/2wCEAAkGBhQSEBITEhITFBQUGRwaFxcWFx0fIBwiGhgdIBwXGBohJyofIx0jIBgZHy8sKCovLSwuHB8xNjAqPSYtLCkBCQoKDgwOGA4PFjUkHiQqNTY1NSktNSk1Mis1LTUsLjAyNTU1NiwqNSs1LCwyNTU1NiotLTU1NikpKTU1LDYpKf/AABEIACYAoQMBIgACEQEDEQH/xAAcAAEAAgMAAwAAAAAAAAAAAAAABQYDBAcBAgj/xAA5EAABAwIEAgYIBQQDAAAAAAABAAIDBBEFBhIhMUEHExdUYdEiMkJRcYGRkhRyobHBIzQ1UhVDsv/EABoBAQADAAMAAAAAAAAAAAAAAAACBAUBBgf/xAAmEQACAgECBAcBAAAAAAAAAAAAAQIRAwQhIjFTkRMUFVFhcYFB/9oADAMBAAIRAxEAPwCM7T8R7yfsZ5J2n4j3k/YzyVWRQs9C8pg6a7ItPafiPeT9jPJO0/Ee8n7GeSqyJY8pg6a7ItPafiPeT9jPJZqfpDxWS+iaR9uOmJpt8bNVQXUcotnOEWwuwqet/r3LQeBtpLvRta36oVdVjwYYqXhR3dbpJL72JWAV9oWS4tHFUTM1NhdCy/A7X+X7qnVueMXh1dZJI0NNi4xNtfwOmyuVbNRjEKP8Y1xrtEYOn1A/2S/e3w4jgvNWKvqsRGK6fwukmPTY7g+jotv7vW3vbxXJlYskYtOeOLuuaS/tcO3ESmT8emmwl1RK/VKBJ6VgPVvbYC2yydHmNzVMEjpn63NdYGwHLwCi8gf4J/5Zv5Wbon/tpvz/AMKS5GNrIqOeaS2tkXh2MYlVTzRwVDB1ZPrgDbVbazSpiHC8Y1N1VMBbcX35c/8ArVZyxmaKjq6l02qziQNIB9u/MhXXCOkSmqZmQxiTU+9rtbbYE7+kfchVIjN+O1bK+Onp5QzrA0AEC13G1ybErHiFdi9IzrZHRSxt9awB2952abeI4LFmp1sapSdgDH/7W7mrP9O6nkigJlfINIs02F+ZJG/ha6As2WcfbWU7ZQNJvpc33EcR+oPzVXx7NVTPWGjobNLTZ0m3LibkEBo4cLqW6PcGfT0dpRpc9xfp5gEAAHx2v81VcappsNxB1WyPrInkm/L0vWa4+yb7g/vugJOXB8XhGtlUJrblmxv8A4b/AFCsuIV9SwNdHCJBpBc2xBub3tvbbZa+A56pqohrXGOQ+w/a/wCU8D+/grCgMdO5xY0vADiBqA5G24HzWREQBERAfKSLpHYfU94g+jvJOw+p7xB9HeShTO9+paXqHN0XSOw+p7xB9HeSdh9T3iD6O8kpj1LS9Q5uui5fliqsJFK2pjo5opdTnOdp6wG+9+PPl/qF79h9T3iD6O8l47D6jvEH0d5JTK+fWaXKkvFpp2WSpxWKKvoKd1L+Jk0MAqyBqOxGpu24HEm+260ZGto/+SfVVsdQyQPb+H1elqLjpBaeBF7bfHkpjDMv4rBCyFlVSFrBpaXRuLgOW/gqpL0KVTnFzqmEucSSSHbk8TwXJmYpYLqWRJfFu979uH8LFkD/AAT/AITfys3RP/bTfn/hSuWsqvpsONI57HOIeNTb29O9uO/NZMmZYfRRPY97Xlzr3aCOXipLkZGrmp55yi9m2Vfo8ha6tq9TQePEA+2uispGA3DGg+8NCreVsoPpaieV0jXCW9gARa7r73VpQrHNc3QtfjNM1wDmuMYIPAgu3BW1nvJrGQiopY2xui3cIxa4/wBgBzbxUvi+UHzV8NUJGhsZYS0g3Ol19jwVncwEEEXB2IKAhMnZhFXTNcT/AFGejIPH3/A8fqpvZw5EH5hVHBMkyUlY6WKZnUvveMtN7He1+FweC1Jso18Msj6SrAbI4u0u4DUb8CHN/RAaPSVlyCGNk8TRG8vAIbsDcE3A5EW5K55VrHS0UEkm7nMFz77bX/RVVuQampla+vqQ9rfZb+w2DRfwCvsMIY1rWizWgAD3AcAgPdERAEREAREQBERAEREAREQBERAEREAREQBERAEREAREQBERAf/Z"/>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7" name="6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8" name="7 Imagen" descr="mdr_tech1-e1345750218668.png"/>
          <p:cNvPicPr>
            <a:picLocks noChangeAspect="1"/>
          </p:cNvPicPr>
          <p:nvPr/>
        </p:nvPicPr>
        <p:blipFill>
          <a:blip r:embed="rId3"/>
          <a:stretch>
            <a:fillRect/>
          </a:stretch>
        </p:blipFill>
        <p:spPr>
          <a:xfrm>
            <a:off x="7572396" y="243318"/>
            <a:ext cx="1333500" cy="714375"/>
          </a:xfrm>
          <a:prstGeom prst="rect">
            <a:avLst/>
          </a:prstGeom>
        </p:spPr>
      </p:pic>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46856" y="1124744"/>
            <a:ext cx="8229600" cy="2753237"/>
          </a:xfrm>
        </p:spPr>
        <p:txBody>
          <a:bodyPr>
            <a:noAutofit/>
          </a:bodyPr>
          <a:lstStyle/>
          <a:p>
            <a:pPr marL="109728" indent="0" algn="just">
              <a:buNone/>
            </a:pPr>
            <a:r>
              <a:rPr lang="es-CL" sz="2300" dirty="0" smtClean="0"/>
              <a:t>	</a:t>
            </a:r>
            <a:r>
              <a:rPr lang="es-CL" sz="2300" dirty="0">
                <a:solidFill>
                  <a:schemeClr val="accent4">
                    <a:lumMod val="75000"/>
                  </a:schemeClr>
                </a:solidFill>
                <a:latin typeface="Calibri" pitchFamily="34" charset="0"/>
                <a:cs typeface="Calibri" pitchFamily="34" charset="0"/>
              </a:rPr>
              <a:t>Desde el nacimiento de la normativa </a:t>
            </a:r>
            <a:br>
              <a:rPr lang="es-CL" sz="2300" dirty="0">
                <a:solidFill>
                  <a:schemeClr val="accent4">
                    <a:lumMod val="75000"/>
                  </a:schemeClr>
                </a:solidFill>
                <a:latin typeface="Calibri" pitchFamily="34" charset="0"/>
                <a:cs typeface="Calibri" pitchFamily="34" charset="0"/>
              </a:rPr>
            </a:br>
            <a:r>
              <a:rPr lang="es-CL" sz="2300" dirty="0">
                <a:solidFill>
                  <a:schemeClr val="accent4">
                    <a:lumMod val="75000"/>
                  </a:schemeClr>
                </a:solidFill>
                <a:latin typeface="Calibri" pitchFamily="34" charset="0"/>
                <a:cs typeface="Calibri" pitchFamily="34" charset="0"/>
              </a:rPr>
              <a:t>con la circular 2022 en Mayo del 2011, existen hasta la fecha, tres modificaciones en la definición de la Normativa impactando directamente en la Estructura y Contenido de las Revelaciones. Esto implica un alto porcentaje de variabilidad de la Información que se debe preparar y presentar.</a:t>
            </a:r>
          </a:p>
        </p:txBody>
      </p:sp>
      <p:sp>
        <p:nvSpPr>
          <p:cNvPr id="11" name="1 Título"/>
          <p:cNvSpPr txBox="1">
            <a:spLocks/>
          </p:cNvSpPr>
          <p:nvPr/>
        </p:nvSpPr>
        <p:spPr>
          <a:xfrm>
            <a:off x="428596" y="7936"/>
            <a:ext cx="5715040" cy="637200"/>
          </a:xfrm>
          <a:prstGeom prst="rect">
            <a:avLst/>
          </a:prstGeom>
        </p:spPr>
        <p:txBody>
          <a:bodyPr vert="horz" rtlCol="0" anchor="ctr">
            <a:no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L" sz="3200" b="1" i="0" u="none" strike="noStrike" kern="1200" cap="none" spc="0" normalizeH="0" baseline="0" noProof="0" dirty="0" smtClean="0">
                <a:ln>
                  <a:noFill/>
                </a:ln>
                <a:solidFill>
                  <a:schemeClr val="bg2">
                    <a:lumMod val="50000"/>
                  </a:schemeClr>
                </a:solidFill>
                <a:effectLst>
                  <a:outerShdw blurRad="31750" dist="25400" dir="5400000" algn="tl" rotWithShape="0">
                    <a:srgbClr val="000000">
                      <a:alpha val="25000"/>
                    </a:srgbClr>
                  </a:outerShdw>
                </a:effectLst>
                <a:uLnTx/>
                <a:uFillTx/>
                <a:latin typeface="Arial" pitchFamily="34" charset="0"/>
                <a:ea typeface="+mj-ea"/>
                <a:cs typeface="Arial" pitchFamily="34" charset="0"/>
              </a:rPr>
              <a:t>IFRS, XBRL. Ya están aquí </a:t>
            </a:r>
            <a:r>
              <a:rPr kumimoji="0" lang="es-CL" sz="3200" b="1" i="0" u="none" strike="noStrike" kern="1200" cap="none" spc="0" normalizeH="0" baseline="0" noProof="0" dirty="0" smtClean="0">
                <a:ln>
                  <a:noFill/>
                </a:ln>
                <a:solidFill>
                  <a:schemeClr val="bg2">
                    <a:lumMod val="25000"/>
                  </a:schemeClr>
                </a:solidFill>
                <a:effectLst>
                  <a:outerShdw blurRad="31750" dist="25400" dir="5400000" algn="tl" rotWithShape="0">
                    <a:srgbClr val="000000">
                      <a:alpha val="25000"/>
                    </a:srgbClr>
                  </a:outerShdw>
                </a:effectLst>
                <a:uLnTx/>
                <a:uFillTx/>
                <a:latin typeface="Arial" pitchFamily="34" charset="0"/>
                <a:ea typeface="+mj-ea"/>
                <a:cs typeface="Arial" pitchFamily="34" charset="0"/>
              </a:rPr>
              <a:t>&gt;</a:t>
            </a:r>
            <a:endParaRPr kumimoji="0" lang="es-CL" sz="3200" b="1" i="0" u="none" strike="noStrike" kern="1200" cap="none" spc="0" normalizeH="0" baseline="0" noProof="0" dirty="0">
              <a:ln>
                <a:noFill/>
              </a:ln>
              <a:solidFill>
                <a:schemeClr val="bg2">
                  <a:lumMod val="25000"/>
                </a:schemeClr>
              </a:solidFill>
              <a:effectLst>
                <a:outerShdw blurRad="31750" dist="25400" dir="5400000" algn="tl" rotWithShape="0">
                  <a:srgbClr val="000000">
                    <a:alpha val="25000"/>
                  </a:srgbClr>
                </a:outerShdw>
              </a:effectLst>
              <a:uLnTx/>
              <a:uFillTx/>
              <a:latin typeface="Arial" pitchFamily="34" charset="0"/>
              <a:ea typeface="+mj-ea"/>
              <a:cs typeface="Arial" pitchFamily="34" charset="0"/>
            </a:endParaRPr>
          </a:p>
        </p:txBody>
      </p:sp>
      <p:pic>
        <p:nvPicPr>
          <p:cNvPr id="6" name="5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8" name="7 Imagen" descr="mdr_tech1-e1345750218668.png"/>
          <p:cNvPicPr>
            <a:picLocks noChangeAspect="1"/>
          </p:cNvPicPr>
          <p:nvPr/>
        </p:nvPicPr>
        <p:blipFill>
          <a:blip r:embed="rId3"/>
          <a:stretch>
            <a:fillRect/>
          </a:stretch>
        </p:blipFill>
        <p:spPr>
          <a:xfrm>
            <a:off x="7572396" y="243318"/>
            <a:ext cx="1333500" cy="714375"/>
          </a:xfrm>
          <a:prstGeom prst="rect">
            <a:avLst/>
          </a:prstGeom>
        </p:spPr>
      </p:pic>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26949" y="335498"/>
            <a:ext cx="8229600" cy="696709"/>
          </a:xfrm>
        </p:spPr>
        <p:txBody>
          <a:bodyPr>
            <a:noAutofit/>
          </a:bodyPr>
          <a:lstStyle/>
          <a:p>
            <a:endParaRPr lang="es-CL" sz="2200" dirty="0" smtClean="0"/>
          </a:p>
          <a:p>
            <a:endParaRPr lang="es-CL" sz="2200" dirty="0" smtClean="0"/>
          </a:p>
          <a:p>
            <a:pPr algn="just"/>
            <a:endParaRPr lang="es-CL" sz="2200" dirty="0" smtClean="0"/>
          </a:p>
          <a:p>
            <a:pPr algn="just">
              <a:buNone/>
            </a:pPr>
            <a:endParaRPr lang="es-CL" sz="2200" dirty="0" smtClean="0"/>
          </a:p>
        </p:txBody>
      </p:sp>
      <p:sp>
        <p:nvSpPr>
          <p:cNvPr id="4" name="2 Título"/>
          <p:cNvSpPr>
            <a:spLocks noGrp="1"/>
          </p:cNvSpPr>
          <p:nvPr>
            <p:ph type="title"/>
          </p:nvPr>
        </p:nvSpPr>
        <p:spPr>
          <a:xfrm>
            <a:off x="428596" y="21211"/>
            <a:ext cx="6715172" cy="637200"/>
          </a:xfrm>
        </p:spPr>
        <p:txBody>
          <a:bodyPr>
            <a:noAutofit/>
          </a:bodyPr>
          <a:lstStyle/>
          <a:p>
            <a:r>
              <a:rPr lang="es-CL" sz="3200" dirty="0">
                <a:solidFill>
                  <a:schemeClr val="bg2">
                    <a:lumMod val="50000"/>
                  </a:schemeClr>
                </a:solidFill>
                <a:latin typeface="Arial" pitchFamily="34" charset="0"/>
                <a:cs typeface="Arial" pitchFamily="34" charset="0"/>
              </a:rPr>
              <a:t>Nuestra respuesta al desafío </a:t>
            </a:r>
            <a:r>
              <a:rPr lang="es-CL" sz="3200" dirty="0">
                <a:solidFill>
                  <a:schemeClr val="bg2">
                    <a:lumMod val="25000"/>
                  </a:schemeClr>
                </a:solidFill>
                <a:latin typeface="Arial" pitchFamily="34" charset="0"/>
                <a:cs typeface="Arial" pitchFamily="34" charset="0"/>
              </a:rPr>
              <a:t>&gt;</a:t>
            </a:r>
          </a:p>
        </p:txBody>
      </p:sp>
      <p:sp>
        <p:nvSpPr>
          <p:cNvPr id="5" name="4 Rectángulo"/>
          <p:cNvSpPr/>
          <p:nvPr/>
        </p:nvSpPr>
        <p:spPr>
          <a:xfrm>
            <a:off x="683568" y="1124744"/>
            <a:ext cx="7848872" cy="3277820"/>
          </a:xfrm>
          <a:prstGeom prst="rect">
            <a:avLst/>
          </a:prstGeom>
        </p:spPr>
        <p:txBody>
          <a:bodyPr wrap="square">
            <a:spAutoFit/>
          </a:bodyPr>
          <a:lstStyle/>
          <a:p>
            <a:pPr algn="just"/>
            <a:r>
              <a:rPr lang="es-CL" dirty="0" smtClean="0"/>
              <a:t>	</a:t>
            </a:r>
            <a:r>
              <a:rPr lang="es-CL" sz="2300" dirty="0">
                <a:solidFill>
                  <a:schemeClr val="accent4">
                    <a:lumMod val="75000"/>
                  </a:schemeClr>
                </a:solidFill>
                <a:latin typeface="Calibri" pitchFamily="34" charset="0"/>
                <a:cs typeface="Calibri" pitchFamily="34" charset="0"/>
              </a:rPr>
              <a:t>Tomando en cuenta este nuevo escenario y pensando en ayudar al desarrollo de su negocio, hemos desarrollado un producto flexible, capaz de ajustarse a los requerimientos de información de su empresa y la Superintendencia de Valores y Seguros (SVS). </a:t>
            </a:r>
          </a:p>
          <a:p>
            <a:r>
              <a:rPr lang="es-CL" sz="2300" dirty="0">
                <a:solidFill>
                  <a:schemeClr val="accent4">
                    <a:lumMod val="75000"/>
                  </a:schemeClr>
                </a:solidFill>
                <a:latin typeface="Calibri" pitchFamily="34" charset="0"/>
                <a:cs typeface="Calibri" pitchFamily="34" charset="0"/>
              </a:rPr>
              <a:t>	</a:t>
            </a:r>
          </a:p>
          <a:p>
            <a:pPr algn="just"/>
            <a:r>
              <a:rPr lang="es-CL" sz="2300" dirty="0">
                <a:solidFill>
                  <a:schemeClr val="accent4">
                    <a:lumMod val="75000"/>
                  </a:schemeClr>
                </a:solidFill>
                <a:latin typeface="Calibri" pitchFamily="34" charset="0"/>
                <a:cs typeface="Calibri" pitchFamily="34" charset="0"/>
              </a:rPr>
              <a:t>	Estamos hablando de EXFIDA un software que provee flexibilidad a la hora de enfrentar los continuos cambios del mundo IFRS, estados financieros  (EEFF) y XBRL.</a:t>
            </a:r>
          </a:p>
        </p:txBody>
      </p:sp>
      <p:pic>
        <p:nvPicPr>
          <p:cNvPr id="8" name="7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7" name="6 Imagen" descr="mdr_tech1-e1345750218668.png"/>
          <p:cNvPicPr>
            <a:picLocks noChangeAspect="1"/>
          </p:cNvPicPr>
          <p:nvPr/>
        </p:nvPicPr>
        <p:blipFill>
          <a:blip r:embed="rId3"/>
          <a:stretch>
            <a:fillRect/>
          </a:stretch>
        </p:blipFill>
        <p:spPr>
          <a:xfrm>
            <a:off x="7572396" y="243318"/>
            <a:ext cx="1333500" cy="714375"/>
          </a:xfrm>
          <a:prstGeom prst="rect">
            <a:avLst/>
          </a:prstGeom>
        </p:spPr>
      </p:pic>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135285"/>
            <a:ext cx="8229600" cy="4525963"/>
          </a:xfrm>
        </p:spPr>
        <p:txBody>
          <a:bodyPr>
            <a:normAutofit fontScale="92500" lnSpcReduction="20000"/>
          </a:bodyPr>
          <a:lstStyle/>
          <a:p>
            <a:pPr>
              <a:buClr>
                <a:schemeClr val="accent2"/>
              </a:buClr>
              <a:buFont typeface="Arial" pitchFamily="34" charset="0"/>
              <a:buChar char="•"/>
            </a:pPr>
            <a:r>
              <a:rPr lang="es-CL" sz="2500" dirty="0">
                <a:solidFill>
                  <a:schemeClr val="accent4">
                    <a:lumMod val="75000"/>
                  </a:schemeClr>
                </a:solidFill>
                <a:latin typeface="Calibri" pitchFamily="34" charset="0"/>
                <a:cs typeface="Calibri" pitchFamily="34" charset="0"/>
              </a:rPr>
              <a:t>Aplicación 100% </a:t>
            </a:r>
            <a:r>
              <a:rPr lang="es-CL" sz="2500" dirty="0" smtClean="0">
                <a:solidFill>
                  <a:schemeClr val="accent4">
                    <a:lumMod val="75000"/>
                  </a:schemeClr>
                </a:solidFill>
                <a:latin typeface="Calibri" pitchFamily="34" charset="0"/>
                <a:cs typeface="Calibri" pitchFamily="34" charset="0"/>
              </a:rPr>
              <a:t>web y visible desde su </a:t>
            </a:r>
            <a:br>
              <a:rPr lang="es-CL" sz="2500" dirty="0" smtClean="0">
                <a:solidFill>
                  <a:schemeClr val="accent4">
                    <a:lumMod val="75000"/>
                  </a:schemeClr>
                </a:solidFill>
                <a:latin typeface="Calibri" pitchFamily="34" charset="0"/>
                <a:cs typeface="Calibri" pitchFamily="34" charset="0"/>
              </a:rPr>
            </a:br>
            <a:r>
              <a:rPr lang="es-CL" sz="2500" dirty="0" smtClean="0">
                <a:solidFill>
                  <a:schemeClr val="accent4">
                    <a:lumMod val="75000"/>
                  </a:schemeClr>
                </a:solidFill>
                <a:latin typeface="Calibri" pitchFamily="34" charset="0"/>
                <a:cs typeface="Calibri" pitchFamily="34" charset="0"/>
              </a:rPr>
              <a:t>Intranet o desde la Nube</a:t>
            </a:r>
            <a:endParaRPr lang="es-CL" sz="2500" dirty="0">
              <a:solidFill>
                <a:schemeClr val="accent4">
                  <a:lumMod val="75000"/>
                </a:schemeClr>
              </a:solidFill>
              <a:latin typeface="Calibri" pitchFamily="34" charset="0"/>
              <a:cs typeface="Calibri" pitchFamily="34" charset="0"/>
            </a:endParaRPr>
          </a:p>
          <a:p>
            <a:pPr algn="just">
              <a:buClr>
                <a:schemeClr val="accent2"/>
              </a:buClr>
              <a:buFont typeface="Arial" pitchFamily="34" charset="0"/>
              <a:buChar char="•"/>
            </a:pPr>
            <a:r>
              <a:rPr lang="es-CL" sz="2500" dirty="0">
                <a:solidFill>
                  <a:schemeClr val="accent4">
                    <a:lumMod val="75000"/>
                  </a:schemeClr>
                </a:solidFill>
                <a:latin typeface="Calibri" pitchFamily="34" charset="0"/>
                <a:cs typeface="Calibri" pitchFamily="34" charset="0"/>
              </a:rPr>
              <a:t>Multiusuarios</a:t>
            </a:r>
          </a:p>
          <a:p>
            <a:pPr algn="just">
              <a:buClr>
                <a:schemeClr val="accent2"/>
              </a:buClr>
              <a:buFont typeface="Arial" pitchFamily="34" charset="0"/>
              <a:buChar char="•"/>
            </a:pPr>
            <a:r>
              <a:rPr lang="es-CL" sz="2500" dirty="0">
                <a:solidFill>
                  <a:schemeClr val="accent4">
                    <a:lumMod val="75000"/>
                  </a:schemeClr>
                </a:solidFill>
                <a:latin typeface="Calibri" pitchFamily="34" charset="0"/>
                <a:cs typeface="Calibri" pitchFamily="34" charset="0"/>
              </a:rPr>
              <a:t>Multiempresas</a:t>
            </a:r>
          </a:p>
          <a:p>
            <a:pPr algn="just">
              <a:buClr>
                <a:schemeClr val="accent2"/>
              </a:buClr>
              <a:buFont typeface="Arial" pitchFamily="34" charset="0"/>
              <a:buChar char="•"/>
            </a:pPr>
            <a:r>
              <a:rPr lang="es-CL" sz="2500" dirty="0">
                <a:solidFill>
                  <a:schemeClr val="accent4">
                    <a:lumMod val="75000"/>
                  </a:schemeClr>
                </a:solidFill>
                <a:latin typeface="Calibri" pitchFamily="34" charset="0"/>
                <a:cs typeface="Calibri" pitchFamily="34" charset="0"/>
              </a:rPr>
              <a:t>Interfaces usables.</a:t>
            </a:r>
          </a:p>
          <a:p>
            <a:pPr algn="just">
              <a:buClr>
                <a:schemeClr val="accent2"/>
              </a:buClr>
              <a:buFont typeface="Arial" pitchFamily="34" charset="0"/>
              <a:buChar char="•"/>
            </a:pPr>
            <a:r>
              <a:rPr lang="es-CL" sz="2500" dirty="0">
                <a:solidFill>
                  <a:schemeClr val="accent4">
                    <a:lumMod val="75000"/>
                  </a:schemeClr>
                </a:solidFill>
                <a:latin typeface="Calibri" pitchFamily="34" charset="0"/>
                <a:cs typeface="Calibri" pitchFamily="34" charset="0"/>
              </a:rPr>
              <a:t>Revelaciones 100%  configurables según las normativas.</a:t>
            </a:r>
          </a:p>
          <a:p>
            <a:pPr algn="just">
              <a:buClr>
                <a:schemeClr val="accent2"/>
              </a:buClr>
              <a:buFont typeface="Arial" pitchFamily="34" charset="0"/>
              <a:buChar char="•"/>
            </a:pPr>
            <a:r>
              <a:rPr lang="es-CL" sz="2500" dirty="0">
                <a:solidFill>
                  <a:schemeClr val="accent4">
                    <a:lumMod val="75000"/>
                  </a:schemeClr>
                </a:solidFill>
                <a:latin typeface="Calibri" pitchFamily="34" charset="0"/>
                <a:cs typeface="Calibri" pitchFamily="34" charset="0"/>
              </a:rPr>
              <a:t>Cumple con las </a:t>
            </a:r>
            <a:r>
              <a:rPr lang="es-CL" sz="2500" dirty="0" smtClean="0">
                <a:solidFill>
                  <a:schemeClr val="accent4">
                    <a:lumMod val="75000"/>
                  </a:schemeClr>
                </a:solidFill>
                <a:latin typeface="Calibri" pitchFamily="34" charset="0"/>
                <a:cs typeface="Calibri" pitchFamily="34" charset="0"/>
              </a:rPr>
              <a:t>especificaciones impuestas por </a:t>
            </a:r>
            <a:r>
              <a:rPr lang="es-CL" sz="2500" dirty="0">
                <a:solidFill>
                  <a:schemeClr val="accent4">
                    <a:lumMod val="75000"/>
                  </a:schemeClr>
                </a:solidFill>
                <a:latin typeface="Calibri" pitchFamily="34" charset="0"/>
                <a:cs typeface="Calibri" pitchFamily="34" charset="0"/>
              </a:rPr>
              <a:t>la SVS.</a:t>
            </a:r>
          </a:p>
          <a:p>
            <a:pPr algn="just">
              <a:buClr>
                <a:schemeClr val="accent2"/>
              </a:buClr>
              <a:buFont typeface="Arial" pitchFamily="34" charset="0"/>
              <a:buChar char="•"/>
            </a:pPr>
            <a:r>
              <a:rPr lang="es-CL" sz="2500" dirty="0">
                <a:solidFill>
                  <a:schemeClr val="accent4">
                    <a:lumMod val="75000"/>
                  </a:schemeClr>
                </a:solidFill>
                <a:latin typeface="Calibri" pitchFamily="34" charset="0"/>
                <a:cs typeface="Calibri" pitchFamily="34" charset="0"/>
              </a:rPr>
              <a:t>Generación de archivos XBRL el cual independiza a su Empresa de los proveedores externos al momento de generar el envió de XBRL a la SVS.</a:t>
            </a:r>
          </a:p>
          <a:p>
            <a:pPr algn="just">
              <a:buClr>
                <a:schemeClr val="accent2"/>
              </a:buClr>
              <a:buFont typeface="Arial" pitchFamily="34" charset="0"/>
              <a:buChar char="•"/>
            </a:pPr>
            <a:r>
              <a:rPr lang="es-CL" sz="2500" dirty="0">
                <a:solidFill>
                  <a:schemeClr val="accent4">
                    <a:lumMod val="75000"/>
                  </a:schemeClr>
                </a:solidFill>
                <a:latin typeface="Calibri" pitchFamily="34" charset="0"/>
                <a:cs typeface="Calibri" pitchFamily="34" charset="0"/>
              </a:rPr>
              <a:t>Proporciona herramientas de Control que permiten tener una visión amplia sobre el estado de completitud de los datos para los períodos informados (Workflow de Aprobación).</a:t>
            </a:r>
          </a:p>
          <a:p>
            <a:endParaRPr lang="es-CL" sz="2500" dirty="0">
              <a:solidFill>
                <a:schemeClr val="accent4">
                  <a:lumMod val="75000"/>
                </a:schemeClr>
              </a:solidFill>
              <a:latin typeface="Times New Roman" pitchFamily="18" charset="0"/>
              <a:cs typeface="Times New Roman" pitchFamily="18" charset="0"/>
            </a:endParaRPr>
          </a:p>
          <a:p>
            <a:pPr algn="just"/>
            <a:endParaRPr lang="es-CL" sz="2300" dirty="0" smtClean="0"/>
          </a:p>
          <a:p>
            <a:pPr algn="just"/>
            <a:endParaRPr lang="es-CL" sz="2300" dirty="0" smtClean="0"/>
          </a:p>
          <a:p>
            <a:pPr algn="just"/>
            <a:endParaRPr lang="es-CL" sz="2500" dirty="0">
              <a:solidFill>
                <a:schemeClr val="accent4">
                  <a:lumMod val="75000"/>
                </a:schemeClr>
              </a:solidFill>
              <a:latin typeface="Times New Roman" pitchFamily="18" charset="0"/>
              <a:cs typeface="Times New Roman" pitchFamily="18" charset="0"/>
            </a:endParaRPr>
          </a:p>
          <a:p>
            <a:pPr algn="just"/>
            <a:endParaRPr lang="es-CL" sz="2300" dirty="0" smtClean="0"/>
          </a:p>
          <a:p>
            <a:pPr algn="just"/>
            <a:endParaRPr lang="es-CL" sz="2300" dirty="0" smtClean="0"/>
          </a:p>
        </p:txBody>
      </p:sp>
      <p:sp>
        <p:nvSpPr>
          <p:cNvPr id="3" name="2 Título"/>
          <p:cNvSpPr>
            <a:spLocks noGrp="1"/>
          </p:cNvSpPr>
          <p:nvPr>
            <p:ph type="title"/>
          </p:nvPr>
        </p:nvSpPr>
        <p:spPr>
          <a:xfrm>
            <a:off x="428596" y="15418"/>
            <a:ext cx="7795556" cy="637200"/>
          </a:xfrm>
        </p:spPr>
        <p:txBody>
          <a:bodyPr>
            <a:normAutofit/>
          </a:bodyPr>
          <a:lstStyle/>
          <a:p>
            <a:r>
              <a:rPr lang="es-CL" sz="3200" dirty="0">
                <a:solidFill>
                  <a:schemeClr val="bg2">
                    <a:lumMod val="50000"/>
                  </a:schemeClr>
                </a:solidFill>
                <a:latin typeface="Arial" pitchFamily="34" charset="0"/>
                <a:cs typeface="Arial" pitchFamily="34" charset="0"/>
              </a:rPr>
              <a:t>Principales Características </a:t>
            </a:r>
            <a:r>
              <a:rPr lang="es-CL" sz="3200" dirty="0">
                <a:solidFill>
                  <a:schemeClr val="bg2">
                    <a:lumMod val="25000"/>
                  </a:schemeClr>
                </a:solidFill>
                <a:latin typeface="Aharoni" pitchFamily="2" charset="-79"/>
                <a:cs typeface="Aharoni" pitchFamily="2" charset="-79"/>
              </a:rPr>
              <a:t>&gt;</a:t>
            </a:r>
          </a:p>
        </p:txBody>
      </p:sp>
      <p:pic>
        <p:nvPicPr>
          <p:cNvPr id="6" name="5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8" name="7 Imagen" descr="mdr_tech1-e1345750218668.png"/>
          <p:cNvPicPr>
            <a:picLocks noChangeAspect="1"/>
          </p:cNvPicPr>
          <p:nvPr/>
        </p:nvPicPr>
        <p:blipFill>
          <a:blip r:embed="rId3"/>
          <a:stretch>
            <a:fillRect/>
          </a:stretch>
        </p:blipFill>
        <p:spPr>
          <a:xfrm>
            <a:off x="7572396" y="243318"/>
            <a:ext cx="1333500" cy="714375"/>
          </a:xfrm>
          <a:prstGeom prst="rect">
            <a:avLst/>
          </a:prstGeom>
        </p:spPr>
      </p:pic>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395536" y="1122710"/>
            <a:ext cx="8352928" cy="800219"/>
          </a:xfrm>
          <a:prstGeom prst="rect">
            <a:avLst/>
          </a:prstGeom>
        </p:spPr>
        <p:txBody>
          <a:bodyPr wrap="square">
            <a:spAutoFit/>
          </a:bodyPr>
          <a:lstStyle/>
          <a:p>
            <a:pPr algn="just"/>
            <a:r>
              <a:rPr lang="es-CL" sz="2300" dirty="0" smtClean="0">
                <a:solidFill>
                  <a:schemeClr val="accent4">
                    <a:lumMod val="75000"/>
                  </a:schemeClr>
                </a:solidFill>
                <a:latin typeface="Times New Roman" pitchFamily="18" charset="0"/>
                <a:cs typeface="Times New Roman" pitchFamily="18" charset="0"/>
              </a:rPr>
              <a:t>	</a:t>
            </a:r>
            <a:r>
              <a:rPr lang="es-CL" sz="2300" dirty="0">
                <a:solidFill>
                  <a:schemeClr val="accent4">
                    <a:lumMod val="75000"/>
                  </a:schemeClr>
                </a:solidFill>
                <a:latin typeface="Calibri" pitchFamily="34" charset="0"/>
                <a:cs typeface="Calibri" pitchFamily="34" charset="0"/>
              </a:rPr>
              <a:t>Acceda a su información de acuerdo a su perfil, de manera fácil y oportuna.</a:t>
            </a:r>
          </a:p>
        </p:txBody>
      </p:sp>
      <p:sp>
        <p:nvSpPr>
          <p:cNvPr id="10" name="2 Título"/>
          <p:cNvSpPr>
            <a:spLocks noGrp="1"/>
          </p:cNvSpPr>
          <p:nvPr>
            <p:ph type="title"/>
          </p:nvPr>
        </p:nvSpPr>
        <p:spPr>
          <a:xfrm>
            <a:off x="428596" y="28074"/>
            <a:ext cx="6643734" cy="637200"/>
          </a:xfrm>
        </p:spPr>
        <p:txBody>
          <a:bodyPr>
            <a:noAutofit/>
          </a:bodyPr>
          <a:lstStyle/>
          <a:p>
            <a:r>
              <a:rPr lang="es-CL" sz="3200" dirty="0">
                <a:solidFill>
                  <a:schemeClr val="bg2">
                    <a:lumMod val="50000"/>
                  </a:schemeClr>
                </a:solidFill>
                <a:latin typeface="Arial" pitchFamily="34" charset="0"/>
                <a:cs typeface="Arial" pitchFamily="34" charset="0"/>
              </a:rPr>
              <a:t>EXFIDA, seguro y confiable </a:t>
            </a:r>
            <a:r>
              <a:rPr lang="es-CL" sz="3200" dirty="0">
                <a:solidFill>
                  <a:schemeClr val="bg2">
                    <a:lumMod val="25000"/>
                  </a:schemeClr>
                </a:solidFill>
                <a:latin typeface="Aharoni" pitchFamily="2" charset="-79"/>
                <a:cs typeface="Aharoni" pitchFamily="2" charset="-79"/>
              </a:rPr>
              <a:t>&gt;</a:t>
            </a:r>
          </a:p>
        </p:txBody>
      </p:sp>
      <p:pic>
        <p:nvPicPr>
          <p:cNvPr id="9" name="8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1027" name="Picture 3"/>
          <p:cNvPicPr>
            <a:picLocks noChangeAspect="1" noChangeArrowheads="1"/>
          </p:cNvPicPr>
          <p:nvPr/>
        </p:nvPicPr>
        <p:blipFill>
          <a:blip r:embed="rId3"/>
          <a:srcRect/>
          <a:stretch>
            <a:fillRect/>
          </a:stretch>
        </p:blipFill>
        <p:spPr bwMode="auto">
          <a:xfrm>
            <a:off x="251520" y="2440268"/>
            <a:ext cx="8052837" cy="242889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8" name="7 Imagen" descr="mdr_tech1-e1345750218668.png"/>
          <p:cNvPicPr>
            <a:picLocks noChangeAspect="1"/>
          </p:cNvPicPr>
          <p:nvPr/>
        </p:nvPicPr>
        <p:blipFill>
          <a:blip r:embed="rId4"/>
          <a:stretch>
            <a:fillRect/>
          </a:stretch>
        </p:blipFill>
        <p:spPr>
          <a:xfrm>
            <a:off x="7572396" y="243318"/>
            <a:ext cx="1333500" cy="714375"/>
          </a:xfrm>
          <a:prstGeom prst="rect">
            <a:avLst/>
          </a:prstGeom>
        </p:spPr>
      </p:pic>
    </p:spTree>
  </p:cSld>
  <p:clrMapOvr>
    <a:masterClrMapping/>
  </p:clrMapOvr>
  <p:transition spd="slow">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Override1.xml><?xml version="1.0" encoding="utf-8"?>
<a:themeOverride xmlns:a="http://schemas.openxmlformats.org/drawingml/2006/main">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Urban</Template>
  <TotalTime>1633</TotalTime>
  <Words>203</Words>
  <Application>Microsoft Office PowerPoint</Application>
  <PresentationFormat>Presentación en pantalla (4:3)</PresentationFormat>
  <Paragraphs>72</Paragraphs>
  <Slides>24</Slides>
  <Notes>0</Notes>
  <HiddenSlides>0</HiddenSlides>
  <MMClips>0</MMClips>
  <ScaleCrop>false</ScaleCrop>
  <HeadingPairs>
    <vt:vector size="4" baseType="variant">
      <vt:variant>
        <vt:lpstr>Tema</vt:lpstr>
      </vt:variant>
      <vt:variant>
        <vt:i4>1</vt:i4>
      </vt:variant>
      <vt:variant>
        <vt:lpstr>Títulos de diapositiva</vt:lpstr>
      </vt:variant>
      <vt:variant>
        <vt:i4>24</vt:i4>
      </vt:variant>
    </vt:vector>
  </HeadingPairs>
  <TitlesOfParts>
    <vt:vector size="25" baseType="lpstr">
      <vt:lpstr>Concurrencia</vt:lpstr>
      <vt:lpstr> (Exposure Finantial Data System) Software de gestión de Revelaciones de Estados Financieros y generación de XBRL para IFRS.</vt:lpstr>
      <vt:lpstr>Nuestra empresa &gt;</vt:lpstr>
      <vt:lpstr>Nuestro Enfoque &gt;</vt:lpstr>
      <vt:lpstr>Nuestra Fuerza &gt;</vt:lpstr>
      <vt:lpstr>IFRS, XBRL. Ya están aquí &gt;</vt:lpstr>
      <vt:lpstr>Diapositiva 6</vt:lpstr>
      <vt:lpstr>Nuestra respuesta al desafío &gt;</vt:lpstr>
      <vt:lpstr>Principales Características &gt;</vt:lpstr>
      <vt:lpstr>EXFIDA, seguro y confiable &gt;</vt:lpstr>
      <vt:lpstr>EXFIDA, seguro y confiable &gt;</vt:lpstr>
      <vt:lpstr>Diapositiva 11</vt:lpstr>
      <vt:lpstr>Configure sus Revelaciones &gt;</vt:lpstr>
      <vt:lpstr>Añada operaciones y fórmulas &gt;</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rreyes</dc:creator>
  <cp:lastModifiedBy>rreyes</cp:lastModifiedBy>
  <cp:revision>280</cp:revision>
  <dcterms:created xsi:type="dcterms:W3CDTF">2012-07-26T21:18:38Z</dcterms:created>
  <dcterms:modified xsi:type="dcterms:W3CDTF">2012-08-29T14:02:41Z</dcterms:modified>
</cp:coreProperties>
</file>