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59" r:id="rId6"/>
    <p:sldId id="260" r:id="rId7"/>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61" autoAdjust="0"/>
  </p:normalViewPr>
  <p:slideViewPr>
    <p:cSldViewPr>
      <p:cViewPr varScale="1">
        <p:scale>
          <a:sx n="71" d="100"/>
          <a:sy n="71" d="100"/>
        </p:scale>
        <p:origin x="-134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DE3A2F4D-761B-49FA-B2B4-D6F123DD324B}" type="datetimeFigureOut">
              <a:rPr lang="es-CL" smtClean="0"/>
              <a:pPr/>
              <a:t>27-07-2012</a:t>
            </a:fld>
            <a:endParaRPr lang="es-CL"/>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CL"/>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F07DD2EE-D33A-4348-BBC7-4548EDDA8197}" type="slidenum">
              <a:rPr lang="es-CL" smtClean="0"/>
              <a:pPr/>
              <a:t>‹Nº›</a:t>
            </a:fld>
            <a:endParaRPr lang="es-C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27-07-2012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27-07-2012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27-07-2012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27-07-2012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DE3A2F4D-761B-49FA-B2B4-D6F123DD324B}" type="datetimeFigureOut">
              <a:rPr lang="es-CL" smtClean="0"/>
              <a:pPr/>
              <a:t>27-07-2012</a:t>
            </a:fld>
            <a:endParaRPr lang="es-CL"/>
          </a:p>
        </p:txBody>
      </p:sp>
      <p:sp>
        <p:nvSpPr>
          <p:cNvPr id="6" name="5 Marcador de pie de página"/>
          <p:cNvSpPr>
            <a:spLocks noGrp="1"/>
          </p:cNvSpPr>
          <p:nvPr>
            <p:ph type="ftr" sz="quarter" idx="11"/>
          </p:nvPr>
        </p:nvSpPr>
        <p:spPr/>
        <p:txBody>
          <a:bodyPr/>
          <a:lstStyle>
            <a:extLst/>
          </a:lstStyle>
          <a:p>
            <a:endParaRPr lang="es-CL"/>
          </a:p>
        </p:txBody>
      </p:sp>
      <p:sp>
        <p:nvSpPr>
          <p:cNvPr id="7" name="6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DE3A2F4D-761B-49FA-B2B4-D6F123DD324B}" type="datetimeFigureOut">
              <a:rPr lang="es-CL" smtClean="0"/>
              <a:pPr/>
              <a:t>27-07-2012</a:t>
            </a:fld>
            <a:endParaRPr lang="es-CL"/>
          </a:p>
        </p:txBody>
      </p:sp>
      <p:sp>
        <p:nvSpPr>
          <p:cNvPr id="8" name="7 Marcador de pie de página"/>
          <p:cNvSpPr>
            <a:spLocks noGrp="1"/>
          </p:cNvSpPr>
          <p:nvPr>
            <p:ph type="ftr" sz="quarter" idx="11"/>
          </p:nvPr>
        </p:nvSpPr>
        <p:spPr/>
        <p:txBody>
          <a:bodyPr/>
          <a:lstStyle>
            <a:extLst/>
          </a:lstStyle>
          <a:p>
            <a:endParaRPr lang="es-CL"/>
          </a:p>
        </p:txBody>
      </p:sp>
      <p:sp>
        <p:nvSpPr>
          <p:cNvPr id="9" name="8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DE3A2F4D-761B-49FA-B2B4-D6F123DD324B}" type="datetimeFigureOut">
              <a:rPr lang="es-CL" smtClean="0"/>
              <a:pPr/>
              <a:t>27-07-2012</a:t>
            </a:fld>
            <a:endParaRPr lang="es-CL"/>
          </a:p>
        </p:txBody>
      </p:sp>
      <p:sp>
        <p:nvSpPr>
          <p:cNvPr id="4" name="3 Marcador de pie de página"/>
          <p:cNvSpPr>
            <a:spLocks noGrp="1"/>
          </p:cNvSpPr>
          <p:nvPr>
            <p:ph type="ftr" sz="quarter" idx="11"/>
          </p:nvPr>
        </p:nvSpPr>
        <p:spPr/>
        <p:txBody>
          <a:bodyPr/>
          <a:lstStyle>
            <a:extLst/>
          </a:lstStyle>
          <a:p>
            <a:endParaRPr lang="es-CL"/>
          </a:p>
        </p:txBody>
      </p:sp>
      <p:sp>
        <p:nvSpPr>
          <p:cNvPr id="5" name="4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DE3A2F4D-761B-49FA-B2B4-D6F123DD324B}" type="datetimeFigureOut">
              <a:rPr lang="es-CL" smtClean="0"/>
              <a:pPr/>
              <a:t>27-07-2012</a:t>
            </a:fld>
            <a:endParaRPr lang="es-CL"/>
          </a:p>
        </p:txBody>
      </p:sp>
      <p:sp>
        <p:nvSpPr>
          <p:cNvPr id="3" name="2 Marcador de pie de página"/>
          <p:cNvSpPr>
            <a:spLocks noGrp="1"/>
          </p:cNvSpPr>
          <p:nvPr>
            <p:ph type="ftr" sz="quarter" idx="11"/>
          </p:nvPr>
        </p:nvSpPr>
        <p:spPr/>
        <p:txBody>
          <a:bodyPr/>
          <a:lstStyle>
            <a:extLst/>
          </a:lstStyle>
          <a:p>
            <a:endParaRPr lang="es-CL"/>
          </a:p>
        </p:txBody>
      </p:sp>
      <p:sp>
        <p:nvSpPr>
          <p:cNvPr id="4" name="3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DE3A2F4D-761B-49FA-B2B4-D6F123DD324B}" type="datetimeFigureOut">
              <a:rPr lang="es-CL" smtClean="0"/>
              <a:pPr/>
              <a:t>27-07-2012</a:t>
            </a:fld>
            <a:endParaRPr lang="es-CL"/>
          </a:p>
        </p:txBody>
      </p:sp>
      <p:sp>
        <p:nvSpPr>
          <p:cNvPr id="6" name="5 Marcador de pie de página"/>
          <p:cNvSpPr>
            <a:spLocks noGrp="1"/>
          </p:cNvSpPr>
          <p:nvPr>
            <p:ph type="ftr" sz="quarter" idx="11"/>
          </p:nvPr>
        </p:nvSpPr>
        <p:spPr/>
        <p:txBody>
          <a:bodyPr/>
          <a:lstStyle>
            <a:extLst/>
          </a:lstStyle>
          <a:p>
            <a:endParaRPr lang="es-CL"/>
          </a:p>
        </p:txBody>
      </p:sp>
      <p:sp>
        <p:nvSpPr>
          <p:cNvPr id="7" name="6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DE3A2F4D-761B-49FA-B2B4-D6F123DD324B}" type="datetimeFigureOut">
              <a:rPr lang="es-CL" smtClean="0"/>
              <a:pPr/>
              <a:t>27-07-2012</a:t>
            </a:fld>
            <a:endParaRPr lang="es-CL"/>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CL"/>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F07DD2EE-D33A-4348-BBC7-4548EDDA8197}" type="slidenum">
              <a:rPr lang="es-CL" smtClean="0"/>
              <a:pPr/>
              <a:t>‹Nº›</a:t>
            </a:fld>
            <a:endParaRPr lang="es-CL"/>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E3A2F4D-761B-49FA-B2B4-D6F123DD324B}" type="datetimeFigureOut">
              <a:rPr lang="es-CL" smtClean="0"/>
              <a:pPr/>
              <a:t>27-07-2012</a:t>
            </a:fld>
            <a:endParaRPr lang="es-CL"/>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CL"/>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07DD2EE-D33A-4348-BBC7-4548EDDA8197}" type="slidenum">
              <a:rPr lang="es-CL" smtClean="0"/>
              <a:pPr/>
              <a:t>‹Nº›</a:t>
            </a:fld>
            <a:endParaRPr lang="es-C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714488"/>
            <a:ext cx="7772400" cy="3286148"/>
          </a:xfrm>
        </p:spPr>
        <p:txBody>
          <a:bodyPr>
            <a:normAutofit/>
          </a:bodyPr>
          <a:lstStyle/>
          <a:p>
            <a:r>
              <a:rPr lang="es-CL" dirty="0" smtClean="0"/>
              <a:t>AppRev</a:t>
            </a:r>
            <a:br>
              <a:rPr lang="es-CL" dirty="0" smtClean="0"/>
            </a:br>
            <a:r>
              <a:rPr lang="es-CL" sz="2400" dirty="0" smtClean="0"/>
              <a:t>Software de gestión de Revelaciones y Estados Financieros para Entidades Aseguradoras</a:t>
            </a:r>
            <a:endParaRPr lang="es-CL" dirty="0"/>
          </a:p>
        </p:txBody>
      </p:sp>
      <p:pic>
        <p:nvPicPr>
          <p:cNvPr id="4" name="3 Imagen" descr="logo_top_byte.gif"/>
          <p:cNvPicPr>
            <a:picLocks noChangeAspect="1"/>
          </p:cNvPicPr>
          <p:nvPr/>
        </p:nvPicPr>
        <p:blipFill>
          <a:blip r:embed="rId2"/>
          <a:stretch>
            <a:fillRect/>
          </a:stretch>
        </p:blipFill>
        <p:spPr>
          <a:xfrm>
            <a:off x="571472" y="571480"/>
            <a:ext cx="971550" cy="97155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Autofit/>
          </a:bodyPr>
          <a:lstStyle/>
          <a:p>
            <a:pPr algn="just"/>
            <a:r>
              <a:rPr lang="es-CL" sz="2300" dirty="0" smtClean="0"/>
              <a:t>Según la normativa Súper Intendencia de Valores y Seguros. Los estados financieros deberán prepararse de acuerdo a las Normas Internacionales de Información Financiera emitidas por la International Accounting Standard Board (IASB).</a:t>
            </a:r>
          </a:p>
          <a:p>
            <a:pPr algn="just"/>
            <a:endParaRPr lang="es-CL" sz="2300" dirty="0" smtClean="0"/>
          </a:p>
          <a:p>
            <a:pPr algn="just"/>
            <a:r>
              <a:rPr lang="es-CL" sz="2300" dirty="0" smtClean="0"/>
              <a:t>Adicionalmente la SVS especifica que las entidades aseguradoras deben divulgar información que no esta directamente reflejada en dichos Estados Financieros. Esta información llamada Revelaciones deberá ser presentada con carácter de obligatoria.</a:t>
            </a:r>
          </a:p>
          <a:p>
            <a:pPr algn="just"/>
            <a:endParaRPr lang="es-CL" sz="2300" dirty="0" smtClean="0"/>
          </a:p>
        </p:txBody>
      </p:sp>
      <p:sp>
        <p:nvSpPr>
          <p:cNvPr id="2" name="1 Título"/>
          <p:cNvSpPr>
            <a:spLocks noGrp="1"/>
          </p:cNvSpPr>
          <p:nvPr>
            <p:ph type="title"/>
          </p:nvPr>
        </p:nvSpPr>
        <p:spPr/>
        <p:txBody>
          <a:bodyPr/>
          <a:lstStyle/>
          <a:p>
            <a:r>
              <a:rPr lang="es-CL" dirty="0" smtClean="0"/>
              <a:t>Introducción</a:t>
            </a:r>
            <a:endParaRPr lang="es-CL"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620688"/>
            <a:ext cx="8229600" cy="5386603"/>
          </a:xfrm>
        </p:spPr>
        <p:txBody>
          <a:bodyPr>
            <a:normAutofit fontScale="92500" lnSpcReduction="10000"/>
          </a:bodyPr>
          <a:lstStyle/>
          <a:p>
            <a:pPr algn="just"/>
            <a:r>
              <a:rPr lang="es-CL" dirty="0" smtClean="0"/>
              <a:t>Desde </a:t>
            </a:r>
            <a:r>
              <a:rPr lang="es-CL" dirty="0" smtClean="0"/>
              <a:t>el nacimiento de la normativa con la circular 2022, </a:t>
            </a:r>
            <a:r>
              <a:rPr lang="es-CL" dirty="0" smtClean="0"/>
              <a:t>existen hasta la fecha 3 modificaciones en las estructuras y contenido de las revelaciones, lo que implica un alto porcentaje de variabilidad de la información que se debe presentar.</a:t>
            </a:r>
          </a:p>
          <a:p>
            <a:pPr algn="just"/>
            <a:endParaRPr lang="es-CL" dirty="0" smtClean="0"/>
          </a:p>
          <a:p>
            <a:pPr algn="just"/>
            <a:r>
              <a:rPr lang="es-CL" dirty="0" smtClean="0"/>
              <a:t>Tomando en cuenta esta y otras atenuantes nuestra Compañía ha desarrollado un producto que se ajusta a todos los posibles escenarios impuestos por la SVS, brindando una capacidad de adaptación único a la hora de enfrentar los cambios en los modelos de entrega de la información de Revelaciones y Estados Financieros.</a:t>
            </a:r>
            <a:endParaRPr lang="es-CL"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just"/>
            <a:r>
              <a:rPr lang="es-CL" sz="2300" dirty="0" smtClean="0"/>
              <a:t>AppRev posee características únicas que lo hacen un software exclusivo en el mercado Chileno.</a:t>
            </a:r>
            <a:br>
              <a:rPr lang="es-CL" sz="2300" dirty="0" smtClean="0"/>
            </a:br>
            <a:endParaRPr lang="es-CL" sz="2300" dirty="0" smtClean="0"/>
          </a:p>
          <a:p>
            <a:pPr algn="just"/>
            <a:r>
              <a:rPr lang="es-CL" sz="2300" dirty="0" smtClean="0"/>
              <a:t>Elimina en un 100% de la organización, el almacenamiento y gestión de información  en Hojas de Calculo.</a:t>
            </a:r>
          </a:p>
          <a:p>
            <a:pPr algn="just"/>
            <a:endParaRPr lang="es-CL" sz="2300" dirty="0" smtClean="0"/>
          </a:p>
          <a:p>
            <a:pPr algn="just"/>
            <a:r>
              <a:rPr lang="es-CL" sz="2300" dirty="0" smtClean="0"/>
              <a:t>Se adapta sin problemas a las distintas especificaciones de la normativa permitiendo superar sin dificultades las problemáticas asociadas a la alta tasa de variabilidad en el formato de las Revelaciones.</a:t>
            </a:r>
          </a:p>
          <a:p>
            <a:pPr algn="just"/>
            <a:endParaRPr lang="es-CL" sz="2300" dirty="0" smtClean="0"/>
          </a:p>
        </p:txBody>
      </p:sp>
      <p:sp>
        <p:nvSpPr>
          <p:cNvPr id="3" name="2 Título"/>
          <p:cNvSpPr>
            <a:spLocks noGrp="1"/>
          </p:cNvSpPr>
          <p:nvPr>
            <p:ph type="title"/>
          </p:nvPr>
        </p:nvSpPr>
        <p:spPr/>
        <p:txBody>
          <a:bodyPr/>
          <a:lstStyle/>
          <a:p>
            <a:r>
              <a:rPr lang="es-CL" dirty="0" smtClean="0"/>
              <a:t>Ventajas</a:t>
            </a:r>
            <a:endParaRPr lang="es-CL"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r>
              <a:rPr lang="es-CL" dirty="0" smtClean="0"/>
              <a:t>Proporciona herramientas de Control que permiten tener una visión amplia sobre el estado del completitud de la información para los periodos informados.</a:t>
            </a:r>
            <a:endParaRPr lang="es-CL" dirty="0"/>
          </a:p>
        </p:txBody>
      </p:sp>
      <p:sp>
        <p:nvSpPr>
          <p:cNvPr id="3" name="2 Título"/>
          <p:cNvSpPr>
            <a:spLocks noGrp="1"/>
          </p:cNvSpPr>
          <p:nvPr>
            <p:ph type="title"/>
          </p:nvPr>
        </p:nvSpPr>
        <p:spPr/>
        <p:txBody>
          <a:bodyPr/>
          <a:lstStyle/>
          <a:p>
            <a:endParaRPr lang="es-CL"/>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b="6584"/>
          <a:stretch>
            <a:fillRect/>
          </a:stretch>
        </p:blipFill>
        <p:spPr bwMode="auto">
          <a:xfrm>
            <a:off x="4067191" y="3286124"/>
            <a:ext cx="4076709" cy="3214710"/>
          </a:xfrm>
          <a:prstGeom prst="rect">
            <a:avLst/>
          </a:prstGeom>
          <a:ln>
            <a:noFill/>
          </a:ln>
          <a:effectLst>
            <a:outerShdw blurRad="292100" dist="139700" dir="2700000" algn="tl" rotWithShape="0">
              <a:srgbClr val="333333">
                <a:alpha val="65000"/>
              </a:srgbClr>
            </a:outerShdw>
          </a:effectLst>
        </p:spPr>
      </p:pic>
      <p:pic>
        <p:nvPicPr>
          <p:cNvPr id="1028" name="Picture 4"/>
          <p:cNvPicPr>
            <a:picLocks noChangeAspect="1" noChangeArrowheads="1"/>
          </p:cNvPicPr>
          <p:nvPr/>
        </p:nvPicPr>
        <p:blipFill>
          <a:blip r:embed="rId3"/>
          <a:srcRect/>
          <a:stretch>
            <a:fillRect/>
          </a:stretch>
        </p:blipFill>
        <p:spPr bwMode="auto">
          <a:xfrm>
            <a:off x="4714876" y="714356"/>
            <a:ext cx="4161311" cy="2357454"/>
          </a:xfrm>
          <a:prstGeom prst="rect">
            <a:avLst/>
          </a:prstGeom>
          <a:ln>
            <a:noFill/>
          </a:ln>
          <a:effectLst>
            <a:outerShdw blurRad="292100" dist="139700" dir="2700000" algn="tl" rotWithShape="0">
              <a:srgbClr val="333333">
                <a:alpha val="65000"/>
              </a:srgbClr>
            </a:outerShdw>
          </a:effectLst>
        </p:spPr>
      </p:pic>
      <p:pic>
        <p:nvPicPr>
          <p:cNvPr id="1029" name="Picture 5"/>
          <p:cNvPicPr>
            <a:picLocks noChangeAspect="1" noChangeArrowheads="1"/>
          </p:cNvPicPr>
          <p:nvPr/>
        </p:nvPicPr>
        <p:blipFill>
          <a:blip r:embed="rId4"/>
          <a:srcRect r="6000"/>
          <a:stretch>
            <a:fillRect/>
          </a:stretch>
        </p:blipFill>
        <p:spPr bwMode="auto">
          <a:xfrm>
            <a:off x="357158" y="4143380"/>
            <a:ext cx="3357586" cy="1434999"/>
          </a:xfrm>
          <a:prstGeom prst="rect">
            <a:avLst/>
          </a:prstGeom>
          <a:ln>
            <a:noFill/>
          </a:ln>
          <a:effectLst>
            <a:outerShdw blurRad="292100" dist="139700" dir="2700000" algn="tl" rotWithShape="0">
              <a:srgbClr val="333333">
                <a:alpha val="65000"/>
              </a:srgbClr>
            </a:outerShdw>
          </a:effectLst>
        </p:spPr>
      </p:pic>
      <p:pic>
        <p:nvPicPr>
          <p:cNvPr id="1030" name="Picture 6"/>
          <p:cNvPicPr>
            <a:picLocks noChangeAspect="1" noChangeArrowheads="1"/>
          </p:cNvPicPr>
          <p:nvPr/>
        </p:nvPicPr>
        <p:blipFill>
          <a:blip r:embed="rId5"/>
          <a:srcRect l="21799" t="2035" b="14518"/>
          <a:stretch>
            <a:fillRect/>
          </a:stretch>
        </p:blipFill>
        <p:spPr bwMode="auto">
          <a:xfrm>
            <a:off x="428596" y="285728"/>
            <a:ext cx="4100391" cy="2928958"/>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343</TotalTime>
  <Words>203</Words>
  <Application>Microsoft Office PowerPoint</Application>
  <PresentationFormat>Presentación en pantalla (4:3)</PresentationFormat>
  <Paragraphs>14</Paragraphs>
  <Slides>6</Slides>
  <Notes>0</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Concurrencia</vt:lpstr>
      <vt:lpstr>AppRev Software de gestión de Revelaciones y Estados Financieros para Entidades Aseguradoras</vt:lpstr>
      <vt:lpstr>Introducción</vt:lpstr>
      <vt:lpstr>Presentación de PowerPoint</vt:lpstr>
      <vt:lpstr>Ventajas</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rreyes</dc:creator>
  <cp:lastModifiedBy>Rodrigo Reyes Cornejo</cp:lastModifiedBy>
  <cp:revision>31</cp:revision>
  <dcterms:created xsi:type="dcterms:W3CDTF">2012-07-26T21:18:38Z</dcterms:created>
  <dcterms:modified xsi:type="dcterms:W3CDTF">2012-07-27T19:27:13Z</dcterms:modified>
</cp:coreProperties>
</file>