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76" r:id="rId5"/>
    <p:sldId id="264" r:id="rId6"/>
    <p:sldId id="257" r:id="rId7"/>
    <p:sldId id="261" r:id="rId8"/>
    <p:sldId id="279" r:id="rId9"/>
    <p:sldId id="258" r:id="rId10"/>
    <p:sldId id="277" r:id="rId11"/>
    <p:sldId id="282" r:id="rId12"/>
    <p:sldId id="275" r:id="rId13"/>
    <p:sldId id="266" r:id="rId14"/>
    <p:sldId id="267" r:id="rId15"/>
    <p:sldId id="270" r:id="rId16"/>
    <p:sldId id="269" r:id="rId17"/>
    <p:sldId id="268" r:id="rId18"/>
    <p:sldId id="280" r:id="rId19"/>
    <p:sldId id="281" r:id="rId20"/>
    <p:sldId id="272" r:id="rId21"/>
    <p:sldId id="273" r:id="rId22"/>
    <p:sldId id="274" r:id="rId23"/>
    <p:sldId id="271" r:id="rId24"/>
    <p:sldId id="260" r:id="rId25"/>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61"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75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DE3A2F4D-761B-49FA-B2B4-D6F123DD324B}" type="datetimeFigureOut">
              <a:rPr lang="es-CL" smtClean="0"/>
              <a:pPr/>
              <a:t>24-08-2012</a:t>
            </a:fld>
            <a:endParaRPr lang="es-CL"/>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CL"/>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5" name="4 Marcador de pie de página"/>
          <p:cNvSpPr>
            <a:spLocks noGrp="1"/>
          </p:cNvSpPr>
          <p:nvPr>
            <p:ph type="ftr" sz="quarter" idx="11"/>
          </p:nvPr>
        </p:nvSpPr>
        <p:spPr/>
        <p:txBody>
          <a:bodyPr/>
          <a:lstStyle>
            <a:extLst/>
          </a:lstStyle>
          <a:p>
            <a:endParaRPr lang="es-CL"/>
          </a:p>
        </p:txBody>
      </p:sp>
      <p:sp>
        <p:nvSpPr>
          <p:cNvPr id="6" name="5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8" name="7 Marcador de pie de página"/>
          <p:cNvSpPr>
            <a:spLocks noGrp="1"/>
          </p:cNvSpPr>
          <p:nvPr>
            <p:ph type="ftr" sz="quarter" idx="11"/>
          </p:nvPr>
        </p:nvSpPr>
        <p:spPr/>
        <p:txBody>
          <a:bodyPr/>
          <a:lstStyle>
            <a:extLst/>
          </a:lstStyle>
          <a:p>
            <a:endParaRPr lang="es-CL"/>
          </a:p>
        </p:txBody>
      </p:sp>
      <p:sp>
        <p:nvSpPr>
          <p:cNvPr id="9" name="8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4" name="3 Marcador de pie de página"/>
          <p:cNvSpPr>
            <a:spLocks noGrp="1"/>
          </p:cNvSpPr>
          <p:nvPr>
            <p:ph type="ftr" sz="quarter" idx="11"/>
          </p:nvPr>
        </p:nvSpPr>
        <p:spPr/>
        <p:txBody>
          <a:bodyPr/>
          <a:lstStyle>
            <a:extLst/>
          </a:lstStyle>
          <a:p>
            <a:endParaRPr lang="es-CL"/>
          </a:p>
        </p:txBody>
      </p:sp>
      <p:sp>
        <p:nvSpPr>
          <p:cNvPr id="5" name="4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DE3A2F4D-761B-49FA-B2B4-D6F123DD324B}" type="datetimeFigureOut">
              <a:rPr lang="es-CL" smtClean="0"/>
              <a:pPr/>
              <a:t>24-08-2012</a:t>
            </a:fld>
            <a:endParaRPr lang="es-CL"/>
          </a:p>
        </p:txBody>
      </p:sp>
      <p:sp>
        <p:nvSpPr>
          <p:cNvPr id="3" name="2 Marcador de pie de página"/>
          <p:cNvSpPr>
            <a:spLocks noGrp="1"/>
          </p:cNvSpPr>
          <p:nvPr>
            <p:ph type="ftr" sz="quarter" idx="11"/>
          </p:nvPr>
        </p:nvSpPr>
        <p:spPr/>
        <p:txBody>
          <a:bodyPr/>
          <a:lstStyle>
            <a:extLst/>
          </a:lstStyle>
          <a:p>
            <a:endParaRPr lang="es-CL"/>
          </a:p>
        </p:txBody>
      </p:sp>
      <p:sp>
        <p:nvSpPr>
          <p:cNvPr id="4" name="3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p:txBody>
          <a:bodyPr/>
          <a:lstStyle>
            <a:extLst/>
          </a:lstStyle>
          <a:p>
            <a:endParaRPr lang="es-CL"/>
          </a:p>
        </p:txBody>
      </p:sp>
      <p:sp>
        <p:nvSpPr>
          <p:cNvPr id="7" name="6 Marcador de número de diapositiva"/>
          <p:cNvSpPr>
            <a:spLocks noGrp="1"/>
          </p:cNvSpPr>
          <p:nvPr>
            <p:ph type="sldNum" sz="quarter" idx="12"/>
          </p:nvPr>
        </p:nvSpPr>
        <p:spPr/>
        <p:txBody>
          <a:bodyPr/>
          <a:lstStyle>
            <a:extLst/>
          </a:lstStyle>
          <a:p>
            <a:fld id="{F07DD2EE-D33A-4348-BBC7-4548EDDA8197}" type="slidenum">
              <a:rPr lang="es-CL" smtClean="0"/>
              <a:pPr/>
              <a:t>‹Nº›</a:t>
            </a:fld>
            <a:endParaRPr lang="es-CL"/>
          </a:p>
        </p:txBody>
      </p:sp>
    </p:spTree>
  </p:cSld>
  <p:clrMapOvr>
    <a:overrideClrMapping bg1="lt1" tx1="dk1" bg2="lt2" tx2="dk2" accent1="accent1" accent2="accent2" accent3="accent3" accent4="accent4" accent5="accent5" accent6="accent6" hlink="hlink" folHlink="folHlink"/>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DE3A2F4D-761B-49FA-B2B4-D6F123DD324B}" type="datetimeFigureOut">
              <a:rPr lang="es-CL" smtClean="0"/>
              <a:pPr/>
              <a:t>24-08-2012</a:t>
            </a:fld>
            <a:endParaRPr lang="es-CL"/>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CL"/>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F07DD2EE-D33A-4348-BBC7-4548EDDA8197}" type="slidenum">
              <a:rPr lang="es-CL" smtClean="0"/>
              <a:pPr/>
              <a:t>‹Nº›</a:t>
            </a:fld>
            <a:endParaRPr lang="es-CL"/>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E3A2F4D-761B-49FA-B2B4-D6F123DD324B}" type="datetimeFigureOut">
              <a:rPr lang="es-CL" smtClean="0"/>
              <a:pPr/>
              <a:t>24-08-2012</a:t>
            </a:fld>
            <a:endParaRPr lang="es-CL"/>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CL"/>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07DD2EE-D33A-4348-BBC7-4548EDDA8197}"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2.gif"/><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gif"/><Relationship Id="rId5" Type="http://schemas.openxmlformats.org/officeDocument/2006/relationships/image" Target="../media/image32.png"/><Relationship Id="rId10" Type="http://schemas.openxmlformats.org/officeDocument/2006/relationships/image" Target="../media/image26.jpeg"/><Relationship Id="rId4" Type="http://schemas.openxmlformats.org/officeDocument/2006/relationships/image" Target="../media/image21.png"/><Relationship Id="rId9"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gi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gif"/><Relationship Id="rId11" Type="http://schemas.openxmlformats.org/officeDocument/2006/relationships/image" Target="../media/image2.gif"/><Relationship Id="rId5" Type="http://schemas.openxmlformats.org/officeDocument/2006/relationships/image" Target="../media/image10.gif"/><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336104" y="4005064"/>
            <a:ext cx="7772400" cy="923564"/>
          </a:xfrm>
        </p:spPr>
        <p:txBody>
          <a:bodyPr>
            <a:normAutofit fontScale="90000"/>
          </a:bodyPr>
          <a:lstStyle/>
          <a:p>
            <a:r>
              <a:rPr lang="es-CL" dirty="0" smtClean="0"/>
              <a:t> </a:t>
            </a:r>
            <a:r>
              <a:rPr lang="es-CL" sz="5400" dirty="0" smtClean="0"/>
              <a:t/>
            </a:r>
            <a:br>
              <a:rPr lang="es-CL" sz="5400" dirty="0" smtClean="0"/>
            </a:br>
            <a:r>
              <a:rPr lang="es-CL" sz="2400" dirty="0" smtClean="0"/>
              <a:t>Software de gestión de Revelaciones y Estados Financieros para Entidades Aseguradoras.</a:t>
            </a:r>
            <a:endParaRPr lang="es-CL" dirty="0"/>
          </a:p>
        </p:txBody>
      </p:sp>
      <p:pic>
        <p:nvPicPr>
          <p:cNvPr id="4" name="3 Imagen" descr="logo_top_byte.gif"/>
          <p:cNvPicPr>
            <a:picLocks noChangeAspect="1"/>
          </p:cNvPicPr>
          <p:nvPr/>
        </p:nvPicPr>
        <p:blipFill>
          <a:blip r:embed="rId2"/>
          <a:stretch>
            <a:fillRect/>
          </a:stretch>
        </p:blipFill>
        <p:spPr>
          <a:xfrm>
            <a:off x="706368" y="643488"/>
            <a:ext cx="1273344" cy="1273344"/>
          </a:xfrm>
          <a:prstGeom prst="rect">
            <a:avLst/>
          </a:prstGeom>
        </p:spPr>
      </p:pic>
      <p:pic>
        <p:nvPicPr>
          <p:cNvPr id="5" name="4 Imagen" descr="logo_exfida.png"/>
          <p:cNvPicPr>
            <a:picLocks noChangeAspect="1"/>
          </p:cNvPicPr>
          <p:nvPr/>
        </p:nvPicPr>
        <p:blipFill>
          <a:blip r:embed="rId3"/>
          <a:stretch>
            <a:fillRect/>
          </a:stretch>
        </p:blipFill>
        <p:spPr>
          <a:xfrm>
            <a:off x="3275856" y="2132856"/>
            <a:ext cx="2571768" cy="648285"/>
          </a:xfrm>
          <a:prstGeom prst="rect">
            <a:avLst/>
          </a:prstGeom>
        </p:spPr>
      </p:pic>
      <p:sp>
        <p:nvSpPr>
          <p:cNvPr id="3" name="2 CuadroTexto"/>
          <p:cNvSpPr txBox="1"/>
          <p:nvPr/>
        </p:nvSpPr>
        <p:spPr>
          <a:xfrm>
            <a:off x="3563888" y="2781141"/>
            <a:ext cx="2016224" cy="276999"/>
          </a:xfrm>
          <a:prstGeom prst="rect">
            <a:avLst/>
          </a:prstGeom>
          <a:noFill/>
        </p:spPr>
        <p:txBody>
          <a:bodyPr wrap="square" rtlCol="0">
            <a:spAutoFit/>
          </a:bodyPr>
          <a:lstStyle/>
          <a:p>
            <a:r>
              <a:rPr lang="es-CL" sz="1200" b="1" dirty="0">
                <a:solidFill>
                  <a:schemeClr val="bg1">
                    <a:lumMod val="65000"/>
                  </a:schemeClr>
                </a:solidFill>
              </a:rPr>
              <a:t>Exposure Finantial Data</a:t>
            </a: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4 Rectángulo"/>
          <p:cNvSpPr/>
          <p:nvPr/>
        </p:nvSpPr>
        <p:spPr>
          <a:xfrm>
            <a:off x="539552" y="762670"/>
            <a:ext cx="7848872" cy="1154162"/>
          </a:xfrm>
          <a:prstGeom prst="rect">
            <a:avLst/>
          </a:prstGeom>
        </p:spPr>
        <p:txBody>
          <a:bodyPr wrap="square">
            <a:spAutoFit/>
          </a:bodyPr>
          <a:lstStyle/>
          <a:p>
            <a:pPr algn="just"/>
            <a:endParaRPr lang="es-CL" sz="2300" dirty="0" smtClean="0"/>
          </a:p>
          <a:p>
            <a:pPr algn="just"/>
            <a:r>
              <a:rPr lang="es-CL" sz="2300" dirty="0" smtClean="0">
                <a:solidFill>
                  <a:schemeClr val="accent4">
                    <a:lumMod val="75000"/>
                  </a:schemeClr>
                </a:solidFill>
                <a:latin typeface="Times New Roman" pitchFamily="18" charset="0"/>
                <a:cs typeface="Times New Roman" pitchFamily="18" charset="0"/>
              </a:rPr>
              <a:t>	Acceda </a:t>
            </a:r>
            <a:r>
              <a:rPr lang="es-CL" sz="2300" dirty="0">
                <a:solidFill>
                  <a:schemeClr val="accent4">
                    <a:lumMod val="75000"/>
                  </a:schemeClr>
                </a:solidFill>
                <a:latin typeface="Times New Roman" pitchFamily="18" charset="0"/>
                <a:cs typeface="Times New Roman" pitchFamily="18" charset="0"/>
              </a:rPr>
              <a:t>a su información de acuerdo a su </a:t>
            </a:r>
            <a:r>
              <a:rPr lang="es-CL" sz="2300" dirty="0" smtClean="0">
                <a:solidFill>
                  <a:schemeClr val="accent4">
                    <a:lumMod val="75000"/>
                  </a:schemeClr>
                </a:solidFill>
                <a:latin typeface="Times New Roman" pitchFamily="18" charset="0"/>
                <a:cs typeface="Times New Roman" pitchFamily="18" charset="0"/>
              </a:rPr>
              <a:t>perfil</a:t>
            </a:r>
            <a:r>
              <a:rPr lang="es-CL" sz="2300" dirty="0">
                <a:solidFill>
                  <a:schemeClr val="accent4">
                    <a:lumMod val="75000"/>
                  </a:schemeClr>
                </a:solidFill>
                <a:latin typeface="Times New Roman" pitchFamily="18" charset="0"/>
                <a:cs typeface="Times New Roman" pitchFamily="18" charset="0"/>
              </a:rPr>
              <a:t>, de manera fácil y oportuna.</a:t>
            </a:r>
            <a:endParaRPr lang="es-CL" sz="2300" dirty="0">
              <a:solidFill>
                <a:schemeClr val="accent4">
                  <a:lumMod val="75000"/>
                </a:schemeClr>
              </a:solidFill>
              <a:latin typeface="Times New Roman" pitchFamily="18" charset="0"/>
              <a:cs typeface="Times New Roman" pitchFamily="18" charset="0"/>
            </a:endParaRPr>
          </a:p>
        </p:txBody>
      </p:sp>
      <p:sp>
        <p:nvSpPr>
          <p:cNvPr id="10" name="2 Título"/>
          <p:cNvSpPr>
            <a:spLocks noGrp="1"/>
          </p:cNvSpPr>
          <p:nvPr>
            <p:ph type="title"/>
          </p:nvPr>
        </p:nvSpPr>
        <p:spPr>
          <a:xfrm>
            <a:off x="457200" y="260648"/>
            <a:ext cx="8229600" cy="792088"/>
          </a:xfrm>
        </p:spPr>
        <p:txBody>
          <a:bodyPr>
            <a:normAutofit/>
          </a:bodyPr>
          <a:lstStyle/>
          <a:p>
            <a:r>
              <a:rPr lang="es-CL" sz="3200" dirty="0">
                <a:solidFill>
                  <a:schemeClr val="bg2">
                    <a:lumMod val="50000"/>
                  </a:schemeClr>
                </a:solidFill>
                <a:latin typeface="Andalus" pitchFamily="18" charset="-78"/>
                <a:cs typeface="Andalus" pitchFamily="18" charset="-78"/>
              </a:rPr>
              <a:t>EXFIDA, seguro y confiable &gt;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a:stretch>
            <a:fillRect/>
          </a:stretch>
        </p:blipFill>
        <p:spPr bwMode="auto">
          <a:xfrm>
            <a:off x="251520" y="2440268"/>
            <a:ext cx="8052837" cy="2428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0" name="2 Título"/>
          <p:cNvSpPr>
            <a:spLocks noGrp="1"/>
          </p:cNvSpPr>
          <p:nvPr>
            <p:ph type="title"/>
          </p:nvPr>
        </p:nvSpPr>
        <p:spPr>
          <a:xfrm>
            <a:off x="457200" y="260648"/>
            <a:ext cx="8229600" cy="792088"/>
          </a:xfrm>
        </p:spPr>
        <p:txBody>
          <a:bodyPr>
            <a:normAutofit/>
          </a:bodyPr>
          <a:lstStyle/>
          <a:p>
            <a:r>
              <a:rPr lang="es-CL" sz="3200" dirty="0">
                <a:solidFill>
                  <a:schemeClr val="bg2">
                    <a:lumMod val="50000"/>
                  </a:schemeClr>
                </a:solidFill>
                <a:latin typeface="Andalus" pitchFamily="18" charset="-78"/>
                <a:cs typeface="Andalus" pitchFamily="18" charset="-78"/>
              </a:rPr>
              <a:t>EXFIDA, seguro y confiable &gt;</a:t>
            </a:r>
          </a:p>
        </p:txBody>
      </p:sp>
      <p:pic>
        <p:nvPicPr>
          <p:cNvPr id="9" name="8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6866" name="Picture 2"/>
          <p:cNvPicPr>
            <a:picLocks noChangeAspect="1" noChangeArrowheads="1"/>
          </p:cNvPicPr>
          <p:nvPr/>
        </p:nvPicPr>
        <p:blipFill>
          <a:blip r:embed="rId3"/>
          <a:srcRect/>
          <a:stretch>
            <a:fillRect/>
          </a:stretch>
        </p:blipFill>
        <p:spPr bwMode="auto">
          <a:xfrm>
            <a:off x="323528" y="1412776"/>
            <a:ext cx="7793760" cy="36695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428604"/>
            <a:ext cx="8229600" cy="414337"/>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Controle su Información&gt;</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endPar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p:txBody>
      </p:sp>
      <p:pic>
        <p:nvPicPr>
          <p:cNvPr id="6146" name="Picture 2"/>
          <p:cNvPicPr>
            <a:picLocks noChangeAspect="1" noChangeArrowheads="1"/>
          </p:cNvPicPr>
          <p:nvPr/>
        </p:nvPicPr>
        <p:blipFill>
          <a:blip r:embed="rId2"/>
          <a:srcRect/>
          <a:stretch>
            <a:fillRect/>
          </a:stretch>
        </p:blipFill>
        <p:spPr bwMode="auto">
          <a:xfrm>
            <a:off x="107504" y="1772816"/>
            <a:ext cx="7922102" cy="369436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539552" y="836712"/>
            <a:ext cx="7932386" cy="1077218"/>
          </a:xfrm>
          <a:prstGeom prst="rect">
            <a:avLst/>
          </a:prstGeom>
        </p:spPr>
        <p:txBody>
          <a:bodyPr wrap="square">
            <a:spAutoFit/>
          </a:bodyPr>
          <a:lstStyle/>
          <a:p>
            <a:pPr algn="just"/>
            <a:r>
              <a:rPr lang="es-CL" dirty="0" smtClean="0"/>
              <a:t>	</a:t>
            </a:r>
          </a:p>
          <a:p>
            <a:pPr algn="just"/>
            <a:r>
              <a:rPr lang="es-CL" sz="2300" dirty="0" smtClean="0">
                <a:solidFill>
                  <a:schemeClr val="accent4">
                    <a:lumMod val="75000"/>
                  </a:schemeClr>
                </a:solidFill>
                <a:latin typeface="Times New Roman" pitchFamily="18" charset="0"/>
                <a:cs typeface="Times New Roman" pitchFamily="18" charset="0"/>
              </a:rPr>
              <a:t>	Controle </a:t>
            </a:r>
            <a:r>
              <a:rPr lang="es-CL" sz="2300" dirty="0">
                <a:solidFill>
                  <a:schemeClr val="accent4">
                    <a:lumMod val="75000"/>
                  </a:schemeClr>
                </a:solidFill>
                <a:latin typeface="Times New Roman" pitchFamily="18" charset="0"/>
                <a:cs typeface="Times New Roman" pitchFamily="18" charset="0"/>
              </a:rPr>
              <a:t>las</a:t>
            </a: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operaciones de Cierre y Apertura de período para el Ingreso de su Información.</a:t>
            </a:r>
          </a:p>
        </p:txBody>
      </p:sp>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395536" y="1052736"/>
            <a:ext cx="7931224" cy="792088"/>
          </a:xfrm>
        </p:spPr>
        <p:txBody>
          <a:bodyPr>
            <a:noAutofit/>
          </a:bodyPr>
          <a:lstStyle/>
          <a:p>
            <a:pPr marL="109728" indent="0" algn="just">
              <a:buNone/>
            </a:pPr>
            <a:r>
              <a:rPr lang="es-CL" sz="2300" dirty="0" smtClean="0">
                <a:solidFill>
                  <a:schemeClr val="accent4">
                    <a:lumMod val="75000"/>
                  </a:schemeClr>
                </a:solidFill>
                <a:latin typeface="Times New Roman" pitchFamily="18" charset="0"/>
                <a:cs typeface="Times New Roman" pitchFamily="18" charset="0"/>
              </a:rPr>
              <a:t>	Configure </a:t>
            </a:r>
            <a:r>
              <a:rPr lang="es-CL" sz="2300" dirty="0">
                <a:solidFill>
                  <a:schemeClr val="accent4">
                    <a:lumMod val="75000"/>
                  </a:schemeClr>
                </a:solidFill>
                <a:latin typeface="Times New Roman" pitchFamily="18" charset="0"/>
                <a:cs typeface="Times New Roman" pitchFamily="18" charset="0"/>
              </a:rPr>
              <a:t>dinámicamente las estructuras de las Revelaciones según la normativa de la SVS.</a:t>
            </a:r>
            <a:endParaRPr lang="es-CL" sz="2300" dirty="0">
              <a:solidFill>
                <a:schemeClr val="accent4">
                  <a:lumMod val="75000"/>
                </a:schemeClr>
              </a:solidFill>
              <a:latin typeface="Times New Roman" pitchFamily="18" charset="0"/>
              <a:cs typeface="Times New Roman" pitchFamily="18" charset="0"/>
            </a:endParaRPr>
          </a:p>
        </p:txBody>
      </p:sp>
      <p:sp>
        <p:nvSpPr>
          <p:cNvPr id="3" name="2 Título"/>
          <p:cNvSpPr>
            <a:spLocks noGrp="1"/>
          </p:cNvSpPr>
          <p:nvPr>
            <p:ph type="title"/>
          </p:nvPr>
        </p:nvSpPr>
        <p:spPr>
          <a:xfrm>
            <a:off x="457200" y="274638"/>
            <a:ext cx="8229600" cy="568303"/>
          </a:xfrm>
        </p:spPr>
        <p:txBody>
          <a:bodyPr>
            <a:noAutofit/>
          </a:bodyPr>
          <a:lstStyle/>
          <a:p>
            <a:r>
              <a:rPr lang="es-CL" sz="3200" dirty="0">
                <a:solidFill>
                  <a:schemeClr val="bg2">
                    <a:lumMod val="50000"/>
                  </a:schemeClr>
                </a:solidFill>
                <a:latin typeface="Andalus" pitchFamily="18" charset="-78"/>
                <a:cs typeface="Andalus" pitchFamily="18" charset="-78"/>
              </a:rPr>
              <a:t>Configure </a:t>
            </a:r>
            <a:r>
              <a:rPr lang="es-CL" sz="3200" dirty="0">
                <a:solidFill>
                  <a:schemeClr val="bg2">
                    <a:lumMod val="50000"/>
                  </a:schemeClr>
                </a:solidFill>
                <a:latin typeface="Andalus" pitchFamily="18" charset="-78"/>
                <a:cs typeface="Andalus" pitchFamily="18" charset="-78"/>
              </a:rPr>
              <a:t>s</a:t>
            </a:r>
            <a:r>
              <a:rPr lang="es-CL" sz="3200" dirty="0">
                <a:solidFill>
                  <a:schemeClr val="bg2">
                    <a:lumMod val="50000"/>
                  </a:schemeClr>
                </a:solidFill>
                <a:latin typeface="Andalus" pitchFamily="18" charset="-78"/>
                <a:cs typeface="Andalus" pitchFamily="18" charset="-78"/>
              </a:rPr>
              <a:t>us Revelaciones &gt;</a:t>
            </a:r>
            <a:endParaRPr lang="es-CL" sz="3200" dirty="0">
              <a:solidFill>
                <a:schemeClr val="bg2">
                  <a:lumMod val="50000"/>
                </a:schemeClr>
              </a:solidFill>
              <a:latin typeface="Andalus" pitchFamily="18" charset="-78"/>
              <a:cs typeface="Andalus" pitchFamily="18" charset="-78"/>
            </a:endParaRPr>
          </a:p>
        </p:txBody>
      </p:sp>
      <p:pic>
        <p:nvPicPr>
          <p:cNvPr id="4" name="Picture 6"/>
          <p:cNvPicPr>
            <a:picLocks noChangeAspect="1" noChangeArrowheads="1"/>
          </p:cNvPicPr>
          <p:nvPr/>
        </p:nvPicPr>
        <p:blipFill>
          <a:blip r:embed="rId2"/>
          <a:srcRect l="21799" t="2035" b="14518"/>
          <a:stretch>
            <a:fillRect/>
          </a:stretch>
        </p:blipFill>
        <p:spPr bwMode="auto">
          <a:xfrm>
            <a:off x="1561414" y="1556792"/>
            <a:ext cx="5818898" cy="41565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spcBef>
                <a:spcPct val="0"/>
              </a:spcBef>
              <a:buNone/>
            </a:pP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Añada operaciones y Fórmulas </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&gt;</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endPar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a:p>
            <a:pPr marL="109728" indent="0">
              <a:buNone/>
            </a:pPr>
            <a:r>
              <a:rPr lang="es-CL" sz="2300" dirty="0" smtClean="0"/>
              <a:t>	</a:t>
            </a:r>
            <a:endParaRPr lang="es-CL" sz="2300" dirty="0"/>
          </a:p>
        </p:txBody>
      </p:sp>
      <p:pic>
        <p:nvPicPr>
          <p:cNvPr id="4" name="Picture 4"/>
          <p:cNvPicPr>
            <a:picLocks noChangeAspect="1" noChangeArrowheads="1"/>
          </p:cNvPicPr>
          <p:nvPr/>
        </p:nvPicPr>
        <p:blipFill>
          <a:blip r:embed="rId2"/>
          <a:srcRect/>
          <a:stretch>
            <a:fillRect/>
          </a:stretch>
        </p:blipFill>
        <p:spPr bwMode="auto">
          <a:xfrm>
            <a:off x="1187624" y="2204864"/>
            <a:ext cx="6101110" cy="34563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611560" y="980728"/>
            <a:ext cx="7860378" cy="1154162"/>
          </a:xfrm>
          <a:prstGeom prst="rect">
            <a:avLst/>
          </a:prstGeom>
        </p:spPr>
        <p:txBody>
          <a:bodyPr wrap="square">
            <a:spAutoFit/>
          </a:bodyPr>
          <a:lstStyle/>
          <a:p>
            <a:pPr algn="just"/>
            <a:r>
              <a:rPr lang="es-CL" sz="2300" dirty="0" smtClean="0"/>
              <a:t>	</a:t>
            </a:r>
            <a:br>
              <a:rPr lang="es-CL" sz="2300" dirty="0" smtClean="0"/>
            </a:br>
            <a:r>
              <a:rPr lang="es-CL" sz="2300" dirty="0" smtClean="0"/>
              <a:t>	</a:t>
            </a:r>
            <a:r>
              <a:rPr lang="es-CL" sz="2300" dirty="0" smtClean="0">
                <a:solidFill>
                  <a:schemeClr val="accent4">
                    <a:lumMod val="75000"/>
                  </a:schemeClr>
                </a:solidFill>
                <a:latin typeface="Times New Roman" pitchFamily="18" charset="0"/>
                <a:cs typeface="Times New Roman" pitchFamily="18" charset="0"/>
              </a:rPr>
              <a:t>Configure </a:t>
            </a:r>
            <a:r>
              <a:rPr lang="es-CL" sz="2300" dirty="0">
                <a:solidFill>
                  <a:schemeClr val="accent4">
                    <a:lumMod val="75000"/>
                  </a:schemeClr>
                </a:solidFill>
                <a:latin typeface="Times New Roman" pitchFamily="18" charset="0"/>
                <a:cs typeface="Times New Roman" pitchFamily="18" charset="0"/>
              </a:rPr>
              <a:t>las </a:t>
            </a:r>
            <a:r>
              <a:rPr lang="es-CL" sz="2300" dirty="0">
                <a:solidFill>
                  <a:schemeClr val="accent4">
                    <a:lumMod val="75000"/>
                  </a:schemeClr>
                </a:solidFill>
                <a:latin typeface="Times New Roman" pitchFamily="18" charset="0"/>
                <a:cs typeface="Times New Roman" pitchFamily="18" charset="0"/>
              </a:rPr>
              <a:t>operatorias necesarias entre los campos de cada </a:t>
            </a:r>
            <a:r>
              <a:rPr lang="es-CL" sz="2300" dirty="0">
                <a:solidFill>
                  <a:schemeClr val="accent4">
                    <a:lumMod val="75000"/>
                  </a:schemeClr>
                </a:solidFill>
                <a:latin typeface="Times New Roman" pitchFamily="18" charset="0"/>
                <a:cs typeface="Times New Roman" pitchFamily="18" charset="0"/>
              </a:rPr>
              <a:t>Revelación, estableciendo </a:t>
            </a:r>
            <a:r>
              <a:rPr lang="es-CL" sz="2300" dirty="0">
                <a:solidFill>
                  <a:schemeClr val="accent4">
                    <a:lumMod val="75000"/>
                  </a:schemeClr>
                </a:solidFill>
                <a:latin typeface="Times New Roman" pitchFamily="18" charset="0"/>
                <a:cs typeface="Times New Roman" pitchFamily="18" charset="0"/>
              </a:rPr>
              <a:t>sumas y restas.</a:t>
            </a: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428604"/>
            <a:ext cx="8229600" cy="552124"/>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Proceso e Ingreso de Información &gt;</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endPar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p:txBody>
      </p:sp>
      <p:sp>
        <p:nvSpPr>
          <p:cNvPr id="3" name="2 Rectángulo"/>
          <p:cNvSpPr/>
          <p:nvPr/>
        </p:nvSpPr>
        <p:spPr>
          <a:xfrm>
            <a:off x="755576" y="980728"/>
            <a:ext cx="7632848" cy="1508105"/>
          </a:xfrm>
          <a:prstGeom prst="rect">
            <a:avLst/>
          </a:prstGeom>
        </p:spPr>
        <p:txBody>
          <a:bodyPr wrap="square">
            <a:spAutoFit/>
          </a:bodyPr>
          <a:lstStyle/>
          <a:p>
            <a:pPr algn="just"/>
            <a:r>
              <a:rPr lang="es-CL" sz="2300" dirty="0" smtClean="0"/>
              <a:t>	</a:t>
            </a:r>
          </a:p>
          <a:p>
            <a:pPr algn="just"/>
            <a:r>
              <a:rPr lang="es-CL" sz="2300" dirty="0" smtClean="0"/>
              <a:t>	</a:t>
            </a:r>
            <a:r>
              <a:rPr lang="es-CL" sz="2300" dirty="0">
                <a:solidFill>
                  <a:schemeClr val="accent4">
                    <a:lumMod val="75000"/>
                  </a:schemeClr>
                </a:solidFill>
                <a:latin typeface="Times New Roman" pitchFamily="18" charset="0"/>
                <a:cs typeface="Times New Roman" pitchFamily="18" charset="0"/>
              </a:rPr>
              <a:t>Ingrese y almacene su información, para divulgarla de forma oportuna y fácil, </a:t>
            </a:r>
            <a:r>
              <a:rPr lang="es-CL" sz="2300" dirty="0">
                <a:solidFill>
                  <a:schemeClr val="accent4">
                    <a:lumMod val="75000"/>
                  </a:schemeClr>
                </a:solidFill>
                <a:latin typeface="Times New Roman" pitchFamily="18" charset="0"/>
                <a:cs typeface="Times New Roman" pitchFamily="18" charset="0"/>
              </a:rPr>
              <a:t>validando dichos ingresos contra sus </a:t>
            </a:r>
            <a:r>
              <a:rPr lang="es-CL" sz="2300" dirty="0">
                <a:solidFill>
                  <a:schemeClr val="accent4">
                    <a:lumMod val="75000"/>
                  </a:schemeClr>
                </a:solidFill>
                <a:latin typeface="Times New Roman" pitchFamily="18" charset="0"/>
                <a:cs typeface="Times New Roman" pitchFamily="18" charset="0"/>
              </a:rPr>
              <a:t>EEFF.</a:t>
            </a:r>
            <a:endParaRPr lang="es-CL" sz="2300" dirty="0">
              <a:solidFill>
                <a:schemeClr val="accent4">
                  <a:lumMod val="75000"/>
                </a:schemeClr>
              </a:solidFill>
              <a:latin typeface="Times New Roman" pitchFamily="18" charset="0"/>
              <a:cs typeface="Times New Roman" pitchFamily="18" charset="0"/>
            </a:endParaRP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2050" name="Picture 2"/>
          <p:cNvPicPr>
            <a:picLocks noChangeAspect="1" noChangeArrowheads="1"/>
          </p:cNvPicPr>
          <p:nvPr/>
        </p:nvPicPr>
        <p:blipFill>
          <a:blip r:embed="rId3"/>
          <a:srcRect/>
          <a:stretch>
            <a:fillRect/>
          </a:stretch>
        </p:blipFill>
        <p:spPr bwMode="auto">
          <a:xfrm>
            <a:off x="899592" y="2204864"/>
            <a:ext cx="7072362" cy="328157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552124"/>
          </a:xfrm>
        </p:spPr>
        <p:txBody>
          <a:bodyPr>
            <a:noAutofit/>
          </a:bodyPr>
          <a:lstStyle/>
          <a:p>
            <a:pPr marL="109728"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Workflow de Aprobación </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&gt;</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endPar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p:txBody>
      </p:sp>
      <p:pic>
        <p:nvPicPr>
          <p:cNvPr id="3" name="Picture 3"/>
          <p:cNvPicPr>
            <a:picLocks noChangeAspect="1" noChangeArrowheads="1"/>
          </p:cNvPicPr>
          <p:nvPr/>
        </p:nvPicPr>
        <p:blipFill>
          <a:blip r:embed="rId3"/>
          <a:srcRect b="6584"/>
          <a:stretch>
            <a:fillRect/>
          </a:stretch>
        </p:blipFill>
        <p:spPr bwMode="auto">
          <a:xfrm>
            <a:off x="1187624" y="1127626"/>
            <a:ext cx="5976664" cy="47129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958872" y="764704"/>
            <a:ext cx="7357544" cy="800219"/>
          </a:xfrm>
          <a:prstGeom prst="rect">
            <a:avLst/>
          </a:prstGeom>
        </p:spPr>
        <p:txBody>
          <a:bodyPr wrap="square">
            <a:spAutoFit/>
          </a:bodyPr>
          <a:lstStyle/>
          <a:p>
            <a:pPr algn="just"/>
            <a:r>
              <a:rPr lang="es-CL" sz="2300" dirty="0" smtClean="0"/>
              <a:t>	</a:t>
            </a:r>
          </a:p>
          <a:p>
            <a:pPr algn="just"/>
            <a:r>
              <a:rPr lang="es-CL" sz="2300" dirty="0">
                <a:solidFill>
                  <a:schemeClr val="accent4">
                    <a:lumMod val="75000"/>
                  </a:schemeClr>
                </a:solidFill>
                <a:latin typeface="Times New Roman" pitchFamily="18" charset="0"/>
                <a:cs typeface="Times New Roman" pitchFamily="18" charset="0"/>
              </a:rPr>
              <a:t>Mantenga el control sobre el estado de los RF por periodo.</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Validación en base a sus EE.FF </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&gt;</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t/>
            </a:r>
            <a:br>
              <a:rPr lang="es-CL" sz="11600" b="1" dirty="0">
                <a:solidFill>
                  <a:schemeClr val="tx2"/>
                </a:solidFill>
                <a:effectLst>
                  <a:outerShdw blurRad="31750" dist="25400" dir="5400000" algn="tl" rotWithShape="0">
                    <a:srgbClr val="000000">
                      <a:alpha val="25000"/>
                    </a:srgbClr>
                  </a:outerShdw>
                </a:effectLst>
                <a:latin typeface="Arial Black" pitchFamily="34" charset="0"/>
                <a:ea typeface="+mj-ea"/>
                <a:cs typeface="+mj-cs"/>
              </a:rPr>
            </a:br>
            <a:r>
              <a:rPr lang="es-CL" dirty="0" smtClean="0"/>
              <a:t>	</a:t>
            </a:r>
            <a:endParaRPr lang="es-CL" sz="2300" dirty="0"/>
          </a:p>
        </p:txBody>
      </p:sp>
      <p:sp>
        <p:nvSpPr>
          <p:cNvPr id="4" name="3 Rectángulo"/>
          <p:cNvSpPr/>
          <p:nvPr/>
        </p:nvSpPr>
        <p:spPr>
          <a:xfrm>
            <a:off x="827584" y="692696"/>
            <a:ext cx="7992888" cy="1169551"/>
          </a:xfrm>
          <a:prstGeom prst="rect">
            <a:avLst/>
          </a:prstGeom>
        </p:spPr>
        <p:txBody>
          <a:bodyPr wrap="square">
            <a:spAutoFit/>
          </a:bodyPr>
          <a:lstStyle/>
          <a:p>
            <a:r>
              <a:rPr lang="es-CL" sz="2300" dirty="0" smtClean="0"/>
              <a:t>	</a:t>
            </a:r>
          </a:p>
          <a:p>
            <a:r>
              <a:rPr lang="es-CL" sz="2300" dirty="0">
                <a:solidFill>
                  <a:schemeClr val="accent4">
                    <a:lumMod val="75000"/>
                  </a:schemeClr>
                </a:solidFill>
                <a:latin typeface="Times New Roman" pitchFamily="18" charset="0"/>
                <a:cs typeface="Times New Roman" pitchFamily="18" charset="0"/>
              </a:rPr>
              <a:t>Cargue </a:t>
            </a:r>
            <a:r>
              <a:rPr lang="es-CL" sz="2300" dirty="0">
                <a:solidFill>
                  <a:schemeClr val="accent4">
                    <a:lumMod val="75000"/>
                  </a:schemeClr>
                </a:solidFill>
                <a:latin typeface="Times New Roman" pitchFamily="18" charset="0"/>
                <a:cs typeface="Times New Roman" pitchFamily="18" charset="0"/>
              </a:rPr>
              <a:t>sus </a:t>
            </a:r>
            <a:r>
              <a:rPr lang="es-CL" sz="2300" dirty="0">
                <a:solidFill>
                  <a:schemeClr val="accent4">
                    <a:lumMod val="75000"/>
                  </a:schemeClr>
                </a:solidFill>
                <a:latin typeface="Times New Roman" pitchFamily="18" charset="0"/>
                <a:cs typeface="Times New Roman" pitchFamily="18" charset="0"/>
              </a:rPr>
              <a:t>Estados </a:t>
            </a:r>
            <a:r>
              <a:rPr lang="es-CL" sz="2300" dirty="0">
                <a:solidFill>
                  <a:schemeClr val="accent4">
                    <a:lumMod val="75000"/>
                  </a:schemeClr>
                </a:solidFill>
                <a:latin typeface="Times New Roman" pitchFamily="18" charset="0"/>
                <a:cs typeface="Times New Roman" pitchFamily="18" charset="0"/>
              </a:rPr>
              <a:t>F</a:t>
            </a:r>
            <a:r>
              <a:rPr lang="es-CL" sz="2300" dirty="0">
                <a:solidFill>
                  <a:schemeClr val="accent4">
                    <a:lumMod val="75000"/>
                  </a:schemeClr>
                </a:solidFill>
                <a:latin typeface="Times New Roman" pitchFamily="18" charset="0"/>
                <a:cs typeface="Times New Roman" pitchFamily="18" charset="0"/>
              </a:rPr>
              <a:t>inancieros </a:t>
            </a:r>
            <a:r>
              <a:rPr lang="es-CL" sz="2300" dirty="0">
                <a:solidFill>
                  <a:schemeClr val="accent4">
                    <a:lumMod val="75000"/>
                  </a:schemeClr>
                </a:solidFill>
                <a:latin typeface="Times New Roman" pitchFamily="18" charset="0"/>
                <a:cs typeface="Times New Roman" pitchFamily="18" charset="0"/>
              </a:rPr>
              <a:t>en EXFIDA </a:t>
            </a:r>
            <a:r>
              <a:rPr lang="es-CL" sz="2300" dirty="0">
                <a:solidFill>
                  <a:schemeClr val="accent4">
                    <a:lumMod val="75000"/>
                  </a:schemeClr>
                </a:solidFill>
                <a:latin typeface="Times New Roman" pitchFamily="18" charset="0"/>
                <a:cs typeface="Times New Roman" pitchFamily="18" charset="0"/>
              </a:rPr>
              <a:t>y </a:t>
            </a:r>
            <a:r>
              <a:rPr lang="es-CL" sz="2300" dirty="0">
                <a:solidFill>
                  <a:schemeClr val="accent4">
                    <a:lumMod val="75000"/>
                  </a:schemeClr>
                </a:solidFill>
                <a:latin typeface="Times New Roman" pitchFamily="18" charset="0"/>
                <a:cs typeface="Times New Roman" pitchFamily="18" charset="0"/>
              </a:rPr>
              <a:t>valide sus </a:t>
            </a:r>
            <a:r>
              <a:rPr lang="es-CL" sz="2300" dirty="0">
                <a:solidFill>
                  <a:schemeClr val="accent4">
                    <a:lumMod val="75000"/>
                  </a:schemeClr>
                </a:solidFill>
                <a:latin typeface="Times New Roman" pitchFamily="18" charset="0"/>
                <a:cs typeface="Times New Roman" pitchFamily="18" charset="0"/>
              </a:rPr>
              <a:t>Revelaciones en base a estos.</a:t>
            </a:r>
            <a:endParaRPr lang="es-CL" sz="2300" dirty="0">
              <a:solidFill>
                <a:schemeClr val="accent4">
                  <a:lumMod val="75000"/>
                </a:schemeClr>
              </a:solidFill>
              <a:latin typeface="Times New Roman" pitchFamily="18" charset="0"/>
              <a:cs typeface="Times New Roman" pitchFamily="18" charset="0"/>
            </a:endParaRP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3074" name="Picture 2"/>
          <p:cNvPicPr>
            <a:picLocks noChangeAspect="1" noChangeArrowheads="1"/>
          </p:cNvPicPr>
          <p:nvPr/>
        </p:nvPicPr>
        <p:blipFill>
          <a:blip r:embed="rId3"/>
          <a:srcRect/>
          <a:stretch>
            <a:fillRect/>
          </a:stretch>
        </p:blipFill>
        <p:spPr bwMode="auto">
          <a:xfrm>
            <a:off x="1187624" y="1988840"/>
            <a:ext cx="6552728" cy="34094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Notificador </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de </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Cambios en EEFF </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&gt;</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dirty="0" smtClean="0"/>
              <a:t>	</a:t>
            </a:r>
            <a:endParaRPr lang="es-CL" sz="2300" dirty="0"/>
          </a:p>
        </p:txBody>
      </p:sp>
      <p:pic>
        <p:nvPicPr>
          <p:cNvPr id="8195" name="Picture 3"/>
          <p:cNvPicPr>
            <a:picLocks noChangeAspect="1" noChangeArrowheads="1"/>
          </p:cNvPicPr>
          <p:nvPr/>
        </p:nvPicPr>
        <p:blipFill>
          <a:blip r:embed="rId3"/>
          <a:srcRect/>
          <a:stretch>
            <a:fillRect/>
          </a:stretch>
        </p:blipFill>
        <p:spPr bwMode="auto">
          <a:xfrm>
            <a:off x="1403648" y="2132856"/>
            <a:ext cx="6000792" cy="31424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3 Rectángulo"/>
          <p:cNvSpPr/>
          <p:nvPr/>
        </p:nvSpPr>
        <p:spPr>
          <a:xfrm>
            <a:off x="683568" y="764704"/>
            <a:ext cx="7992888" cy="1154162"/>
          </a:xfrm>
          <a:prstGeom prst="rect">
            <a:avLst/>
          </a:prstGeom>
        </p:spPr>
        <p:txBody>
          <a:bodyPr wrap="square">
            <a:spAutoFit/>
          </a:bodyPr>
          <a:lstStyle/>
          <a:p>
            <a:r>
              <a:rPr lang="es-CL" sz="2300" dirty="0" smtClean="0"/>
              <a:t>	</a:t>
            </a:r>
          </a:p>
          <a:p>
            <a:r>
              <a:rPr lang="es-CL" sz="2300" dirty="0" smtClean="0">
                <a:solidFill>
                  <a:schemeClr val="accent4">
                    <a:lumMod val="75000"/>
                  </a:schemeClr>
                </a:solidFill>
                <a:latin typeface="Times New Roman" pitchFamily="18" charset="0"/>
                <a:cs typeface="Times New Roman" pitchFamily="18" charset="0"/>
              </a:rPr>
              <a:t>	Notifique </a:t>
            </a:r>
            <a:r>
              <a:rPr lang="es-CL" sz="2300" dirty="0">
                <a:solidFill>
                  <a:schemeClr val="accent4">
                    <a:lumMod val="75000"/>
                  </a:schemeClr>
                </a:solidFill>
                <a:latin typeface="Times New Roman" pitchFamily="18" charset="0"/>
                <a:cs typeface="Times New Roman" pitchFamily="18" charset="0"/>
              </a:rPr>
              <a:t>a sus Áreas de Negocio el cambio en sus Estados Financieros para la cuadratura de sus Revelaciones.</a:t>
            </a:r>
            <a:endParaRPr lang="es-CL" sz="2300" dirty="0">
              <a:solidFill>
                <a:schemeClr val="accent4">
                  <a:lumMod val="75000"/>
                </a:schemeClr>
              </a:solidFill>
              <a:latin typeface="Times New Roman" pitchFamily="18" charset="0"/>
              <a:cs typeface="Times New Roman" pitchFamily="18" charset="0"/>
            </a:endParaRP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9" name="Picture 2" descr="https://encrypted-tbn3.google.com/images?q=tbn:ANd9GcQv7o1uYuJTJ_GXWrchmYmF3--4xm-9XARhhT8NqDM6vkiRhclk"/>
          <p:cNvPicPr>
            <a:picLocks noChangeAspect="1" noChangeArrowheads="1"/>
          </p:cNvPicPr>
          <p:nvPr/>
        </p:nvPicPr>
        <p:blipFill>
          <a:blip r:embed="rId2"/>
          <a:srcRect/>
          <a:stretch>
            <a:fillRect/>
          </a:stretch>
        </p:blipFill>
        <p:spPr bwMode="auto">
          <a:xfrm>
            <a:off x="3654777" y="5658857"/>
            <a:ext cx="1800241" cy="826697"/>
          </a:xfrm>
          <a:prstGeom prst="rect">
            <a:avLst/>
          </a:prstGeom>
          <a:noFill/>
        </p:spPr>
      </p:pic>
      <p:sp>
        <p:nvSpPr>
          <p:cNvPr id="2" name="1 Marcador de contenido"/>
          <p:cNvSpPr>
            <a:spLocks noGrp="1"/>
          </p:cNvSpPr>
          <p:nvPr>
            <p:ph idx="1"/>
          </p:nvPr>
        </p:nvSpPr>
        <p:spPr>
          <a:xfrm>
            <a:off x="428596" y="428604"/>
            <a:ext cx="8229600" cy="552124"/>
          </a:xfrm>
        </p:spPr>
        <p:txBody>
          <a:bodyPr>
            <a:normAutofit fontScale="25000" lnSpcReduction="20000"/>
          </a:bodyPr>
          <a:lstStyle/>
          <a:p>
            <a:pPr marL="109728" indent="0">
              <a:buNone/>
            </a:pP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Cree sus propios Informes XBRL</a:t>
            </a: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dirty="0" smtClean="0"/>
              <a:t>	</a:t>
            </a:r>
            <a:endParaRPr lang="es-CL" sz="2300" dirty="0"/>
          </a:p>
        </p:txBody>
      </p:sp>
      <p:sp>
        <p:nvSpPr>
          <p:cNvPr id="4" name="3 Rectángulo"/>
          <p:cNvSpPr/>
          <p:nvPr/>
        </p:nvSpPr>
        <p:spPr>
          <a:xfrm>
            <a:off x="683568" y="620688"/>
            <a:ext cx="7992888" cy="1154162"/>
          </a:xfrm>
          <a:prstGeom prst="rect">
            <a:avLst/>
          </a:prstGeom>
        </p:spPr>
        <p:txBody>
          <a:bodyPr wrap="square">
            <a:spAutoFit/>
          </a:bodyPr>
          <a:lstStyle/>
          <a:p>
            <a:r>
              <a:rPr lang="es-CL" sz="2300" dirty="0" smtClean="0"/>
              <a:t>	</a:t>
            </a:r>
          </a:p>
          <a:p>
            <a:r>
              <a:rPr lang="es-CL" sz="2300" dirty="0" smtClean="0">
                <a:solidFill>
                  <a:schemeClr val="accent4">
                    <a:lumMod val="75000"/>
                  </a:schemeClr>
                </a:solidFill>
                <a:latin typeface="Times New Roman" pitchFamily="18" charset="0"/>
                <a:cs typeface="Times New Roman" pitchFamily="18" charset="0"/>
              </a:rPr>
              <a:t>	Genere </a:t>
            </a:r>
            <a:r>
              <a:rPr lang="es-CL" sz="2300" dirty="0">
                <a:solidFill>
                  <a:schemeClr val="accent4">
                    <a:lumMod val="75000"/>
                  </a:schemeClr>
                </a:solidFill>
                <a:latin typeface="Times New Roman" pitchFamily="18" charset="0"/>
                <a:cs typeface="Times New Roman" pitchFamily="18" charset="0"/>
              </a:rPr>
              <a:t>y valide sus informes XBRL en base a la información consolidada en EXFIDA.</a:t>
            </a:r>
            <a:endParaRPr lang="es-CL" sz="2300" dirty="0">
              <a:solidFill>
                <a:schemeClr val="accent4">
                  <a:lumMod val="75000"/>
                </a:schemeClr>
              </a:solidFill>
              <a:latin typeface="Times New Roman" pitchFamily="18" charset="0"/>
              <a:cs typeface="Times New Roman" pitchFamily="18" charset="0"/>
            </a:endParaRPr>
          </a:p>
        </p:txBody>
      </p:sp>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5122" name="Picture 2"/>
          <p:cNvPicPr>
            <a:picLocks noChangeAspect="1" noChangeArrowheads="1"/>
          </p:cNvPicPr>
          <p:nvPr/>
        </p:nvPicPr>
        <p:blipFill>
          <a:blip r:embed="rId4"/>
          <a:srcRect r="14583" b="17781"/>
          <a:stretch>
            <a:fillRect/>
          </a:stretch>
        </p:blipFill>
        <p:spPr bwMode="auto">
          <a:xfrm>
            <a:off x="785786" y="1772816"/>
            <a:ext cx="6232078" cy="3600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5"/>
          <a:stretch>
            <a:fillRect/>
          </a:stretch>
        </p:blipFill>
        <p:spPr>
          <a:xfrm>
            <a:off x="8029606" y="142852"/>
            <a:ext cx="971550" cy="971550"/>
          </a:xfrm>
          <a:prstGeom prst="rect">
            <a:avLst/>
          </a:prstGeom>
          <a:noFill/>
          <a:ln>
            <a:noFill/>
          </a:ln>
        </p:spPr>
      </p:pic>
    </p:spTree>
    <p:extLst>
      <p:ext uri="{BB962C8B-B14F-4D97-AF65-F5344CB8AC3E}">
        <p14:creationId xmlns:p14="http://schemas.microsoft.com/office/powerpoint/2010/main" val="2482610731"/>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2.google.com/images?q=tbn:ANd9GcT9AkrKxbEeJynvQaRHRnCY-SPbxVhyc9F15zloLOQrvily27W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5400565"/>
            <a:ext cx="1763688" cy="132106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539552" y="1268760"/>
            <a:ext cx="7848872" cy="3528392"/>
          </a:xfrm>
        </p:spPr>
        <p:txBody>
          <a:bodyPr>
            <a:normAutofit/>
          </a:bodyPr>
          <a:lstStyle/>
          <a:p>
            <a:pPr marL="109728" indent="0" algn="just">
              <a:buNone/>
            </a:pPr>
            <a:r>
              <a:rPr lang="es-CL" sz="2300" dirty="0" smtClean="0"/>
              <a:t>	</a:t>
            </a:r>
            <a:r>
              <a:rPr lang="es-CL" sz="2300" dirty="0" smtClean="0">
                <a:solidFill>
                  <a:schemeClr val="accent4">
                    <a:lumMod val="75000"/>
                  </a:schemeClr>
                </a:solidFill>
                <a:latin typeface="Times New Roman" pitchFamily="18" charset="0"/>
                <a:cs typeface="Times New Roman" pitchFamily="18" charset="0"/>
              </a:rPr>
              <a:t>Somos una empresa Chilena con 18 años de experiencia profesional en las áreas de desarrollo de software y consultoría.</a:t>
            </a:r>
            <a:endParaRPr lang="es-MX" sz="2300" dirty="0" smtClean="0">
              <a:solidFill>
                <a:schemeClr val="accent4">
                  <a:lumMod val="75000"/>
                </a:schemeClr>
              </a:solidFill>
              <a:latin typeface="Times New Roman" pitchFamily="18" charset="0"/>
              <a:cs typeface="Times New Roman" pitchFamily="18" charset="0"/>
            </a:endParaRPr>
          </a:p>
          <a:p>
            <a:pPr marL="109728" indent="0" algn="just">
              <a:lnSpc>
                <a:spcPct val="90000"/>
              </a:lnSpc>
              <a:spcBef>
                <a:spcPct val="20000"/>
              </a:spcBef>
              <a:buNone/>
            </a:pPr>
            <a:endParaRPr lang="es-MX" sz="2300" dirty="0" smtClean="0"/>
          </a:p>
          <a:p>
            <a:pPr marL="109728" indent="0" algn="just">
              <a:lnSpc>
                <a:spcPct val="90000"/>
              </a:lnSpc>
              <a:spcBef>
                <a:spcPct val="20000"/>
              </a:spcBef>
              <a:buNone/>
            </a:pPr>
            <a:r>
              <a:rPr lang="es-MX" sz="2300" dirty="0" smtClean="0"/>
              <a:t>	</a:t>
            </a:r>
            <a:r>
              <a:rPr lang="es-MX" sz="2300" dirty="0">
                <a:solidFill>
                  <a:schemeClr val="accent4">
                    <a:lumMod val="75000"/>
                  </a:schemeClr>
                </a:solidFill>
                <a:latin typeface="Times New Roman" pitchFamily="18" charset="0"/>
                <a:cs typeface="Times New Roman" pitchFamily="18" charset="0"/>
              </a:rPr>
              <a:t>Actualmente, en nuestra línea de productos ofrecemos, desarrollo de Proyectos de Software específicamente en Arquitecturas JEE (Java Enterprise Edition), Consultoría Tecnológica y Funcional en Módulos SAP R3, Desarrollo de Productos de Software y venta e implementación de Infraestructura, a objeto de </a:t>
            </a:r>
            <a:r>
              <a:rPr lang="es-ES" sz="2300" dirty="0">
                <a:solidFill>
                  <a:schemeClr val="accent4">
                    <a:lumMod val="75000"/>
                  </a:schemeClr>
                </a:solidFill>
                <a:latin typeface="Times New Roman" pitchFamily="18" charset="0"/>
                <a:cs typeface="Times New Roman" pitchFamily="18" charset="0"/>
              </a:rPr>
              <a:t>proveer</a:t>
            </a:r>
            <a:r>
              <a:rPr lang="es-MX" sz="2300" dirty="0">
                <a:solidFill>
                  <a:schemeClr val="accent4">
                    <a:lumMod val="75000"/>
                  </a:schemeClr>
                </a:solidFill>
                <a:latin typeface="Times New Roman" pitchFamily="18" charset="0"/>
                <a:cs typeface="Times New Roman" pitchFamily="18" charset="0"/>
              </a:rPr>
              <a:t> </a:t>
            </a:r>
            <a:r>
              <a:rPr lang="es-ES" sz="2300" dirty="0">
                <a:solidFill>
                  <a:schemeClr val="accent4">
                    <a:lumMod val="75000"/>
                  </a:schemeClr>
                </a:solidFill>
                <a:latin typeface="Times New Roman" pitchFamily="18" charset="0"/>
                <a:cs typeface="Times New Roman" pitchFamily="18" charset="0"/>
              </a:rPr>
              <a:t> soluciones integrales de </a:t>
            </a:r>
            <a:r>
              <a:rPr lang="es-MX" sz="2300" dirty="0">
                <a:solidFill>
                  <a:schemeClr val="accent4">
                    <a:lumMod val="75000"/>
                  </a:schemeClr>
                </a:solidFill>
                <a:latin typeface="Times New Roman" pitchFamily="18" charset="0"/>
                <a:cs typeface="Times New Roman" pitchFamily="18" charset="0"/>
              </a:rPr>
              <a:t>tecnología de la Información (TI).</a:t>
            </a:r>
            <a:endParaRPr lang="es-ES" sz="2300" dirty="0">
              <a:solidFill>
                <a:schemeClr val="accent4">
                  <a:lumMod val="75000"/>
                </a:schemeClr>
              </a:solidFill>
              <a:latin typeface="Times New Roman" pitchFamily="18" charset="0"/>
              <a:cs typeface="Times New Roman" pitchFamily="18" charset="0"/>
            </a:endParaRPr>
          </a:p>
          <a:p>
            <a:endParaRPr lang="es-CL" dirty="0"/>
          </a:p>
        </p:txBody>
      </p:sp>
      <p:sp>
        <p:nvSpPr>
          <p:cNvPr id="3" name="2 Título"/>
          <p:cNvSpPr>
            <a:spLocks noGrp="1"/>
          </p:cNvSpPr>
          <p:nvPr>
            <p:ph type="title"/>
          </p:nvPr>
        </p:nvSpPr>
        <p:spPr>
          <a:xfrm>
            <a:off x="457200" y="274638"/>
            <a:ext cx="4618856" cy="706090"/>
          </a:xfrm>
        </p:spPr>
        <p:txBody>
          <a:bodyPr>
            <a:normAutofit/>
          </a:bodyPr>
          <a:lstStyle/>
          <a:p>
            <a:r>
              <a:rPr lang="es-CL" sz="3200" dirty="0" smtClean="0">
                <a:solidFill>
                  <a:schemeClr val="bg2">
                    <a:lumMod val="50000"/>
                  </a:schemeClr>
                </a:solidFill>
                <a:latin typeface="Andalus" pitchFamily="18" charset="-78"/>
                <a:cs typeface="Andalus" pitchFamily="18" charset="-78"/>
              </a:rPr>
              <a:t>Nuestra empresa &gt;</a:t>
            </a:r>
            <a:endParaRPr lang="es-CL" sz="3200" dirty="0">
              <a:solidFill>
                <a:schemeClr val="bg2">
                  <a:lumMod val="50000"/>
                </a:schemeClr>
              </a:solidFill>
              <a:latin typeface="Andalus" pitchFamily="18" charset="-78"/>
              <a:cs typeface="Andalus" pitchFamily="18" charset="-78"/>
            </a:endParaRP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sp>
        <p:nvSpPr>
          <p:cNvPr id="2" name="1 Marcador de contenido"/>
          <p:cNvSpPr>
            <a:spLocks noGrp="1"/>
          </p:cNvSpPr>
          <p:nvPr>
            <p:ph idx="1"/>
          </p:nvPr>
        </p:nvSpPr>
        <p:spPr>
          <a:xfrm>
            <a:off x="428596" y="428604"/>
            <a:ext cx="8229600" cy="414337"/>
          </a:xfrm>
        </p:spPr>
        <p:txBody>
          <a:bodyPr>
            <a:normAutofit fontScale="25000" lnSpcReduction="20000"/>
          </a:bodyPr>
          <a:lstStyle/>
          <a:p>
            <a:pPr marL="109728" indent="0">
              <a:buNone/>
            </a:pPr>
            <a: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Reportes &gt;</a:t>
            </a:r>
            <a:br>
              <a:rPr lang="es-CL" sz="12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dirty="0" smtClean="0"/>
              <a:t/>
            </a:r>
            <a:br>
              <a:rPr lang="es-CL" dirty="0" smtClean="0"/>
            </a:br>
            <a:endParaRPr lang="es-CL" dirty="0" smtClean="0"/>
          </a:p>
        </p:txBody>
      </p:sp>
      <p:pic>
        <p:nvPicPr>
          <p:cNvPr id="3075" name="Picture 3"/>
          <p:cNvPicPr>
            <a:picLocks noChangeAspect="1" noChangeArrowheads="1"/>
          </p:cNvPicPr>
          <p:nvPr/>
        </p:nvPicPr>
        <p:blipFill>
          <a:blip r:embed="rId3"/>
          <a:srcRect/>
          <a:stretch>
            <a:fillRect/>
          </a:stretch>
        </p:blipFill>
        <p:spPr bwMode="auto">
          <a:xfrm>
            <a:off x="1763688" y="3212976"/>
            <a:ext cx="5592114" cy="247230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3" name="2 Rectángulo"/>
          <p:cNvSpPr/>
          <p:nvPr/>
        </p:nvSpPr>
        <p:spPr>
          <a:xfrm>
            <a:off x="384030" y="734988"/>
            <a:ext cx="8364434" cy="2333972"/>
          </a:xfrm>
          <a:prstGeom prst="rect">
            <a:avLst/>
          </a:prstGeom>
        </p:spPr>
        <p:txBody>
          <a:bodyPr wrap="square">
            <a:spAutoFit/>
          </a:bodyPr>
          <a:lstStyle/>
          <a:p>
            <a:r>
              <a:rPr lang="es-CL" sz="2300" b="1" dirty="0" smtClean="0"/>
              <a:t>	</a:t>
            </a:r>
          </a:p>
          <a:p>
            <a:r>
              <a:rPr lang="es-CL" sz="2400" dirty="0" smtClean="0">
                <a:solidFill>
                  <a:schemeClr val="tx2">
                    <a:lumMod val="75000"/>
                  </a:schemeClr>
                </a:solidFill>
                <a:effectLst>
                  <a:outerShdw blurRad="38100" dist="38100" dir="2700000" algn="tl">
                    <a:srgbClr val="000000">
                      <a:alpha val="43137"/>
                    </a:srgbClr>
                  </a:outerShdw>
                </a:effectLst>
              </a:rPr>
              <a:t>	</a:t>
            </a:r>
            <a:r>
              <a:rPr lang="es-CL" sz="2300" dirty="0">
                <a:solidFill>
                  <a:schemeClr val="accent4">
                    <a:lumMod val="75000"/>
                  </a:schemeClr>
                </a:solidFill>
                <a:latin typeface="Times New Roman" pitchFamily="18" charset="0"/>
                <a:cs typeface="Times New Roman" pitchFamily="18" charset="0"/>
              </a:rPr>
              <a:t>EXFIDA provee reportes de su información de </a:t>
            </a:r>
            <a:r>
              <a:rPr lang="es-CL" sz="2300" dirty="0" smtClean="0">
                <a:solidFill>
                  <a:schemeClr val="accent4">
                    <a:lumMod val="75000"/>
                  </a:schemeClr>
                </a:solidFill>
                <a:latin typeface="Times New Roman" pitchFamily="18" charset="0"/>
                <a:cs typeface="Times New Roman" pitchFamily="18" charset="0"/>
              </a:rPr>
              <a:t>Revelaciones </a:t>
            </a:r>
            <a:r>
              <a:rPr lang="es-CL" sz="2300" dirty="0">
                <a:solidFill>
                  <a:schemeClr val="accent4">
                    <a:lumMod val="75000"/>
                  </a:schemeClr>
                </a:solidFill>
                <a:latin typeface="Times New Roman" pitchFamily="18" charset="0"/>
                <a:cs typeface="Times New Roman" pitchFamily="18" charset="0"/>
              </a:rPr>
              <a:t>para evitar impresiones innecesarias.</a:t>
            </a:r>
            <a:br>
              <a:rPr lang="es-CL" sz="2300" dirty="0">
                <a:solidFill>
                  <a:schemeClr val="accent4">
                    <a:lumMod val="75000"/>
                  </a:schemeClr>
                </a:solidFill>
                <a:latin typeface="Times New Roman" pitchFamily="18" charset="0"/>
                <a:cs typeface="Times New Roman" pitchFamily="18" charset="0"/>
              </a:rPr>
            </a:br>
            <a:endParaRPr lang="es-CL" sz="2300" dirty="0">
              <a:solidFill>
                <a:schemeClr val="accent4">
                  <a:lumMod val="75000"/>
                </a:schemeClr>
              </a:solidFill>
              <a:latin typeface="Times New Roman" pitchFamily="18" charset="0"/>
              <a:cs typeface="Times New Roman" pitchFamily="18" charset="0"/>
            </a:endParaRP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Consolidado de Revelaciones en MS Word.</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Revelaciones en Formato MS Excel.</a:t>
            </a:r>
          </a:p>
        </p:txBody>
      </p:sp>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251519" y="332656"/>
            <a:ext cx="8606759" cy="5400600"/>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500042"/>
            <a:ext cx="8229600" cy="5286412"/>
          </a:xfrm>
        </p:spPr>
        <p:txBody>
          <a:bodyPr>
            <a:normAutofit/>
          </a:bodyPr>
          <a:lstStyle/>
          <a:p>
            <a:pPr marL="130175" lvl="2"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Reportes &gt; Consolidado de </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Revelaciones</a:t>
            </a:r>
            <a:b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en </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MS </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Word para impresión de FECU.&gt;</a:t>
            </a:r>
            <a:endPar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p:txBody>
      </p:sp>
      <p:pic>
        <p:nvPicPr>
          <p:cNvPr id="7" name="Picture 3"/>
          <p:cNvPicPr>
            <a:picLocks noChangeAspect="1" noChangeArrowheads="1"/>
          </p:cNvPicPr>
          <p:nvPr/>
        </p:nvPicPr>
        <p:blipFill>
          <a:blip r:embed="rId2"/>
          <a:srcRect/>
          <a:stretch>
            <a:fillRect/>
          </a:stretch>
        </p:blipFill>
        <p:spPr bwMode="auto">
          <a:xfrm>
            <a:off x="97449" y="1484784"/>
            <a:ext cx="8290975" cy="39290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5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10" name="9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redondeado"/>
          <p:cNvSpPr/>
          <p:nvPr/>
        </p:nvSpPr>
        <p:spPr>
          <a:xfrm>
            <a:off x="323527" y="332656"/>
            <a:ext cx="8534751" cy="5400600"/>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500042"/>
            <a:ext cx="8229600" cy="5286412"/>
          </a:xfrm>
        </p:spPr>
        <p:txBody>
          <a:bodyPr>
            <a:normAutofit/>
          </a:bodyPr>
          <a:lstStyle/>
          <a:p>
            <a:pPr marL="85725" lvl="2" indent="0">
              <a:spcBef>
                <a:spcPct val="0"/>
              </a:spcBef>
              <a:buNone/>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Reportes &gt; RF en Formato MS Excel &gt;</a:t>
            </a:r>
          </a:p>
        </p:txBody>
      </p:sp>
      <p:pic>
        <p:nvPicPr>
          <p:cNvPr id="5122" name="Picture 2"/>
          <p:cNvPicPr>
            <a:picLocks noChangeAspect="1" noChangeArrowheads="1"/>
          </p:cNvPicPr>
          <p:nvPr/>
        </p:nvPicPr>
        <p:blipFill>
          <a:blip r:embed="rId2"/>
          <a:srcRect/>
          <a:stretch>
            <a:fillRect/>
          </a:stretch>
        </p:blipFill>
        <p:spPr bwMode="auto">
          <a:xfrm>
            <a:off x="-36512" y="1412776"/>
            <a:ext cx="8297221" cy="38576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6 Imagen" descr="logo_exfida.png"/>
          <p:cNvPicPr>
            <a:picLocks noChangeAspect="1"/>
          </p:cNvPicPr>
          <p:nvPr/>
        </p:nvPicPr>
        <p:blipFill>
          <a:blip r:embed="rId3"/>
          <a:stretch>
            <a:fillRect/>
          </a:stretch>
        </p:blipFill>
        <p:spPr>
          <a:xfrm>
            <a:off x="6572264" y="6072206"/>
            <a:ext cx="2286015" cy="576253"/>
          </a:xfrm>
          <a:prstGeom prst="rect">
            <a:avLst/>
          </a:prstGeom>
        </p:spPr>
      </p:pic>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advClick="0">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8596" y="428604"/>
            <a:ext cx="8229600" cy="768148"/>
          </a:xfrm>
        </p:spPr>
        <p:txBody>
          <a:bodyPr>
            <a:normAutofit fontScale="47500" lnSpcReduction="20000"/>
          </a:bodyPr>
          <a:lstStyle/>
          <a:p>
            <a:pPr marL="109728" indent="0">
              <a:buNone/>
            </a:pPr>
            <a:r>
              <a:rPr lang="es-CL" sz="5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Seguridad &gt;</a:t>
            </a:r>
            <a:br>
              <a:rPr lang="es-CL" sz="5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dirty="0" smtClean="0"/>
              <a:t/>
            </a:r>
            <a:br>
              <a:rPr lang="es-CL" dirty="0" smtClean="0"/>
            </a:br>
            <a:endParaRPr lang="es-CL" dirty="0" smtClean="0"/>
          </a:p>
        </p:txBody>
      </p:sp>
      <p:sp>
        <p:nvSpPr>
          <p:cNvPr id="3" name="2 Rectángulo"/>
          <p:cNvSpPr/>
          <p:nvPr/>
        </p:nvSpPr>
        <p:spPr>
          <a:xfrm>
            <a:off x="-36512" y="1052736"/>
            <a:ext cx="7992888" cy="851515"/>
          </a:xfrm>
          <a:prstGeom prst="rect">
            <a:avLst/>
          </a:prstGeom>
        </p:spPr>
        <p:txBody>
          <a:bodyPr wrap="square">
            <a:spAutoFit/>
          </a:bodyPr>
          <a:lstStyle/>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Administre </a:t>
            </a:r>
            <a:r>
              <a:rPr lang="es-CL" sz="2300" dirty="0">
                <a:solidFill>
                  <a:schemeClr val="accent4">
                    <a:lumMod val="75000"/>
                  </a:schemeClr>
                </a:solidFill>
                <a:latin typeface="Times New Roman" pitchFamily="18" charset="0"/>
                <a:cs typeface="Times New Roman" pitchFamily="18" charset="0"/>
              </a:rPr>
              <a:t>sus Usuarios</a:t>
            </a:r>
            <a:r>
              <a:rPr lang="es-CL" sz="2300" dirty="0">
                <a:solidFill>
                  <a:schemeClr val="accent4">
                    <a:lumMod val="75000"/>
                  </a:schemeClr>
                </a:solidFill>
                <a:latin typeface="Times New Roman" pitchFamily="18" charset="0"/>
                <a:cs typeface="Times New Roman" pitchFamily="18" charset="0"/>
              </a:rPr>
              <a:t>, </a:t>
            </a:r>
            <a:r>
              <a:rPr lang="es-CL" sz="2300" dirty="0">
                <a:solidFill>
                  <a:schemeClr val="accent4">
                    <a:lumMod val="75000"/>
                  </a:schemeClr>
                </a:solidFill>
                <a:latin typeface="Times New Roman" pitchFamily="18" charset="0"/>
                <a:cs typeface="Times New Roman" pitchFamily="18" charset="0"/>
              </a:rPr>
              <a:t>Grupos </a:t>
            </a:r>
            <a:r>
              <a:rPr lang="es-CL" sz="2300" dirty="0">
                <a:solidFill>
                  <a:schemeClr val="accent4">
                    <a:lumMod val="75000"/>
                  </a:schemeClr>
                </a:solidFill>
                <a:latin typeface="Times New Roman" pitchFamily="18" charset="0"/>
                <a:cs typeface="Times New Roman" pitchFamily="18" charset="0"/>
              </a:rPr>
              <a:t>y </a:t>
            </a:r>
            <a:r>
              <a:rPr lang="es-CL" sz="2300" dirty="0">
                <a:solidFill>
                  <a:schemeClr val="accent4">
                    <a:lumMod val="75000"/>
                  </a:schemeClr>
                </a:solidFill>
                <a:latin typeface="Times New Roman" pitchFamily="18" charset="0"/>
                <a:cs typeface="Times New Roman" pitchFamily="18" charset="0"/>
              </a:rPr>
              <a:t>Empresas</a:t>
            </a:r>
            <a:r>
              <a:rPr lang="es-CL" sz="2300" dirty="0">
                <a:solidFill>
                  <a:schemeClr val="accent4">
                    <a:lumMod val="75000"/>
                  </a:schemeClr>
                </a:solidFill>
                <a:latin typeface="Times New Roman" pitchFamily="18" charset="0"/>
                <a:cs typeface="Times New Roman" pitchFamily="18" charset="0"/>
              </a:rPr>
              <a:t>.</a:t>
            </a:r>
          </a:p>
          <a:p>
            <a:pPr marL="859536" lvl="2" indent="-228600" algn="just">
              <a:spcBef>
                <a:spcPts val="350"/>
              </a:spcBef>
              <a:buClr>
                <a:schemeClr val="accent2"/>
              </a:buClr>
              <a:buSzPct val="100000"/>
              <a:buFont typeface="Wingdings 2"/>
              <a:buChar char=""/>
            </a:pPr>
            <a:r>
              <a:rPr lang="es-CL" sz="2300" dirty="0">
                <a:solidFill>
                  <a:schemeClr val="accent4">
                    <a:lumMod val="75000"/>
                  </a:schemeClr>
                </a:solidFill>
                <a:latin typeface="Times New Roman" pitchFamily="18" charset="0"/>
                <a:cs typeface="Times New Roman" pitchFamily="18" charset="0"/>
              </a:rPr>
              <a:t>Permita accesos y bloqueo de sistema.</a:t>
            </a:r>
          </a:p>
        </p:txBody>
      </p:sp>
      <p:pic>
        <p:nvPicPr>
          <p:cNvPr id="7" name="6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1285852" y="1999628"/>
            <a:ext cx="6572296" cy="37153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8" name="7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5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13" name="12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1027" name="Picture 3"/>
          <p:cNvPicPr>
            <a:picLocks noChangeAspect="1" noChangeArrowheads="1"/>
          </p:cNvPicPr>
          <p:nvPr/>
        </p:nvPicPr>
        <p:blipFill>
          <a:blip r:embed="rId3"/>
          <a:srcRect b="6584"/>
          <a:stretch>
            <a:fillRect/>
          </a:stretch>
        </p:blipFill>
        <p:spPr bwMode="auto">
          <a:xfrm>
            <a:off x="6227431" y="3339565"/>
            <a:ext cx="2305009" cy="181762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p:cNvPicPr>
            <a:picLocks noChangeAspect="1" noChangeArrowheads="1"/>
          </p:cNvPicPr>
          <p:nvPr/>
        </p:nvPicPr>
        <p:blipFill>
          <a:blip r:embed="rId4"/>
          <a:srcRect/>
          <a:stretch>
            <a:fillRect/>
          </a:stretch>
        </p:blipFill>
        <p:spPr bwMode="auto">
          <a:xfrm>
            <a:off x="5940152" y="1623274"/>
            <a:ext cx="2665436" cy="15100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9" name="Picture 5"/>
          <p:cNvPicPr>
            <a:picLocks noChangeAspect="1" noChangeArrowheads="1"/>
          </p:cNvPicPr>
          <p:nvPr/>
        </p:nvPicPr>
        <p:blipFill>
          <a:blip r:embed="rId5"/>
          <a:srcRect r="6000"/>
          <a:stretch>
            <a:fillRect/>
          </a:stretch>
        </p:blipFill>
        <p:spPr bwMode="auto">
          <a:xfrm>
            <a:off x="573905" y="4341178"/>
            <a:ext cx="2814391" cy="120284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30" name="Picture 6"/>
          <p:cNvPicPr>
            <a:picLocks noChangeAspect="1" noChangeArrowheads="1"/>
          </p:cNvPicPr>
          <p:nvPr/>
        </p:nvPicPr>
        <p:blipFill>
          <a:blip r:embed="rId6"/>
          <a:srcRect l="21799" t="2035" b="14518"/>
          <a:stretch>
            <a:fillRect/>
          </a:stretch>
        </p:blipFill>
        <p:spPr bwMode="auto">
          <a:xfrm>
            <a:off x="788637" y="2454731"/>
            <a:ext cx="2271195" cy="162234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AutoShape 2" descr="data:image/jpeg;base64,/9j/4AAQSkZJRgABAQAAAQABAAD/2wCEAAkGBhIPEBQUEhQUFRQVFBQXFRAVFBQUFRYVFxUVFBYUFRUXHCYeGBojGRUUHy8gJCcpLCwsFR4xNTAqNSYrLCkBCQoKDgwOGg8PGikfHyQsKSkpLCwsKSwsKSwpLCwpLSkpKSkpKSkpLCkpKSkpKSwpLCkpLCkpLCksKSwpKSwsKf/AABEIAOEA4QMBIgACEQEDEQH/xAAcAAABBAMBAAAAAAAAAAAAAAAAAgMFBgEEBwj/xABIEAACAQIDBQQFCAcHAgcAAAABAgADEQQFIQYSMUFhB1FxgRMiMpGhFCNCUmJysdEIM5KyweHwFRZDc4KiwlSTFyQ0NVOD0v/EABoBAQEAAwEBAAAAAAAAAAAAAAABAgMEBQb/xAAnEQACAgEEAgEDBQAAAAAAAAAAAQIRAwQSITFBURMiYYEFIzJScf/aAAwDAQACEQMRAD8A7jCYDXmYAQhCAEIQgBOF/pA7KblSnjkGj2pVrfXAJpufFQV/0id0kJtps+MwwFfDkauh3D3VF9ZD+0B8YB5EEWsaJIJB0INiO48xFq0AeEUDGwYoQBYmTMAzMABO2fo94j5vFp3NSb3h1P4CcTnWP0fa9sViU5NRVv2agH/OAdzhCEAIQhACEIQAhCEAIQhACEIQAhCEA86bHdp+KwG6hPpaI/wXPAfYfivhqOk7XsxtvhcxUeicCpa5oPYVB36fSHUXnl1GjtLFshDKxVgbhgSCD3gjUGUp69hOJ7DdtLoVo48l0OgxNvXX/MA9odRr4ztGHxK1FDowZWAKupBBB4EEcRIQchCEAIGEIB5H7Sss+S5ti6YFh6ZnUfZqWqD96V5GnSv0hcu9HmaVOVWghv1Qsh+AWcyQwDZUxwRlY4sgHJkRAixKDM6Z2C1rZjUH1sO/wemf4TmYEvfYzUdc2o7oJBWqrWFwFNNjc92oWAekIQhACEIQAhCEAIQhACEIQAnPe0/tPXLVNCgQ2KYeK0VI0ZhzbuXzOlr7/aT2gJldAhCGxNQH0VPju8vSuPqjkOZ87easZinrOz1GLO5LM7G5LHUkmUE3/wCImZf9ZiP+4YSu2mZAbCtF3murxxWlKKIlz2D7Ta+V/Nkelw5NzSJsVJ4tTbl4HQ9OMpt4WgHqTZjbjCZkvzFT1+dF/VqD/TzHUXEsE8f4fENTYMjFWU3DKSCD3gjUGdc2M7bbAUseCQLAYlB63/2IOPivugh2SE1MszajikFShUSoh+kjA+R7j0M25Acc/SPyfew2GxAH6uo1Nj0cby/FD75wVJ7E2u2Zp5nhKmGqEqHtZwASrKQysAeOo4d155t2h7Nq2BxTUC6uF3SKgUjeDAEG19O7jylSb6JdFUSOiWvBbAki7OfIW/GTuB2Gw623lLfeJPwmxYZMweRI57RoM5sqlj3KCT7hLJlXZ7jK5F09GD9Kobf7RczqmS5dTprZEVfAAfhJhVsRN8dOvJqeZ+CoZJ2X4ahZq16z9zaIPBBx8zLxs9SShWUKqqpBWygAa8NB5RFo2XKkMOIN5v8AjW2kad7u2XmEaw1bfRW7wDHZ5h3hCEIAQhCAEISMz/aKhgKJq4hwqjgOLOeSovM/0bQDexWKSkjPUZURRdnYhVA7yToJyXa7t2VC1PAIHtp8pqA7vilPQnxa3hKFt52j4jNHKk+joA3SgDppwaofpN8BylOvKDczXNquLrNVrOXqObsx91ugA0AGk1ICEAxaEzCLA0GjivNcNFKZDI21aLBmurRxWgg5eLWN3igZSkpkudV8JUFTD1Gpv3qdCO5gdGHQz0xslmNfE4KjVxCBKrpdlFxpc7rWPs7y2a3K84X2cbLfKanpqi/N0zoDwZ+PmF0PiROyYTFPQFlN1+qeHl3TnnnjGVG6OCUo2Wic67UMsBqUao4sGQ/6bEH/AHGXLC59TfRvUPXh74ztNlVPF4Z97iqsyMDwYKbeI6ToxZI3aOfJjkuGcuy6k3A2tJWhhQeflOfLmuKvoyjruzf9NiG41n62sPwm567FH2I6HJL0X3DqoGpt5x/+1qCjV199z7hOd1MuLj1mZj1YmSWAwm4lgJzy/Uf6xOiP6b/aRb22gVvYVm6+yPjr8JpVswqNzCjuH5yNwtFxwNvKOFmHGxHTSc09Xln5r/DphosUOUr/ANOh7KZuKtIIT66AC3evI/wk9OPUcc9Jg6EhlNwZ0bZ3aVMWmtlqD2kJ+K34iZ4slqn2aM+Fxe5dE3CYvMzecoQjOJxSU13nIA6/w75X8y2kZvVo3X7Z4+Q5TOGOU+jCU1Hsa277QKOU0xvD0lZwfR0QbaD6Tn6K38zy5288bT7V4jMaxq13ueCoNERfqoOQ+J5y0dq2XPv065JNwUYnXXVlPn63unPpZx2OixluVmJiZgJrMjIELTImTKBMJmEgItXIj9OpGKlMqSCCCDYg6EHmCORgDIZG6DHVM1KdSbNNrygeBm1gcI1aoqJ7TEAefM9Oc1BL72d5LxrsPsp/yP8AD3zVmyfHFyNuLH8kqOj7P4VMPQSknBFtfmTxLHqTcyT9NIqiLCPiqZ5CnfLPV2beEbjgGNGnoQCbEWIBNiDxBiFa8yKk2KVGNWQGN2OpNql0PTUe6a6ZCKehF+stYa8RVoBpmpFSor3yRRyEzYcgJs5hljH2DY9x4Sp46riqLWam1if1gG8viSOHnMkzatrLGtQiJWrvTUwe84ux8pJUMNJJGVoZNC8ZakRJP0MS1KYsxNPDZlVpG6O6n7JNvMcDJT+/eLVbEIT9Ypr+NvhGBQCjlNWvQBOsLJKPTMHijLtEhlud1cW7ela5WxUWAABvewHlJB6NpXcJVFGsjcid1vBv52luencT3dDl34qfaPA12L48vHTKhtzlnp8FVAGoXfHinrfwI85xGekalDeBE4JtNlBwmKqUrWAYlfuNqv5eU2ahdM04X4Ii0LTJExech0GQZmYhKAtCEJAen9r+zTA5oCatMJVI0xNMBal/tG1nHRgfKcO2s7EMfgt56K/KqQ+lSB9IB9qlx/Z3p6chaAeJd0qSCCCNCDoQe4jlHUM9V7Y9nGCzRT6WmFrW9XE0wFqA8rng46NfynnvbPs5xeUv84N+iTZMSgO43cG+o3Q+RMxMiLyrCGvUVBzOp7hzM7Jl1JadNVTRVAAHhOcbL5bUp0PlJpP6MtuituncuOIDcOPPv0lwy/MrjjPK1k25V4R62jglG/LLKlaPLWkPSx4m4lW+oM4lKjtcbJKjU5R5lkcjzYp1zab1K0aXGmPbxEUte0SrAw3JkmSjPpt4x5cKCJrDDEnQx70b20MqkzOkxD5Wh4C3hEHAMvCMtmQRrMwBPAE2v4X4zaXMV75lvK4NGoWtoY4EA14x1CrNebVXAqy6aHvmXZJJIiajRmok3PkZB1ivQia2h5ILMKN0Ms2zmY/KKAufWHqt94c/MWPnI3E4XeBkNgMY2Cr71iUbR1HdyYdR+c6tHn+GfPTOXW4Pmx8drovKHXrzEovaRsv8oT0iD5xLkfaHNf65y/K61kWohBuL3HMTXr0g6z6HiSo+b5izzSyxBEvvaDsaaLGvSHqE/OKOR+t4d8ohWcMouLo64y3KzEyJi0UBMDITaEc3JmUHsWE5jiu3vBL7FLEN4img/eMg8w/SFb/BwqjrUqlv9qgfjIDtUbr0FqKVdQykWKsAykdxB0M87Yzt0zNz6rUqY7lpA/F96RGK7V80qccVUH3d1P3QI4FM9PDCIE3AqhLbvo90bu7w3d3hbpOP7b7I/wBm11q0Qfk1U23ePoqnHc+6RcjwI7pzjB9pWZUX3lxdW/MO3pFP+l7idKzLtRw+Z5UabKwxJCbygDcWojK28pJ9kgG3de00Z4RnB2dGCcoTVEOlWSGExJEh8G+8okjTE8Ro91Ml/S8xNnC4wcDxkXQqco6V5wuA/uTarfURRcrxFxIrC5gUNjwkomIVhobzanZr2tD+Eqi+h8jJCwkfTwgbWNYiu1LjqO+W2uw0pdGltds2cWqlLbyk6HS4NuHXSVw7PNTFt5wR1Il4wmZK02qlNKo9YAzammY3KPZz6gMXSPqsSPta/GSuX7TEncqXRu48D4GTlXLN06aj4j85H4vJUqDUTFqjdCafZMU7VCLHW2nWNlLGaGXYSpTsN64HAniPOSrtc3Mt2jCdXwa5p3kTmWCDSacTXqJeYNGO4iskzI4Ntx/1LHj9Rjz+6ZbKii28NQf6vK3icEGW03tmMNiQdwKWpd5+j0ueI6T1tHqq/bn+Dydbpk/3I/k3a+HV1swBB5Tlm1/ZpUpsamFUsh1NEasv3BzHTjO0pk5J5jy0knh8sROp7zPRyTg1TPLxqV8Hkl8MVJBBBHEEWI8RFJRnrHHZDhsQb1qFGoRwL00Y+8i81f7m4C9/kmHv/kp+U4zqPL3ooT1N/dbB/wDS4b/sUv8A8zEA8jGJMeZYgiQyGWiDHiIhhIBozbyzFFHFuelvwmqRBWsQe43katUZxdOzpWWvoJL0akhsjqioLjmBJSr6uh0njTVOj3IO1Zuq828PiAdDImlWvFLVF+M10Z3ZMVKE01xJpP0PETZwGLuLXm5WysVBLXoqbXZv5PmysLXkpVpLUBU8DKPicCaBuQfGSmWZ7awJv4zKL8Mk43zE080wuIwb7wVqtH6yC7p95OY6j3Tey7aBKi3VgR3g/j3Sw4XHK4kXnGxtHEE1KZNGr/8AIml/vDgZls8onyeJBhswLGxkuuGWovXvlDc4rBNatT315VU4HxHI+6TWW7WUzYb1j3NoZmnXYmt38SXqIaZsR5iZNUeMS+ZLUI1malDS4FvwtMq9GDjxyYveZCRK1LTby3AtXbT2RxbkP5yqLbo1OSirY9lOUema50UcT39BLVSohAAosBymMPQCKFXgI5PQx41Bfc8rLleR/YIQhNppCEIQAhCEA8cRthMI8WYMhoxJjhEQRIBpo2Y60aIkKXPZZjSCkn2gCB3CdFTDpVTUTmWVYsPSTkV0B8NJc9ncy1sTrPLzw5s9nBJUkJzHLzRJK3t3SIOPO8RaxH5XnQsThBWSc+2lojC1QSDZ9OF/WH8vwmEUmdEqSs28Fmu6wJlyyrNVYCxE5U+NqVNKakfabT4SRwmIena51HMafCJQoKSao62aNOupVpRdoNl8XhH9Jhz6WlzpH2h1Bm3k+0JNgTfrLhgc0VhY6iE/Zi7XRR8j2qD6G6sOKNoR+ctOHzzTjNfaTYilivnKdkqcd4c/G3GUHGV8XgX3aqEqD7Y1BHQ/nG30VST7OpJmK1NCAeh5zQzHZGnVBakAp+p9E+HdKtk20iPa7W6HQy54DOV0sRMl9yzSX8Sqpl9ai1vWA7u7zljy/NnRbOQRb+E3MRmKluXDWaWcZD6ZN9GCMNd24Ct0MqTXQnLdH6hn5dvn1eHfLfspmI3fRHQ8V6948ZyrE7R0sIt6hseG4NWJHEASs5n2lYhz8x8yBwYav7+C+Xvm/Apt2ebqZRra2enrwvPIeKz3EVm3qtarUPe9Rm/E6SY2X28xWX1VanUYpcFqLMSjjmCDwNuY1noHmHqWEjsgz2ljsOlei11ccOatzRhyYGSMhQhCEAIQhAPF94tXjV4oCQyHC0QTMhYv0BMllNdo2ZO5bspisSbUaNWp9xGI99rS7bNdhuMrVFOJAoUtC12VqhHMKqk2PU8Osg6K/sjshjMVR3qVCoyFjZ7WU20NmNgdQZLVcjxGAq2rLuNuhty4Y2N7eze3Azv1Glh8vwwUblGhRW1yQqqo5knrz5kzmfaPmWFrNTxFCvRq7wCMKdRXIIuykgG4FifdNOTFw2dWDP8AUosVkmYh1EZ2tycV6WguQQw8R/K8quVZqKdToZfcpxS1Vte84K2uj2INNWUKjhQqaDWJCDum9tdSOGr6aK43h48D+fnK82Pc+xvHwGnxlRg5VwbmJIpjeBt3d58pt5XtVY2Y2Mh6GVVa2rXHTiffJKlkIQajUytLySO6y4YHaS9rGS9PFU64s4BB4gznyZSRqGI84NtEcMwUkse4cR4zHazY5R/Ja8y2FoP6yep0BtI07JMhG5Ubw4zXXa/eHBpIZbm9RzvXAHhe0t+xHr2amYj5Mt2qtcH2dCZWs629qhNxW9ocvaI6nkPCOdoGbhKi21O6SepOgv5Cc+eqWJJ1JnRhx7ufB5+pzuP0+R2tiGdt5iSTzMFjYiwZ2o8t8ixFgxKxQmRCx7Iba4nLKm9Rb1Wtv0m1R7d45HqNZ6C2N27w+aU7odyqo9egT6w+0p+kvX32nl0TbwePq0WD0Xam6+y6kgi4sdRrqNJQevITl+wXa0tbDBcWR6akLVGFgxUf4hU8dNTbrpOnU6gYBgbggEHvB1BkAqEIQDztk3YRmFaxrGlQHc7bzfspcfES9ZL2C4OlY4ipUrn6o+aT3KSx/anT4SUWypU+yrKl4YVPN6p/5SXwWyWCofq8NQXqKSX/AGiLyWhLQswqgCw4d0JmUXtd20/s3AkU2tXr3p07cVFvXqeQ4dWEEOX9te3/AMtr/JaDXoUGO+wOlSsNCeqrqB1ue6cy/q8ISPkpuYbN6tP6Vx3Nr8eM6dsFmhdFe/EkMv1SD/XvnJgJZ9hc49BiVRiAlRgCTwDcj4cvdOfLjTVpcnZps7hOpPg6ZtvhBUNJrA23vjb8pWaBUcbCaO1e37PiCtFQadPeW7XuzAkFhbgNLCauVZnTxB9Zirk+wbWJ+yec55Y3GNs7o6mEpUi44SuqjlG8ZXD6LxmjRwoXhNpABOR5F4N1W7FejKoSTwEizlILMepPvkzV9ZbdbzWOIC6cTMVNsz4S5NUYML5TQxe0HobinqfgPPnHs5BNNrcbSrYhfUJ6H8JvjD2ack2uiIzXMGr1GZjc34zVESIoT1EqVI8WTcnbHFjgEaUx0GZIwYsTIMSIqUgsGKUxu8UDKB0mxV+aMCSOO7fW09PbH7XUcapRHDPTVSSAbFTwIPAnvA6TzFTMn9k8/wATg69JaFTdR6gG4blVYkC9r+dukA9R3hKn/fB+5Pc35wiiWWyEISFCEIQBnF4paSM7kKqglmPICeQ9pc5fG4utXckmpUZhfkt7Ko7gFCjynZe3na2pRRMGii1ZPSPV3mDDdeyqtjz3Te84UFgCQkzuRcIAkLFBYoCZgGLTI04TIEVaAWnZ3aQkinVOp0V/4N16yzNUHAanpOaU19/Kel9kdiqNGlSqON+oyIx3gN1WKgmy9Cec4MuluVxO/Dq9sal+Dl+KSqlPf3HK3tvAHdB7i3ASG9O7HnpyE9KvRVlKkAqRYqQCCO4iVDMOzSg771I+jvxTdDL5d0zWn2rgq1Sk+eDk1CsHG6ZYcs7JXxdAVVqou/veoytyJHES1YjsnQlSlYj611+K2OnhLtl2AFCklNdQotfv7z75lHFzyM2oTj9L5PJ22Gx9fK8QaNYct5HGqup5qenAjkR4SDE9bbb7HUs1wrUagAcXNKrzpvbQ9QeBHMeU8qZpltTDVqlGqu69NirL3EG3mOd+4idFUcN2a0WpiAYoQQeUzMQpiwZkQzFKJgQvKB5DNmk3cbEEEEcQQbgjwM1EMeRpQWL++GN+tS/Y/nCQXpYQQ9dwhCYlCaOc5zRwdE1q7inTWwLG51JsAANSSTwE3pybt72jprhkwgINVqiVGH1UUNYnqSRbwgHL+0Tah8xx71GG6E+aRL3sqM3Md5JMre7EAxwGUgkrElY9aYIigNgxYmCkwBIUcAi1WJWbuX4F69RKdNSzuwVVHEkmwEoLV2ZbGnMcWN4fM0rPVPIi/qp4sR7gZ6RAlf2H2UXLMItIWLn1qrj6Tka26DQDw6ywyAIQhACEIQAnIO3LYE1l+X0Fu9NQK6AatTHCr1KjQ9LHlOvxLoCCDqDoQdRaAeLLRQl77Wdgf7MxW/SH/lq5Y07f4bcWpeA4jp4GUQSFFiLWNiKUykHICJvMgygcWOiau9HkqSgehE70xAPYkJgGZMxBgm08ydrG06ZhmLNSsadJRSVx9PdLFn6gkm3QCXTtd7UxZ8Fg271r11PkaSEe5j5d84xKAilhMrBBQmZiZgARDdmbzEFFIs7d2KbFhE+XVR6zXWgDyXg1TxOoHS/fOO5Pl7YmvTpJ7VR1QeLEC89ZZdgVoUadJPZpoqL4KAB+EgNmEIQAhCEAIQhACEIQCL2l2epZhhqmHrD1XGjDijD2XXqD+XOeVNotn6uAxL0KwsyHiODLxV16Eaz1/Of9r+w/9oYT01Nfn6ALCw1enxen1P0h1uOcA83RULWmCYBgmKUxF4uAEUswIulTLsFUFmYgKo1LE8ABzMoC8J0f/wAEcZ3fEQgHoHn74xmf6ir/AJb/ALphCQHjp+JhCErIKEyIQkKKmYQlBgxQhCAWzsu/91wv+Yf3GnpsTMJAEIQgBCEIAQhCAEIQgBMGEIB44xv6xvvH8ZrtCEARHBMwgBOkdiP/AK4ef4TMJSHoKEISF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717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2852936"/>
            <a:ext cx="1656184" cy="16561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extLst/>
        </p:spPr>
      </p:pic>
      <p:sp>
        <p:nvSpPr>
          <p:cNvPr id="9" name="1 Marcador de contenido"/>
          <p:cNvSpPr>
            <a:spLocks noGrp="1"/>
          </p:cNvSpPr>
          <p:nvPr>
            <p:ph idx="1"/>
          </p:nvPr>
        </p:nvSpPr>
        <p:spPr>
          <a:xfrm>
            <a:off x="428596" y="428604"/>
            <a:ext cx="8229600" cy="768148"/>
          </a:xfrm>
        </p:spPr>
        <p:txBody>
          <a:bodyPr>
            <a:normAutofit fontScale="47500" lnSpcReduction="20000"/>
          </a:bodyPr>
          <a:lstStyle/>
          <a:p>
            <a:pPr marL="109728" indent="0">
              <a:buNone/>
            </a:pPr>
            <a:r>
              <a:rPr lang="es-CL" sz="5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Trabajemos juntos &gt; EXFIDA</a:t>
            </a:r>
            <a:r>
              <a:rPr lang="es-CL" sz="5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
            </a:r>
            <a:br>
              <a:rPr lang="es-CL" sz="58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br>
            <a:r>
              <a:rPr lang="es-CL" dirty="0" smtClean="0"/>
              <a:t/>
            </a:r>
            <a:br>
              <a:rPr lang="es-CL" dirty="0" smtClean="0"/>
            </a:br>
            <a:endParaRPr lang="es-CL" dirty="0" smtClean="0"/>
          </a:p>
        </p:txBody>
      </p:sp>
      <p:pic>
        <p:nvPicPr>
          <p:cNvPr id="11" name="Picture 2"/>
          <p:cNvPicPr>
            <a:picLocks noChangeAspect="1" noChangeArrowheads="1"/>
          </p:cNvPicPr>
          <p:nvPr/>
        </p:nvPicPr>
        <p:blipFill>
          <a:blip r:embed="rId8"/>
          <a:srcRect/>
          <a:stretch>
            <a:fillRect/>
          </a:stretch>
        </p:blipFill>
        <p:spPr bwMode="auto">
          <a:xfrm>
            <a:off x="3131840" y="4878646"/>
            <a:ext cx="3218115" cy="149620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43808" y="954103"/>
            <a:ext cx="3059831" cy="146678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descr="https://encrypted-tbn3.google.com/images?q=tbn:ANd9GcQv7o1uYuJTJ_GXWrchmYmF3--4xm-9XARhhT8NqDM6vkiRhclk"/>
          <p:cNvPicPr>
            <a:picLocks noChangeAspect="1" noChangeArrowheads="1"/>
          </p:cNvPicPr>
          <p:nvPr/>
        </p:nvPicPr>
        <p:blipFill>
          <a:blip r:embed="rId10"/>
          <a:srcRect/>
          <a:stretch>
            <a:fillRect/>
          </a:stretch>
        </p:blipFill>
        <p:spPr bwMode="auto">
          <a:xfrm>
            <a:off x="357158" y="1071546"/>
            <a:ext cx="2214578" cy="1016967"/>
          </a:xfrm>
          <a:prstGeom prst="rect">
            <a:avLst/>
          </a:prstGeom>
          <a:noFill/>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2" name="Picture 4" descr="https://encrypted-tbn2.google.com/images?q=tbn:ANd9GcRkLlb7iF1dJQDLB69hO1DLyNdxd4i8UYgVj2aX-jG73c0H6pBy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048" y="5445224"/>
            <a:ext cx="1339384" cy="1412776"/>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6" name="5 Imagen" descr="logo_top_byte.gif"/>
          <p:cNvPicPr>
            <a:picLocks noChangeAspect="1"/>
          </p:cNvPicPr>
          <p:nvPr/>
        </p:nvPicPr>
        <p:blipFill>
          <a:blip r:embed="rId4"/>
          <a:stretch>
            <a:fillRect/>
          </a:stretch>
        </p:blipFill>
        <p:spPr>
          <a:xfrm>
            <a:off x="8029606" y="142852"/>
            <a:ext cx="971550" cy="971550"/>
          </a:xfrm>
          <a:prstGeom prst="rect">
            <a:avLst/>
          </a:prstGeom>
          <a:noFill/>
          <a:ln>
            <a:noFill/>
          </a:ln>
        </p:spPr>
      </p:pic>
      <p:sp>
        <p:nvSpPr>
          <p:cNvPr id="2" name="1 Marcador de contenido"/>
          <p:cNvSpPr>
            <a:spLocks noGrp="1"/>
          </p:cNvSpPr>
          <p:nvPr>
            <p:ph idx="1"/>
          </p:nvPr>
        </p:nvSpPr>
        <p:spPr>
          <a:xfrm>
            <a:off x="457200" y="1279301"/>
            <a:ext cx="8229600" cy="4525963"/>
          </a:xfrm>
        </p:spPr>
        <p:txBody>
          <a:bodyPr>
            <a:norm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Queremos obtener su confianza, a través de soluciones tecnológicas que permitan hacer más eficiente la gestión de su Negocio, brindándole a su Compañía siempre un valor agregado.</a:t>
            </a:r>
            <a:br>
              <a:rPr lang="es-CL" sz="2300" dirty="0">
                <a:solidFill>
                  <a:schemeClr val="accent4">
                    <a:lumMod val="75000"/>
                  </a:schemeClr>
                </a:solidFill>
                <a:latin typeface="Times New Roman" pitchFamily="18" charset="0"/>
                <a:cs typeface="Times New Roman" pitchFamily="18" charset="0"/>
              </a:rPr>
            </a:br>
            <a:endParaRPr lang="es-CL" sz="2300" dirty="0">
              <a:solidFill>
                <a:schemeClr val="accent4">
                  <a:lumMod val="75000"/>
                </a:schemeClr>
              </a:solidFill>
              <a:latin typeface="Times New Roman" pitchFamily="18" charset="0"/>
              <a:cs typeface="Times New Roman" pitchFamily="18" charset="0"/>
            </a:endParaRPr>
          </a:p>
          <a:p>
            <a:pPr lvl="2" algn="just"/>
            <a:r>
              <a:rPr lang="es-CL" sz="2300" dirty="0">
                <a:solidFill>
                  <a:schemeClr val="accent4">
                    <a:lumMod val="75000"/>
                  </a:schemeClr>
                </a:solidFill>
                <a:latin typeface="Times New Roman" pitchFamily="18" charset="0"/>
                <a:cs typeface="Times New Roman" pitchFamily="18" charset="0"/>
              </a:rPr>
              <a:t>Adecuamos lo mejor posible la relación Costo/Beneficio.</a:t>
            </a:r>
          </a:p>
          <a:p>
            <a:pPr lvl="2" algn="just"/>
            <a:r>
              <a:rPr lang="es-CL" sz="2300" dirty="0">
                <a:solidFill>
                  <a:schemeClr val="accent4">
                    <a:lumMod val="75000"/>
                  </a:schemeClr>
                </a:solidFill>
                <a:latin typeface="Times New Roman" pitchFamily="18" charset="0"/>
                <a:cs typeface="Times New Roman" pitchFamily="18" charset="0"/>
              </a:rPr>
              <a:t>Optimizamos la utilización de sus recursos. </a:t>
            </a:r>
          </a:p>
          <a:p>
            <a:pPr lvl="2" algn="just"/>
            <a:r>
              <a:rPr lang="es-CL" sz="2300" dirty="0">
                <a:solidFill>
                  <a:schemeClr val="accent4">
                    <a:lumMod val="75000"/>
                  </a:schemeClr>
                </a:solidFill>
                <a:latin typeface="Times New Roman" pitchFamily="18" charset="0"/>
                <a:cs typeface="Times New Roman" pitchFamily="18" charset="0"/>
              </a:rPr>
              <a:t>Aumentamos la productividad derivado del incremento de niveles de servicio.</a:t>
            </a:r>
          </a:p>
          <a:p>
            <a:pPr lvl="2" algn="just"/>
            <a:r>
              <a:rPr lang="es-CL" sz="2300" dirty="0">
                <a:solidFill>
                  <a:schemeClr val="accent4">
                    <a:lumMod val="75000"/>
                  </a:schemeClr>
                </a:solidFill>
                <a:latin typeface="Times New Roman" pitchFamily="18" charset="0"/>
                <a:cs typeface="Times New Roman" pitchFamily="18" charset="0"/>
              </a:rPr>
              <a:t>Buscamos la innovación en la adopción de nuevas tecnologías.</a:t>
            </a:r>
          </a:p>
          <a:p>
            <a:endParaRPr lang="es-CL" dirty="0"/>
          </a:p>
        </p:txBody>
      </p:sp>
      <p:sp>
        <p:nvSpPr>
          <p:cNvPr id="3" name="2 Título"/>
          <p:cNvSpPr>
            <a:spLocks noGrp="1"/>
          </p:cNvSpPr>
          <p:nvPr>
            <p:ph type="title"/>
          </p:nvPr>
        </p:nvSpPr>
        <p:spPr>
          <a:xfrm>
            <a:off x="457200" y="274638"/>
            <a:ext cx="8229600" cy="706090"/>
          </a:xfrm>
        </p:spPr>
        <p:txBody>
          <a:bodyPr>
            <a:normAutofit/>
          </a:bodyPr>
          <a:lstStyle/>
          <a:p>
            <a:r>
              <a:rPr lang="es-CL" sz="3200" dirty="0">
                <a:solidFill>
                  <a:schemeClr val="bg2">
                    <a:lumMod val="50000"/>
                  </a:schemeClr>
                </a:solidFill>
                <a:latin typeface="Andalus" pitchFamily="18" charset="-78"/>
                <a:cs typeface="Andalus" pitchFamily="18" charset="-78"/>
              </a:rPr>
              <a:t>Nuestro </a:t>
            </a:r>
            <a:r>
              <a:rPr lang="es-CL" sz="3200" dirty="0">
                <a:solidFill>
                  <a:schemeClr val="bg2">
                    <a:lumMod val="50000"/>
                  </a:schemeClr>
                </a:solidFill>
                <a:latin typeface="Andalus" pitchFamily="18" charset="-78"/>
                <a:cs typeface="Andalus" pitchFamily="18" charset="-78"/>
              </a:rPr>
              <a:t>Enfoque &gt;</a:t>
            </a:r>
            <a:endParaRPr lang="es-CL" sz="3200" dirty="0">
              <a:solidFill>
                <a:schemeClr val="bg2">
                  <a:lumMod val="50000"/>
                </a:schemeClr>
              </a:solidFill>
              <a:latin typeface="Andalus" pitchFamily="18" charset="-78"/>
              <a:cs typeface="Andalus" pitchFamily="18" charset="-78"/>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https://encrypted-tbn0.google.com/images?q=tbn:ANd9GcQEWkCOtRM5wFv4LwAHw-SPWe1kSav0aPBONQ-CMgEgu7T9EXq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5440879"/>
            <a:ext cx="1891928" cy="141712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57200" y="1124744"/>
            <a:ext cx="8229600" cy="4525963"/>
          </a:xfrm>
        </p:spPr>
        <p:txBody>
          <a:bodyPr>
            <a:normAutofit/>
          </a:bodyPr>
          <a:lstStyle/>
          <a:p>
            <a:pPr lvl="0">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Profesionales con excelente calidad técnica y humana</a:t>
            </a:r>
            <a:r>
              <a:rPr lang="es-CL" sz="2300" dirty="0" smtClean="0">
                <a:solidFill>
                  <a:schemeClr val="accent4">
                    <a:lumMod val="75000"/>
                  </a:schemeClr>
                </a:solidFill>
                <a:latin typeface="Times New Roman" pitchFamily="18" charset="0"/>
                <a:cs typeface="Times New Roman" pitchFamily="18" charset="0"/>
              </a:rPr>
              <a:t>.</a:t>
            </a:r>
          </a:p>
          <a:p>
            <a:pPr lvl="0">
              <a:buClr>
                <a:schemeClr val="accent2"/>
              </a:buClr>
              <a:buFont typeface="Arial" pitchFamily="34" charset="0"/>
              <a:buChar char="•"/>
            </a:pPr>
            <a:r>
              <a:rPr lang="es-CL" sz="2300" dirty="0" smtClean="0">
                <a:solidFill>
                  <a:schemeClr val="accent4">
                    <a:lumMod val="75000"/>
                  </a:schemeClr>
                </a:solidFill>
                <a:latin typeface="Times New Roman" pitchFamily="18" charset="0"/>
                <a:cs typeface="Times New Roman" pitchFamily="18" charset="0"/>
              </a:rPr>
              <a:t>Nuestra vocación es el servicio.</a:t>
            </a:r>
          </a:p>
          <a:p>
            <a:pPr>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En nuestros procesos productivos aplicamos las mejores prácticas de la industria.</a:t>
            </a:r>
          </a:p>
          <a:p>
            <a:pPr>
              <a:buClr>
                <a:schemeClr val="accent2"/>
              </a:buClr>
              <a:buFont typeface="Arial" pitchFamily="34" charset="0"/>
              <a:buChar char="•"/>
            </a:pPr>
            <a:r>
              <a:rPr lang="es-CL" sz="2300" dirty="0">
                <a:solidFill>
                  <a:schemeClr val="accent4">
                    <a:lumMod val="75000"/>
                  </a:schemeClr>
                </a:solidFill>
                <a:latin typeface="Times New Roman" pitchFamily="18" charset="0"/>
                <a:cs typeface="Times New Roman" pitchFamily="18" charset="0"/>
              </a:rPr>
              <a:t>Queremos que nuestra relación con nuestros clientes sea duradera.</a:t>
            </a:r>
          </a:p>
          <a:p>
            <a:pPr>
              <a:buNone/>
            </a:pPr>
            <a:endParaRPr lang="es-CL" dirty="0"/>
          </a:p>
        </p:txBody>
      </p:sp>
      <p:sp>
        <p:nvSpPr>
          <p:cNvPr id="3" name="2 Título"/>
          <p:cNvSpPr>
            <a:spLocks noGrp="1"/>
          </p:cNvSpPr>
          <p:nvPr>
            <p:ph type="title"/>
          </p:nvPr>
        </p:nvSpPr>
        <p:spPr>
          <a:xfrm>
            <a:off x="467544" y="271441"/>
            <a:ext cx="8229600" cy="637279"/>
          </a:xfrm>
        </p:spPr>
        <p:txBody>
          <a:bodyPr>
            <a:normAutofit/>
          </a:bodyPr>
          <a:lstStyle/>
          <a:p>
            <a:r>
              <a:rPr lang="es-CL" sz="3200" dirty="0">
                <a:solidFill>
                  <a:schemeClr val="bg2">
                    <a:lumMod val="50000"/>
                  </a:schemeClr>
                </a:solidFill>
                <a:latin typeface="Andalus" pitchFamily="18" charset="-78"/>
                <a:cs typeface="Andalus" pitchFamily="18" charset="-78"/>
              </a:rPr>
              <a:t>Nuestra </a:t>
            </a:r>
            <a:r>
              <a:rPr lang="es-CL" sz="3200" dirty="0">
                <a:solidFill>
                  <a:schemeClr val="bg2">
                    <a:lumMod val="50000"/>
                  </a:schemeClr>
                </a:solidFill>
                <a:latin typeface="Andalus" pitchFamily="18" charset="-78"/>
                <a:cs typeface="Andalus" pitchFamily="18" charset="-78"/>
              </a:rPr>
              <a:t>Fuerza &gt;</a:t>
            </a:r>
            <a:endParaRPr lang="es-CL" sz="3200" dirty="0">
              <a:solidFill>
                <a:schemeClr val="bg2">
                  <a:lumMod val="50000"/>
                </a:schemeClr>
              </a:solidFill>
              <a:latin typeface="Andalus" pitchFamily="18" charset="-78"/>
              <a:cs typeface="Andalus" pitchFamily="18" charset="-78"/>
            </a:endParaRPr>
          </a:p>
        </p:txBody>
      </p:sp>
      <p:pic>
        <p:nvPicPr>
          <p:cNvPr id="6" name="5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2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Título"/>
          <p:cNvSpPr>
            <a:spLocks noGrp="1"/>
          </p:cNvSpPr>
          <p:nvPr>
            <p:ph type="title"/>
          </p:nvPr>
        </p:nvSpPr>
        <p:spPr>
          <a:xfrm>
            <a:off x="467544" y="3573016"/>
            <a:ext cx="8229600" cy="710952"/>
          </a:xfrm>
        </p:spPr>
        <p:txBody>
          <a:bodyPr>
            <a:normAutofit/>
          </a:bodyPr>
          <a:lstStyle/>
          <a:p>
            <a:r>
              <a:rPr lang="es-CL" sz="3200" dirty="0">
                <a:solidFill>
                  <a:schemeClr val="bg2">
                    <a:lumMod val="50000"/>
                  </a:schemeClr>
                </a:solidFill>
                <a:latin typeface="Andalus" pitchFamily="18" charset="-78"/>
                <a:cs typeface="Andalus" pitchFamily="18" charset="-78"/>
              </a:rPr>
              <a:t>Nuestras </a:t>
            </a:r>
            <a:r>
              <a:rPr lang="es-CL" sz="3200" dirty="0">
                <a:solidFill>
                  <a:schemeClr val="bg2">
                    <a:lumMod val="50000"/>
                  </a:schemeClr>
                </a:solidFill>
                <a:latin typeface="Andalus" pitchFamily="18" charset="-78"/>
                <a:cs typeface="Andalus" pitchFamily="18" charset="-78"/>
              </a:rPr>
              <a:t>Alianzas &gt;</a:t>
            </a:r>
            <a:endParaRPr lang="es-CL" sz="3200" dirty="0">
              <a:solidFill>
                <a:schemeClr val="bg2">
                  <a:lumMod val="50000"/>
                </a:schemeClr>
              </a:solidFill>
              <a:latin typeface="Andalus" pitchFamily="18" charset="-78"/>
              <a:cs typeface="Andalus" pitchFamily="18" charset="-78"/>
            </a:endParaRPr>
          </a:p>
        </p:txBody>
      </p:sp>
      <p:pic>
        <p:nvPicPr>
          <p:cNvPr id="12" name="11 Imagen" descr="Codelco Chil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6243" y="1092330"/>
            <a:ext cx="1529542" cy="7813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5" name="14 Imagen" descr="banco Edward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176" y="1114402"/>
            <a:ext cx="1512916" cy="81464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6" name="15 Imagen" descr="Italpasta S.A"/>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84168" y="2260568"/>
            <a:ext cx="1512168"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7" name="2 Título"/>
          <p:cNvSpPr txBox="1">
            <a:spLocks/>
          </p:cNvSpPr>
          <p:nvPr/>
        </p:nvSpPr>
        <p:spPr>
          <a:xfrm>
            <a:off x="467544" y="188640"/>
            <a:ext cx="8229600" cy="697706"/>
          </a:xfrm>
          <a:prstGeom prst="rect">
            <a:avLst/>
          </a:prstGeom>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Nuestras </a:t>
            </a:r>
            <a:r>
              <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rPr>
              <a:t>Referencias &gt;</a:t>
            </a:r>
            <a:endParaRPr lang="es-CL" sz="3200" b="1" dirty="0">
              <a:solidFill>
                <a:schemeClr val="bg2">
                  <a:lumMod val="50000"/>
                </a:schemeClr>
              </a:solidFill>
              <a:effectLst>
                <a:outerShdw blurRad="31750" dist="25400" dir="5400000" algn="tl" rotWithShape="0">
                  <a:srgbClr val="000000">
                    <a:alpha val="25000"/>
                  </a:srgbClr>
                </a:outerShdw>
              </a:effectLst>
              <a:latin typeface="Andalus" pitchFamily="18" charset="-78"/>
              <a:ea typeface="+mj-ea"/>
              <a:cs typeface="Andalus" pitchFamily="18" charset="-78"/>
            </a:endParaRPr>
          </a:p>
        </p:txBody>
      </p:sp>
      <p:pic>
        <p:nvPicPr>
          <p:cNvPr id="18" name="17 Imagen" descr="boto_part_ibm.gif"/>
          <p:cNvPicPr>
            <a:picLocks noChangeAspect="1"/>
          </p:cNvPicPr>
          <p:nvPr/>
        </p:nvPicPr>
        <p:blipFill>
          <a:blip r:embed="rId5"/>
          <a:srcRect l="48530" b="8333"/>
          <a:stretch>
            <a:fillRect/>
          </a:stretch>
        </p:blipFill>
        <p:spPr>
          <a:xfrm>
            <a:off x="1392968" y="4437112"/>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9" name="18 Imagen" descr="boto_part_ingram.gif"/>
          <p:cNvPicPr>
            <a:picLocks noChangeAspect="1"/>
          </p:cNvPicPr>
          <p:nvPr/>
        </p:nvPicPr>
        <p:blipFill>
          <a:blip r:embed="rId6"/>
          <a:srcRect l="48530" b="8333"/>
          <a:stretch>
            <a:fillRect/>
          </a:stretch>
        </p:blipFill>
        <p:spPr>
          <a:xfrm>
            <a:off x="3841240" y="4365104"/>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0" name="19 Imagen" descr="boto_part_lenovo.gif"/>
          <p:cNvPicPr>
            <a:picLocks noChangeAspect="1"/>
          </p:cNvPicPr>
          <p:nvPr/>
        </p:nvPicPr>
        <p:blipFill rotWithShape="1">
          <a:blip r:embed="rId7"/>
          <a:srcRect l="48530" b="8333"/>
          <a:stretch/>
        </p:blipFill>
        <p:spPr>
          <a:xfrm>
            <a:off x="6084168" y="4437112"/>
            <a:ext cx="1666864" cy="78581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3" name="12 Imagen" descr="Ministerio de Educación"/>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5656" y="2300472"/>
            <a:ext cx="1530000" cy="7812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028" name="Picture 4" descr="http://t0.gstatic.com/images?q=tbn:ANd9GcRClOeU_gLYdD5Rftv1a1iuMtBlCC1G5cyVg2XZirWPEsgcf7d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18201" y="930293"/>
            <a:ext cx="1666528" cy="67645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p:spPr>
      </p:pic>
      <p:pic>
        <p:nvPicPr>
          <p:cNvPr id="19458" name="Picture 2" descr="https://encrypted-tbn0.google.com/images?q=tbn:ANd9GcRZNR7Wvrf0zWeVgnKyc6ZBivuUDNKktr52JKZh29Im8G2JdFrBFg"/>
          <p:cNvPicPr>
            <a:picLocks noChangeAspect="1" noChangeArrowheads="1"/>
          </p:cNvPicPr>
          <p:nvPr/>
        </p:nvPicPr>
        <p:blipFill>
          <a:blip r:embed="rId10"/>
          <a:srcRect l="16667" t="20000" r="16666" b="19999"/>
          <a:stretch>
            <a:fillRect/>
          </a:stretch>
        </p:blipFill>
        <p:spPr bwMode="auto">
          <a:xfrm>
            <a:off x="3779912" y="1981240"/>
            <a:ext cx="1357323" cy="122159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 name="13 Imagen" descr="logo_top_byte.gif"/>
          <p:cNvPicPr>
            <a:picLocks noChangeAspect="1"/>
          </p:cNvPicPr>
          <p:nvPr/>
        </p:nvPicPr>
        <p:blipFill>
          <a:blip r:embed="rId11"/>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 name="2 Marcador de contenido"/>
          <p:cNvSpPr>
            <a:spLocks noGrp="1"/>
          </p:cNvSpPr>
          <p:nvPr>
            <p:ph idx="1"/>
          </p:nvPr>
        </p:nvSpPr>
        <p:spPr>
          <a:xfrm>
            <a:off x="395536" y="1279301"/>
            <a:ext cx="8229600" cy="4525963"/>
          </a:xfrm>
        </p:spPr>
        <p:txBody>
          <a:bodyPr>
            <a:no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Según la normativa de la Superintendencia de Valores y Seguros. Los estados financieros deberán prepararse de acuerdo a las normas internacionales de Información Financiera (IFRS) emitidas por la International Accounting Standard Board (IASB).</a:t>
            </a:r>
          </a:p>
          <a:p>
            <a:pPr algn="just"/>
            <a:endParaRPr lang="es-CL" sz="2300" dirty="0">
              <a:solidFill>
                <a:schemeClr val="accent4">
                  <a:lumMod val="75000"/>
                </a:schemeClr>
              </a:solidFill>
              <a:latin typeface="Times New Roman" pitchFamily="18" charset="0"/>
              <a:cs typeface="Times New Roman" pitchFamily="18" charset="0"/>
            </a:endParaRPr>
          </a:p>
          <a:p>
            <a:pPr marL="109728" indent="0" algn="just">
              <a:buNone/>
            </a:pPr>
            <a:r>
              <a:rPr lang="es-CL" sz="2300" dirty="0">
                <a:solidFill>
                  <a:schemeClr val="accent4">
                    <a:lumMod val="75000"/>
                  </a:schemeClr>
                </a:solidFill>
                <a:latin typeface="Times New Roman" pitchFamily="18" charset="0"/>
                <a:cs typeface="Times New Roman" pitchFamily="18" charset="0"/>
              </a:rPr>
              <a:t>	Adicionalmente la SVS especifica que las entidades aseguradoras deben divulgar información que no esta directamente reflejada en dichos estados financieros. Esta información llamada revelaciones financieras (RF) deberá ser presentada con carácter de obligatoria.</a:t>
            </a:r>
          </a:p>
          <a:p>
            <a:pPr algn="just"/>
            <a:endParaRPr lang="es-CL" sz="2300" dirty="0" smtClean="0"/>
          </a:p>
        </p:txBody>
      </p:sp>
      <p:sp>
        <p:nvSpPr>
          <p:cNvPr id="2" name="1 Título"/>
          <p:cNvSpPr>
            <a:spLocks noGrp="1"/>
          </p:cNvSpPr>
          <p:nvPr>
            <p:ph type="title"/>
          </p:nvPr>
        </p:nvSpPr>
        <p:spPr>
          <a:xfrm>
            <a:off x="457200" y="274638"/>
            <a:ext cx="8229600" cy="850106"/>
          </a:xfrm>
        </p:spPr>
        <p:txBody>
          <a:bodyPr>
            <a:noAutofit/>
          </a:bodyPr>
          <a:lstStyle/>
          <a:p>
            <a:r>
              <a:rPr lang="es-CL" sz="3200" dirty="0">
                <a:solidFill>
                  <a:schemeClr val="bg2">
                    <a:lumMod val="50000"/>
                  </a:schemeClr>
                </a:solidFill>
                <a:latin typeface="Andalus" pitchFamily="18" charset="-78"/>
                <a:cs typeface="Andalus" pitchFamily="18" charset="-78"/>
              </a:rPr>
              <a:t>IFRS, XBRL. </a:t>
            </a:r>
            <a:r>
              <a:rPr lang="es-CL" sz="3200" dirty="0" smtClean="0">
                <a:solidFill>
                  <a:schemeClr val="bg2">
                    <a:lumMod val="50000"/>
                  </a:schemeClr>
                </a:solidFill>
                <a:latin typeface="Andalus" pitchFamily="18" charset="-78"/>
                <a:cs typeface="Andalus" pitchFamily="18" charset="-78"/>
              </a:rPr>
              <a:t>Ya están aquí </a:t>
            </a:r>
            <a:r>
              <a:rPr lang="es-CL" sz="3200" dirty="0">
                <a:solidFill>
                  <a:schemeClr val="bg2">
                    <a:lumMod val="50000"/>
                  </a:schemeClr>
                </a:solidFill>
                <a:latin typeface="Andalus" pitchFamily="18" charset="-78"/>
                <a:cs typeface="Andalus" pitchFamily="18" charset="-78"/>
              </a:rPr>
              <a:t>&gt;</a:t>
            </a:r>
            <a:endParaRPr lang="es-CL" sz="3200" dirty="0">
              <a:solidFill>
                <a:schemeClr val="bg2">
                  <a:lumMod val="50000"/>
                </a:schemeClr>
              </a:solidFill>
              <a:latin typeface="Andalus" pitchFamily="18" charset="-78"/>
              <a:cs typeface="Andalus" pitchFamily="18" charset="-78"/>
            </a:endParaRPr>
          </a:p>
        </p:txBody>
      </p:sp>
      <p:sp>
        <p:nvSpPr>
          <p:cNvPr id="5" name="AutoShape 2"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6" name="AutoShape 4"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7" name="AutoShape 6" descr="data:image/jpeg;base64,/9j/4AAQSkZJRgABAQAAAQABAAD/2wCEAAkGBhQSEBITEhITFBQUGRwaFxcWFx0fIBwiGhgdIBwXGBohJyofIx0jIBgZHy8sKCovLSwuHB8xNjAqPSYtLCkBCQoKDgwOGA4PFjUkHiQqNTY1NSktNSk1Mis1LTUsLjAyNTU1NiwqNSs1LCwyNTU1NiotLTU1NikpKTU1LDYpKf/AABEIACYAoQMBIgACEQEDEQH/xAAcAAEAAgMAAwAAAAAAAAAAAAAABQYDBAcBAgj/xAA5EAABAwIEAgYIBQQDAAAAAAABAAIDBBEFBhIhMUEHExdUYdEiMkJRcYGRkhRyobHBIzQ1UhVDsv/EABoBAQADAAMAAAAAAAAAAAAAAAACBAUBBgf/xAAmEQACAgECBAcBAAAAAAAAAAAAAQIRAwQhIjFTkRMUFVFhcYFB/9oADAMBAAIRAxEAPwCM7T8R7yfsZ5J2n4j3k/YzyVWRQs9C8pg6a7ItPafiPeT9jPJO0/Ee8n7GeSqyJY8pg6a7ItPafiPeT9jPJZqfpDxWS+iaR9uOmJpt8bNVQXUcotnOEWwuwqet/r3LQeBtpLvRta36oVdVjwYYqXhR3dbpJL72JWAV9oWS4tHFUTM1NhdCy/A7X+X7qnVueMXh1dZJI0NNi4xNtfwOmyuVbNRjEKP8Y1xrtEYOn1A/2S/e3w4jgvNWKvqsRGK6fwukmPTY7g+jotv7vW3vbxXJlYskYtOeOLuuaS/tcO3ESmT8emmwl1RK/VKBJ6VgPVvbYC2yydHmNzVMEjpn63NdYGwHLwCi8gf4J/5Zv5Wbon/tpvz/AMKS5GNrIqOeaS2tkXh2MYlVTzRwVDB1ZPrgDbVbazSpiHC8Y1N1VMBbcX35c/8ArVZyxmaKjq6l02qziQNIB9u/MhXXCOkSmqZmQxiTU+9rtbbYE7+kfchVIjN+O1bK+Onp5QzrA0AEC13G1ybErHiFdi9IzrZHRSxt9awB2952abeI4LFmp1sapSdgDH/7W7mrP9O6nkigJlfINIs02F+ZJG/ha6As2WcfbWU7ZQNJvpc33EcR+oPzVXx7NVTPWGjobNLTZ0m3LibkEBo4cLqW6PcGfT0dpRpc9xfp5gEAAHx2v81VcappsNxB1WyPrInkm/L0vWa4+yb7g/vugJOXB8XhGtlUJrblmxv8A4b/AFCsuIV9SwNdHCJBpBc2xBub3tvbbZa+A56pqohrXGOQ+w/a/wCU8D+/grCgMdO5xY0vADiBqA5G24HzWREQBERAfKSLpHYfU94g+jvJOw+p7xB9HeShTO9+paXqHN0XSOw+p7xB9HeSdh9T3iD6O8kpj1LS9Q5uui5fliqsJFK2pjo5opdTnOdp6wG+9+PPl/qF79h9T3iD6O8l47D6jvEH0d5JTK+fWaXKkvFpp2WSpxWKKvoKd1L+Jk0MAqyBqOxGpu24HEm+260ZGto/+SfVVsdQyQPb+H1elqLjpBaeBF7bfHkpjDMv4rBCyFlVSFrBpaXRuLgOW/gqpL0KVTnFzqmEucSSSHbk8TwXJmYpYLqWRJfFu979uH8LFkD/AAT/AITfys3RP/bTfn/hSuWsqvpsONI57HOIeNTb29O9uO/NZMmZYfRRPY97Xlzr3aCOXipLkZGrmp55yi9m2Vfo8ha6tq9TQePEA+2uispGA3DGg+8NCreVsoPpaieV0jXCW9gARa7r73VpQrHNc3QtfjNM1wDmuMYIPAgu3BW1nvJrGQiopY2xui3cIxa4/wBgBzbxUvi+UHzV8NUJGhsZYS0g3Ol19jwVncwEEEXB2IKAhMnZhFXTNcT/AFGejIPH3/A8fqpvZw5EH5hVHBMkyUlY6WKZnUvveMtN7He1+FweC1Jso18Msj6SrAbI4u0u4DUb8CHN/RAaPSVlyCGNk8TRG8vAIbsDcE3A5EW5K55VrHS0UEkm7nMFz77bX/RVVuQampla+vqQ9rfZb+w2DRfwCvsMIY1rWizWgAD3AcAgPdERAEREAREQBERAEREAREQBERAEREAREQBERAEREAREQBERA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5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735" y="6237312"/>
            <a:ext cx="274577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46856" y="1268760"/>
            <a:ext cx="8229600" cy="2753237"/>
          </a:xfrm>
        </p:spPr>
        <p:txBody>
          <a:bodyPr>
            <a:noAutofit/>
          </a:bodyPr>
          <a:lstStyle/>
          <a:p>
            <a:pPr marL="109728" indent="0" algn="just">
              <a:buNone/>
            </a:pPr>
            <a:r>
              <a:rPr lang="es-CL" sz="2300" dirty="0" smtClean="0"/>
              <a:t>	</a:t>
            </a:r>
            <a:r>
              <a:rPr lang="es-CL" sz="2300" dirty="0">
                <a:solidFill>
                  <a:schemeClr val="accent4">
                    <a:lumMod val="75000"/>
                  </a:schemeClr>
                </a:solidFill>
                <a:latin typeface="Times New Roman" pitchFamily="18" charset="0"/>
                <a:cs typeface="Times New Roman" pitchFamily="18" charset="0"/>
              </a:rPr>
              <a:t>Desde el nacimiento de la normativa </a:t>
            </a:r>
            <a:br>
              <a:rPr lang="es-CL" sz="2300" dirty="0">
                <a:solidFill>
                  <a:schemeClr val="accent4">
                    <a:lumMod val="75000"/>
                  </a:schemeClr>
                </a:solidFill>
                <a:latin typeface="Times New Roman" pitchFamily="18" charset="0"/>
                <a:cs typeface="Times New Roman" pitchFamily="18" charset="0"/>
              </a:rPr>
            </a:br>
            <a:r>
              <a:rPr lang="es-CL" sz="2300" dirty="0">
                <a:solidFill>
                  <a:schemeClr val="accent4">
                    <a:lumMod val="75000"/>
                  </a:schemeClr>
                </a:solidFill>
                <a:latin typeface="Times New Roman" pitchFamily="18" charset="0"/>
                <a:cs typeface="Times New Roman" pitchFamily="18" charset="0"/>
              </a:rPr>
              <a:t>con la circular 2022 en Mayo del 2011, existen hasta la fecha, tres modificaciones en la definición de la Normativa impactando directamente en la Estructura y Contenido de las Revelaciones. Esto implica un alto porcentaje de variabilidad de la Información que se debe preparar y presentar.</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445" y="5805264"/>
            <a:ext cx="3661036"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1 Título"/>
          <p:cNvSpPr>
            <a:spLocks noGrp="1"/>
          </p:cNvSpPr>
          <p:nvPr>
            <p:ph type="title"/>
          </p:nvPr>
        </p:nvSpPr>
        <p:spPr>
          <a:xfrm>
            <a:off x="457200" y="274638"/>
            <a:ext cx="6923112" cy="562074"/>
          </a:xfrm>
        </p:spPr>
        <p:txBody>
          <a:bodyPr>
            <a:noAutofit/>
          </a:bodyPr>
          <a:lstStyle/>
          <a:p>
            <a:r>
              <a:rPr lang="es-CL" sz="2400" dirty="0">
                <a:solidFill>
                  <a:schemeClr val="bg2">
                    <a:lumMod val="50000"/>
                  </a:schemeClr>
                </a:solidFill>
                <a:latin typeface="Andalus" pitchFamily="18" charset="-78"/>
                <a:cs typeface="Andalus" pitchFamily="18" charset="-78"/>
              </a:rPr>
              <a:t>IFRS, XBRL. </a:t>
            </a:r>
            <a:r>
              <a:rPr lang="es-CL" sz="2400" dirty="0">
                <a:solidFill>
                  <a:schemeClr val="bg2">
                    <a:lumMod val="50000"/>
                  </a:schemeClr>
                </a:solidFill>
                <a:latin typeface="Andalus" pitchFamily="18" charset="-78"/>
                <a:cs typeface="Andalus" pitchFamily="18" charset="-78"/>
              </a:rPr>
              <a:t>La estandarización financiera </a:t>
            </a:r>
            <a:r>
              <a:rPr lang="es-CL" sz="2400" dirty="0" smtClean="0">
                <a:solidFill>
                  <a:schemeClr val="bg2">
                    <a:lumMod val="50000"/>
                  </a:schemeClr>
                </a:solidFill>
                <a:latin typeface="Andalus" pitchFamily="18" charset="-78"/>
                <a:cs typeface="Andalus" pitchFamily="18" charset="-78"/>
              </a:rPr>
              <a:t>esta </a:t>
            </a:r>
            <a:r>
              <a:rPr lang="es-CL" sz="2400" dirty="0">
                <a:solidFill>
                  <a:schemeClr val="bg2">
                    <a:lumMod val="50000"/>
                  </a:schemeClr>
                </a:solidFill>
                <a:latin typeface="Andalus" pitchFamily="18" charset="-78"/>
                <a:cs typeface="Andalus" pitchFamily="18" charset="-78"/>
              </a:rPr>
              <a:t>aquí &gt;</a:t>
            </a:r>
            <a:endParaRPr lang="es-CL" sz="2400" dirty="0">
              <a:solidFill>
                <a:schemeClr val="bg2">
                  <a:lumMod val="50000"/>
                </a:schemeClr>
              </a:solidFill>
              <a:latin typeface="Andalus" pitchFamily="18" charset="-78"/>
              <a:cs typeface="Andalus" pitchFamily="18" charset="-78"/>
            </a:endParaRPr>
          </a:p>
        </p:txBody>
      </p:sp>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26949" y="335498"/>
            <a:ext cx="8229600" cy="696709"/>
          </a:xfrm>
        </p:spPr>
        <p:txBody>
          <a:bodyPr>
            <a:noAutofit/>
          </a:bodyPr>
          <a:lstStyle/>
          <a:p>
            <a:endParaRPr lang="es-CL" sz="2200" dirty="0" smtClean="0"/>
          </a:p>
          <a:p>
            <a:endParaRPr lang="es-CL" sz="2200" dirty="0" smtClean="0"/>
          </a:p>
          <a:p>
            <a:pPr algn="just"/>
            <a:endParaRPr lang="es-CL" sz="2200" dirty="0" smtClean="0"/>
          </a:p>
          <a:p>
            <a:pPr algn="just">
              <a:buNone/>
            </a:pPr>
            <a:endParaRPr lang="es-CL" sz="2200" dirty="0" smtClean="0"/>
          </a:p>
        </p:txBody>
      </p:sp>
      <p:sp>
        <p:nvSpPr>
          <p:cNvPr id="4" name="2 Título"/>
          <p:cNvSpPr>
            <a:spLocks noGrp="1"/>
          </p:cNvSpPr>
          <p:nvPr>
            <p:ph type="title"/>
          </p:nvPr>
        </p:nvSpPr>
        <p:spPr>
          <a:xfrm>
            <a:off x="478603" y="129529"/>
            <a:ext cx="8229600" cy="1143000"/>
          </a:xfrm>
        </p:spPr>
        <p:txBody>
          <a:bodyPr>
            <a:normAutofit/>
          </a:bodyPr>
          <a:lstStyle/>
          <a:p>
            <a:r>
              <a:rPr lang="es-CL" sz="3200" dirty="0">
                <a:solidFill>
                  <a:schemeClr val="bg2">
                    <a:lumMod val="50000"/>
                  </a:schemeClr>
                </a:solidFill>
                <a:latin typeface="Andalus" pitchFamily="18" charset="-78"/>
                <a:cs typeface="Andalus" pitchFamily="18" charset="-78"/>
              </a:rPr>
              <a:t>Nuestra </a:t>
            </a:r>
            <a:r>
              <a:rPr lang="es-CL" sz="3200" dirty="0">
                <a:solidFill>
                  <a:schemeClr val="bg2">
                    <a:lumMod val="50000"/>
                  </a:schemeClr>
                </a:solidFill>
                <a:latin typeface="Andalus" pitchFamily="18" charset="-78"/>
                <a:cs typeface="Andalus" pitchFamily="18" charset="-78"/>
              </a:rPr>
              <a:t>respuesta al desafío &gt;</a:t>
            </a:r>
            <a:endParaRPr lang="es-CL" sz="3200" dirty="0">
              <a:solidFill>
                <a:schemeClr val="bg2">
                  <a:lumMod val="50000"/>
                </a:schemeClr>
              </a:solidFill>
              <a:latin typeface="Andalus" pitchFamily="18" charset="-78"/>
              <a:cs typeface="Andalus" pitchFamily="18" charset="-78"/>
            </a:endParaRPr>
          </a:p>
        </p:txBody>
      </p:sp>
      <p:sp>
        <p:nvSpPr>
          <p:cNvPr id="5" name="4 Rectángulo"/>
          <p:cNvSpPr/>
          <p:nvPr/>
        </p:nvSpPr>
        <p:spPr>
          <a:xfrm>
            <a:off x="683568" y="1375316"/>
            <a:ext cx="7848872" cy="3277820"/>
          </a:xfrm>
          <a:prstGeom prst="rect">
            <a:avLst/>
          </a:prstGeom>
        </p:spPr>
        <p:txBody>
          <a:bodyPr wrap="square">
            <a:spAutoFit/>
          </a:bodyPr>
          <a:lstStyle/>
          <a:p>
            <a:pPr algn="just"/>
            <a:r>
              <a:rPr lang="es-CL" dirty="0" smtClean="0"/>
              <a:t>	</a:t>
            </a:r>
            <a:r>
              <a:rPr lang="es-CL" sz="2300" dirty="0">
                <a:solidFill>
                  <a:schemeClr val="accent4">
                    <a:lumMod val="75000"/>
                  </a:schemeClr>
                </a:solidFill>
                <a:latin typeface="Times New Roman" pitchFamily="18" charset="0"/>
                <a:cs typeface="Times New Roman" pitchFamily="18" charset="0"/>
              </a:rPr>
              <a:t>Tomando en cuenta este nuevo escenario y pensando en ayudar al desarrollo de su </a:t>
            </a:r>
            <a:r>
              <a:rPr lang="es-CL" sz="2300" dirty="0">
                <a:solidFill>
                  <a:schemeClr val="accent4">
                    <a:lumMod val="75000"/>
                  </a:schemeClr>
                </a:solidFill>
                <a:latin typeface="Times New Roman" pitchFamily="18" charset="0"/>
                <a:cs typeface="Times New Roman" pitchFamily="18" charset="0"/>
              </a:rPr>
              <a:t>negocio, </a:t>
            </a:r>
            <a:r>
              <a:rPr lang="es-CL" sz="2300" dirty="0">
                <a:solidFill>
                  <a:schemeClr val="accent4">
                    <a:lumMod val="75000"/>
                  </a:schemeClr>
                </a:solidFill>
                <a:latin typeface="Times New Roman" pitchFamily="18" charset="0"/>
                <a:cs typeface="Times New Roman" pitchFamily="18" charset="0"/>
              </a:rPr>
              <a:t>hemos desarrollado un producto flexible, capaz de ajustarse a los requerimientos de información de su empresa y la Superintendencia de Valores y Seguros (SVS). </a:t>
            </a:r>
          </a:p>
          <a:p>
            <a:r>
              <a:rPr lang="es-CL" sz="2300" dirty="0">
                <a:solidFill>
                  <a:schemeClr val="accent4">
                    <a:lumMod val="75000"/>
                  </a:schemeClr>
                </a:solidFill>
                <a:latin typeface="Times New Roman" pitchFamily="18" charset="0"/>
                <a:cs typeface="Times New Roman" pitchFamily="18" charset="0"/>
              </a:rPr>
              <a:t>	</a:t>
            </a:r>
          </a:p>
          <a:p>
            <a:pPr algn="just"/>
            <a:r>
              <a:rPr lang="es-CL" sz="2300" dirty="0">
                <a:solidFill>
                  <a:schemeClr val="accent4">
                    <a:lumMod val="75000"/>
                  </a:schemeClr>
                </a:solidFill>
                <a:latin typeface="Times New Roman" pitchFamily="18" charset="0"/>
                <a:cs typeface="Times New Roman" pitchFamily="18" charset="0"/>
              </a:rPr>
              <a:t>	Estamos hablando de EXFIDA un </a:t>
            </a:r>
            <a:r>
              <a:rPr lang="es-CL" sz="2300" dirty="0">
                <a:solidFill>
                  <a:schemeClr val="accent4">
                    <a:lumMod val="75000"/>
                  </a:schemeClr>
                </a:solidFill>
                <a:latin typeface="Times New Roman" pitchFamily="18" charset="0"/>
                <a:cs typeface="Times New Roman" pitchFamily="18" charset="0"/>
              </a:rPr>
              <a:t>software que provee flexibilidad a </a:t>
            </a:r>
            <a:r>
              <a:rPr lang="es-CL" sz="2300" dirty="0">
                <a:solidFill>
                  <a:schemeClr val="accent4">
                    <a:lumMod val="75000"/>
                  </a:schemeClr>
                </a:solidFill>
                <a:latin typeface="Times New Roman" pitchFamily="18" charset="0"/>
                <a:cs typeface="Times New Roman" pitchFamily="18" charset="0"/>
              </a:rPr>
              <a:t>la hora de enfrentar los continuos cambios del mundo IFRS, estados financieros  (EEFF) y XBRL.</a:t>
            </a:r>
          </a:p>
        </p:txBody>
      </p:sp>
      <p:sp>
        <p:nvSpPr>
          <p:cNvPr id="7" name="1 Título"/>
          <p:cNvSpPr txBox="1">
            <a:spLocks/>
          </p:cNvSpPr>
          <p:nvPr/>
        </p:nvSpPr>
        <p:spPr>
          <a:xfrm>
            <a:off x="457200" y="274638"/>
            <a:ext cx="8229600" cy="850106"/>
          </a:xfrm>
          <a:prstGeom prst="rect">
            <a:avLst/>
          </a:prstGeom>
        </p:spPr>
        <p:txBody>
          <a:bodyPr vert="horz" rtlCol="0" anchor="ctr">
            <a:no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endParaRPr lang="es-CL" sz="2400" dirty="0">
              <a:latin typeface="Arial Black" pitchFamily="34" charset="0"/>
            </a:endParaRPr>
          </a:p>
        </p:txBody>
      </p:sp>
      <p:pic>
        <p:nvPicPr>
          <p:cNvPr id="8" name="7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9" name="8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a:xfrm>
            <a:off x="251519" y="260648"/>
            <a:ext cx="8606759" cy="5256584"/>
          </a:xfrm>
          <a:prstGeom prst="roundRect">
            <a:avLst/>
          </a:prstGeom>
          <a:gradFill flip="none" rotWithShape="1">
            <a:gsLst>
              <a:gs pos="33000">
                <a:schemeClr val="accent1">
                  <a:tint val="66000"/>
                  <a:satMod val="160000"/>
                </a:schemeClr>
              </a:gs>
              <a:gs pos="51000">
                <a:schemeClr val="accent1">
                  <a:tint val="44500"/>
                  <a:satMod val="160000"/>
                  <a:alpha val="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1 Marcador de contenido"/>
          <p:cNvSpPr>
            <a:spLocks noGrp="1"/>
          </p:cNvSpPr>
          <p:nvPr>
            <p:ph idx="1"/>
          </p:nvPr>
        </p:nvSpPr>
        <p:spPr>
          <a:xfrm>
            <a:off x="457200" y="1052736"/>
            <a:ext cx="8229600" cy="4525963"/>
          </a:xfrm>
        </p:spPr>
        <p:txBody>
          <a:bodyPr>
            <a:normAutofit fontScale="92500" lnSpcReduction="10000"/>
          </a:bodyPr>
          <a:lstStyle/>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Aplicación 100% web.</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Multiusuarios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Multiempresas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Interfaces usables.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Revelaciones 100%  configurables según las normativas.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Cumple con las especificaciones de la SVS.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Generación de archivos XBRL el cual independiza a su Empresa de los proveedores externos al momento de generar el envió de XBRL a la SVS.</a:t>
            </a:r>
          </a:p>
          <a:p>
            <a:pPr algn="just">
              <a:buClr>
                <a:schemeClr val="accent2"/>
              </a:buClr>
              <a:buFont typeface="Arial" pitchFamily="34" charset="0"/>
              <a:buChar char="•"/>
            </a:pPr>
            <a:r>
              <a:rPr lang="es-CL" sz="2500" dirty="0">
                <a:solidFill>
                  <a:schemeClr val="accent4">
                    <a:lumMod val="75000"/>
                  </a:schemeClr>
                </a:solidFill>
                <a:latin typeface="Times New Roman" pitchFamily="18" charset="0"/>
                <a:cs typeface="Times New Roman" pitchFamily="18" charset="0"/>
              </a:rPr>
              <a:t>Proporciona herramientas de Control que permiten tener una visión amplia sobre el estado de completitud de los datos para los períodos informados (Workflow de Aprobación).</a:t>
            </a:r>
          </a:p>
          <a:p>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a:p>
            <a:pPr algn="just"/>
            <a:endParaRPr lang="es-CL" sz="2300" dirty="0" smtClean="0"/>
          </a:p>
        </p:txBody>
      </p:sp>
      <p:sp>
        <p:nvSpPr>
          <p:cNvPr id="3" name="2 Título"/>
          <p:cNvSpPr>
            <a:spLocks noGrp="1"/>
          </p:cNvSpPr>
          <p:nvPr>
            <p:ph type="title"/>
          </p:nvPr>
        </p:nvSpPr>
        <p:spPr>
          <a:xfrm>
            <a:off x="457200" y="260648"/>
            <a:ext cx="8229600" cy="792088"/>
          </a:xfrm>
        </p:spPr>
        <p:txBody>
          <a:bodyPr>
            <a:normAutofit/>
          </a:bodyPr>
          <a:lstStyle/>
          <a:p>
            <a:r>
              <a:rPr lang="es-CL" sz="3200" dirty="0">
                <a:solidFill>
                  <a:schemeClr val="bg2">
                    <a:lumMod val="50000"/>
                  </a:schemeClr>
                </a:solidFill>
                <a:latin typeface="Andalus" pitchFamily="18" charset="-78"/>
                <a:cs typeface="Andalus" pitchFamily="18" charset="-78"/>
              </a:rPr>
              <a:t>Principales </a:t>
            </a:r>
            <a:r>
              <a:rPr lang="es-CL" sz="3200" dirty="0">
                <a:solidFill>
                  <a:schemeClr val="bg2">
                    <a:lumMod val="50000"/>
                  </a:schemeClr>
                </a:solidFill>
                <a:latin typeface="Andalus" pitchFamily="18" charset="-78"/>
                <a:cs typeface="Andalus" pitchFamily="18" charset="-78"/>
              </a:rPr>
              <a:t>Características &gt;</a:t>
            </a:r>
            <a:endParaRPr lang="es-CL" sz="3200" dirty="0">
              <a:solidFill>
                <a:schemeClr val="bg2">
                  <a:lumMod val="50000"/>
                </a:schemeClr>
              </a:solidFill>
              <a:latin typeface="Andalus" pitchFamily="18" charset="-78"/>
              <a:cs typeface="Andalus" pitchFamily="18" charset="-78"/>
            </a:endParaRPr>
          </a:p>
        </p:txBody>
      </p:sp>
      <p:pic>
        <p:nvPicPr>
          <p:cNvPr id="6" name="5 Imagen" descr="logo_exfida.png"/>
          <p:cNvPicPr>
            <a:picLocks noChangeAspect="1"/>
          </p:cNvPicPr>
          <p:nvPr/>
        </p:nvPicPr>
        <p:blipFill>
          <a:blip r:embed="rId2"/>
          <a:stretch>
            <a:fillRect/>
          </a:stretch>
        </p:blipFill>
        <p:spPr>
          <a:xfrm>
            <a:off x="6572264" y="6072206"/>
            <a:ext cx="2286015" cy="576253"/>
          </a:xfrm>
          <a:prstGeom prst="rect">
            <a:avLst/>
          </a:prstGeom>
        </p:spPr>
      </p:pic>
      <p:pic>
        <p:nvPicPr>
          <p:cNvPr id="7" name="6 Imagen" descr="logo_top_byte.gif"/>
          <p:cNvPicPr>
            <a:picLocks noChangeAspect="1"/>
          </p:cNvPicPr>
          <p:nvPr/>
        </p:nvPicPr>
        <p:blipFill>
          <a:blip r:embed="rId3"/>
          <a:stretch>
            <a:fillRect/>
          </a:stretch>
        </p:blipFill>
        <p:spPr>
          <a:xfrm>
            <a:off x="8029606" y="142852"/>
            <a:ext cx="971550" cy="971550"/>
          </a:xfrm>
          <a:prstGeom prst="rect">
            <a:avLst/>
          </a:prstGeom>
          <a:noFill/>
          <a:ln>
            <a:noFill/>
          </a:ln>
        </p:spPr>
      </p:pic>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Override1.xml><?xml version="1.0" encoding="utf-8"?>
<a:themeOverride xmlns:a="http://schemas.openxmlformats.org/drawingml/2006/main">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1466</TotalTime>
  <Words>249</Words>
  <Application>Microsoft Office PowerPoint</Application>
  <PresentationFormat>Presentación en pantalla (4:3)</PresentationFormat>
  <Paragraphs>82</Paragraphs>
  <Slides>24</Slides>
  <Notes>0</Notes>
  <HiddenSlides>0</HiddenSlides>
  <MMClips>0</MMClips>
  <ScaleCrop>false</ScaleCrop>
  <HeadingPairs>
    <vt:vector size="4" baseType="variant">
      <vt:variant>
        <vt:lpstr>Tema</vt:lpstr>
      </vt:variant>
      <vt:variant>
        <vt:i4>1</vt:i4>
      </vt:variant>
      <vt:variant>
        <vt:lpstr>Títulos de diapositiva</vt:lpstr>
      </vt:variant>
      <vt:variant>
        <vt:i4>24</vt:i4>
      </vt:variant>
    </vt:vector>
  </HeadingPairs>
  <TitlesOfParts>
    <vt:vector size="25" baseType="lpstr">
      <vt:lpstr>Concurrencia</vt:lpstr>
      <vt:lpstr>  Software de gestión de Revelaciones y Estados Financieros para Entidades Aseguradoras.</vt:lpstr>
      <vt:lpstr>Nuestra empresa &gt;</vt:lpstr>
      <vt:lpstr>Nuestro Enfoque &gt;</vt:lpstr>
      <vt:lpstr>Nuestra Fuerza &gt;</vt:lpstr>
      <vt:lpstr>Nuestras Alianzas &gt;</vt:lpstr>
      <vt:lpstr>IFRS, XBRL. Ya están aquí &gt;</vt:lpstr>
      <vt:lpstr>IFRS, XBRL. La estandarización financiera esta aquí &gt;</vt:lpstr>
      <vt:lpstr>Nuestra respuesta al desafío &gt;</vt:lpstr>
      <vt:lpstr>Principales Características &gt;</vt:lpstr>
      <vt:lpstr>EXFIDA, seguro y confiable &gt;</vt:lpstr>
      <vt:lpstr>EXFIDA, seguro y confiable &gt;</vt:lpstr>
      <vt:lpstr>Presentación de PowerPoint</vt:lpstr>
      <vt:lpstr>Configure sus Revelaciones &gt;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rreyes</dc:creator>
  <cp:lastModifiedBy>Manuel Gutierrez Cisternas</cp:lastModifiedBy>
  <cp:revision>213</cp:revision>
  <dcterms:created xsi:type="dcterms:W3CDTF">2012-07-26T21:18:38Z</dcterms:created>
  <dcterms:modified xsi:type="dcterms:W3CDTF">2012-08-24T18:35:29Z</dcterms:modified>
</cp:coreProperties>
</file>