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77" r:id="rId11"/>
    <p:sldId id="282" r:id="rId12"/>
    <p:sldId id="275" r:id="rId13"/>
    <p:sldId id="266" r:id="rId14"/>
    <p:sldId id="267" r:id="rId15"/>
    <p:sldId id="270" r:id="rId16"/>
    <p:sldId id="269" r:id="rId17"/>
    <p:sldId id="268" r:id="rId18"/>
    <p:sldId id="280" r:id="rId19"/>
    <p:sldId id="281" r:id="rId20"/>
    <p:sldId id="272" r:id="rId21"/>
    <p:sldId id="273" r:id="rId22"/>
    <p:sldId id="274" r:id="rId23"/>
    <p:sldId id="271" r:id="rId24"/>
    <p:sldId id="260" r:id="rId25"/>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561" autoAdjust="0"/>
  </p:normalViewPr>
  <p:slideViewPr>
    <p:cSldViewPr>
      <p:cViewPr varScale="1">
        <p:scale>
          <a:sx n="67" d="100"/>
          <a:sy n="67" d="100"/>
        </p:scale>
        <p:origin x="-1392" y="-90"/>
      </p:cViewPr>
      <p:guideLst>
        <p:guide orient="horz" pos="2160"/>
        <p:guide pos="2880"/>
      </p:guideLst>
    </p:cSldViewPr>
  </p:slideViewPr>
  <p:outlineViewPr>
    <p:cViewPr>
      <p:scale>
        <a:sx n="33" d="100"/>
        <a:sy n="33" d="100"/>
      </p:scale>
      <p:origin x="0" y="75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15-08-2012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15-08-2012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15-08-2012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15-08-2012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gif"/><Relationship Id="rId5" Type="http://schemas.openxmlformats.org/officeDocument/2006/relationships/image" Target="../media/image32.png"/><Relationship Id="rId10" Type="http://schemas.openxmlformats.org/officeDocument/2006/relationships/image" Target="../media/image26.jpeg"/><Relationship Id="rId4" Type="http://schemas.openxmlformats.org/officeDocument/2006/relationships/image" Target="../media/image21.png"/><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gi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gif"/><Relationship Id="rId11" Type="http://schemas.openxmlformats.org/officeDocument/2006/relationships/image" Target="../media/image2.gif"/><Relationship Id="rId5" Type="http://schemas.openxmlformats.org/officeDocument/2006/relationships/image" Target="../media/image10.gif"/><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 </a:t>
            </a:r>
            <a:r>
              <a:rPr lang="es-CL" sz="2000" dirty="0" smtClean="0"/>
              <a:t>(</a:t>
            </a:r>
            <a:r>
              <a:rPr lang="es-CL" sz="2000" dirty="0" err="1" smtClean="0"/>
              <a:t>Exposure</a:t>
            </a:r>
            <a:r>
              <a:rPr lang="es-CL" sz="2000" dirty="0" smtClean="0"/>
              <a:t> </a:t>
            </a:r>
            <a:r>
              <a:rPr lang="es-CL" sz="2000" dirty="0" err="1" smtClean="0"/>
              <a:t>Finantial</a:t>
            </a:r>
            <a:r>
              <a:rPr lang="es-CL" sz="2000" dirty="0" smtClean="0"/>
              <a:t> Data)</a:t>
            </a:r>
            <a:r>
              <a:rPr lang="es-CL" sz="5400" dirty="0" smtClean="0"/>
              <a:t/>
            </a:r>
            <a:br>
              <a:rPr lang="es-CL" sz="5400"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706368" y="643488"/>
            <a:ext cx="1273344" cy="1273344"/>
          </a:xfrm>
          <a:prstGeom prst="rect">
            <a:avLst/>
          </a:prstGeom>
        </p:spPr>
      </p:pic>
      <p:pic>
        <p:nvPicPr>
          <p:cNvPr id="5" name="4 Imagen" descr="logo_exfida.png"/>
          <p:cNvPicPr>
            <a:picLocks noChangeAspect="1"/>
          </p:cNvPicPr>
          <p:nvPr/>
        </p:nvPicPr>
        <p:blipFill>
          <a:blip r:embed="rId3"/>
          <a:stretch>
            <a:fillRect/>
          </a:stretch>
        </p:blipFill>
        <p:spPr>
          <a:xfrm>
            <a:off x="2628886" y="3437945"/>
            <a:ext cx="2571768" cy="648285"/>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28046" y="756573"/>
            <a:ext cx="7932386" cy="1154162"/>
          </a:xfrm>
          <a:prstGeom prst="rect">
            <a:avLst/>
          </a:prstGeom>
        </p:spPr>
        <p:txBody>
          <a:bodyPr wrap="square">
            <a:spAutoFit/>
          </a:bodyPr>
          <a:lstStyle/>
          <a:p>
            <a:pPr algn="just"/>
            <a:endParaRPr lang="es-CL" sz="2300" dirty="0" smtClean="0"/>
          </a:p>
          <a:p>
            <a:pPr algn="just"/>
            <a:r>
              <a:rPr lang="es-CL" sz="2300" dirty="0" smtClean="0"/>
              <a:t>Acceda a su información de acuerdo a su </a:t>
            </a:r>
          </a:p>
          <a:p>
            <a:pPr algn="just"/>
            <a:r>
              <a:rPr lang="es-CL" sz="2300" dirty="0" smtClean="0"/>
              <a:t>perfil, de manera fácil y oportuna.</a:t>
            </a:r>
            <a:endParaRPr lang="es-CL" sz="2300" dirty="0"/>
          </a:p>
        </p:txBody>
      </p:sp>
      <p:sp>
        <p:nvSpPr>
          <p:cNvPr id="10"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EXFIDA, seguro y confiable &gt;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642910" y="2357430"/>
            <a:ext cx="8052837" cy="2428892"/>
          </a:xfrm>
          <a:prstGeom prst="rect">
            <a:avLst/>
          </a:prstGeom>
          <a:noFill/>
          <a:ln w="9525">
            <a:noFill/>
            <a:miter lim="800000"/>
            <a:headEnd/>
            <a:tailEnd/>
          </a:ln>
          <a:effectLst/>
        </p:spPr>
      </p:pic>
      <p:pic>
        <p:nvPicPr>
          <p:cNvPr id="7" name="6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EXFIDA, seguro y confiable &gt;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6866" name="Picture 2"/>
          <p:cNvPicPr>
            <a:picLocks noChangeAspect="1" noChangeArrowheads="1"/>
          </p:cNvPicPr>
          <p:nvPr/>
        </p:nvPicPr>
        <p:blipFill>
          <a:blip r:embed="rId3"/>
          <a:srcRect/>
          <a:stretch>
            <a:fillRect/>
          </a:stretch>
        </p:blipFill>
        <p:spPr bwMode="auto">
          <a:xfrm>
            <a:off x="450648" y="1714488"/>
            <a:ext cx="8193318" cy="3857652"/>
          </a:xfrm>
          <a:prstGeom prst="rect">
            <a:avLst/>
          </a:prstGeom>
          <a:ln>
            <a:noFill/>
          </a:ln>
          <a:effectLst>
            <a:outerShdw blurRad="292100" dist="139700" dir="2700000" algn="tl" rotWithShape="0">
              <a:srgbClr val="333333">
                <a:alpha val="65000"/>
              </a:srgbClr>
            </a:outerShdw>
          </a:effectLst>
        </p:spPr>
      </p:pic>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414337"/>
          </a:xfrm>
        </p:spPr>
        <p:txBody>
          <a:bodyPr>
            <a:noAutofit/>
          </a:bodyPr>
          <a:lstStyle/>
          <a:p>
            <a:pPr marL="109728" indent="0">
              <a:buNone/>
            </a:pPr>
            <a:r>
              <a:rPr lang="es-CL" sz="22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Controle su Información&gt;</a:t>
            </a:r>
            <a: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6146" name="Picture 2"/>
          <p:cNvPicPr>
            <a:picLocks noChangeAspect="1" noChangeArrowheads="1"/>
          </p:cNvPicPr>
          <p:nvPr/>
        </p:nvPicPr>
        <p:blipFill>
          <a:blip r:embed="rId2"/>
          <a:srcRect/>
          <a:stretch>
            <a:fillRect/>
          </a:stretch>
        </p:blipFill>
        <p:spPr bwMode="auto">
          <a:xfrm>
            <a:off x="1142976" y="2428868"/>
            <a:ext cx="7000924" cy="3264788"/>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611560" y="1052736"/>
            <a:ext cx="7932386" cy="1077218"/>
          </a:xfrm>
          <a:prstGeom prst="rect">
            <a:avLst/>
          </a:prstGeom>
        </p:spPr>
        <p:txBody>
          <a:bodyPr wrap="square">
            <a:spAutoFit/>
          </a:bodyPr>
          <a:lstStyle/>
          <a:p>
            <a:pPr algn="just"/>
            <a:r>
              <a:rPr lang="es-CL" dirty="0" smtClean="0"/>
              <a:t>	</a:t>
            </a:r>
          </a:p>
          <a:p>
            <a:pPr algn="just"/>
            <a:r>
              <a:rPr lang="es-CL" sz="2300" dirty="0" smtClean="0"/>
              <a:t>Controle las </a:t>
            </a:r>
            <a:r>
              <a:rPr lang="es-CL" sz="2300" dirty="0"/>
              <a:t>operaciones de Cierre y Apertura de período para el Ingreso de su Información.</a:t>
            </a:r>
          </a:p>
        </p:txBody>
      </p:sp>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7" name="6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91269"/>
            <a:ext cx="8229600" cy="1213595"/>
          </a:xfrm>
        </p:spPr>
        <p:txBody>
          <a:bodyPr>
            <a:normAutofit/>
          </a:bodyPr>
          <a:lstStyle/>
          <a:p>
            <a:pPr marL="109728" indent="0" algn="just">
              <a:buNone/>
            </a:pPr>
            <a:endParaRPr lang="es-CL" sz="2300" dirty="0" smtClean="0"/>
          </a:p>
          <a:p>
            <a:pPr marL="109728" indent="0" algn="just">
              <a:buNone/>
            </a:pPr>
            <a:r>
              <a:rPr lang="es-CL" sz="2300" dirty="0" smtClean="0"/>
              <a:t>Configure dinámicamente las estructuras de las Revelaciones según la normativa de la SVS.</a:t>
            </a:r>
            <a:endParaRPr lang="es-CL" sz="2300" dirty="0"/>
          </a:p>
        </p:txBody>
      </p:sp>
      <p:sp>
        <p:nvSpPr>
          <p:cNvPr id="3" name="2 Título"/>
          <p:cNvSpPr>
            <a:spLocks noGrp="1"/>
          </p:cNvSpPr>
          <p:nvPr>
            <p:ph type="title"/>
          </p:nvPr>
        </p:nvSpPr>
        <p:spPr>
          <a:xfrm>
            <a:off x="457200" y="274638"/>
            <a:ext cx="8229600" cy="568303"/>
          </a:xfrm>
        </p:spPr>
        <p:txBody>
          <a:bodyPr>
            <a:noAutofit/>
          </a:bodyPr>
          <a:lstStyle/>
          <a:p>
            <a:r>
              <a:rPr lang="es-CL" sz="2400" dirty="0" smtClean="0">
                <a:latin typeface="Arial Black" pitchFamily="34" charset="0"/>
              </a:rPr>
              <a:t>Configure </a:t>
            </a:r>
            <a:r>
              <a:rPr lang="es-CL" sz="2400" dirty="0">
                <a:latin typeface="Arial Black" pitchFamily="34" charset="0"/>
              </a:rPr>
              <a:t>s</a:t>
            </a:r>
            <a:r>
              <a:rPr lang="es-CL" sz="2400" dirty="0" smtClean="0">
                <a:latin typeface="Arial Black" pitchFamily="34" charset="0"/>
              </a:rPr>
              <a:t>us Revelaciones </a:t>
            </a:r>
            <a:r>
              <a:rPr lang="es-CL" sz="3200" dirty="0" smtClean="0">
                <a:latin typeface="Arial Black" pitchFamily="34" charset="0"/>
              </a:rPr>
              <a:t>&gt;</a:t>
            </a:r>
            <a:endParaRPr lang="es-CL" sz="2800" dirty="0">
              <a:latin typeface="Arial Black" pitchFamily="34" charset="0"/>
            </a:endParaRPr>
          </a:p>
        </p:txBody>
      </p:sp>
      <p:pic>
        <p:nvPicPr>
          <p:cNvPr id="4" name="Picture 6"/>
          <p:cNvPicPr>
            <a:picLocks noChangeAspect="1" noChangeArrowheads="1"/>
          </p:cNvPicPr>
          <p:nvPr/>
        </p:nvPicPr>
        <p:blipFill>
          <a:blip r:embed="rId2"/>
          <a:srcRect l="21799" t="2035" b="14518"/>
          <a:stretch>
            <a:fillRect/>
          </a:stretch>
        </p:blipFill>
        <p:spPr bwMode="auto">
          <a:xfrm>
            <a:off x="2627784" y="2492896"/>
            <a:ext cx="4248472" cy="3034734"/>
          </a:xfrm>
          <a:prstGeom prst="rect">
            <a:avLst/>
          </a:prstGeom>
          <a:ln>
            <a:noFill/>
          </a:ln>
          <a:effectLst>
            <a:outerShdw blurRad="292100" dist="139700" dir="2700000" algn="tl" rotWithShape="0">
              <a:srgbClr val="333333">
                <a:alpha val="65000"/>
              </a:srgbClr>
            </a:outerShdw>
          </a:effectLst>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Añada operaciones y Fórmulas </a:t>
            </a:r>
            <a:r>
              <a:rPr lang="es-CL" sz="11600" b="1" dirty="0">
                <a:solidFill>
                  <a:schemeClr val="tx2"/>
                </a:solidFill>
                <a:effectLst>
                  <a:outerShdw blurRad="31750" dist="25400" dir="5400000" algn="tl" rotWithShape="0">
                    <a:srgbClr val="000000">
                      <a:alpha val="25000"/>
                    </a:srgbClr>
                  </a:outerShdw>
                </a:effectLst>
                <a:latin typeface="Arial Black" pitchFamily="34" charset="0"/>
              </a:rPr>
              <a:t>&gt;</a:t>
            </a: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a:p>
            <a:pPr marL="109728" indent="0">
              <a:buNone/>
            </a:pPr>
            <a:r>
              <a:rPr lang="es-CL" sz="2300" dirty="0" smtClean="0"/>
              <a:t>	</a:t>
            </a:r>
            <a:endParaRPr lang="es-CL" sz="2300" dirty="0"/>
          </a:p>
        </p:txBody>
      </p:sp>
      <p:pic>
        <p:nvPicPr>
          <p:cNvPr id="4" name="Picture 4"/>
          <p:cNvPicPr>
            <a:picLocks noChangeAspect="1" noChangeArrowheads="1"/>
          </p:cNvPicPr>
          <p:nvPr/>
        </p:nvPicPr>
        <p:blipFill>
          <a:blip r:embed="rId2"/>
          <a:srcRect/>
          <a:stretch>
            <a:fillRect/>
          </a:stretch>
        </p:blipFill>
        <p:spPr bwMode="auto">
          <a:xfrm>
            <a:off x="2500298" y="2571744"/>
            <a:ext cx="5674514" cy="3214710"/>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611560" y="1124744"/>
            <a:ext cx="7860378" cy="1508105"/>
          </a:xfrm>
          <a:prstGeom prst="rect">
            <a:avLst/>
          </a:prstGeom>
        </p:spPr>
        <p:txBody>
          <a:bodyPr wrap="square">
            <a:spAutoFit/>
          </a:bodyPr>
          <a:lstStyle/>
          <a:p>
            <a:pPr algn="just"/>
            <a:r>
              <a:rPr lang="es-CL" sz="2300" dirty="0" smtClean="0"/>
              <a:t>	</a:t>
            </a:r>
            <a:br>
              <a:rPr lang="es-CL" sz="2300" dirty="0" smtClean="0"/>
            </a:br>
            <a:r>
              <a:rPr lang="es-CL" sz="2300" dirty="0" smtClean="0"/>
              <a:t>Configure las </a:t>
            </a:r>
            <a:r>
              <a:rPr lang="es-CL" sz="2300" dirty="0"/>
              <a:t>operatorias necesarias entre los campos de cada </a:t>
            </a:r>
            <a:r>
              <a:rPr lang="es-CL" sz="2300" dirty="0" smtClean="0"/>
              <a:t>Revelación, estableciendo </a:t>
            </a:r>
            <a:r>
              <a:rPr lang="es-CL" sz="2300" dirty="0"/>
              <a:t>sumas y restas.</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52124"/>
          </a:xfrm>
        </p:spPr>
        <p:txBody>
          <a:bodyPr>
            <a:noAutofit/>
          </a:bodyPr>
          <a:lstStyle/>
          <a:p>
            <a:pPr marL="109728" indent="0">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Proceso e Ingreso de Información &gt;</a:t>
            </a: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sp>
        <p:nvSpPr>
          <p:cNvPr id="3" name="2 Rectángulo"/>
          <p:cNvSpPr/>
          <p:nvPr/>
        </p:nvSpPr>
        <p:spPr>
          <a:xfrm>
            <a:off x="611560" y="978694"/>
            <a:ext cx="8104920" cy="1508105"/>
          </a:xfrm>
          <a:prstGeom prst="rect">
            <a:avLst/>
          </a:prstGeom>
        </p:spPr>
        <p:txBody>
          <a:bodyPr wrap="square">
            <a:spAutoFit/>
          </a:bodyPr>
          <a:lstStyle/>
          <a:p>
            <a:pPr algn="just"/>
            <a:r>
              <a:rPr lang="es-CL" sz="2300" dirty="0" smtClean="0"/>
              <a:t>	</a:t>
            </a:r>
          </a:p>
          <a:p>
            <a:pPr algn="just"/>
            <a:r>
              <a:rPr lang="es-CL" sz="2300" dirty="0" smtClean="0"/>
              <a:t>Ingrese y almacene su información, para divulgarla de forma oportuna y fácil, </a:t>
            </a:r>
            <a:r>
              <a:rPr lang="es-CL" sz="2300" dirty="0"/>
              <a:t>validando dichos ingresos contra sus </a:t>
            </a:r>
            <a:r>
              <a:rPr lang="es-CL" sz="2300" b="1" dirty="0" smtClean="0"/>
              <a:t>EEFF</a:t>
            </a:r>
            <a:r>
              <a:rPr lang="es-CL" sz="2300" dirty="0" smtClean="0"/>
              <a:t>.</a:t>
            </a:r>
            <a:endParaRPr lang="es-CL" sz="2300" dirty="0"/>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1285852" y="2571744"/>
            <a:ext cx="7072362" cy="3281576"/>
          </a:xfrm>
          <a:prstGeom prst="rect">
            <a:avLst/>
          </a:prstGeom>
          <a:ln>
            <a:noFill/>
          </a:ln>
          <a:effectLst>
            <a:outerShdw blurRad="292100" dist="139700" dir="2700000" algn="tl" rotWithShape="0">
              <a:srgbClr val="333333">
                <a:alpha val="65000"/>
              </a:srgbClr>
            </a:outerShdw>
          </a:effectLst>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6" y="428604"/>
            <a:ext cx="8229600" cy="552124"/>
          </a:xfrm>
        </p:spPr>
        <p:txBody>
          <a:bodyPr>
            <a:noAutofit/>
          </a:bodyPr>
          <a:lstStyle/>
          <a:p>
            <a:pPr marL="109728" indent="0">
              <a:buNone/>
            </a:pP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Workflow de Aprobación </a:t>
            </a: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3" name="Picture 3"/>
          <p:cNvPicPr>
            <a:picLocks noChangeAspect="1" noChangeArrowheads="1"/>
          </p:cNvPicPr>
          <p:nvPr/>
        </p:nvPicPr>
        <p:blipFill>
          <a:blip r:embed="rId3"/>
          <a:srcRect b="6584"/>
          <a:stretch>
            <a:fillRect/>
          </a:stretch>
        </p:blipFill>
        <p:spPr bwMode="auto">
          <a:xfrm>
            <a:off x="2466031" y="2071678"/>
            <a:ext cx="4892051" cy="3857652"/>
          </a:xfrm>
          <a:prstGeom prst="rect">
            <a:avLst/>
          </a:prstGeom>
          <a:ln>
            <a:noFill/>
          </a:ln>
          <a:effectLst>
            <a:outerShdw blurRad="292100" dist="139700" dir="2700000" algn="tl" rotWithShape="0">
              <a:srgbClr val="333333">
                <a:alpha val="65000"/>
              </a:srgbClr>
            </a:outerShdw>
          </a:effectLst>
        </p:spPr>
      </p:pic>
      <p:sp>
        <p:nvSpPr>
          <p:cNvPr id="4" name="3 Rectángulo"/>
          <p:cNvSpPr/>
          <p:nvPr/>
        </p:nvSpPr>
        <p:spPr>
          <a:xfrm>
            <a:off x="539552" y="1116613"/>
            <a:ext cx="8004394" cy="1154162"/>
          </a:xfrm>
          <a:prstGeom prst="rect">
            <a:avLst/>
          </a:prstGeom>
        </p:spPr>
        <p:txBody>
          <a:bodyPr wrap="square">
            <a:spAutoFit/>
          </a:bodyPr>
          <a:lstStyle/>
          <a:p>
            <a:pPr algn="just"/>
            <a:r>
              <a:rPr lang="es-CL" sz="2300" dirty="0" smtClean="0"/>
              <a:t>	</a:t>
            </a:r>
          </a:p>
          <a:p>
            <a:pPr algn="just"/>
            <a:r>
              <a:rPr lang="es-CL" sz="2300" dirty="0" smtClean="0"/>
              <a:t>Mantenga el control sobre el estado de los RF por periodo.</a:t>
            </a:r>
            <a:endParaRPr lang="es-CL" sz="2300" dirty="0"/>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Validación en base a sus EE.FF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sp>
        <p:nvSpPr>
          <p:cNvPr id="4" name="3 Rectángulo"/>
          <p:cNvSpPr/>
          <p:nvPr/>
        </p:nvSpPr>
        <p:spPr>
          <a:xfrm>
            <a:off x="683568" y="1126485"/>
            <a:ext cx="7992888" cy="1169551"/>
          </a:xfrm>
          <a:prstGeom prst="rect">
            <a:avLst/>
          </a:prstGeom>
        </p:spPr>
        <p:txBody>
          <a:bodyPr wrap="square">
            <a:spAutoFit/>
          </a:bodyPr>
          <a:lstStyle/>
          <a:p>
            <a:r>
              <a:rPr lang="es-CL" sz="2300" dirty="0" smtClean="0"/>
              <a:t>	</a:t>
            </a:r>
          </a:p>
          <a:p>
            <a:r>
              <a:rPr lang="es-CL" sz="2300" dirty="0" smtClean="0"/>
              <a:t>Cargue </a:t>
            </a:r>
            <a:r>
              <a:rPr lang="es-CL" sz="2300" dirty="0"/>
              <a:t>sus </a:t>
            </a:r>
            <a:r>
              <a:rPr lang="es-CL" sz="2300" dirty="0" smtClean="0"/>
              <a:t>Estados </a:t>
            </a:r>
            <a:r>
              <a:rPr lang="es-CL" sz="2300" dirty="0"/>
              <a:t>F</a:t>
            </a:r>
            <a:r>
              <a:rPr lang="es-CL" sz="2300" dirty="0" smtClean="0"/>
              <a:t>inancieros </a:t>
            </a:r>
            <a:r>
              <a:rPr lang="es-CL" sz="2300" dirty="0"/>
              <a:t>en </a:t>
            </a:r>
            <a:r>
              <a:rPr lang="es-CL" sz="2400" dirty="0">
                <a:solidFill>
                  <a:schemeClr val="tx2">
                    <a:lumMod val="75000"/>
                  </a:schemeClr>
                </a:solidFill>
                <a:effectLst>
                  <a:outerShdw blurRad="38100" dist="38100" dir="2700000" algn="tl">
                    <a:srgbClr val="000000">
                      <a:alpha val="43137"/>
                    </a:srgbClr>
                  </a:outerShdw>
                </a:effectLst>
              </a:rPr>
              <a:t>EXFIDA</a:t>
            </a:r>
            <a:r>
              <a:rPr lang="es-CL" sz="2400" dirty="0"/>
              <a:t> </a:t>
            </a:r>
            <a:r>
              <a:rPr lang="es-CL" sz="2300" dirty="0" smtClean="0"/>
              <a:t>y </a:t>
            </a:r>
            <a:r>
              <a:rPr lang="es-CL" sz="2300" dirty="0"/>
              <a:t>valide sus </a:t>
            </a:r>
            <a:r>
              <a:rPr lang="es-CL" sz="2300" dirty="0" smtClean="0"/>
              <a:t>Revelaciones en base a estos.</a:t>
            </a:r>
            <a:endParaRPr lang="es-CL" sz="2300" dirty="0"/>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1571604" y="2428868"/>
            <a:ext cx="6143668" cy="3196609"/>
          </a:xfrm>
          <a:prstGeom prst="rect">
            <a:avLst/>
          </a:prstGeom>
          <a:ln>
            <a:noFill/>
          </a:ln>
          <a:effectLst>
            <a:outerShdw blurRad="292100" dist="139700" dir="2700000" algn="tl" rotWithShape="0">
              <a:srgbClr val="333333">
                <a:alpha val="65000"/>
              </a:srgbClr>
            </a:outerShdw>
          </a:effectLst>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Notificador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de </a:t>
            </a: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Cambios en EEFF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pic>
        <p:nvPicPr>
          <p:cNvPr id="8195" name="Picture 3"/>
          <p:cNvPicPr>
            <a:picLocks noChangeAspect="1" noChangeArrowheads="1"/>
          </p:cNvPicPr>
          <p:nvPr/>
        </p:nvPicPr>
        <p:blipFill>
          <a:blip r:embed="rId3"/>
          <a:srcRect/>
          <a:stretch>
            <a:fillRect/>
          </a:stretch>
        </p:blipFill>
        <p:spPr bwMode="auto">
          <a:xfrm>
            <a:off x="1571604" y="2714620"/>
            <a:ext cx="6000792" cy="3142426"/>
          </a:xfrm>
          <a:prstGeom prst="rect">
            <a:avLst/>
          </a:prstGeom>
          <a:ln>
            <a:noFill/>
          </a:ln>
          <a:effectLst>
            <a:outerShdw blurRad="292100" dist="139700" dir="2700000" algn="tl" rotWithShape="0">
              <a:srgbClr val="333333">
                <a:alpha val="65000"/>
              </a:srgbClr>
            </a:outerShdw>
          </a:effectLst>
        </p:spPr>
      </p:pic>
      <p:sp>
        <p:nvSpPr>
          <p:cNvPr id="4" name="3 Rectángulo"/>
          <p:cNvSpPr/>
          <p:nvPr/>
        </p:nvSpPr>
        <p:spPr>
          <a:xfrm>
            <a:off x="683568" y="1126485"/>
            <a:ext cx="7992888" cy="1508105"/>
          </a:xfrm>
          <a:prstGeom prst="rect">
            <a:avLst/>
          </a:prstGeom>
        </p:spPr>
        <p:txBody>
          <a:bodyPr wrap="square">
            <a:spAutoFit/>
          </a:bodyPr>
          <a:lstStyle/>
          <a:p>
            <a:r>
              <a:rPr lang="es-CL" sz="2300" dirty="0" smtClean="0"/>
              <a:t>	</a:t>
            </a:r>
          </a:p>
          <a:p>
            <a:r>
              <a:rPr lang="es-CL" sz="2300" dirty="0" smtClean="0"/>
              <a:t>Notifique a sus Áreas de Negocio el cambio en sus Estados Financieros para la cuadratura de sus Revelaciones.</a:t>
            </a:r>
            <a:endParaRPr lang="es-CL" sz="2300" dirty="0"/>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extLst>
      <p:ext uri="{BB962C8B-B14F-4D97-AF65-F5344CB8AC3E}">
        <p14:creationId xmlns=""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6715140" y="3357562"/>
            <a:ext cx="2214578" cy="1016967"/>
          </a:xfrm>
          <a:prstGeom prst="rect">
            <a:avLst/>
          </a:prstGeom>
          <a:noFill/>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Cree sus propios Informes XBRL</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sp>
        <p:nvSpPr>
          <p:cNvPr id="4" name="3 Rectángulo"/>
          <p:cNvSpPr/>
          <p:nvPr/>
        </p:nvSpPr>
        <p:spPr>
          <a:xfrm>
            <a:off x="683568" y="1126485"/>
            <a:ext cx="7992888" cy="1154162"/>
          </a:xfrm>
          <a:prstGeom prst="rect">
            <a:avLst/>
          </a:prstGeom>
        </p:spPr>
        <p:txBody>
          <a:bodyPr wrap="square">
            <a:spAutoFit/>
          </a:bodyPr>
          <a:lstStyle/>
          <a:p>
            <a:r>
              <a:rPr lang="es-CL" sz="2300" dirty="0" smtClean="0"/>
              <a:t>	</a:t>
            </a:r>
          </a:p>
          <a:p>
            <a:r>
              <a:rPr lang="es-CL" sz="2300" dirty="0" smtClean="0"/>
              <a:t>Genere y valide sus informes XBRL en base a la información consolidada en </a:t>
            </a:r>
            <a:r>
              <a:rPr lang="es-CL" sz="2300" dirty="0" smtClean="0">
                <a:effectLst>
                  <a:outerShdw blurRad="38100" dist="38100" dir="2700000" algn="tl">
                    <a:srgbClr val="000000">
                      <a:alpha val="43137"/>
                    </a:srgbClr>
                  </a:outerShdw>
                </a:effectLst>
              </a:rPr>
              <a:t>EXFIDA</a:t>
            </a:r>
            <a:r>
              <a:rPr lang="es-CL" sz="2300" dirty="0" smtClean="0"/>
              <a:t>.</a:t>
            </a:r>
            <a:endParaRPr lang="es-CL" sz="2300" dirty="0"/>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5122" name="Picture 2"/>
          <p:cNvPicPr>
            <a:picLocks noChangeAspect="1" noChangeArrowheads="1"/>
          </p:cNvPicPr>
          <p:nvPr/>
        </p:nvPicPr>
        <p:blipFill>
          <a:blip r:embed="rId4"/>
          <a:srcRect r="14583" b="17781"/>
          <a:stretch>
            <a:fillRect/>
          </a:stretch>
        </p:blipFill>
        <p:spPr bwMode="auto">
          <a:xfrm>
            <a:off x="785786" y="2357430"/>
            <a:ext cx="5857916" cy="3384239"/>
          </a:xfrm>
          <a:prstGeom prst="rect">
            <a:avLst/>
          </a:prstGeom>
          <a:ln>
            <a:noFill/>
          </a:ln>
          <a:effectLst>
            <a:outerShdw blurRad="292100" dist="139700" dir="2700000" algn="tl" rotWithShape="0">
              <a:srgbClr val="333333">
                <a:alpha val="65000"/>
              </a:srgbClr>
            </a:outerShdw>
          </a:effectLst>
        </p:spPr>
      </p:pic>
      <p:pic>
        <p:nvPicPr>
          <p:cNvPr id="8" name="7 Imagen" descr="logo_top_byte.gif"/>
          <p:cNvPicPr>
            <a:picLocks noChangeAspect="1"/>
          </p:cNvPicPr>
          <p:nvPr/>
        </p:nvPicPr>
        <p:blipFill>
          <a:blip r:embed="rId5"/>
          <a:stretch>
            <a:fillRect/>
          </a:stretch>
        </p:blipFill>
        <p:spPr>
          <a:xfrm>
            <a:off x="8029606" y="142852"/>
            <a:ext cx="971550" cy="971550"/>
          </a:xfrm>
          <a:prstGeom prst="rect">
            <a:avLst/>
          </a:prstGeom>
          <a:noFill/>
          <a:ln>
            <a:noFill/>
          </a:ln>
        </p:spPr>
      </p:pic>
    </p:spTree>
    <p:extLst>
      <p:ext uri="{BB962C8B-B14F-4D97-AF65-F5344CB8AC3E}">
        <p14:creationId xmlns=""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39552" y="1268760"/>
            <a:ext cx="8229600" cy="3960440"/>
          </a:xfrm>
        </p:spPr>
        <p:txBody>
          <a:bodyPr>
            <a:normAutofit lnSpcReduction="10000"/>
          </a:bodyPr>
          <a:lstStyle/>
          <a:p>
            <a:pPr marL="109728" indent="0" algn="just">
              <a:buNone/>
            </a:pPr>
            <a:r>
              <a:rPr lang="es-CL" sz="2300" dirty="0" smtClean="0"/>
              <a:t>	Somos una empresa Chilena con 18 años de experiencia profesional en las áreas de desarrollo de software y consultoría.</a:t>
            </a:r>
            <a:endParaRPr lang="es-MX" sz="2300" dirty="0" smtClean="0"/>
          </a:p>
          <a:p>
            <a:pPr marL="109728" indent="0" algn="just">
              <a:lnSpc>
                <a:spcPct val="90000"/>
              </a:lnSpc>
              <a:spcBef>
                <a:spcPct val="20000"/>
              </a:spcBef>
              <a:buNone/>
            </a:pPr>
            <a:endParaRPr lang="es-MX" sz="2300" dirty="0" smtClean="0"/>
          </a:p>
          <a:p>
            <a:pPr marL="109728" indent="0" algn="just">
              <a:lnSpc>
                <a:spcPct val="90000"/>
              </a:lnSpc>
              <a:spcBef>
                <a:spcPct val="20000"/>
              </a:spcBef>
              <a:buNone/>
            </a:pPr>
            <a:r>
              <a:rPr lang="es-MX" sz="2300" dirty="0" smtClean="0"/>
              <a:t>	Actualmente, en nuestra línea de productos ofrecemos,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smtClean="0"/>
              <a:t>proveer</a:t>
            </a:r>
            <a:r>
              <a:rPr lang="es-MX" sz="2300" dirty="0" smtClean="0"/>
              <a:t> </a:t>
            </a:r>
            <a:r>
              <a:rPr lang="es-ES" sz="2300" dirty="0" smtClean="0"/>
              <a:t> soluciones integrales de </a:t>
            </a:r>
            <a:r>
              <a:rPr lang="es-MX" sz="2300" dirty="0" smtClean="0"/>
              <a:t>tecnología de la Información (TI).</a:t>
            </a:r>
            <a:endParaRPr lang="es-ES" sz="2300" dirty="0" smtClean="0"/>
          </a:p>
          <a:p>
            <a:endParaRPr lang="es-CL" dirty="0"/>
          </a:p>
        </p:txBody>
      </p:sp>
      <p:sp>
        <p:nvSpPr>
          <p:cNvPr id="3" name="2 Título"/>
          <p:cNvSpPr>
            <a:spLocks noGrp="1"/>
          </p:cNvSpPr>
          <p:nvPr>
            <p:ph type="title"/>
          </p:nvPr>
        </p:nvSpPr>
        <p:spPr>
          <a:xfrm>
            <a:off x="457200" y="274638"/>
            <a:ext cx="8229600" cy="568303"/>
          </a:xfrm>
        </p:spPr>
        <p:txBody>
          <a:bodyPr>
            <a:normAutofit fontScale="90000"/>
          </a:bodyPr>
          <a:lstStyle/>
          <a:p>
            <a:r>
              <a:rPr lang="es-CL" sz="3200" dirty="0" smtClean="0">
                <a:latin typeface="Arial Black" pitchFamily="34" charset="0"/>
              </a:rPr>
              <a:t>Nuestra empresa &gt;</a:t>
            </a:r>
            <a:endParaRPr lang="es-CL" sz="3200" dirty="0">
              <a:latin typeface="Arial Black" pitchFamily="34" charset="0"/>
            </a:endParaRPr>
          </a:p>
        </p:txBody>
      </p:sp>
      <p:pic>
        <p:nvPicPr>
          <p:cNvPr id="1026" name="Picture 2" descr="https://encrypted-tbn2.google.com/images?q=tbn:ANd9GcT9AkrKxbEeJynvQaRHRnCY-SPbxVhyc9F15zloLOQrvily27W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96136" y="4725144"/>
            <a:ext cx="2466975" cy="1847851"/>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6" y="428604"/>
            <a:ext cx="8229600" cy="414337"/>
          </a:xfrm>
        </p:spPr>
        <p:txBody>
          <a:bodyPr>
            <a:normAutofit fontScale="25000" lnSpcReduction="20000"/>
          </a:bodyPr>
          <a:lstStyle/>
          <a:p>
            <a:pPr marL="109728" indent="0">
              <a:buNone/>
            </a:pP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3075" name="Picture 3"/>
          <p:cNvPicPr>
            <a:picLocks noChangeAspect="1" noChangeArrowheads="1"/>
          </p:cNvPicPr>
          <p:nvPr/>
        </p:nvPicPr>
        <p:blipFill>
          <a:blip r:embed="rId3"/>
          <a:srcRect/>
          <a:stretch>
            <a:fillRect/>
          </a:stretch>
        </p:blipFill>
        <p:spPr bwMode="auto">
          <a:xfrm>
            <a:off x="2071670" y="3429000"/>
            <a:ext cx="5592114" cy="2472304"/>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611560" y="1052736"/>
            <a:ext cx="7932386" cy="2241639"/>
          </a:xfrm>
          <a:prstGeom prst="rect">
            <a:avLst/>
          </a:prstGeom>
        </p:spPr>
        <p:txBody>
          <a:bodyPr wrap="square">
            <a:spAutoFit/>
          </a:bodyPr>
          <a:lstStyle/>
          <a:p>
            <a:r>
              <a:rPr lang="es-CL" sz="2300" b="1" dirty="0" smtClean="0"/>
              <a:t>	</a:t>
            </a:r>
          </a:p>
          <a:p>
            <a:r>
              <a:rPr lang="es-CL" sz="2400" dirty="0">
                <a:solidFill>
                  <a:schemeClr val="tx2">
                    <a:lumMod val="75000"/>
                  </a:schemeClr>
                </a:solidFill>
                <a:effectLst>
                  <a:outerShdw blurRad="38100" dist="38100" dir="2700000" algn="tl">
                    <a:srgbClr val="000000">
                      <a:alpha val="43137"/>
                    </a:srgbClr>
                  </a:outerShdw>
                </a:effectLst>
              </a:rPr>
              <a:t>EXFIDA</a:t>
            </a:r>
            <a:r>
              <a:rPr lang="es-CL" sz="2300" dirty="0" smtClean="0"/>
              <a:t> provee reportes de su información de Revelaciones para evitar impresiones innecesarias.</a:t>
            </a:r>
            <a:br>
              <a:rPr lang="es-CL" sz="2300" dirty="0" smtClean="0"/>
            </a:br>
            <a:endParaRPr lang="es-CL" sz="2300" dirty="0"/>
          </a:p>
          <a:p>
            <a:pPr marL="859536" lvl="2" indent="-228600" algn="just">
              <a:spcBef>
                <a:spcPts val="350"/>
              </a:spcBef>
              <a:buClr>
                <a:schemeClr val="accent2"/>
              </a:buClr>
              <a:buSzPct val="100000"/>
              <a:buFont typeface="Wingdings 2"/>
              <a:buChar char=""/>
            </a:pPr>
            <a:r>
              <a:rPr lang="es-CL" sz="2000" dirty="0"/>
              <a:t>Consolidado de Revelaciones en MS Word.</a:t>
            </a:r>
          </a:p>
          <a:p>
            <a:pPr marL="859536" lvl="2" indent="-228600" algn="just">
              <a:spcBef>
                <a:spcPts val="350"/>
              </a:spcBef>
              <a:buClr>
                <a:schemeClr val="accent2"/>
              </a:buClr>
              <a:buSzPct val="100000"/>
              <a:buFont typeface="Wingdings 2"/>
              <a:buChar char=""/>
            </a:pPr>
            <a:r>
              <a:rPr lang="es-CL" sz="2000" dirty="0"/>
              <a:t>Revelaciones en Formato MS Excel.</a:t>
            </a: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00042"/>
            <a:ext cx="8229600" cy="5286412"/>
          </a:xfrm>
        </p:spPr>
        <p:txBody>
          <a:bodyPr>
            <a:normAutofit/>
          </a:bodyPr>
          <a:lstStyle/>
          <a:p>
            <a:pPr marL="130175" lvl="2" indent="0">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 Consolidado de </a:t>
            </a: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Revelaciones</a:t>
            </a:r>
            <a:b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en </a:t>
            </a: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MS </a:t>
            </a: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Word para impresión de FECU.&gt;</a:t>
            </a:r>
            <a:endPar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7" name="Picture 3"/>
          <p:cNvPicPr>
            <a:picLocks noChangeAspect="1" noChangeArrowheads="1"/>
          </p:cNvPicPr>
          <p:nvPr/>
        </p:nvPicPr>
        <p:blipFill>
          <a:blip r:embed="rId2"/>
          <a:srcRect/>
          <a:stretch>
            <a:fillRect/>
          </a:stretch>
        </p:blipFill>
        <p:spPr bwMode="auto">
          <a:xfrm>
            <a:off x="467544" y="1732158"/>
            <a:ext cx="8290975" cy="3929090"/>
          </a:xfrm>
          <a:prstGeom prst="rect">
            <a:avLst/>
          </a:prstGeom>
          <a:ln>
            <a:noFill/>
          </a:ln>
          <a:effectLst>
            <a:outerShdw blurRad="292100" dist="139700" dir="2700000" algn="tl" rotWithShape="0">
              <a:srgbClr val="333333">
                <a:alpha val="65000"/>
              </a:srgbClr>
            </a:outerShdw>
          </a:effectLst>
        </p:spPr>
      </p:pic>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9" name="8 Imagen" descr="logo_exfida.png"/>
          <p:cNvPicPr>
            <a:picLocks noChangeAspect="1"/>
          </p:cNvPicPr>
          <p:nvPr/>
        </p:nvPicPr>
        <p:blipFill>
          <a:blip r:embed="rId3"/>
          <a:stretch>
            <a:fillRect/>
          </a:stretch>
        </p:blipFill>
        <p:spPr>
          <a:xfrm>
            <a:off x="928662" y="3143248"/>
            <a:ext cx="1214445" cy="306134"/>
          </a:xfrm>
          <a:prstGeom prst="rect">
            <a:avLst/>
          </a:prstGeom>
        </p:spPr>
      </p:pic>
      <p:pic>
        <p:nvPicPr>
          <p:cNvPr id="10" name="9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00042"/>
            <a:ext cx="8229600" cy="5286412"/>
          </a:xfrm>
        </p:spPr>
        <p:txBody>
          <a:bodyPr>
            <a:normAutofit/>
          </a:bodyPr>
          <a:lstStyle/>
          <a:p>
            <a:pPr marL="85725" lvl="2" indent="0" algn="just">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 RF en Formato MS Excel &gt;</a:t>
            </a:r>
          </a:p>
        </p:txBody>
      </p:sp>
      <p:pic>
        <p:nvPicPr>
          <p:cNvPr id="5122" name="Picture 2"/>
          <p:cNvPicPr>
            <a:picLocks noChangeAspect="1" noChangeArrowheads="1"/>
          </p:cNvPicPr>
          <p:nvPr/>
        </p:nvPicPr>
        <p:blipFill>
          <a:blip r:embed="rId2"/>
          <a:srcRect/>
          <a:stretch>
            <a:fillRect/>
          </a:stretch>
        </p:blipFill>
        <p:spPr bwMode="auto">
          <a:xfrm>
            <a:off x="451243" y="1571612"/>
            <a:ext cx="8297221" cy="3857652"/>
          </a:xfrm>
          <a:prstGeom prst="rect">
            <a:avLst/>
          </a:prstGeom>
          <a:ln>
            <a:noFill/>
          </a:ln>
          <a:effectLst>
            <a:outerShdw blurRad="292100" dist="139700" dir="2700000" algn="tl" rotWithShape="0">
              <a:srgbClr val="333333">
                <a:alpha val="65000"/>
              </a:srgbClr>
            </a:outerShdw>
          </a:effectLst>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768148"/>
          </a:xfrm>
        </p:spPr>
        <p:txBody>
          <a:bodyPr>
            <a:normAutofit fontScale="55000" lnSpcReduction="20000"/>
          </a:bodyPr>
          <a:lstStyle/>
          <a:p>
            <a:pPr marL="109728" indent="0">
              <a:buNone/>
            </a:pPr>
            <a:r>
              <a:rPr lang="es-CL" sz="4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Seguridad &gt;</a:t>
            </a:r>
            <a: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sp>
        <p:nvSpPr>
          <p:cNvPr id="3" name="2 Rectángulo"/>
          <p:cNvSpPr/>
          <p:nvPr/>
        </p:nvSpPr>
        <p:spPr>
          <a:xfrm>
            <a:off x="-36512" y="1052736"/>
            <a:ext cx="7992888" cy="759182"/>
          </a:xfrm>
          <a:prstGeom prst="rect">
            <a:avLst/>
          </a:prstGeom>
        </p:spPr>
        <p:txBody>
          <a:bodyPr wrap="square">
            <a:spAutoFit/>
          </a:bodyPr>
          <a:lstStyle/>
          <a:p>
            <a:pPr marL="859536" lvl="2" indent="-228600" algn="just">
              <a:spcBef>
                <a:spcPts val="350"/>
              </a:spcBef>
              <a:buClr>
                <a:schemeClr val="accent2"/>
              </a:buClr>
              <a:buSzPct val="100000"/>
              <a:buFont typeface="Wingdings 2"/>
              <a:buChar char=""/>
            </a:pPr>
            <a:r>
              <a:rPr lang="es-CL" sz="2000" dirty="0"/>
              <a:t>Administre </a:t>
            </a:r>
            <a:r>
              <a:rPr lang="es-CL" sz="2000" dirty="0" smtClean="0"/>
              <a:t>sus Usuarios</a:t>
            </a:r>
            <a:r>
              <a:rPr lang="es-CL" sz="2000" dirty="0"/>
              <a:t>, </a:t>
            </a:r>
            <a:r>
              <a:rPr lang="es-CL" sz="2000" dirty="0" smtClean="0"/>
              <a:t>Grupos </a:t>
            </a:r>
            <a:r>
              <a:rPr lang="es-CL" sz="2000" dirty="0"/>
              <a:t>y </a:t>
            </a:r>
            <a:r>
              <a:rPr lang="es-CL" sz="2000" dirty="0" smtClean="0"/>
              <a:t>Empresas</a:t>
            </a:r>
            <a:r>
              <a:rPr lang="es-CL" sz="2000" dirty="0"/>
              <a:t>.</a:t>
            </a:r>
          </a:p>
          <a:p>
            <a:pPr marL="859536" lvl="2" indent="-228600" algn="just">
              <a:spcBef>
                <a:spcPts val="350"/>
              </a:spcBef>
              <a:buClr>
                <a:schemeClr val="accent2"/>
              </a:buClr>
              <a:buSzPct val="100000"/>
              <a:buFont typeface="Wingdings 2"/>
              <a:buChar char=""/>
            </a:pPr>
            <a:r>
              <a:rPr lang="es-CL" sz="2000" dirty="0"/>
              <a:t>Permita accesos y bloqueo de sistema.</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1285852" y="1999628"/>
            <a:ext cx="6572296" cy="3715388"/>
          </a:xfrm>
          <a:prstGeom prst="rect">
            <a:avLst/>
          </a:prstGeom>
          <a:ln>
            <a:noFill/>
          </a:ln>
          <a:effectLst>
            <a:outerShdw blurRad="292100" dist="139700" dir="2700000" algn="tl" rotWithShape="0">
              <a:srgbClr val="333333">
                <a:alpha val="65000"/>
              </a:srgbClr>
            </a:outerShdw>
          </a:effectLst>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12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3"/>
          <a:srcRect b="6584"/>
          <a:stretch>
            <a:fillRect/>
          </a:stretch>
        </p:blipFill>
        <p:spPr bwMode="auto">
          <a:xfrm>
            <a:off x="6227431" y="3339565"/>
            <a:ext cx="2305009" cy="1817627"/>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4"/>
          <a:srcRect/>
          <a:stretch>
            <a:fillRect/>
          </a:stretch>
        </p:blipFill>
        <p:spPr bwMode="auto">
          <a:xfrm>
            <a:off x="5940152" y="1623274"/>
            <a:ext cx="2665436" cy="151001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5"/>
          <a:srcRect r="6000"/>
          <a:stretch>
            <a:fillRect/>
          </a:stretch>
        </p:blipFill>
        <p:spPr bwMode="auto">
          <a:xfrm>
            <a:off x="573905" y="4341178"/>
            <a:ext cx="2814391" cy="1202843"/>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6"/>
          <a:srcRect l="21799" t="2035" b="14518"/>
          <a:stretch>
            <a:fillRect/>
          </a:stretch>
        </p:blipFill>
        <p:spPr bwMode="auto">
          <a:xfrm>
            <a:off x="788637" y="2454731"/>
            <a:ext cx="2271195" cy="1622341"/>
          </a:xfrm>
          <a:prstGeom prst="rect">
            <a:avLst/>
          </a:prstGeom>
          <a:ln>
            <a:noFill/>
          </a:ln>
          <a:effectLst>
            <a:outerShdw blurRad="292100" dist="139700" dir="2700000" algn="tl" rotWithShape="0">
              <a:srgbClr val="333333">
                <a:alpha val="65000"/>
              </a:srgbClr>
            </a:outerShdw>
          </a:effectLst>
        </p:spPr>
      </p:pic>
      <p:sp>
        <p:nvSpPr>
          <p:cNvPr id="2" name="AutoShape 2" descr="data:image/jpeg;base64,/9j/4AAQSkZJRgABAQAAAQABAAD/2wCEAAkGBhIPEBQUEhQUFRQVFBQXFRAVFBQUFRYVFxUVFBYUFRUXHCYeGBojGRUUHy8gJCcpLCwsFR4xNTAqNSYrLCkBCQoKDgwOGg8PGikfHyQsKSkpLCwsKSwsKSwpLCwpLSkpKSkpKSkpLCkpKSkpKSwpLCkpLCkpLCksKSwpKSwsKf/AABEIAOEA4QMBIgACEQEDEQH/xAAcAAABBAMBAAAAAAAAAAAAAAAAAgMFBgEEBwj/xABIEAACAQIDBQQFCAcHAgcAAAABAgADEQQFIQYSMUFhB1FxgRMiMpGhFCNCUmJysdEIM5KyweHwFRZDc4KiwlSTFyQ0NVOD0v/EABoBAQEAAwEBAAAAAAAAAAAAAAABAgMEBQb/xAAnEQACAgEEAgEDBQAAAAAAAAAAAQIRAwQSITFBURMiYYEFIzJScf/aAAwDAQACEQMRAD8A7jCYDXmYAQhCAEIQgBOF/pA7KblSnjkGj2pVrfXAJpufFQV/0id0kJtps+MwwFfDkauh3D3VF9ZD+0B8YB5EEWsaJIJB0INiO48xFq0AeEUDGwYoQBYmTMAzMABO2fo94j5vFp3NSb3h1P4CcTnWP0fa9sViU5NRVv2agH/OAdzhCEAIQhACEIQAhCEAIQhACEIQAhCEA86bHdp+KwG6hPpaI/wXPAfYfivhqOk7XsxtvhcxUeicCpa5oPYVB36fSHUXnl1GjtLFshDKxVgbhgSCD3gjUGUp69hOJ7DdtLoVo48l0OgxNvXX/MA9odRr4ztGHxK1FDowZWAKupBBB4EEcRIQchCEAIGEIB5H7Sss+S5ti6YFh6ZnUfZqWqD96V5GnSv0hcu9HmaVOVWghv1Qsh+AWcyQwDZUxwRlY4sgHJkRAixKDM6Z2C1rZjUH1sO/wemf4TmYEvfYzUdc2o7oJBWqrWFwFNNjc92oWAekIQhACEIQAhCEAIQhACEIQAnPe0/tPXLVNCgQ2KYeK0VI0ZhzbuXzOlr7/aT2gJldAhCGxNQH0VPju8vSuPqjkOZ87easZinrOz1GLO5LM7G5LHUkmUE3/wCImZf9ZiP+4YSu2mZAbCtF3murxxWlKKIlz2D7Ta+V/Nkelw5NzSJsVJ4tTbl4HQ9OMpt4WgHqTZjbjCZkvzFT1+dF/VqD/TzHUXEsE8f4fENTYMjFWU3DKSCD3gjUGdc2M7bbAUseCQLAYlB63/2IOPivugh2SE1MszajikFShUSoh+kjA+R7j0M25Acc/SPyfew2GxAH6uo1Nj0cby/FD75wVJ7E2u2Zp5nhKmGqEqHtZwASrKQysAeOo4d155t2h7Nq2BxTUC6uF3SKgUjeDAEG19O7jylSb6JdFUSOiWvBbAki7OfIW/GTuB2Gw623lLfeJPwmxYZMweRI57RoM5sqlj3KCT7hLJlXZ7jK5F09GD9Kobf7RczqmS5dTprZEVfAAfhJhVsRN8dOvJqeZ+CoZJ2X4ahZq16z9zaIPBBx8zLxs9SShWUKqqpBWygAa8NB5RFo2XKkMOIN5v8AjW2kad7u2XmEaw1bfRW7wDHZ5h3hCEIAQhCAEISMz/aKhgKJq4hwqjgOLOeSovM/0bQDexWKSkjPUZURRdnYhVA7yToJyXa7t2VC1PAIHtp8pqA7vilPQnxa3hKFt52j4jNHKk+joA3SgDppwaofpN8BylOvKDczXNquLrNVrOXqObsx91ugA0AGk1ICEAxaEzCLA0GjivNcNFKZDI21aLBmurRxWgg5eLWN3igZSkpkudV8JUFTD1Gpv3qdCO5gdGHQz0xslmNfE4KjVxCBKrpdlFxpc7rWPs7y2a3K84X2cbLfKanpqi/N0zoDwZ+PmF0PiROyYTFPQFlN1+qeHl3TnnnjGVG6OCUo2Wic67UMsBqUao4sGQ/6bEH/AHGXLC59TfRvUPXh74ztNlVPF4Z97iqsyMDwYKbeI6ToxZI3aOfJjkuGcuy6k3A2tJWhhQeflOfLmuKvoyjruzf9NiG41n62sPwm567FH2I6HJL0X3DqoGpt5x/+1qCjV199z7hOd1MuLj1mZj1YmSWAwm4lgJzy/Uf6xOiP6b/aRb22gVvYVm6+yPjr8JpVswqNzCjuH5yNwtFxwNvKOFmHGxHTSc09Xln5r/DphosUOUr/ANOh7KZuKtIIT66AC3evI/wk9OPUcc9Jg6EhlNwZ0bZ3aVMWmtlqD2kJ+K34iZ4slqn2aM+Fxe5dE3CYvMzecoQjOJxSU13nIA6/w75X8y2kZvVo3X7Z4+Q5TOGOU+jCU1Hsa277QKOU0xvD0lZwfR0QbaD6Tn6K38zy5288bT7V4jMaxq13ueCoNERfqoOQ+J5y0dq2XPv065JNwUYnXXVlPn63unPpZx2OixluVmJiZgJrMjIELTImTKBMJmEgItXIj9OpGKlMqSCCCDYg6EHmCORgDIZG6DHVM1KdSbNNrygeBm1gcI1aoqJ7TEAefM9Oc1BL72d5LxrsPsp/yP8AD3zVmyfHFyNuLH8kqOj7P4VMPQSknBFtfmTxLHqTcyT9NIqiLCPiqZ5CnfLPV2beEbjgGNGnoQCbEWIBNiDxBiFa8yKk2KVGNWQGN2OpNql0PTUe6a6ZCKehF+stYa8RVoBpmpFSor3yRRyEzYcgJs5hljH2DY9x4Sp46riqLWam1if1gG8viSOHnMkzatrLGtQiJWrvTUwe84ux8pJUMNJJGVoZNC8ZakRJP0MS1KYsxNPDZlVpG6O6n7JNvMcDJT+/eLVbEIT9Ypr+NvhGBQCjlNWvQBOsLJKPTMHijLtEhlud1cW7ela5WxUWAABvewHlJB6NpXcJVFGsjcid1vBv52luencT3dDl34qfaPA12L48vHTKhtzlnp8FVAGoXfHinrfwI85xGekalDeBE4JtNlBwmKqUrWAYlfuNqv5eU2ahdM04X4Ii0LTJExech0GQZmYhKAtCEJAen9r+zTA5oCatMJVI0xNMBal/tG1nHRgfKcO2s7EMfgt56K/KqQ+lSB9IB9qlx/Z3p6chaAeJd0qSCCCNCDoQe4jlHUM9V7Y9nGCzRT6WmFrW9XE0wFqA8rng46NfynnvbPs5xeUv84N+iTZMSgO43cG+o3Q+RMxMiLyrCGvUVBzOp7hzM7Jl1JadNVTRVAAHhOcbL5bUp0PlJpP6MtuituncuOIDcOPPv0lwy/MrjjPK1k25V4R62jglG/LLKlaPLWkPSx4m4lW+oM4lKjtcbJKjU5R5lkcjzYp1zab1K0aXGmPbxEUte0SrAw3JkmSjPpt4x5cKCJrDDEnQx70b20MqkzOkxD5Wh4C3hEHAMvCMtmQRrMwBPAE2v4X4zaXMV75lvK4NGoWtoY4EA14x1CrNebVXAqy6aHvmXZJJIiajRmok3PkZB1ivQia2h5ILMKN0Ms2zmY/KKAufWHqt94c/MWPnI3E4XeBkNgMY2Cr71iUbR1HdyYdR+c6tHn+GfPTOXW4Pmx8drovKHXrzEovaRsv8oT0iD5xLkfaHNf65y/K61kWohBuL3HMTXr0g6z6HiSo+b5izzSyxBEvvaDsaaLGvSHqE/OKOR+t4d8ohWcMouLo64y3KzEyJi0UBMDITaEc3JmUHsWE5jiu3vBL7FLEN4img/eMg8w/SFb/BwqjrUqlv9qgfjIDtUbr0FqKVdQykWKsAykdxB0M87Yzt0zNz6rUqY7lpA/F96RGK7V80qccVUH3d1P3QI4FM9PDCIE3AqhLbvo90bu7w3d3hbpOP7b7I/wBm11q0Qfk1U23ePoqnHc+6RcjwI7pzjB9pWZUX3lxdW/MO3pFP+l7idKzLtRw+Z5UabKwxJCbygDcWojK28pJ9kgG3de00Z4RnB2dGCcoTVEOlWSGExJEh8G+8okjTE8Ro91Ml/S8xNnC4wcDxkXQqco6V5wuA/uTarfURRcrxFxIrC5gUNjwkomIVhobzanZr2tD+Eqi+h8jJCwkfTwgbWNYiu1LjqO+W2uw0pdGltds2cWqlLbyk6HS4NuHXSVw7PNTFt5wR1Il4wmZK02qlNKo9YAzammY3KPZz6gMXSPqsSPta/GSuX7TEncqXRu48D4GTlXLN06aj4j85H4vJUqDUTFqjdCafZMU7VCLHW2nWNlLGaGXYSpTsN64HAniPOSrtc3Mt2jCdXwa5p3kTmWCDSacTXqJeYNGO4iskzI4Ntx/1LHj9Rjz+6ZbKii28NQf6vK3icEGW03tmMNiQdwKWpd5+j0ueI6T1tHqq/bn+Dydbpk/3I/k3a+HV1swBB5Tlm1/ZpUpsamFUsh1NEasv3BzHTjO0pk5J5jy0knh8sROp7zPRyTg1TPLxqV8Hkl8MVJBBBHEEWI8RFJRnrHHZDhsQb1qFGoRwL00Y+8i81f7m4C9/kmHv/kp+U4zqPL3ooT1N/dbB/wDS4b/sUv8A8zEA8jGJMeZYgiQyGWiDHiIhhIBozbyzFFHFuelvwmqRBWsQe43katUZxdOzpWWvoJL0akhsjqioLjmBJSr6uh0njTVOj3IO1Zuq828PiAdDImlWvFLVF+M10Z3ZMVKE01xJpP0PETZwGLuLXm5WysVBLXoqbXZv5PmysLXkpVpLUBU8DKPicCaBuQfGSmWZ7awJv4zKL8Mk43zE080wuIwb7wVqtH6yC7p95OY6j3Tey7aBKi3VgR3g/j3Sw4XHK4kXnGxtHEE1KZNGr/8AIml/vDgZls8onyeJBhswLGxkuuGWovXvlDc4rBNatT315VU4HxHI+6TWW7WUzYb1j3NoZmnXYmt38SXqIaZsR5iZNUeMS+ZLUI1malDS4FvwtMq9GDjxyYveZCRK1LTby3AtXbT2RxbkP5yqLbo1OSirY9lOUema50UcT39BLVSohAAosBymMPQCKFXgI5PQx41Bfc8rLleR/YIQhNppCEIQAhCEA8cRthMI8WYMhoxJjhEQRIBpo2Y60aIkKXPZZjSCkn2gCB3CdFTDpVTUTmWVYsPSTkV0B8NJc9ncy1sTrPLzw5s9nBJUkJzHLzRJK3t3SIOPO8RaxH5XnQsThBWSc+2lojC1QSDZ9OF/WH8vwmEUmdEqSs28Fmu6wJlyyrNVYCxE5U+NqVNKakfabT4SRwmIena51HMafCJQoKSao62aNOupVpRdoNl8XhH9Jhz6WlzpH2h1Bm3k+0JNgTfrLhgc0VhY6iE/Zi7XRR8j2qD6G6sOKNoR+ctOHzzTjNfaTYilivnKdkqcd4c/G3GUHGV8XgX3aqEqD7Y1BHQ/nG30VST7OpJmK1NCAeh5zQzHZGnVBakAp+p9E+HdKtk20iPa7W6HQy54DOV0sRMl9yzSX8Sqpl9ai1vWA7u7zljy/NnRbOQRb+E3MRmKluXDWaWcZD6ZN9GCMNd24Ct0MqTXQnLdH6hn5dvn1eHfLfspmI3fRHQ8V6948ZyrE7R0sIt6hseG4NWJHEASs5n2lYhz8x8yBwYav7+C+Xvm/Apt2ebqZRra2enrwvPIeKz3EVm3qtarUPe9Rm/E6SY2X28xWX1VanUYpcFqLMSjjmCDwNuY1noHmHqWEjsgz2ljsOlei11ccOatzRhyYGSMhQhCEAIQhAPF94tXjV4oCQyHC0QTMhYv0BMllNdo2ZO5bspisSbUaNWp9xGI99rS7bNdhuMrVFOJAoUtC12VqhHMKqk2PU8Osg6K/sjshjMVR3qVCoyFjZ7WU20NmNgdQZLVcjxGAq2rLuNuhty4Y2N7eze3Azv1Glh8vwwUblGhRW1yQqqo5knrz5kzmfaPmWFrNTxFCvRq7wCMKdRXIIuykgG4FifdNOTFw2dWDP8AUosVkmYh1EZ2tycV6WguQQw8R/K8quVZqKdToZfcpxS1Vte84K2uj2INNWUKjhQqaDWJCDum9tdSOGr6aK43h48D+fnK82Pc+xvHwGnxlRg5VwbmJIpjeBt3d58pt5XtVY2Y2Mh6GVVa2rXHTiffJKlkIQajUytLySO6y4YHaS9rGS9PFU64s4BB4gznyZSRqGI84NtEcMwUkse4cR4zHazY5R/Ja8y2FoP6yep0BtI07JMhG5Ubw4zXXa/eHBpIZbm9RzvXAHhe0t+xHr2amYj5Mt2qtcH2dCZWs629qhNxW9ocvaI6nkPCOdoGbhKi21O6SepOgv5Cc+eqWJJ1JnRhx7ufB5+pzuP0+R2tiGdt5iSTzMFjYiwZ2o8t8ixFgxKxQmRCx7Iba4nLKm9Rb1Wtv0m1R7d45HqNZ6C2N27w+aU7odyqo9egT6w+0p+kvX32nl0TbwePq0WD0Xam6+y6kgi4sdRrqNJQevITl+wXa0tbDBcWR6akLVGFgxUf4hU8dNTbrpOnU6gYBgbggEHvB1BkAqEIQDztk3YRmFaxrGlQHc7bzfspcfES9ZL2C4OlY4ipUrn6o+aT3KSx/anT4SUWypU+yrKl4YVPN6p/5SXwWyWCofq8NQXqKSX/AGiLyWhLQswqgCw4d0JmUXtd20/s3AkU2tXr3p07cVFvXqeQ4dWEEOX9te3/AMtr/JaDXoUGO+wOlSsNCeqrqB1ue6cy/q8ISPkpuYbN6tP6Vx3Nr8eM6dsFmhdFe/EkMv1SD/XvnJgJZ9hc49BiVRiAlRgCTwDcj4cvdOfLjTVpcnZps7hOpPg6ZtvhBUNJrA23vjb8pWaBUcbCaO1e37PiCtFQadPeW7XuzAkFhbgNLCauVZnTxB9Zirk+wbWJ+yec55Y3GNs7o6mEpUi44SuqjlG8ZXD6LxmjRwoXhNpABOR5F4N1W7FejKoSTwEizlILMepPvkzV9ZbdbzWOIC6cTMVNsz4S5NUYML5TQxe0HobinqfgPPnHs5BNNrcbSrYhfUJ6H8JvjD2ack2uiIzXMGr1GZjc34zVESIoT1EqVI8WTcnbHFjgEaUx0GZIwYsTIMSIqUgsGKUxu8UDKB0mxV+aMCSOO7fW09PbH7XUcapRHDPTVSSAbFTwIPAnvA6TzFTMn9k8/wATg69JaFTdR6gG4blVYkC9r+dukA9R3hKn/fB+5Pc35wiiWWyEISFCEIQBnF4paSM7kKqglmPICeQ9pc5fG4utXckmpUZhfkt7Ko7gFCjynZe3na2pRRMGii1ZPSPV3mDDdeyqtjz3Te84UFgCQkzuRcIAkLFBYoCZgGLTI04TIEVaAWnZ3aQkinVOp0V/4N16yzNUHAanpOaU19/Kel9kdiqNGlSqON+oyIx3gN1WKgmy9Cec4MuluVxO/Dq9sal+Dl+KSqlPf3HK3tvAHdB7i3ASG9O7HnpyE9KvRVlKkAqRYqQCCO4iVDMOzSg771I+jvxTdDL5d0zWn2rgq1Sk+eDk1CsHG6ZYcs7JXxdAVVqou/veoytyJHES1YjsnQlSlYj611+K2OnhLtl2AFCklNdQotfv7z75lHFzyM2oTj9L5PJ22Gx9fK8QaNYct5HGqup5qenAjkR4SDE9bbb7HUs1wrUagAcXNKrzpvbQ9QeBHMeU8qZpltTDVqlGqu69NirL3EG3mOd+4idFUcN2a0WpiAYoQQeUzMQpiwZkQzFKJgQvKB5DNmk3cbEEEEcQQbgjwM1EMeRpQWL++GN+tS/Y/nCQXpYQQ9dwhCYlCaOc5zRwdE1q7inTWwLG51JsAANSSTwE3pybt72jprhkwgINVqiVGH1UUNYnqSRbwgHL+0Tah8xx71GG6E+aRL3sqM3Md5JMre7EAxwGUgkrElY9aYIigNgxYmCkwBIUcAi1WJWbuX4F69RKdNSzuwVVHEkmwEoLV2ZbGnMcWN4fM0rPVPIi/qp4sR7gZ6RAlf2H2UXLMItIWLn1qrj6Tka26DQDw6ywyAIQhACEIQAnIO3LYE1l+X0Fu9NQK6AatTHCr1KjQ9LHlOvxLoCCDqDoQdRaAeLLRQl77Wdgf7MxW/SH/lq5Y07f4bcWpeA4jp4GUQSFFiLWNiKUykHICJvMgygcWOiau9HkqSgehE70xAPYkJgGZMxBgm08ydrG06ZhmLNSsadJRSVx9PdLFn6gkm3QCXTtd7UxZ8Fg271r11PkaSEe5j5d84xKAilhMrBBQmZiZgARDdmbzEFFIs7d2KbFhE+XVR6zXWgDyXg1TxOoHS/fOO5Pl7YmvTpJ7VR1QeLEC89ZZdgVoUadJPZpoqL4KAB+EgNmEIQAhCEAIQhACEIQCL2l2epZhhqmHrD1XGjDijD2XXqD+XOeVNotn6uAxL0KwsyHiODLxV16Eaz1/Of9r+w/9oYT01Nfn6ALCw1enxen1P0h1uOcA83RULWmCYBgmKUxF4uAEUswIulTLsFUFmYgKo1LE8ABzMoC8J0f/wAEcZ3fEQgHoHn74xmf6ir/AJb/ALphCQHjp+JhCErIKEyIQkKKmYQlBgxQhCAWzsu/91wv+Yf3GnpsTMJAEIQgBCEIAQhCAEIQgBMGEIB44xv6xvvH8ZrtCEARHBMwgBOkdiP/AK4ef4TMJSHoKEISFP/Z"/>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171" name="Picture 3"/>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3563888" y="2490743"/>
            <a:ext cx="2143125" cy="21431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9" name="1 Marcador de contenido"/>
          <p:cNvSpPr>
            <a:spLocks noGrp="1"/>
          </p:cNvSpPr>
          <p:nvPr>
            <p:ph idx="1"/>
          </p:nvPr>
        </p:nvSpPr>
        <p:spPr>
          <a:xfrm>
            <a:off x="428596" y="428604"/>
            <a:ext cx="8229600" cy="768148"/>
          </a:xfrm>
        </p:spPr>
        <p:txBody>
          <a:bodyPr>
            <a:normAutofit fontScale="55000" lnSpcReduction="20000"/>
          </a:bodyPr>
          <a:lstStyle/>
          <a:p>
            <a:pPr marL="109728" indent="0">
              <a:buNone/>
            </a:pPr>
            <a:r>
              <a:rPr lang="es-CL" sz="4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Trabajemos juntos &gt; EXFIDA</a:t>
            </a:r>
            <a: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11" name="Picture 2"/>
          <p:cNvPicPr>
            <a:picLocks noChangeAspect="1" noChangeArrowheads="1"/>
          </p:cNvPicPr>
          <p:nvPr/>
        </p:nvPicPr>
        <p:blipFill>
          <a:blip r:embed="rId8"/>
          <a:srcRect/>
          <a:stretch>
            <a:fillRect/>
          </a:stretch>
        </p:blipFill>
        <p:spPr bwMode="auto">
          <a:xfrm>
            <a:off x="3131840" y="4878646"/>
            <a:ext cx="3218115" cy="1496208"/>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2843808" y="954103"/>
            <a:ext cx="3059831" cy="146678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46" name="Picture 2" descr="https://encrypted-tbn3.google.com/images?q=tbn:ANd9GcQv7o1uYuJTJ_GXWrchmYmF3--4xm-9XARhhT8NqDM6vkiRhclk"/>
          <p:cNvPicPr>
            <a:picLocks noChangeAspect="1" noChangeArrowheads="1"/>
          </p:cNvPicPr>
          <p:nvPr/>
        </p:nvPicPr>
        <p:blipFill>
          <a:blip r:embed="rId10"/>
          <a:srcRect/>
          <a:stretch>
            <a:fillRect/>
          </a:stretch>
        </p:blipFill>
        <p:spPr bwMode="auto">
          <a:xfrm>
            <a:off x="357158" y="1071546"/>
            <a:ext cx="2214578" cy="1016967"/>
          </a:xfrm>
          <a:prstGeom prst="rect">
            <a:avLst/>
          </a:prstGeom>
          <a:noFill/>
        </p:spPr>
      </p:pic>
      <p:pic>
        <p:nvPicPr>
          <p:cNvPr id="14" name="13 Imagen" descr="logo_top_byte.gif"/>
          <p:cNvPicPr>
            <a:picLocks noChangeAspect="1"/>
          </p:cNvPicPr>
          <p:nvPr/>
        </p:nvPicPr>
        <p:blipFill>
          <a:blip r:embed="rId11"/>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encrypted-tbn2.google.com/images?q=tbn:ANd9GcRkLlb7iF1dJQDLB69hO1DLyNdxd4i8UYgVj2aX-jG73c0H6pByu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73130" y="4941168"/>
            <a:ext cx="1817255" cy="1916832"/>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
        <p:nvSpPr>
          <p:cNvPr id="2" name="1 Marcador de contenido"/>
          <p:cNvSpPr>
            <a:spLocks noGrp="1"/>
          </p:cNvSpPr>
          <p:nvPr>
            <p:ph idx="1"/>
          </p:nvPr>
        </p:nvSpPr>
        <p:spPr>
          <a:xfrm>
            <a:off x="457200" y="1279301"/>
            <a:ext cx="8229600" cy="4525963"/>
          </a:xfrm>
        </p:spPr>
        <p:txBody>
          <a:bodyPr>
            <a:normAutofit/>
          </a:bodyPr>
          <a:lstStyle/>
          <a:p>
            <a:pPr marL="109728" indent="0" algn="just">
              <a:buNone/>
            </a:pPr>
            <a:r>
              <a:rPr lang="es-CL" sz="2300" dirty="0" smtClean="0"/>
              <a:t>	Queremos obtener su confianza, a través de soluciones tecnológicas que permitan hacer más eficiente la gestión de su Negocio, brindándole a su Compañía siempre un valor agregado.</a:t>
            </a:r>
            <a:r>
              <a:rPr lang="es-CL" sz="2400" dirty="0" smtClean="0"/>
              <a:t/>
            </a:r>
            <a:br>
              <a:rPr lang="es-CL" sz="2400" dirty="0" smtClean="0"/>
            </a:br>
            <a:endParaRPr lang="es-CL" sz="2400" dirty="0" smtClean="0"/>
          </a:p>
          <a:p>
            <a:pPr lvl="2" algn="just"/>
            <a:r>
              <a:rPr lang="es-CL" sz="2000" dirty="0" smtClean="0"/>
              <a:t>Adecuamos lo mejor posible la relación Costo/Beneficio.</a:t>
            </a:r>
          </a:p>
          <a:p>
            <a:pPr lvl="2" algn="just"/>
            <a:r>
              <a:rPr lang="es-CL" sz="2000" dirty="0" smtClean="0"/>
              <a:t>Optimizamos la utilización de sus recursos. </a:t>
            </a:r>
          </a:p>
          <a:p>
            <a:pPr lvl="2" algn="just"/>
            <a:r>
              <a:rPr lang="es-CL" sz="2000" dirty="0" smtClean="0"/>
              <a:t>Aumentamos la productividad derivado del incremento de niveles de servicio.</a:t>
            </a:r>
          </a:p>
          <a:p>
            <a:pPr lvl="2" algn="just"/>
            <a:r>
              <a:rPr lang="es-CL" sz="2000" dirty="0" smtClean="0"/>
              <a:t>Buscamos la innovación en la adopción de nuevas tecnologías.</a:t>
            </a:r>
          </a:p>
          <a:p>
            <a:endParaRPr lang="es-CL" dirty="0"/>
          </a:p>
        </p:txBody>
      </p:sp>
      <p:sp>
        <p:nvSpPr>
          <p:cNvPr id="3" name="2 Título"/>
          <p:cNvSpPr>
            <a:spLocks noGrp="1"/>
          </p:cNvSpPr>
          <p:nvPr>
            <p:ph type="title"/>
          </p:nvPr>
        </p:nvSpPr>
        <p:spPr>
          <a:xfrm>
            <a:off x="457200" y="274638"/>
            <a:ext cx="8229600" cy="706090"/>
          </a:xfrm>
        </p:spPr>
        <p:txBody>
          <a:bodyPr>
            <a:normAutofit/>
          </a:bodyPr>
          <a:lstStyle/>
          <a:p>
            <a:r>
              <a:rPr lang="es-CL" sz="2900" dirty="0">
                <a:latin typeface="Arial Black" pitchFamily="34" charset="0"/>
              </a:rPr>
              <a:t>Nuestro </a:t>
            </a:r>
            <a:r>
              <a:rPr lang="es-CL" sz="2900" dirty="0" smtClean="0">
                <a:latin typeface="Arial Black" pitchFamily="34" charset="0"/>
              </a:rPr>
              <a:t>Enfoque &gt;</a:t>
            </a:r>
            <a:endParaRPr lang="es-CL" sz="2900" dirty="0">
              <a:latin typeface="Arial Black"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CL" sz="2400" dirty="0" smtClean="0"/>
              <a:t>Profesionales con excelente calidad técnica y humana.</a:t>
            </a:r>
          </a:p>
          <a:p>
            <a:pPr lvl="0"/>
            <a:r>
              <a:rPr lang="es-CL" sz="2400" dirty="0" smtClean="0"/>
              <a:t>Nuestra vocación es el servicio.</a:t>
            </a:r>
          </a:p>
          <a:p>
            <a:pPr lvl="0"/>
            <a:r>
              <a:rPr lang="es-CL" sz="2400" dirty="0" smtClean="0"/>
              <a:t>En nuestros procesos productivos aplicamos las mejores prácticas de la industria.</a:t>
            </a:r>
          </a:p>
          <a:p>
            <a:pPr lvl="0"/>
            <a:r>
              <a:rPr lang="es-CL" sz="2400" dirty="0" smtClean="0"/>
              <a:t>Queremos que nuestra relación con nuestros clientes sea duradera.</a:t>
            </a:r>
          </a:p>
          <a:p>
            <a:pPr>
              <a:buNone/>
            </a:pPr>
            <a:endParaRPr lang="es-CL" dirty="0"/>
          </a:p>
        </p:txBody>
      </p:sp>
      <p:sp>
        <p:nvSpPr>
          <p:cNvPr id="3" name="2 Título"/>
          <p:cNvSpPr>
            <a:spLocks noGrp="1"/>
          </p:cNvSpPr>
          <p:nvPr>
            <p:ph type="title"/>
          </p:nvPr>
        </p:nvSpPr>
        <p:spPr>
          <a:xfrm>
            <a:off x="467544" y="271441"/>
            <a:ext cx="8229600" cy="637279"/>
          </a:xfrm>
        </p:spPr>
        <p:txBody>
          <a:bodyPr>
            <a:normAutofit/>
          </a:bodyPr>
          <a:lstStyle/>
          <a:p>
            <a:r>
              <a:rPr lang="es-CL" sz="2900" dirty="0">
                <a:latin typeface="Arial Black" pitchFamily="34" charset="0"/>
              </a:rPr>
              <a:t>Nuestra </a:t>
            </a:r>
            <a:r>
              <a:rPr lang="es-CL" sz="2900" dirty="0" smtClean="0">
                <a:latin typeface="Arial Black" pitchFamily="34" charset="0"/>
              </a:rPr>
              <a:t>Fuerza &gt;</a:t>
            </a:r>
            <a:endParaRPr lang="es-CL" sz="2900" dirty="0">
              <a:latin typeface="Arial Black" pitchFamily="34" charset="0"/>
            </a:endParaRPr>
          </a:p>
        </p:txBody>
      </p:sp>
      <p:pic>
        <p:nvPicPr>
          <p:cNvPr id="3076" name="Picture 4" descr="https://encrypted-tbn0.google.com/images?q=tbn:ANd9GcQEWkCOtRM5wFv4LwAHw-SPWe1kSav0aPBONQ-CMgEgu7T9EXqLaw"/>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527824" y="4161174"/>
            <a:ext cx="3600400" cy="269682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3573016"/>
            <a:ext cx="8229600" cy="710952"/>
          </a:xfrm>
        </p:spPr>
        <p:txBody>
          <a:bodyPr>
            <a:normAutofit/>
          </a:bodyPr>
          <a:lstStyle/>
          <a:p>
            <a:r>
              <a:rPr lang="es-CL" sz="2900" dirty="0">
                <a:latin typeface="Arial Black" pitchFamily="34" charset="0"/>
              </a:rPr>
              <a:t>Nuestras </a:t>
            </a:r>
            <a:r>
              <a:rPr lang="es-CL" sz="2900" dirty="0" smtClean="0">
                <a:latin typeface="Arial Black" pitchFamily="34" charset="0"/>
              </a:rPr>
              <a:t>Alianzas &gt;</a:t>
            </a:r>
            <a:endParaRPr lang="es-CL" sz="2900" dirty="0">
              <a:latin typeface="Arial Black" pitchFamily="34" charset="0"/>
            </a:endParaRPr>
          </a:p>
        </p:txBody>
      </p:sp>
      <p:pic>
        <p:nvPicPr>
          <p:cNvPr id="12" name="11 Imagen" descr="Codelco Chile"/>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77800" y="1052736"/>
            <a:ext cx="1529542" cy="7813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14 Imagen" descr="banco Edwards"/>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57818" y="1000108"/>
            <a:ext cx="1512916" cy="8146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15 Imagen" descr="Italpasta S.A"/>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57818" y="2276872"/>
            <a:ext cx="1512168"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2 Título"/>
          <p:cNvSpPr txBox="1">
            <a:spLocks/>
          </p:cNvSpPr>
          <p:nvPr/>
        </p:nvSpPr>
        <p:spPr>
          <a:xfrm>
            <a:off x="467544" y="188640"/>
            <a:ext cx="8229600" cy="69770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Nuestras </a:t>
            </a:r>
            <a:r>
              <a:rPr lang="es-CL" sz="29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Referencias &gt;</a:t>
            </a: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18" name="17 Imagen" descr="boto_part_ibm.gif"/>
          <p:cNvPicPr>
            <a:picLocks noChangeAspect="1"/>
          </p:cNvPicPr>
          <p:nvPr/>
        </p:nvPicPr>
        <p:blipFill>
          <a:blip r:embed="rId5"/>
          <a:srcRect l="48530" b="8333"/>
          <a:stretch>
            <a:fillRect/>
          </a:stretch>
        </p:blipFill>
        <p:spPr>
          <a:xfrm>
            <a:off x="509139"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18 Imagen" descr="boto_part_ingram.gif"/>
          <p:cNvPicPr>
            <a:picLocks noChangeAspect="1"/>
          </p:cNvPicPr>
          <p:nvPr/>
        </p:nvPicPr>
        <p:blipFill>
          <a:blip r:embed="rId6"/>
          <a:srcRect l="48530" b="8333"/>
          <a:stretch>
            <a:fillRect/>
          </a:stretch>
        </p:blipFill>
        <p:spPr>
          <a:xfrm>
            <a:off x="2915816"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19 Imagen" descr="boto_part_lenovo.gif"/>
          <p:cNvPicPr>
            <a:picLocks noChangeAspect="1"/>
          </p:cNvPicPr>
          <p:nvPr/>
        </p:nvPicPr>
        <p:blipFill rotWithShape="1">
          <a:blip r:embed="rId7"/>
          <a:srcRect l="48530" b="8333"/>
          <a:stretch/>
        </p:blipFill>
        <p:spPr>
          <a:xfrm>
            <a:off x="5430756"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12 Imagen" descr="Ministerio de Educación"/>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77800" y="2276872"/>
            <a:ext cx="1530000"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8" name="Picture 4" descr="http://t0.gstatic.com/images?q=tbn:ANd9GcRClOeU_gLYdD5Rftv1a1iuMtBlCC1G5cyVg2XZirWPEsgcf7dL"/>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2915816" y="1035559"/>
            <a:ext cx="1666528" cy="676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9458" name="Picture 2" descr="https://encrypted-tbn0.google.com/images?q=tbn:ANd9GcRZNR7Wvrf0zWeVgnKyc6ZBivuUDNKktr52JKZh29Im8G2JdFrBFg"/>
          <p:cNvPicPr>
            <a:picLocks noChangeAspect="1" noChangeArrowheads="1"/>
          </p:cNvPicPr>
          <p:nvPr/>
        </p:nvPicPr>
        <p:blipFill>
          <a:blip r:embed="rId10"/>
          <a:srcRect l="16667" t="20000" r="16666" b="19999"/>
          <a:stretch>
            <a:fillRect/>
          </a:stretch>
        </p:blipFill>
        <p:spPr bwMode="auto">
          <a:xfrm>
            <a:off x="3071801" y="2064533"/>
            <a:ext cx="1357323" cy="12215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13 Imagen" descr="logo_top_byte.gif"/>
          <p:cNvPicPr>
            <a:picLocks noChangeAspect="1"/>
          </p:cNvPicPr>
          <p:nvPr/>
        </p:nvPicPr>
        <p:blipFill>
          <a:blip r:embed="rId11"/>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351309"/>
            <a:ext cx="8229600" cy="4525963"/>
          </a:xfrm>
        </p:spPr>
        <p:txBody>
          <a:bodyPr>
            <a:noAutofit/>
          </a:bodyPr>
          <a:lstStyle/>
          <a:p>
            <a:pPr marL="109728" indent="0" algn="just">
              <a:buNone/>
            </a:pPr>
            <a:r>
              <a:rPr lang="es-CL" sz="2300" dirty="0" smtClean="0"/>
              <a:t>	Según la normativa de la Superintendencia de Valores y Seguros. Los estados financieros deberán prepararse de acuerdo a las normas internacionales de Información Financiera (IFRS) emitidas por la International Accounting Standard Board (IASB).</a:t>
            </a:r>
          </a:p>
          <a:p>
            <a:pPr algn="just"/>
            <a:endParaRPr lang="es-CL" sz="2300" dirty="0" smtClean="0"/>
          </a:p>
          <a:p>
            <a:pPr marL="109728" indent="0" algn="just">
              <a:buNone/>
            </a:pPr>
            <a:r>
              <a:rPr lang="es-CL" sz="2300" dirty="0" smtClean="0"/>
              <a:t>	Adicionalmente la SVS especifica que las entidades aseguradoras deben divulgar información que no esta directamente reflejada en dichos estados financieros. Esta información llamada revelaciones financieras (RF) deberá ser presentada con carácter de obligatoria.</a:t>
            </a:r>
          </a:p>
          <a:p>
            <a:pPr algn="just"/>
            <a:endParaRPr lang="es-CL" sz="2300" dirty="0" smtClean="0"/>
          </a:p>
        </p:txBody>
      </p:sp>
      <p:sp>
        <p:nvSpPr>
          <p:cNvPr id="2" name="1 Título"/>
          <p:cNvSpPr>
            <a:spLocks noGrp="1"/>
          </p:cNvSpPr>
          <p:nvPr>
            <p:ph type="title"/>
          </p:nvPr>
        </p:nvSpPr>
        <p:spPr>
          <a:xfrm>
            <a:off x="457200" y="274638"/>
            <a:ext cx="8229600" cy="850106"/>
          </a:xfrm>
        </p:spPr>
        <p:txBody>
          <a:bodyPr>
            <a:noAutofit/>
          </a:bodyPr>
          <a:lstStyle/>
          <a:p>
            <a:r>
              <a:rPr lang="es-CL" sz="2400" dirty="0" smtClean="0">
                <a:latin typeface="Arial Black" pitchFamily="34" charset="0"/>
              </a:rPr>
              <a:t>IFRS, XBRL. La estandarización financiera </a:t>
            </a:r>
            <a:r>
              <a:rPr lang="es-CL" sz="2400" dirty="0" smtClean="0">
                <a:latin typeface="Arial Black" pitchFamily="34" charset="0"/>
              </a:rPr>
              <a:t/>
            </a:r>
            <a:br>
              <a:rPr lang="es-CL" sz="2400" dirty="0" smtClean="0">
                <a:latin typeface="Arial Black" pitchFamily="34" charset="0"/>
              </a:rPr>
            </a:br>
            <a:r>
              <a:rPr lang="es-CL" sz="2400" dirty="0" smtClean="0">
                <a:latin typeface="Arial Black" pitchFamily="34" charset="0"/>
              </a:rPr>
              <a:t>esta </a:t>
            </a:r>
            <a:r>
              <a:rPr lang="es-CL" sz="2400" dirty="0" smtClean="0">
                <a:latin typeface="Arial Black" pitchFamily="34" charset="0"/>
              </a:rPr>
              <a:t>aquí &gt;</a:t>
            </a:r>
            <a:endParaRPr lang="es-CL" sz="2400" dirty="0">
              <a:latin typeface="Arial Black" pitchFamily="34" charset="0"/>
            </a:endParaRPr>
          </a:p>
        </p:txBody>
      </p:sp>
      <p:sp>
        <p:nvSpPr>
          <p:cNvPr id="5" name="AutoShape 2"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AutoShape 4"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7" name="AutoShape 6"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5129" name="Picture 9"/>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46703" y="6021288"/>
            <a:ext cx="2745777" cy="6480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8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marL="109728" indent="0" algn="just">
              <a:buNone/>
            </a:pPr>
            <a:r>
              <a:rPr lang="es-CL" sz="2300" dirty="0" smtClean="0"/>
              <a:t>	Desde el nacimiento de la normativa </a:t>
            </a:r>
            <a:br>
              <a:rPr lang="es-CL" sz="2300" dirty="0" smtClean="0"/>
            </a:br>
            <a:r>
              <a:rPr lang="es-CL" sz="2300" dirty="0" smtClean="0"/>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pic>
        <p:nvPicPr>
          <p:cNvPr id="5" name="Picture 9"/>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46703" y="6021288"/>
            <a:ext cx="2745777" cy="6480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1 Título"/>
          <p:cNvSpPr>
            <a:spLocks noGrp="1"/>
          </p:cNvSpPr>
          <p:nvPr>
            <p:ph type="title"/>
          </p:nvPr>
        </p:nvSpPr>
        <p:spPr>
          <a:xfrm>
            <a:off x="457200" y="274638"/>
            <a:ext cx="8229600" cy="850106"/>
          </a:xfrm>
        </p:spPr>
        <p:txBody>
          <a:bodyPr>
            <a:noAutofit/>
          </a:bodyPr>
          <a:lstStyle/>
          <a:p>
            <a:r>
              <a:rPr lang="es-CL" sz="2400" dirty="0" smtClean="0">
                <a:latin typeface="Arial Black" pitchFamily="34" charset="0"/>
              </a:rPr>
              <a:t>IFRS, XBRL. La estandarización financiera  </a:t>
            </a:r>
            <a:br>
              <a:rPr lang="es-CL" sz="2400" dirty="0" smtClean="0">
                <a:latin typeface="Arial Black" pitchFamily="34" charset="0"/>
              </a:rPr>
            </a:br>
            <a:r>
              <a:rPr lang="es-CL" sz="2400" dirty="0" smtClean="0">
                <a:latin typeface="Arial Black" pitchFamily="34" charset="0"/>
              </a:rPr>
              <a:t>esta aquí &gt;</a:t>
            </a:r>
            <a:endParaRPr lang="es-CL" sz="2400" dirty="0">
              <a:latin typeface="Arial Black" pitchFamily="34" charset="0"/>
            </a:endParaRPr>
          </a:p>
        </p:txBody>
      </p:sp>
      <p:pic>
        <p:nvPicPr>
          <p:cNvPr id="7" name="6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6949" y="335498"/>
            <a:ext cx="8229600" cy="696709"/>
          </a:xfrm>
        </p:spPr>
        <p:txBody>
          <a:bodyPr>
            <a:noAutofit/>
          </a:bodyPr>
          <a:lstStyle/>
          <a:p>
            <a:endParaRPr lang="es-CL" sz="2200" dirty="0" smtClean="0"/>
          </a:p>
          <a:p>
            <a:endParaRPr lang="es-CL" sz="2200" dirty="0" smtClean="0"/>
          </a:p>
          <a:p>
            <a:pPr algn="just"/>
            <a:endParaRPr lang="es-CL" sz="2200" dirty="0" smtClean="0"/>
          </a:p>
          <a:p>
            <a:pPr algn="just">
              <a:buNone/>
            </a:pPr>
            <a:endParaRPr lang="es-CL" sz="2200" dirty="0" smtClean="0"/>
          </a:p>
        </p:txBody>
      </p:sp>
      <p:sp>
        <p:nvSpPr>
          <p:cNvPr id="4" name="2 Título"/>
          <p:cNvSpPr>
            <a:spLocks noGrp="1"/>
          </p:cNvSpPr>
          <p:nvPr>
            <p:ph type="title"/>
          </p:nvPr>
        </p:nvSpPr>
        <p:spPr>
          <a:xfrm>
            <a:off x="478603" y="129529"/>
            <a:ext cx="8229600" cy="1143000"/>
          </a:xfrm>
        </p:spPr>
        <p:txBody>
          <a:bodyPr>
            <a:normAutofit/>
          </a:bodyPr>
          <a:lstStyle/>
          <a:p>
            <a:r>
              <a:rPr lang="es-CL" sz="2400" dirty="0">
                <a:latin typeface="Arial Black" pitchFamily="34" charset="0"/>
              </a:rPr>
              <a:t>Nuestra </a:t>
            </a:r>
            <a:r>
              <a:rPr lang="es-CL" sz="2400" dirty="0" smtClean="0">
                <a:latin typeface="Arial Black" pitchFamily="34" charset="0"/>
              </a:rPr>
              <a:t>respuesta al desafío &gt;</a:t>
            </a:r>
            <a:endParaRPr lang="es-CL" sz="2400" dirty="0">
              <a:latin typeface="Arial Black" pitchFamily="34" charset="0"/>
            </a:endParaRPr>
          </a:p>
        </p:txBody>
      </p:sp>
      <p:sp>
        <p:nvSpPr>
          <p:cNvPr id="5" name="4 Rectángulo"/>
          <p:cNvSpPr/>
          <p:nvPr/>
        </p:nvSpPr>
        <p:spPr>
          <a:xfrm>
            <a:off x="539552" y="1340768"/>
            <a:ext cx="8004394" cy="3985706"/>
          </a:xfrm>
          <a:prstGeom prst="rect">
            <a:avLst/>
          </a:prstGeom>
        </p:spPr>
        <p:txBody>
          <a:bodyPr wrap="square">
            <a:spAutoFit/>
          </a:bodyPr>
          <a:lstStyle/>
          <a:p>
            <a:pPr algn="just"/>
            <a:r>
              <a:rPr lang="es-CL" dirty="0" smtClean="0"/>
              <a:t>	</a:t>
            </a:r>
            <a:r>
              <a:rPr lang="es-CL" sz="2300" dirty="0"/>
              <a:t>Tomando en cuenta este nuevo escenario y pensando en ayudar al desarrollo de su </a:t>
            </a:r>
            <a:r>
              <a:rPr lang="es-CL" sz="2300" dirty="0" smtClean="0"/>
              <a:t>negocio, </a:t>
            </a:r>
            <a:r>
              <a:rPr lang="es-CL" sz="2300" dirty="0"/>
              <a:t>hemos desarrollado un producto flexible, capaz de ajustarse a los requerimientos de información de su empresa y la Superintendencia de Valores y Seguros (SVS). </a:t>
            </a:r>
          </a:p>
          <a:p>
            <a:r>
              <a:rPr lang="es-CL" sz="2300" dirty="0"/>
              <a:t>	</a:t>
            </a:r>
          </a:p>
          <a:p>
            <a:pPr algn="just"/>
            <a:r>
              <a:rPr lang="es-CL" sz="2300" dirty="0"/>
              <a:t>	Estamos hablando de </a:t>
            </a:r>
            <a:r>
              <a:rPr lang="es-CL" sz="2300" b="1" dirty="0"/>
              <a:t>EXFIDA</a:t>
            </a:r>
            <a:r>
              <a:rPr lang="es-CL" sz="2300" dirty="0"/>
              <a:t> un </a:t>
            </a:r>
            <a:r>
              <a:rPr lang="es-CL" sz="2300" dirty="0" smtClean="0"/>
              <a:t>software que provee flexibilidad a </a:t>
            </a:r>
            <a:r>
              <a:rPr lang="es-CL" sz="2300" dirty="0"/>
              <a:t>la hora de enfrentar los continuos cambios del mundo IFRS, estados financieros  (EEFF) y XBRL.</a:t>
            </a:r>
          </a:p>
        </p:txBody>
      </p:sp>
      <p:sp>
        <p:nvSpPr>
          <p:cNvPr id="7" name="1 Título"/>
          <p:cNvSpPr txBox="1">
            <a:spLocks/>
          </p:cNvSpPr>
          <p:nvPr/>
        </p:nvSpPr>
        <p:spPr>
          <a:xfrm>
            <a:off x="457200" y="274638"/>
            <a:ext cx="8229600" cy="850106"/>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endParaRPr lang="es-CL" sz="2400" dirty="0">
              <a:latin typeface="Arial Black" pitchFamily="34" charset="0"/>
            </a:endParaRPr>
          </a:p>
        </p:txBody>
      </p:sp>
      <p:pic>
        <p:nvPicPr>
          <p:cNvPr id="8" name="7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9" name="8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052736"/>
            <a:ext cx="8229600" cy="4525963"/>
          </a:xfrm>
        </p:spPr>
        <p:txBody>
          <a:bodyPr>
            <a:normAutofit fontScale="92500" lnSpcReduction="10000"/>
          </a:bodyPr>
          <a:lstStyle/>
          <a:p>
            <a:pPr algn="just">
              <a:buFont typeface="Wingdings" pitchFamily="2" charset="2"/>
              <a:buChar char="§"/>
            </a:pPr>
            <a:r>
              <a:rPr lang="es-CL" sz="2300" dirty="0" smtClean="0"/>
              <a:t>Aplicación 100% web.</a:t>
            </a:r>
          </a:p>
          <a:p>
            <a:pPr algn="just">
              <a:buFont typeface="Wingdings" pitchFamily="2" charset="2"/>
              <a:buChar char="§"/>
            </a:pPr>
            <a:r>
              <a:rPr lang="es-CL" sz="2300" dirty="0" smtClean="0"/>
              <a:t>Multiusuarios</a:t>
            </a:r>
          </a:p>
          <a:p>
            <a:pPr algn="just">
              <a:buFont typeface="Wingdings" pitchFamily="2" charset="2"/>
              <a:buChar char="§"/>
            </a:pPr>
            <a:r>
              <a:rPr lang="es-CL" sz="2300" dirty="0" smtClean="0"/>
              <a:t>Multiempresas</a:t>
            </a:r>
          </a:p>
          <a:p>
            <a:pPr algn="just">
              <a:buFont typeface="Wingdings" pitchFamily="2" charset="2"/>
              <a:buChar char="§"/>
            </a:pPr>
            <a:r>
              <a:rPr lang="es-CL" sz="2300" dirty="0" smtClean="0"/>
              <a:t>Interfaces usables.</a:t>
            </a:r>
          </a:p>
          <a:p>
            <a:pPr algn="just">
              <a:buFont typeface="Wingdings" pitchFamily="2" charset="2"/>
              <a:buChar char="§"/>
            </a:pPr>
            <a:r>
              <a:rPr lang="es-CL" sz="2300" dirty="0" smtClean="0"/>
              <a:t>Revelaciones </a:t>
            </a:r>
            <a:r>
              <a:rPr lang="es-CL" sz="2300" dirty="0" smtClean="0">
                <a:effectLst>
                  <a:outerShdw blurRad="38100" dist="38100" dir="2700000" algn="tl">
                    <a:srgbClr val="000000">
                      <a:alpha val="43137"/>
                    </a:srgbClr>
                  </a:outerShdw>
                </a:effectLst>
              </a:rPr>
              <a:t>100%  configurables</a:t>
            </a:r>
            <a:r>
              <a:rPr lang="es-CL" sz="2300" dirty="0" smtClean="0"/>
              <a:t> según las normativas.</a:t>
            </a:r>
          </a:p>
          <a:p>
            <a:pPr algn="just">
              <a:buFont typeface="Wingdings" pitchFamily="2" charset="2"/>
              <a:buChar char="§"/>
            </a:pPr>
            <a:r>
              <a:rPr lang="es-CL" sz="2300" dirty="0" smtClean="0"/>
              <a:t>Cumple con las especificaciones de la SVS.</a:t>
            </a:r>
          </a:p>
          <a:p>
            <a:pPr algn="just">
              <a:buFont typeface="Wingdings" pitchFamily="2" charset="2"/>
              <a:buChar char="§"/>
            </a:pPr>
            <a:r>
              <a:rPr lang="es-CL" sz="2300" dirty="0"/>
              <a:t>Generación de archivos </a:t>
            </a:r>
            <a:r>
              <a:rPr lang="es-CL" sz="2300" dirty="0">
                <a:effectLst>
                  <a:outerShdw blurRad="38100" dist="38100" dir="2700000" algn="tl">
                    <a:srgbClr val="000000">
                      <a:alpha val="43137"/>
                    </a:srgbClr>
                  </a:outerShdw>
                </a:effectLst>
              </a:rPr>
              <a:t>XBRL </a:t>
            </a:r>
            <a:r>
              <a:rPr lang="es-CL" sz="2300" dirty="0" smtClean="0"/>
              <a:t>el cual independiza a su Empresa de los proveedores externos al momento de generar el envió de </a:t>
            </a:r>
            <a:r>
              <a:rPr lang="es-CL" sz="2300" dirty="0" smtClean="0">
                <a:effectLst>
                  <a:outerShdw blurRad="38100" dist="38100" dir="2700000" algn="tl">
                    <a:srgbClr val="000000">
                      <a:alpha val="43137"/>
                    </a:srgbClr>
                  </a:outerShdw>
                </a:effectLst>
              </a:rPr>
              <a:t>XBRL </a:t>
            </a:r>
            <a:r>
              <a:rPr lang="es-CL" sz="2300" dirty="0" smtClean="0"/>
              <a:t>a la SVS.</a:t>
            </a:r>
          </a:p>
          <a:p>
            <a:pPr algn="just">
              <a:buFont typeface="Wingdings" pitchFamily="2" charset="2"/>
              <a:buChar char="§"/>
            </a:pPr>
            <a:r>
              <a:rPr lang="es-CL" sz="2300" dirty="0" smtClean="0"/>
              <a:t>Proporciona herramientas de Control que permiten tener una visión amplia sobre el estado de completitud de los datos para los períodos informados (Workflow de Aprobación).</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Principales </a:t>
            </a:r>
            <a:r>
              <a:rPr lang="es-CL" sz="2400" dirty="0" smtClean="0">
                <a:latin typeface="Arial Black" pitchFamily="34" charset="0"/>
              </a:rPr>
              <a:t>Características &gt;</a:t>
            </a:r>
            <a:endParaRPr lang="es-CL" sz="2400" dirty="0">
              <a:latin typeface="Arial Black" pitchFamily="34" charset="0"/>
            </a:endParaRPr>
          </a:p>
        </p:txBody>
      </p:sp>
      <p:pic>
        <p:nvPicPr>
          <p:cNvPr id="6" name="5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7" name="6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1390</TotalTime>
  <Words>277</Words>
  <Application>Microsoft Office PowerPoint</Application>
  <PresentationFormat>Presentación en pantalla (4:3)</PresentationFormat>
  <Paragraphs>86</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Concurrencia</vt:lpstr>
      <vt:lpstr> (Exposure Finantial Data) Software de gestión de Revelaciones y Estados Financieros para Entidades Aseguradoras.</vt:lpstr>
      <vt:lpstr>Nuestra empresa &gt;</vt:lpstr>
      <vt:lpstr>Nuestro Enfoque &gt;</vt:lpstr>
      <vt:lpstr>Nuestra Fuerza &gt;</vt:lpstr>
      <vt:lpstr>Nuestras Alianzas &gt;</vt:lpstr>
      <vt:lpstr>IFRS, XBRL. La estandarización financiera  esta aquí &gt;</vt:lpstr>
      <vt:lpstr>IFRS, XBRL. La estandarización financiera   esta aquí &gt;</vt:lpstr>
      <vt:lpstr>Nuestra respuesta al desafío &gt;</vt:lpstr>
      <vt:lpstr>Principales Características &gt;</vt:lpstr>
      <vt:lpstr>EXFIDA, seguro y confiable &gt;</vt:lpstr>
      <vt:lpstr>EXFIDA, seguro y confiable &gt;</vt:lpstr>
      <vt:lpstr>Diapositiva 12</vt:lpstr>
      <vt:lpstr>Configure sus Revelaciones &gt;</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178</cp:revision>
  <dcterms:created xsi:type="dcterms:W3CDTF">2012-07-26T21:18:38Z</dcterms:created>
  <dcterms:modified xsi:type="dcterms:W3CDTF">2012-08-16T03:51:01Z</dcterms:modified>
</cp:coreProperties>
</file>