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59" r:id="rId11"/>
    <p:sldId id="266" r:id="rId12"/>
    <p:sldId id="267" r:id="rId13"/>
    <p:sldId id="268" r:id="rId14"/>
    <p:sldId id="269" r:id="rId15"/>
    <p:sldId id="275" r:id="rId16"/>
    <p:sldId id="270" r:id="rId17"/>
    <p:sldId id="271" r:id="rId18"/>
    <p:sldId id="272" r:id="rId19"/>
    <p:sldId id="273" r:id="rId20"/>
    <p:sldId id="274" r:id="rId21"/>
    <p:sldId id="277" r:id="rId22"/>
    <p:sldId id="260" r:id="rId23"/>
    <p:sldId id="278" r:id="rId24"/>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61" autoAdjust="0"/>
  </p:normalViewPr>
  <p:slideViewPr>
    <p:cSldViewPr>
      <p:cViewPr varScale="1">
        <p:scale>
          <a:sx n="67" d="100"/>
          <a:sy n="67" d="100"/>
        </p:scale>
        <p:origin x="-13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30-07-2012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30-07-2012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5.jpeg"/><Relationship Id="rId7" Type="http://schemas.openxmlformats.org/officeDocument/2006/relationships/image" Target="../media/image9.gif"/><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gif"/><Relationship Id="rId10" Type="http://schemas.openxmlformats.org/officeDocument/2006/relationships/image" Target="../media/image11.jpeg"/><Relationship Id="rId4" Type="http://schemas.openxmlformats.org/officeDocument/2006/relationships/image" Target="../media/image6.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EXFIDA </a:t>
            </a:r>
            <a:r>
              <a:rPr lang="es-CL" sz="2000" dirty="0" smtClean="0"/>
              <a:t>(</a:t>
            </a:r>
            <a:r>
              <a:rPr lang="es-CL" sz="2000" dirty="0" err="1" smtClean="0"/>
              <a:t>Exposure</a:t>
            </a:r>
            <a:r>
              <a:rPr lang="es-CL" sz="2000" dirty="0" smtClean="0"/>
              <a:t> </a:t>
            </a:r>
            <a:r>
              <a:rPr lang="es-CL" sz="2000" dirty="0" err="1" smtClean="0"/>
              <a:t>Finantial</a:t>
            </a:r>
            <a:r>
              <a:rPr lang="es-CL" sz="2000" dirty="0" smtClean="0"/>
              <a:t> Data </a:t>
            </a:r>
            <a:r>
              <a:rPr lang="es-CL" sz="2000" dirty="0" err="1" smtClean="0"/>
              <a:t>System</a:t>
            </a:r>
            <a:r>
              <a:rPr lang="es-CL" sz="2000" dirty="0" smtClean="0"/>
              <a:t>)</a:t>
            </a:r>
            <a:r>
              <a:rPr lang="es-CL" sz="5400" dirty="0" smtClean="0"/>
              <a:t/>
            </a:r>
            <a:br>
              <a:rPr lang="es-CL" sz="5400"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571472" y="571480"/>
            <a:ext cx="1357322" cy="1357322"/>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71480"/>
            <a:ext cx="8229600" cy="4525963"/>
          </a:xfrm>
        </p:spPr>
        <p:txBody>
          <a:bodyPr>
            <a:normAutofit/>
          </a:bodyPr>
          <a:lstStyle/>
          <a:p>
            <a:pPr algn="just"/>
            <a:r>
              <a:rPr lang="es-CL" sz="2300" dirty="0" smtClean="0"/>
              <a:t>Interfaz Amigable y Usable.</a:t>
            </a:r>
          </a:p>
          <a:p>
            <a:pPr algn="just"/>
            <a:r>
              <a:rPr lang="es-CL" sz="2300" dirty="0" smtClean="0"/>
              <a:t>Configurable y parametrizable.</a:t>
            </a:r>
          </a:p>
          <a:p>
            <a:pPr algn="just"/>
            <a:r>
              <a:rPr lang="es-CL" sz="2300" dirty="0" smtClean="0"/>
              <a:t>Disponible en Intranet y 100% Web.</a:t>
            </a:r>
          </a:p>
          <a:p>
            <a:pPr algn="just"/>
            <a:r>
              <a:rPr lang="es-CL" sz="2300" dirty="0" smtClean="0"/>
              <a:t>Este producto entrega una solución concreta a los procesos de obtención, administración, gestión y almacenamiento integral de toda la información involucrada en las Revelaciones según la norma IFRS.</a:t>
            </a:r>
            <a:endParaRPr lang="es-CL" sz="2300" dirty="0"/>
          </a:p>
        </p:txBody>
      </p:sp>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L" dirty="0" smtClean="0">
                <a:effectLst>
                  <a:outerShdw blurRad="38100" dist="38100" dir="2700000" algn="tl">
                    <a:srgbClr val="000000">
                      <a:alpha val="43137"/>
                    </a:srgbClr>
                  </a:outerShdw>
                </a:effectLst>
              </a:rPr>
              <a:t>Configurador de Estructuras</a:t>
            </a:r>
            <a:r>
              <a:rPr lang="es-CL" dirty="0" smtClean="0"/>
              <a:t>: Configure dinámicamente las estructuras de Información para las Revelaciones según la normativa de la </a:t>
            </a:r>
            <a:r>
              <a:rPr lang="es-CL" dirty="0" smtClean="0"/>
              <a:t>Superintendencia </a:t>
            </a:r>
            <a:r>
              <a:rPr lang="es-CL" dirty="0" smtClean="0"/>
              <a:t>de Valores y Seguros.</a:t>
            </a:r>
            <a:endParaRPr lang="es-CL" dirty="0"/>
          </a:p>
        </p:txBody>
      </p:sp>
      <p:sp>
        <p:nvSpPr>
          <p:cNvPr id="3" name="2 Título"/>
          <p:cNvSpPr>
            <a:spLocks noGrp="1"/>
          </p:cNvSpPr>
          <p:nvPr>
            <p:ph type="title"/>
          </p:nvPr>
        </p:nvSpPr>
        <p:spPr/>
        <p:txBody>
          <a:bodyPr/>
          <a:lstStyle/>
          <a:p>
            <a:r>
              <a:rPr lang="es-CL" sz="3200" dirty="0" smtClean="0"/>
              <a:t>Módulos</a:t>
            </a:r>
            <a:r>
              <a:rPr lang="es-CL" dirty="0" smtClean="0"/>
              <a:t>.</a:t>
            </a:r>
            <a:endParaRPr lang="es-CL" dirty="0"/>
          </a:p>
        </p:txBody>
      </p:sp>
      <p:pic>
        <p:nvPicPr>
          <p:cNvPr id="4" name="Picture 6"/>
          <p:cNvPicPr>
            <a:picLocks noChangeAspect="1" noChangeArrowheads="1"/>
          </p:cNvPicPr>
          <p:nvPr/>
        </p:nvPicPr>
        <p:blipFill>
          <a:blip r:embed="rId2"/>
          <a:srcRect l="21799" t="2035" b="14518"/>
          <a:stretch>
            <a:fillRect/>
          </a:stretch>
        </p:blipFill>
        <p:spPr bwMode="auto">
          <a:xfrm>
            <a:off x="4211961" y="3418602"/>
            <a:ext cx="4248472" cy="3034734"/>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Configurador de Fórmulas de Cálculo.</a:t>
            </a:r>
            <a:r>
              <a:rPr lang="es-CL" dirty="0" smtClean="0"/>
              <a:t> </a:t>
            </a:r>
            <a:br>
              <a:rPr lang="es-CL" dirty="0" smtClean="0"/>
            </a:br>
            <a:r>
              <a:rPr lang="es-CL" dirty="0" smtClean="0"/>
              <a:t/>
            </a:r>
            <a:br>
              <a:rPr lang="es-CL" dirty="0" smtClean="0"/>
            </a:br>
            <a:r>
              <a:rPr lang="es-CL" dirty="0" smtClean="0"/>
              <a:t>Configure las </a:t>
            </a:r>
            <a:r>
              <a:rPr lang="es-CL" dirty="0"/>
              <a:t>O</a:t>
            </a:r>
            <a:r>
              <a:rPr lang="es-CL" dirty="0" smtClean="0"/>
              <a:t>peratorias necesarias entre los campos de cada Cuadro y establezca Sumas y Restas.</a:t>
            </a:r>
            <a:endParaRPr lang="es-CL" dirty="0"/>
          </a:p>
        </p:txBody>
      </p:sp>
      <p:pic>
        <p:nvPicPr>
          <p:cNvPr id="4" name="Picture 4"/>
          <p:cNvPicPr>
            <a:picLocks noChangeAspect="1" noChangeArrowheads="1"/>
          </p:cNvPicPr>
          <p:nvPr/>
        </p:nvPicPr>
        <p:blipFill>
          <a:blip r:embed="rId3"/>
          <a:srcRect/>
          <a:stretch>
            <a:fillRect/>
          </a:stretch>
        </p:blipFill>
        <p:spPr bwMode="auto">
          <a:xfrm>
            <a:off x="2843808" y="2636912"/>
            <a:ext cx="5674514" cy="321471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Cargador y Validador de Estados </a:t>
            </a:r>
            <a:br>
              <a:rPr lang="es-CL" dirty="0" smtClean="0">
                <a:effectLst>
                  <a:outerShdw blurRad="38100" dist="38100" dir="2700000" algn="tl">
                    <a:srgbClr val="000000">
                      <a:alpha val="43137"/>
                    </a:srgbClr>
                  </a:outerShdw>
                </a:effectLst>
              </a:rPr>
            </a:br>
            <a:r>
              <a:rPr lang="es-CL" dirty="0" smtClean="0">
                <a:effectLst>
                  <a:outerShdw blurRad="38100" dist="38100" dir="2700000" algn="tl">
                    <a:srgbClr val="000000">
                      <a:alpha val="43137"/>
                    </a:srgbClr>
                  </a:outerShdw>
                </a:effectLst>
              </a:rPr>
              <a:t>Financieros.</a:t>
            </a:r>
            <a:r>
              <a:rPr lang="es-CL" dirty="0" smtClean="0"/>
              <a:t/>
            </a:r>
            <a:br>
              <a:rPr lang="es-CL" dirty="0" smtClean="0"/>
            </a:br>
            <a:r>
              <a:rPr lang="es-CL" dirty="0" smtClean="0"/>
              <a:t/>
            </a:r>
            <a:br>
              <a:rPr lang="es-CL" dirty="0" smtClean="0"/>
            </a:br>
            <a:r>
              <a:rPr lang="es-CL" dirty="0" smtClean="0"/>
              <a:t>Cargue sus Estados Financieros en el Sistema y valide sus ingresos de Información en base a los EE.FF.</a:t>
            </a:r>
            <a:endParaRPr lang="es-CL" dirty="0"/>
          </a:p>
        </p:txBody>
      </p:sp>
      <p:pic>
        <p:nvPicPr>
          <p:cNvPr id="8195" name="Picture 3"/>
          <p:cNvPicPr>
            <a:picLocks noChangeAspect="1" noChangeArrowheads="1"/>
          </p:cNvPicPr>
          <p:nvPr/>
        </p:nvPicPr>
        <p:blipFill>
          <a:blip r:embed="rId3"/>
          <a:srcRect/>
          <a:stretch>
            <a:fillRect/>
          </a:stretch>
        </p:blipFill>
        <p:spPr bwMode="auto">
          <a:xfrm>
            <a:off x="2500298" y="3001218"/>
            <a:ext cx="6000792" cy="314242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Flujo de Aprobación</a:t>
            </a:r>
            <a:r>
              <a:rPr lang="es-CL" dirty="0" smtClean="0">
                <a:effectLst>
                  <a:outerShdw blurRad="38100" dist="38100" dir="2700000" algn="tl">
                    <a:srgbClr val="000000">
                      <a:alpha val="43137"/>
                    </a:srgbClr>
                  </a:outerShdw>
                </a:effectLst>
              </a:rPr>
              <a:t>.</a:t>
            </a:r>
            <a:r>
              <a:rPr lang="es-CL" dirty="0" smtClean="0"/>
              <a:t/>
            </a:r>
            <a:br>
              <a:rPr lang="es-CL" dirty="0" smtClean="0"/>
            </a:br>
            <a:endParaRPr lang="es-CL" dirty="0" smtClean="0"/>
          </a:p>
          <a:p>
            <a:pPr algn="just">
              <a:buNone/>
            </a:pPr>
            <a:r>
              <a:rPr lang="es-CL" dirty="0" smtClean="0"/>
              <a:t>  Controle </a:t>
            </a:r>
            <a:r>
              <a:rPr lang="es-CL" dirty="0" smtClean="0"/>
              <a:t>el Flujo de la información de </a:t>
            </a:r>
            <a:r>
              <a:rPr lang="es-CL" dirty="0" smtClean="0"/>
              <a:t>cada Período</a:t>
            </a:r>
            <a:r>
              <a:rPr lang="es-CL" dirty="0" smtClean="0"/>
              <a:t>, visualizando el estado de sus Revelaciones.</a:t>
            </a:r>
            <a:endParaRPr lang="es-CL" dirty="0"/>
          </a:p>
        </p:txBody>
      </p:sp>
      <p:pic>
        <p:nvPicPr>
          <p:cNvPr id="3" name="Picture 3"/>
          <p:cNvPicPr>
            <a:picLocks noChangeAspect="1" noChangeArrowheads="1"/>
          </p:cNvPicPr>
          <p:nvPr/>
        </p:nvPicPr>
        <p:blipFill>
          <a:blip r:embed="rId2"/>
          <a:srcRect b="6584"/>
          <a:stretch>
            <a:fillRect/>
          </a:stretch>
        </p:blipFill>
        <p:spPr bwMode="auto">
          <a:xfrm>
            <a:off x="3643306" y="2523676"/>
            <a:ext cx="4892051" cy="3857652"/>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Apertura y Cierre de Período.</a:t>
            </a:r>
            <a:r>
              <a:rPr lang="es-CL" dirty="0" smtClean="0"/>
              <a:t/>
            </a:r>
            <a:br>
              <a:rPr lang="es-CL" dirty="0" smtClean="0"/>
            </a:br>
            <a:r>
              <a:rPr lang="es-CL" dirty="0" smtClean="0"/>
              <a:t/>
            </a:r>
            <a:br>
              <a:rPr lang="es-CL" dirty="0" smtClean="0"/>
            </a:br>
            <a:r>
              <a:rPr lang="es-CL" dirty="0" smtClean="0"/>
              <a:t/>
            </a:r>
            <a:br>
              <a:rPr lang="es-CL" dirty="0" smtClean="0"/>
            </a:br>
            <a:r>
              <a:rPr lang="es-CL" dirty="0" smtClean="0"/>
              <a:t>Realice operaciones de Cierre y Apertura de período para el Ingreso de su Información.</a:t>
            </a:r>
            <a:endParaRPr lang="es-CL" dirty="0"/>
          </a:p>
        </p:txBody>
      </p:sp>
      <p:pic>
        <p:nvPicPr>
          <p:cNvPr id="6146" name="Picture 2"/>
          <p:cNvPicPr>
            <a:picLocks noChangeAspect="1" noChangeArrowheads="1"/>
          </p:cNvPicPr>
          <p:nvPr/>
        </p:nvPicPr>
        <p:blipFill>
          <a:blip r:embed="rId3"/>
          <a:srcRect/>
          <a:stretch>
            <a:fillRect/>
          </a:stretch>
        </p:blipFill>
        <p:spPr bwMode="auto">
          <a:xfrm>
            <a:off x="1000100" y="2543185"/>
            <a:ext cx="7261160" cy="3386145"/>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Proceso e Ingreso de Información.</a:t>
            </a:r>
            <a:r>
              <a:rPr lang="es-CL" dirty="0" smtClean="0"/>
              <a:t/>
            </a:r>
            <a:br>
              <a:rPr lang="es-CL" dirty="0" smtClean="0"/>
            </a:br>
            <a:r>
              <a:rPr lang="es-CL" dirty="0" smtClean="0"/>
              <a:t/>
            </a:r>
            <a:br>
              <a:rPr lang="es-CL" dirty="0" smtClean="0"/>
            </a:br>
            <a:r>
              <a:rPr lang="es-CL" dirty="0" smtClean="0"/>
              <a:t>Ingrese su Información de Revelaciones, validando dichos ingresos contra sus Estados </a:t>
            </a:r>
            <a:r>
              <a:rPr lang="es-CL" dirty="0"/>
              <a:t>F</a:t>
            </a:r>
            <a:r>
              <a:rPr lang="es-CL" dirty="0" smtClean="0"/>
              <a:t>inancieros.</a:t>
            </a:r>
            <a:endParaRPr lang="es-CL" dirty="0"/>
          </a:p>
        </p:txBody>
      </p:sp>
      <p:pic>
        <p:nvPicPr>
          <p:cNvPr id="1026" name="Picture 2"/>
          <p:cNvPicPr>
            <a:picLocks noChangeAspect="1" noChangeArrowheads="1"/>
          </p:cNvPicPr>
          <p:nvPr/>
        </p:nvPicPr>
        <p:blipFill>
          <a:blip r:embed="rId3"/>
          <a:srcRect/>
          <a:stretch>
            <a:fillRect/>
          </a:stretch>
        </p:blipFill>
        <p:spPr bwMode="auto">
          <a:xfrm>
            <a:off x="642910" y="2609863"/>
            <a:ext cx="7888896" cy="324802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Perfilamiento.</a:t>
            </a:r>
            <a:r>
              <a:rPr lang="es-CL" dirty="0" smtClean="0"/>
              <a:t/>
            </a:r>
            <a:br>
              <a:rPr lang="es-CL" dirty="0" smtClean="0"/>
            </a:br>
            <a:r>
              <a:rPr lang="es-CL" dirty="0" smtClean="0"/>
              <a:t/>
            </a:r>
            <a:br>
              <a:rPr lang="es-CL" dirty="0" smtClean="0"/>
            </a:br>
            <a:r>
              <a:rPr lang="es-CL" dirty="0" smtClean="0"/>
              <a:t>Entre las diferentes opciones de perfilamiento se encuentran:</a:t>
            </a:r>
          </a:p>
          <a:p>
            <a:pPr lvl="1" algn="just"/>
            <a:r>
              <a:rPr lang="es-CL" dirty="0" smtClean="0"/>
              <a:t>Administración de Usuarios, Grupos y Empresa.</a:t>
            </a:r>
          </a:p>
          <a:p>
            <a:pPr lvl="1" algn="just"/>
            <a:r>
              <a:rPr lang="es-CL" dirty="0" smtClean="0"/>
              <a:t>Accesos y bloqueo de Sistema.</a:t>
            </a:r>
          </a:p>
        </p:txBody>
      </p:sp>
      <p:pic>
        <p:nvPicPr>
          <p:cNvPr id="2051" name="Picture 3"/>
          <p:cNvPicPr>
            <a:picLocks noChangeAspect="1" noChangeArrowheads="1"/>
          </p:cNvPicPr>
          <p:nvPr/>
        </p:nvPicPr>
        <p:blipFill>
          <a:blip r:embed="rId3"/>
          <a:srcRect/>
          <a:stretch>
            <a:fillRect/>
          </a:stretch>
        </p:blipFill>
        <p:spPr bwMode="auto">
          <a:xfrm>
            <a:off x="2500298" y="3000372"/>
            <a:ext cx="6000792" cy="317457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a:noFill/>
          <a:ln>
            <a:noFill/>
          </a:ln>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Reportes.</a:t>
            </a:r>
            <a:r>
              <a:rPr lang="es-CL" dirty="0" smtClean="0"/>
              <a:t/>
            </a:r>
            <a:br>
              <a:rPr lang="es-CL" dirty="0" smtClean="0"/>
            </a:br>
            <a:r>
              <a:rPr lang="es-CL" dirty="0" smtClean="0"/>
              <a:t/>
            </a:r>
            <a:br>
              <a:rPr lang="es-CL" dirty="0" smtClean="0"/>
            </a:br>
            <a:r>
              <a:rPr lang="es-CL" dirty="0" smtClean="0"/>
              <a:t>Con EXFIDA cuente con un completo módulo de Reportes.</a:t>
            </a:r>
          </a:p>
          <a:p>
            <a:pPr lvl="2" algn="just"/>
            <a:r>
              <a:rPr lang="es-CL" dirty="0" smtClean="0"/>
              <a:t>Consolidado Total de Revelaciones en MS Word.</a:t>
            </a:r>
          </a:p>
          <a:p>
            <a:pPr lvl="2" algn="just"/>
            <a:r>
              <a:rPr lang="es-CL" dirty="0" smtClean="0"/>
              <a:t>Revelaciones en Formato MS Excel.</a:t>
            </a:r>
          </a:p>
        </p:txBody>
      </p:sp>
      <p:pic>
        <p:nvPicPr>
          <p:cNvPr id="3075" name="Picture 3"/>
          <p:cNvPicPr>
            <a:picLocks noChangeAspect="1" noChangeArrowheads="1"/>
          </p:cNvPicPr>
          <p:nvPr/>
        </p:nvPicPr>
        <p:blipFill>
          <a:blip r:embed="rId3"/>
          <a:srcRect/>
          <a:stretch>
            <a:fillRect/>
          </a:stretch>
        </p:blipFill>
        <p:spPr bwMode="auto">
          <a:xfrm>
            <a:off x="1857356" y="3214686"/>
            <a:ext cx="6494054" cy="287105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358775" lvl="2"/>
            <a:r>
              <a:rPr lang="es-CL" dirty="0" smtClean="0"/>
              <a:t>Consolidado Total de Revelaciones en MS Word.</a:t>
            </a:r>
          </a:p>
        </p:txBody>
      </p:sp>
      <p:pic>
        <p:nvPicPr>
          <p:cNvPr id="7" name="Picture 3"/>
          <p:cNvPicPr>
            <a:picLocks noChangeAspect="1" noChangeArrowheads="1"/>
          </p:cNvPicPr>
          <p:nvPr/>
        </p:nvPicPr>
        <p:blipFill>
          <a:blip r:embed="rId3"/>
          <a:srcRect/>
          <a:stretch>
            <a:fillRect/>
          </a:stretch>
        </p:blipFill>
        <p:spPr bwMode="auto">
          <a:xfrm>
            <a:off x="357158" y="1500174"/>
            <a:ext cx="8290975" cy="392909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p:txBody>
          <a:bodyPr>
            <a:normAutofit/>
          </a:bodyPr>
          <a:lstStyle/>
          <a:p>
            <a:r>
              <a:rPr lang="es-CL" sz="2300" dirty="0" smtClean="0"/>
              <a:t>Somos una empresa chilena con 18 años de experiencia profesional en las áreas de desarrollo de software y consultoría.</a:t>
            </a:r>
            <a:endParaRPr lang="es-MX" sz="2300" dirty="0" smtClean="0"/>
          </a:p>
          <a:p>
            <a:pPr algn="just">
              <a:lnSpc>
                <a:spcPct val="90000"/>
              </a:lnSpc>
              <a:spcBef>
                <a:spcPct val="20000"/>
              </a:spcBef>
            </a:pPr>
            <a:endParaRPr lang="es-MX" sz="2300" dirty="0" smtClean="0"/>
          </a:p>
          <a:p>
            <a:pPr algn="just">
              <a:lnSpc>
                <a:spcPct val="90000"/>
              </a:lnSpc>
              <a:spcBef>
                <a:spcPct val="20000"/>
              </a:spcBef>
            </a:pPr>
            <a:r>
              <a:rPr lang="es-MX" sz="2300" dirty="0" smtClean="0"/>
              <a:t>Actualmente, en nuestra línea de productos ofrecemos,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smtClean="0"/>
              <a:t>proveer</a:t>
            </a:r>
            <a:r>
              <a:rPr lang="es-MX" sz="2300" dirty="0" smtClean="0"/>
              <a:t> </a:t>
            </a:r>
            <a:r>
              <a:rPr lang="es-ES" sz="2300" dirty="0" smtClean="0"/>
              <a:t> soluciones integrales de </a:t>
            </a:r>
            <a:r>
              <a:rPr lang="es-MX" sz="2300" dirty="0" smtClean="0"/>
              <a:t>tecnología de la Información (TI).</a:t>
            </a:r>
            <a:endParaRPr lang="es-ES" sz="2300" dirty="0" smtClean="0"/>
          </a:p>
          <a:p>
            <a:endParaRPr lang="es-CL" dirty="0"/>
          </a:p>
        </p:txBody>
      </p:sp>
      <p:sp>
        <p:nvSpPr>
          <p:cNvPr id="3" name="2 Título"/>
          <p:cNvSpPr>
            <a:spLocks noGrp="1"/>
          </p:cNvSpPr>
          <p:nvPr>
            <p:ph type="title"/>
          </p:nvPr>
        </p:nvSpPr>
        <p:spPr/>
        <p:txBody>
          <a:bodyPr/>
          <a:lstStyle/>
          <a:p>
            <a:r>
              <a:rPr lang="es-CL" sz="3200" dirty="0" smtClean="0"/>
              <a:t>Nuestra Empresa.</a:t>
            </a:r>
            <a:endParaRPr lang="es-CL" sz="3200"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lstStyle/>
          <a:p>
            <a:pPr marL="357188" lvl="2" indent="-271463" algn="just"/>
            <a:r>
              <a:rPr lang="es-CL" dirty="0" smtClean="0"/>
              <a:t>Revelaciones en Formato MS Excel.</a:t>
            </a:r>
          </a:p>
        </p:txBody>
      </p:sp>
      <p:pic>
        <p:nvPicPr>
          <p:cNvPr id="5122" name="Picture 2"/>
          <p:cNvPicPr>
            <a:picLocks noChangeAspect="1" noChangeArrowheads="1"/>
          </p:cNvPicPr>
          <p:nvPr/>
        </p:nvPicPr>
        <p:blipFill>
          <a:blip r:embed="rId3"/>
          <a:srcRect/>
          <a:stretch>
            <a:fillRect/>
          </a:stretch>
        </p:blipFill>
        <p:spPr bwMode="auto">
          <a:xfrm>
            <a:off x="357158" y="1571612"/>
            <a:ext cx="8297221" cy="38576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r="37316"/>
          <a:stretch>
            <a:fillRect/>
          </a:stretch>
        </p:blipFill>
        <p:spPr bwMode="auto">
          <a:xfrm>
            <a:off x="357158" y="2567004"/>
            <a:ext cx="8143932" cy="3219450"/>
          </a:xfrm>
          <a:prstGeom prst="rect">
            <a:avLst/>
          </a:prstGeom>
          <a:ln>
            <a:noFill/>
          </a:ln>
          <a:effectLst>
            <a:outerShdw blurRad="292100" dist="139700" dir="2700000" algn="tl" rotWithShape="0">
              <a:srgbClr val="333333">
                <a:alpha val="65000"/>
              </a:srgbClr>
            </a:outerShdw>
          </a:effectLst>
        </p:spPr>
      </p:pic>
      <p:pic>
        <p:nvPicPr>
          <p:cNvPr id="7173" name="Picture 5"/>
          <p:cNvPicPr>
            <a:picLocks noChangeAspect="1" noChangeArrowheads="1"/>
          </p:cNvPicPr>
          <p:nvPr/>
        </p:nvPicPr>
        <p:blipFill>
          <a:blip r:embed="rId3"/>
          <a:srcRect/>
          <a:stretch>
            <a:fillRect/>
          </a:stretch>
        </p:blipFill>
        <p:spPr bwMode="auto">
          <a:xfrm>
            <a:off x="357158" y="428604"/>
            <a:ext cx="8072494" cy="188358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b="6584"/>
          <a:stretch>
            <a:fillRect/>
          </a:stretch>
        </p:blipFill>
        <p:spPr bwMode="auto">
          <a:xfrm>
            <a:off x="4067191" y="3286124"/>
            <a:ext cx="4076709" cy="321471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4714876" y="714356"/>
            <a:ext cx="4161311" cy="2357454"/>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a:srcRect r="6000"/>
          <a:stretch>
            <a:fillRect/>
          </a:stretch>
        </p:blipFill>
        <p:spPr bwMode="auto">
          <a:xfrm>
            <a:off x="357158" y="4143380"/>
            <a:ext cx="3357586" cy="1434999"/>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a:srcRect l="21799" t="2035" b="14518"/>
          <a:stretch>
            <a:fillRect/>
          </a:stretch>
        </p:blipFill>
        <p:spPr bwMode="auto">
          <a:xfrm>
            <a:off x="428596" y="285728"/>
            <a:ext cx="4100391"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ctr"/>
            <a:endParaRPr lang="es-CL" dirty="0" smtClean="0"/>
          </a:p>
          <a:p>
            <a:pPr algn="ctr"/>
            <a:endParaRPr lang="es-CL" dirty="0" smtClean="0"/>
          </a:p>
          <a:p>
            <a:pPr algn="ctr"/>
            <a:endParaRPr lang="es-CL" dirty="0" smtClean="0"/>
          </a:p>
          <a:p>
            <a:pPr algn="ctr"/>
            <a:r>
              <a:rPr lang="es-CL" dirty="0" smtClean="0"/>
              <a:t>FIN</a:t>
            </a:r>
            <a:endParaRPr lang="es-CL"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CL" sz="2300" dirty="0" smtClean="0"/>
              <a:t>Queremos ganarnos su confianza, a través de soluciones tecnológicas que permitan hacer más eficiente la gestión del negocio de su Empresa y brindándole a su Compañía siempre un </a:t>
            </a:r>
            <a:r>
              <a:rPr lang="es-CL" sz="2300" dirty="0" smtClean="0"/>
              <a:t>valor agregado</a:t>
            </a:r>
            <a:r>
              <a:rPr lang="es-CL" sz="2300" dirty="0" smtClean="0"/>
              <a:t>.</a:t>
            </a:r>
            <a:r>
              <a:rPr lang="es-CL" sz="2400" dirty="0" smtClean="0"/>
              <a:t/>
            </a:r>
            <a:br>
              <a:rPr lang="es-CL" sz="2400" dirty="0" smtClean="0"/>
            </a:br>
            <a:endParaRPr lang="es-CL" sz="2400" dirty="0" smtClean="0"/>
          </a:p>
          <a:p>
            <a:pPr lvl="2" algn="just"/>
            <a:r>
              <a:rPr lang="es-CL" sz="2000" dirty="0" smtClean="0"/>
              <a:t>Adecuamos lo mejor posible la relación Costo/Beneficio.</a:t>
            </a:r>
          </a:p>
          <a:p>
            <a:pPr lvl="2" algn="just"/>
            <a:r>
              <a:rPr lang="es-CL" sz="2000" dirty="0" smtClean="0"/>
              <a:t>Optimizamos la utilización de los recursos y su utilización.</a:t>
            </a:r>
          </a:p>
          <a:p>
            <a:pPr lvl="2" algn="just"/>
            <a:r>
              <a:rPr lang="es-CL" sz="2000" dirty="0" smtClean="0"/>
              <a:t>Aumentamos la productividad derivado del incremento de niveles de servicio.</a:t>
            </a:r>
          </a:p>
          <a:p>
            <a:pPr lvl="2" algn="just"/>
            <a:r>
              <a:rPr lang="es-CL" sz="2000" dirty="0" smtClean="0"/>
              <a:t>Buscamos la innovación en la adopción de nuevas tecnologías.</a:t>
            </a:r>
          </a:p>
          <a:p>
            <a:endParaRPr lang="es-CL" dirty="0"/>
          </a:p>
        </p:txBody>
      </p:sp>
      <p:sp>
        <p:nvSpPr>
          <p:cNvPr id="3" name="2 Título"/>
          <p:cNvSpPr>
            <a:spLocks noGrp="1"/>
          </p:cNvSpPr>
          <p:nvPr>
            <p:ph type="title"/>
          </p:nvPr>
        </p:nvSpPr>
        <p:spPr/>
        <p:txBody>
          <a:bodyPr>
            <a:normAutofit/>
          </a:bodyPr>
          <a:lstStyle/>
          <a:p>
            <a:r>
              <a:rPr lang="es-CL" sz="3200" dirty="0" smtClean="0"/>
              <a:t>Nuestro Enfoque.</a:t>
            </a:r>
            <a:endParaRPr lang="es-CL" sz="3200" dirty="0"/>
          </a:p>
        </p:txBody>
      </p:sp>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CL" sz="2400" dirty="0" smtClean="0"/>
              <a:t>Profesionales con excelente calidad técnica y humana.</a:t>
            </a:r>
          </a:p>
          <a:p>
            <a:pPr lvl="0"/>
            <a:r>
              <a:rPr lang="es-CL" sz="2400" dirty="0" smtClean="0"/>
              <a:t>Nuestra vocación es el servicio.</a:t>
            </a:r>
          </a:p>
          <a:p>
            <a:pPr lvl="0"/>
            <a:r>
              <a:rPr lang="es-CL" sz="2400" dirty="0" smtClean="0"/>
              <a:t>En nuestros procesos productivos aplicamos las mejores prácticas de la industria.</a:t>
            </a:r>
          </a:p>
          <a:p>
            <a:pPr lvl="0"/>
            <a:r>
              <a:rPr lang="es-CL" sz="2400" dirty="0" smtClean="0"/>
              <a:t>Queremos que nuestra relación con nuestros clientes sea duradera.</a:t>
            </a:r>
          </a:p>
          <a:p>
            <a:pPr>
              <a:buNone/>
            </a:pPr>
            <a:endParaRPr lang="es-CL" dirty="0"/>
          </a:p>
        </p:txBody>
      </p:sp>
      <p:sp>
        <p:nvSpPr>
          <p:cNvPr id="3" name="2 Título"/>
          <p:cNvSpPr>
            <a:spLocks noGrp="1"/>
          </p:cNvSpPr>
          <p:nvPr>
            <p:ph type="title"/>
          </p:nvPr>
        </p:nvSpPr>
        <p:spPr/>
        <p:txBody>
          <a:bodyPr>
            <a:normAutofit/>
          </a:bodyPr>
          <a:lstStyle/>
          <a:p>
            <a:r>
              <a:rPr lang="es-CL" sz="3200" dirty="0" smtClean="0"/>
              <a:t>Nuestra Fuerza.</a:t>
            </a:r>
            <a:endParaRPr lang="es-CL" sz="3200" dirty="0"/>
          </a:p>
        </p:txBody>
      </p:sp>
      <p:pic>
        <p:nvPicPr>
          <p:cNvPr id="4" name="Picture 32" descr="10197006"/>
          <p:cNvPicPr>
            <a:picLocks noChangeAspect="1" noChangeArrowheads="1"/>
          </p:cNvPicPr>
          <p:nvPr/>
        </p:nvPicPr>
        <p:blipFill>
          <a:blip r:embed="rId2"/>
          <a:srcRect/>
          <a:stretch>
            <a:fillRect/>
          </a:stretch>
        </p:blipFill>
        <p:spPr bwMode="auto">
          <a:xfrm>
            <a:off x="5562600" y="4343400"/>
            <a:ext cx="2286000" cy="1524000"/>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42910" y="3798168"/>
            <a:ext cx="8229600" cy="1143000"/>
          </a:xfrm>
        </p:spPr>
        <p:txBody>
          <a:bodyPr>
            <a:normAutofit/>
          </a:bodyPr>
          <a:lstStyle/>
          <a:p>
            <a:r>
              <a:rPr lang="es-CL" sz="3200" dirty="0" smtClean="0"/>
              <a:t>Nuestras Alianzas.</a:t>
            </a:r>
            <a:endParaRPr lang="es-CL" sz="3200" dirty="0"/>
          </a:p>
        </p:txBody>
      </p:sp>
      <p:pic>
        <p:nvPicPr>
          <p:cNvPr id="12" name="11 Imagen" descr="Codelco Chile"/>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472" y="1659676"/>
            <a:ext cx="1529542" cy="7813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14 Imagen" descr="banco Edwards"/>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43438" y="1643050"/>
            <a:ext cx="1512916" cy="8146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15 Imagen" descr="Italpasta S.A"/>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60232" y="1643049"/>
            <a:ext cx="1605600" cy="799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2 Título"/>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L"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Nuestras Referencias.</a:t>
            </a:r>
            <a:endParaRPr kumimoji="0" lang="es-CL"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18" name="17 Imagen" descr="boto_part_ibm.gif"/>
          <p:cNvPicPr>
            <a:picLocks noChangeAspect="1"/>
          </p:cNvPicPr>
          <p:nvPr/>
        </p:nvPicPr>
        <p:blipFill>
          <a:blip r:embed="rId5"/>
          <a:srcRect l="48530" b="8333"/>
          <a:stretch>
            <a:fillRect/>
          </a:stretch>
        </p:blipFill>
        <p:spPr>
          <a:xfrm>
            <a:off x="1428728" y="5091454"/>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18 Imagen" descr="boto_part_ingram.gif"/>
          <p:cNvPicPr>
            <a:picLocks noChangeAspect="1"/>
          </p:cNvPicPr>
          <p:nvPr/>
        </p:nvPicPr>
        <p:blipFill>
          <a:blip r:embed="rId6"/>
          <a:srcRect l="48530" b="8333"/>
          <a:stretch>
            <a:fillRect/>
          </a:stretch>
        </p:blipFill>
        <p:spPr>
          <a:xfrm>
            <a:off x="3619516" y="5091454"/>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19 Imagen" descr="boto_part_lenovo.gif"/>
          <p:cNvPicPr>
            <a:picLocks noChangeAspect="1"/>
          </p:cNvPicPr>
          <p:nvPr/>
        </p:nvPicPr>
        <p:blipFill rotWithShape="1">
          <a:blip r:embed="rId7"/>
          <a:srcRect l="48530" b="8333"/>
          <a:stretch/>
        </p:blipFill>
        <p:spPr>
          <a:xfrm>
            <a:off x="5834094" y="5091454"/>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1" name="20 Imagen" descr="logo_top_byte.gif"/>
          <p:cNvPicPr>
            <a:picLocks noChangeAspect="1"/>
          </p:cNvPicPr>
          <p:nvPr/>
        </p:nvPicPr>
        <p:blipFill>
          <a:blip r:embed="rId8">
            <a:duotone>
              <a:schemeClr val="bg2">
                <a:shade val="45000"/>
                <a:satMod val="135000"/>
              </a:schemeClr>
              <a:prstClr val="white"/>
            </a:duotone>
          </a:blip>
          <a:stretch>
            <a:fillRect/>
          </a:stretch>
        </p:blipFill>
        <p:spPr>
          <a:xfrm>
            <a:off x="7572396" y="357166"/>
            <a:ext cx="971550" cy="971550"/>
          </a:xfrm>
          <a:prstGeom prst="rect">
            <a:avLst/>
          </a:prstGeom>
        </p:spPr>
      </p:pic>
      <p:pic>
        <p:nvPicPr>
          <p:cNvPr id="13" name="12 Imagen" descr="Ministerio de Educación"/>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595786" y="1676498"/>
            <a:ext cx="1530000"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8" name="Picture 4" descr="http://t0.gstatic.com/images?q=tbn:ANd9GcRClOeU_gLYdD5Rftv1a1iuMtBlCC1G5cyVg2XZirWPEsgcf7dL"/>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3359675" y="2903432"/>
            <a:ext cx="2004413" cy="81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xmlns="">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L" sz="2300" dirty="0" smtClean="0"/>
              <a:t>Según la normativa de la </a:t>
            </a:r>
            <a:r>
              <a:rPr lang="es-CL" sz="2300" dirty="0" smtClean="0"/>
              <a:t>Superintendencia </a:t>
            </a:r>
            <a:r>
              <a:rPr lang="es-CL" sz="2300" dirty="0" smtClean="0"/>
              <a:t>de Valores y Seguros. Los estados financieros deberán prepararse de acuerdo a las Normas Internacionales de Información Financiera (IFRS) emitidas por la International Accounting Standard Board (IASB).</a:t>
            </a:r>
          </a:p>
          <a:p>
            <a:pPr algn="just"/>
            <a:endParaRPr lang="es-CL" sz="2300" dirty="0" smtClean="0"/>
          </a:p>
          <a:p>
            <a:pPr algn="just"/>
            <a:r>
              <a:rPr lang="es-CL" sz="2300" dirty="0" smtClean="0"/>
              <a:t>Adicionalmente la SVS especifica que las entidades aseguradoras deben divulgar información que no esta directamente reflejada en dichos Estados Financieros. Esta información llamada Revelaciones deberá ser presentada con carácter de obligatoria.</a:t>
            </a:r>
          </a:p>
          <a:p>
            <a:pPr algn="just"/>
            <a:endParaRPr lang="es-CL" sz="2300" dirty="0" smtClean="0"/>
          </a:p>
        </p:txBody>
      </p:sp>
      <p:sp>
        <p:nvSpPr>
          <p:cNvPr id="2" name="1 Título"/>
          <p:cNvSpPr>
            <a:spLocks noGrp="1"/>
          </p:cNvSpPr>
          <p:nvPr>
            <p:ph type="title"/>
          </p:nvPr>
        </p:nvSpPr>
        <p:spPr/>
        <p:txBody>
          <a:bodyPr>
            <a:noAutofit/>
          </a:bodyPr>
          <a:lstStyle/>
          <a:p>
            <a:r>
              <a:rPr lang="es-CL" sz="3200" dirty="0" smtClean="0"/>
              <a:t>El Problema de las Revelaciones, </a:t>
            </a:r>
            <a:br>
              <a:rPr lang="es-CL" sz="3200" dirty="0" smtClean="0"/>
            </a:br>
            <a:r>
              <a:rPr lang="es-CL" sz="3200" dirty="0" smtClean="0"/>
              <a:t>los EE.FF y el XBRL.</a:t>
            </a:r>
            <a:endParaRPr lang="es-CL" sz="3200" dirty="0"/>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algn="just"/>
            <a:r>
              <a:rPr lang="es-CL" sz="2200" dirty="0" smtClean="0"/>
              <a:t>Desde el nacimiento de la normativa </a:t>
            </a:r>
            <a:br>
              <a:rPr lang="es-CL" sz="2200" dirty="0" smtClean="0"/>
            </a:br>
            <a:r>
              <a:rPr lang="es-CL" sz="2200" dirty="0" smtClean="0"/>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algn="just"/>
            <a:r>
              <a:rPr lang="es-CL" sz="2200" dirty="0" smtClean="0"/>
              <a:t>Tomando en cuenta todas estas problemáticas y pensando en ofrecerle siempre la mejor Solución, hemos desarrollado un producto totalmente versátil que se ajusta a todos los posibles Escenarios impuestos por la </a:t>
            </a:r>
            <a:r>
              <a:rPr lang="es-CL" sz="2200" dirty="0" smtClean="0"/>
              <a:t>Superintendencia </a:t>
            </a:r>
            <a:r>
              <a:rPr lang="es-CL" sz="2200" dirty="0" smtClean="0"/>
              <a:t>de Valores y Seguros, brindando una capacidad de adaptación única a la hora de enfrentar los cambios en los Modelos de entrega de la información de Revelaciones, Estados Financieros y la Generación de los Reportes en Formato XBRL.</a:t>
            </a:r>
          </a:p>
          <a:p>
            <a:pPr algn="just">
              <a:buNone/>
            </a:pPr>
            <a:endParaRPr lang="es-CL" sz="2200" dirty="0" smtClean="0"/>
          </a:p>
        </p:txBody>
      </p:sp>
      <p:sp>
        <p:nvSpPr>
          <p:cNvPr id="4" name="2 Título"/>
          <p:cNvSpPr>
            <a:spLocks noGrp="1"/>
          </p:cNvSpPr>
          <p:nvPr>
            <p:ph type="title"/>
          </p:nvPr>
        </p:nvSpPr>
        <p:spPr>
          <a:xfrm>
            <a:off x="457200" y="274638"/>
            <a:ext cx="8229600" cy="1143000"/>
          </a:xfrm>
        </p:spPr>
        <p:txBody>
          <a:bodyPr>
            <a:normAutofit/>
          </a:bodyPr>
          <a:lstStyle/>
          <a:p>
            <a:r>
              <a:rPr lang="es-CL" sz="3200" dirty="0" smtClean="0"/>
              <a:t>Nuestra Solución.</a:t>
            </a:r>
            <a:endParaRPr lang="es-CL" sz="3200"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r>
              <a:rPr lang="es-CL" sz="2300" dirty="0" smtClean="0"/>
              <a:t>Totalmente Versátil, se adapta sin problemas a las distintas especificaciones de la normativa permitiendo superar sin dificultades las problemáticas asociadas a los cambios sobre forma y contenido de las Revelaciones.</a:t>
            </a:r>
          </a:p>
          <a:p>
            <a:pPr algn="just"/>
            <a:r>
              <a:rPr lang="es-CL" sz="2300" dirty="0" smtClean="0"/>
              <a:t>Posee su propio modulo de </a:t>
            </a:r>
            <a:r>
              <a:rPr lang="es-CL" sz="2300" dirty="0" smtClean="0">
                <a:effectLst>
                  <a:outerShdw blurRad="38100" dist="38100" dir="2700000" algn="tl">
                    <a:srgbClr val="000000">
                      <a:alpha val="43137"/>
                    </a:srgbClr>
                  </a:outerShdw>
                </a:effectLst>
              </a:rPr>
              <a:t>Generación de XBRL</a:t>
            </a:r>
            <a:r>
              <a:rPr lang="es-CL" sz="2300" dirty="0" smtClean="0"/>
              <a:t> el cual independiza a su Empresa de los proveedores externos al momento de generar el envió de XBRL a la SVS.</a:t>
            </a:r>
          </a:p>
          <a:p>
            <a:pPr algn="just"/>
            <a:r>
              <a:rPr lang="es-CL" sz="2300" dirty="0" smtClean="0"/>
              <a:t>Proporciona herramientas de Control que permiten tener una visión amplia sobre el estado de completitud de los datos para los períodos informados.</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p:txBody>
          <a:bodyPr>
            <a:normAutofit/>
          </a:bodyPr>
          <a:lstStyle/>
          <a:p>
            <a:r>
              <a:rPr lang="es-CL" sz="3200" dirty="0" smtClean="0"/>
              <a:t>Principales Características de </a:t>
            </a:r>
            <a:br>
              <a:rPr lang="es-CL" sz="3200" dirty="0" smtClean="0"/>
            </a:br>
            <a:r>
              <a:rPr lang="es-CL" sz="3200" dirty="0" smtClean="0"/>
              <a:t>Nuestra Solución.</a:t>
            </a:r>
            <a:endParaRPr lang="es-CL" sz="3200" dirty="0"/>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651</TotalTime>
  <Words>536</Words>
  <Application>Microsoft Office PowerPoint</Application>
  <PresentationFormat>Presentación en pantalla (4:3)</PresentationFormat>
  <Paragraphs>63</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Concurrencia</vt:lpstr>
      <vt:lpstr>EXFIDA (Exposure Finantial Data System) Software de gestión de Revelaciones y Estados Financieros para Entidades Aseguradoras.</vt:lpstr>
      <vt:lpstr>Nuestra Empresa.</vt:lpstr>
      <vt:lpstr>Nuestro Enfoque.</vt:lpstr>
      <vt:lpstr>Nuestra Fuerza.</vt:lpstr>
      <vt:lpstr>Nuestras Alianzas.</vt:lpstr>
      <vt:lpstr>El Problema de las Revelaciones,  los EE.FF y el XBRL.</vt:lpstr>
      <vt:lpstr>Diapositiva 7</vt:lpstr>
      <vt:lpstr>Nuestra Solución.</vt:lpstr>
      <vt:lpstr>Principales Características de  Nuestra Solución.</vt:lpstr>
      <vt:lpstr>Diapositiva 10</vt:lpstr>
      <vt:lpstr>Módulos.</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85</cp:revision>
  <dcterms:created xsi:type="dcterms:W3CDTF">2012-07-26T21:18:38Z</dcterms:created>
  <dcterms:modified xsi:type="dcterms:W3CDTF">2012-07-30T21:56:02Z</dcterms:modified>
</cp:coreProperties>
</file>