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57" r:id="rId6"/>
    <p:sldId id="261" r:id="rId7"/>
    <p:sldId id="279" r:id="rId8"/>
    <p:sldId id="258" r:id="rId9"/>
    <p:sldId id="277" r:id="rId10"/>
    <p:sldId id="282" r:id="rId11"/>
    <p:sldId id="275" r:id="rId12"/>
    <p:sldId id="266" r:id="rId13"/>
    <p:sldId id="267" r:id="rId14"/>
    <p:sldId id="270" r:id="rId15"/>
    <p:sldId id="269" r:id="rId16"/>
    <p:sldId id="268" r:id="rId17"/>
    <p:sldId id="280" r:id="rId18"/>
    <p:sldId id="281" r:id="rId19"/>
    <p:sldId id="272" r:id="rId20"/>
    <p:sldId id="273" r:id="rId21"/>
    <p:sldId id="274" r:id="rId22"/>
    <p:sldId id="271" r:id="rId23"/>
    <p:sldId id="260" r:id="rId24"/>
    <p:sldId id="283" r:id="rId25"/>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61" autoAdjust="0"/>
  </p:normalViewPr>
  <p:slideViewPr>
    <p:cSldViewPr>
      <p:cViewPr varScale="1">
        <p:scale>
          <a:sx n="70" d="100"/>
          <a:sy n="70" d="100"/>
        </p:scale>
        <p:origin x="-1368" y="-90"/>
      </p:cViewPr>
      <p:guideLst>
        <p:guide orient="horz" pos="2160"/>
        <p:guide pos="2880"/>
      </p:guideLst>
    </p:cSldViewPr>
  </p:slideViewPr>
  <p:outlineViewPr>
    <p:cViewPr>
      <p:scale>
        <a:sx n="33" d="100"/>
        <a:sy n="33" d="100"/>
      </p:scale>
      <p:origin x="0" y="75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19-10-2012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19-10-2012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19-10-2012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19-10-2012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19-10-2012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19-10-2012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19-10-2012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19-10-2012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19-10-2012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19-10-2012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19-10-2012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19-10-2012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png"/><Relationship Id="rId5" Type="http://schemas.openxmlformats.org/officeDocument/2006/relationships/image" Target="../media/image10.png"/><Relationship Id="rId10"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exfida.png"/>
          <p:cNvPicPr>
            <a:picLocks noChangeAspect="1"/>
          </p:cNvPicPr>
          <p:nvPr/>
        </p:nvPicPr>
        <p:blipFill>
          <a:blip r:embed="rId2"/>
          <a:stretch>
            <a:fillRect/>
          </a:stretch>
        </p:blipFill>
        <p:spPr>
          <a:xfrm>
            <a:off x="1657556" y="3514952"/>
            <a:ext cx="2571768" cy="648285"/>
          </a:xfrm>
          <a:prstGeom prst="rect">
            <a:avLst/>
          </a:prstGeom>
        </p:spPr>
      </p:pic>
      <p:sp>
        <p:nvSpPr>
          <p:cNvPr id="7" name="1 Título"/>
          <p:cNvSpPr>
            <a:spLocks noGrp="1"/>
          </p:cNvSpPr>
          <p:nvPr>
            <p:ph type="ctrTitle"/>
          </p:nvPr>
        </p:nvSpPr>
        <p:spPr>
          <a:xfrm>
            <a:off x="714348" y="1785926"/>
            <a:ext cx="7772400" cy="3286148"/>
          </a:xfrm>
        </p:spPr>
        <p:txBody>
          <a:bodyPr>
            <a:normAutofit/>
          </a:bodyPr>
          <a:lstStyle/>
          <a:p>
            <a:r>
              <a:rPr lang="es-CL" dirty="0" smtClean="0"/>
              <a:t> </a:t>
            </a:r>
            <a:r>
              <a:rPr lang="es-CL" sz="2000" dirty="0" smtClean="0"/>
              <a:t>(</a:t>
            </a:r>
            <a:r>
              <a:rPr lang="es-CL" sz="2000" dirty="0" err="1" smtClean="0"/>
              <a:t>Exposure</a:t>
            </a:r>
            <a:r>
              <a:rPr lang="es-CL" sz="2000" dirty="0" smtClean="0"/>
              <a:t> </a:t>
            </a:r>
            <a:r>
              <a:rPr lang="es-CL" sz="2000" dirty="0" err="1" smtClean="0"/>
              <a:t>Finantial</a:t>
            </a:r>
            <a:r>
              <a:rPr lang="es-CL" sz="2000" dirty="0" smtClean="0"/>
              <a:t> Data </a:t>
            </a:r>
            <a:r>
              <a:rPr lang="es-CL" sz="2000" dirty="0" err="1" smtClean="0"/>
              <a:t>System</a:t>
            </a:r>
            <a:r>
              <a:rPr lang="es-CL" sz="2000" dirty="0" smtClean="0"/>
              <a:t>)</a:t>
            </a:r>
            <a:r>
              <a:rPr lang="es-CL" sz="5400" dirty="0" smtClean="0"/>
              <a:t/>
            </a:r>
            <a:br>
              <a:rPr lang="es-CL" sz="5400" dirty="0" smtClean="0"/>
            </a:br>
            <a:r>
              <a:rPr lang="es-CL" sz="2400" dirty="0" smtClean="0"/>
              <a:t>Software de gestión de Revelaciones de Estados Financieros y generación de XBRL para IFRS.</a:t>
            </a:r>
            <a:endParaRPr lang="es-CL" dirty="0"/>
          </a:p>
        </p:txBody>
      </p:sp>
      <p:pic>
        <p:nvPicPr>
          <p:cNvPr id="6" name="5 Imagen" descr="mdr_tech1-e1345750218668.png"/>
          <p:cNvPicPr>
            <a:picLocks noChangeAspect="1"/>
          </p:cNvPicPr>
          <p:nvPr/>
        </p:nvPicPr>
        <p:blipFill>
          <a:blip r:embed="rId3"/>
          <a:stretch>
            <a:fillRect/>
          </a:stretch>
        </p:blipFill>
        <p:spPr>
          <a:xfrm>
            <a:off x="928662" y="100010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Título"/>
          <p:cNvSpPr>
            <a:spLocks noGrp="1"/>
          </p:cNvSpPr>
          <p:nvPr>
            <p:ph type="title"/>
          </p:nvPr>
        </p:nvSpPr>
        <p:spPr>
          <a:xfrm>
            <a:off x="500034" y="17328"/>
            <a:ext cx="7724118" cy="637200"/>
          </a:xfrm>
        </p:spPr>
        <p:txBody>
          <a:bodyPr>
            <a:normAutofit/>
          </a:bodyPr>
          <a:lstStyle/>
          <a:p>
            <a:r>
              <a:rPr lang="es-CL" sz="3200" dirty="0">
                <a:solidFill>
                  <a:schemeClr val="bg2">
                    <a:lumMod val="50000"/>
                  </a:schemeClr>
                </a:solidFill>
                <a:latin typeface="Arial" pitchFamily="34" charset="0"/>
                <a:cs typeface="Arial" pitchFamily="34" charset="0"/>
              </a:rPr>
              <a:t>EXFIDA, seguro y confiable </a:t>
            </a:r>
            <a:r>
              <a:rPr lang="es-CL" sz="3200" dirty="0">
                <a:solidFill>
                  <a:schemeClr val="bg2">
                    <a:lumMod val="25000"/>
                  </a:schemeClr>
                </a:solidFill>
                <a:latin typeface="Aharoni" pitchFamily="2" charset="-79"/>
                <a:cs typeface="Aharoni" pitchFamily="2" charset="-79"/>
              </a:rPr>
              <a:t>&gt;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6866" name="Picture 2"/>
          <p:cNvPicPr>
            <a:picLocks noChangeAspect="1" noChangeArrowheads="1"/>
          </p:cNvPicPr>
          <p:nvPr/>
        </p:nvPicPr>
        <p:blipFill>
          <a:blip r:embed="rId3"/>
          <a:srcRect/>
          <a:stretch>
            <a:fillRect/>
          </a:stretch>
        </p:blipFill>
        <p:spPr bwMode="auto">
          <a:xfrm>
            <a:off x="323528" y="1412776"/>
            <a:ext cx="7793760" cy="36695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14552"/>
            <a:ext cx="6429420" cy="637200"/>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Controle su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Información </a:t>
            </a:r>
            <a:r>
              <a:rPr lang="es-CL" sz="32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6146" name="Picture 2"/>
          <p:cNvPicPr>
            <a:picLocks noChangeAspect="1" noChangeArrowheads="1"/>
          </p:cNvPicPr>
          <p:nvPr/>
        </p:nvPicPr>
        <p:blipFill>
          <a:blip r:embed="rId2"/>
          <a:srcRect/>
          <a:stretch>
            <a:fillRect/>
          </a:stretch>
        </p:blipFill>
        <p:spPr bwMode="auto">
          <a:xfrm>
            <a:off x="107504" y="1772816"/>
            <a:ext cx="7922102" cy="36943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539552" y="1116613"/>
            <a:ext cx="7932386" cy="800219"/>
          </a:xfrm>
          <a:prstGeom prst="rect">
            <a:avLst/>
          </a:prstGeom>
        </p:spPr>
        <p:txBody>
          <a:bodyPr wrap="square">
            <a:spAutoFit/>
          </a:bodyPr>
          <a:lstStyle/>
          <a:p>
            <a:pPr algn="just"/>
            <a:r>
              <a:rPr lang="es-CL" dirty="0" smtClean="0"/>
              <a:t>	</a:t>
            </a:r>
            <a:r>
              <a:rPr lang="es-CL" sz="2300" dirty="0" smtClean="0">
                <a:solidFill>
                  <a:schemeClr val="accent4">
                    <a:lumMod val="75000"/>
                  </a:schemeClr>
                </a:solidFill>
                <a:latin typeface="Times New Roman" pitchFamily="18" charset="0"/>
                <a:cs typeface="Times New Roman" pitchFamily="18" charset="0"/>
              </a:rPr>
              <a:t>	</a:t>
            </a:r>
            <a:r>
              <a:rPr lang="es-CL" sz="2300" dirty="0" smtClean="0">
                <a:solidFill>
                  <a:schemeClr val="accent4">
                    <a:lumMod val="75000"/>
                  </a:schemeClr>
                </a:solidFill>
                <a:latin typeface="Calibri" pitchFamily="34" charset="0"/>
                <a:cs typeface="Calibri" pitchFamily="34" charset="0"/>
              </a:rPr>
              <a:t>Controle </a:t>
            </a:r>
            <a:r>
              <a:rPr lang="es-CL" sz="2300" dirty="0">
                <a:solidFill>
                  <a:schemeClr val="accent4">
                    <a:lumMod val="75000"/>
                  </a:schemeClr>
                </a:solidFill>
                <a:latin typeface="Calibri" pitchFamily="34" charset="0"/>
                <a:cs typeface="Calibri" pitchFamily="34" charset="0"/>
              </a:rPr>
              <a:t>las operaciones de Cierre y Apertura de período para el Ingreso de su Información.</a:t>
            </a:r>
          </a:p>
        </p:txBody>
      </p:sp>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124744"/>
            <a:ext cx="8280920" cy="792088"/>
          </a:xfrm>
        </p:spPr>
        <p:txBody>
          <a:bodyPr>
            <a:noAutofit/>
          </a:bodyPr>
          <a:lstStyle/>
          <a:p>
            <a:pPr marL="109728" indent="0" algn="just">
              <a:buNone/>
            </a:pPr>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Configure dinámicamente las estructuras de las Revelaciones según la normativa de la SVS.</a:t>
            </a:r>
          </a:p>
        </p:txBody>
      </p:sp>
      <p:sp>
        <p:nvSpPr>
          <p:cNvPr id="3" name="2 Título"/>
          <p:cNvSpPr>
            <a:spLocks noGrp="1"/>
          </p:cNvSpPr>
          <p:nvPr>
            <p:ph type="title"/>
          </p:nvPr>
        </p:nvSpPr>
        <p:spPr>
          <a:xfrm>
            <a:off x="500034" y="14552"/>
            <a:ext cx="6715172" cy="637200"/>
          </a:xfrm>
        </p:spPr>
        <p:txBody>
          <a:bodyPr>
            <a:noAutofit/>
          </a:bodyPr>
          <a:lstStyle/>
          <a:p>
            <a:r>
              <a:rPr lang="es-CL" sz="3200" dirty="0">
                <a:solidFill>
                  <a:schemeClr val="bg2">
                    <a:lumMod val="50000"/>
                  </a:schemeClr>
                </a:solidFill>
                <a:latin typeface="Arial" pitchFamily="34" charset="0"/>
                <a:cs typeface="Arial" pitchFamily="34" charset="0"/>
              </a:rPr>
              <a:t>Configure sus Revelaciones </a:t>
            </a:r>
            <a:r>
              <a:rPr lang="es-CL" sz="3200" dirty="0">
                <a:solidFill>
                  <a:schemeClr val="bg2">
                    <a:lumMod val="25000"/>
                  </a:schemeClr>
                </a:solidFill>
                <a:latin typeface="Aharoni" pitchFamily="2" charset="-79"/>
                <a:cs typeface="Aharoni" pitchFamily="2" charset="-79"/>
              </a:rPr>
              <a:t>&gt;</a:t>
            </a:r>
          </a:p>
        </p:txBody>
      </p:sp>
      <p:pic>
        <p:nvPicPr>
          <p:cNvPr id="4" name="Picture 6"/>
          <p:cNvPicPr>
            <a:picLocks noChangeAspect="1" noChangeArrowheads="1"/>
          </p:cNvPicPr>
          <p:nvPr/>
        </p:nvPicPr>
        <p:blipFill>
          <a:blip r:embed="rId2"/>
          <a:srcRect l="21799" t="2035" b="14518"/>
          <a:stretch>
            <a:fillRect/>
          </a:stretch>
        </p:blipFill>
        <p:spPr bwMode="auto">
          <a:xfrm>
            <a:off x="1561414" y="1556792"/>
            <a:ext cx="5818898" cy="41565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9" name="8 Imagen" descr="mdr_tech1-e1345750218668.png"/>
          <p:cNvPicPr>
            <a:picLocks noChangeAspect="1"/>
          </p:cNvPicPr>
          <p:nvPr/>
        </p:nvPicPr>
        <p:blipFill>
          <a:blip r:embed="rId4"/>
          <a:stretch>
            <a:fillRect/>
          </a:stretch>
        </p:blipFill>
        <p:spPr>
          <a:xfrm>
            <a:off x="7572396" y="214290"/>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1187624" y="2204864"/>
            <a:ext cx="6101110" cy="34563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611560" y="1116613"/>
            <a:ext cx="8136904" cy="800219"/>
          </a:xfrm>
          <a:prstGeom prst="rect">
            <a:avLst/>
          </a:prstGeom>
        </p:spPr>
        <p:txBody>
          <a:bodyPr wrap="square">
            <a:spAutoFit/>
          </a:bodyPr>
          <a:lstStyle/>
          <a:p>
            <a:pPr algn="just"/>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Configure las operatorias necesarias entre los campos de cada Revelación, estableciendo sumas y restas.</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sp>
        <p:nvSpPr>
          <p:cNvPr id="9" name="2 Título"/>
          <p:cNvSpPr>
            <a:spLocks noGrp="1"/>
          </p:cNvSpPr>
          <p:nvPr>
            <p:ph type="title"/>
          </p:nvPr>
        </p:nvSpPr>
        <p:spPr>
          <a:xfrm>
            <a:off x="428596" y="14552"/>
            <a:ext cx="7000924" cy="637200"/>
          </a:xfrm>
        </p:spPr>
        <p:txBody>
          <a:bodyPr>
            <a:noAutofit/>
          </a:bodyPr>
          <a:lstStyle/>
          <a:p>
            <a:r>
              <a:rPr lang="es-CL" sz="3200" dirty="0" smtClean="0">
                <a:solidFill>
                  <a:schemeClr val="bg2">
                    <a:lumMod val="50000"/>
                  </a:schemeClr>
                </a:solidFill>
                <a:latin typeface="Arial" pitchFamily="34" charset="0"/>
                <a:cs typeface="Arial" pitchFamily="34" charset="0"/>
              </a:rPr>
              <a:t>Añada operaciones y fórmulas </a:t>
            </a:r>
            <a:r>
              <a:rPr lang="es-CL" sz="3200" dirty="0">
                <a:solidFill>
                  <a:schemeClr val="bg2">
                    <a:lumMod val="25000"/>
                  </a:schemeClr>
                </a:solidFill>
                <a:latin typeface="Aharoni" pitchFamily="2" charset="-79"/>
                <a:cs typeface="Aharoni" pitchFamily="2" charset="-79"/>
              </a:rPr>
              <a:t>&gt;</a:t>
            </a:r>
          </a:p>
        </p:txBody>
      </p:sp>
      <p:pic>
        <p:nvPicPr>
          <p:cNvPr id="10" name="9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8194"/>
            <a:ext cx="7286676" cy="637200"/>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Proceso e Ingreso de Información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b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3" name="2 Rectángulo"/>
          <p:cNvSpPr/>
          <p:nvPr/>
        </p:nvSpPr>
        <p:spPr>
          <a:xfrm>
            <a:off x="755576" y="1122710"/>
            <a:ext cx="7920880" cy="1154162"/>
          </a:xfrm>
          <a:prstGeom prst="rect">
            <a:avLst/>
          </a:prstGeom>
        </p:spPr>
        <p:txBody>
          <a:bodyPr wrap="square">
            <a:spAutoFit/>
          </a:bodyPr>
          <a:lstStyle/>
          <a:p>
            <a:pPr algn="just"/>
            <a:r>
              <a:rPr lang="es-CL" sz="2300" dirty="0">
                <a:solidFill>
                  <a:schemeClr val="accent4">
                    <a:lumMod val="75000"/>
                  </a:schemeClr>
                </a:solidFill>
                <a:latin typeface="Calibri" pitchFamily="34" charset="0"/>
                <a:cs typeface="Calibri" pitchFamily="34" charset="0"/>
              </a:rPr>
              <a:t>	Ingrese y almacene su información, para divulgarla de forma oportuna y fácil, validando dichos ingresos contra sus EEFF.</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899592" y="2204864"/>
            <a:ext cx="7072362" cy="32815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500034" y="29028"/>
            <a:ext cx="6000792" cy="637200"/>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Workflow de Aprobación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3" name="Picture 3"/>
          <p:cNvPicPr>
            <a:picLocks noChangeAspect="1" noChangeArrowheads="1"/>
          </p:cNvPicPr>
          <p:nvPr/>
        </p:nvPicPr>
        <p:blipFill>
          <a:blip r:embed="rId3"/>
          <a:srcRect b="6584"/>
          <a:stretch>
            <a:fillRect/>
          </a:stretch>
        </p:blipFill>
        <p:spPr bwMode="auto">
          <a:xfrm>
            <a:off x="1187624" y="1127626"/>
            <a:ext cx="5976664" cy="47129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958872" y="1110516"/>
            <a:ext cx="7357544" cy="446276"/>
          </a:xfrm>
          <a:prstGeom prst="rect">
            <a:avLst/>
          </a:prstGeom>
        </p:spPr>
        <p:txBody>
          <a:bodyPr wrap="square">
            <a:spAutoFit/>
          </a:bodyPr>
          <a:lstStyle/>
          <a:p>
            <a:pPr algn="just"/>
            <a:r>
              <a:rPr lang="es-CL" sz="2300" dirty="0">
                <a:solidFill>
                  <a:schemeClr val="accent4">
                    <a:lumMod val="75000"/>
                  </a:schemeClr>
                </a:solidFill>
                <a:latin typeface="Calibri" pitchFamily="34" charset="0"/>
                <a:cs typeface="Calibri" pitchFamily="34" charset="0"/>
              </a:rPr>
              <a:t>Mantenga el control sobre el estado de los RF por periodo.</a:t>
            </a:r>
          </a:p>
        </p:txBody>
      </p:sp>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23393"/>
            <a:ext cx="6858048"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Validación en base a sus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EE.FF.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b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p>
        </p:txBody>
      </p:sp>
      <p:sp>
        <p:nvSpPr>
          <p:cNvPr id="4" name="3 Rectángulo"/>
          <p:cNvSpPr/>
          <p:nvPr/>
        </p:nvSpPr>
        <p:spPr>
          <a:xfrm>
            <a:off x="827584" y="1116613"/>
            <a:ext cx="7992888" cy="800219"/>
          </a:xfrm>
          <a:prstGeom prst="rect">
            <a:avLst/>
          </a:prstGeom>
        </p:spPr>
        <p:txBody>
          <a:bodyPr wrap="square">
            <a:spAutoFit/>
          </a:bodyPr>
          <a:lstStyle/>
          <a:p>
            <a:r>
              <a:rPr lang="es-CL" sz="2300" dirty="0" smtClean="0">
                <a:solidFill>
                  <a:schemeClr val="accent4">
                    <a:lumMod val="75000"/>
                  </a:schemeClr>
                </a:solidFill>
                <a:latin typeface="Calibri" pitchFamily="34" charset="0"/>
                <a:cs typeface="Calibri" pitchFamily="34" charset="0"/>
              </a:rPr>
              <a:t>	</a:t>
            </a:r>
            <a:r>
              <a:rPr lang="es-CL" sz="2300" dirty="0">
                <a:solidFill>
                  <a:schemeClr val="accent4">
                    <a:lumMod val="75000"/>
                  </a:schemeClr>
                </a:solidFill>
                <a:latin typeface="Calibri" pitchFamily="34" charset="0"/>
                <a:cs typeface="Calibri" pitchFamily="34" charset="0"/>
              </a:rPr>
              <a:t>Cargue sus Estados Financieros en EXFIDA y valide sus Revelaciones en base a estos.</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1187624" y="1988840"/>
            <a:ext cx="6552728" cy="34094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500034" y="18194"/>
            <a:ext cx="7072362"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Notificador de Cambios en EEFF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p>
        </p:txBody>
      </p:sp>
      <p:pic>
        <p:nvPicPr>
          <p:cNvPr id="8195" name="Picture 3"/>
          <p:cNvPicPr>
            <a:picLocks noChangeAspect="1" noChangeArrowheads="1"/>
          </p:cNvPicPr>
          <p:nvPr/>
        </p:nvPicPr>
        <p:blipFill>
          <a:blip r:embed="rId3"/>
          <a:srcRect/>
          <a:stretch>
            <a:fillRect/>
          </a:stretch>
        </p:blipFill>
        <p:spPr bwMode="auto">
          <a:xfrm>
            <a:off x="1403648" y="2132856"/>
            <a:ext cx="6000792" cy="31424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683568" y="1116613"/>
            <a:ext cx="7992888" cy="800219"/>
          </a:xfrm>
          <a:prstGeom prst="rect">
            <a:avLst/>
          </a:prstGeom>
        </p:spPr>
        <p:txBody>
          <a:bodyPr wrap="square">
            <a:spAutoFit/>
          </a:bodyPr>
          <a:lstStyle/>
          <a:p>
            <a:r>
              <a:rPr lang="es-CL" sz="2300" dirty="0"/>
              <a:t>	</a:t>
            </a:r>
            <a:r>
              <a:rPr lang="es-CL" sz="2300" dirty="0">
                <a:solidFill>
                  <a:schemeClr val="accent4">
                    <a:lumMod val="75000"/>
                  </a:schemeClr>
                </a:solidFill>
                <a:latin typeface="Calibri" pitchFamily="34" charset="0"/>
                <a:cs typeface="Calibri" pitchFamily="34" charset="0"/>
              </a:rPr>
              <a:t>Notifique a sus Áreas de Negocio el cambio en sus estados financieros para la cuadratura de sus revelaciones.</a:t>
            </a:r>
          </a:p>
        </p:txBody>
      </p:sp>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extLst>
      <p:ext uri="{BB962C8B-B14F-4D97-AF65-F5344CB8AC3E}">
        <p14:creationId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3654777" y="5658857"/>
            <a:ext cx="1800241" cy="826697"/>
          </a:xfrm>
          <a:prstGeom prst="rect">
            <a:avLst/>
          </a:prstGeom>
          <a:noFill/>
        </p:spPr>
      </p:pic>
      <p:sp>
        <p:nvSpPr>
          <p:cNvPr id="2" name="1 Marcador de contenido"/>
          <p:cNvSpPr>
            <a:spLocks noGrp="1"/>
          </p:cNvSpPr>
          <p:nvPr>
            <p:ph idx="1"/>
          </p:nvPr>
        </p:nvSpPr>
        <p:spPr>
          <a:xfrm>
            <a:off x="500034" y="24259"/>
            <a:ext cx="7072362"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Cree sus propios Informes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XBRL </a:t>
            </a:r>
            <a:r>
              <a:rPr lang="es-CL" sz="28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p>
        </p:txBody>
      </p:sp>
      <p:sp>
        <p:nvSpPr>
          <p:cNvPr id="4" name="3 Rectángulo"/>
          <p:cNvSpPr/>
          <p:nvPr/>
        </p:nvSpPr>
        <p:spPr>
          <a:xfrm>
            <a:off x="683568" y="1116613"/>
            <a:ext cx="7992888" cy="1154162"/>
          </a:xfrm>
          <a:prstGeom prst="rect">
            <a:avLst/>
          </a:prstGeom>
        </p:spPr>
        <p:txBody>
          <a:bodyPr wrap="square">
            <a:spAutoFit/>
          </a:bodyPr>
          <a:lstStyle/>
          <a:p>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Genere y valide sus informes XBRL en base a la información consolidada en </a:t>
            </a:r>
            <a:r>
              <a:rPr lang="es-CL" sz="2300" dirty="0" smtClean="0">
                <a:solidFill>
                  <a:schemeClr val="accent4">
                    <a:lumMod val="75000"/>
                  </a:schemeClr>
                </a:solidFill>
                <a:latin typeface="Calibri" pitchFamily="34" charset="0"/>
                <a:cs typeface="Calibri" pitchFamily="34" charset="0"/>
              </a:rPr>
              <a:t>EXFIDA y las taxonomías informadas por la SVS.</a:t>
            </a:r>
            <a:endParaRPr lang="es-CL" sz="2300" dirty="0">
              <a:solidFill>
                <a:schemeClr val="accent4">
                  <a:lumMod val="75000"/>
                </a:schemeClr>
              </a:solidFill>
              <a:latin typeface="Calibri" pitchFamily="34" charset="0"/>
              <a:cs typeface="Calibri" pitchFamily="34" charset="0"/>
            </a:endParaRP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5122" name="Picture 2"/>
          <p:cNvPicPr>
            <a:picLocks noChangeAspect="1" noChangeArrowheads="1"/>
          </p:cNvPicPr>
          <p:nvPr/>
        </p:nvPicPr>
        <p:blipFill>
          <a:blip r:embed="rId4"/>
          <a:srcRect r="14583" b="17781"/>
          <a:stretch>
            <a:fillRect/>
          </a:stretch>
        </p:blipFill>
        <p:spPr bwMode="auto">
          <a:xfrm>
            <a:off x="1126004" y="1900302"/>
            <a:ext cx="6232078" cy="3600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9 Imagen" descr="mdr_tech1-e1345750218668.png"/>
          <p:cNvPicPr>
            <a:picLocks noChangeAspect="1"/>
          </p:cNvPicPr>
          <p:nvPr/>
        </p:nvPicPr>
        <p:blipFill>
          <a:blip r:embed="rId5"/>
          <a:stretch>
            <a:fillRect/>
          </a:stretch>
        </p:blipFill>
        <p:spPr>
          <a:xfrm>
            <a:off x="7572396" y="243318"/>
            <a:ext cx="1333500" cy="714375"/>
          </a:xfrm>
          <a:prstGeom prst="rect">
            <a:avLst/>
          </a:prstGeom>
        </p:spPr>
      </p:pic>
    </p:spTree>
    <p:extLst>
      <p:ext uri="{BB962C8B-B14F-4D97-AF65-F5344CB8AC3E}">
        <p14:creationId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5" y="0"/>
            <a:ext cx="3286149"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Reportes </a:t>
            </a:r>
            <a:r>
              <a:rPr lang="es-CL" sz="32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3075" name="Picture 3"/>
          <p:cNvPicPr>
            <a:picLocks noChangeAspect="1" noChangeArrowheads="1"/>
          </p:cNvPicPr>
          <p:nvPr/>
        </p:nvPicPr>
        <p:blipFill>
          <a:blip r:embed="rId3"/>
          <a:srcRect/>
          <a:stretch>
            <a:fillRect/>
          </a:stretch>
        </p:blipFill>
        <p:spPr bwMode="auto">
          <a:xfrm>
            <a:off x="1763688" y="3212976"/>
            <a:ext cx="5592114" cy="24723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384030" y="1104320"/>
            <a:ext cx="8364434" cy="1964640"/>
          </a:xfrm>
          <a:prstGeom prst="rect">
            <a:avLst/>
          </a:prstGeom>
        </p:spPr>
        <p:txBody>
          <a:bodyPr wrap="square">
            <a:spAutoFit/>
          </a:bodyPr>
          <a:lstStyle/>
          <a:p>
            <a:r>
              <a:rPr lang="es-CL" sz="2300" b="1" dirty="0"/>
              <a:t>	</a:t>
            </a:r>
            <a:r>
              <a:rPr lang="es-CL" sz="2300" dirty="0">
                <a:solidFill>
                  <a:schemeClr val="accent4">
                    <a:lumMod val="75000"/>
                  </a:schemeClr>
                </a:solidFill>
                <a:latin typeface="Calibri" pitchFamily="34" charset="0"/>
                <a:cs typeface="Calibri" pitchFamily="34" charset="0"/>
              </a:rPr>
              <a:t>EXFIDA provee reportes de su información de revelaciones para evitar impresiones innecesarias.</a:t>
            </a:r>
            <a:br>
              <a:rPr lang="es-CL" sz="2300" dirty="0">
                <a:solidFill>
                  <a:schemeClr val="accent4">
                    <a:lumMod val="75000"/>
                  </a:schemeClr>
                </a:solidFill>
                <a:latin typeface="Calibri" pitchFamily="34" charset="0"/>
                <a:cs typeface="Calibri" pitchFamily="34" charset="0"/>
              </a:rPr>
            </a:br>
            <a:endParaRPr lang="es-CL" sz="2300" dirty="0">
              <a:solidFill>
                <a:schemeClr val="accent4">
                  <a:lumMod val="75000"/>
                </a:schemeClr>
              </a:solidFill>
              <a:latin typeface="Calibri" pitchFamily="34" charset="0"/>
              <a:cs typeface="Calibri" pitchFamily="34" charset="0"/>
            </a:endParaRP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Consolidado de Revelaciones en MS Word.</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Revelaciones en Formato MS Excel.</a:t>
            </a:r>
          </a:p>
        </p:txBody>
      </p:sp>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oogle.com/images?q=tbn:ANd9GcT9AkrKxbEeJynvQaRHRnCY-SPbxVhyc9F15zloLOQrvily27W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4786322"/>
            <a:ext cx="1763688" cy="1321064"/>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contenido"/>
          <p:cNvSpPr>
            <a:spLocks noGrp="1"/>
          </p:cNvSpPr>
          <p:nvPr>
            <p:ph idx="1"/>
          </p:nvPr>
        </p:nvSpPr>
        <p:spPr>
          <a:xfrm>
            <a:off x="630462" y="1124744"/>
            <a:ext cx="7848872" cy="3528392"/>
          </a:xfrm>
        </p:spPr>
        <p:txBody>
          <a:bodyPr>
            <a:normAutofit/>
          </a:bodyPr>
          <a:lstStyle/>
          <a:p>
            <a:pPr algn="just" fontAlgn="base">
              <a:buNone/>
            </a:pPr>
            <a:r>
              <a:rPr lang="es-CL" sz="2300" dirty="0" smtClean="0">
                <a:solidFill>
                  <a:schemeClr val="accent4">
                    <a:lumMod val="75000"/>
                  </a:schemeClr>
                </a:solidFill>
                <a:latin typeface="Calibri" pitchFamily="34" charset="0"/>
                <a:cs typeface="Calibri" pitchFamily="34" charset="0"/>
              </a:rPr>
              <a:t>	 	Somos una empresa joven, dinámica e innovadora que nació como respuesta a nuestras expectativas, intereses y vocación tecnológica, específicamente en las tecnologías de la información.</a:t>
            </a:r>
          </a:p>
          <a:p>
            <a:pPr algn="just" fontAlgn="base">
              <a:buNone/>
            </a:pPr>
            <a:r>
              <a:rPr lang="es-CL" sz="2300" dirty="0" smtClean="0">
                <a:solidFill>
                  <a:schemeClr val="accent4">
                    <a:lumMod val="75000"/>
                  </a:schemeClr>
                </a:solidFill>
                <a:latin typeface="Calibri" pitchFamily="34" charset="0"/>
                <a:cs typeface="Calibri" pitchFamily="34" charset="0"/>
              </a:rPr>
              <a:t>		Buscamos apoyar a nuestros clientes en el logro de sus objetivos estratégicos, brindándoles soluciones innovadoras que les permitan contar con información exacta y oportuna para la toma de decisiones.</a:t>
            </a:r>
          </a:p>
          <a:p>
            <a:endParaRPr lang="es-CL" dirty="0"/>
          </a:p>
        </p:txBody>
      </p:sp>
      <p:sp>
        <p:nvSpPr>
          <p:cNvPr id="3" name="2 Título"/>
          <p:cNvSpPr>
            <a:spLocks noGrp="1"/>
          </p:cNvSpPr>
          <p:nvPr>
            <p:ph type="title"/>
          </p:nvPr>
        </p:nvSpPr>
        <p:spPr>
          <a:xfrm>
            <a:off x="428596" y="0"/>
            <a:ext cx="4618856" cy="706090"/>
          </a:xfrm>
        </p:spPr>
        <p:txBody>
          <a:bodyPr>
            <a:normAutofit/>
          </a:bodyPr>
          <a:lstStyle/>
          <a:p>
            <a:r>
              <a:rPr lang="es-CL" sz="3200" dirty="0" smtClean="0">
                <a:solidFill>
                  <a:schemeClr val="bg2">
                    <a:lumMod val="50000"/>
                  </a:schemeClr>
                </a:solidFill>
                <a:latin typeface="Arial" pitchFamily="34" charset="0"/>
                <a:cs typeface="Arial" pitchFamily="34" charset="0"/>
              </a:rPr>
              <a:t>Nuestra empresa </a:t>
            </a:r>
            <a:r>
              <a:rPr lang="es-CL" sz="2800" dirty="0" smtClean="0">
                <a:solidFill>
                  <a:schemeClr val="bg2">
                    <a:lumMod val="25000"/>
                  </a:schemeClr>
                </a:solidFill>
                <a:latin typeface="Aharoni" pitchFamily="2" charset="-79"/>
                <a:cs typeface="Aharoni" pitchFamily="2" charset="-79"/>
              </a:rPr>
              <a:t>&gt;</a:t>
            </a:r>
            <a:endParaRPr lang="es-CL" sz="2800" dirty="0">
              <a:solidFill>
                <a:schemeClr val="bg2">
                  <a:lumMod val="25000"/>
                </a:schemeClr>
              </a:solidFill>
              <a:latin typeface="Aharoni" pitchFamily="2" charset="-79"/>
              <a:cs typeface="Aharoni" pitchFamily="2" charset="-79"/>
            </a:endParaRP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4054"/>
            <a:ext cx="7455772" cy="966673"/>
          </a:xfrm>
        </p:spPr>
        <p:txBody>
          <a:bodyPr>
            <a:noAutofit/>
          </a:bodyPr>
          <a:lstStyle/>
          <a:p>
            <a:pPr marL="130175" lvl="2" indent="0">
              <a:spcBef>
                <a:spcPct val="0"/>
              </a:spcBef>
              <a:buNone/>
            </a:pP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Reportes </a:t>
            </a:r>
            <a:r>
              <a:rPr lang="es-CL" sz="28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Consolidado de </a:t>
            </a: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Revelaciones</a:t>
            </a: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t>
            </a: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en </a:t>
            </a: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MS Word para </a:t>
            </a: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impresión </a:t>
            </a: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de FECU</a:t>
            </a: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t>
            </a:r>
            <a:r>
              <a:rPr lang="es-CL" sz="28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endParaRPr lang="es-CL" sz="28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97449" y="1484784"/>
            <a:ext cx="8290975" cy="39290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2768"/>
            <a:ext cx="7726864" cy="1140216"/>
          </a:xfrm>
        </p:spPr>
        <p:txBody>
          <a:bodyPr>
            <a:normAutofit/>
          </a:bodyPr>
          <a:lstStyle/>
          <a:p>
            <a:pPr marL="85725" lvl="2" indent="0">
              <a:spcBef>
                <a:spcPct val="0"/>
              </a:spcBef>
              <a:buNone/>
            </a:pP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Reportes </a:t>
            </a:r>
            <a:r>
              <a:rPr lang="es-CL" sz="32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RF en Formato MS </a:t>
            </a:r>
          </a:p>
          <a:p>
            <a:pPr marL="85725" lvl="2" indent="0">
              <a:spcBef>
                <a:spcPct val="0"/>
              </a:spcBef>
              <a:buNone/>
            </a:pP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Excel </a:t>
            </a:r>
            <a:r>
              <a:rPr lang="es-CL" sz="32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endParaRPr lang="es-CL" sz="32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36512" y="1412776"/>
            <a:ext cx="8297221" cy="38576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29028"/>
            <a:ext cx="7801004"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Seguridad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3" name="2 Rectángulo"/>
          <p:cNvSpPr/>
          <p:nvPr/>
        </p:nvSpPr>
        <p:spPr>
          <a:xfrm>
            <a:off x="683568" y="1102613"/>
            <a:ext cx="7992888" cy="851515"/>
          </a:xfrm>
          <a:prstGeom prst="rect">
            <a:avLst/>
          </a:prstGeom>
        </p:spPr>
        <p:txBody>
          <a:bodyPr wrap="square">
            <a:spAutoFit/>
          </a:bodyPr>
          <a:lstStyle/>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Administre sus Usuarios, Grupos y Empresas.</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Permita accesos y bloqueo de sistema.</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1285852" y="1999628"/>
            <a:ext cx="6572296" cy="37153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357158" y="1071546"/>
            <a:ext cx="2214578" cy="1016967"/>
          </a:xfrm>
          <a:prstGeom prst="rect">
            <a:avLst/>
          </a:prstGeom>
          <a:noFill/>
        </p:spPr>
      </p:pic>
      <p:pic>
        <p:nvPicPr>
          <p:cNvPr id="13" name="12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4"/>
          <a:srcRect b="6584"/>
          <a:stretch>
            <a:fillRect/>
          </a:stretch>
        </p:blipFill>
        <p:spPr bwMode="auto">
          <a:xfrm>
            <a:off x="5940152" y="3060497"/>
            <a:ext cx="2587073" cy="20400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8" name="Picture 4"/>
          <p:cNvPicPr>
            <a:picLocks noChangeAspect="1" noChangeArrowheads="1"/>
          </p:cNvPicPr>
          <p:nvPr/>
        </p:nvPicPr>
        <p:blipFill>
          <a:blip r:embed="rId5"/>
          <a:srcRect/>
          <a:stretch>
            <a:fillRect/>
          </a:stretch>
        </p:blipFill>
        <p:spPr bwMode="auto">
          <a:xfrm>
            <a:off x="6161886" y="1538102"/>
            <a:ext cx="2665436" cy="15100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9" name="Picture 5"/>
          <p:cNvPicPr>
            <a:picLocks noChangeAspect="1" noChangeArrowheads="1"/>
          </p:cNvPicPr>
          <p:nvPr/>
        </p:nvPicPr>
        <p:blipFill>
          <a:blip r:embed="rId6"/>
          <a:srcRect r="6000"/>
          <a:stretch>
            <a:fillRect/>
          </a:stretch>
        </p:blipFill>
        <p:spPr bwMode="auto">
          <a:xfrm>
            <a:off x="307975" y="4080522"/>
            <a:ext cx="2814391" cy="120284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30" name="Picture 6"/>
          <p:cNvPicPr>
            <a:picLocks noChangeAspect="1" noChangeArrowheads="1"/>
          </p:cNvPicPr>
          <p:nvPr/>
        </p:nvPicPr>
        <p:blipFill>
          <a:blip r:embed="rId7"/>
          <a:srcRect l="21799" t="2035" b="14518"/>
          <a:stretch>
            <a:fillRect/>
          </a:stretch>
        </p:blipFill>
        <p:spPr bwMode="auto">
          <a:xfrm>
            <a:off x="810890" y="2236946"/>
            <a:ext cx="2271195" cy="162234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AutoShape 2" descr="data:image/jpeg;base64,/9j/4AAQSkZJRgABAQAAAQABAAD/2wCEAAkGBhIPEBQUEhQUFRQVFBQXFRAVFBQUFRYVFxUVFBYUFRUXHCYeGBojGRUUHy8gJCcpLCwsFR4xNTAqNSYrLCkBCQoKDgwOGg8PGikfHyQsKSkpLCwsKSwsKSwpLCwpLSkpKSkpKSkpLCkpKSkpKSwpLCkpLCkpLCksKSwpKSwsKf/AABEIAOEA4QMBIgACEQEDEQH/xAAcAAABBAMBAAAAAAAAAAAAAAAAAgMFBgEEBwj/xABIEAACAQIDBQQFCAcHAgcAAAABAgADEQQFIQYSMUFhB1FxgRMiMpGhFCNCUmJysdEIM5KyweHwFRZDc4KiwlSTFyQ0NVOD0v/EABoBAQEAAwEBAAAAAAAAAAAAAAABAgMEBQb/xAAnEQACAgEEAgEDBQAAAAAAAAAAAQIRAwQSITFBURMiYYEFIzJScf/aAAwDAQACEQMRAD8A7jCYDXmYAQhCAEIQgBOF/pA7KblSnjkGj2pVrfXAJpufFQV/0id0kJtps+MwwFfDkauh3D3VF9ZD+0B8YB5EEWsaJIJB0INiO48xFq0AeEUDGwYoQBYmTMAzMABO2fo94j5vFp3NSb3h1P4CcTnWP0fa9sViU5NRVv2agH/OAdzhCEAIQhACEIQAhCEAIQhACEIQAhCEA86bHdp+KwG6hPpaI/wXPAfYfivhqOk7XsxtvhcxUeicCpa5oPYVB36fSHUXnl1GjtLFshDKxVgbhgSCD3gjUGUp69hOJ7DdtLoVo48l0OgxNvXX/MA9odRr4ztGHxK1FDowZWAKupBBB4EEcRIQchCEAIGEIB5H7Sss+S5ti6YFh6ZnUfZqWqD96V5GnSv0hcu9HmaVOVWghv1Qsh+AWcyQwDZUxwRlY4sgHJkRAixKDM6Z2C1rZjUH1sO/wemf4TmYEvfYzUdc2o7oJBWqrWFwFNNjc92oWAekIQhACEIQAhCEAIQhACEIQAnPe0/tPXLVNCgQ2KYeK0VI0ZhzbuXzOlr7/aT2gJldAhCGxNQH0VPju8vSuPqjkOZ87easZinrOz1GLO5LM7G5LHUkmUE3/wCImZf9ZiP+4YSu2mZAbCtF3murxxWlKKIlz2D7Ta+V/Nkelw5NzSJsVJ4tTbl4HQ9OMpt4WgHqTZjbjCZkvzFT1+dF/VqD/TzHUXEsE8f4fENTYMjFWU3DKSCD3gjUGdc2M7bbAUseCQLAYlB63/2IOPivugh2SE1MszajikFShUSoh+kjA+R7j0M25Acc/SPyfew2GxAH6uo1Nj0cby/FD75wVJ7E2u2Zp5nhKmGqEqHtZwASrKQysAeOo4d155t2h7Nq2BxTUC6uF3SKgUjeDAEG19O7jylSb6JdFUSOiWvBbAki7OfIW/GTuB2Gw623lLfeJPwmxYZMweRI57RoM5sqlj3KCT7hLJlXZ7jK5F09GD9Kobf7RczqmS5dTprZEVfAAfhJhVsRN8dOvJqeZ+CoZJ2X4ahZq16z9zaIPBBx8zLxs9SShWUKqqpBWygAa8NB5RFo2XKkMOIN5v8AjW2kad7u2XmEaw1bfRW7wDHZ5h3hCEIAQhCAEISMz/aKhgKJq4hwqjgOLOeSovM/0bQDexWKSkjPUZURRdnYhVA7yToJyXa7t2VC1PAIHtp8pqA7vilPQnxa3hKFt52j4jNHKk+joA3SgDppwaofpN8BylOvKDczXNquLrNVrOXqObsx91ugA0AGk1ICEAxaEzCLA0GjivNcNFKZDI21aLBmurRxWgg5eLWN3igZSkpkudV8JUFTD1Gpv3qdCO5gdGHQz0xslmNfE4KjVxCBKrpdlFxpc7rWPs7y2a3K84X2cbLfKanpqi/N0zoDwZ+PmF0PiROyYTFPQFlN1+qeHl3TnnnjGVG6OCUo2Wic67UMsBqUao4sGQ/6bEH/AHGXLC59TfRvUPXh74ztNlVPF4Z97iqsyMDwYKbeI6ToxZI3aOfJjkuGcuy6k3A2tJWhhQeflOfLmuKvoyjruzf9NiG41n62sPwm567FH2I6HJL0X3DqoGpt5x/+1qCjV199z7hOd1MuLj1mZj1YmSWAwm4lgJzy/Uf6xOiP6b/aRb22gVvYVm6+yPjr8JpVswqNzCjuH5yNwtFxwNvKOFmHGxHTSc09Xln5r/DphosUOUr/ANOh7KZuKtIIT66AC3evI/wk9OPUcc9Jg6EhlNwZ0bZ3aVMWmtlqD2kJ+K34iZ4slqn2aM+Fxe5dE3CYvMzecoQjOJxSU13nIA6/w75X8y2kZvVo3X7Z4+Q5TOGOU+jCU1Hsa277QKOU0xvD0lZwfR0QbaD6Tn6K38zy5288bT7V4jMaxq13ueCoNERfqoOQ+J5y0dq2XPv065JNwUYnXXVlPn63unPpZx2OixluVmJiZgJrMjIELTImTKBMJmEgItXIj9OpGKlMqSCCCDYg6EHmCORgDIZG6DHVM1KdSbNNrygeBm1gcI1aoqJ7TEAefM9Oc1BL72d5LxrsPsp/yP8AD3zVmyfHFyNuLH8kqOj7P4VMPQSknBFtfmTxLHqTcyT9NIqiLCPiqZ5CnfLPV2beEbjgGNGnoQCbEWIBNiDxBiFa8yKk2KVGNWQGN2OpNql0PTUe6a6ZCKehF+stYa8RVoBpmpFSor3yRRyEzYcgJs5hljH2DY9x4Sp46riqLWam1if1gG8viSOHnMkzatrLGtQiJWrvTUwe84ux8pJUMNJJGVoZNC8ZakRJP0MS1KYsxNPDZlVpG6O6n7JNvMcDJT+/eLVbEIT9Ypr+NvhGBQCjlNWvQBOsLJKPTMHijLtEhlud1cW7ela5WxUWAABvewHlJB6NpXcJVFGsjcid1vBv52luencT3dDl34qfaPA12L48vHTKhtzlnp8FVAGoXfHinrfwI85xGekalDeBE4JtNlBwmKqUrWAYlfuNqv5eU2ahdM04X4Ii0LTJExech0GQZmYhKAtCEJAen9r+zTA5oCatMJVI0xNMBal/tG1nHRgfKcO2s7EMfgt56K/KqQ+lSB9IB9qlx/Z3p6chaAeJd0qSCCCNCDoQe4jlHUM9V7Y9nGCzRT6WmFrW9XE0wFqA8rng46NfynnvbPs5xeUv84N+iTZMSgO43cG+o3Q+RMxMiLyrCGvUVBzOp7hzM7Jl1JadNVTRVAAHhOcbL5bUp0PlJpP6MtuituncuOIDcOPPv0lwy/MrjjPK1k25V4R62jglG/LLKlaPLWkPSx4m4lW+oM4lKjtcbJKjU5R5lkcjzYp1zab1K0aXGmPbxEUte0SrAw3JkmSjPpt4x5cKCJrDDEnQx70b20MqkzOkxD5Wh4C3hEHAMvCMtmQRrMwBPAE2v4X4zaXMV75lvK4NGoWtoY4EA14x1CrNebVXAqy6aHvmXZJJIiajRmok3PkZB1ivQia2h5ILMKN0Ms2zmY/KKAufWHqt94c/MWPnI3E4XeBkNgMY2Cr71iUbR1HdyYdR+c6tHn+GfPTOXW4Pmx8drovKHXrzEovaRsv8oT0iD5xLkfaHNf65y/K61kWohBuL3HMTXr0g6z6HiSo+b5izzSyxBEvvaDsaaLGvSHqE/OKOR+t4d8ohWcMouLo64y3KzEyJi0UBMDITaEc3JmUHsWE5jiu3vBL7FLEN4img/eMg8w/SFb/BwqjrUqlv9qgfjIDtUbr0FqKVdQykWKsAykdxB0M87Yzt0zNz6rUqY7lpA/F96RGK7V80qccVUH3d1P3QI4FM9PDCIE3AqhLbvo90bu7w3d3hbpOP7b7I/wBm11q0Qfk1U23ePoqnHc+6RcjwI7pzjB9pWZUX3lxdW/MO3pFP+l7idKzLtRw+Z5UabKwxJCbygDcWojK28pJ9kgG3de00Z4RnB2dGCcoTVEOlWSGExJEh8G+8okjTE8Ro91Ml/S8xNnC4wcDxkXQqco6V5wuA/uTarfURRcrxFxIrC5gUNjwkomIVhobzanZr2tD+Eqi+h8jJCwkfTwgbWNYiu1LjqO+W2uw0pdGltds2cWqlLbyk6HS4NuHXSVw7PNTFt5wR1Il4wmZK02qlNKo9YAzammY3KPZz6gMXSPqsSPta/GSuX7TEncqXRu48D4GTlXLN06aj4j85H4vJUqDUTFqjdCafZMU7VCLHW2nWNlLGaGXYSpTsN64HAniPOSrtc3Mt2jCdXwa5p3kTmWCDSacTXqJeYNGO4iskzI4Ntx/1LHj9Rjz+6ZbKii28NQf6vK3icEGW03tmMNiQdwKWpd5+j0ueI6T1tHqq/bn+Dydbpk/3I/k3a+HV1swBB5Tlm1/ZpUpsamFUsh1NEasv3BzHTjO0pk5J5jy0knh8sROp7zPRyTg1TPLxqV8Hkl8MVJBBBHEEWI8RFJRnrHHZDhsQb1qFGoRwL00Y+8i81f7m4C9/kmHv/kp+U4zqPL3ooT1N/dbB/wDS4b/sUv8A8zEA8jGJMeZYgiQyGWiDHiIhhIBozbyzFFHFuelvwmqRBWsQe43katUZxdOzpWWvoJL0akhsjqioLjmBJSr6uh0njTVOj3IO1Zuq828PiAdDImlWvFLVF+M10Z3ZMVKE01xJpP0PETZwGLuLXm5WysVBLXoqbXZv5PmysLXkpVpLUBU8DKPicCaBuQfGSmWZ7awJv4zKL8Mk43zE080wuIwb7wVqtH6yC7p95OY6j3Tey7aBKi3VgR3g/j3Sw4XHK4kXnGxtHEE1KZNGr/8AIml/vDgZls8onyeJBhswLGxkuuGWovXvlDc4rBNatT315VU4HxHI+6TWW7WUzYb1j3NoZmnXYmt38SXqIaZsR5iZNUeMS+ZLUI1malDS4FvwtMq9GDjxyYveZCRK1LTby3AtXbT2RxbkP5yqLbo1OSirY9lOUema50UcT39BLVSohAAosBymMPQCKFXgI5PQx41Bfc8rLleR/YIQhNppCEIQAhCEA8cRthMI8WYMhoxJjhEQRIBpo2Y60aIkKXPZZjSCkn2gCB3CdFTDpVTUTmWVYsPSTkV0B8NJc9ncy1sTrPLzw5s9nBJUkJzHLzRJK3t3SIOPO8RaxH5XnQsThBWSc+2lojC1QSDZ9OF/WH8vwmEUmdEqSs28Fmu6wJlyyrNVYCxE5U+NqVNKakfabT4SRwmIena51HMafCJQoKSao62aNOupVpRdoNl8XhH9Jhz6WlzpH2h1Bm3k+0JNgTfrLhgc0VhY6iE/Zi7XRR8j2qD6G6sOKNoR+ctOHzzTjNfaTYilivnKdkqcd4c/G3GUHGV8XgX3aqEqD7Y1BHQ/nG30VST7OpJmK1NCAeh5zQzHZGnVBakAp+p9E+HdKtk20iPa7W6HQy54DOV0sRMl9yzSX8Sqpl9ai1vWA7u7zljy/NnRbOQRb+E3MRmKluXDWaWcZD6ZN9GCMNd24Ct0MqTXQnLdH6hn5dvn1eHfLfspmI3fRHQ8V6948ZyrE7R0sIt6hseG4NWJHEASs5n2lYhz8x8yBwYav7+C+Xvm/Apt2ebqZRra2enrwvPIeKz3EVm3qtarUPe9Rm/E6SY2X28xWX1VanUYpcFqLMSjjmCDwNuY1noHmHqWEjsgz2ljsOlei11ccOatzRhyYGSMhQhCEAIQhAPF94tXjV4oCQyHC0QTMhYv0BMllNdo2ZO5bspisSbUaNWp9xGI99rS7bNdhuMrVFOJAoUtC12VqhHMKqk2PU8Osg6K/sjshjMVR3qVCoyFjZ7WU20NmNgdQZLVcjxGAq2rLuNuhty4Y2N7eze3Azv1Glh8vwwUblGhRW1yQqqo5knrz5kzmfaPmWFrNTxFCvRq7wCMKdRXIIuykgG4FifdNOTFw2dWDP8AUosVkmYh1EZ2tycV6WguQQw8R/K8quVZqKdToZfcpxS1Vte84K2uj2INNWUKjhQqaDWJCDum9tdSOGr6aK43h48D+fnK82Pc+xvHwGnxlRg5VwbmJIpjeBt3d58pt5XtVY2Y2Mh6GVVa2rXHTiffJKlkIQajUytLySO6y4YHaS9rGS9PFU64s4BB4gznyZSRqGI84NtEcMwUkse4cR4zHazY5R/Ja8y2FoP6yep0BtI07JMhG5Ubw4zXXa/eHBpIZbm9RzvXAHhe0t+xHr2amYj5Mt2qtcH2dCZWs629qhNxW9ocvaI6nkPCOdoGbhKi21O6SepOgv5Cc+eqWJJ1JnRhx7ufB5+pzuP0+R2tiGdt5iSTzMFjYiwZ2o8t8ixFgxKxQmRCx7Iba4nLKm9Rb1Wtv0m1R7d45HqNZ6C2N27w+aU7odyqo9egT6w+0p+kvX32nl0TbwePq0WD0Xam6+y6kgi4sdRrqNJQevITl+wXa0tbDBcWR6akLVGFgxUf4hU8dNTbrpOnU6gYBgbggEHvB1BkAqEIQDztk3YRmFaxrGlQHc7bzfspcfES9ZL2C4OlY4ipUrn6o+aT3KSx/anT4SUWypU+yrKl4YVPN6p/5SXwWyWCofq8NQXqKSX/AGiLyWhLQswqgCw4d0JmUXtd20/s3AkU2tXr3p07cVFvXqeQ4dWEEOX9te3/AMtr/JaDXoUGO+wOlSsNCeqrqB1ue6cy/q8ISPkpuYbN6tP6Vx3Nr8eM6dsFmhdFe/EkMv1SD/XvnJgJZ9hc49BiVRiAlRgCTwDcj4cvdOfLjTVpcnZps7hOpPg6ZtvhBUNJrA23vjb8pWaBUcbCaO1e37PiCtFQadPeW7XuzAkFhbgNLCauVZnTxB9Zirk+wbWJ+yec55Y3GNs7o6mEpUi44SuqjlG8ZXD6LxmjRwoXhNpABOR5F4N1W7FejKoSTwEizlILMepPvkzV9ZbdbzWOIC6cTMVNsz4S5NUYML5TQxe0HobinqfgPPnHs5BNNrcbSrYhfUJ6H8JvjD2ack2uiIzXMGr1GZjc34zVESIoT1EqVI8WTcnbHFjgEaUx0GZIwYsTIMSIqUgsGKUxu8UDKB0mxV+aMCSOO7fW09PbH7XUcapRHDPTVSSAbFTwIPAnvA6TzFTMn9k8/wATg69JaFTdR6gG4blVYkC9r+dukA9R3hKn/fB+5Pc35wiiWWyEISFCEIQBnF4paSM7kKqglmPICeQ9pc5fG4utXckmpUZhfkt7Ko7gFCjynZe3na2pRRMGii1ZPSPV3mDDdeyqtjz3Te84UFgCQkzuRcIAkLFBYoCZgGLTI04TIEVaAWnZ3aQkinVOp0V/4N16yzNUHAanpOaU19/Kel9kdiqNGlSqON+oyIx3gN1WKgmy9Cec4MuluVxO/Dq9sal+Dl+KSqlPf3HK3tvAHdB7i3ASG9O7HnpyE9KvRVlKkAqRYqQCCO4iVDMOzSg771I+jvxTdDL5d0zWn2rgq1Sk+eDk1CsHG6ZYcs7JXxdAVVqou/veoytyJHES1YjsnQlSlYj611+K2OnhLtl2AFCklNdQotfv7z75lHFzyM2oTj9L5PJ22Gx9fK8QaNYct5HGqup5qenAjkR4SDE9bbb7HUs1wrUagAcXNKrzpvbQ9QeBHMeU8qZpltTDVqlGqu69NirL3EG3mOd+4idFUcN2a0WpiAYoQQeUzMQpiwZkQzFKJgQvKB5DNmk3cbEEEEcQQbgjwM1EMeRpQWL++GN+tS/Y/nCQXpYQQ9dwhCYlCaOc5zRwdE1q7inTWwLG51JsAANSSTwE3pybt72jprhkwgINVqiVGH1UUNYnqSRbwgHL+0Tah8xx71GG6E+aRL3sqM3Md5JMre7EAxwGUgkrElY9aYIigNgxYmCkwBIUcAi1WJWbuX4F69RKdNSzuwVVHEkmwEoLV2ZbGnMcWN4fM0rPVPIi/qp4sR7gZ6RAlf2H2UXLMItIWLn1qrj6Tka26DQDw6ywyAIQhACEIQAnIO3LYE1l+X0Fu9NQK6AatTHCr1KjQ9LHlOvxLoCCDqDoQdRaAeLLRQl77Wdgf7MxW/SH/lq5Y07f4bcWpeA4jp4GUQSFFiLWNiKUykHICJvMgygcWOiau9HkqSgehE70xAPYkJgGZMxBgm08ydrG06ZhmLNSsadJRSVx9PdLFn6gkm3QCXTtd7UxZ8Fg271r11PkaSEe5j5d84xKAilhMrBBQmZiZgARDdmbzEFFIs7d2KbFhE+XVR6zXWgDyXg1TxOoHS/fOO5Pl7YmvTpJ7VR1QeLEC89ZZdgVoUadJPZpoqL4KAB+EgNmEIQAhCEAIQhACEIQCL2l2epZhhqmHrD1XGjDijD2XXqD+XOeVNotn6uAxL0KwsyHiODLxV16Eaz1/Of9r+w/9oYT01Nfn6ALCw1enxen1P0h1uOcA83RULWmCYBgmKUxF4uAEUswIulTLsFUFmYgKo1LE8ABzMoC8J0f/wAEcZ3fEQgHoHn74xmf6ir/AJb/ALphCQHjp+JhCErIKEyIQkKKmYQlBgxQhCAWzsu/91wv+Yf3GnpsTMJAEIQgBCEIAQhCAEIQgBMGEIB44xv6xvvH8ZrtCEARHBMwgBOkdiP/AK4ef4TMJSHoKEISF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1903" y="2388956"/>
            <a:ext cx="2525990" cy="25259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
        <p:nvSpPr>
          <p:cNvPr id="9" name="1 Marcador de contenido"/>
          <p:cNvSpPr>
            <a:spLocks noGrp="1"/>
          </p:cNvSpPr>
          <p:nvPr>
            <p:ph idx="1"/>
          </p:nvPr>
        </p:nvSpPr>
        <p:spPr>
          <a:xfrm>
            <a:off x="500034" y="14552"/>
            <a:ext cx="7733998"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Trabajemos juntos </a:t>
            </a:r>
            <a:r>
              <a:rPr lang="es-CL" sz="32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EXFIDA </a:t>
            </a:r>
            <a:r>
              <a:rPr lang="es-CL" sz="32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endPar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endParaRPr>
          </a:p>
        </p:txBody>
      </p:sp>
      <p:pic>
        <p:nvPicPr>
          <p:cNvPr id="11" name="Picture 2"/>
          <p:cNvPicPr>
            <a:picLocks noChangeAspect="1" noChangeArrowheads="1"/>
          </p:cNvPicPr>
          <p:nvPr/>
        </p:nvPicPr>
        <p:blipFill>
          <a:blip r:embed="rId9"/>
          <a:srcRect/>
          <a:stretch>
            <a:fillRect/>
          </a:stretch>
        </p:blipFill>
        <p:spPr bwMode="auto">
          <a:xfrm>
            <a:off x="3203848" y="4957128"/>
            <a:ext cx="3218115" cy="14962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80321" y="954103"/>
            <a:ext cx="3059831" cy="146678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14 Imagen" descr="mdr_tech1-e1345750218668.png"/>
          <p:cNvPicPr>
            <a:picLocks noChangeAspect="1"/>
          </p:cNvPicPr>
          <p:nvPr/>
        </p:nvPicPr>
        <p:blipFill>
          <a:blip r:embed="rId11"/>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logo_exfida.png"/>
          <p:cNvPicPr>
            <a:picLocks noGrp="1" noChangeAspect="1"/>
          </p:cNvPicPr>
          <p:nvPr>
            <p:ph idx="1"/>
          </p:nvPr>
        </p:nvPicPr>
        <p:blipFill>
          <a:blip r:embed="rId2"/>
          <a:stretch>
            <a:fillRect/>
          </a:stretch>
        </p:blipFill>
        <p:spPr>
          <a:xfrm>
            <a:off x="2857488" y="1785926"/>
            <a:ext cx="3439005" cy="866896"/>
          </a:xfrm>
          <a:prstGeom prst="rect">
            <a:avLst/>
          </a:prstGeom>
        </p:spPr>
      </p:pic>
      <p:sp>
        <p:nvSpPr>
          <p:cNvPr id="5" name="4 CuadroTexto"/>
          <p:cNvSpPr txBox="1"/>
          <p:nvPr/>
        </p:nvSpPr>
        <p:spPr>
          <a:xfrm>
            <a:off x="357158" y="3071810"/>
            <a:ext cx="8501122" cy="815608"/>
          </a:xfrm>
          <a:prstGeom prst="rect">
            <a:avLst/>
          </a:prstGeom>
          <a:noFill/>
        </p:spPr>
        <p:txBody>
          <a:bodyPr wrap="square" rtlCol="0">
            <a:spAutoFit/>
          </a:bodyPr>
          <a:lstStyle/>
          <a:p>
            <a:pPr algn="ctr"/>
            <a:r>
              <a:rPr lang="es-CL" sz="2300" dirty="0" smtClean="0">
                <a:solidFill>
                  <a:schemeClr val="accent4">
                    <a:lumMod val="75000"/>
                  </a:schemeClr>
                </a:solidFill>
                <a:latin typeface="Calibri" pitchFamily="34" charset="0"/>
                <a:cs typeface="Calibri" pitchFamily="34" charset="0"/>
              </a:rPr>
              <a:t>EXFIDA es un producto desarrollado por MDR </a:t>
            </a:r>
            <a:r>
              <a:rPr lang="es-CL" sz="2300" dirty="0" err="1" smtClean="0">
                <a:solidFill>
                  <a:schemeClr val="accent4">
                    <a:lumMod val="75000"/>
                  </a:schemeClr>
                </a:solidFill>
                <a:latin typeface="Calibri" pitchFamily="34" charset="0"/>
                <a:cs typeface="Calibri" pitchFamily="34" charset="0"/>
              </a:rPr>
              <a:t>Technology</a:t>
            </a:r>
            <a:r>
              <a:rPr lang="es-CL" sz="2300" dirty="0" smtClean="0">
                <a:solidFill>
                  <a:schemeClr val="accent4">
                    <a:lumMod val="75000"/>
                  </a:schemeClr>
                </a:solidFill>
                <a:latin typeface="Calibri" pitchFamily="34" charset="0"/>
                <a:cs typeface="Calibri" pitchFamily="34" charset="0"/>
              </a:rPr>
              <a:t> LTDA.</a:t>
            </a:r>
          </a:p>
          <a:p>
            <a:pPr algn="ctr"/>
            <a:r>
              <a:rPr lang="es-CL" sz="2300" dirty="0" smtClean="0">
                <a:solidFill>
                  <a:schemeClr val="accent4">
                    <a:lumMod val="75000"/>
                  </a:schemeClr>
                </a:solidFill>
                <a:latin typeface="Calibri" pitchFamily="34" charset="0"/>
                <a:cs typeface="Calibri" pitchFamily="34" charset="0"/>
              </a:rPr>
              <a:t>© 2012 - Todos los derechos reservados</a:t>
            </a:r>
            <a:endParaRPr lang="es-CL" sz="2300" dirty="0">
              <a:solidFill>
                <a:schemeClr val="accent4">
                  <a:lumMod val="75000"/>
                </a:schemeClr>
              </a:solidFill>
              <a:latin typeface="Calibri" pitchFamily="34" charset="0"/>
              <a:cs typeface="Calibri" pitchFamily="34" charset="0"/>
            </a:endParaRPr>
          </a:p>
        </p:txBody>
      </p:sp>
      <p:pic>
        <p:nvPicPr>
          <p:cNvPr id="6" name="5 Imagen" descr="mdr_tech1-e1345750218668.png"/>
          <p:cNvPicPr>
            <a:picLocks noChangeAspect="1"/>
          </p:cNvPicPr>
          <p:nvPr/>
        </p:nvPicPr>
        <p:blipFill>
          <a:blip r:embed="rId3"/>
          <a:stretch>
            <a:fillRect/>
          </a:stretch>
        </p:blipFill>
        <p:spPr>
          <a:xfrm>
            <a:off x="3714744" y="4071942"/>
            <a:ext cx="1905004" cy="1020538"/>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24744"/>
            <a:ext cx="8229600" cy="4525963"/>
          </a:xfrm>
        </p:spPr>
        <p:txBody>
          <a:bodyPr>
            <a:normAutofit/>
          </a:bodyPr>
          <a:lstStyle/>
          <a:p>
            <a:pPr marL="109728" indent="0">
              <a:buNone/>
            </a:pPr>
            <a:r>
              <a:rPr lang="es-CL" sz="2300" dirty="0" smtClean="0"/>
              <a:t>	</a:t>
            </a:r>
            <a:r>
              <a:rPr lang="es-CL" sz="2300" dirty="0">
                <a:solidFill>
                  <a:schemeClr val="accent4">
                    <a:lumMod val="75000"/>
                  </a:schemeClr>
                </a:solidFill>
                <a:latin typeface="Calibri" pitchFamily="34" charset="0"/>
                <a:cs typeface="Calibri" pitchFamily="34" charset="0"/>
              </a:rPr>
              <a:t>Queremos obtener su confianza, a través de soluciones tecnológicas que permitan hacer más eficiente la gestión de su Negocio, brindándole a su Compañía siempre </a:t>
            </a:r>
            <a:r>
              <a:rPr lang="es-CL" sz="2300" dirty="0" smtClean="0">
                <a:solidFill>
                  <a:schemeClr val="accent4">
                    <a:lumMod val="75000"/>
                  </a:schemeClr>
                </a:solidFill>
                <a:latin typeface="Calibri" pitchFamily="34" charset="0"/>
                <a:cs typeface="Calibri" pitchFamily="34" charset="0"/>
              </a:rPr>
              <a:t>el máximo </a:t>
            </a:r>
            <a:r>
              <a:rPr lang="es-CL" sz="2300" dirty="0">
                <a:solidFill>
                  <a:schemeClr val="accent4">
                    <a:lumMod val="75000"/>
                  </a:schemeClr>
                </a:solidFill>
                <a:latin typeface="Calibri" pitchFamily="34" charset="0"/>
                <a:cs typeface="Calibri" pitchFamily="34" charset="0"/>
              </a:rPr>
              <a:t>valor agregado.</a:t>
            </a:r>
            <a:br>
              <a:rPr lang="es-CL" sz="2300" dirty="0">
                <a:solidFill>
                  <a:schemeClr val="accent4">
                    <a:lumMod val="75000"/>
                  </a:schemeClr>
                </a:solidFill>
                <a:latin typeface="Calibri" pitchFamily="34" charset="0"/>
                <a:cs typeface="Calibri" pitchFamily="34" charset="0"/>
              </a:rPr>
            </a:br>
            <a:endParaRPr lang="es-CL" sz="2300" dirty="0">
              <a:solidFill>
                <a:schemeClr val="accent4">
                  <a:lumMod val="75000"/>
                </a:schemeClr>
              </a:solidFill>
              <a:latin typeface="Calibri" pitchFamily="34" charset="0"/>
              <a:cs typeface="Calibri" pitchFamily="34" charset="0"/>
            </a:endParaRPr>
          </a:p>
          <a:p>
            <a:pPr lvl="2" algn="just"/>
            <a:r>
              <a:rPr lang="es-CL" sz="2300" dirty="0">
                <a:solidFill>
                  <a:schemeClr val="accent4">
                    <a:lumMod val="75000"/>
                  </a:schemeClr>
                </a:solidFill>
                <a:latin typeface="Calibri" pitchFamily="34" charset="0"/>
                <a:cs typeface="Calibri" pitchFamily="34" charset="0"/>
              </a:rPr>
              <a:t>Adecuamos lo mejor posible la relación Costo/Beneficio.</a:t>
            </a:r>
          </a:p>
          <a:p>
            <a:pPr lvl="2" algn="just"/>
            <a:r>
              <a:rPr lang="es-CL" sz="2300" dirty="0">
                <a:solidFill>
                  <a:schemeClr val="accent4">
                    <a:lumMod val="75000"/>
                  </a:schemeClr>
                </a:solidFill>
                <a:latin typeface="Calibri" pitchFamily="34" charset="0"/>
                <a:cs typeface="Calibri" pitchFamily="34" charset="0"/>
              </a:rPr>
              <a:t>Optimizamos la utilización de sus recursos. </a:t>
            </a:r>
          </a:p>
          <a:p>
            <a:pPr lvl="2" algn="just"/>
            <a:r>
              <a:rPr lang="es-CL" sz="2300" dirty="0">
                <a:solidFill>
                  <a:schemeClr val="accent4">
                    <a:lumMod val="75000"/>
                  </a:schemeClr>
                </a:solidFill>
                <a:latin typeface="Calibri" pitchFamily="34" charset="0"/>
                <a:cs typeface="Calibri" pitchFamily="34" charset="0"/>
              </a:rPr>
              <a:t>Aumentamos la productividad derivado del incremento de niveles de servicio.</a:t>
            </a:r>
          </a:p>
          <a:p>
            <a:pPr lvl="2" algn="just"/>
            <a:r>
              <a:rPr lang="es-CL" sz="2300" dirty="0">
                <a:solidFill>
                  <a:schemeClr val="accent4">
                    <a:lumMod val="75000"/>
                  </a:schemeClr>
                </a:solidFill>
                <a:latin typeface="Calibri" pitchFamily="34" charset="0"/>
                <a:cs typeface="Calibri" pitchFamily="34" charset="0"/>
              </a:rPr>
              <a:t>Buscamos la innovación en la adopción de nuevas tecnologías.</a:t>
            </a:r>
          </a:p>
          <a:p>
            <a:endParaRPr lang="es-CL" dirty="0"/>
          </a:p>
        </p:txBody>
      </p:sp>
      <p:sp>
        <p:nvSpPr>
          <p:cNvPr id="3" name="2 Título"/>
          <p:cNvSpPr>
            <a:spLocks noGrp="1"/>
          </p:cNvSpPr>
          <p:nvPr>
            <p:ph type="title"/>
          </p:nvPr>
        </p:nvSpPr>
        <p:spPr>
          <a:xfrm>
            <a:off x="500034" y="13560"/>
            <a:ext cx="7730726" cy="706090"/>
          </a:xfrm>
        </p:spPr>
        <p:txBody>
          <a:bodyPr>
            <a:normAutofit/>
          </a:bodyPr>
          <a:lstStyle/>
          <a:p>
            <a:r>
              <a:rPr lang="es-CL" sz="3200" dirty="0">
                <a:solidFill>
                  <a:schemeClr val="bg2">
                    <a:lumMod val="50000"/>
                  </a:schemeClr>
                </a:solidFill>
                <a:latin typeface="Arial" pitchFamily="34" charset="0"/>
                <a:cs typeface="Arial" pitchFamily="34" charset="0"/>
              </a:rPr>
              <a:t>Nuestro Enfoque </a:t>
            </a:r>
            <a:r>
              <a:rPr lang="es-CL" sz="2800" dirty="0">
                <a:solidFill>
                  <a:schemeClr val="bg2">
                    <a:lumMod val="25000"/>
                  </a:schemeClr>
                </a:solidFill>
                <a:latin typeface="Aharoni" pitchFamily="2" charset="-79"/>
                <a:cs typeface="Aharoni" pitchFamily="2" charset="-79"/>
              </a:rPr>
              <a:t>&gt;</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encrypted-tbn0.google.com/images?q=tbn:ANd9GcQEWkCOtRM5wFv4LwAHw-SPWe1kSav0aPBONQ-CMgEgu7T9EXqL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68" y="3929066"/>
            <a:ext cx="1891928" cy="1417120"/>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contenido"/>
          <p:cNvSpPr>
            <a:spLocks noGrp="1"/>
          </p:cNvSpPr>
          <p:nvPr>
            <p:ph idx="1"/>
          </p:nvPr>
        </p:nvSpPr>
        <p:spPr>
          <a:xfrm>
            <a:off x="457200" y="1124744"/>
            <a:ext cx="8229600" cy="4525963"/>
          </a:xfrm>
        </p:spPr>
        <p:txBody>
          <a:bodyPr>
            <a:normAutofit/>
          </a:bodyPr>
          <a:lstStyle/>
          <a:p>
            <a:pPr lvl="0">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Profesionales con excelente calidad técnica y humana.</a:t>
            </a:r>
          </a:p>
          <a:p>
            <a:pPr lvl="0">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Nuestra vocación es el servicio.</a:t>
            </a:r>
          </a:p>
          <a:p>
            <a:pPr>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En nuestros procesos productivos aplicamos las mejores prácticas de la industria.</a:t>
            </a:r>
          </a:p>
          <a:p>
            <a:pPr>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Queremos que nuestra relación con nuestros clientes sea duradera.</a:t>
            </a:r>
          </a:p>
          <a:p>
            <a:pPr>
              <a:buNone/>
            </a:pPr>
            <a:endParaRPr lang="es-CL" dirty="0"/>
          </a:p>
        </p:txBody>
      </p:sp>
      <p:sp>
        <p:nvSpPr>
          <p:cNvPr id="3" name="2 Título"/>
          <p:cNvSpPr>
            <a:spLocks noGrp="1"/>
          </p:cNvSpPr>
          <p:nvPr>
            <p:ph type="title"/>
          </p:nvPr>
        </p:nvSpPr>
        <p:spPr>
          <a:xfrm>
            <a:off x="428596" y="29004"/>
            <a:ext cx="4714908" cy="637279"/>
          </a:xfrm>
        </p:spPr>
        <p:txBody>
          <a:bodyPr>
            <a:normAutofit fontScale="90000"/>
          </a:bodyPr>
          <a:lstStyle/>
          <a:p>
            <a:r>
              <a:rPr lang="es-CL" sz="3600" dirty="0">
                <a:solidFill>
                  <a:schemeClr val="bg2">
                    <a:lumMod val="50000"/>
                  </a:schemeClr>
                </a:solidFill>
                <a:latin typeface="Arial" pitchFamily="34" charset="0"/>
                <a:cs typeface="Arial" pitchFamily="34" charset="0"/>
              </a:rPr>
              <a:t>Nuestra Fuerza </a:t>
            </a:r>
            <a:r>
              <a:rPr lang="es-CL" sz="2800" dirty="0">
                <a:solidFill>
                  <a:schemeClr val="bg2">
                    <a:lumMod val="25000"/>
                  </a:schemeClr>
                </a:solidFill>
                <a:latin typeface="Aharoni" pitchFamily="2" charset="-79"/>
                <a:cs typeface="Aharoni" pitchFamily="2" charset="-79"/>
              </a:rPr>
              <a:t>&gt;</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135285"/>
            <a:ext cx="8229600" cy="4525963"/>
          </a:xfrm>
        </p:spPr>
        <p:txBody>
          <a:bodyPr>
            <a:noAutofit/>
          </a:bodyPr>
          <a:lstStyle/>
          <a:p>
            <a:pPr marL="109728" indent="0" algn="just">
              <a:buNone/>
            </a:pPr>
            <a:r>
              <a:rPr lang="es-CL" sz="2300" dirty="0" smtClean="0"/>
              <a:t>	</a:t>
            </a:r>
            <a:r>
              <a:rPr lang="es-CL" sz="2300" dirty="0">
                <a:solidFill>
                  <a:schemeClr val="accent4">
                    <a:lumMod val="75000"/>
                  </a:schemeClr>
                </a:solidFill>
                <a:latin typeface="Calibri" pitchFamily="34" charset="0"/>
                <a:cs typeface="Calibri" pitchFamily="34" charset="0"/>
              </a:rPr>
              <a:t>Según la normativa de la Superintendencia de Valores y Seguros. Los estados financieros deberán prepararse de acuerdo a las normas internacionales de Información Financiera (IFRS) emitidas por la International Accounting Standard Board (IASB).</a:t>
            </a:r>
          </a:p>
          <a:p>
            <a:pPr algn="just"/>
            <a:endParaRPr lang="es-CL" sz="2300" dirty="0">
              <a:solidFill>
                <a:schemeClr val="accent4">
                  <a:lumMod val="75000"/>
                </a:schemeClr>
              </a:solidFill>
              <a:latin typeface="Calibri" pitchFamily="34" charset="0"/>
              <a:cs typeface="Calibri" pitchFamily="34" charset="0"/>
            </a:endParaRPr>
          </a:p>
          <a:p>
            <a:pPr marL="109728" indent="0" algn="just">
              <a:buNone/>
            </a:pPr>
            <a:r>
              <a:rPr lang="es-CL" sz="2300" dirty="0">
                <a:solidFill>
                  <a:schemeClr val="accent4">
                    <a:lumMod val="75000"/>
                  </a:schemeClr>
                </a:solidFill>
                <a:latin typeface="Calibri" pitchFamily="34" charset="0"/>
                <a:cs typeface="Calibri" pitchFamily="34" charset="0"/>
              </a:rPr>
              <a:t>	Adicionalmente la SVS especifica que las entidades aseguradoras deben divulgar información que no esta directamente reflejada en dichos estados financieros. Esta información llamada revelaciones financieras (RF) deberá ser presentada con carácter de obligatoria.</a:t>
            </a:r>
          </a:p>
          <a:p>
            <a:pPr algn="just"/>
            <a:endParaRPr lang="es-CL" sz="2300" dirty="0" smtClean="0"/>
          </a:p>
        </p:txBody>
      </p:sp>
      <p:sp>
        <p:nvSpPr>
          <p:cNvPr id="2" name="1 Título"/>
          <p:cNvSpPr>
            <a:spLocks noGrp="1"/>
          </p:cNvSpPr>
          <p:nvPr>
            <p:ph type="title"/>
          </p:nvPr>
        </p:nvSpPr>
        <p:spPr>
          <a:xfrm>
            <a:off x="428596" y="7936"/>
            <a:ext cx="5715040" cy="637200"/>
          </a:xfrm>
        </p:spPr>
        <p:txBody>
          <a:bodyPr>
            <a:noAutofit/>
          </a:bodyPr>
          <a:lstStyle/>
          <a:p>
            <a:r>
              <a:rPr lang="es-CL" sz="3200" dirty="0">
                <a:solidFill>
                  <a:schemeClr val="bg2">
                    <a:lumMod val="50000"/>
                  </a:schemeClr>
                </a:solidFill>
                <a:latin typeface="Arial" pitchFamily="34" charset="0"/>
                <a:cs typeface="Arial" pitchFamily="34" charset="0"/>
              </a:rPr>
              <a:t>IFRS, XBRL. Ya están aquí </a:t>
            </a:r>
            <a:r>
              <a:rPr lang="es-CL" sz="3200" dirty="0">
                <a:solidFill>
                  <a:schemeClr val="bg2">
                    <a:lumMod val="25000"/>
                  </a:schemeClr>
                </a:solidFill>
                <a:latin typeface="Arial" pitchFamily="34" charset="0"/>
                <a:cs typeface="Arial" pitchFamily="34" charset="0"/>
              </a:rPr>
              <a:t>&gt;</a:t>
            </a:r>
          </a:p>
        </p:txBody>
      </p:sp>
      <p:sp>
        <p:nvSpPr>
          <p:cNvPr id="5" name="AutoShape 2"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3"/>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46856" y="1124744"/>
            <a:ext cx="8229600" cy="2753237"/>
          </a:xfrm>
        </p:spPr>
        <p:txBody>
          <a:bodyPr>
            <a:noAutofit/>
          </a:bodyPr>
          <a:lstStyle/>
          <a:p>
            <a:pPr marL="109728" indent="0" algn="just">
              <a:buNone/>
            </a:pPr>
            <a:r>
              <a:rPr lang="es-CL" sz="2300" dirty="0" smtClean="0"/>
              <a:t>	</a:t>
            </a:r>
            <a:r>
              <a:rPr lang="es-CL" sz="2300" dirty="0">
                <a:solidFill>
                  <a:schemeClr val="accent4">
                    <a:lumMod val="75000"/>
                  </a:schemeClr>
                </a:solidFill>
                <a:latin typeface="Calibri" pitchFamily="34" charset="0"/>
                <a:cs typeface="Calibri" pitchFamily="34" charset="0"/>
              </a:rPr>
              <a:t>Desde el nacimiento de la normativa </a:t>
            </a:r>
            <a:br>
              <a:rPr lang="es-CL" sz="2300" dirty="0">
                <a:solidFill>
                  <a:schemeClr val="accent4">
                    <a:lumMod val="75000"/>
                  </a:schemeClr>
                </a:solidFill>
                <a:latin typeface="Calibri" pitchFamily="34" charset="0"/>
                <a:cs typeface="Calibri" pitchFamily="34" charset="0"/>
              </a:rPr>
            </a:br>
            <a:r>
              <a:rPr lang="es-CL" sz="2300" dirty="0">
                <a:solidFill>
                  <a:schemeClr val="accent4">
                    <a:lumMod val="75000"/>
                  </a:schemeClr>
                </a:solidFill>
                <a:latin typeface="Calibri" pitchFamily="34" charset="0"/>
                <a:cs typeface="Calibri" pitchFamily="34" charset="0"/>
              </a:rPr>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sp>
        <p:nvSpPr>
          <p:cNvPr id="11" name="1 Título"/>
          <p:cNvSpPr txBox="1">
            <a:spLocks/>
          </p:cNvSpPr>
          <p:nvPr/>
        </p:nvSpPr>
        <p:spPr>
          <a:xfrm>
            <a:off x="428596" y="7936"/>
            <a:ext cx="5715040" cy="637200"/>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L" sz="3200" b="1" i="0" u="none" strike="noStrike" kern="1200" cap="none" spc="0" normalizeH="0" baseline="0" noProof="0" dirty="0" smtClean="0">
                <a:ln>
                  <a:noFill/>
                </a:ln>
                <a:solidFill>
                  <a:schemeClr val="bg2">
                    <a:lumMod val="50000"/>
                  </a:schemeClr>
                </a:solidFill>
                <a:effectLst>
                  <a:outerShdw blurRad="31750" dist="25400" dir="5400000" algn="tl" rotWithShape="0">
                    <a:srgbClr val="000000">
                      <a:alpha val="25000"/>
                    </a:srgbClr>
                  </a:outerShdw>
                </a:effectLst>
                <a:uLnTx/>
                <a:uFillTx/>
                <a:latin typeface="Arial" pitchFamily="34" charset="0"/>
                <a:ea typeface="+mj-ea"/>
                <a:cs typeface="Arial" pitchFamily="34" charset="0"/>
              </a:rPr>
              <a:t>IFRS, XBRL. Ya están aquí </a:t>
            </a:r>
            <a:r>
              <a:rPr kumimoji="0" lang="es-CL"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Arial" pitchFamily="34" charset="0"/>
                <a:ea typeface="+mj-ea"/>
                <a:cs typeface="Arial" pitchFamily="34" charset="0"/>
              </a:rPr>
              <a:t>&gt;</a:t>
            </a:r>
            <a:endParaRPr kumimoji="0" lang="es-CL" sz="32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pic>
        <p:nvPicPr>
          <p:cNvPr id="6" name="5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3"/>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6949" y="335498"/>
            <a:ext cx="8229600" cy="696709"/>
          </a:xfrm>
        </p:spPr>
        <p:txBody>
          <a:bodyPr>
            <a:noAutofit/>
          </a:bodyPr>
          <a:lstStyle/>
          <a:p>
            <a:endParaRPr lang="es-CL" sz="2200" dirty="0" smtClean="0"/>
          </a:p>
          <a:p>
            <a:endParaRPr lang="es-CL" sz="2200" dirty="0" smtClean="0"/>
          </a:p>
          <a:p>
            <a:pPr algn="just"/>
            <a:endParaRPr lang="es-CL" sz="2200" dirty="0" smtClean="0"/>
          </a:p>
          <a:p>
            <a:pPr algn="just">
              <a:buNone/>
            </a:pPr>
            <a:endParaRPr lang="es-CL" sz="2200" dirty="0" smtClean="0"/>
          </a:p>
        </p:txBody>
      </p:sp>
      <p:sp>
        <p:nvSpPr>
          <p:cNvPr id="4" name="2 Título"/>
          <p:cNvSpPr>
            <a:spLocks noGrp="1"/>
          </p:cNvSpPr>
          <p:nvPr>
            <p:ph type="title"/>
          </p:nvPr>
        </p:nvSpPr>
        <p:spPr>
          <a:xfrm>
            <a:off x="428596" y="21211"/>
            <a:ext cx="6715172" cy="637200"/>
          </a:xfrm>
        </p:spPr>
        <p:txBody>
          <a:bodyPr>
            <a:noAutofit/>
          </a:bodyPr>
          <a:lstStyle/>
          <a:p>
            <a:r>
              <a:rPr lang="es-CL" sz="3200" dirty="0">
                <a:solidFill>
                  <a:schemeClr val="bg2">
                    <a:lumMod val="50000"/>
                  </a:schemeClr>
                </a:solidFill>
                <a:latin typeface="Arial" pitchFamily="34" charset="0"/>
                <a:cs typeface="Arial" pitchFamily="34" charset="0"/>
              </a:rPr>
              <a:t>Nuestra respuesta al desafío </a:t>
            </a:r>
            <a:r>
              <a:rPr lang="es-CL" sz="3200" dirty="0">
                <a:solidFill>
                  <a:schemeClr val="bg2">
                    <a:lumMod val="25000"/>
                  </a:schemeClr>
                </a:solidFill>
                <a:latin typeface="Arial" pitchFamily="34" charset="0"/>
                <a:cs typeface="Arial" pitchFamily="34" charset="0"/>
              </a:rPr>
              <a:t>&gt;</a:t>
            </a:r>
          </a:p>
        </p:txBody>
      </p:sp>
      <p:sp>
        <p:nvSpPr>
          <p:cNvPr id="5" name="4 Rectángulo"/>
          <p:cNvSpPr/>
          <p:nvPr/>
        </p:nvSpPr>
        <p:spPr>
          <a:xfrm>
            <a:off x="683568" y="1124744"/>
            <a:ext cx="7848872" cy="3277820"/>
          </a:xfrm>
          <a:prstGeom prst="rect">
            <a:avLst/>
          </a:prstGeom>
        </p:spPr>
        <p:txBody>
          <a:bodyPr wrap="square">
            <a:spAutoFit/>
          </a:bodyPr>
          <a:lstStyle/>
          <a:p>
            <a:pPr algn="just"/>
            <a:r>
              <a:rPr lang="es-CL" dirty="0" smtClean="0"/>
              <a:t>	</a:t>
            </a:r>
            <a:r>
              <a:rPr lang="es-CL" sz="2300" dirty="0">
                <a:solidFill>
                  <a:schemeClr val="accent4">
                    <a:lumMod val="75000"/>
                  </a:schemeClr>
                </a:solidFill>
                <a:latin typeface="Calibri" pitchFamily="34" charset="0"/>
                <a:cs typeface="Calibri" pitchFamily="34" charset="0"/>
              </a:rPr>
              <a:t>Tomando en cuenta este nuevo escenario y pensando en ayudar al desarrollo de su negocio, hemos desarrollado un producto flexible, capaz de ajustarse a los requerimientos de información de su empresa y la Superintendencia de Valores y Seguros (SVS). </a:t>
            </a:r>
          </a:p>
          <a:p>
            <a:r>
              <a:rPr lang="es-CL" sz="2300" dirty="0">
                <a:solidFill>
                  <a:schemeClr val="accent4">
                    <a:lumMod val="75000"/>
                  </a:schemeClr>
                </a:solidFill>
                <a:latin typeface="Calibri" pitchFamily="34" charset="0"/>
                <a:cs typeface="Calibri" pitchFamily="34" charset="0"/>
              </a:rPr>
              <a:t>	</a:t>
            </a:r>
          </a:p>
          <a:p>
            <a:pPr algn="just"/>
            <a:r>
              <a:rPr lang="es-CL" sz="2300" dirty="0">
                <a:solidFill>
                  <a:schemeClr val="accent4">
                    <a:lumMod val="75000"/>
                  </a:schemeClr>
                </a:solidFill>
                <a:latin typeface="Calibri" pitchFamily="34" charset="0"/>
                <a:cs typeface="Calibri" pitchFamily="34" charset="0"/>
              </a:rPr>
              <a:t>	Estamos hablando de EXFIDA un software que provee flexibilidad a la hora de enfrentar los continuos cambios del mundo IFRS, estados financieros  (EEFF) y XBRL.</a:t>
            </a:r>
          </a:p>
        </p:txBody>
      </p:sp>
      <p:pic>
        <p:nvPicPr>
          <p:cNvPr id="8" name="7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7" name="6 Imagen" descr="mdr_tech1-e1345750218668.png"/>
          <p:cNvPicPr>
            <a:picLocks noChangeAspect="1"/>
          </p:cNvPicPr>
          <p:nvPr/>
        </p:nvPicPr>
        <p:blipFill>
          <a:blip r:embed="rId3"/>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35285"/>
            <a:ext cx="8229600" cy="4525963"/>
          </a:xfrm>
        </p:spPr>
        <p:txBody>
          <a:bodyPr>
            <a:normAutofit fontScale="92500" lnSpcReduction="20000"/>
          </a:bodyPr>
          <a:lstStyle/>
          <a:p>
            <a:pPr>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Aplicación 100% </a:t>
            </a:r>
            <a:r>
              <a:rPr lang="es-CL" sz="2500" dirty="0" smtClean="0">
                <a:solidFill>
                  <a:schemeClr val="accent4">
                    <a:lumMod val="75000"/>
                  </a:schemeClr>
                </a:solidFill>
                <a:latin typeface="Calibri" pitchFamily="34" charset="0"/>
                <a:cs typeface="Calibri" pitchFamily="34" charset="0"/>
              </a:rPr>
              <a:t>web y visible desde su </a:t>
            </a:r>
            <a:br>
              <a:rPr lang="es-CL" sz="2500" dirty="0" smtClean="0">
                <a:solidFill>
                  <a:schemeClr val="accent4">
                    <a:lumMod val="75000"/>
                  </a:schemeClr>
                </a:solidFill>
                <a:latin typeface="Calibri" pitchFamily="34" charset="0"/>
                <a:cs typeface="Calibri" pitchFamily="34" charset="0"/>
              </a:rPr>
            </a:br>
            <a:r>
              <a:rPr lang="es-CL" sz="2500" dirty="0" smtClean="0">
                <a:solidFill>
                  <a:schemeClr val="accent4">
                    <a:lumMod val="75000"/>
                  </a:schemeClr>
                </a:solidFill>
                <a:latin typeface="Calibri" pitchFamily="34" charset="0"/>
                <a:cs typeface="Calibri" pitchFamily="34" charset="0"/>
              </a:rPr>
              <a:t>Intranet o desde la Nube</a:t>
            </a:r>
            <a:endParaRPr lang="es-CL" sz="2500" dirty="0">
              <a:solidFill>
                <a:schemeClr val="accent4">
                  <a:lumMod val="75000"/>
                </a:schemeClr>
              </a:solidFill>
              <a:latin typeface="Calibri" pitchFamily="34" charset="0"/>
              <a:cs typeface="Calibri" pitchFamily="34" charset="0"/>
            </a:endParaRP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Multiusuarios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Multiempresas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Interfaces usables.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Revelaciones 100%  configurables según las normativas.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Cumple con las </a:t>
            </a:r>
            <a:r>
              <a:rPr lang="es-CL" sz="2500" dirty="0" smtClean="0">
                <a:solidFill>
                  <a:schemeClr val="accent4">
                    <a:lumMod val="75000"/>
                  </a:schemeClr>
                </a:solidFill>
                <a:latin typeface="Calibri" pitchFamily="34" charset="0"/>
                <a:cs typeface="Calibri" pitchFamily="34" charset="0"/>
              </a:rPr>
              <a:t>especificaciones impuestas por </a:t>
            </a:r>
            <a:r>
              <a:rPr lang="es-CL" sz="2500" dirty="0">
                <a:solidFill>
                  <a:schemeClr val="accent4">
                    <a:lumMod val="75000"/>
                  </a:schemeClr>
                </a:solidFill>
                <a:latin typeface="Calibri" pitchFamily="34" charset="0"/>
                <a:cs typeface="Calibri" pitchFamily="34" charset="0"/>
              </a:rPr>
              <a:t>la SVS.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Generación de archivos XBRL el cual independiza a su Empresa de los proveedores externos al momento de generar el envió de XBRL a la SVS.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Proporciona herramientas de Control que permiten tener una visión amplia sobre el estado de completitud de los datos para los períodos informados (Workflow de Aprobación).</a:t>
            </a:r>
          </a:p>
          <a:p>
            <a:endParaRPr lang="es-CL" sz="2500" dirty="0">
              <a:solidFill>
                <a:schemeClr val="accent4">
                  <a:lumMod val="75000"/>
                </a:schemeClr>
              </a:solidFill>
              <a:latin typeface="Times New Roman" pitchFamily="18" charset="0"/>
              <a:cs typeface="Times New Roman" pitchFamily="18" charset="0"/>
            </a:endParaRPr>
          </a:p>
          <a:p>
            <a:pPr algn="just"/>
            <a:endParaRPr lang="es-CL" sz="2300" dirty="0" smtClean="0"/>
          </a:p>
          <a:p>
            <a:pPr algn="just"/>
            <a:endParaRPr lang="es-CL" sz="2300" dirty="0" smtClean="0"/>
          </a:p>
          <a:p>
            <a:pPr algn="just"/>
            <a:endParaRPr lang="es-CL" sz="2500" dirty="0">
              <a:solidFill>
                <a:schemeClr val="accent4">
                  <a:lumMod val="75000"/>
                </a:schemeClr>
              </a:solidFill>
              <a:latin typeface="Times New Roman" pitchFamily="18" charset="0"/>
              <a:cs typeface="Times New Roman" pitchFamily="18" charset="0"/>
            </a:endParaRPr>
          </a:p>
          <a:p>
            <a:pPr algn="just"/>
            <a:endParaRPr lang="es-CL" sz="2300" dirty="0" smtClean="0"/>
          </a:p>
          <a:p>
            <a:pPr algn="just"/>
            <a:endParaRPr lang="es-CL" sz="2300" dirty="0" smtClean="0"/>
          </a:p>
        </p:txBody>
      </p:sp>
      <p:sp>
        <p:nvSpPr>
          <p:cNvPr id="3" name="2 Título"/>
          <p:cNvSpPr>
            <a:spLocks noGrp="1"/>
          </p:cNvSpPr>
          <p:nvPr>
            <p:ph type="title"/>
          </p:nvPr>
        </p:nvSpPr>
        <p:spPr>
          <a:xfrm>
            <a:off x="428596" y="15418"/>
            <a:ext cx="7795556" cy="637200"/>
          </a:xfrm>
        </p:spPr>
        <p:txBody>
          <a:bodyPr>
            <a:normAutofit/>
          </a:bodyPr>
          <a:lstStyle/>
          <a:p>
            <a:r>
              <a:rPr lang="es-CL" sz="3200" dirty="0">
                <a:solidFill>
                  <a:schemeClr val="bg2">
                    <a:lumMod val="50000"/>
                  </a:schemeClr>
                </a:solidFill>
                <a:latin typeface="Arial" pitchFamily="34" charset="0"/>
                <a:cs typeface="Arial" pitchFamily="34" charset="0"/>
              </a:rPr>
              <a:t>Principales Características </a:t>
            </a:r>
            <a:r>
              <a:rPr lang="es-CL" sz="3200" dirty="0">
                <a:solidFill>
                  <a:schemeClr val="bg2">
                    <a:lumMod val="25000"/>
                  </a:schemeClr>
                </a:solidFill>
                <a:latin typeface="Aharoni" pitchFamily="2" charset="-79"/>
                <a:cs typeface="Aharoni" pitchFamily="2" charset="-79"/>
              </a:rPr>
              <a:t>&gt;</a:t>
            </a:r>
          </a:p>
        </p:txBody>
      </p:sp>
      <p:pic>
        <p:nvPicPr>
          <p:cNvPr id="6" name="5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3"/>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1122710"/>
            <a:ext cx="8352928" cy="800219"/>
          </a:xfrm>
          <a:prstGeom prst="rect">
            <a:avLst/>
          </a:prstGeom>
        </p:spPr>
        <p:txBody>
          <a:bodyPr wrap="square">
            <a:spAutoFit/>
          </a:bodyPr>
          <a:lstStyle/>
          <a:p>
            <a:pPr algn="just"/>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Acceda a su información de acuerdo a su perfil, de manera fácil y oportuna.</a:t>
            </a:r>
          </a:p>
        </p:txBody>
      </p:sp>
      <p:sp>
        <p:nvSpPr>
          <p:cNvPr id="10" name="2 Título"/>
          <p:cNvSpPr>
            <a:spLocks noGrp="1"/>
          </p:cNvSpPr>
          <p:nvPr>
            <p:ph type="title"/>
          </p:nvPr>
        </p:nvSpPr>
        <p:spPr>
          <a:xfrm>
            <a:off x="428596" y="28074"/>
            <a:ext cx="6643734" cy="637200"/>
          </a:xfrm>
        </p:spPr>
        <p:txBody>
          <a:bodyPr>
            <a:noAutofit/>
          </a:bodyPr>
          <a:lstStyle/>
          <a:p>
            <a:r>
              <a:rPr lang="es-CL" sz="3200" dirty="0">
                <a:solidFill>
                  <a:schemeClr val="bg2">
                    <a:lumMod val="50000"/>
                  </a:schemeClr>
                </a:solidFill>
                <a:latin typeface="Arial" pitchFamily="34" charset="0"/>
                <a:cs typeface="Arial" pitchFamily="34" charset="0"/>
              </a:rPr>
              <a:t>EXFIDA, seguro y confiable </a:t>
            </a:r>
            <a:r>
              <a:rPr lang="es-CL" sz="3200" dirty="0">
                <a:solidFill>
                  <a:schemeClr val="bg2">
                    <a:lumMod val="25000"/>
                  </a:schemeClr>
                </a:solidFill>
                <a:latin typeface="Aharoni" pitchFamily="2" charset="-79"/>
                <a:cs typeface="Aharoni" pitchFamily="2" charset="-79"/>
              </a:rPr>
              <a:t>&gt;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251520" y="2440268"/>
            <a:ext cx="8052837" cy="24288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Urban</Template>
  <TotalTime>1638</TotalTime>
  <Words>204</Words>
  <Application>Microsoft Office PowerPoint</Application>
  <PresentationFormat>Presentación en pantalla (4:3)</PresentationFormat>
  <Paragraphs>72</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Concurrencia</vt:lpstr>
      <vt:lpstr> (Exposure Finantial Data System) Software de gestión de Revelaciones de Estados Financieros y generación de XBRL para IFRS.</vt:lpstr>
      <vt:lpstr>Nuestra empresa &gt;</vt:lpstr>
      <vt:lpstr>Nuestro Enfoque &gt;</vt:lpstr>
      <vt:lpstr>Nuestra Fuerza &gt;</vt:lpstr>
      <vt:lpstr>IFRS, XBRL. Ya están aquí &gt;</vt:lpstr>
      <vt:lpstr>Presentación de PowerPoint</vt:lpstr>
      <vt:lpstr>Nuestra respuesta al desafío &gt;</vt:lpstr>
      <vt:lpstr>Principales Características &gt;</vt:lpstr>
      <vt:lpstr>EXFIDA, seguro y confiable &gt;</vt:lpstr>
      <vt:lpstr>EXFIDA, seguro y confiable &gt;</vt:lpstr>
      <vt:lpstr>Presentación de PowerPoint</vt:lpstr>
      <vt:lpstr>Configure sus Revelaciones &gt;</vt:lpstr>
      <vt:lpstr>Añada operaciones y fórmulas &gt;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Manuel Gutierrez Cisternas</cp:lastModifiedBy>
  <cp:revision>281</cp:revision>
  <dcterms:created xsi:type="dcterms:W3CDTF">2012-07-26T21:18:38Z</dcterms:created>
  <dcterms:modified xsi:type="dcterms:W3CDTF">2012-10-19T12:56:10Z</dcterms:modified>
</cp:coreProperties>
</file>