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3" r:id="rId5"/>
    <p:sldId id="274" r:id="rId6"/>
    <p:sldId id="257" r:id="rId7"/>
    <p:sldId id="258" r:id="rId8"/>
    <p:sldId id="261" r:id="rId9"/>
    <p:sldId id="265" r:id="rId10"/>
    <p:sldId id="269" r:id="rId11"/>
    <p:sldId id="268" r:id="rId12"/>
    <p:sldId id="271" r:id="rId13"/>
    <p:sldId id="272" r:id="rId14"/>
  </p:sldIdLst>
  <p:sldSz cx="9144000" cy="6858000" type="screen4x3"/>
  <p:notesSz cx="6858000" cy="9144000"/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>
      <p:cViewPr>
        <p:scale>
          <a:sx n="75" d="100"/>
          <a:sy n="75" d="100"/>
        </p:scale>
        <p:origin x="-133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D3BAD-9B5C-4E84-B357-7B44DFA63176}" type="datetimeFigureOut">
              <a:rPr lang="es-CL" smtClean="0"/>
              <a:t>08/05/2012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4F690-6565-4CF0-9D78-130EBA578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2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F690-6565-4CF0-9D78-130EBA57860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632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FAD4-F04D-4A6F-8DCC-AD7E7E2ED73F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178E6-BEBB-4E79-934A-DF699BECD5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1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99784-BBAF-4AC4-B70A-C2075C408DDE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4EAE-E8A6-4FB8-8BD2-B91105BD727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608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81E35-6ECB-479D-9F10-13D07F86E0E6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D6B01-1290-4514-A86C-5CA58FA3DCF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106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8725E-373B-41E3-AFC7-8D181E3EFFC1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8AC6D-9278-45D5-9908-48D878CE7B0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2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0E334-9501-46AA-BCEB-AF46FCC87BDB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4392E-E317-4529-99A4-1FAEDEDCFFF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9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0059-0393-4586-9591-E451D2D6EE46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3362D-99E6-42CB-9D65-506A926196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33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84DA5-34D2-4390-9259-6D3FE45368B7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CC5F7-164C-481C-BCA1-C8F2FCF177E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05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BDD5-F8C3-4C60-91D0-486924DB6754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4BA2-2EFC-4A47-974C-1B207569775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87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8A8-34CD-4197-AF54-629B4C8AD5F4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2B17C-D945-4250-BFA4-8716D2C21BD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344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41579-1A2C-4716-A87A-15FA9852CDDF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AF819-A1F4-4B00-BD8D-85FFDA849DFE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626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EEA87-80D7-4F3A-889F-403FF76FA39F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D3C5E-9693-414B-A8DA-365EC1847985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2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53E53-A8D5-49A7-9C4E-06FD1A57ED5C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895AC-CA90-46A2-A6D0-08C59AF5F9A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955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60B6E6-BF1F-44D4-9590-7F465B9A7E6B}" type="datetimeFigureOut">
              <a:rPr lang="es-CL"/>
              <a:pPr>
                <a:defRPr/>
              </a:pPr>
              <a:t>08/05/2012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787E76-5C18-4516-AF9C-CFAEDF9E75EA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pic>
        <p:nvPicPr>
          <p:cNvPr id="1029" name="2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6 CuadroTexto"/>
          <p:cNvSpPr txBox="1">
            <a:spLocks noChangeArrowheads="1"/>
          </p:cNvSpPr>
          <p:nvPr/>
        </p:nvSpPr>
        <p:spPr bwMode="auto">
          <a:xfrm>
            <a:off x="0" y="2924944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s-CL" dirty="0" smtClean="0">
                <a:solidFill>
                  <a:schemeClr val="tx2"/>
                </a:solidFill>
              </a:rPr>
              <a:t>Sistema </a:t>
            </a:r>
            <a:r>
              <a:rPr lang="es-CL" dirty="0" smtClean="0">
                <a:solidFill>
                  <a:schemeClr val="tx2"/>
                </a:solidFill>
              </a:rPr>
              <a:t>Revelaciones V1.0</a:t>
            </a:r>
            <a:endParaRPr lang="es-CL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2447764" y="3140968"/>
            <a:ext cx="2124236" cy="11601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Revelaciones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endCxn id="31" idx="0"/>
          </p:cNvCxnSpPr>
          <p:nvPr/>
        </p:nvCxnSpPr>
        <p:spPr>
          <a:xfrm>
            <a:off x="1324370" y="1984808"/>
            <a:ext cx="2185512" cy="1156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31" idx="3"/>
            <a:endCxn id="39" idx="2"/>
          </p:cNvCxnSpPr>
          <p:nvPr/>
        </p:nvCxnSpPr>
        <p:spPr>
          <a:xfrm>
            <a:off x="4572000" y="3721064"/>
            <a:ext cx="14401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1 Multidocumento"/>
          <p:cNvSpPr/>
          <p:nvPr/>
        </p:nvSpPr>
        <p:spPr>
          <a:xfrm>
            <a:off x="179512" y="5480343"/>
            <a:ext cx="1800200" cy="1012144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Interfaz de carga y generación de XBRL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61922" y="260647"/>
            <a:ext cx="1170898" cy="45365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Integración y  extracción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Documento"/>
          <p:cNvSpPr/>
          <p:nvPr/>
        </p:nvSpPr>
        <p:spPr>
          <a:xfrm>
            <a:off x="2379175" y="5480628"/>
            <a:ext cx="1544753" cy="8312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>
                <a:latin typeface="Arial" pitchFamily="34" charset="0"/>
                <a:cs typeface="Arial" pitchFamily="34" charset="0"/>
              </a:rPr>
              <a:t>Informe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Consolidado Final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FECU</a:t>
            </a:r>
          </a:p>
        </p:txBody>
      </p:sp>
      <p:sp>
        <p:nvSpPr>
          <p:cNvPr id="14" name="13 Documento"/>
          <p:cNvSpPr/>
          <p:nvPr/>
        </p:nvSpPr>
        <p:spPr>
          <a:xfrm>
            <a:off x="4110385" y="5480628"/>
            <a:ext cx="1469727" cy="8312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>
                <a:latin typeface="Arial" pitchFamily="34" charset="0"/>
                <a:cs typeface="Arial" pitchFamily="34" charset="0"/>
              </a:rPr>
              <a:t>Informe de Control de Flujos de Ingreso y Aprobación</a:t>
            </a:r>
          </a:p>
        </p:txBody>
      </p:sp>
      <p:cxnSp>
        <p:nvCxnSpPr>
          <p:cNvPr id="23" name="22 Conector recto"/>
          <p:cNvCxnSpPr>
            <a:stCxn id="31" idx="2"/>
          </p:cNvCxnSpPr>
          <p:nvPr/>
        </p:nvCxnSpPr>
        <p:spPr>
          <a:xfrm>
            <a:off x="3509882" y="4301160"/>
            <a:ext cx="0" cy="640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endCxn id="2" idx="0"/>
          </p:cNvCxnSpPr>
          <p:nvPr/>
        </p:nvCxnSpPr>
        <p:spPr>
          <a:xfrm rot="10800000" flipV="1">
            <a:off x="1203460" y="4941167"/>
            <a:ext cx="2306423" cy="539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endCxn id="14" idx="0"/>
          </p:cNvCxnSpPr>
          <p:nvPr/>
        </p:nvCxnSpPr>
        <p:spPr>
          <a:xfrm>
            <a:off x="3509883" y="4941168"/>
            <a:ext cx="1335366" cy="5394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3509883" y="4797152"/>
            <a:ext cx="0" cy="68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2242344" y="5301208"/>
            <a:ext cx="3456384" cy="1191279"/>
          </a:xfrm>
          <a:prstGeom prst="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ortar rectángulo de esquina sencilla"/>
          <p:cNvSpPr/>
          <p:nvPr/>
        </p:nvSpPr>
        <p:spPr>
          <a:xfrm>
            <a:off x="6012160" y="984760"/>
            <a:ext cx="2952328" cy="5472608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latin typeface="Arial" pitchFamily="34" charset="0"/>
                <a:cs typeface="Arial" pitchFamily="34" charset="0"/>
              </a:rPr>
              <a:t>Nuevas Funcionalidades </a:t>
            </a:r>
            <a:r>
              <a:rPr lang="es-CL" sz="1200" b="1" dirty="0">
                <a:latin typeface="Arial" pitchFamily="34" charset="0"/>
                <a:cs typeface="Arial" pitchFamily="34" charset="0"/>
              </a:rPr>
              <a:t>y </a:t>
            </a:r>
            <a:r>
              <a:rPr lang="es-CL" sz="1200" b="1" dirty="0" smtClean="0">
                <a:latin typeface="Arial" pitchFamily="34" charset="0"/>
                <a:cs typeface="Arial" pitchFamily="34" charset="0"/>
              </a:rPr>
              <a:t>requerimientos</a:t>
            </a:r>
            <a:br>
              <a:rPr lang="es-CL" sz="1200" b="1" dirty="0" smtClean="0">
                <a:latin typeface="Arial" pitchFamily="34" charset="0"/>
                <a:cs typeface="Arial" pitchFamily="34" charset="0"/>
              </a:rPr>
            </a:br>
            <a:endParaRPr lang="es-CL" sz="1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Configurador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de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Formulas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sz="1100" dirty="0">
                <a:latin typeface="Arial" pitchFamily="34" charset="0"/>
                <a:cs typeface="Arial" pitchFamily="34" charset="0"/>
              </a:rPr>
              <a:t>Desegregación y consolidación de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Notas.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Basado en responsabilidades y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seguridad.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Bloqueo general del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sistema.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Copia de estructura y datos periodo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anterior.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Copia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masiva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Copia con filtro de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configuración.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Copia a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demanda.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Informe de Control de Flujos de Ingreso y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Aprobación.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Homogenizar  tipografía de informe final FECU - IFRS.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Validación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y Cuadratura de información de Notas con EEFF y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Balance.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Validación de segmentos de Notas segregadas por responsabilidad contra información Contable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Generación de Interfaz para Sistema de XBRL, para EEFF y Notas; a ser enviadas por software </a:t>
            </a:r>
            <a:r>
              <a:rPr lang="es-CL" sz="1100" dirty="0" err="1">
                <a:latin typeface="Arial" pitchFamily="34" charset="0"/>
                <a:cs typeface="Arial" pitchFamily="34" charset="0"/>
              </a:rPr>
              <a:t>Corvus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 XBRL de D&amp;T </a:t>
            </a:r>
            <a:r>
              <a:rPr lang="es-CL" sz="1100" dirty="0" err="1">
                <a:latin typeface="Arial" pitchFamily="34" charset="0"/>
                <a:cs typeface="Arial" pitchFamily="34" charset="0"/>
              </a:rPr>
              <a:t>System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.</a:t>
            </a:r>
            <a:br>
              <a:rPr lang="es-CL" sz="1100" dirty="0">
                <a:latin typeface="Arial" pitchFamily="34" charset="0"/>
                <a:cs typeface="Arial" pitchFamily="34" charset="0"/>
              </a:rPr>
            </a:b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"/>
          <p:cNvSpPr/>
          <p:nvPr/>
        </p:nvSpPr>
        <p:spPr>
          <a:xfrm>
            <a:off x="3491880" y="5301208"/>
            <a:ext cx="5184576" cy="1191279"/>
          </a:xfrm>
          <a:prstGeom prst="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7" y="2276872"/>
            <a:ext cx="221932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26 Recortar rectángulo de esquina sencilla"/>
          <p:cNvSpPr/>
          <p:nvPr/>
        </p:nvSpPr>
        <p:spPr>
          <a:xfrm>
            <a:off x="4427984" y="1124744"/>
            <a:ext cx="3312368" cy="3096344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latin typeface="Arial" pitchFamily="34" charset="0"/>
                <a:cs typeface="Arial" pitchFamily="34" charset="0"/>
              </a:rPr>
              <a:t>Funcionalidades Versión 1.0</a:t>
            </a:r>
            <a:r>
              <a:rPr lang="es-CL" sz="1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CL" sz="1200" b="1" dirty="0" smtClean="0">
                <a:latin typeface="Arial" pitchFamily="34" charset="0"/>
                <a:cs typeface="Arial" pitchFamily="34" charset="0"/>
              </a:rPr>
            </a:br>
            <a:endParaRPr lang="es-CL" sz="1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Diseñador de Notas – Cuadros Técnicos.</a:t>
            </a:r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ES" sz="1100" dirty="0" smtClean="0">
                <a:latin typeface="Arial" pitchFamily="34" charset="0"/>
                <a:cs typeface="Arial" pitchFamily="34" charset="0"/>
              </a:rPr>
              <a:t>Procesos – Apertura y Cierre de Período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sz="1100" dirty="0" smtClean="0">
                <a:latin typeface="Arial" pitchFamily="34" charset="0"/>
                <a:cs typeface="Arial" pitchFamily="34" charset="0"/>
              </a:rPr>
              <a:t>Ingreso de Información de las Notas.</a:t>
            </a:r>
            <a:endParaRPr lang="es-ES" sz="11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 err="1" smtClean="0">
                <a:latin typeface="Arial" pitchFamily="34" charset="0"/>
                <a:cs typeface="Arial" pitchFamily="34" charset="0"/>
              </a:rPr>
              <a:t>Workflow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 de Aprobación de Notas.</a:t>
            </a:r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Informe de Flujo de Aprobación. </a:t>
            </a:r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 err="1" smtClean="0">
                <a:latin typeface="Arial" pitchFamily="34" charset="0"/>
                <a:cs typeface="Arial" pitchFamily="34" charset="0"/>
              </a:rPr>
              <a:t>Parametría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Asignación de usuarios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a las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notas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Asignación de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notas a las distintas subgerencias de la compañía.</a:t>
            </a:r>
            <a:endParaRPr lang="es-CL" sz="11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Reportes - Informe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de las notas en Excel y Word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/>
            </a:r>
            <a:br>
              <a:rPr lang="es-CL" sz="1100" dirty="0">
                <a:latin typeface="Arial" pitchFamily="34" charset="0"/>
                <a:cs typeface="Arial" pitchFamily="34" charset="0"/>
              </a:rPr>
            </a:b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2 Conector angular"/>
          <p:cNvCxnSpPr>
            <a:stCxn id="1026" idx="3"/>
            <a:endCxn id="27" idx="2"/>
          </p:cNvCxnSpPr>
          <p:nvPr/>
        </p:nvCxnSpPr>
        <p:spPr>
          <a:xfrm flipV="1">
            <a:off x="2824052" y="2672916"/>
            <a:ext cx="1603932" cy="234988"/>
          </a:xfrm>
          <a:prstGeom prst="bentConnector3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Documento"/>
          <p:cNvSpPr/>
          <p:nvPr/>
        </p:nvSpPr>
        <p:spPr>
          <a:xfrm>
            <a:off x="5364088" y="5480628"/>
            <a:ext cx="1544753" cy="8312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 smtClean="0">
                <a:latin typeface="Arial" pitchFamily="34" charset="0"/>
                <a:cs typeface="Arial" pitchFamily="34" charset="0"/>
              </a:rPr>
              <a:t>Informe de Notas en Excel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52 Documento"/>
          <p:cNvSpPr/>
          <p:nvPr/>
        </p:nvSpPr>
        <p:spPr>
          <a:xfrm>
            <a:off x="7095298" y="5480628"/>
            <a:ext cx="1469727" cy="8312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>
                <a:latin typeface="Arial" pitchFamily="34" charset="0"/>
                <a:cs typeface="Arial" pitchFamily="34" charset="0"/>
              </a:rPr>
              <a:t>Informe de Control de Flujos de Ingreso y Aprobación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23528" y="404664"/>
            <a:ext cx="486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Funcionalidades Versión 1.0 – Entrega Abril 2012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54" name="53 Documento"/>
          <p:cNvSpPr/>
          <p:nvPr/>
        </p:nvSpPr>
        <p:spPr>
          <a:xfrm>
            <a:off x="3635896" y="5517232"/>
            <a:ext cx="1544753" cy="8312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 smtClean="0">
                <a:latin typeface="Arial" pitchFamily="34" charset="0"/>
                <a:cs typeface="Arial" pitchFamily="34" charset="0"/>
              </a:rPr>
              <a:t>Informe de Notas en Word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angular"/>
          <p:cNvCxnSpPr>
            <a:stCxn id="1026" idx="2"/>
            <a:endCxn id="30" idx="1"/>
          </p:cNvCxnSpPr>
          <p:nvPr/>
        </p:nvCxnSpPr>
        <p:spPr>
          <a:xfrm rot="16200000" flipH="1">
            <a:off x="1424179" y="3829146"/>
            <a:ext cx="2357913" cy="1777490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6 CuadroTexto"/>
          <p:cNvSpPr txBox="1">
            <a:spLocks noChangeArrowheads="1"/>
          </p:cNvSpPr>
          <p:nvPr/>
        </p:nvSpPr>
        <p:spPr bwMode="auto">
          <a:xfrm>
            <a:off x="2932619" y="2924944"/>
            <a:ext cx="3384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s-CL" dirty="0" smtClean="0">
                <a:solidFill>
                  <a:schemeClr val="tx2"/>
                </a:solidFill>
              </a:rPr>
              <a:t>Sistema Revelaciones v.2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6444208" y="2888829"/>
            <a:ext cx="1872208" cy="1008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Revelaciones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765826" y="1124744"/>
            <a:ext cx="1170898" cy="45365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Integración y  extracción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84433" y="289468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Oracle E-Business Suite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81450" y="1061576"/>
            <a:ext cx="1584176" cy="5893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Pms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384433" y="1873644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Answer Gestión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384433" y="2665732"/>
            <a:ext cx="1584176" cy="6032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Answer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 Derivados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381450" y="3457820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Base de Datos de Integración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381450" y="4307964"/>
            <a:ext cx="1584176" cy="64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Sistemas</a:t>
            </a:r>
          </a:p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Legacy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38 Documento"/>
          <p:cNvSpPr/>
          <p:nvPr/>
        </p:nvSpPr>
        <p:spPr>
          <a:xfrm>
            <a:off x="384432" y="514303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MS Excel y Archivos Planos</a:t>
            </a:r>
          </a:p>
        </p:txBody>
      </p:sp>
      <p:sp>
        <p:nvSpPr>
          <p:cNvPr id="40" name="39 Documento"/>
          <p:cNvSpPr/>
          <p:nvPr/>
        </p:nvSpPr>
        <p:spPr>
          <a:xfrm>
            <a:off x="381450" y="597817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MS Access</a:t>
            </a:r>
          </a:p>
        </p:txBody>
      </p:sp>
      <p:sp>
        <p:nvSpPr>
          <p:cNvPr id="41" name="40 Disco magnético"/>
          <p:cNvSpPr/>
          <p:nvPr/>
        </p:nvSpPr>
        <p:spPr>
          <a:xfrm>
            <a:off x="6934178" y="4149080"/>
            <a:ext cx="892267" cy="12214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42 Conector recto de flecha"/>
          <p:cNvCxnSpPr>
            <a:stCxn id="33" idx="3"/>
            <a:endCxn id="32" idx="1"/>
          </p:cNvCxnSpPr>
          <p:nvPr/>
        </p:nvCxnSpPr>
        <p:spPr>
          <a:xfrm>
            <a:off x="1968609" y="577500"/>
            <a:ext cx="1797217" cy="2815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34" idx="3"/>
            <a:endCxn id="32" idx="1"/>
          </p:cNvCxnSpPr>
          <p:nvPr/>
        </p:nvCxnSpPr>
        <p:spPr>
          <a:xfrm>
            <a:off x="1965626" y="1356268"/>
            <a:ext cx="1800200" cy="203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35" idx="3"/>
            <a:endCxn id="32" idx="1"/>
          </p:cNvCxnSpPr>
          <p:nvPr/>
        </p:nvCxnSpPr>
        <p:spPr>
          <a:xfrm>
            <a:off x="1968609" y="2161676"/>
            <a:ext cx="1797217" cy="1231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36" idx="3"/>
            <a:endCxn id="32" idx="1"/>
          </p:cNvCxnSpPr>
          <p:nvPr/>
        </p:nvCxnSpPr>
        <p:spPr>
          <a:xfrm>
            <a:off x="1968609" y="2967379"/>
            <a:ext cx="1797217" cy="42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37" idx="3"/>
            <a:endCxn id="32" idx="1"/>
          </p:cNvCxnSpPr>
          <p:nvPr/>
        </p:nvCxnSpPr>
        <p:spPr>
          <a:xfrm flipV="1">
            <a:off x="1965626" y="3392997"/>
            <a:ext cx="1800200" cy="3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38" idx="3"/>
            <a:endCxn id="32" idx="1"/>
          </p:cNvCxnSpPr>
          <p:nvPr/>
        </p:nvCxnSpPr>
        <p:spPr>
          <a:xfrm flipV="1">
            <a:off x="1965626" y="3392997"/>
            <a:ext cx="1800200" cy="1238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39" idx="3"/>
            <a:endCxn id="32" idx="1"/>
          </p:cNvCxnSpPr>
          <p:nvPr/>
        </p:nvCxnSpPr>
        <p:spPr>
          <a:xfrm flipV="1">
            <a:off x="1965625" y="3392997"/>
            <a:ext cx="1800201" cy="207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0" idx="3"/>
            <a:endCxn id="32" idx="1"/>
          </p:cNvCxnSpPr>
          <p:nvPr/>
        </p:nvCxnSpPr>
        <p:spPr>
          <a:xfrm flipV="1">
            <a:off x="1962643" y="3392997"/>
            <a:ext cx="1803183" cy="290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32" idx="3"/>
            <a:endCxn id="31" idx="1"/>
          </p:cNvCxnSpPr>
          <p:nvPr/>
        </p:nvCxnSpPr>
        <p:spPr>
          <a:xfrm flipV="1">
            <a:off x="4936724" y="3392885"/>
            <a:ext cx="1507484" cy="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31" idx="2"/>
            <a:endCxn id="41" idx="1"/>
          </p:cNvCxnSpPr>
          <p:nvPr/>
        </p:nvCxnSpPr>
        <p:spPr>
          <a:xfrm>
            <a:off x="7380312" y="3896941"/>
            <a:ext cx="0" cy="25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59 Disco magnético"/>
          <p:cNvSpPr/>
          <p:nvPr/>
        </p:nvSpPr>
        <p:spPr>
          <a:xfrm>
            <a:off x="5244332" y="5484112"/>
            <a:ext cx="892267" cy="1221491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60 Conector angular"/>
          <p:cNvCxnSpPr>
            <a:endCxn id="60" idx="2"/>
          </p:cNvCxnSpPr>
          <p:nvPr/>
        </p:nvCxnSpPr>
        <p:spPr>
          <a:xfrm rot="16200000" flipH="1">
            <a:off x="4580999" y="5431524"/>
            <a:ext cx="433609" cy="89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6444208" y="2888829"/>
            <a:ext cx="1872208" cy="1008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Revelaciones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765826" y="1124744"/>
            <a:ext cx="1170898" cy="45365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Integración y  extracción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Disco magnético"/>
          <p:cNvSpPr/>
          <p:nvPr/>
        </p:nvSpPr>
        <p:spPr>
          <a:xfrm>
            <a:off x="6934178" y="4149080"/>
            <a:ext cx="892267" cy="12214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42 Conector recto de flecha"/>
          <p:cNvCxnSpPr>
            <a:endCxn id="32" idx="1"/>
          </p:cNvCxnSpPr>
          <p:nvPr/>
        </p:nvCxnSpPr>
        <p:spPr>
          <a:xfrm>
            <a:off x="1968609" y="577500"/>
            <a:ext cx="1797217" cy="2815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endCxn id="32" idx="1"/>
          </p:cNvCxnSpPr>
          <p:nvPr/>
        </p:nvCxnSpPr>
        <p:spPr>
          <a:xfrm>
            <a:off x="1965626" y="1356268"/>
            <a:ext cx="1800200" cy="203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endCxn id="32" idx="1"/>
          </p:cNvCxnSpPr>
          <p:nvPr/>
        </p:nvCxnSpPr>
        <p:spPr>
          <a:xfrm>
            <a:off x="1968609" y="2161676"/>
            <a:ext cx="1797217" cy="1231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endCxn id="32" idx="1"/>
          </p:cNvCxnSpPr>
          <p:nvPr/>
        </p:nvCxnSpPr>
        <p:spPr>
          <a:xfrm>
            <a:off x="1968609" y="2967379"/>
            <a:ext cx="1797217" cy="42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endCxn id="32" idx="1"/>
          </p:cNvCxnSpPr>
          <p:nvPr/>
        </p:nvCxnSpPr>
        <p:spPr>
          <a:xfrm flipV="1">
            <a:off x="1965626" y="3392997"/>
            <a:ext cx="1800200" cy="3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32" idx="1"/>
          </p:cNvCxnSpPr>
          <p:nvPr/>
        </p:nvCxnSpPr>
        <p:spPr>
          <a:xfrm flipV="1">
            <a:off x="1965626" y="3392997"/>
            <a:ext cx="1800200" cy="1238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endCxn id="32" idx="1"/>
          </p:cNvCxnSpPr>
          <p:nvPr/>
        </p:nvCxnSpPr>
        <p:spPr>
          <a:xfrm flipV="1">
            <a:off x="1965625" y="3392997"/>
            <a:ext cx="1800201" cy="207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endCxn id="32" idx="1"/>
          </p:cNvCxnSpPr>
          <p:nvPr/>
        </p:nvCxnSpPr>
        <p:spPr>
          <a:xfrm flipV="1">
            <a:off x="1962643" y="3392997"/>
            <a:ext cx="1803183" cy="290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32" idx="3"/>
            <a:endCxn id="31" idx="1"/>
          </p:cNvCxnSpPr>
          <p:nvPr/>
        </p:nvCxnSpPr>
        <p:spPr>
          <a:xfrm flipV="1">
            <a:off x="4936724" y="3392885"/>
            <a:ext cx="1507484" cy="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31" idx="2"/>
            <a:endCxn id="41" idx="1"/>
          </p:cNvCxnSpPr>
          <p:nvPr/>
        </p:nvCxnSpPr>
        <p:spPr>
          <a:xfrm>
            <a:off x="7380312" y="3896941"/>
            <a:ext cx="0" cy="25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57 Disco magnético"/>
          <p:cNvSpPr/>
          <p:nvPr/>
        </p:nvSpPr>
        <p:spPr>
          <a:xfrm>
            <a:off x="5244332" y="5484112"/>
            <a:ext cx="892267" cy="1221491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58 Conector angular"/>
          <p:cNvCxnSpPr>
            <a:endCxn id="58" idx="2"/>
          </p:cNvCxnSpPr>
          <p:nvPr/>
        </p:nvCxnSpPr>
        <p:spPr>
          <a:xfrm rot="16200000" flipH="1">
            <a:off x="4580999" y="5431524"/>
            <a:ext cx="433609" cy="89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59 Rectángulo"/>
          <p:cNvSpPr/>
          <p:nvPr/>
        </p:nvSpPr>
        <p:spPr>
          <a:xfrm>
            <a:off x="384433" y="289468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Oracle E-Business Suite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381450" y="1061576"/>
            <a:ext cx="1584176" cy="5893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Pms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84433" y="1873644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Answer Gestión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384433" y="2665732"/>
            <a:ext cx="1584176" cy="6032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Answer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 Derivados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81450" y="3457820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Base de Datos de Integración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381450" y="4307964"/>
            <a:ext cx="1584176" cy="64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Sistemas</a:t>
            </a:r>
          </a:p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Legacy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67 Documento"/>
          <p:cNvSpPr/>
          <p:nvPr/>
        </p:nvSpPr>
        <p:spPr>
          <a:xfrm>
            <a:off x="384432" y="514303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MS Excel y Archivos Planos</a:t>
            </a:r>
          </a:p>
        </p:txBody>
      </p:sp>
      <p:sp>
        <p:nvSpPr>
          <p:cNvPr id="69" name="68 Documento"/>
          <p:cNvSpPr/>
          <p:nvPr/>
        </p:nvSpPr>
        <p:spPr>
          <a:xfrm>
            <a:off x="381450" y="597817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MS Access</a:t>
            </a:r>
          </a:p>
        </p:txBody>
      </p:sp>
      <p:sp>
        <p:nvSpPr>
          <p:cNvPr id="70" name="69 Recortar rectángulo de esquina sencilla">
            <a:hlinkClick r:id="" action="ppaction://noaction" highlightClick="1"/>
          </p:cNvPr>
          <p:cNvSpPr/>
          <p:nvPr/>
        </p:nvSpPr>
        <p:spPr>
          <a:xfrm>
            <a:off x="2526412" y="3896941"/>
            <a:ext cx="3164053" cy="2466777"/>
          </a:xfrm>
          <a:prstGeom prst="snip1Rect">
            <a:avLst/>
          </a:prstGeom>
          <a:solidFill>
            <a:schemeClr val="lt1">
              <a:alpha val="7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Orígenes de datos, para la automatización de Notas, Cuadros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T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écnicos  Estados Financieros y Balance. </a:t>
            </a:r>
          </a:p>
          <a:p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desde la contabilidad.</a:t>
            </a:r>
            <a:br>
              <a:rPr lang="es-CL" sz="1100" dirty="0" smtClean="0">
                <a:latin typeface="Arial" pitchFamily="34" charset="0"/>
                <a:cs typeface="Arial" pitchFamily="34" charset="0"/>
              </a:rPr>
            </a:br>
            <a:endParaRPr lang="es-CL" sz="11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 Cuadros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técnicos de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seguros,</a:t>
            </a:r>
            <a:br>
              <a:rPr lang="es-CL" sz="1100" dirty="0" smtClean="0">
                <a:latin typeface="Arial" pitchFamily="34" charset="0"/>
                <a:cs typeface="Arial" pitchFamily="34" charset="0"/>
              </a:rPr>
            </a:br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 Balance y Estados Financieros,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70 Conector angular"/>
          <p:cNvCxnSpPr>
            <a:endCxn id="70" idx="1"/>
          </p:cNvCxnSpPr>
          <p:nvPr/>
        </p:nvCxnSpPr>
        <p:spPr>
          <a:xfrm flipV="1">
            <a:off x="2141752" y="6363718"/>
            <a:ext cx="1966687" cy="246756"/>
          </a:xfrm>
          <a:prstGeom prst="bentConnector2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71 Rectángulo"/>
          <p:cNvSpPr/>
          <p:nvPr/>
        </p:nvSpPr>
        <p:spPr>
          <a:xfrm>
            <a:off x="201430" y="163541"/>
            <a:ext cx="1944216" cy="6542062"/>
          </a:xfrm>
          <a:prstGeom prst="rect">
            <a:avLst/>
          </a:prstGeom>
          <a:solidFill>
            <a:schemeClr val="lt1">
              <a:alpha val="52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847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6444208" y="2888829"/>
            <a:ext cx="1872208" cy="1008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Revelaciones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765826" y="1124744"/>
            <a:ext cx="1170898" cy="45365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Integración y  extracción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Disco magnético"/>
          <p:cNvSpPr/>
          <p:nvPr/>
        </p:nvSpPr>
        <p:spPr>
          <a:xfrm>
            <a:off x="6934178" y="4149080"/>
            <a:ext cx="892267" cy="12214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Disco magnético"/>
          <p:cNvSpPr/>
          <p:nvPr/>
        </p:nvSpPr>
        <p:spPr>
          <a:xfrm>
            <a:off x="5244332" y="5484112"/>
            <a:ext cx="892267" cy="1221491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42 Conector recto de flecha"/>
          <p:cNvCxnSpPr>
            <a:endCxn id="32" idx="1"/>
          </p:cNvCxnSpPr>
          <p:nvPr/>
        </p:nvCxnSpPr>
        <p:spPr>
          <a:xfrm>
            <a:off x="1968609" y="577500"/>
            <a:ext cx="1797217" cy="2815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endCxn id="32" idx="1"/>
          </p:cNvCxnSpPr>
          <p:nvPr/>
        </p:nvCxnSpPr>
        <p:spPr>
          <a:xfrm>
            <a:off x="1965626" y="1356268"/>
            <a:ext cx="1800200" cy="203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endCxn id="32" idx="1"/>
          </p:cNvCxnSpPr>
          <p:nvPr/>
        </p:nvCxnSpPr>
        <p:spPr>
          <a:xfrm>
            <a:off x="1968609" y="2161676"/>
            <a:ext cx="1797217" cy="1231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endCxn id="32" idx="1"/>
          </p:cNvCxnSpPr>
          <p:nvPr/>
        </p:nvCxnSpPr>
        <p:spPr>
          <a:xfrm>
            <a:off x="1968609" y="2967379"/>
            <a:ext cx="1797217" cy="42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endCxn id="32" idx="1"/>
          </p:cNvCxnSpPr>
          <p:nvPr/>
        </p:nvCxnSpPr>
        <p:spPr>
          <a:xfrm flipV="1">
            <a:off x="1965626" y="3392997"/>
            <a:ext cx="1800200" cy="3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32" idx="1"/>
          </p:cNvCxnSpPr>
          <p:nvPr/>
        </p:nvCxnSpPr>
        <p:spPr>
          <a:xfrm flipV="1">
            <a:off x="1965626" y="3392997"/>
            <a:ext cx="1800200" cy="1238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endCxn id="32" idx="1"/>
          </p:cNvCxnSpPr>
          <p:nvPr/>
        </p:nvCxnSpPr>
        <p:spPr>
          <a:xfrm flipV="1">
            <a:off x="1965625" y="3392997"/>
            <a:ext cx="1800201" cy="207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endCxn id="32" idx="1"/>
          </p:cNvCxnSpPr>
          <p:nvPr/>
        </p:nvCxnSpPr>
        <p:spPr>
          <a:xfrm flipV="1">
            <a:off x="1962643" y="3392997"/>
            <a:ext cx="1803183" cy="290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32" idx="3"/>
            <a:endCxn id="31" idx="1"/>
          </p:cNvCxnSpPr>
          <p:nvPr/>
        </p:nvCxnSpPr>
        <p:spPr>
          <a:xfrm flipV="1">
            <a:off x="4936724" y="3392885"/>
            <a:ext cx="1507484" cy="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31" idx="2"/>
            <a:endCxn id="41" idx="1"/>
          </p:cNvCxnSpPr>
          <p:nvPr/>
        </p:nvCxnSpPr>
        <p:spPr>
          <a:xfrm>
            <a:off x="7380312" y="3896941"/>
            <a:ext cx="0" cy="25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2" idx="2"/>
            <a:endCxn id="42" idx="2"/>
          </p:cNvCxnSpPr>
          <p:nvPr/>
        </p:nvCxnSpPr>
        <p:spPr>
          <a:xfrm rot="16200000" flipH="1">
            <a:off x="4580999" y="5431524"/>
            <a:ext cx="433609" cy="89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29 Recortar rectángulo de esquina sencilla">
            <a:hlinkClick r:id="" action="ppaction://noaction" highlightClick="1"/>
          </p:cNvPr>
          <p:cNvSpPr/>
          <p:nvPr/>
        </p:nvSpPr>
        <p:spPr>
          <a:xfrm>
            <a:off x="3616320" y="1435198"/>
            <a:ext cx="2179816" cy="1532182"/>
          </a:xfrm>
          <a:prstGeom prst="snip1Rect">
            <a:avLst/>
          </a:prstGeom>
          <a:solidFill>
            <a:schemeClr val="lt1">
              <a:alpha val="6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Este componente corresponde a una capa </a:t>
            </a:r>
            <a:r>
              <a:rPr lang="es-CL" sz="1100" dirty="0" err="1" smtClean="0">
                <a:latin typeface="Arial" pitchFamily="34" charset="0"/>
                <a:cs typeface="Arial" pitchFamily="34" charset="0"/>
              </a:rPr>
              <a:t>middelware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 construido en base a plataformas de integración como Oracle SOA Suite 11g y Oracle Data </a:t>
            </a:r>
            <a:r>
              <a:rPr lang="es-CL" sz="1100" dirty="0" err="1" smtClean="0">
                <a:latin typeface="Arial" pitchFamily="34" charset="0"/>
                <a:cs typeface="Arial" pitchFamily="34" charset="0"/>
              </a:rPr>
              <a:t>Integrator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.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57 Conector angular"/>
          <p:cNvCxnSpPr>
            <a:endCxn id="30" idx="0"/>
          </p:cNvCxnSpPr>
          <p:nvPr/>
        </p:nvCxnSpPr>
        <p:spPr>
          <a:xfrm rot="16200000" flipH="1">
            <a:off x="4535432" y="940586"/>
            <a:ext cx="1076545" cy="1444861"/>
          </a:xfrm>
          <a:prstGeom prst="bentConnector4">
            <a:avLst>
              <a:gd name="adj1" fmla="val -21235"/>
              <a:gd name="adj2" fmla="val 115822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384433" y="289468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Oracle E-Business Suite</a:t>
            </a:r>
          </a:p>
        </p:txBody>
      </p:sp>
      <p:sp>
        <p:nvSpPr>
          <p:cNvPr id="62" name="61 Rectángulo"/>
          <p:cNvSpPr/>
          <p:nvPr/>
        </p:nvSpPr>
        <p:spPr>
          <a:xfrm>
            <a:off x="381450" y="1061576"/>
            <a:ext cx="1584176" cy="5893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Pms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84433" y="1873644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Answer Gestión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384433" y="2665732"/>
            <a:ext cx="1584176" cy="6032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Answer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 Derivados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381450" y="3457820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Base de Datos de Integración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81450" y="4307964"/>
            <a:ext cx="1584176" cy="64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Sistemas</a:t>
            </a:r>
          </a:p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Legacy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Documento"/>
          <p:cNvSpPr/>
          <p:nvPr/>
        </p:nvSpPr>
        <p:spPr>
          <a:xfrm>
            <a:off x="384432" y="514303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MS Excel y Archivos Planos</a:t>
            </a:r>
          </a:p>
        </p:txBody>
      </p:sp>
      <p:sp>
        <p:nvSpPr>
          <p:cNvPr id="68" name="67 Documento"/>
          <p:cNvSpPr/>
          <p:nvPr/>
        </p:nvSpPr>
        <p:spPr>
          <a:xfrm>
            <a:off x="381450" y="597817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MS Access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201430" y="163541"/>
            <a:ext cx="1944216" cy="6542062"/>
          </a:xfrm>
          <a:prstGeom prst="rect">
            <a:avLst/>
          </a:prstGeom>
          <a:solidFill>
            <a:schemeClr val="lt1">
              <a:alpha val="52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ortar rectángulo de esquina sencilla">
            <a:hlinkClick r:id="" action="ppaction://noaction" highlightClick="1"/>
          </p:cNvPr>
          <p:cNvSpPr/>
          <p:nvPr/>
        </p:nvSpPr>
        <p:spPr>
          <a:xfrm>
            <a:off x="2526412" y="3896941"/>
            <a:ext cx="3164053" cy="2466777"/>
          </a:xfrm>
          <a:prstGeom prst="snip1Rect">
            <a:avLst/>
          </a:prstGeom>
          <a:solidFill>
            <a:schemeClr val="lt1">
              <a:alpha val="7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Orígenes de datos, para la automatización de Notas, Cuadros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T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écnicos  Estados Financieros y Balance. </a:t>
            </a:r>
          </a:p>
          <a:p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desde la contabilidad.</a:t>
            </a:r>
            <a:br>
              <a:rPr lang="es-CL" sz="1100" dirty="0" smtClean="0">
                <a:latin typeface="Arial" pitchFamily="34" charset="0"/>
                <a:cs typeface="Arial" pitchFamily="34" charset="0"/>
              </a:rPr>
            </a:br>
            <a:endParaRPr lang="es-CL" sz="11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 Cuadros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técnicos de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seguros,</a:t>
            </a:r>
            <a:br>
              <a:rPr lang="es-CL" sz="1100" dirty="0" smtClean="0">
                <a:latin typeface="Arial" pitchFamily="34" charset="0"/>
                <a:cs typeface="Arial" pitchFamily="34" charset="0"/>
              </a:rPr>
            </a:br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 Balance y Estados Financieros,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72 Conector angular"/>
          <p:cNvCxnSpPr>
            <a:endCxn id="72" idx="1"/>
          </p:cNvCxnSpPr>
          <p:nvPr/>
        </p:nvCxnSpPr>
        <p:spPr>
          <a:xfrm flipV="1">
            <a:off x="2141752" y="6363718"/>
            <a:ext cx="1966687" cy="246756"/>
          </a:xfrm>
          <a:prstGeom prst="bentConnector2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6444208" y="2888829"/>
            <a:ext cx="1872208" cy="1008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Revelaciones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765826" y="1124744"/>
            <a:ext cx="1170898" cy="45365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Integración y  extracción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Disco magnético"/>
          <p:cNvSpPr/>
          <p:nvPr/>
        </p:nvSpPr>
        <p:spPr>
          <a:xfrm>
            <a:off x="6934178" y="4149080"/>
            <a:ext cx="892267" cy="12214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Disco magnético"/>
          <p:cNvSpPr/>
          <p:nvPr/>
        </p:nvSpPr>
        <p:spPr>
          <a:xfrm>
            <a:off x="5244332" y="5484112"/>
            <a:ext cx="892267" cy="1221491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42 Conector recto de flecha"/>
          <p:cNvCxnSpPr>
            <a:endCxn id="32" idx="1"/>
          </p:cNvCxnSpPr>
          <p:nvPr/>
        </p:nvCxnSpPr>
        <p:spPr>
          <a:xfrm>
            <a:off x="1968609" y="577500"/>
            <a:ext cx="1797217" cy="2815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endCxn id="32" idx="1"/>
          </p:cNvCxnSpPr>
          <p:nvPr/>
        </p:nvCxnSpPr>
        <p:spPr>
          <a:xfrm>
            <a:off x="1965626" y="1356268"/>
            <a:ext cx="1800200" cy="203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endCxn id="32" idx="1"/>
          </p:cNvCxnSpPr>
          <p:nvPr/>
        </p:nvCxnSpPr>
        <p:spPr>
          <a:xfrm>
            <a:off x="1968609" y="2161676"/>
            <a:ext cx="1797217" cy="1231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endCxn id="32" idx="1"/>
          </p:cNvCxnSpPr>
          <p:nvPr/>
        </p:nvCxnSpPr>
        <p:spPr>
          <a:xfrm>
            <a:off x="1968609" y="2967379"/>
            <a:ext cx="1797217" cy="42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endCxn id="32" idx="1"/>
          </p:cNvCxnSpPr>
          <p:nvPr/>
        </p:nvCxnSpPr>
        <p:spPr>
          <a:xfrm flipV="1">
            <a:off x="1965626" y="3392997"/>
            <a:ext cx="1800200" cy="3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32" idx="1"/>
          </p:cNvCxnSpPr>
          <p:nvPr/>
        </p:nvCxnSpPr>
        <p:spPr>
          <a:xfrm flipV="1">
            <a:off x="1965626" y="3392997"/>
            <a:ext cx="1800200" cy="1238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endCxn id="32" idx="1"/>
          </p:cNvCxnSpPr>
          <p:nvPr/>
        </p:nvCxnSpPr>
        <p:spPr>
          <a:xfrm flipV="1">
            <a:off x="1965625" y="3392997"/>
            <a:ext cx="1800201" cy="207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endCxn id="32" idx="1"/>
          </p:cNvCxnSpPr>
          <p:nvPr/>
        </p:nvCxnSpPr>
        <p:spPr>
          <a:xfrm flipV="1">
            <a:off x="1962643" y="3392997"/>
            <a:ext cx="1803183" cy="290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32" idx="3"/>
            <a:endCxn id="31" idx="1"/>
          </p:cNvCxnSpPr>
          <p:nvPr/>
        </p:nvCxnSpPr>
        <p:spPr>
          <a:xfrm flipV="1">
            <a:off x="4936724" y="3392885"/>
            <a:ext cx="1507484" cy="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31" idx="2"/>
            <a:endCxn id="41" idx="1"/>
          </p:cNvCxnSpPr>
          <p:nvPr/>
        </p:nvCxnSpPr>
        <p:spPr>
          <a:xfrm>
            <a:off x="7380312" y="3896941"/>
            <a:ext cx="0" cy="25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2" idx="2"/>
            <a:endCxn id="42" idx="2"/>
          </p:cNvCxnSpPr>
          <p:nvPr/>
        </p:nvCxnSpPr>
        <p:spPr>
          <a:xfrm rot="16200000" flipH="1">
            <a:off x="4580999" y="5431524"/>
            <a:ext cx="433609" cy="89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53 Recortar rectángulo de esquina sencilla"/>
          <p:cNvSpPr/>
          <p:nvPr/>
        </p:nvSpPr>
        <p:spPr>
          <a:xfrm>
            <a:off x="6516216" y="5459012"/>
            <a:ext cx="2531752" cy="1271690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Repositorio de Integración, alberga el total de los datos extraídos desde los sistemas y archivos externos, necesario para almacenar un respaldo e historia de la información extraída.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54 Conector recto"/>
          <p:cNvCxnSpPr>
            <a:stCxn id="42" idx="4"/>
            <a:endCxn id="54" idx="2"/>
          </p:cNvCxnSpPr>
          <p:nvPr/>
        </p:nvCxnSpPr>
        <p:spPr>
          <a:xfrm flipV="1">
            <a:off x="6136599" y="6094857"/>
            <a:ext cx="379617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29 Recortar rectángulo de esquina sencilla">
            <a:hlinkClick r:id="" action="ppaction://noaction" highlightClick="1"/>
          </p:cNvPr>
          <p:cNvSpPr/>
          <p:nvPr/>
        </p:nvSpPr>
        <p:spPr>
          <a:xfrm>
            <a:off x="3616320" y="1435198"/>
            <a:ext cx="2179816" cy="1532182"/>
          </a:xfrm>
          <a:prstGeom prst="snip1Rect">
            <a:avLst/>
          </a:prstGeom>
          <a:solidFill>
            <a:schemeClr val="lt1">
              <a:alpha val="6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Este componente corresponde a una capa </a:t>
            </a:r>
            <a:r>
              <a:rPr lang="es-CL" sz="1100" dirty="0" err="1" smtClean="0">
                <a:latin typeface="Arial" pitchFamily="34" charset="0"/>
                <a:cs typeface="Arial" pitchFamily="34" charset="0"/>
              </a:rPr>
              <a:t>middelware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 construido en base a plataformas de integración como Oracle SOA Suite 11g y Oracle Data </a:t>
            </a:r>
            <a:r>
              <a:rPr lang="es-CL" sz="1100" dirty="0" err="1" smtClean="0">
                <a:latin typeface="Arial" pitchFamily="34" charset="0"/>
                <a:cs typeface="Arial" pitchFamily="34" charset="0"/>
              </a:rPr>
              <a:t>Integrator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.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57 Conector angular"/>
          <p:cNvCxnSpPr>
            <a:endCxn id="30" idx="0"/>
          </p:cNvCxnSpPr>
          <p:nvPr/>
        </p:nvCxnSpPr>
        <p:spPr>
          <a:xfrm rot="16200000" flipH="1">
            <a:off x="4535432" y="940586"/>
            <a:ext cx="1076545" cy="1444861"/>
          </a:xfrm>
          <a:prstGeom prst="bentConnector4">
            <a:avLst>
              <a:gd name="adj1" fmla="val -21235"/>
              <a:gd name="adj2" fmla="val 115822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384433" y="289468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Oracle E-Business Suite</a:t>
            </a:r>
          </a:p>
        </p:txBody>
      </p:sp>
      <p:sp>
        <p:nvSpPr>
          <p:cNvPr id="62" name="61 Rectángulo"/>
          <p:cNvSpPr/>
          <p:nvPr/>
        </p:nvSpPr>
        <p:spPr>
          <a:xfrm>
            <a:off x="381450" y="1061576"/>
            <a:ext cx="1584176" cy="5893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Pms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84433" y="1873644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Answer Gestión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384433" y="2665732"/>
            <a:ext cx="1584176" cy="6032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Answer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 Derivados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381450" y="3457820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Base de Datos de Integración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81450" y="4307964"/>
            <a:ext cx="1584176" cy="64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Sistemas</a:t>
            </a:r>
          </a:p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Legacy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Documento"/>
          <p:cNvSpPr/>
          <p:nvPr/>
        </p:nvSpPr>
        <p:spPr>
          <a:xfrm>
            <a:off x="384432" y="514303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MS Excel y Archivos Planos</a:t>
            </a:r>
          </a:p>
        </p:txBody>
      </p:sp>
      <p:sp>
        <p:nvSpPr>
          <p:cNvPr id="68" name="67 Documento"/>
          <p:cNvSpPr/>
          <p:nvPr/>
        </p:nvSpPr>
        <p:spPr>
          <a:xfrm>
            <a:off x="381450" y="597817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MS Access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201430" y="163541"/>
            <a:ext cx="1944216" cy="6542062"/>
          </a:xfrm>
          <a:prstGeom prst="rect">
            <a:avLst/>
          </a:prstGeom>
          <a:solidFill>
            <a:schemeClr val="lt1">
              <a:alpha val="52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ortar rectángulo de esquina sencilla">
            <a:hlinkClick r:id="" action="ppaction://noaction" highlightClick="1"/>
          </p:cNvPr>
          <p:cNvSpPr/>
          <p:nvPr/>
        </p:nvSpPr>
        <p:spPr>
          <a:xfrm>
            <a:off x="2526412" y="3896941"/>
            <a:ext cx="3164053" cy="2466777"/>
          </a:xfrm>
          <a:prstGeom prst="snip1Rect">
            <a:avLst/>
          </a:prstGeom>
          <a:solidFill>
            <a:schemeClr val="lt1">
              <a:alpha val="7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Orígenes de datos, para la automatización de Notas, Cuadros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T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écnicos  Estados Financieros y Balance. </a:t>
            </a:r>
          </a:p>
          <a:p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desde la contabilidad.</a:t>
            </a:r>
            <a:br>
              <a:rPr lang="es-CL" sz="1100" dirty="0" smtClean="0">
                <a:latin typeface="Arial" pitchFamily="34" charset="0"/>
                <a:cs typeface="Arial" pitchFamily="34" charset="0"/>
              </a:rPr>
            </a:br>
            <a:endParaRPr lang="es-CL" sz="11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 Cuadros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técnicos de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seguros,</a:t>
            </a:r>
            <a:br>
              <a:rPr lang="es-CL" sz="1100" dirty="0" smtClean="0">
                <a:latin typeface="Arial" pitchFamily="34" charset="0"/>
                <a:cs typeface="Arial" pitchFamily="34" charset="0"/>
              </a:rPr>
            </a:br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 Balance y Estados Financieros,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72 Conector angular"/>
          <p:cNvCxnSpPr>
            <a:endCxn id="72" idx="1"/>
          </p:cNvCxnSpPr>
          <p:nvPr/>
        </p:nvCxnSpPr>
        <p:spPr>
          <a:xfrm flipV="1">
            <a:off x="2141752" y="6363718"/>
            <a:ext cx="1966687" cy="246756"/>
          </a:xfrm>
          <a:prstGeom prst="bentConnector2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6444208" y="2888829"/>
            <a:ext cx="1872208" cy="1008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Revelaciones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765826" y="1124744"/>
            <a:ext cx="1170898" cy="45365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Integración y  extracción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Disco magnético"/>
          <p:cNvSpPr/>
          <p:nvPr/>
        </p:nvSpPr>
        <p:spPr>
          <a:xfrm>
            <a:off x="6934178" y="4149080"/>
            <a:ext cx="892267" cy="12214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Disco magnético"/>
          <p:cNvSpPr/>
          <p:nvPr/>
        </p:nvSpPr>
        <p:spPr>
          <a:xfrm>
            <a:off x="5244332" y="5484112"/>
            <a:ext cx="892267" cy="1221491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42 Conector recto de flecha"/>
          <p:cNvCxnSpPr>
            <a:endCxn id="32" idx="1"/>
          </p:cNvCxnSpPr>
          <p:nvPr/>
        </p:nvCxnSpPr>
        <p:spPr>
          <a:xfrm>
            <a:off x="1968609" y="577500"/>
            <a:ext cx="1797217" cy="2815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endCxn id="32" idx="1"/>
          </p:cNvCxnSpPr>
          <p:nvPr/>
        </p:nvCxnSpPr>
        <p:spPr>
          <a:xfrm>
            <a:off x="1965626" y="1356268"/>
            <a:ext cx="1800200" cy="203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endCxn id="32" idx="1"/>
          </p:cNvCxnSpPr>
          <p:nvPr/>
        </p:nvCxnSpPr>
        <p:spPr>
          <a:xfrm>
            <a:off x="1968609" y="2161676"/>
            <a:ext cx="1797217" cy="1231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endCxn id="32" idx="1"/>
          </p:cNvCxnSpPr>
          <p:nvPr/>
        </p:nvCxnSpPr>
        <p:spPr>
          <a:xfrm>
            <a:off x="1968609" y="2967379"/>
            <a:ext cx="1797217" cy="42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endCxn id="32" idx="1"/>
          </p:cNvCxnSpPr>
          <p:nvPr/>
        </p:nvCxnSpPr>
        <p:spPr>
          <a:xfrm flipV="1">
            <a:off x="1965626" y="3392997"/>
            <a:ext cx="1800200" cy="3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32" idx="1"/>
          </p:cNvCxnSpPr>
          <p:nvPr/>
        </p:nvCxnSpPr>
        <p:spPr>
          <a:xfrm flipV="1">
            <a:off x="1965626" y="3392997"/>
            <a:ext cx="1800200" cy="1238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endCxn id="32" idx="1"/>
          </p:cNvCxnSpPr>
          <p:nvPr/>
        </p:nvCxnSpPr>
        <p:spPr>
          <a:xfrm flipV="1">
            <a:off x="1965625" y="3392997"/>
            <a:ext cx="1800201" cy="207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endCxn id="32" idx="1"/>
          </p:cNvCxnSpPr>
          <p:nvPr/>
        </p:nvCxnSpPr>
        <p:spPr>
          <a:xfrm flipV="1">
            <a:off x="1962643" y="3392997"/>
            <a:ext cx="1803183" cy="290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32" idx="3"/>
            <a:endCxn id="31" idx="1"/>
          </p:cNvCxnSpPr>
          <p:nvPr/>
        </p:nvCxnSpPr>
        <p:spPr>
          <a:xfrm flipV="1">
            <a:off x="4936724" y="3392885"/>
            <a:ext cx="1507484" cy="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31" idx="2"/>
            <a:endCxn id="41" idx="1"/>
          </p:cNvCxnSpPr>
          <p:nvPr/>
        </p:nvCxnSpPr>
        <p:spPr>
          <a:xfrm>
            <a:off x="7380312" y="3896941"/>
            <a:ext cx="0" cy="25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2" idx="2"/>
            <a:endCxn id="42" idx="2"/>
          </p:cNvCxnSpPr>
          <p:nvPr/>
        </p:nvCxnSpPr>
        <p:spPr>
          <a:xfrm rot="16200000" flipH="1">
            <a:off x="4580999" y="5431524"/>
            <a:ext cx="433609" cy="89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53 Recortar rectángulo de esquina sencilla"/>
          <p:cNvSpPr/>
          <p:nvPr/>
        </p:nvSpPr>
        <p:spPr>
          <a:xfrm>
            <a:off x="6516216" y="5459012"/>
            <a:ext cx="2531752" cy="1271690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Repositorio de Integración, alberga el total de los datos extraídos desde los sistemas y archivos externos, necesario para almacenar un respaldo e historia de la información extraída.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54 Conector recto"/>
          <p:cNvCxnSpPr>
            <a:stCxn id="42" idx="4"/>
            <a:endCxn id="54" idx="2"/>
          </p:cNvCxnSpPr>
          <p:nvPr/>
        </p:nvCxnSpPr>
        <p:spPr>
          <a:xfrm flipV="1">
            <a:off x="6136599" y="6094857"/>
            <a:ext cx="379617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29 Recortar rectángulo de esquina sencilla">
            <a:hlinkClick r:id="" action="ppaction://noaction" highlightClick="1"/>
          </p:cNvPr>
          <p:cNvSpPr/>
          <p:nvPr/>
        </p:nvSpPr>
        <p:spPr>
          <a:xfrm>
            <a:off x="3616320" y="1435198"/>
            <a:ext cx="2179816" cy="1532182"/>
          </a:xfrm>
          <a:prstGeom prst="snip1Rect">
            <a:avLst/>
          </a:prstGeom>
          <a:solidFill>
            <a:schemeClr val="lt1">
              <a:alpha val="6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Este componente corresponde a una capa </a:t>
            </a:r>
            <a:r>
              <a:rPr lang="es-CL" sz="1100" dirty="0" err="1" smtClean="0">
                <a:latin typeface="Arial" pitchFamily="34" charset="0"/>
                <a:cs typeface="Arial" pitchFamily="34" charset="0"/>
              </a:rPr>
              <a:t>middelware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 construido en base a plataformas de integración como Oracle SOA Suite 11g y Oracle Data </a:t>
            </a:r>
            <a:r>
              <a:rPr lang="es-CL" sz="1100" dirty="0" err="1" smtClean="0">
                <a:latin typeface="Arial" pitchFamily="34" charset="0"/>
                <a:cs typeface="Arial" pitchFamily="34" charset="0"/>
              </a:rPr>
              <a:t>Integrator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.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57 Conector angular"/>
          <p:cNvCxnSpPr>
            <a:endCxn id="30" idx="0"/>
          </p:cNvCxnSpPr>
          <p:nvPr/>
        </p:nvCxnSpPr>
        <p:spPr>
          <a:xfrm rot="16200000" flipH="1">
            <a:off x="4535432" y="940586"/>
            <a:ext cx="1076545" cy="1444861"/>
          </a:xfrm>
          <a:prstGeom prst="bentConnector4">
            <a:avLst>
              <a:gd name="adj1" fmla="val -21235"/>
              <a:gd name="adj2" fmla="val 115822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55 Recortar rectángulo de esquina sencilla">
            <a:hlinkClick r:id="" action="ppaction://noaction" highlightClick="1"/>
          </p:cNvPr>
          <p:cNvSpPr/>
          <p:nvPr/>
        </p:nvSpPr>
        <p:spPr>
          <a:xfrm>
            <a:off x="6516216" y="1061576"/>
            <a:ext cx="2179816" cy="12152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Repositorio de Revelaciones. encargado de almacenar los datos procesados del sistema referente a Notas, Cuadros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T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écnicos, Estados Financieros, etc.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56 Conector angular"/>
          <p:cNvCxnSpPr>
            <a:endCxn id="56" idx="0"/>
          </p:cNvCxnSpPr>
          <p:nvPr/>
        </p:nvCxnSpPr>
        <p:spPr>
          <a:xfrm flipV="1">
            <a:off x="7826445" y="1669224"/>
            <a:ext cx="869587" cy="3090602"/>
          </a:xfrm>
          <a:prstGeom prst="bentConnector3">
            <a:avLst>
              <a:gd name="adj1" fmla="val 1262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384433" y="289468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Oracle E-Business Suite</a:t>
            </a:r>
          </a:p>
        </p:txBody>
      </p:sp>
      <p:sp>
        <p:nvSpPr>
          <p:cNvPr id="62" name="61 Rectángulo"/>
          <p:cNvSpPr/>
          <p:nvPr/>
        </p:nvSpPr>
        <p:spPr>
          <a:xfrm>
            <a:off x="381450" y="1061576"/>
            <a:ext cx="1584176" cy="5893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Pms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84433" y="1873644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Answer Gestión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384433" y="2665732"/>
            <a:ext cx="1584176" cy="6032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Answer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 Derivados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381450" y="3457820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Base de Datos de Integración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81450" y="4307964"/>
            <a:ext cx="1584176" cy="64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Sistemas</a:t>
            </a:r>
          </a:p>
          <a:p>
            <a:pPr algn="ctr"/>
            <a:r>
              <a:rPr lang="es-CL" sz="1200" dirty="0" smtClean="0">
                <a:latin typeface="Arial" pitchFamily="34" charset="0"/>
                <a:cs typeface="Arial" pitchFamily="34" charset="0"/>
              </a:rPr>
              <a:t>Legacy</a:t>
            </a:r>
            <a:endParaRPr lang="es-CL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Documento"/>
          <p:cNvSpPr/>
          <p:nvPr/>
        </p:nvSpPr>
        <p:spPr>
          <a:xfrm>
            <a:off x="384432" y="514303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</a:t>
            </a:r>
            <a:r>
              <a:rPr lang="es-CL" sz="1200" dirty="0" smtClean="0">
                <a:latin typeface="Arial" pitchFamily="34" charset="0"/>
                <a:cs typeface="Arial" pitchFamily="34" charset="0"/>
              </a:rPr>
              <a:t>MS Excel y Archivos Planos</a:t>
            </a:r>
          </a:p>
        </p:txBody>
      </p:sp>
      <p:sp>
        <p:nvSpPr>
          <p:cNvPr id="68" name="67 Documento"/>
          <p:cNvSpPr/>
          <p:nvPr/>
        </p:nvSpPr>
        <p:spPr>
          <a:xfrm>
            <a:off x="381450" y="5978172"/>
            <a:ext cx="1581193" cy="6480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Arial" pitchFamily="34" charset="0"/>
                <a:cs typeface="Arial" pitchFamily="34" charset="0"/>
              </a:rPr>
              <a:t>Archivos MS Access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201430" y="163541"/>
            <a:ext cx="1944216" cy="6542062"/>
          </a:xfrm>
          <a:prstGeom prst="rect">
            <a:avLst/>
          </a:prstGeom>
          <a:solidFill>
            <a:schemeClr val="lt1">
              <a:alpha val="52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ortar rectángulo de esquina sencilla">
            <a:hlinkClick r:id="" action="ppaction://noaction" highlightClick="1"/>
          </p:cNvPr>
          <p:cNvSpPr/>
          <p:nvPr/>
        </p:nvSpPr>
        <p:spPr>
          <a:xfrm>
            <a:off x="2526412" y="3896941"/>
            <a:ext cx="3164053" cy="2466777"/>
          </a:xfrm>
          <a:prstGeom prst="snip1Rect">
            <a:avLst/>
          </a:prstGeom>
          <a:solidFill>
            <a:schemeClr val="lt1">
              <a:alpha val="7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100" dirty="0" smtClean="0">
                <a:latin typeface="Arial" pitchFamily="34" charset="0"/>
                <a:cs typeface="Arial" pitchFamily="34" charset="0"/>
              </a:rPr>
              <a:t>Orígenes de datos, para la automatización de Notas, Cuadros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T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écnicos  Estados Financieros y Balance. </a:t>
            </a:r>
          </a:p>
          <a:p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desde la contabilidad.</a:t>
            </a:r>
            <a:br>
              <a:rPr lang="es-CL" sz="1100" dirty="0" smtClean="0">
                <a:latin typeface="Arial" pitchFamily="34" charset="0"/>
                <a:cs typeface="Arial" pitchFamily="34" charset="0"/>
              </a:rPr>
            </a:br>
            <a:endParaRPr lang="es-CL" sz="11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 Cuadros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técnicos de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seguros,</a:t>
            </a:r>
            <a:br>
              <a:rPr lang="es-CL" sz="1100" dirty="0" smtClean="0">
                <a:latin typeface="Arial" pitchFamily="34" charset="0"/>
                <a:cs typeface="Arial" pitchFamily="34" charset="0"/>
              </a:rPr>
            </a:br>
            <a:endParaRPr lang="es-CL" sz="11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Extracción de Información de Balance y Estados Financieros,</a:t>
            </a: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72 Conector angular"/>
          <p:cNvCxnSpPr>
            <a:endCxn id="72" idx="1"/>
          </p:cNvCxnSpPr>
          <p:nvPr/>
        </p:nvCxnSpPr>
        <p:spPr>
          <a:xfrm flipV="1">
            <a:off x="2141752" y="6363718"/>
            <a:ext cx="1966687" cy="246756"/>
          </a:xfrm>
          <a:prstGeom prst="bentConnector2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2447764" y="3140968"/>
            <a:ext cx="2124236" cy="11601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Revelaciones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angular"/>
          <p:cNvCxnSpPr>
            <a:endCxn id="31" idx="0"/>
          </p:cNvCxnSpPr>
          <p:nvPr/>
        </p:nvCxnSpPr>
        <p:spPr>
          <a:xfrm>
            <a:off x="1324370" y="1984808"/>
            <a:ext cx="2185512" cy="1156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20 Recortar rectángulo de esquina sencilla"/>
          <p:cNvSpPr/>
          <p:nvPr/>
        </p:nvSpPr>
        <p:spPr>
          <a:xfrm>
            <a:off x="6012160" y="984760"/>
            <a:ext cx="2952328" cy="5472608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latin typeface="Arial" pitchFamily="34" charset="0"/>
                <a:cs typeface="Arial" pitchFamily="34" charset="0"/>
              </a:rPr>
              <a:t>Nuevas Funcionalidades </a:t>
            </a:r>
            <a:r>
              <a:rPr lang="es-CL" sz="1200" b="1" dirty="0">
                <a:latin typeface="Arial" pitchFamily="34" charset="0"/>
                <a:cs typeface="Arial" pitchFamily="34" charset="0"/>
              </a:rPr>
              <a:t>y </a:t>
            </a:r>
            <a:r>
              <a:rPr lang="es-CL" sz="1200" b="1" dirty="0" smtClean="0">
                <a:latin typeface="Arial" pitchFamily="34" charset="0"/>
                <a:cs typeface="Arial" pitchFamily="34" charset="0"/>
              </a:rPr>
              <a:t>requerimientos</a:t>
            </a:r>
            <a:br>
              <a:rPr lang="es-CL" sz="1200" b="1" dirty="0" smtClean="0">
                <a:latin typeface="Arial" pitchFamily="34" charset="0"/>
                <a:cs typeface="Arial" pitchFamily="34" charset="0"/>
              </a:rPr>
            </a:br>
            <a:endParaRPr lang="es-CL" sz="12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Configurador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de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Formulas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sz="1100" dirty="0">
                <a:latin typeface="Arial" pitchFamily="34" charset="0"/>
                <a:cs typeface="Arial" pitchFamily="34" charset="0"/>
              </a:rPr>
              <a:t>Desegregación y consolidación de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Notas.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Basado en responsabilidades y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seguridad.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Bloqueo general del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sistema.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Copia de estructura y datos periodo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anterior.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Copia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masiva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Copia con filtro de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configuración.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Copia a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demanda.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Informe de Control de Flujos de Ingreso y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Aprobación.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Homogenizar  tipografía de informe final FECU - IFRS.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 smtClean="0">
                <a:latin typeface="Arial" pitchFamily="34" charset="0"/>
                <a:cs typeface="Arial" pitchFamily="34" charset="0"/>
              </a:rPr>
              <a:t>Validación 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y Cuadratura de información de Notas con EEFF y 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Balance.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Validación de segmentos de Notas segregadas por responsabilidad contra información Contable</a:t>
            </a:r>
            <a:r>
              <a:rPr lang="es-CL" sz="1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s-CL" sz="1100" dirty="0">
                <a:latin typeface="Arial" pitchFamily="34" charset="0"/>
                <a:cs typeface="Arial" pitchFamily="34" charset="0"/>
              </a:rPr>
              <a:t>Generación de Interfaz para Sistema de XBRL, para EEFF y Notas; a ser enviadas por software </a:t>
            </a:r>
            <a:r>
              <a:rPr lang="es-CL" sz="1100" dirty="0" err="1">
                <a:latin typeface="Arial" pitchFamily="34" charset="0"/>
                <a:cs typeface="Arial" pitchFamily="34" charset="0"/>
              </a:rPr>
              <a:t>Corvus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 XBRL de D&amp;T </a:t>
            </a:r>
            <a:r>
              <a:rPr lang="es-CL" sz="1100" dirty="0" err="1">
                <a:latin typeface="Arial" pitchFamily="34" charset="0"/>
                <a:cs typeface="Arial" pitchFamily="34" charset="0"/>
              </a:rPr>
              <a:t>System</a:t>
            </a:r>
            <a:r>
              <a:rPr lang="es-CL" sz="1100" dirty="0">
                <a:latin typeface="Arial" pitchFamily="34" charset="0"/>
                <a:cs typeface="Arial" pitchFamily="34" charset="0"/>
              </a:rPr>
              <a:t>.</a:t>
            </a:r>
            <a:br>
              <a:rPr lang="es-CL" sz="1100" dirty="0">
                <a:latin typeface="Arial" pitchFamily="34" charset="0"/>
                <a:cs typeface="Arial" pitchFamily="34" charset="0"/>
              </a:rPr>
            </a:br>
            <a:endParaRPr lang="es-CL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62 Conector recto"/>
          <p:cNvCxnSpPr>
            <a:stCxn id="31" idx="3"/>
            <a:endCxn id="21" idx="2"/>
          </p:cNvCxnSpPr>
          <p:nvPr/>
        </p:nvCxnSpPr>
        <p:spPr>
          <a:xfrm>
            <a:off x="4572000" y="3721064"/>
            <a:ext cx="14401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61922" y="260647"/>
            <a:ext cx="1170898" cy="45365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r>
              <a:rPr lang="es-CL" sz="1600" dirty="0" smtClean="0">
                <a:latin typeface="Arial" pitchFamily="34" charset="0"/>
                <a:cs typeface="Arial" pitchFamily="34" charset="0"/>
              </a:rPr>
              <a:t>Sistema de Integración y  extracción</a:t>
            </a:r>
            <a:endParaRPr lang="es-CL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ce Vi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EAA74B4CCBF14C883511F7EFFD331C" ma:contentTypeVersion="0" ma:contentTypeDescription="Crear nuevo documento." ma:contentTypeScope="" ma:versionID="768862dca747016d6fe2dc94aa86f7e2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362BE7-1256-4687-8088-4EB773466B84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B634553-7D8B-40BB-B4DC-3DD74714F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54DB408-D84E-4965-AFFB-42ED32BC78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Bice Vida</Template>
  <TotalTime>470</TotalTime>
  <Words>492</Words>
  <Application>Microsoft Office PowerPoint</Application>
  <PresentationFormat>Presentación en pantalla (4:3)</PresentationFormat>
  <Paragraphs>131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Bice Vida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Reyes Cornejo</dc:creator>
  <cp:lastModifiedBy>Julio Benavente Ruz</cp:lastModifiedBy>
  <cp:revision>63</cp:revision>
  <dcterms:created xsi:type="dcterms:W3CDTF">2012-05-02T15:47:21Z</dcterms:created>
  <dcterms:modified xsi:type="dcterms:W3CDTF">2012-05-08T15:00:35Z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0x01010042EAA74B4CCBF14C883511F7EFFD331C</vt:lpwstr>
  </property>
</Properties>
</file>