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63" r:id="rId4"/>
    <p:sldId id="276" r:id="rId5"/>
    <p:sldId id="264" r:id="rId6"/>
    <p:sldId id="257" r:id="rId7"/>
    <p:sldId id="261" r:id="rId8"/>
    <p:sldId id="279" r:id="rId9"/>
    <p:sldId id="258" r:id="rId10"/>
    <p:sldId id="277" r:id="rId11"/>
    <p:sldId id="282" r:id="rId12"/>
    <p:sldId id="275" r:id="rId13"/>
    <p:sldId id="266" r:id="rId14"/>
    <p:sldId id="267" r:id="rId15"/>
    <p:sldId id="270" r:id="rId16"/>
    <p:sldId id="269" r:id="rId17"/>
    <p:sldId id="268" r:id="rId18"/>
    <p:sldId id="280" r:id="rId19"/>
    <p:sldId id="281" r:id="rId20"/>
    <p:sldId id="272" r:id="rId21"/>
    <p:sldId id="273" r:id="rId22"/>
    <p:sldId id="274" r:id="rId23"/>
    <p:sldId id="271" r:id="rId24"/>
    <p:sldId id="260" r:id="rId25"/>
    <p:sldId id="283" r:id="rId26"/>
  </p:sldIdLst>
  <p:sldSz cx="9144000" cy="6858000" type="screen4x3"/>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561" autoAdjust="0"/>
  </p:normalViewPr>
  <p:slideViewPr>
    <p:cSldViewPr>
      <p:cViewPr varScale="1">
        <p:scale>
          <a:sx n="66" d="100"/>
          <a:sy n="66" d="100"/>
        </p:scale>
        <p:origin x="-1422" y="-108"/>
      </p:cViewPr>
      <p:guideLst>
        <p:guide orient="horz" pos="2160"/>
        <p:guide pos="2880"/>
      </p:guideLst>
    </p:cSldViewPr>
  </p:slideViewPr>
  <p:outlineViewPr>
    <p:cViewPr>
      <p:scale>
        <a:sx n="33" d="100"/>
        <a:sy n="33" d="100"/>
      </p:scale>
      <p:origin x="0" y="759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9 Triángulo rectángulo"/>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Título"/>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grpSp>
        <p:nvGrpSpPr>
          <p:cNvPr id="2" name="1 Grupo"/>
          <p:cNvGrpSpPr/>
          <p:nvPr/>
        </p:nvGrpSpPr>
        <p:grpSpPr>
          <a:xfrm>
            <a:off x="-3765" y="4953000"/>
            <a:ext cx="9147765" cy="1912088"/>
            <a:chOff x="-3765" y="4832896"/>
            <a:chExt cx="9147765" cy="2032192"/>
          </a:xfrm>
        </p:grpSpPr>
        <p:sp>
          <p:nvSpPr>
            <p:cNvPr id="7" name="6 Forma libre"/>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7 Forma libre"/>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10 Forma libre"/>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11 Conector recto"/>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29 Marcador de fecha"/>
          <p:cNvSpPr>
            <a:spLocks noGrp="1"/>
          </p:cNvSpPr>
          <p:nvPr>
            <p:ph type="dt" sz="half" idx="10"/>
          </p:nvPr>
        </p:nvSpPr>
        <p:spPr/>
        <p:txBody>
          <a:bodyPr/>
          <a:lstStyle>
            <a:lvl1pPr>
              <a:defRPr>
                <a:solidFill>
                  <a:srgbClr val="FFFFFF"/>
                </a:solidFill>
              </a:defRPr>
            </a:lvl1pPr>
            <a:extLst/>
          </a:lstStyle>
          <a:p>
            <a:fld id="{DE3A2F4D-761B-49FA-B2B4-D6F123DD324B}" type="datetimeFigureOut">
              <a:rPr lang="es-CL" smtClean="0"/>
              <a:pPr/>
              <a:t>26-08-2012</a:t>
            </a:fld>
            <a:endParaRPr lang="es-CL"/>
          </a:p>
        </p:txBody>
      </p:sp>
      <p:sp>
        <p:nvSpPr>
          <p:cNvPr id="19" name="18 Marcador de pie de página"/>
          <p:cNvSpPr>
            <a:spLocks noGrp="1"/>
          </p:cNvSpPr>
          <p:nvPr>
            <p:ph type="ftr" sz="quarter" idx="11"/>
          </p:nvPr>
        </p:nvSpPr>
        <p:spPr/>
        <p:txBody>
          <a:bodyPr/>
          <a:lstStyle>
            <a:lvl1pPr>
              <a:defRPr>
                <a:solidFill>
                  <a:schemeClr val="accent1">
                    <a:tint val="20000"/>
                  </a:schemeClr>
                </a:solidFill>
              </a:defRPr>
            </a:lvl1pPr>
            <a:extLst/>
          </a:lstStyle>
          <a:p>
            <a:endParaRPr lang="es-CL"/>
          </a:p>
        </p:txBody>
      </p:sp>
      <p:sp>
        <p:nvSpPr>
          <p:cNvPr id="27" name="26 Marcador de número de diapositiva"/>
          <p:cNvSpPr>
            <a:spLocks noGrp="1"/>
          </p:cNvSpPr>
          <p:nvPr>
            <p:ph type="sldNum" sz="quarter" idx="12"/>
          </p:nvPr>
        </p:nvSpPr>
        <p:spPr/>
        <p:txBody>
          <a:bodyPr/>
          <a:lstStyle>
            <a:lvl1pPr>
              <a:defRPr>
                <a:solidFill>
                  <a:srgbClr val="FFFFFF"/>
                </a:solidFill>
              </a:defRPr>
            </a:lvl1pPr>
            <a:extLst/>
          </a:lstStyle>
          <a:p>
            <a:fld id="{F07DD2EE-D33A-4348-BBC7-4548EDDA8197}" type="slidenum">
              <a:rPr lang="es-CL" smtClean="0"/>
              <a:pPr/>
              <a:t>‹Nº›</a:t>
            </a:fld>
            <a:endParaRPr lang="es-CL"/>
          </a:p>
        </p:txBody>
      </p:sp>
    </p:spTree>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481329"/>
            <a:ext cx="8229600" cy="4386071"/>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DE3A2F4D-761B-49FA-B2B4-D6F123DD324B}" type="datetimeFigureOut">
              <a:rPr lang="es-CL" smtClean="0"/>
              <a:pPr/>
              <a:t>26-08-2012</a:t>
            </a:fld>
            <a:endParaRPr lang="es-CL"/>
          </a:p>
        </p:txBody>
      </p:sp>
      <p:sp>
        <p:nvSpPr>
          <p:cNvPr id="5" name="4 Marcador de pie de página"/>
          <p:cNvSpPr>
            <a:spLocks noGrp="1"/>
          </p:cNvSpPr>
          <p:nvPr>
            <p:ph type="ftr" sz="quarter" idx="11"/>
          </p:nvPr>
        </p:nvSpPr>
        <p:spPr/>
        <p:txBody>
          <a:bodyPr/>
          <a:lstStyle>
            <a:extLst/>
          </a:lstStyle>
          <a:p>
            <a:endParaRPr lang="es-CL"/>
          </a:p>
        </p:txBody>
      </p:sp>
      <p:sp>
        <p:nvSpPr>
          <p:cNvPr id="6" name="5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Tree>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44013" y="274640"/>
            <a:ext cx="1777470" cy="5592761"/>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41"/>
            <a:ext cx="6324600" cy="5592760"/>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DE3A2F4D-761B-49FA-B2B4-D6F123DD324B}" type="datetimeFigureOut">
              <a:rPr lang="es-CL" smtClean="0"/>
              <a:pPr/>
              <a:t>26-08-2012</a:t>
            </a:fld>
            <a:endParaRPr lang="es-CL"/>
          </a:p>
        </p:txBody>
      </p:sp>
      <p:sp>
        <p:nvSpPr>
          <p:cNvPr id="5" name="4 Marcador de pie de página"/>
          <p:cNvSpPr>
            <a:spLocks noGrp="1"/>
          </p:cNvSpPr>
          <p:nvPr>
            <p:ph type="ftr" sz="quarter" idx="11"/>
          </p:nvPr>
        </p:nvSpPr>
        <p:spPr/>
        <p:txBody>
          <a:bodyPr/>
          <a:lstStyle>
            <a:extLst/>
          </a:lstStyle>
          <a:p>
            <a:endParaRPr lang="es-CL"/>
          </a:p>
        </p:txBody>
      </p:sp>
      <p:sp>
        <p:nvSpPr>
          <p:cNvPr id="6" name="5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DE3A2F4D-761B-49FA-B2B4-D6F123DD324B}" type="datetimeFigureOut">
              <a:rPr lang="es-CL" smtClean="0"/>
              <a:pPr/>
              <a:t>26-08-2012</a:t>
            </a:fld>
            <a:endParaRPr lang="es-CL"/>
          </a:p>
        </p:txBody>
      </p:sp>
      <p:sp>
        <p:nvSpPr>
          <p:cNvPr id="5" name="4 Marcador de pie de página"/>
          <p:cNvSpPr>
            <a:spLocks noGrp="1"/>
          </p:cNvSpPr>
          <p:nvPr>
            <p:ph type="ftr" sz="quarter" idx="11"/>
          </p:nvPr>
        </p:nvSpPr>
        <p:spPr/>
        <p:txBody>
          <a:bodyPr/>
          <a:lstStyle>
            <a:extLst/>
          </a:lstStyle>
          <a:p>
            <a:endParaRPr lang="es-CL"/>
          </a:p>
        </p:txBody>
      </p:sp>
      <p:sp>
        <p:nvSpPr>
          <p:cNvPr id="6" name="5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
        <p:nvSpPr>
          <p:cNvPr id="7" name="6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DE3A2F4D-761B-49FA-B2B4-D6F123DD324B}" type="datetimeFigureOut">
              <a:rPr lang="es-CL" smtClean="0"/>
              <a:pPr/>
              <a:t>26-08-2012</a:t>
            </a:fld>
            <a:endParaRPr lang="es-CL"/>
          </a:p>
        </p:txBody>
      </p:sp>
      <p:sp>
        <p:nvSpPr>
          <p:cNvPr id="5" name="4 Marcador de pie de página"/>
          <p:cNvSpPr>
            <a:spLocks noGrp="1"/>
          </p:cNvSpPr>
          <p:nvPr>
            <p:ph type="ftr" sz="quarter" idx="11"/>
          </p:nvPr>
        </p:nvSpPr>
        <p:spPr/>
        <p:txBody>
          <a:bodyPr/>
          <a:lstStyle>
            <a:extLst/>
          </a:lstStyle>
          <a:p>
            <a:endParaRPr lang="es-CL"/>
          </a:p>
        </p:txBody>
      </p:sp>
      <p:sp>
        <p:nvSpPr>
          <p:cNvPr id="6" name="5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
        <p:nvSpPr>
          <p:cNvPr id="7" name="6 Cheurón"/>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7 Cheurón"/>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2">
        <a:schemeClr val="bg1"/>
      </p:bgRef>
    </p:bg>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DE3A2F4D-761B-49FA-B2B4-D6F123DD324B}" type="datetimeFigureOut">
              <a:rPr lang="es-CL" smtClean="0"/>
              <a:pPr/>
              <a:t>26-08-2012</a:t>
            </a:fld>
            <a:endParaRPr lang="es-CL"/>
          </a:p>
        </p:txBody>
      </p:sp>
      <p:sp>
        <p:nvSpPr>
          <p:cNvPr id="6" name="5 Marcador de pie de página"/>
          <p:cNvSpPr>
            <a:spLocks noGrp="1"/>
          </p:cNvSpPr>
          <p:nvPr>
            <p:ph type="ftr" sz="quarter" idx="11"/>
          </p:nvPr>
        </p:nvSpPr>
        <p:spPr/>
        <p:txBody>
          <a:bodyPr/>
          <a:lstStyle>
            <a:extLst/>
          </a:lstStyle>
          <a:p>
            <a:endParaRPr lang="es-CL"/>
          </a:p>
        </p:txBody>
      </p:sp>
      <p:sp>
        <p:nvSpPr>
          <p:cNvPr id="7" name="6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
        <p:nvSpPr>
          <p:cNvPr id="8" name="7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DE3A2F4D-761B-49FA-B2B4-D6F123DD324B}" type="datetimeFigureOut">
              <a:rPr lang="es-CL" smtClean="0"/>
              <a:pPr/>
              <a:t>26-08-2012</a:t>
            </a:fld>
            <a:endParaRPr lang="es-CL"/>
          </a:p>
        </p:txBody>
      </p:sp>
      <p:sp>
        <p:nvSpPr>
          <p:cNvPr id="8" name="7 Marcador de pie de página"/>
          <p:cNvSpPr>
            <a:spLocks noGrp="1"/>
          </p:cNvSpPr>
          <p:nvPr>
            <p:ph type="ftr" sz="quarter" idx="11"/>
          </p:nvPr>
        </p:nvSpPr>
        <p:spPr/>
        <p:txBody>
          <a:bodyPr/>
          <a:lstStyle>
            <a:extLst/>
          </a:lstStyle>
          <a:p>
            <a:endParaRPr lang="es-CL"/>
          </a:p>
        </p:txBody>
      </p:sp>
      <p:sp>
        <p:nvSpPr>
          <p:cNvPr id="9" name="8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Tree>
  </p:cSld>
  <p:clrMapOvr>
    <a:overrideClrMapping bg1="lt1" tx1="dk1" bg2="lt2" tx2="dk2" accent1="accent1" accent2="accent2" accent3="accent3" accent4="accent4" accent5="accent5" accent6="accent6" hlink="hlink" folHlink="folHlink"/>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bg>
      <p:bgRef idx="1002">
        <a:schemeClr val="bg1"/>
      </p:bgRef>
    </p:bg>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extLst/>
          </a:lstStyle>
          <a:p>
            <a:fld id="{DE3A2F4D-761B-49FA-B2B4-D6F123DD324B}" type="datetimeFigureOut">
              <a:rPr lang="es-CL" smtClean="0"/>
              <a:pPr/>
              <a:t>26-08-2012</a:t>
            </a:fld>
            <a:endParaRPr lang="es-CL"/>
          </a:p>
        </p:txBody>
      </p:sp>
      <p:sp>
        <p:nvSpPr>
          <p:cNvPr id="4" name="3 Marcador de pie de página"/>
          <p:cNvSpPr>
            <a:spLocks noGrp="1"/>
          </p:cNvSpPr>
          <p:nvPr>
            <p:ph type="ftr" sz="quarter" idx="11"/>
          </p:nvPr>
        </p:nvSpPr>
        <p:spPr/>
        <p:txBody>
          <a:bodyPr/>
          <a:lstStyle>
            <a:extLst/>
          </a:lstStyle>
          <a:p>
            <a:endParaRPr lang="es-CL"/>
          </a:p>
        </p:txBody>
      </p:sp>
      <p:sp>
        <p:nvSpPr>
          <p:cNvPr id="5" name="4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
        <p:nvSpPr>
          <p:cNvPr id="6" name="5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extLst/>
          </a:lstStyle>
          <a:p>
            <a:fld id="{DE3A2F4D-761B-49FA-B2B4-D6F123DD324B}" type="datetimeFigureOut">
              <a:rPr lang="es-CL" smtClean="0"/>
              <a:pPr/>
              <a:t>26-08-2012</a:t>
            </a:fld>
            <a:endParaRPr lang="es-CL"/>
          </a:p>
        </p:txBody>
      </p:sp>
      <p:sp>
        <p:nvSpPr>
          <p:cNvPr id="3" name="2 Marcador de pie de página"/>
          <p:cNvSpPr>
            <a:spLocks noGrp="1"/>
          </p:cNvSpPr>
          <p:nvPr>
            <p:ph type="ftr" sz="quarter" idx="11"/>
          </p:nvPr>
        </p:nvSpPr>
        <p:spPr/>
        <p:txBody>
          <a:bodyPr/>
          <a:lstStyle>
            <a:extLst/>
          </a:lstStyle>
          <a:p>
            <a:endParaRPr lang="es-CL"/>
          </a:p>
        </p:txBody>
      </p:sp>
      <p:sp>
        <p:nvSpPr>
          <p:cNvPr id="4" name="3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6727032" y="6407944"/>
            <a:ext cx="1920240" cy="365760"/>
          </a:xfrm>
        </p:spPr>
        <p:txBody>
          <a:bodyPr/>
          <a:lstStyle>
            <a:extLst/>
          </a:lstStyle>
          <a:p>
            <a:fld id="{DE3A2F4D-761B-49FA-B2B4-D6F123DD324B}" type="datetimeFigureOut">
              <a:rPr lang="es-CL" smtClean="0"/>
              <a:pPr/>
              <a:t>26-08-2012</a:t>
            </a:fld>
            <a:endParaRPr lang="es-CL"/>
          </a:p>
        </p:txBody>
      </p:sp>
      <p:sp>
        <p:nvSpPr>
          <p:cNvPr id="6" name="5 Marcador de pie de página"/>
          <p:cNvSpPr>
            <a:spLocks noGrp="1"/>
          </p:cNvSpPr>
          <p:nvPr>
            <p:ph type="ftr" sz="quarter" idx="11"/>
          </p:nvPr>
        </p:nvSpPr>
        <p:spPr/>
        <p:txBody>
          <a:bodyPr/>
          <a:lstStyle>
            <a:extLst/>
          </a:lstStyle>
          <a:p>
            <a:endParaRPr lang="es-CL"/>
          </a:p>
        </p:txBody>
      </p:sp>
      <p:sp>
        <p:nvSpPr>
          <p:cNvPr id="7" name="6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Tree>
  </p:cSld>
  <p:clrMapOvr>
    <a:overrideClrMapping bg1="lt1" tx1="dk1" bg2="lt2" tx2="dk2" accent1="accent1" accent2="accent2" accent3="accent3" accent4="accent4" accent5="accent5" accent6="accent6" hlink="hlink" folHlink="folHlink"/>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
        <p:nvSpPr>
          <p:cNvPr id="3" name="2 Marcador de posición de imagen"/>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s-ES" smtClean="0"/>
              <a:t>Haga clic en el icono para agregar una imagen</a:t>
            </a:r>
            <a:endParaRPr kumimoji="0" lang="en-US" dirty="0"/>
          </a:p>
        </p:txBody>
      </p:sp>
      <p:sp>
        <p:nvSpPr>
          <p:cNvPr id="5" name="4 Marcador de fecha"/>
          <p:cNvSpPr>
            <a:spLocks noGrp="1"/>
          </p:cNvSpPr>
          <p:nvPr>
            <p:ph type="dt" sz="half" idx="10"/>
          </p:nvPr>
        </p:nvSpPr>
        <p:spPr/>
        <p:txBody>
          <a:bodyPr/>
          <a:lstStyle>
            <a:lvl1pPr>
              <a:defRPr>
                <a:solidFill>
                  <a:schemeClr val="tx1"/>
                </a:solidFill>
              </a:defRPr>
            </a:lvl1pPr>
            <a:extLst/>
          </a:lstStyle>
          <a:p>
            <a:fld id="{DE3A2F4D-761B-49FA-B2B4-D6F123DD324B}" type="datetimeFigureOut">
              <a:rPr lang="es-CL" smtClean="0"/>
              <a:pPr/>
              <a:t>26-08-2012</a:t>
            </a:fld>
            <a:endParaRPr lang="es-CL"/>
          </a:p>
        </p:txBody>
      </p:sp>
      <p:sp>
        <p:nvSpPr>
          <p:cNvPr id="6" name="5 Marcador de pie de página"/>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s-CL"/>
          </a:p>
        </p:txBody>
      </p:sp>
      <p:sp>
        <p:nvSpPr>
          <p:cNvPr id="7" name="6 Marcador de número de diapositiva"/>
          <p:cNvSpPr>
            <a:spLocks noGrp="1"/>
          </p:cNvSpPr>
          <p:nvPr>
            <p:ph type="sldNum" sz="quarter" idx="12"/>
          </p:nvPr>
        </p:nvSpPr>
        <p:spPr/>
        <p:txBody>
          <a:bodyPr/>
          <a:lstStyle>
            <a:lvl1pPr>
              <a:defRPr>
                <a:solidFill>
                  <a:schemeClr val="tx1"/>
                </a:solidFill>
              </a:defRPr>
            </a:lvl1pPr>
            <a:extLst/>
          </a:lstStyle>
          <a:p>
            <a:fld id="{F07DD2EE-D33A-4348-BBC7-4548EDDA8197}" type="slidenum">
              <a:rPr lang="es-CL" smtClean="0"/>
              <a:pPr/>
              <a:t>‹Nº›</a:t>
            </a:fld>
            <a:endParaRPr lang="es-CL"/>
          </a:p>
        </p:txBody>
      </p:sp>
      <p:sp>
        <p:nvSpPr>
          <p:cNvPr id="2" name="1 Título"/>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s-ES" smtClean="0"/>
              <a:t>Haga clic para modificar el estilo de título del patrón</a:t>
            </a:r>
            <a:endParaRPr kumimoji="0" lang="en-US"/>
          </a:p>
        </p:txBody>
      </p:sp>
      <p:sp>
        <p:nvSpPr>
          <p:cNvPr id="8" name="7 Forma libre"/>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8 Forma libre"/>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9 Triángulo rectángulo"/>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10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11 Cheurón"/>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12 Cheurón"/>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12 Forma libre"/>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11 Forma libre"/>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13 Triángulo rectángulo"/>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14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E3A2F4D-761B-49FA-B2B4-D6F123DD324B}" type="datetimeFigureOut">
              <a:rPr lang="es-CL" smtClean="0"/>
              <a:pPr/>
              <a:t>26-08-2012</a:t>
            </a:fld>
            <a:endParaRPr lang="es-CL"/>
          </a:p>
        </p:txBody>
      </p:sp>
      <p:sp>
        <p:nvSpPr>
          <p:cNvPr id="22" name="21 Marcador de pie de página"/>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s-CL"/>
          </a:p>
        </p:txBody>
      </p:sp>
      <p:sp>
        <p:nvSpPr>
          <p:cNvPr id="18" name="17 Marcador de número de diapositiva"/>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F07DD2EE-D33A-4348-BBC7-4548EDDA8197}" type="slidenum">
              <a:rPr lang="es-CL" smtClean="0"/>
              <a:pPr/>
              <a:t>‹Nº›</a:t>
            </a:fld>
            <a:endParaRPr lang="es-CL"/>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fade/>
  </p:transition>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4.jpeg"/><Relationship Id="rId1" Type="http://schemas.openxmlformats.org/officeDocument/2006/relationships/slideLayout" Target="../slideLayouts/slideLayout2.xml"/><Relationship Id="rId5" Type="http://schemas.openxmlformats.org/officeDocument/2006/relationships/image" Target="../media/image2.gif"/><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24.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image" Target="../media/image24.jpeg"/><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image" Target="../media/image2.gif"/><Relationship Id="rId5" Type="http://schemas.openxmlformats.org/officeDocument/2006/relationships/image" Target="../media/image19.png"/><Relationship Id="rId10" Type="http://schemas.openxmlformats.org/officeDocument/2006/relationships/image" Target="../media/image32.png"/><Relationship Id="rId4" Type="http://schemas.openxmlformats.org/officeDocument/2006/relationships/image" Target="../media/image21.png"/><Relationship Id="rId9"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jpeg"/><Relationship Id="rId7" Type="http://schemas.openxmlformats.org/officeDocument/2006/relationships/image" Target="../media/image11.gif"/><Relationship Id="rId12"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gif"/><Relationship Id="rId11" Type="http://schemas.openxmlformats.org/officeDocument/2006/relationships/image" Target="../media/image2.gif"/><Relationship Id="rId5" Type="http://schemas.openxmlformats.org/officeDocument/2006/relationships/image" Target="../media/image9.gif"/><Relationship Id="rId10" Type="http://schemas.openxmlformats.org/officeDocument/2006/relationships/image" Target="../media/image14.jpeg"/><Relationship Id="rId4" Type="http://schemas.openxmlformats.org/officeDocument/2006/relationships/image" Target="../media/image8.jpeg"/><Relationship Id="rId9" Type="http://schemas.openxmlformats.org/officeDocument/2006/relationships/image" Target="../media/image13.jpe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logo_top_byte.gif"/>
          <p:cNvPicPr>
            <a:picLocks noChangeAspect="1"/>
          </p:cNvPicPr>
          <p:nvPr/>
        </p:nvPicPr>
        <p:blipFill>
          <a:blip r:embed="rId2"/>
          <a:stretch>
            <a:fillRect/>
          </a:stretch>
        </p:blipFill>
        <p:spPr>
          <a:xfrm>
            <a:off x="706368" y="643488"/>
            <a:ext cx="1273344" cy="1273344"/>
          </a:xfrm>
          <a:prstGeom prst="rect">
            <a:avLst/>
          </a:prstGeom>
        </p:spPr>
      </p:pic>
      <p:pic>
        <p:nvPicPr>
          <p:cNvPr id="5" name="4 Imagen" descr="logo_exfida.png"/>
          <p:cNvPicPr>
            <a:picLocks noChangeAspect="1"/>
          </p:cNvPicPr>
          <p:nvPr/>
        </p:nvPicPr>
        <p:blipFill>
          <a:blip r:embed="rId3"/>
          <a:stretch>
            <a:fillRect/>
          </a:stretch>
        </p:blipFill>
        <p:spPr>
          <a:xfrm>
            <a:off x="1657556" y="3514952"/>
            <a:ext cx="2571768" cy="648285"/>
          </a:xfrm>
          <a:prstGeom prst="rect">
            <a:avLst/>
          </a:prstGeom>
        </p:spPr>
      </p:pic>
      <p:sp>
        <p:nvSpPr>
          <p:cNvPr id="7" name="1 Título"/>
          <p:cNvSpPr>
            <a:spLocks noGrp="1"/>
          </p:cNvSpPr>
          <p:nvPr>
            <p:ph type="ctrTitle"/>
          </p:nvPr>
        </p:nvSpPr>
        <p:spPr>
          <a:xfrm>
            <a:off x="714348" y="1785926"/>
            <a:ext cx="7772400" cy="3286148"/>
          </a:xfrm>
        </p:spPr>
        <p:txBody>
          <a:bodyPr>
            <a:normAutofit/>
          </a:bodyPr>
          <a:lstStyle/>
          <a:p>
            <a:r>
              <a:rPr lang="es-CL" dirty="0" smtClean="0"/>
              <a:t> </a:t>
            </a:r>
            <a:r>
              <a:rPr lang="es-CL" sz="2000" dirty="0" smtClean="0"/>
              <a:t>(</a:t>
            </a:r>
            <a:r>
              <a:rPr lang="es-CL" sz="2000" dirty="0" err="1" smtClean="0"/>
              <a:t>Exposure</a:t>
            </a:r>
            <a:r>
              <a:rPr lang="es-CL" sz="2000" dirty="0" smtClean="0"/>
              <a:t> </a:t>
            </a:r>
            <a:r>
              <a:rPr lang="es-CL" sz="2000" dirty="0" err="1" smtClean="0"/>
              <a:t>Finantial</a:t>
            </a:r>
            <a:r>
              <a:rPr lang="es-CL" sz="2000" dirty="0" smtClean="0"/>
              <a:t> Data </a:t>
            </a:r>
            <a:r>
              <a:rPr lang="es-CL" sz="2000" dirty="0" err="1" smtClean="0"/>
              <a:t>System</a:t>
            </a:r>
            <a:r>
              <a:rPr lang="es-CL" sz="2000" dirty="0" smtClean="0"/>
              <a:t>)</a:t>
            </a:r>
            <a:r>
              <a:rPr lang="es-CL" sz="5400" dirty="0" smtClean="0"/>
              <a:t/>
            </a:r>
            <a:br>
              <a:rPr lang="es-CL" sz="5400" dirty="0" smtClean="0"/>
            </a:br>
            <a:r>
              <a:rPr lang="es-CL" sz="2400" dirty="0" smtClean="0"/>
              <a:t>Software de gestión de Revelaciones y Estados Financieros para Entidades Aseguradoras.</a:t>
            </a:r>
            <a:endParaRPr lang="es-CL" dirty="0"/>
          </a:p>
        </p:txBody>
      </p:sp>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395536" y="1122710"/>
            <a:ext cx="8352928" cy="800219"/>
          </a:xfrm>
          <a:prstGeom prst="rect">
            <a:avLst/>
          </a:prstGeom>
        </p:spPr>
        <p:txBody>
          <a:bodyPr wrap="square">
            <a:spAutoFit/>
          </a:bodyPr>
          <a:lstStyle/>
          <a:p>
            <a:pPr algn="just"/>
            <a:r>
              <a:rPr lang="es-CL" sz="2300" dirty="0" smtClean="0">
                <a:solidFill>
                  <a:schemeClr val="accent4">
                    <a:lumMod val="75000"/>
                  </a:schemeClr>
                </a:solidFill>
                <a:latin typeface="Times New Roman" pitchFamily="18" charset="0"/>
                <a:cs typeface="Times New Roman" pitchFamily="18" charset="0"/>
              </a:rPr>
              <a:t>	</a:t>
            </a:r>
            <a:r>
              <a:rPr lang="es-CL" sz="2300" dirty="0">
                <a:solidFill>
                  <a:schemeClr val="accent4">
                    <a:lumMod val="75000"/>
                  </a:schemeClr>
                </a:solidFill>
                <a:latin typeface="Calibri" pitchFamily="34" charset="0"/>
                <a:cs typeface="Calibri" pitchFamily="34" charset="0"/>
              </a:rPr>
              <a:t>Acceda a su información de acuerdo a su perfil, de manera fácil y oportuna.</a:t>
            </a:r>
          </a:p>
        </p:txBody>
      </p:sp>
      <p:sp>
        <p:nvSpPr>
          <p:cNvPr id="10" name="2 Título"/>
          <p:cNvSpPr>
            <a:spLocks noGrp="1"/>
          </p:cNvSpPr>
          <p:nvPr>
            <p:ph type="title"/>
          </p:nvPr>
        </p:nvSpPr>
        <p:spPr>
          <a:xfrm>
            <a:off x="428596" y="28074"/>
            <a:ext cx="6643734" cy="637200"/>
          </a:xfrm>
        </p:spPr>
        <p:txBody>
          <a:bodyPr>
            <a:noAutofit/>
          </a:bodyPr>
          <a:lstStyle/>
          <a:p>
            <a:r>
              <a:rPr lang="es-CL" sz="3200" dirty="0">
                <a:solidFill>
                  <a:schemeClr val="bg2">
                    <a:lumMod val="50000"/>
                  </a:schemeClr>
                </a:solidFill>
                <a:latin typeface="Arial" pitchFamily="34" charset="0"/>
                <a:cs typeface="Arial" pitchFamily="34" charset="0"/>
              </a:rPr>
              <a:t>EXFIDA, seguro y confiable </a:t>
            </a:r>
            <a:r>
              <a:rPr lang="es-CL" sz="3200" dirty="0">
                <a:solidFill>
                  <a:schemeClr val="bg2">
                    <a:lumMod val="25000"/>
                  </a:schemeClr>
                </a:solidFill>
                <a:latin typeface="Aharoni" pitchFamily="2" charset="-79"/>
                <a:cs typeface="Aharoni" pitchFamily="2" charset="-79"/>
              </a:rPr>
              <a:t>&gt;</a:t>
            </a:r>
          </a:p>
        </p:txBody>
      </p:sp>
      <p:pic>
        <p:nvPicPr>
          <p:cNvPr id="9" name="8 Imagen" descr="logo_exfida.png"/>
          <p:cNvPicPr>
            <a:picLocks noChangeAspect="1"/>
          </p:cNvPicPr>
          <p:nvPr/>
        </p:nvPicPr>
        <p:blipFill>
          <a:blip r:embed="rId2"/>
          <a:stretch>
            <a:fillRect/>
          </a:stretch>
        </p:blipFill>
        <p:spPr>
          <a:xfrm>
            <a:off x="6572264" y="6072206"/>
            <a:ext cx="2286015" cy="576253"/>
          </a:xfrm>
          <a:prstGeom prst="rect">
            <a:avLst/>
          </a:prstGeom>
        </p:spPr>
      </p:pic>
      <p:pic>
        <p:nvPicPr>
          <p:cNvPr id="1027" name="Picture 3"/>
          <p:cNvPicPr>
            <a:picLocks noChangeAspect="1" noChangeArrowheads="1"/>
          </p:cNvPicPr>
          <p:nvPr/>
        </p:nvPicPr>
        <p:blipFill>
          <a:blip r:embed="rId3"/>
          <a:srcRect/>
          <a:stretch>
            <a:fillRect/>
          </a:stretch>
        </p:blipFill>
        <p:spPr bwMode="auto">
          <a:xfrm>
            <a:off x="251520" y="2440268"/>
            <a:ext cx="8052837" cy="2428892"/>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7" name="6 Imagen" descr="logo_top_byte.gif"/>
          <p:cNvPicPr>
            <a:picLocks noChangeAspect="1"/>
          </p:cNvPicPr>
          <p:nvPr/>
        </p:nvPicPr>
        <p:blipFill>
          <a:blip r:embed="rId4"/>
          <a:stretch>
            <a:fillRect/>
          </a:stretch>
        </p:blipFill>
        <p:spPr>
          <a:xfrm>
            <a:off x="8029606" y="142852"/>
            <a:ext cx="971550" cy="971550"/>
          </a:xfrm>
          <a:prstGeom prst="rect">
            <a:avLst/>
          </a:prstGeom>
          <a:noFill/>
          <a:ln>
            <a:noFill/>
          </a:ln>
        </p:spPr>
      </p:pic>
    </p:spTree>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2 Título"/>
          <p:cNvSpPr>
            <a:spLocks noGrp="1"/>
          </p:cNvSpPr>
          <p:nvPr>
            <p:ph type="title"/>
          </p:nvPr>
        </p:nvSpPr>
        <p:spPr>
          <a:xfrm>
            <a:off x="500034" y="17328"/>
            <a:ext cx="7724118" cy="637200"/>
          </a:xfrm>
        </p:spPr>
        <p:txBody>
          <a:bodyPr>
            <a:normAutofit/>
          </a:bodyPr>
          <a:lstStyle/>
          <a:p>
            <a:r>
              <a:rPr lang="es-CL" sz="3200" dirty="0">
                <a:solidFill>
                  <a:schemeClr val="bg2">
                    <a:lumMod val="50000"/>
                  </a:schemeClr>
                </a:solidFill>
                <a:latin typeface="Arial" pitchFamily="34" charset="0"/>
                <a:cs typeface="Arial" pitchFamily="34" charset="0"/>
              </a:rPr>
              <a:t>EXFIDA, seguro y confiable </a:t>
            </a:r>
            <a:r>
              <a:rPr lang="es-CL" sz="3200" dirty="0">
                <a:solidFill>
                  <a:schemeClr val="bg2">
                    <a:lumMod val="25000"/>
                  </a:schemeClr>
                </a:solidFill>
                <a:latin typeface="Aharoni" pitchFamily="2" charset="-79"/>
                <a:cs typeface="Aharoni" pitchFamily="2" charset="-79"/>
              </a:rPr>
              <a:t>&gt;</a:t>
            </a:r>
          </a:p>
        </p:txBody>
      </p:sp>
      <p:pic>
        <p:nvPicPr>
          <p:cNvPr id="9" name="8 Imagen" descr="logo_exfida.png"/>
          <p:cNvPicPr>
            <a:picLocks noChangeAspect="1"/>
          </p:cNvPicPr>
          <p:nvPr/>
        </p:nvPicPr>
        <p:blipFill>
          <a:blip r:embed="rId2"/>
          <a:stretch>
            <a:fillRect/>
          </a:stretch>
        </p:blipFill>
        <p:spPr>
          <a:xfrm>
            <a:off x="6572264" y="6072206"/>
            <a:ext cx="2286015" cy="576253"/>
          </a:xfrm>
          <a:prstGeom prst="rect">
            <a:avLst/>
          </a:prstGeom>
        </p:spPr>
      </p:pic>
      <p:pic>
        <p:nvPicPr>
          <p:cNvPr id="36866" name="Picture 2"/>
          <p:cNvPicPr>
            <a:picLocks noChangeAspect="1" noChangeArrowheads="1"/>
          </p:cNvPicPr>
          <p:nvPr/>
        </p:nvPicPr>
        <p:blipFill>
          <a:blip r:embed="rId3"/>
          <a:srcRect/>
          <a:stretch>
            <a:fillRect/>
          </a:stretch>
        </p:blipFill>
        <p:spPr bwMode="auto">
          <a:xfrm>
            <a:off x="323528" y="1412776"/>
            <a:ext cx="7793760" cy="366952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6" name="5 Imagen" descr="logo_top_byte.gif"/>
          <p:cNvPicPr>
            <a:picLocks noChangeAspect="1"/>
          </p:cNvPicPr>
          <p:nvPr/>
        </p:nvPicPr>
        <p:blipFill>
          <a:blip r:embed="rId4"/>
          <a:stretch>
            <a:fillRect/>
          </a:stretch>
        </p:blipFill>
        <p:spPr>
          <a:xfrm>
            <a:off x="8029606" y="142852"/>
            <a:ext cx="971550" cy="971550"/>
          </a:xfrm>
          <a:prstGeom prst="rect">
            <a:avLst/>
          </a:prstGeom>
          <a:noFill/>
          <a:ln>
            <a:noFill/>
          </a:ln>
        </p:spPr>
      </p:pic>
    </p:spTree>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500034" y="14552"/>
            <a:ext cx="6429420" cy="637200"/>
          </a:xfrm>
        </p:spPr>
        <p:txBody>
          <a:bodyPr>
            <a:noAutofit/>
          </a:bodyPr>
          <a:lstStyle/>
          <a:p>
            <a:pPr marL="109728" indent="0">
              <a:spcBef>
                <a:spcPct val="0"/>
              </a:spcBef>
              <a:buNone/>
            </a:pPr>
            <a:r>
              <a:rPr lang="es-CL" sz="3200" b="1" dirty="0">
                <a:solidFill>
                  <a:schemeClr val="bg2">
                    <a:lumMod val="50000"/>
                  </a:schemeClr>
                </a:solidFill>
                <a:effectLst>
                  <a:outerShdw blurRad="31750" dist="25400" dir="5400000" algn="tl" rotWithShape="0">
                    <a:srgbClr val="000000">
                      <a:alpha val="25000"/>
                    </a:srgbClr>
                  </a:outerShdw>
                </a:effectLst>
                <a:latin typeface="Arial" pitchFamily="34" charset="0"/>
                <a:ea typeface="+mj-ea"/>
                <a:cs typeface="Arial" pitchFamily="34" charset="0"/>
              </a:rPr>
              <a:t>Controle su </a:t>
            </a:r>
            <a:r>
              <a:rPr lang="es-CL" sz="3200" b="1" dirty="0" smtClean="0">
                <a:solidFill>
                  <a:schemeClr val="bg2">
                    <a:lumMod val="50000"/>
                  </a:schemeClr>
                </a:solidFill>
                <a:effectLst>
                  <a:outerShdw blurRad="31750" dist="25400" dir="5400000" algn="tl" rotWithShape="0">
                    <a:srgbClr val="000000">
                      <a:alpha val="25000"/>
                    </a:srgbClr>
                  </a:outerShdw>
                </a:effectLst>
                <a:latin typeface="Arial" pitchFamily="34" charset="0"/>
                <a:ea typeface="+mj-ea"/>
                <a:cs typeface="Arial" pitchFamily="34" charset="0"/>
              </a:rPr>
              <a:t>Información </a:t>
            </a:r>
            <a:r>
              <a:rPr lang="es-CL" sz="3200" b="1" dirty="0" smtClean="0">
                <a:solidFill>
                  <a:schemeClr val="bg2">
                    <a:lumMod val="25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&gt;</a:t>
            </a:r>
            <a: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
            </a:r>
            <a:b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br>
            <a: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
            </a:r>
            <a:b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br>
            <a:endPar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endParaRPr>
          </a:p>
        </p:txBody>
      </p:sp>
      <p:pic>
        <p:nvPicPr>
          <p:cNvPr id="6146" name="Picture 2"/>
          <p:cNvPicPr>
            <a:picLocks noChangeAspect="1" noChangeArrowheads="1"/>
          </p:cNvPicPr>
          <p:nvPr/>
        </p:nvPicPr>
        <p:blipFill>
          <a:blip r:embed="rId2"/>
          <a:srcRect/>
          <a:stretch>
            <a:fillRect/>
          </a:stretch>
        </p:blipFill>
        <p:spPr bwMode="auto">
          <a:xfrm>
            <a:off x="107504" y="1772816"/>
            <a:ext cx="7922102" cy="3694367"/>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3" name="2 Rectángulo"/>
          <p:cNvSpPr/>
          <p:nvPr/>
        </p:nvSpPr>
        <p:spPr>
          <a:xfrm>
            <a:off x="539552" y="1116613"/>
            <a:ext cx="7932386" cy="800219"/>
          </a:xfrm>
          <a:prstGeom prst="rect">
            <a:avLst/>
          </a:prstGeom>
        </p:spPr>
        <p:txBody>
          <a:bodyPr wrap="square">
            <a:spAutoFit/>
          </a:bodyPr>
          <a:lstStyle/>
          <a:p>
            <a:pPr algn="just"/>
            <a:r>
              <a:rPr lang="es-CL" dirty="0" smtClean="0"/>
              <a:t>	</a:t>
            </a:r>
            <a:r>
              <a:rPr lang="es-CL" sz="2300" dirty="0" smtClean="0">
                <a:solidFill>
                  <a:schemeClr val="accent4">
                    <a:lumMod val="75000"/>
                  </a:schemeClr>
                </a:solidFill>
                <a:latin typeface="Times New Roman" pitchFamily="18" charset="0"/>
                <a:cs typeface="Times New Roman" pitchFamily="18" charset="0"/>
              </a:rPr>
              <a:t>	</a:t>
            </a:r>
            <a:r>
              <a:rPr lang="es-CL" sz="2300" dirty="0" smtClean="0">
                <a:solidFill>
                  <a:schemeClr val="accent4">
                    <a:lumMod val="75000"/>
                  </a:schemeClr>
                </a:solidFill>
                <a:latin typeface="Calibri" pitchFamily="34" charset="0"/>
                <a:cs typeface="Calibri" pitchFamily="34" charset="0"/>
              </a:rPr>
              <a:t>Controle </a:t>
            </a:r>
            <a:r>
              <a:rPr lang="es-CL" sz="2300" dirty="0">
                <a:solidFill>
                  <a:schemeClr val="accent4">
                    <a:lumMod val="75000"/>
                  </a:schemeClr>
                </a:solidFill>
                <a:latin typeface="Calibri" pitchFamily="34" charset="0"/>
                <a:cs typeface="Calibri" pitchFamily="34" charset="0"/>
              </a:rPr>
              <a:t>las operaciones de Cierre y Apertura de período para el Ingreso de su Información.</a:t>
            </a:r>
          </a:p>
        </p:txBody>
      </p:sp>
      <p:pic>
        <p:nvPicPr>
          <p:cNvPr id="6" name="5 Imagen" descr="logo_exfida.png"/>
          <p:cNvPicPr>
            <a:picLocks noChangeAspect="1"/>
          </p:cNvPicPr>
          <p:nvPr/>
        </p:nvPicPr>
        <p:blipFill>
          <a:blip r:embed="rId3"/>
          <a:stretch>
            <a:fillRect/>
          </a:stretch>
        </p:blipFill>
        <p:spPr>
          <a:xfrm>
            <a:off x="6572264" y="6072206"/>
            <a:ext cx="2286015" cy="576253"/>
          </a:xfrm>
          <a:prstGeom prst="rect">
            <a:avLst/>
          </a:prstGeom>
        </p:spPr>
      </p:pic>
      <p:pic>
        <p:nvPicPr>
          <p:cNvPr id="7" name="6 Imagen" descr="logo_top_byte.gif"/>
          <p:cNvPicPr>
            <a:picLocks noChangeAspect="1"/>
          </p:cNvPicPr>
          <p:nvPr/>
        </p:nvPicPr>
        <p:blipFill>
          <a:blip r:embed="rId4"/>
          <a:stretch>
            <a:fillRect/>
          </a:stretch>
        </p:blipFill>
        <p:spPr>
          <a:xfrm>
            <a:off x="8029606" y="142852"/>
            <a:ext cx="971550" cy="971550"/>
          </a:xfrm>
          <a:prstGeom prst="rect">
            <a:avLst/>
          </a:prstGeom>
          <a:noFill/>
          <a:ln>
            <a:noFill/>
          </a:ln>
        </p:spPr>
      </p:pic>
    </p:spTree>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395536" y="1124744"/>
            <a:ext cx="8280920" cy="792088"/>
          </a:xfrm>
        </p:spPr>
        <p:txBody>
          <a:bodyPr>
            <a:noAutofit/>
          </a:bodyPr>
          <a:lstStyle/>
          <a:p>
            <a:pPr marL="109728" indent="0" algn="just">
              <a:buNone/>
            </a:pPr>
            <a:r>
              <a:rPr lang="es-CL" sz="2300" dirty="0">
                <a:solidFill>
                  <a:schemeClr val="accent4">
                    <a:lumMod val="75000"/>
                  </a:schemeClr>
                </a:solidFill>
                <a:latin typeface="Times New Roman" pitchFamily="18" charset="0"/>
                <a:cs typeface="Times New Roman" pitchFamily="18" charset="0"/>
              </a:rPr>
              <a:t>	</a:t>
            </a:r>
            <a:r>
              <a:rPr lang="es-CL" sz="2300" dirty="0">
                <a:solidFill>
                  <a:schemeClr val="accent4">
                    <a:lumMod val="75000"/>
                  </a:schemeClr>
                </a:solidFill>
                <a:latin typeface="Calibri" pitchFamily="34" charset="0"/>
                <a:cs typeface="Calibri" pitchFamily="34" charset="0"/>
              </a:rPr>
              <a:t>Configure dinámicamente las estructuras de las Revelaciones según la normativa de la SVS.</a:t>
            </a:r>
          </a:p>
        </p:txBody>
      </p:sp>
      <p:sp>
        <p:nvSpPr>
          <p:cNvPr id="3" name="2 Título"/>
          <p:cNvSpPr>
            <a:spLocks noGrp="1"/>
          </p:cNvSpPr>
          <p:nvPr>
            <p:ph type="title"/>
          </p:nvPr>
        </p:nvSpPr>
        <p:spPr>
          <a:xfrm>
            <a:off x="500034" y="14552"/>
            <a:ext cx="6715172" cy="637200"/>
          </a:xfrm>
        </p:spPr>
        <p:txBody>
          <a:bodyPr>
            <a:noAutofit/>
          </a:bodyPr>
          <a:lstStyle/>
          <a:p>
            <a:r>
              <a:rPr lang="es-CL" sz="3200" dirty="0">
                <a:solidFill>
                  <a:schemeClr val="bg2">
                    <a:lumMod val="50000"/>
                  </a:schemeClr>
                </a:solidFill>
                <a:latin typeface="Arial" pitchFamily="34" charset="0"/>
                <a:cs typeface="Arial" pitchFamily="34" charset="0"/>
              </a:rPr>
              <a:t>Configure sus Revelaciones </a:t>
            </a:r>
            <a:r>
              <a:rPr lang="es-CL" sz="3200" dirty="0">
                <a:solidFill>
                  <a:schemeClr val="bg2">
                    <a:lumMod val="25000"/>
                  </a:schemeClr>
                </a:solidFill>
                <a:latin typeface="Aharoni" pitchFamily="2" charset="-79"/>
                <a:cs typeface="Aharoni" pitchFamily="2" charset="-79"/>
              </a:rPr>
              <a:t>&gt;</a:t>
            </a:r>
          </a:p>
        </p:txBody>
      </p:sp>
      <p:pic>
        <p:nvPicPr>
          <p:cNvPr id="4" name="Picture 6"/>
          <p:cNvPicPr>
            <a:picLocks noChangeAspect="1" noChangeArrowheads="1"/>
          </p:cNvPicPr>
          <p:nvPr/>
        </p:nvPicPr>
        <p:blipFill>
          <a:blip r:embed="rId2"/>
          <a:srcRect l="21799" t="2035" b="14518"/>
          <a:stretch>
            <a:fillRect/>
          </a:stretch>
        </p:blipFill>
        <p:spPr bwMode="auto">
          <a:xfrm>
            <a:off x="1561414" y="1556792"/>
            <a:ext cx="5818898" cy="415650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7" name="6 Imagen" descr="logo_exfida.png"/>
          <p:cNvPicPr>
            <a:picLocks noChangeAspect="1"/>
          </p:cNvPicPr>
          <p:nvPr/>
        </p:nvPicPr>
        <p:blipFill>
          <a:blip r:embed="rId3"/>
          <a:stretch>
            <a:fillRect/>
          </a:stretch>
        </p:blipFill>
        <p:spPr>
          <a:xfrm>
            <a:off x="6572264" y="6072206"/>
            <a:ext cx="2286015" cy="576253"/>
          </a:xfrm>
          <a:prstGeom prst="rect">
            <a:avLst/>
          </a:prstGeom>
        </p:spPr>
      </p:pic>
      <p:pic>
        <p:nvPicPr>
          <p:cNvPr id="8" name="7 Imagen" descr="logo_top_byte.gif"/>
          <p:cNvPicPr>
            <a:picLocks noChangeAspect="1"/>
          </p:cNvPicPr>
          <p:nvPr/>
        </p:nvPicPr>
        <p:blipFill>
          <a:blip r:embed="rId4"/>
          <a:stretch>
            <a:fillRect/>
          </a:stretch>
        </p:blipFill>
        <p:spPr>
          <a:xfrm>
            <a:off x="8029606" y="142852"/>
            <a:ext cx="971550" cy="971550"/>
          </a:xfrm>
          <a:prstGeom prst="rect">
            <a:avLst/>
          </a:prstGeom>
          <a:noFill/>
          <a:ln>
            <a:noFill/>
          </a:ln>
        </p:spPr>
      </p:pic>
    </p:spTree>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srcRect/>
          <a:stretch>
            <a:fillRect/>
          </a:stretch>
        </p:blipFill>
        <p:spPr bwMode="auto">
          <a:xfrm>
            <a:off x="1187624" y="2204864"/>
            <a:ext cx="6101110" cy="345638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3" name="2 Rectángulo"/>
          <p:cNvSpPr/>
          <p:nvPr/>
        </p:nvSpPr>
        <p:spPr>
          <a:xfrm>
            <a:off x="611560" y="1116613"/>
            <a:ext cx="8136904" cy="800219"/>
          </a:xfrm>
          <a:prstGeom prst="rect">
            <a:avLst/>
          </a:prstGeom>
        </p:spPr>
        <p:txBody>
          <a:bodyPr wrap="square">
            <a:spAutoFit/>
          </a:bodyPr>
          <a:lstStyle/>
          <a:p>
            <a:pPr algn="just"/>
            <a:r>
              <a:rPr lang="es-CL" sz="2300" dirty="0">
                <a:solidFill>
                  <a:schemeClr val="accent4">
                    <a:lumMod val="75000"/>
                  </a:schemeClr>
                </a:solidFill>
                <a:latin typeface="Times New Roman" pitchFamily="18" charset="0"/>
                <a:cs typeface="Times New Roman" pitchFamily="18" charset="0"/>
              </a:rPr>
              <a:t>	</a:t>
            </a:r>
            <a:r>
              <a:rPr lang="es-CL" sz="2300" dirty="0">
                <a:solidFill>
                  <a:schemeClr val="accent4">
                    <a:lumMod val="75000"/>
                  </a:schemeClr>
                </a:solidFill>
                <a:latin typeface="Calibri" pitchFamily="34" charset="0"/>
                <a:cs typeface="Calibri" pitchFamily="34" charset="0"/>
              </a:rPr>
              <a:t>Configure las operatorias necesarias entre los campos de cada Revelación, estableciendo sumas y restas.</a:t>
            </a:r>
          </a:p>
        </p:txBody>
      </p:sp>
      <p:pic>
        <p:nvPicPr>
          <p:cNvPr id="7" name="6 Imagen" descr="logo_exfida.png"/>
          <p:cNvPicPr>
            <a:picLocks noChangeAspect="1"/>
          </p:cNvPicPr>
          <p:nvPr/>
        </p:nvPicPr>
        <p:blipFill>
          <a:blip r:embed="rId3"/>
          <a:stretch>
            <a:fillRect/>
          </a:stretch>
        </p:blipFill>
        <p:spPr>
          <a:xfrm>
            <a:off x="6572264" y="6072206"/>
            <a:ext cx="2286015" cy="576253"/>
          </a:xfrm>
          <a:prstGeom prst="rect">
            <a:avLst/>
          </a:prstGeom>
        </p:spPr>
      </p:pic>
      <p:pic>
        <p:nvPicPr>
          <p:cNvPr id="8" name="7 Imagen" descr="logo_top_byte.gif"/>
          <p:cNvPicPr>
            <a:picLocks noChangeAspect="1"/>
          </p:cNvPicPr>
          <p:nvPr/>
        </p:nvPicPr>
        <p:blipFill>
          <a:blip r:embed="rId4"/>
          <a:stretch>
            <a:fillRect/>
          </a:stretch>
        </p:blipFill>
        <p:spPr>
          <a:xfrm>
            <a:off x="8029606" y="142852"/>
            <a:ext cx="971550" cy="971550"/>
          </a:xfrm>
          <a:prstGeom prst="rect">
            <a:avLst/>
          </a:prstGeom>
          <a:noFill/>
          <a:ln>
            <a:noFill/>
          </a:ln>
        </p:spPr>
      </p:pic>
      <p:sp>
        <p:nvSpPr>
          <p:cNvPr id="9" name="2 Título"/>
          <p:cNvSpPr>
            <a:spLocks noGrp="1"/>
          </p:cNvSpPr>
          <p:nvPr>
            <p:ph type="title"/>
          </p:nvPr>
        </p:nvSpPr>
        <p:spPr>
          <a:xfrm>
            <a:off x="428596" y="14552"/>
            <a:ext cx="7000924" cy="637200"/>
          </a:xfrm>
        </p:spPr>
        <p:txBody>
          <a:bodyPr>
            <a:noAutofit/>
          </a:bodyPr>
          <a:lstStyle/>
          <a:p>
            <a:r>
              <a:rPr lang="es-CL" sz="3200" dirty="0" smtClean="0">
                <a:solidFill>
                  <a:schemeClr val="bg2">
                    <a:lumMod val="50000"/>
                  </a:schemeClr>
                </a:solidFill>
                <a:latin typeface="Arial" pitchFamily="34" charset="0"/>
                <a:cs typeface="Arial" pitchFamily="34" charset="0"/>
              </a:rPr>
              <a:t>Añada operaciones y fórmulas </a:t>
            </a:r>
            <a:r>
              <a:rPr lang="es-CL" sz="3200" dirty="0">
                <a:solidFill>
                  <a:schemeClr val="bg2">
                    <a:lumMod val="25000"/>
                  </a:schemeClr>
                </a:solidFill>
                <a:latin typeface="Aharoni" pitchFamily="2" charset="-79"/>
                <a:cs typeface="Aharoni" pitchFamily="2" charset="-79"/>
              </a:rPr>
              <a:t>&gt;</a:t>
            </a:r>
          </a:p>
        </p:txBody>
      </p:sp>
    </p:spTree>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28596" y="18194"/>
            <a:ext cx="7286676" cy="637200"/>
          </a:xfrm>
        </p:spPr>
        <p:txBody>
          <a:bodyPr>
            <a:noAutofit/>
          </a:bodyPr>
          <a:lstStyle/>
          <a:p>
            <a:pPr marL="109728" indent="0">
              <a:spcBef>
                <a:spcPct val="0"/>
              </a:spcBef>
              <a:buNone/>
            </a:pPr>
            <a:r>
              <a:rPr lang="es-CL" sz="3200" b="1" dirty="0">
                <a:solidFill>
                  <a:schemeClr val="bg2">
                    <a:lumMod val="50000"/>
                  </a:schemeClr>
                </a:solidFill>
                <a:effectLst>
                  <a:outerShdw blurRad="31750" dist="25400" dir="5400000" algn="tl" rotWithShape="0">
                    <a:srgbClr val="000000">
                      <a:alpha val="25000"/>
                    </a:srgbClr>
                  </a:outerShdw>
                </a:effectLst>
                <a:latin typeface="Arial" pitchFamily="34" charset="0"/>
                <a:ea typeface="+mj-ea"/>
                <a:cs typeface="Arial" pitchFamily="34" charset="0"/>
              </a:rPr>
              <a:t>Proceso e Ingreso de Información </a:t>
            </a:r>
            <a:r>
              <a:rPr lang="es-CL" sz="3200" b="1" dirty="0">
                <a:solidFill>
                  <a:schemeClr val="bg2">
                    <a:lumMod val="25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&gt;</a:t>
            </a:r>
            <a:br>
              <a:rPr lang="es-CL" sz="3200" b="1" dirty="0">
                <a:solidFill>
                  <a:schemeClr val="bg2">
                    <a:lumMod val="25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br>
            <a: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
            </a:r>
            <a:b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br>
            <a:endPar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endParaRPr>
          </a:p>
        </p:txBody>
      </p:sp>
      <p:sp>
        <p:nvSpPr>
          <p:cNvPr id="3" name="2 Rectángulo"/>
          <p:cNvSpPr/>
          <p:nvPr/>
        </p:nvSpPr>
        <p:spPr>
          <a:xfrm>
            <a:off x="755576" y="1122710"/>
            <a:ext cx="7920880" cy="1154162"/>
          </a:xfrm>
          <a:prstGeom prst="rect">
            <a:avLst/>
          </a:prstGeom>
        </p:spPr>
        <p:txBody>
          <a:bodyPr wrap="square">
            <a:spAutoFit/>
          </a:bodyPr>
          <a:lstStyle/>
          <a:p>
            <a:pPr algn="just"/>
            <a:r>
              <a:rPr lang="es-CL" sz="2300" dirty="0">
                <a:solidFill>
                  <a:schemeClr val="accent4">
                    <a:lumMod val="75000"/>
                  </a:schemeClr>
                </a:solidFill>
                <a:latin typeface="Calibri" pitchFamily="34" charset="0"/>
                <a:cs typeface="Calibri" pitchFamily="34" charset="0"/>
              </a:rPr>
              <a:t>	Ingrese y almacene su información, para divulgarla de forma oportuna y fácil, validando dichos ingresos contra sus EEFF.</a:t>
            </a:r>
          </a:p>
        </p:txBody>
      </p:sp>
      <p:pic>
        <p:nvPicPr>
          <p:cNvPr id="7" name="6 Imagen" descr="logo_exfida.png"/>
          <p:cNvPicPr>
            <a:picLocks noChangeAspect="1"/>
          </p:cNvPicPr>
          <p:nvPr/>
        </p:nvPicPr>
        <p:blipFill>
          <a:blip r:embed="rId2"/>
          <a:stretch>
            <a:fillRect/>
          </a:stretch>
        </p:blipFill>
        <p:spPr>
          <a:xfrm>
            <a:off x="6572264" y="6072206"/>
            <a:ext cx="2286015" cy="576253"/>
          </a:xfrm>
          <a:prstGeom prst="rect">
            <a:avLst/>
          </a:prstGeom>
        </p:spPr>
      </p:pic>
      <p:pic>
        <p:nvPicPr>
          <p:cNvPr id="2050" name="Picture 2"/>
          <p:cNvPicPr>
            <a:picLocks noChangeAspect="1" noChangeArrowheads="1"/>
          </p:cNvPicPr>
          <p:nvPr/>
        </p:nvPicPr>
        <p:blipFill>
          <a:blip r:embed="rId3"/>
          <a:srcRect/>
          <a:stretch>
            <a:fillRect/>
          </a:stretch>
        </p:blipFill>
        <p:spPr bwMode="auto">
          <a:xfrm>
            <a:off x="899592" y="2204864"/>
            <a:ext cx="7072362" cy="3281576"/>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8" name="7 Imagen" descr="logo_top_byte.gif"/>
          <p:cNvPicPr>
            <a:picLocks noChangeAspect="1"/>
          </p:cNvPicPr>
          <p:nvPr/>
        </p:nvPicPr>
        <p:blipFill>
          <a:blip r:embed="rId4"/>
          <a:stretch>
            <a:fillRect/>
          </a:stretch>
        </p:blipFill>
        <p:spPr>
          <a:xfrm>
            <a:off x="8029606" y="142852"/>
            <a:ext cx="971550" cy="971550"/>
          </a:xfrm>
          <a:prstGeom prst="rect">
            <a:avLst/>
          </a:prstGeom>
          <a:noFill/>
          <a:ln>
            <a:noFill/>
          </a:ln>
        </p:spPr>
      </p:pic>
    </p:spTree>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descr="logo_exfida.png"/>
          <p:cNvPicPr>
            <a:picLocks noChangeAspect="1"/>
          </p:cNvPicPr>
          <p:nvPr/>
        </p:nvPicPr>
        <p:blipFill>
          <a:blip r:embed="rId2"/>
          <a:stretch>
            <a:fillRect/>
          </a:stretch>
        </p:blipFill>
        <p:spPr>
          <a:xfrm>
            <a:off x="6572264" y="6072206"/>
            <a:ext cx="2286015" cy="576253"/>
          </a:xfrm>
          <a:prstGeom prst="rect">
            <a:avLst/>
          </a:prstGeom>
        </p:spPr>
      </p:pic>
      <p:sp>
        <p:nvSpPr>
          <p:cNvPr id="2" name="1 Marcador de contenido"/>
          <p:cNvSpPr>
            <a:spLocks noGrp="1"/>
          </p:cNvSpPr>
          <p:nvPr>
            <p:ph idx="1"/>
          </p:nvPr>
        </p:nvSpPr>
        <p:spPr>
          <a:xfrm>
            <a:off x="500034" y="29028"/>
            <a:ext cx="6000792" cy="637200"/>
          </a:xfrm>
        </p:spPr>
        <p:txBody>
          <a:bodyPr>
            <a:noAutofit/>
          </a:bodyPr>
          <a:lstStyle/>
          <a:p>
            <a:pPr marL="109728" indent="0">
              <a:spcBef>
                <a:spcPct val="0"/>
              </a:spcBef>
              <a:buNone/>
            </a:pPr>
            <a:r>
              <a:rPr lang="es-CL" sz="3200" b="1" dirty="0">
                <a:solidFill>
                  <a:schemeClr val="bg2">
                    <a:lumMod val="50000"/>
                  </a:schemeClr>
                </a:solidFill>
                <a:effectLst>
                  <a:outerShdw blurRad="31750" dist="25400" dir="5400000" algn="tl" rotWithShape="0">
                    <a:srgbClr val="000000">
                      <a:alpha val="25000"/>
                    </a:srgbClr>
                  </a:outerShdw>
                </a:effectLst>
                <a:latin typeface="Arial" pitchFamily="34" charset="0"/>
                <a:ea typeface="+mj-ea"/>
                <a:cs typeface="Arial" pitchFamily="34" charset="0"/>
              </a:rPr>
              <a:t>Workflow de Aprobación </a:t>
            </a:r>
            <a:r>
              <a:rPr lang="es-CL" sz="3200" b="1" dirty="0">
                <a:solidFill>
                  <a:schemeClr val="bg2">
                    <a:lumMod val="25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&gt;</a:t>
            </a:r>
            <a:r>
              <a:rPr lang="es-CL" sz="32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
            </a:r>
            <a:br>
              <a:rPr lang="es-CL" sz="32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br>
            <a: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
            </a:r>
            <a:b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br>
            <a:endPar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endParaRPr>
          </a:p>
        </p:txBody>
      </p:sp>
      <p:pic>
        <p:nvPicPr>
          <p:cNvPr id="3" name="Picture 3"/>
          <p:cNvPicPr>
            <a:picLocks noChangeAspect="1" noChangeArrowheads="1"/>
          </p:cNvPicPr>
          <p:nvPr/>
        </p:nvPicPr>
        <p:blipFill>
          <a:blip r:embed="rId3"/>
          <a:srcRect b="6584"/>
          <a:stretch>
            <a:fillRect/>
          </a:stretch>
        </p:blipFill>
        <p:spPr bwMode="auto">
          <a:xfrm>
            <a:off x="1187624" y="1127626"/>
            <a:ext cx="5976664" cy="471293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4" name="3 Rectángulo"/>
          <p:cNvSpPr/>
          <p:nvPr/>
        </p:nvSpPr>
        <p:spPr>
          <a:xfrm>
            <a:off x="958872" y="1110516"/>
            <a:ext cx="7357544" cy="446276"/>
          </a:xfrm>
          <a:prstGeom prst="rect">
            <a:avLst/>
          </a:prstGeom>
        </p:spPr>
        <p:txBody>
          <a:bodyPr wrap="square">
            <a:spAutoFit/>
          </a:bodyPr>
          <a:lstStyle/>
          <a:p>
            <a:pPr algn="just"/>
            <a:r>
              <a:rPr lang="es-CL" sz="2300" dirty="0">
                <a:solidFill>
                  <a:schemeClr val="accent4">
                    <a:lumMod val="75000"/>
                  </a:schemeClr>
                </a:solidFill>
                <a:latin typeface="Calibri" pitchFamily="34" charset="0"/>
                <a:cs typeface="Calibri" pitchFamily="34" charset="0"/>
              </a:rPr>
              <a:t>Mantenga el control sobre el estado de los RF por periodo.</a:t>
            </a:r>
          </a:p>
        </p:txBody>
      </p:sp>
      <p:pic>
        <p:nvPicPr>
          <p:cNvPr id="8" name="7 Imagen" descr="logo_top_byte.gif"/>
          <p:cNvPicPr>
            <a:picLocks noChangeAspect="1"/>
          </p:cNvPicPr>
          <p:nvPr/>
        </p:nvPicPr>
        <p:blipFill>
          <a:blip r:embed="rId4"/>
          <a:stretch>
            <a:fillRect/>
          </a:stretch>
        </p:blipFill>
        <p:spPr>
          <a:xfrm>
            <a:off x="8029606" y="142852"/>
            <a:ext cx="971550" cy="971550"/>
          </a:xfrm>
          <a:prstGeom prst="rect">
            <a:avLst/>
          </a:prstGeom>
          <a:noFill/>
          <a:ln>
            <a:noFill/>
          </a:ln>
        </p:spPr>
      </p:pic>
    </p:spTree>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28596" y="23393"/>
            <a:ext cx="6858048" cy="637200"/>
          </a:xfrm>
        </p:spPr>
        <p:txBody>
          <a:bodyPr>
            <a:noAutofit/>
          </a:bodyPr>
          <a:lstStyle/>
          <a:p>
            <a:pPr marL="109728" indent="0">
              <a:buNone/>
            </a:pPr>
            <a:r>
              <a:rPr lang="es-CL" sz="3200" b="1" dirty="0">
                <a:solidFill>
                  <a:schemeClr val="bg2">
                    <a:lumMod val="50000"/>
                  </a:schemeClr>
                </a:solidFill>
                <a:effectLst>
                  <a:outerShdw blurRad="31750" dist="25400" dir="5400000" algn="tl" rotWithShape="0">
                    <a:srgbClr val="000000">
                      <a:alpha val="25000"/>
                    </a:srgbClr>
                  </a:outerShdw>
                </a:effectLst>
                <a:latin typeface="Arial" pitchFamily="34" charset="0"/>
                <a:ea typeface="+mj-ea"/>
                <a:cs typeface="Arial" pitchFamily="34" charset="0"/>
              </a:rPr>
              <a:t>Validación en base a sus EE.FF </a:t>
            </a:r>
            <a:r>
              <a:rPr lang="es-CL" sz="3200" b="1" dirty="0">
                <a:solidFill>
                  <a:schemeClr val="bg2">
                    <a:lumMod val="25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&gt;</a:t>
            </a:r>
            <a:br>
              <a:rPr lang="es-CL" sz="3200" b="1" dirty="0">
                <a:solidFill>
                  <a:schemeClr val="bg2">
                    <a:lumMod val="25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br>
            <a:r>
              <a:rPr lang="es-CL" sz="32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
            </a:r>
            <a:br>
              <a:rPr lang="es-CL" sz="32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br>
            <a:r>
              <a:rPr lang="es-CL" sz="32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	</a:t>
            </a:r>
          </a:p>
        </p:txBody>
      </p:sp>
      <p:sp>
        <p:nvSpPr>
          <p:cNvPr id="4" name="3 Rectángulo"/>
          <p:cNvSpPr/>
          <p:nvPr/>
        </p:nvSpPr>
        <p:spPr>
          <a:xfrm>
            <a:off x="827584" y="1116613"/>
            <a:ext cx="7992888" cy="800219"/>
          </a:xfrm>
          <a:prstGeom prst="rect">
            <a:avLst/>
          </a:prstGeom>
        </p:spPr>
        <p:txBody>
          <a:bodyPr wrap="square">
            <a:spAutoFit/>
          </a:bodyPr>
          <a:lstStyle/>
          <a:p>
            <a:r>
              <a:rPr lang="es-CL" sz="2300" dirty="0" smtClean="0">
                <a:solidFill>
                  <a:schemeClr val="accent4">
                    <a:lumMod val="75000"/>
                  </a:schemeClr>
                </a:solidFill>
                <a:latin typeface="Calibri" pitchFamily="34" charset="0"/>
                <a:cs typeface="Calibri" pitchFamily="34" charset="0"/>
              </a:rPr>
              <a:t>	</a:t>
            </a:r>
            <a:r>
              <a:rPr lang="es-CL" sz="2300" dirty="0">
                <a:solidFill>
                  <a:schemeClr val="accent4">
                    <a:lumMod val="75000"/>
                  </a:schemeClr>
                </a:solidFill>
                <a:latin typeface="Calibri" pitchFamily="34" charset="0"/>
                <a:cs typeface="Calibri" pitchFamily="34" charset="0"/>
              </a:rPr>
              <a:t>Cargue sus Estados Financieros en EXFIDA y valide sus Revelaciones en base a estos.</a:t>
            </a:r>
          </a:p>
        </p:txBody>
      </p:sp>
      <p:pic>
        <p:nvPicPr>
          <p:cNvPr id="7" name="6 Imagen" descr="logo_exfida.png"/>
          <p:cNvPicPr>
            <a:picLocks noChangeAspect="1"/>
          </p:cNvPicPr>
          <p:nvPr/>
        </p:nvPicPr>
        <p:blipFill>
          <a:blip r:embed="rId2"/>
          <a:stretch>
            <a:fillRect/>
          </a:stretch>
        </p:blipFill>
        <p:spPr>
          <a:xfrm>
            <a:off x="6572264" y="6072206"/>
            <a:ext cx="2286015" cy="576253"/>
          </a:xfrm>
          <a:prstGeom prst="rect">
            <a:avLst/>
          </a:prstGeom>
        </p:spPr>
      </p:pic>
      <p:pic>
        <p:nvPicPr>
          <p:cNvPr id="3074" name="Picture 2"/>
          <p:cNvPicPr>
            <a:picLocks noChangeAspect="1" noChangeArrowheads="1"/>
          </p:cNvPicPr>
          <p:nvPr/>
        </p:nvPicPr>
        <p:blipFill>
          <a:blip r:embed="rId3"/>
          <a:srcRect/>
          <a:stretch>
            <a:fillRect/>
          </a:stretch>
        </p:blipFill>
        <p:spPr bwMode="auto">
          <a:xfrm>
            <a:off x="1187624" y="1988840"/>
            <a:ext cx="6552728" cy="3409447"/>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8" name="7 Imagen" descr="logo_top_byte.gif"/>
          <p:cNvPicPr>
            <a:picLocks noChangeAspect="1"/>
          </p:cNvPicPr>
          <p:nvPr/>
        </p:nvPicPr>
        <p:blipFill>
          <a:blip r:embed="rId4"/>
          <a:stretch>
            <a:fillRect/>
          </a:stretch>
        </p:blipFill>
        <p:spPr>
          <a:xfrm>
            <a:off x="8029606" y="142852"/>
            <a:ext cx="971550" cy="971550"/>
          </a:xfrm>
          <a:prstGeom prst="rect">
            <a:avLst/>
          </a:prstGeom>
          <a:noFill/>
          <a:ln>
            <a:noFill/>
          </a:ln>
        </p:spPr>
      </p:pic>
    </p:spTree>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descr="logo_exfida.png"/>
          <p:cNvPicPr>
            <a:picLocks noChangeAspect="1"/>
          </p:cNvPicPr>
          <p:nvPr/>
        </p:nvPicPr>
        <p:blipFill>
          <a:blip r:embed="rId2"/>
          <a:stretch>
            <a:fillRect/>
          </a:stretch>
        </p:blipFill>
        <p:spPr>
          <a:xfrm>
            <a:off x="6572264" y="6072206"/>
            <a:ext cx="2286015" cy="576253"/>
          </a:xfrm>
          <a:prstGeom prst="rect">
            <a:avLst/>
          </a:prstGeom>
        </p:spPr>
      </p:pic>
      <p:sp>
        <p:nvSpPr>
          <p:cNvPr id="2" name="1 Marcador de contenido"/>
          <p:cNvSpPr>
            <a:spLocks noGrp="1"/>
          </p:cNvSpPr>
          <p:nvPr>
            <p:ph idx="1"/>
          </p:nvPr>
        </p:nvSpPr>
        <p:spPr>
          <a:xfrm>
            <a:off x="500034" y="18194"/>
            <a:ext cx="7072362" cy="637200"/>
          </a:xfrm>
        </p:spPr>
        <p:txBody>
          <a:bodyPr>
            <a:noAutofit/>
          </a:bodyPr>
          <a:lstStyle/>
          <a:p>
            <a:pPr marL="109728" indent="0">
              <a:buNone/>
            </a:pPr>
            <a:r>
              <a:rPr lang="es-CL" sz="3200" b="1" dirty="0">
                <a:solidFill>
                  <a:schemeClr val="bg2">
                    <a:lumMod val="50000"/>
                  </a:schemeClr>
                </a:solidFill>
                <a:effectLst>
                  <a:outerShdw blurRad="31750" dist="25400" dir="5400000" algn="tl" rotWithShape="0">
                    <a:srgbClr val="000000">
                      <a:alpha val="25000"/>
                    </a:srgbClr>
                  </a:outerShdw>
                </a:effectLst>
                <a:latin typeface="Arial" pitchFamily="34" charset="0"/>
                <a:ea typeface="+mj-ea"/>
                <a:cs typeface="Arial" pitchFamily="34" charset="0"/>
              </a:rPr>
              <a:t>Notificador de Cambios en EEFF </a:t>
            </a:r>
            <a:r>
              <a:rPr lang="es-CL" sz="3200" b="1" dirty="0">
                <a:solidFill>
                  <a:schemeClr val="bg2">
                    <a:lumMod val="25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&gt;</a:t>
            </a:r>
            <a:r>
              <a:rPr lang="es-CL" sz="32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
            </a:r>
            <a:br>
              <a:rPr lang="es-CL" sz="32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br>
            <a: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
            </a:r>
            <a:b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br>
            <a: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	</a:t>
            </a:r>
          </a:p>
        </p:txBody>
      </p:sp>
      <p:pic>
        <p:nvPicPr>
          <p:cNvPr id="8195" name="Picture 3"/>
          <p:cNvPicPr>
            <a:picLocks noChangeAspect="1" noChangeArrowheads="1"/>
          </p:cNvPicPr>
          <p:nvPr/>
        </p:nvPicPr>
        <p:blipFill>
          <a:blip r:embed="rId3"/>
          <a:srcRect/>
          <a:stretch>
            <a:fillRect/>
          </a:stretch>
        </p:blipFill>
        <p:spPr bwMode="auto">
          <a:xfrm>
            <a:off x="1403648" y="2132856"/>
            <a:ext cx="6000792" cy="3142426"/>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4" name="3 Rectángulo"/>
          <p:cNvSpPr/>
          <p:nvPr/>
        </p:nvSpPr>
        <p:spPr>
          <a:xfrm>
            <a:off x="683568" y="1116613"/>
            <a:ext cx="7992888" cy="800219"/>
          </a:xfrm>
          <a:prstGeom prst="rect">
            <a:avLst/>
          </a:prstGeom>
        </p:spPr>
        <p:txBody>
          <a:bodyPr wrap="square">
            <a:spAutoFit/>
          </a:bodyPr>
          <a:lstStyle/>
          <a:p>
            <a:r>
              <a:rPr lang="es-CL" sz="2300" dirty="0"/>
              <a:t>	</a:t>
            </a:r>
            <a:r>
              <a:rPr lang="es-CL" sz="2300" dirty="0">
                <a:solidFill>
                  <a:schemeClr val="accent4">
                    <a:lumMod val="75000"/>
                  </a:schemeClr>
                </a:solidFill>
                <a:latin typeface="Calibri" pitchFamily="34" charset="0"/>
                <a:cs typeface="Calibri" pitchFamily="34" charset="0"/>
              </a:rPr>
              <a:t>Notifique a sus Áreas de Negocio el cambio en sus estados financieros para la cuadratura de sus revelaciones.</a:t>
            </a:r>
          </a:p>
        </p:txBody>
      </p:sp>
      <p:pic>
        <p:nvPicPr>
          <p:cNvPr id="8" name="7 Imagen" descr="logo_top_byte.gif"/>
          <p:cNvPicPr>
            <a:picLocks noChangeAspect="1"/>
          </p:cNvPicPr>
          <p:nvPr/>
        </p:nvPicPr>
        <p:blipFill>
          <a:blip r:embed="rId4"/>
          <a:stretch>
            <a:fillRect/>
          </a:stretch>
        </p:blipFill>
        <p:spPr>
          <a:xfrm>
            <a:off x="8029606" y="142852"/>
            <a:ext cx="971550" cy="971550"/>
          </a:xfrm>
          <a:prstGeom prst="rect">
            <a:avLst/>
          </a:prstGeom>
          <a:noFill/>
          <a:ln>
            <a:noFill/>
          </a:ln>
        </p:spPr>
      </p:pic>
    </p:spTree>
    <p:extLst>
      <p:ext uri="{BB962C8B-B14F-4D97-AF65-F5344CB8AC3E}">
        <p14:creationId xmlns="" xmlns:p14="http://schemas.microsoft.com/office/powerpoint/2010/main" val="2482610731"/>
      </p:ext>
    </p:extLst>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https://encrypted-tbn3.google.com/images?q=tbn:ANd9GcQv7o1uYuJTJ_GXWrchmYmF3--4xm-9XARhhT8NqDM6vkiRhclk"/>
          <p:cNvPicPr>
            <a:picLocks noChangeAspect="1" noChangeArrowheads="1"/>
          </p:cNvPicPr>
          <p:nvPr/>
        </p:nvPicPr>
        <p:blipFill>
          <a:blip r:embed="rId2"/>
          <a:srcRect/>
          <a:stretch>
            <a:fillRect/>
          </a:stretch>
        </p:blipFill>
        <p:spPr bwMode="auto">
          <a:xfrm>
            <a:off x="3654777" y="5658857"/>
            <a:ext cx="1800241" cy="826697"/>
          </a:xfrm>
          <a:prstGeom prst="rect">
            <a:avLst/>
          </a:prstGeom>
          <a:noFill/>
        </p:spPr>
      </p:pic>
      <p:sp>
        <p:nvSpPr>
          <p:cNvPr id="2" name="1 Marcador de contenido"/>
          <p:cNvSpPr>
            <a:spLocks noGrp="1"/>
          </p:cNvSpPr>
          <p:nvPr>
            <p:ph idx="1"/>
          </p:nvPr>
        </p:nvSpPr>
        <p:spPr>
          <a:xfrm>
            <a:off x="500034" y="24259"/>
            <a:ext cx="7072362" cy="637200"/>
          </a:xfrm>
        </p:spPr>
        <p:txBody>
          <a:bodyPr>
            <a:noAutofit/>
          </a:bodyPr>
          <a:lstStyle/>
          <a:p>
            <a:pPr marL="109728" indent="0">
              <a:buNone/>
            </a:pPr>
            <a:r>
              <a:rPr lang="es-CL" sz="3200" b="1" dirty="0">
                <a:solidFill>
                  <a:schemeClr val="bg2">
                    <a:lumMod val="50000"/>
                  </a:schemeClr>
                </a:solidFill>
                <a:effectLst>
                  <a:outerShdw blurRad="31750" dist="25400" dir="5400000" algn="tl" rotWithShape="0">
                    <a:srgbClr val="000000">
                      <a:alpha val="25000"/>
                    </a:srgbClr>
                  </a:outerShdw>
                </a:effectLst>
                <a:latin typeface="Arial" pitchFamily="34" charset="0"/>
                <a:ea typeface="+mj-ea"/>
                <a:cs typeface="Arial" pitchFamily="34" charset="0"/>
              </a:rPr>
              <a:t>Cree sus propios Informes </a:t>
            </a:r>
            <a:r>
              <a:rPr lang="es-CL" sz="3200" b="1" dirty="0" smtClean="0">
                <a:solidFill>
                  <a:schemeClr val="bg2">
                    <a:lumMod val="50000"/>
                  </a:schemeClr>
                </a:solidFill>
                <a:effectLst>
                  <a:outerShdw blurRad="31750" dist="25400" dir="5400000" algn="tl" rotWithShape="0">
                    <a:srgbClr val="000000">
                      <a:alpha val="25000"/>
                    </a:srgbClr>
                  </a:outerShdw>
                </a:effectLst>
                <a:latin typeface="Arial" pitchFamily="34" charset="0"/>
                <a:ea typeface="+mj-ea"/>
                <a:cs typeface="Arial" pitchFamily="34" charset="0"/>
              </a:rPr>
              <a:t>XBRL </a:t>
            </a:r>
            <a:r>
              <a:rPr lang="es-CL" sz="2800" b="1" dirty="0" smtClean="0">
                <a:solidFill>
                  <a:schemeClr val="bg2">
                    <a:lumMod val="25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&gt;</a:t>
            </a:r>
            <a: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
            </a:r>
            <a:b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br>
            <a: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
            </a:r>
            <a:b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br>
            <a: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	</a:t>
            </a:r>
          </a:p>
        </p:txBody>
      </p:sp>
      <p:sp>
        <p:nvSpPr>
          <p:cNvPr id="4" name="3 Rectángulo"/>
          <p:cNvSpPr/>
          <p:nvPr/>
        </p:nvSpPr>
        <p:spPr>
          <a:xfrm>
            <a:off x="683568" y="1116613"/>
            <a:ext cx="7992888" cy="1154162"/>
          </a:xfrm>
          <a:prstGeom prst="rect">
            <a:avLst/>
          </a:prstGeom>
        </p:spPr>
        <p:txBody>
          <a:bodyPr wrap="square">
            <a:spAutoFit/>
          </a:bodyPr>
          <a:lstStyle/>
          <a:p>
            <a:r>
              <a:rPr lang="es-CL" sz="2300" dirty="0" smtClean="0">
                <a:solidFill>
                  <a:schemeClr val="accent4">
                    <a:lumMod val="75000"/>
                  </a:schemeClr>
                </a:solidFill>
                <a:latin typeface="Times New Roman" pitchFamily="18" charset="0"/>
                <a:cs typeface="Times New Roman" pitchFamily="18" charset="0"/>
              </a:rPr>
              <a:t>	</a:t>
            </a:r>
            <a:r>
              <a:rPr lang="es-CL" sz="2300" dirty="0">
                <a:solidFill>
                  <a:schemeClr val="accent4">
                    <a:lumMod val="75000"/>
                  </a:schemeClr>
                </a:solidFill>
                <a:latin typeface="Calibri" pitchFamily="34" charset="0"/>
                <a:cs typeface="Calibri" pitchFamily="34" charset="0"/>
              </a:rPr>
              <a:t>Genere y valide sus informes XBRL en base a la información consolidada en </a:t>
            </a:r>
            <a:r>
              <a:rPr lang="es-CL" sz="2300" dirty="0" smtClean="0">
                <a:solidFill>
                  <a:schemeClr val="accent4">
                    <a:lumMod val="75000"/>
                  </a:schemeClr>
                </a:solidFill>
                <a:latin typeface="Calibri" pitchFamily="34" charset="0"/>
                <a:cs typeface="Calibri" pitchFamily="34" charset="0"/>
              </a:rPr>
              <a:t>EXFIDA y las taxonomías informadas por la SVS.</a:t>
            </a:r>
            <a:endParaRPr lang="es-CL" sz="2300" dirty="0">
              <a:solidFill>
                <a:schemeClr val="accent4">
                  <a:lumMod val="75000"/>
                </a:schemeClr>
              </a:solidFill>
              <a:latin typeface="Calibri" pitchFamily="34" charset="0"/>
              <a:cs typeface="Calibri" pitchFamily="34" charset="0"/>
            </a:endParaRPr>
          </a:p>
        </p:txBody>
      </p:sp>
      <p:pic>
        <p:nvPicPr>
          <p:cNvPr id="7" name="6 Imagen" descr="logo_exfida.png"/>
          <p:cNvPicPr>
            <a:picLocks noChangeAspect="1"/>
          </p:cNvPicPr>
          <p:nvPr/>
        </p:nvPicPr>
        <p:blipFill>
          <a:blip r:embed="rId3"/>
          <a:stretch>
            <a:fillRect/>
          </a:stretch>
        </p:blipFill>
        <p:spPr>
          <a:xfrm>
            <a:off x="6572264" y="6072206"/>
            <a:ext cx="2286015" cy="576253"/>
          </a:xfrm>
          <a:prstGeom prst="rect">
            <a:avLst/>
          </a:prstGeom>
        </p:spPr>
      </p:pic>
      <p:pic>
        <p:nvPicPr>
          <p:cNvPr id="5122" name="Picture 2"/>
          <p:cNvPicPr>
            <a:picLocks noChangeAspect="1" noChangeArrowheads="1"/>
          </p:cNvPicPr>
          <p:nvPr/>
        </p:nvPicPr>
        <p:blipFill>
          <a:blip r:embed="rId4"/>
          <a:srcRect r="14583" b="17781"/>
          <a:stretch>
            <a:fillRect/>
          </a:stretch>
        </p:blipFill>
        <p:spPr bwMode="auto">
          <a:xfrm>
            <a:off x="1126004" y="1900302"/>
            <a:ext cx="6232078" cy="36004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8" name="7 Imagen" descr="logo_top_byte.gif"/>
          <p:cNvPicPr>
            <a:picLocks noChangeAspect="1"/>
          </p:cNvPicPr>
          <p:nvPr/>
        </p:nvPicPr>
        <p:blipFill>
          <a:blip r:embed="rId5"/>
          <a:stretch>
            <a:fillRect/>
          </a:stretch>
        </p:blipFill>
        <p:spPr>
          <a:xfrm>
            <a:off x="8029606" y="142852"/>
            <a:ext cx="971550" cy="971550"/>
          </a:xfrm>
          <a:prstGeom prst="rect">
            <a:avLst/>
          </a:prstGeom>
          <a:noFill/>
          <a:ln>
            <a:noFill/>
          </a:ln>
        </p:spPr>
      </p:pic>
    </p:spTree>
    <p:extLst>
      <p:ext uri="{BB962C8B-B14F-4D97-AF65-F5344CB8AC3E}">
        <p14:creationId xmlns="" xmlns:p14="http://schemas.microsoft.com/office/powerpoint/2010/main" val="2482610731"/>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encrypted-tbn2.google.com/images?q=tbn:ANd9GcT9AkrKxbEeJynvQaRHRnCY-SPbxVhyc9F15zloLOQrvily27W8"/>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786182" y="4786322"/>
            <a:ext cx="1763688" cy="1321064"/>
          </a:xfrm>
          <a:prstGeom prst="rect">
            <a:avLst/>
          </a:prstGeom>
          <a:noFill/>
          <a:extLst>
            <a:ext uri="{909E8E84-426E-40DD-AFC4-6F175D3DCCD1}">
              <a14:hiddenFill xmlns="" xmlns:a14="http://schemas.microsoft.com/office/drawing/2010/main">
                <a:solidFill>
                  <a:srgbClr val="FFFFFF"/>
                </a:solidFill>
              </a14:hiddenFill>
            </a:ext>
          </a:extLst>
        </p:spPr>
      </p:pic>
      <p:sp>
        <p:nvSpPr>
          <p:cNvPr id="2" name="1 Marcador de contenido"/>
          <p:cNvSpPr>
            <a:spLocks noGrp="1"/>
          </p:cNvSpPr>
          <p:nvPr>
            <p:ph idx="1"/>
          </p:nvPr>
        </p:nvSpPr>
        <p:spPr>
          <a:xfrm>
            <a:off x="630462" y="1124744"/>
            <a:ext cx="7848872" cy="3528392"/>
          </a:xfrm>
        </p:spPr>
        <p:txBody>
          <a:bodyPr>
            <a:normAutofit/>
          </a:bodyPr>
          <a:lstStyle/>
          <a:p>
            <a:pPr marL="109728" indent="0" algn="just">
              <a:buNone/>
            </a:pPr>
            <a:r>
              <a:rPr lang="es-CL" sz="2300" dirty="0" smtClean="0">
                <a:solidFill>
                  <a:schemeClr val="accent4">
                    <a:lumMod val="75000"/>
                  </a:schemeClr>
                </a:solidFill>
                <a:latin typeface="Times New Roman" pitchFamily="18" charset="0"/>
                <a:cs typeface="Times New Roman" pitchFamily="18" charset="0"/>
              </a:rPr>
              <a:t>	</a:t>
            </a:r>
            <a:r>
              <a:rPr lang="es-CL" sz="2300" dirty="0">
                <a:solidFill>
                  <a:schemeClr val="accent4">
                    <a:lumMod val="75000"/>
                  </a:schemeClr>
                </a:solidFill>
                <a:latin typeface="Calibri" pitchFamily="34" charset="0"/>
                <a:cs typeface="Calibri" pitchFamily="34" charset="0"/>
              </a:rPr>
              <a:t>Somos</a:t>
            </a:r>
            <a:r>
              <a:rPr lang="es-CL" sz="2300" dirty="0" smtClean="0">
                <a:solidFill>
                  <a:schemeClr val="accent4">
                    <a:lumMod val="75000"/>
                  </a:schemeClr>
                </a:solidFill>
                <a:latin typeface="Calibri" pitchFamily="34" charset="0"/>
                <a:cs typeface="Calibri" pitchFamily="34" charset="0"/>
              </a:rPr>
              <a:t> una empresa Chilena con 18 años de experiencia profesional en las áreas de desarrollo de software y consultoría.</a:t>
            </a:r>
            <a:endParaRPr lang="es-MX" sz="2300" dirty="0" smtClean="0">
              <a:solidFill>
                <a:schemeClr val="accent4">
                  <a:lumMod val="75000"/>
                </a:schemeClr>
              </a:solidFill>
              <a:latin typeface="Calibri" pitchFamily="34" charset="0"/>
              <a:cs typeface="Calibri" pitchFamily="34" charset="0"/>
            </a:endParaRPr>
          </a:p>
          <a:p>
            <a:pPr marL="109728" indent="0" algn="just">
              <a:lnSpc>
                <a:spcPct val="90000"/>
              </a:lnSpc>
              <a:spcBef>
                <a:spcPct val="20000"/>
              </a:spcBef>
              <a:buNone/>
            </a:pPr>
            <a:endParaRPr lang="es-MX" sz="2300" dirty="0" smtClean="0">
              <a:latin typeface="Calibri" pitchFamily="34" charset="0"/>
              <a:cs typeface="Calibri" pitchFamily="34" charset="0"/>
            </a:endParaRPr>
          </a:p>
          <a:p>
            <a:pPr marL="109728" indent="0" algn="just">
              <a:lnSpc>
                <a:spcPct val="90000"/>
              </a:lnSpc>
              <a:spcBef>
                <a:spcPct val="20000"/>
              </a:spcBef>
              <a:buNone/>
            </a:pPr>
            <a:r>
              <a:rPr lang="es-MX" sz="2300" dirty="0" smtClean="0">
                <a:solidFill>
                  <a:schemeClr val="accent4">
                    <a:lumMod val="75000"/>
                  </a:schemeClr>
                </a:solidFill>
                <a:latin typeface="Calibri" pitchFamily="34" charset="0"/>
                <a:cs typeface="Calibri" pitchFamily="34" charset="0"/>
              </a:rPr>
              <a:t>	Actualmente</a:t>
            </a:r>
            <a:r>
              <a:rPr lang="es-MX" sz="2300" dirty="0">
                <a:solidFill>
                  <a:schemeClr val="accent4">
                    <a:lumMod val="75000"/>
                  </a:schemeClr>
                </a:solidFill>
                <a:latin typeface="Calibri" pitchFamily="34" charset="0"/>
                <a:cs typeface="Calibri" pitchFamily="34" charset="0"/>
              </a:rPr>
              <a:t>, en nuestra línea de productos ofrecemos, desarrollo de Proyectos de Software específicamente en Arquitecturas JEE (Java Enterprise Edition), Consultoría Tecnológica y Funcional en Módulos SAP R3, Desarrollo de Productos de Software y venta e implementación de Infraestructura, a objeto de </a:t>
            </a:r>
            <a:r>
              <a:rPr lang="es-ES" sz="2300" dirty="0">
                <a:solidFill>
                  <a:schemeClr val="accent4">
                    <a:lumMod val="75000"/>
                  </a:schemeClr>
                </a:solidFill>
                <a:latin typeface="Calibri" pitchFamily="34" charset="0"/>
                <a:cs typeface="Calibri" pitchFamily="34" charset="0"/>
              </a:rPr>
              <a:t>proveer</a:t>
            </a:r>
            <a:r>
              <a:rPr lang="es-MX" sz="2300" dirty="0">
                <a:solidFill>
                  <a:schemeClr val="accent4">
                    <a:lumMod val="75000"/>
                  </a:schemeClr>
                </a:solidFill>
                <a:latin typeface="Calibri" pitchFamily="34" charset="0"/>
                <a:cs typeface="Calibri" pitchFamily="34" charset="0"/>
              </a:rPr>
              <a:t> </a:t>
            </a:r>
            <a:r>
              <a:rPr lang="es-ES" sz="2300" dirty="0">
                <a:solidFill>
                  <a:schemeClr val="accent4">
                    <a:lumMod val="75000"/>
                  </a:schemeClr>
                </a:solidFill>
                <a:latin typeface="Calibri" pitchFamily="34" charset="0"/>
                <a:cs typeface="Calibri" pitchFamily="34" charset="0"/>
              </a:rPr>
              <a:t> soluciones integrales de </a:t>
            </a:r>
            <a:r>
              <a:rPr lang="es-MX" sz="2300" dirty="0">
                <a:solidFill>
                  <a:schemeClr val="accent4">
                    <a:lumMod val="75000"/>
                  </a:schemeClr>
                </a:solidFill>
                <a:latin typeface="Calibri" pitchFamily="34" charset="0"/>
                <a:cs typeface="Calibri" pitchFamily="34" charset="0"/>
              </a:rPr>
              <a:t>tecnología de la Información (TI).</a:t>
            </a:r>
            <a:endParaRPr lang="es-ES" sz="2300" dirty="0">
              <a:solidFill>
                <a:schemeClr val="accent4">
                  <a:lumMod val="75000"/>
                </a:schemeClr>
              </a:solidFill>
              <a:latin typeface="Calibri" pitchFamily="34" charset="0"/>
              <a:cs typeface="Calibri" pitchFamily="34" charset="0"/>
            </a:endParaRPr>
          </a:p>
          <a:p>
            <a:endParaRPr lang="es-CL" dirty="0"/>
          </a:p>
        </p:txBody>
      </p:sp>
      <p:sp>
        <p:nvSpPr>
          <p:cNvPr id="3" name="2 Título"/>
          <p:cNvSpPr>
            <a:spLocks noGrp="1"/>
          </p:cNvSpPr>
          <p:nvPr>
            <p:ph type="title"/>
          </p:nvPr>
        </p:nvSpPr>
        <p:spPr>
          <a:xfrm>
            <a:off x="428596" y="0"/>
            <a:ext cx="4618856" cy="706090"/>
          </a:xfrm>
        </p:spPr>
        <p:txBody>
          <a:bodyPr>
            <a:normAutofit/>
          </a:bodyPr>
          <a:lstStyle/>
          <a:p>
            <a:r>
              <a:rPr lang="es-CL" sz="3200" dirty="0" smtClean="0">
                <a:solidFill>
                  <a:schemeClr val="bg2">
                    <a:lumMod val="50000"/>
                  </a:schemeClr>
                </a:solidFill>
                <a:latin typeface="Arial" pitchFamily="34" charset="0"/>
                <a:cs typeface="Arial" pitchFamily="34" charset="0"/>
              </a:rPr>
              <a:t>Nuestra empresa </a:t>
            </a:r>
            <a:r>
              <a:rPr lang="es-CL" sz="2800" dirty="0" smtClean="0">
                <a:solidFill>
                  <a:schemeClr val="bg2">
                    <a:lumMod val="25000"/>
                  </a:schemeClr>
                </a:solidFill>
                <a:latin typeface="Aharoni" pitchFamily="2" charset="-79"/>
                <a:cs typeface="Aharoni" pitchFamily="2" charset="-79"/>
              </a:rPr>
              <a:t>&gt;</a:t>
            </a:r>
            <a:endParaRPr lang="es-CL" sz="2800" dirty="0">
              <a:solidFill>
                <a:schemeClr val="bg2">
                  <a:lumMod val="25000"/>
                </a:schemeClr>
              </a:solidFill>
              <a:latin typeface="Aharoni" pitchFamily="2" charset="-79"/>
              <a:cs typeface="Aharoni" pitchFamily="2" charset="-79"/>
            </a:endParaRPr>
          </a:p>
        </p:txBody>
      </p:sp>
      <p:pic>
        <p:nvPicPr>
          <p:cNvPr id="6" name="5 Imagen" descr="logo_top_byte.gif"/>
          <p:cNvPicPr>
            <a:picLocks noChangeAspect="1"/>
          </p:cNvPicPr>
          <p:nvPr/>
        </p:nvPicPr>
        <p:blipFill>
          <a:blip r:embed="rId3"/>
          <a:stretch>
            <a:fillRect/>
          </a:stretch>
        </p:blipFill>
        <p:spPr>
          <a:xfrm>
            <a:off x="8029606" y="142852"/>
            <a:ext cx="971550" cy="971550"/>
          </a:xfrm>
          <a:prstGeom prst="rect">
            <a:avLst/>
          </a:prstGeom>
          <a:noFill/>
          <a:ln>
            <a:noFill/>
          </a:ln>
        </p:spPr>
      </p:pic>
      <p:pic>
        <p:nvPicPr>
          <p:cNvPr id="7" name="6 Imagen" descr="logo_exfida.png"/>
          <p:cNvPicPr>
            <a:picLocks noChangeAspect="1"/>
          </p:cNvPicPr>
          <p:nvPr/>
        </p:nvPicPr>
        <p:blipFill>
          <a:blip r:embed="rId4"/>
          <a:stretch>
            <a:fillRect/>
          </a:stretch>
        </p:blipFill>
        <p:spPr>
          <a:xfrm>
            <a:off x="6572264" y="6072206"/>
            <a:ext cx="2286015" cy="576253"/>
          </a:xfrm>
          <a:prstGeom prst="rect">
            <a:avLst/>
          </a:prstGeom>
        </p:spPr>
      </p:pic>
    </p:spTree>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descr="logo_exfida.png"/>
          <p:cNvPicPr>
            <a:picLocks noChangeAspect="1"/>
          </p:cNvPicPr>
          <p:nvPr/>
        </p:nvPicPr>
        <p:blipFill>
          <a:blip r:embed="rId2"/>
          <a:stretch>
            <a:fillRect/>
          </a:stretch>
        </p:blipFill>
        <p:spPr>
          <a:xfrm>
            <a:off x="6572264" y="6072206"/>
            <a:ext cx="2286015" cy="576253"/>
          </a:xfrm>
          <a:prstGeom prst="rect">
            <a:avLst/>
          </a:prstGeom>
        </p:spPr>
      </p:pic>
      <p:sp>
        <p:nvSpPr>
          <p:cNvPr id="2" name="1 Marcador de contenido"/>
          <p:cNvSpPr>
            <a:spLocks noGrp="1"/>
          </p:cNvSpPr>
          <p:nvPr>
            <p:ph idx="1"/>
          </p:nvPr>
        </p:nvSpPr>
        <p:spPr>
          <a:xfrm>
            <a:off x="428595" y="0"/>
            <a:ext cx="3286149" cy="637200"/>
          </a:xfrm>
        </p:spPr>
        <p:txBody>
          <a:bodyPr>
            <a:noAutofit/>
          </a:bodyPr>
          <a:lstStyle/>
          <a:p>
            <a:pPr marL="109728" indent="0">
              <a:buNone/>
            </a:pPr>
            <a:r>
              <a:rPr lang="es-CL" sz="3200" b="1" dirty="0">
                <a:solidFill>
                  <a:schemeClr val="bg2">
                    <a:lumMod val="50000"/>
                  </a:schemeClr>
                </a:solidFill>
                <a:effectLst>
                  <a:outerShdw blurRad="31750" dist="25400" dir="5400000" algn="tl" rotWithShape="0">
                    <a:srgbClr val="000000">
                      <a:alpha val="25000"/>
                    </a:srgbClr>
                  </a:outerShdw>
                </a:effectLst>
                <a:latin typeface="Arial" pitchFamily="34" charset="0"/>
                <a:ea typeface="+mj-ea"/>
                <a:cs typeface="Arial" pitchFamily="34" charset="0"/>
              </a:rPr>
              <a:t>Reportes </a:t>
            </a:r>
            <a:r>
              <a:rPr lang="es-CL" sz="3200" b="1" dirty="0">
                <a:solidFill>
                  <a:schemeClr val="bg2">
                    <a:lumMod val="25000"/>
                  </a:schemeClr>
                </a:solidFill>
                <a:effectLst>
                  <a:outerShdw blurRad="31750" dist="25400" dir="5400000" algn="tl" rotWithShape="0">
                    <a:srgbClr val="000000">
                      <a:alpha val="25000"/>
                    </a:srgbClr>
                  </a:outerShdw>
                </a:effectLst>
                <a:latin typeface="Arial" pitchFamily="34" charset="0"/>
                <a:ea typeface="+mj-ea"/>
                <a:cs typeface="Arial" pitchFamily="34" charset="0"/>
              </a:rPr>
              <a:t>&gt;</a:t>
            </a:r>
            <a:r>
              <a:rPr lang="es-CL" sz="3200" b="1" dirty="0">
                <a:solidFill>
                  <a:schemeClr val="bg2">
                    <a:lumMod val="50000"/>
                  </a:schemeClr>
                </a:solidFill>
                <a:effectLst>
                  <a:outerShdw blurRad="31750" dist="25400" dir="5400000" algn="tl" rotWithShape="0">
                    <a:srgbClr val="000000">
                      <a:alpha val="25000"/>
                    </a:srgbClr>
                  </a:outerShdw>
                </a:effectLst>
                <a:latin typeface="Arial" pitchFamily="34" charset="0"/>
                <a:ea typeface="+mj-ea"/>
                <a:cs typeface="Arial" pitchFamily="34" charset="0"/>
              </a:rPr>
              <a:t/>
            </a:r>
            <a:br>
              <a:rPr lang="es-CL" sz="3200" b="1" dirty="0">
                <a:solidFill>
                  <a:schemeClr val="bg2">
                    <a:lumMod val="50000"/>
                  </a:schemeClr>
                </a:solidFill>
                <a:effectLst>
                  <a:outerShdw blurRad="31750" dist="25400" dir="5400000" algn="tl" rotWithShape="0">
                    <a:srgbClr val="000000">
                      <a:alpha val="25000"/>
                    </a:srgbClr>
                  </a:outerShdw>
                </a:effectLst>
                <a:latin typeface="Arial" pitchFamily="34" charset="0"/>
                <a:ea typeface="+mj-ea"/>
                <a:cs typeface="Arial" pitchFamily="34" charset="0"/>
              </a:rPr>
            </a:br>
            <a: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
            </a:r>
            <a:b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br>
            <a:endPar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endParaRPr>
          </a:p>
        </p:txBody>
      </p:sp>
      <p:pic>
        <p:nvPicPr>
          <p:cNvPr id="3075" name="Picture 3"/>
          <p:cNvPicPr>
            <a:picLocks noChangeAspect="1" noChangeArrowheads="1"/>
          </p:cNvPicPr>
          <p:nvPr/>
        </p:nvPicPr>
        <p:blipFill>
          <a:blip r:embed="rId3"/>
          <a:srcRect/>
          <a:stretch>
            <a:fillRect/>
          </a:stretch>
        </p:blipFill>
        <p:spPr bwMode="auto">
          <a:xfrm>
            <a:off x="1763688" y="3212976"/>
            <a:ext cx="5592114" cy="247230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3" name="2 Rectángulo"/>
          <p:cNvSpPr/>
          <p:nvPr/>
        </p:nvSpPr>
        <p:spPr>
          <a:xfrm>
            <a:off x="384030" y="1104320"/>
            <a:ext cx="8364434" cy="1964640"/>
          </a:xfrm>
          <a:prstGeom prst="rect">
            <a:avLst/>
          </a:prstGeom>
        </p:spPr>
        <p:txBody>
          <a:bodyPr wrap="square">
            <a:spAutoFit/>
          </a:bodyPr>
          <a:lstStyle/>
          <a:p>
            <a:r>
              <a:rPr lang="es-CL" sz="2300" b="1" dirty="0"/>
              <a:t>	</a:t>
            </a:r>
            <a:r>
              <a:rPr lang="es-CL" sz="2300" dirty="0">
                <a:solidFill>
                  <a:schemeClr val="accent4">
                    <a:lumMod val="75000"/>
                  </a:schemeClr>
                </a:solidFill>
                <a:latin typeface="Calibri" pitchFamily="34" charset="0"/>
                <a:cs typeface="Calibri" pitchFamily="34" charset="0"/>
              </a:rPr>
              <a:t>EXFIDA provee reportes de su información de revelaciones para evitar impresiones innecesarias.</a:t>
            </a:r>
            <a:br>
              <a:rPr lang="es-CL" sz="2300" dirty="0">
                <a:solidFill>
                  <a:schemeClr val="accent4">
                    <a:lumMod val="75000"/>
                  </a:schemeClr>
                </a:solidFill>
                <a:latin typeface="Calibri" pitchFamily="34" charset="0"/>
                <a:cs typeface="Calibri" pitchFamily="34" charset="0"/>
              </a:rPr>
            </a:br>
            <a:endParaRPr lang="es-CL" sz="2300" dirty="0">
              <a:solidFill>
                <a:schemeClr val="accent4">
                  <a:lumMod val="75000"/>
                </a:schemeClr>
              </a:solidFill>
              <a:latin typeface="Calibri" pitchFamily="34" charset="0"/>
              <a:cs typeface="Calibri" pitchFamily="34" charset="0"/>
            </a:endParaRPr>
          </a:p>
          <a:p>
            <a:pPr marL="859536" lvl="2" indent="-228600" algn="just">
              <a:spcBef>
                <a:spcPts val="350"/>
              </a:spcBef>
              <a:buClr>
                <a:schemeClr val="accent2"/>
              </a:buClr>
              <a:buSzPct val="100000"/>
              <a:buFont typeface="Wingdings 2"/>
              <a:buChar char=""/>
            </a:pPr>
            <a:r>
              <a:rPr lang="es-CL" sz="2300" dirty="0">
                <a:solidFill>
                  <a:schemeClr val="accent4">
                    <a:lumMod val="75000"/>
                  </a:schemeClr>
                </a:solidFill>
                <a:latin typeface="Calibri" pitchFamily="34" charset="0"/>
                <a:cs typeface="Calibri" pitchFamily="34" charset="0"/>
              </a:rPr>
              <a:t>Consolidado de Revelaciones en MS Word.</a:t>
            </a:r>
          </a:p>
          <a:p>
            <a:pPr marL="859536" lvl="2" indent="-228600" algn="just">
              <a:spcBef>
                <a:spcPts val="350"/>
              </a:spcBef>
              <a:buClr>
                <a:schemeClr val="accent2"/>
              </a:buClr>
              <a:buSzPct val="100000"/>
              <a:buFont typeface="Wingdings 2"/>
              <a:buChar char=""/>
            </a:pPr>
            <a:r>
              <a:rPr lang="es-CL" sz="2300" dirty="0">
                <a:solidFill>
                  <a:schemeClr val="accent4">
                    <a:lumMod val="75000"/>
                  </a:schemeClr>
                </a:solidFill>
                <a:latin typeface="Calibri" pitchFamily="34" charset="0"/>
                <a:cs typeface="Calibri" pitchFamily="34" charset="0"/>
              </a:rPr>
              <a:t>Revelaciones en Formato MS Excel.</a:t>
            </a:r>
          </a:p>
        </p:txBody>
      </p:sp>
      <p:pic>
        <p:nvPicPr>
          <p:cNvPr id="8" name="7 Imagen" descr="logo_top_byte.gif"/>
          <p:cNvPicPr>
            <a:picLocks noChangeAspect="1"/>
          </p:cNvPicPr>
          <p:nvPr/>
        </p:nvPicPr>
        <p:blipFill>
          <a:blip r:embed="rId4"/>
          <a:stretch>
            <a:fillRect/>
          </a:stretch>
        </p:blipFill>
        <p:spPr>
          <a:xfrm>
            <a:off x="8029606" y="142852"/>
            <a:ext cx="971550" cy="971550"/>
          </a:xfrm>
          <a:prstGeom prst="rect">
            <a:avLst/>
          </a:prstGeom>
          <a:noFill/>
          <a:ln>
            <a:noFill/>
          </a:ln>
        </p:spPr>
      </p:pic>
    </p:spTree>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28596" y="14054"/>
            <a:ext cx="7455772" cy="966673"/>
          </a:xfrm>
        </p:spPr>
        <p:txBody>
          <a:bodyPr>
            <a:noAutofit/>
          </a:bodyPr>
          <a:lstStyle/>
          <a:p>
            <a:pPr marL="130175" lvl="2" indent="0">
              <a:spcBef>
                <a:spcPct val="0"/>
              </a:spcBef>
              <a:buNone/>
            </a:pPr>
            <a:r>
              <a:rPr lang="es-CL" sz="2800" b="1" dirty="0">
                <a:solidFill>
                  <a:schemeClr val="bg2">
                    <a:lumMod val="50000"/>
                  </a:schemeClr>
                </a:solidFill>
                <a:effectLst>
                  <a:outerShdw blurRad="31750" dist="25400" dir="5400000" algn="tl" rotWithShape="0">
                    <a:srgbClr val="000000">
                      <a:alpha val="25000"/>
                    </a:srgbClr>
                  </a:outerShdw>
                </a:effectLst>
                <a:latin typeface="Arial" pitchFamily="34" charset="0"/>
                <a:ea typeface="+mj-ea"/>
                <a:cs typeface="Arial" pitchFamily="34" charset="0"/>
              </a:rPr>
              <a:t>Reportes </a:t>
            </a:r>
            <a:r>
              <a:rPr lang="es-CL" sz="2800" b="1" dirty="0">
                <a:solidFill>
                  <a:schemeClr val="bg2">
                    <a:lumMod val="25000"/>
                  </a:schemeClr>
                </a:solidFill>
                <a:effectLst>
                  <a:outerShdw blurRad="31750" dist="25400" dir="5400000" algn="tl" rotWithShape="0">
                    <a:srgbClr val="000000">
                      <a:alpha val="25000"/>
                    </a:srgbClr>
                  </a:outerShdw>
                </a:effectLst>
                <a:latin typeface="Arial" pitchFamily="34" charset="0"/>
                <a:ea typeface="+mj-ea"/>
                <a:cs typeface="Arial" pitchFamily="34" charset="0"/>
              </a:rPr>
              <a:t>&gt;</a:t>
            </a:r>
            <a:r>
              <a:rPr lang="es-CL" sz="2800" b="1" dirty="0">
                <a:solidFill>
                  <a:schemeClr val="bg2">
                    <a:lumMod val="50000"/>
                  </a:schemeClr>
                </a:solidFill>
                <a:effectLst>
                  <a:outerShdw blurRad="31750" dist="25400" dir="5400000" algn="tl" rotWithShape="0">
                    <a:srgbClr val="000000">
                      <a:alpha val="25000"/>
                    </a:srgbClr>
                  </a:outerShdw>
                </a:effectLst>
                <a:latin typeface="Arial" pitchFamily="34" charset="0"/>
                <a:ea typeface="+mj-ea"/>
                <a:cs typeface="Arial" pitchFamily="34" charset="0"/>
              </a:rPr>
              <a:t> Consolidado de Revelaciones</a:t>
            </a:r>
            <a:br>
              <a:rPr lang="es-CL" sz="2800" b="1" dirty="0">
                <a:solidFill>
                  <a:schemeClr val="bg2">
                    <a:lumMod val="50000"/>
                  </a:schemeClr>
                </a:solidFill>
                <a:effectLst>
                  <a:outerShdw blurRad="31750" dist="25400" dir="5400000" algn="tl" rotWithShape="0">
                    <a:srgbClr val="000000">
                      <a:alpha val="25000"/>
                    </a:srgbClr>
                  </a:outerShdw>
                </a:effectLst>
                <a:latin typeface="Arial" pitchFamily="34" charset="0"/>
                <a:ea typeface="+mj-ea"/>
                <a:cs typeface="Arial" pitchFamily="34" charset="0"/>
              </a:rPr>
            </a:br>
            <a:r>
              <a:rPr lang="es-CL" sz="2800" b="1" dirty="0">
                <a:solidFill>
                  <a:schemeClr val="bg2">
                    <a:lumMod val="50000"/>
                  </a:schemeClr>
                </a:solidFill>
                <a:effectLst>
                  <a:outerShdw blurRad="31750" dist="25400" dir="5400000" algn="tl" rotWithShape="0">
                    <a:srgbClr val="000000">
                      <a:alpha val="25000"/>
                    </a:srgbClr>
                  </a:outerShdw>
                </a:effectLst>
                <a:latin typeface="Arial" pitchFamily="34" charset="0"/>
                <a:ea typeface="+mj-ea"/>
                <a:cs typeface="Arial" pitchFamily="34" charset="0"/>
              </a:rPr>
              <a:t>en MS Word para impresión de FECU</a:t>
            </a:r>
            <a:r>
              <a:rPr lang="es-CL" sz="2800" b="1" dirty="0" smtClean="0">
                <a:solidFill>
                  <a:schemeClr val="bg2">
                    <a:lumMod val="50000"/>
                  </a:schemeClr>
                </a:solidFill>
                <a:effectLst>
                  <a:outerShdw blurRad="31750" dist="25400" dir="5400000" algn="tl" rotWithShape="0">
                    <a:srgbClr val="000000">
                      <a:alpha val="25000"/>
                    </a:srgbClr>
                  </a:outerShdw>
                </a:effectLst>
                <a:latin typeface="Arial" pitchFamily="34" charset="0"/>
                <a:ea typeface="+mj-ea"/>
                <a:cs typeface="Arial" pitchFamily="34" charset="0"/>
              </a:rPr>
              <a:t>. </a:t>
            </a:r>
            <a:r>
              <a:rPr lang="es-CL" sz="2800" b="1" dirty="0" smtClean="0">
                <a:solidFill>
                  <a:schemeClr val="bg2">
                    <a:lumMod val="25000"/>
                  </a:schemeClr>
                </a:solidFill>
                <a:effectLst>
                  <a:outerShdw blurRad="31750" dist="25400" dir="5400000" algn="tl" rotWithShape="0">
                    <a:srgbClr val="000000">
                      <a:alpha val="25000"/>
                    </a:srgbClr>
                  </a:outerShdw>
                </a:effectLst>
                <a:latin typeface="Arial" pitchFamily="34" charset="0"/>
                <a:ea typeface="+mj-ea"/>
                <a:cs typeface="Arial" pitchFamily="34" charset="0"/>
              </a:rPr>
              <a:t>&gt;</a:t>
            </a:r>
            <a:endParaRPr lang="es-CL" sz="2800" b="1" dirty="0">
              <a:solidFill>
                <a:schemeClr val="bg2">
                  <a:lumMod val="25000"/>
                </a:schemeClr>
              </a:solidFill>
              <a:effectLst>
                <a:outerShdw blurRad="31750" dist="25400" dir="5400000" algn="tl" rotWithShape="0">
                  <a:srgbClr val="000000">
                    <a:alpha val="25000"/>
                  </a:srgbClr>
                </a:outerShdw>
              </a:effectLst>
              <a:latin typeface="Arial" pitchFamily="34" charset="0"/>
              <a:ea typeface="+mj-ea"/>
              <a:cs typeface="Arial" pitchFamily="34" charset="0"/>
            </a:endParaRPr>
          </a:p>
        </p:txBody>
      </p:sp>
      <p:pic>
        <p:nvPicPr>
          <p:cNvPr id="7" name="Picture 3"/>
          <p:cNvPicPr>
            <a:picLocks noChangeAspect="1" noChangeArrowheads="1"/>
          </p:cNvPicPr>
          <p:nvPr/>
        </p:nvPicPr>
        <p:blipFill>
          <a:blip r:embed="rId2"/>
          <a:srcRect/>
          <a:stretch>
            <a:fillRect/>
          </a:stretch>
        </p:blipFill>
        <p:spPr bwMode="auto">
          <a:xfrm>
            <a:off x="97449" y="1484784"/>
            <a:ext cx="8290975" cy="392909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6" name="5 Imagen" descr="logo_exfida.png"/>
          <p:cNvPicPr>
            <a:picLocks noChangeAspect="1"/>
          </p:cNvPicPr>
          <p:nvPr/>
        </p:nvPicPr>
        <p:blipFill>
          <a:blip r:embed="rId3"/>
          <a:stretch>
            <a:fillRect/>
          </a:stretch>
        </p:blipFill>
        <p:spPr>
          <a:xfrm>
            <a:off x="6572264" y="6072206"/>
            <a:ext cx="2286015" cy="576253"/>
          </a:xfrm>
          <a:prstGeom prst="rect">
            <a:avLst/>
          </a:prstGeom>
        </p:spPr>
      </p:pic>
      <p:pic>
        <p:nvPicPr>
          <p:cNvPr id="10" name="9 Imagen" descr="logo_top_byte.gif"/>
          <p:cNvPicPr>
            <a:picLocks noChangeAspect="1"/>
          </p:cNvPicPr>
          <p:nvPr/>
        </p:nvPicPr>
        <p:blipFill>
          <a:blip r:embed="rId4"/>
          <a:stretch>
            <a:fillRect/>
          </a:stretch>
        </p:blipFill>
        <p:spPr>
          <a:xfrm>
            <a:off x="8029606" y="142852"/>
            <a:ext cx="971550" cy="971550"/>
          </a:xfrm>
          <a:prstGeom prst="rect">
            <a:avLst/>
          </a:prstGeom>
          <a:noFill/>
          <a:ln>
            <a:noFill/>
          </a:ln>
        </p:spPr>
      </p:pic>
    </p:spTree>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500034" y="2769"/>
            <a:ext cx="7726864" cy="637200"/>
          </a:xfrm>
        </p:spPr>
        <p:txBody>
          <a:bodyPr>
            <a:normAutofit/>
          </a:bodyPr>
          <a:lstStyle/>
          <a:p>
            <a:pPr marL="85725" lvl="2" indent="0">
              <a:spcBef>
                <a:spcPct val="0"/>
              </a:spcBef>
              <a:buNone/>
            </a:pPr>
            <a:r>
              <a:rPr lang="es-CL" sz="3200" b="1" dirty="0" smtClean="0">
                <a:solidFill>
                  <a:schemeClr val="bg2">
                    <a:lumMod val="50000"/>
                  </a:schemeClr>
                </a:solidFill>
                <a:effectLst>
                  <a:outerShdw blurRad="31750" dist="25400" dir="5400000" algn="tl" rotWithShape="0">
                    <a:srgbClr val="000000">
                      <a:alpha val="25000"/>
                    </a:srgbClr>
                  </a:outerShdw>
                </a:effectLst>
                <a:latin typeface="Arial" pitchFamily="34" charset="0"/>
                <a:ea typeface="+mj-ea"/>
                <a:cs typeface="Arial" pitchFamily="34" charset="0"/>
              </a:rPr>
              <a:t>Reportes </a:t>
            </a:r>
            <a:r>
              <a:rPr lang="es-CL" sz="3200" b="1" dirty="0" smtClean="0">
                <a:solidFill>
                  <a:schemeClr val="bg2">
                    <a:lumMod val="25000"/>
                  </a:schemeClr>
                </a:solidFill>
                <a:effectLst>
                  <a:outerShdw blurRad="31750" dist="25400" dir="5400000" algn="tl" rotWithShape="0">
                    <a:srgbClr val="000000">
                      <a:alpha val="25000"/>
                    </a:srgbClr>
                  </a:outerShdw>
                </a:effectLst>
                <a:latin typeface="Arial" pitchFamily="34" charset="0"/>
                <a:ea typeface="+mj-ea"/>
                <a:cs typeface="Arial" pitchFamily="34" charset="0"/>
              </a:rPr>
              <a:t>&gt;</a:t>
            </a:r>
            <a:r>
              <a:rPr lang="es-CL" sz="3200" b="1" dirty="0" smtClean="0">
                <a:solidFill>
                  <a:schemeClr val="bg2">
                    <a:lumMod val="50000"/>
                  </a:schemeClr>
                </a:solidFill>
                <a:effectLst>
                  <a:outerShdw blurRad="31750" dist="25400" dir="5400000" algn="tl" rotWithShape="0">
                    <a:srgbClr val="000000">
                      <a:alpha val="25000"/>
                    </a:srgbClr>
                  </a:outerShdw>
                </a:effectLst>
                <a:latin typeface="Arial" pitchFamily="34" charset="0"/>
                <a:ea typeface="+mj-ea"/>
                <a:cs typeface="Arial" pitchFamily="34" charset="0"/>
              </a:rPr>
              <a:t> RF en Formato MS Excel </a:t>
            </a:r>
            <a:r>
              <a:rPr lang="es-CL" sz="3200" b="1" dirty="0" smtClean="0">
                <a:solidFill>
                  <a:schemeClr val="bg2">
                    <a:lumMod val="25000"/>
                  </a:schemeClr>
                </a:solidFill>
                <a:effectLst>
                  <a:outerShdw blurRad="31750" dist="25400" dir="5400000" algn="tl" rotWithShape="0">
                    <a:srgbClr val="000000">
                      <a:alpha val="25000"/>
                    </a:srgbClr>
                  </a:outerShdw>
                </a:effectLst>
                <a:latin typeface="Arial" pitchFamily="34" charset="0"/>
                <a:ea typeface="+mj-ea"/>
                <a:cs typeface="Arial" pitchFamily="34" charset="0"/>
              </a:rPr>
              <a:t>&gt;</a:t>
            </a:r>
            <a:endParaRPr lang="es-CL" sz="3200" b="1" dirty="0">
              <a:solidFill>
                <a:schemeClr val="bg2">
                  <a:lumMod val="25000"/>
                </a:schemeClr>
              </a:solidFill>
              <a:effectLst>
                <a:outerShdw blurRad="31750" dist="25400" dir="5400000" algn="tl" rotWithShape="0">
                  <a:srgbClr val="000000">
                    <a:alpha val="25000"/>
                  </a:srgbClr>
                </a:outerShdw>
              </a:effectLst>
              <a:latin typeface="Arial" pitchFamily="34" charset="0"/>
              <a:ea typeface="+mj-ea"/>
              <a:cs typeface="Arial" pitchFamily="34" charset="0"/>
            </a:endParaRPr>
          </a:p>
        </p:txBody>
      </p:sp>
      <p:pic>
        <p:nvPicPr>
          <p:cNvPr id="5122" name="Picture 2"/>
          <p:cNvPicPr>
            <a:picLocks noChangeAspect="1" noChangeArrowheads="1"/>
          </p:cNvPicPr>
          <p:nvPr/>
        </p:nvPicPr>
        <p:blipFill>
          <a:blip r:embed="rId2"/>
          <a:srcRect/>
          <a:stretch>
            <a:fillRect/>
          </a:stretch>
        </p:blipFill>
        <p:spPr bwMode="auto">
          <a:xfrm>
            <a:off x="-36512" y="1412776"/>
            <a:ext cx="8297221" cy="3857652"/>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7" name="6 Imagen" descr="logo_exfida.png"/>
          <p:cNvPicPr>
            <a:picLocks noChangeAspect="1"/>
          </p:cNvPicPr>
          <p:nvPr/>
        </p:nvPicPr>
        <p:blipFill>
          <a:blip r:embed="rId3"/>
          <a:stretch>
            <a:fillRect/>
          </a:stretch>
        </p:blipFill>
        <p:spPr>
          <a:xfrm>
            <a:off x="6572264" y="6072206"/>
            <a:ext cx="2286015" cy="576253"/>
          </a:xfrm>
          <a:prstGeom prst="rect">
            <a:avLst/>
          </a:prstGeom>
        </p:spPr>
      </p:pic>
      <p:pic>
        <p:nvPicPr>
          <p:cNvPr id="6" name="5 Imagen" descr="logo_top_byte.gif"/>
          <p:cNvPicPr>
            <a:picLocks noChangeAspect="1"/>
          </p:cNvPicPr>
          <p:nvPr/>
        </p:nvPicPr>
        <p:blipFill>
          <a:blip r:embed="rId4"/>
          <a:stretch>
            <a:fillRect/>
          </a:stretch>
        </p:blipFill>
        <p:spPr>
          <a:xfrm>
            <a:off x="8029606" y="142852"/>
            <a:ext cx="971550" cy="971550"/>
          </a:xfrm>
          <a:prstGeom prst="rect">
            <a:avLst/>
          </a:prstGeom>
          <a:noFill/>
          <a:ln>
            <a:noFill/>
          </a:ln>
        </p:spPr>
      </p:pic>
    </p:spTree>
  </p:cSld>
  <p:clrMapOvr>
    <a:masterClrMapping/>
  </p:clrMapOvr>
  <p:transition spd="slow" advClick="0">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28596" y="29028"/>
            <a:ext cx="7801004" cy="637200"/>
          </a:xfrm>
        </p:spPr>
        <p:txBody>
          <a:bodyPr>
            <a:noAutofit/>
          </a:bodyPr>
          <a:lstStyle/>
          <a:p>
            <a:pPr marL="109728" indent="0">
              <a:buNone/>
            </a:pPr>
            <a:r>
              <a:rPr lang="es-CL" sz="3200" b="1" dirty="0">
                <a:solidFill>
                  <a:schemeClr val="bg2">
                    <a:lumMod val="50000"/>
                  </a:schemeClr>
                </a:solidFill>
                <a:effectLst>
                  <a:outerShdw blurRad="31750" dist="25400" dir="5400000" algn="tl" rotWithShape="0">
                    <a:srgbClr val="000000">
                      <a:alpha val="25000"/>
                    </a:srgbClr>
                  </a:outerShdw>
                </a:effectLst>
                <a:latin typeface="Arial" pitchFamily="34" charset="0"/>
                <a:ea typeface="+mj-ea"/>
                <a:cs typeface="Arial" pitchFamily="34" charset="0"/>
              </a:rPr>
              <a:t>Seguridad </a:t>
            </a:r>
            <a:r>
              <a:rPr lang="es-CL" sz="2800" b="1" dirty="0">
                <a:solidFill>
                  <a:schemeClr val="bg2">
                    <a:lumMod val="25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&gt;</a:t>
            </a:r>
            <a: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
            </a:r>
            <a:b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br>
            <a: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
            </a:r>
            <a:b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br>
            <a:endPar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endParaRPr>
          </a:p>
        </p:txBody>
      </p:sp>
      <p:sp>
        <p:nvSpPr>
          <p:cNvPr id="3" name="2 Rectángulo"/>
          <p:cNvSpPr/>
          <p:nvPr/>
        </p:nvSpPr>
        <p:spPr>
          <a:xfrm>
            <a:off x="683568" y="1102613"/>
            <a:ext cx="7992888" cy="851515"/>
          </a:xfrm>
          <a:prstGeom prst="rect">
            <a:avLst/>
          </a:prstGeom>
        </p:spPr>
        <p:txBody>
          <a:bodyPr wrap="square">
            <a:spAutoFit/>
          </a:bodyPr>
          <a:lstStyle/>
          <a:p>
            <a:pPr marL="859536" lvl="2" indent="-228600" algn="just">
              <a:spcBef>
                <a:spcPts val="350"/>
              </a:spcBef>
              <a:buClr>
                <a:schemeClr val="accent2"/>
              </a:buClr>
              <a:buSzPct val="100000"/>
              <a:buFont typeface="Wingdings 2"/>
              <a:buChar char=""/>
            </a:pPr>
            <a:r>
              <a:rPr lang="es-CL" sz="2300" dirty="0">
                <a:solidFill>
                  <a:schemeClr val="accent4">
                    <a:lumMod val="75000"/>
                  </a:schemeClr>
                </a:solidFill>
                <a:latin typeface="Calibri" pitchFamily="34" charset="0"/>
                <a:cs typeface="Calibri" pitchFamily="34" charset="0"/>
              </a:rPr>
              <a:t>Administre sus Usuarios, Grupos y Empresas.</a:t>
            </a:r>
          </a:p>
          <a:p>
            <a:pPr marL="859536" lvl="2" indent="-228600" algn="just">
              <a:spcBef>
                <a:spcPts val="350"/>
              </a:spcBef>
              <a:buClr>
                <a:schemeClr val="accent2"/>
              </a:buClr>
              <a:buSzPct val="100000"/>
              <a:buFont typeface="Wingdings 2"/>
              <a:buChar char=""/>
            </a:pPr>
            <a:r>
              <a:rPr lang="es-CL" sz="2300" dirty="0">
                <a:solidFill>
                  <a:schemeClr val="accent4">
                    <a:lumMod val="75000"/>
                  </a:schemeClr>
                </a:solidFill>
                <a:latin typeface="Calibri" pitchFamily="34" charset="0"/>
                <a:cs typeface="Calibri" pitchFamily="34" charset="0"/>
              </a:rPr>
              <a:t>Permita accesos y bloqueo de sistema.</a:t>
            </a:r>
          </a:p>
        </p:txBody>
      </p:sp>
      <p:pic>
        <p:nvPicPr>
          <p:cNvPr id="7" name="6 Imagen" descr="logo_exfida.png"/>
          <p:cNvPicPr>
            <a:picLocks noChangeAspect="1"/>
          </p:cNvPicPr>
          <p:nvPr/>
        </p:nvPicPr>
        <p:blipFill>
          <a:blip r:embed="rId2"/>
          <a:stretch>
            <a:fillRect/>
          </a:stretch>
        </p:blipFill>
        <p:spPr>
          <a:xfrm>
            <a:off x="6572264" y="6072206"/>
            <a:ext cx="2286015" cy="576253"/>
          </a:xfrm>
          <a:prstGeom prst="rect">
            <a:avLst/>
          </a:prstGeom>
        </p:spPr>
      </p:pic>
      <p:pic>
        <p:nvPicPr>
          <p:cNvPr id="4098" name="Picture 2"/>
          <p:cNvPicPr>
            <a:picLocks noChangeAspect="1" noChangeArrowheads="1"/>
          </p:cNvPicPr>
          <p:nvPr/>
        </p:nvPicPr>
        <p:blipFill>
          <a:blip r:embed="rId3"/>
          <a:srcRect/>
          <a:stretch>
            <a:fillRect/>
          </a:stretch>
        </p:blipFill>
        <p:spPr bwMode="auto">
          <a:xfrm>
            <a:off x="1285852" y="1999628"/>
            <a:ext cx="6572296" cy="371538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8" name="7 Imagen" descr="logo_top_byte.gif"/>
          <p:cNvPicPr>
            <a:picLocks noChangeAspect="1"/>
          </p:cNvPicPr>
          <p:nvPr/>
        </p:nvPicPr>
        <p:blipFill>
          <a:blip r:embed="rId4"/>
          <a:stretch>
            <a:fillRect/>
          </a:stretch>
        </p:blipFill>
        <p:spPr>
          <a:xfrm>
            <a:off x="8029606" y="142852"/>
            <a:ext cx="971550" cy="971550"/>
          </a:xfrm>
          <a:prstGeom prst="rect">
            <a:avLst/>
          </a:prstGeom>
          <a:noFill/>
          <a:ln>
            <a:noFill/>
          </a:ln>
        </p:spPr>
      </p:pic>
    </p:spTree>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s://encrypted-tbn3.google.com/images?q=tbn:ANd9GcQv7o1uYuJTJ_GXWrchmYmF3--4xm-9XARhhT8NqDM6vkiRhclk"/>
          <p:cNvPicPr>
            <a:picLocks noChangeAspect="1" noChangeArrowheads="1"/>
          </p:cNvPicPr>
          <p:nvPr/>
        </p:nvPicPr>
        <p:blipFill>
          <a:blip r:embed="rId2"/>
          <a:srcRect/>
          <a:stretch>
            <a:fillRect/>
          </a:stretch>
        </p:blipFill>
        <p:spPr bwMode="auto">
          <a:xfrm>
            <a:off x="357158" y="1071546"/>
            <a:ext cx="2214578" cy="1016967"/>
          </a:xfrm>
          <a:prstGeom prst="rect">
            <a:avLst/>
          </a:prstGeom>
          <a:noFill/>
        </p:spPr>
      </p:pic>
      <p:pic>
        <p:nvPicPr>
          <p:cNvPr id="13" name="12 Imagen" descr="logo_exfida.png"/>
          <p:cNvPicPr>
            <a:picLocks noChangeAspect="1"/>
          </p:cNvPicPr>
          <p:nvPr/>
        </p:nvPicPr>
        <p:blipFill>
          <a:blip r:embed="rId3"/>
          <a:stretch>
            <a:fillRect/>
          </a:stretch>
        </p:blipFill>
        <p:spPr>
          <a:xfrm>
            <a:off x="6572264" y="6072206"/>
            <a:ext cx="2286015" cy="576253"/>
          </a:xfrm>
          <a:prstGeom prst="rect">
            <a:avLst/>
          </a:prstGeom>
        </p:spPr>
      </p:pic>
      <p:pic>
        <p:nvPicPr>
          <p:cNvPr id="1027" name="Picture 3"/>
          <p:cNvPicPr>
            <a:picLocks noChangeAspect="1" noChangeArrowheads="1"/>
          </p:cNvPicPr>
          <p:nvPr/>
        </p:nvPicPr>
        <p:blipFill>
          <a:blip r:embed="rId4"/>
          <a:srcRect b="6584"/>
          <a:stretch>
            <a:fillRect/>
          </a:stretch>
        </p:blipFill>
        <p:spPr bwMode="auto">
          <a:xfrm>
            <a:off x="5940152" y="3060497"/>
            <a:ext cx="2587073" cy="204005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028" name="Picture 4"/>
          <p:cNvPicPr>
            <a:picLocks noChangeAspect="1" noChangeArrowheads="1"/>
          </p:cNvPicPr>
          <p:nvPr/>
        </p:nvPicPr>
        <p:blipFill>
          <a:blip r:embed="rId5"/>
          <a:srcRect/>
          <a:stretch>
            <a:fillRect/>
          </a:stretch>
        </p:blipFill>
        <p:spPr bwMode="auto">
          <a:xfrm>
            <a:off x="6161886" y="1538102"/>
            <a:ext cx="2665436" cy="151001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029" name="Picture 5"/>
          <p:cNvPicPr>
            <a:picLocks noChangeAspect="1" noChangeArrowheads="1"/>
          </p:cNvPicPr>
          <p:nvPr/>
        </p:nvPicPr>
        <p:blipFill>
          <a:blip r:embed="rId6"/>
          <a:srcRect r="6000"/>
          <a:stretch>
            <a:fillRect/>
          </a:stretch>
        </p:blipFill>
        <p:spPr bwMode="auto">
          <a:xfrm>
            <a:off x="307975" y="4080522"/>
            <a:ext cx="2814391" cy="120284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030" name="Picture 6"/>
          <p:cNvPicPr>
            <a:picLocks noChangeAspect="1" noChangeArrowheads="1"/>
          </p:cNvPicPr>
          <p:nvPr/>
        </p:nvPicPr>
        <p:blipFill>
          <a:blip r:embed="rId7"/>
          <a:srcRect l="21799" t="2035" b="14518"/>
          <a:stretch>
            <a:fillRect/>
          </a:stretch>
        </p:blipFill>
        <p:spPr bwMode="auto">
          <a:xfrm>
            <a:off x="810890" y="2236946"/>
            <a:ext cx="2271195" cy="1622341"/>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2" name="AutoShape 2" descr="data:image/jpeg;base64,/9j/4AAQSkZJRgABAQAAAQABAAD/2wCEAAkGBhIPEBQUEhQUFRQVFBQXFRAVFBQUFRYVFxUVFBYUFRUXHCYeGBojGRUUHy8gJCcpLCwsFR4xNTAqNSYrLCkBCQoKDgwOGg8PGikfHyQsKSkpLCwsKSwsKSwpLCwpLSkpKSkpKSkpLCkpKSkpKSwpLCkpLCkpLCksKSwpKSwsKf/AABEIAOEA4QMBIgACEQEDEQH/xAAcAAABBAMBAAAAAAAAAAAAAAAAAgMFBgEEBwj/xABIEAACAQIDBQQFCAcHAgcAAAABAgADEQQFIQYSMUFhB1FxgRMiMpGhFCNCUmJysdEIM5KyweHwFRZDc4KiwlSTFyQ0NVOD0v/EABoBAQEAAwEBAAAAAAAAAAAAAAABAgMEBQb/xAAnEQACAgEEAgEDBQAAAAAAAAAAAQIRAwQSITFBURMiYYEFIzJScf/aAAwDAQACEQMRAD8A7jCYDXmYAQhCAEIQgBOF/pA7KblSnjkGj2pVrfXAJpufFQV/0id0kJtps+MwwFfDkauh3D3VF9ZD+0B8YB5EEWsaJIJB0INiO48xFq0AeEUDGwYoQBYmTMAzMABO2fo94j5vFp3NSb3h1P4CcTnWP0fa9sViU5NRVv2agH/OAdzhCEAIQhACEIQAhCEAIQhACEIQAhCEA86bHdp+KwG6hPpaI/wXPAfYfivhqOk7XsxtvhcxUeicCpa5oPYVB36fSHUXnl1GjtLFshDKxVgbhgSCD3gjUGUp69hOJ7DdtLoVo48l0OgxNvXX/MA9odRr4ztGHxK1FDowZWAKupBBB4EEcRIQchCEAIGEIB5H7Sss+S5ti6YFh6ZnUfZqWqD96V5GnSv0hcu9HmaVOVWghv1Qsh+AWcyQwDZUxwRlY4sgHJkRAixKDM6Z2C1rZjUH1sO/wemf4TmYEvfYzUdc2o7oJBWqrWFwFNNjc92oWAekIQhACEIQAhCEAIQhACEIQAnPe0/tPXLVNCgQ2KYeK0VI0ZhzbuXzOlr7/aT2gJldAhCGxNQH0VPju8vSuPqjkOZ87easZinrOz1GLO5LM7G5LHUkmUE3/wCImZf9ZiP+4YSu2mZAbCtF3murxxWlKKIlz2D7Ta+V/Nkelw5NzSJsVJ4tTbl4HQ9OMpt4WgHqTZjbjCZkvzFT1+dF/VqD/TzHUXEsE8f4fENTYMjFWU3DKSCD3gjUGdc2M7bbAUseCQLAYlB63/2IOPivugh2SE1MszajikFShUSoh+kjA+R7j0M25Acc/SPyfew2GxAH6uo1Nj0cby/FD75wVJ7E2u2Zp5nhKmGqEqHtZwASrKQysAeOo4d155t2h7Nq2BxTUC6uF3SKgUjeDAEG19O7jylSb6JdFUSOiWvBbAki7OfIW/GTuB2Gw623lLfeJPwmxYZMweRI57RoM5sqlj3KCT7hLJlXZ7jK5F09GD9Kobf7RczqmS5dTprZEVfAAfhJhVsRN8dOvJqeZ+CoZJ2X4ahZq16z9zaIPBBx8zLxs9SShWUKqqpBWygAa8NB5RFo2XKkMOIN5v8AjW2kad7u2XmEaw1bfRW7wDHZ5h3hCEIAQhCAEISMz/aKhgKJq4hwqjgOLOeSovM/0bQDexWKSkjPUZURRdnYhVA7yToJyXa7t2VC1PAIHtp8pqA7vilPQnxa3hKFt52j4jNHKk+joA3SgDppwaofpN8BylOvKDczXNquLrNVrOXqObsx91ugA0AGk1ICEAxaEzCLA0GjivNcNFKZDI21aLBmurRxWgg5eLWN3igZSkpkudV8JUFTD1Gpv3qdCO5gdGHQz0xslmNfE4KjVxCBKrpdlFxpc7rWPs7y2a3K84X2cbLfKanpqi/N0zoDwZ+PmF0PiROyYTFPQFlN1+qeHl3TnnnjGVG6OCUo2Wic67UMsBqUao4sGQ/6bEH/AHGXLC59TfRvUPXh74ztNlVPF4Z97iqsyMDwYKbeI6ToxZI3aOfJjkuGcuy6k3A2tJWhhQeflOfLmuKvoyjruzf9NiG41n62sPwm567FH2I6HJL0X3DqoGpt5x/+1qCjV199z7hOd1MuLj1mZj1YmSWAwm4lgJzy/Uf6xOiP6b/aRb22gVvYVm6+yPjr8JpVswqNzCjuH5yNwtFxwNvKOFmHGxHTSc09Xln5r/DphosUOUr/ANOh7KZuKtIIT66AC3evI/wk9OPUcc9Jg6EhlNwZ0bZ3aVMWmtlqD2kJ+K34iZ4slqn2aM+Fxe5dE3CYvMzecoQjOJxSU13nIA6/w75X8y2kZvVo3X7Z4+Q5TOGOU+jCU1Hsa277QKOU0xvD0lZwfR0QbaD6Tn6K38zy5288bT7V4jMaxq13ueCoNERfqoOQ+J5y0dq2XPv065JNwUYnXXVlPn63unPpZx2OixluVmJiZgJrMjIELTImTKBMJmEgItXIj9OpGKlMqSCCCDYg6EHmCORgDIZG6DHVM1KdSbNNrygeBm1gcI1aoqJ7TEAefM9Oc1BL72d5LxrsPsp/yP8AD3zVmyfHFyNuLH8kqOj7P4VMPQSknBFtfmTxLHqTcyT9NIqiLCPiqZ5CnfLPV2beEbjgGNGnoQCbEWIBNiDxBiFa8yKk2KVGNWQGN2OpNql0PTUe6a6ZCKehF+stYa8RVoBpmpFSor3yRRyEzYcgJs5hljH2DY9x4Sp46riqLWam1if1gG8viSOHnMkzatrLGtQiJWrvTUwe84ux8pJUMNJJGVoZNC8ZakRJP0MS1KYsxNPDZlVpG6O6n7JNvMcDJT+/eLVbEIT9Ypr+NvhGBQCjlNWvQBOsLJKPTMHijLtEhlud1cW7ela5WxUWAABvewHlJB6NpXcJVFGsjcid1vBv52luencT3dDl34qfaPA12L48vHTKhtzlnp8FVAGoXfHinrfwI85xGekalDeBE4JtNlBwmKqUrWAYlfuNqv5eU2ahdM04X4Ii0LTJExech0GQZmYhKAtCEJAen9r+zTA5oCatMJVI0xNMBal/tG1nHRgfKcO2s7EMfgt56K/KqQ+lSB9IB9qlx/Z3p6chaAeJd0qSCCCNCDoQe4jlHUM9V7Y9nGCzRT6WmFrW9XE0wFqA8rng46NfynnvbPs5xeUv84N+iTZMSgO43cG+o3Q+RMxMiLyrCGvUVBzOp7hzM7Jl1JadNVTRVAAHhOcbL5bUp0PlJpP6MtuituncuOIDcOPPv0lwy/MrjjPK1k25V4R62jglG/LLKlaPLWkPSx4m4lW+oM4lKjtcbJKjU5R5lkcjzYp1zab1K0aXGmPbxEUte0SrAw3JkmSjPpt4x5cKCJrDDEnQx70b20MqkzOkxD5Wh4C3hEHAMvCMtmQRrMwBPAE2v4X4zaXMV75lvK4NGoWtoY4EA14x1CrNebVXAqy6aHvmXZJJIiajRmok3PkZB1ivQia2h5ILMKN0Ms2zmY/KKAufWHqt94c/MWPnI3E4XeBkNgMY2Cr71iUbR1HdyYdR+c6tHn+GfPTOXW4Pmx8drovKHXrzEovaRsv8oT0iD5xLkfaHNf65y/K61kWohBuL3HMTXr0g6z6HiSo+b5izzSyxBEvvaDsaaLGvSHqE/OKOR+t4d8ohWcMouLo64y3KzEyJi0UBMDITaEc3JmUHsWE5jiu3vBL7FLEN4img/eMg8w/SFb/BwqjrUqlv9qgfjIDtUbr0FqKVdQykWKsAykdxB0M87Yzt0zNz6rUqY7lpA/F96RGK7V80qccVUH3d1P3QI4FM9PDCIE3AqhLbvo90bu7w3d3hbpOP7b7I/wBm11q0Qfk1U23ePoqnHc+6RcjwI7pzjB9pWZUX3lxdW/MO3pFP+l7idKzLtRw+Z5UabKwxJCbygDcWojK28pJ9kgG3de00Z4RnB2dGCcoTVEOlWSGExJEh8G+8okjTE8Ro91Ml/S8xNnC4wcDxkXQqco6V5wuA/uTarfURRcrxFxIrC5gUNjwkomIVhobzanZr2tD+Eqi+h8jJCwkfTwgbWNYiu1LjqO+W2uw0pdGltds2cWqlLbyk6HS4NuHXSVw7PNTFt5wR1Il4wmZK02qlNKo9YAzammY3KPZz6gMXSPqsSPta/GSuX7TEncqXRu48D4GTlXLN06aj4j85H4vJUqDUTFqjdCafZMU7VCLHW2nWNlLGaGXYSpTsN64HAniPOSrtc3Mt2jCdXwa5p3kTmWCDSacTXqJeYNGO4iskzI4Ntx/1LHj9Rjz+6ZbKii28NQf6vK3icEGW03tmMNiQdwKWpd5+j0ueI6T1tHqq/bn+Dydbpk/3I/k3a+HV1swBB5Tlm1/ZpUpsamFUsh1NEasv3BzHTjO0pk5J5jy0knh8sROp7zPRyTg1TPLxqV8Hkl8MVJBBBHEEWI8RFJRnrHHZDhsQb1qFGoRwL00Y+8i81f7m4C9/kmHv/kp+U4zqPL3ooT1N/dbB/wDS4b/sUv8A8zEA8jGJMeZYgiQyGWiDHiIhhIBozbyzFFHFuelvwmqRBWsQe43katUZxdOzpWWvoJL0akhsjqioLjmBJSr6uh0njTVOj3IO1Zuq828PiAdDImlWvFLVF+M10Z3ZMVKE01xJpP0PETZwGLuLXm5WysVBLXoqbXZv5PmysLXkpVpLUBU8DKPicCaBuQfGSmWZ7awJv4zKL8Mk43zE080wuIwb7wVqtH6yC7p95OY6j3Tey7aBKi3VgR3g/j3Sw4XHK4kXnGxtHEE1KZNGr/8AIml/vDgZls8onyeJBhswLGxkuuGWovXvlDc4rBNatT315VU4HxHI+6TWW7WUzYb1j3NoZmnXYmt38SXqIaZsR5iZNUeMS+ZLUI1malDS4FvwtMq9GDjxyYveZCRK1LTby3AtXbT2RxbkP5yqLbo1OSirY9lOUema50UcT39BLVSohAAosBymMPQCKFXgI5PQx41Bfc8rLleR/YIQhNppCEIQAhCEA8cRthMI8WYMhoxJjhEQRIBpo2Y60aIkKXPZZjSCkn2gCB3CdFTDpVTUTmWVYsPSTkV0B8NJc9ncy1sTrPLzw5s9nBJUkJzHLzRJK3t3SIOPO8RaxH5XnQsThBWSc+2lojC1QSDZ9OF/WH8vwmEUmdEqSs28Fmu6wJlyyrNVYCxE5U+NqVNKakfabT4SRwmIena51HMafCJQoKSao62aNOupVpRdoNl8XhH9Jhz6WlzpH2h1Bm3k+0JNgTfrLhgc0VhY6iE/Zi7XRR8j2qD6G6sOKNoR+ctOHzzTjNfaTYilivnKdkqcd4c/G3GUHGV8XgX3aqEqD7Y1BHQ/nG30VST7OpJmK1NCAeh5zQzHZGnVBakAp+p9E+HdKtk20iPa7W6HQy54DOV0sRMl9yzSX8Sqpl9ai1vWA7u7zljy/NnRbOQRb+E3MRmKluXDWaWcZD6ZN9GCMNd24Ct0MqTXQnLdH6hn5dvn1eHfLfspmI3fRHQ8V6948ZyrE7R0sIt6hseG4NWJHEASs5n2lYhz8x8yBwYav7+C+Xvm/Apt2ebqZRra2enrwvPIeKz3EVm3qtarUPe9Rm/E6SY2X28xWX1VanUYpcFqLMSjjmCDwNuY1noHmHqWEjsgz2ljsOlei11ccOatzRhyYGSMhQhCEAIQhAPF94tXjV4oCQyHC0QTMhYv0BMllNdo2ZO5bspisSbUaNWp9xGI99rS7bNdhuMrVFOJAoUtC12VqhHMKqk2PU8Osg6K/sjshjMVR3qVCoyFjZ7WU20NmNgdQZLVcjxGAq2rLuNuhty4Y2N7eze3Azv1Glh8vwwUblGhRW1yQqqo5knrz5kzmfaPmWFrNTxFCvRq7wCMKdRXIIuykgG4FifdNOTFw2dWDP8AUosVkmYh1EZ2tycV6WguQQw8R/K8quVZqKdToZfcpxS1Vte84K2uj2INNWUKjhQqaDWJCDum9tdSOGr6aK43h48D+fnK82Pc+xvHwGnxlRg5VwbmJIpjeBt3d58pt5XtVY2Y2Mh6GVVa2rXHTiffJKlkIQajUytLySO6y4YHaS9rGS9PFU64s4BB4gznyZSRqGI84NtEcMwUkse4cR4zHazY5R/Ja8y2FoP6yep0BtI07JMhG5Ubw4zXXa/eHBpIZbm9RzvXAHhe0t+xHr2amYj5Mt2qtcH2dCZWs629qhNxW9ocvaI6nkPCOdoGbhKi21O6SepOgv5Cc+eqWJJ1JnRhx7ufB5+pzuP0+R2tiGdt5iSTzMFjYiwZ2o8t8ixFgxKxQmRCx7Iba4nLKm9Rb1Wtv0m1R7d45HqNZ6C2N27w+aU7odyqo9egT6w+0p+kvX32nl0TbwePq0WD0Xam6+y6kgi4sdRrqNJQevITl+wXa0tbDBcWR6akLVGFgxUf4hU8dNTbrpOnU6gYBgbggEHvB1BkAqEIQDztk3YRmFaxrGlQHc7bzfspcfES9ZL2C4OlY4ipUrn6o+aT3KSx/anT4SUWypU+yrKl4YVPN6p/5SXwWyWCofq8NQXqKSX/AGiLyWhLQswqgCw4d0JmUXtd20/s3AkU2tXr3p07cVFvXqeQ4dWEEOX9te3/AMtr/JaDXoUGO+wOlSsNCeqrqB1ue6cy/q8ISPkpuYbN6tP6Vx3Nr8eM6dsFmhdFe/EkMv1SD/XvnJgJZ9hc49BiVRiAlRgCTwDcj4cvdOfLjTVpcnZps7hOpPg6ZtvhBUNJrA23vjb8pWaBUcbCaO1e37PiCtFQadPeW7XuzAkFhbgNLCauVZnTxB9Zirk+wbWJ+yec55Y3GNs7o6mEpUi44SuqjlG8ZXD6LxmjRwoXhNpABOR5F4N1W7FejKoSTwEizlILMepPvkzV9ZbdbzWOIC6cTMVNsz4S5NUYML5TQxe0HobinqfgPPnHs5BNNrcbSrYhfUJ6H8JvjD2ack2uiIzXMGr1GZjc34zVESIoT1EqVI8WTcnbHFjgEaUx0GZIwYsTIMSIqUgsGKUxu8UDKB0mxV+aMCSOO7fW09PbH7XUcapRHDPTVSSAbFTwIPAnvA6TzFTMn9k8/wATg69JaFTdR6gG4blVYkC9r+dukA9R3hKn/fB+5Pc35wiiWWyEISFCEIQBnF4paSM7kKqglmPICeQ9pc5fG4utXckmpUZhfkt7Ko7gFCjynZe3na2pRRMGii1ZPSPV3mDDdeyqtjz3Te84UFgCQkzuRcIAkLFBYoCZgGLTI04TIEVaAWnZ3aQkinVOp0V/4N16yzNUHAanpOaU19/Kel9kdiqNGlSqON+oyIx3gN1WKgmy9Cec4MuluVxO/Dq9sal+Dl+KSqlPf3HK3tvAHdB7i3ASG9O7HnpyE9KvRVlKkAqRYqQCCO4iVDMOzSg771I+jvxTdDL5d0zWn2rgq1Sk+eDk1CsHG6ZYcs7JXxdAVVqou/veoytyJHES1YjsnQlSlYj611+K2OnhLtl2AFCklNdQotfv7z75lHFzyM2oTj9L5PJ22Gx9fK8QaNYct5HGqup5qenAjkR4SDE9bbb7HUs1wrUagAcXNKrzpvbQ9QeBHMeU8qZpltTDVqlGqu69NirL3EG3mOd+4idFUcN2a0WpiAYoQQeUzMQpiwZkQzFKJgQvKB5DNmk3cbEEEEcQQbgjwM1EMeRpQWL++GN+tS/Y/nCQXpYQQ9dwhCYlCaOc5zRwdE1q7inTWwLG51JsAANSSTwE3pybt72jprhkwgINVqiVGH1UUNYnqSRbwgHL+0Tah8xx71GG6E+aRL3sqM3Md5JMre7EAxwGUgkrElY9aYIigNgxYmCkwBIUcAi1WJWbuX4F69RKdNSzuwVVHEkmwEoLV2ZbGnMcWN4fM0rPVPIi/qp4sR7gZ6RAlf2H2UXLMItIWLn1qrj6Tka26DQDw6ywyAIQhACEIQAnIO3LYE1l+X0Fu9NQK6AatTHCr1KjQ9LHlOvxLoCCDqDoQdRaAeLLRQl77Wdgf7MxW/SH/lq5Y07f4bcWpeA4jp4GUQSFFiLWNiKUykHICJvMgygcWOiau9HkqSgehE70xAPYkJgGZMxBgm08ydrG06ZhmLNSsadJRSVx9PdLFn6gkm3QCXTtd7UxZ8Fg271r11PkaSEe5j5d84xKAilhMrBBQmZiZgARDdmbzEFFIs7d2KbFhE+XVR6zXWgDyXg1TxOoHS/fOO5Pl7YmvTpJ7VR1QeLEC89ZZdgVoUadJPZpoqL4KAB+EgNmEIQAhCEAIQhACEIQCL2l2epZhhqmHrD1XGjDijD2XXqD+XOeVNotn6uAxL0KwsyHiODLxV16Eaz1/Of9r+w/9oYT01Nfn6ALCw1enxen1P0h1uOcA83RULWmCYBgmKUxF4uAEUswIulTLsFUFmYgKo1LE8ABzMoC8J0f/wAEcZ3fEQgHoHn74xmf6ir/AJb/ALphCQHjp+JhCErIKEyIQkKKmYQlBgxQhCAWzsu/91wv+Yf3GnpsTMJAEIQgBCEIAQhCAEIQgBMGEIB44xv6xvvH8ZrtCEARHBMwgBOkdiP/AK4ef4TMJSHoKEISFP/Z"/>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pic>
        <p:nvPicPr>
          <p:cNvPr id="7171" name="Picture 3"/>
          <p:cNvPicPr>
            <a:picLocks noChangeAspect="1" noChangeArrowheads="1"/>
          </p:cNvPicPr>
          <p:nvPr/>
        </p:nvPicPr>
        <p:blipFill>
          <a:blip r:embed="rId8">
            <a:extLst>
              <a:ext uri="{28A0092B-C50C-407E-A947-70E740481C1C}">
                <a14:useLocalDpi xmlns="" xmlns:a14="http://schemas.microsoft.com/office/drawing/2010/main" val="0"/>
              </a:ext>
            </a:extLst>
          </a:blip>
          <a:srcRect/>
          <a:stretch>
            <a:fillRect/>
          </a:stretch>
        </p:blipFill>
        <p:spPr bwMode="auto">
          <a:xfrm>
            <a:off x="3291903" y="2388956"/>
            <a:ext cx="2525990" cy="252599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p:spPr>
      </p:pic>
      <p:sp>
        <p:nvSpPr>
          <p:cNvPr id="9" name="1 Marcador de contenido"/>
          <p:cNvSpPr>
            <a:spLocks noGrp="1"/>
          </p:cNvSpPr>
          <p:nvPr>
            <p:ph idx="1"/>
          </p:nvPr>
        </p:nvSpPr>
        <p:spPr>
          <a:xfrm>
            <a:off x="500034" y="14552"/>
            <a:ext cx="7733998" cy="637200"/>
          </a:xfrm>
        </p:spPr>
        <p:txBody>
          <a:bodyPr>
            <a:noAutofit/>
          </a:bodyPr>
          <a:lstStyle/>
          <a:p>
            <a:pPr marL="109728" indent="0">
              <a:buNone/>
            </a:pPr>
            <a:r>
              <a:rPr lang="es-CL" sz="3200" b="1" dirty="0">
                <a:solidFill>
                  <a:schemeClr val="bg2">
                    <a:lumMod val="50000"/>
                  </a:schemeClr>
                </a:solidFill>
                <a:effectLst>
                  <a:outerShdw blurRad="31750" dist="25400" dir="5400000" algn="tl" rotWithShape="0">
                    <a:srgbClr val="000000">
                      <a:alpha val="25000"/>
                    </a:srgbClr>
                  </a:outerShdw>
                </a:effectLst>
                <a:latin typeface="Arial" pitchFamily="34" charset="0"/>
                <a:ea typeface="+mj-ea"/>
                <a:cs typeface="Arial" pitchFamily="34" charset="0"/>
              </a:rPr>
              <a:t>Trabajemos juntos </a:t>
            </a:r>
            <a:r>
              <a:rPr lang="es-CL" sz="3200" b="1" dirty="0">
                <a:solidFill>
                  <a:schemeClr val="bg2">
                    <a:lumMod val="25000"/>
                  </a:schemeClr>
                </a:solidFill>
                <a:effectLst>
                  <a:outerShdw blurRad="31750" dist="25400" dir="5400000" algn="tl" rotWithShape="0">
                    <a:srgbClr val="000000">
                      <a:alpha val="25000"/>
                    </a:srgbClr>
                  </a:outerShdw>
                </a:effectLst>
                <a:latin typeface="Arial" pitchFamily="34" charset="0"/>
                <a:ea typeface="+mj-ea"/>
                <a:cs typeface="Arial" pitchFamily="34" charset="0"/>
              </a:rPr>
              <a:t>&gt;</a:t>
            </a:r>
            <a:r>
              <a:rPr lang="es-CL" sz="3200" b="1" dirty="0">
                <a:solidFill>
                  <a:schemeClr val="bg2">
                    <a:lumMod val="50000"/>
                  </a:schemeClr>
                </a:solidFill>
                <a:effectLst>
                  <a:outerShdw blurRad="31750" dist="25400" dir="5400000" algn="tl" rotWithShape="0">
                    <a:srgbClr val="000000">
                      <a:alpha val="25000"/>
                    </a:srgbClr>
                  </a:outerShdw>
                </a:effectLst>
                <a:latin typeface="Arial" pitchFamily="34" charset="0"/>
                <a:ea typeface="+mj-ea"/>
                <a:cs typeface="Arial" pitchFamily="34" charset="0"/>
              </a:rPr>
              <a:t> </a:t>
            </a:r>
            <a:r>
              <a:rPr lang="es-CL" sz="3200" b="1" dirty="0" smtClean="0">
                <a:solidFill>
                  <a:schemeClr val="bg2">
                    <a:lumMod val="50000"/>
                  </a:schemeClr>
                </a:solidFill>
                <a:effectLst>
                  <a:outerShdw blurRad="31750" dist="25400" dir="5400000" algn="tl" rotWithShape="0">
                    <a:srgbClr val="000000">
                      <a:alpha val="25000"/>
                    </a:srgbClr>
                  </a:outerShdw>
                </a:effectLst>
                <a:latin typeface="Arial" pitchFamily="34" charset="0"/>
                <a:ea typeface="+mj-ea"/>
                <a:cs typeface="Arial" pitchFamily="34" charset="0"/>
              </a:rPr>
              <a:t>EXFIDA </a:t>
            </a:r>
            <a:r>
              <a:rPr lang="es-CL" sz="3200" b="1" dirty="0" smtClean="0">
                <a:solidFill>
                  <a:schemeClr val="bg2">
                    <a:lumMod val="25000"/>
                  </a:schemeClr>
                </a:solidFill>
                <a:effectLst>
                  <a:outerShdw blurRad="31750" dist="25400" dir="5400000" algn="tl" rotWithShape="0">
                    <a:srgbClr val="000000">
                      <a:alpha val="25000"/>
                    </a:srgbClr>
                  </a:outerShdw>
                </a:effectLst>
                <a:latin typeface="Arial" pitchFamily="34" charset="0"/>
                <a:ea typeface="+mj-ea"/>
                <a:cs typeface="Arial" pitchFamily="34" charset="0"/>
              </a:rPr>
              <a:t>&gt;</a:t>
            </a:r>
            <a:r>
              <a:rPr lang="es-CL" sz="3200" b="1" dirty="0">
                <a:solidFill>
                  <a:schemeClr val="bg2">
                    <a:lumMod val="50000"/>
                  </a:schemeClr>
                </a:solidFill>
                <a:effectLst>
                  <a:outerShdw blurRad="31750" dist="25400" dir="5400000" algn="tl" rotWithShape="0">
                    <a:srgbClr val="000000">
                      <a:alpha val="25000"/>
                    </a:srgbClr>
                  </a:outerShdw>
                </a:effectLst>
                <a:latin typeface="Arial" pitchFamily="34" charset="0"/>
                <a:ea typeface="+mj-ea"/>
                <a:cs typeface="Arial" pitchFamily="34" charset="0"/>
              </a:rPr>
              <a:t/>
            </a:r>
            <a:br>
              <a:rPr lang="es-CL" sz="3200" b="1" dirty="0">
                <a:solidFill>
                  <a:schemeClr val="bg2">
                    <a:lumMod val="50000"/>
                  </a:schemeClr>
                </a:solidFill>
                <a:effectLst>
                  <a:outerShdw blurRad="31750" dist="25400" dir="5400000" algn="tl" rotWithShape="0">
                    <a:srgbClr val="000000">
                      <a:alpha val="25000"/>
                    </a:srgbClr>
                  </a:outerShdw>
                </a:effectLst>
                <a:latin typeface="Arial" pitchFamily="34" charset="0"/>
                <a:ea typeface="+mj-ea"/>
                <a:cs typeface="Arial" pitchFamily="34" charset="0"/>
              </a:rPr>
            </a:br>
            <a:r>
              <a:rPr lang="es-CL" sz="3200" b="1" dirty="0">
                <a:solidFill>
                  <a:schemeClr val="bg2">
                    <a:lumMod val="50000"/>
                  </a:schemeClr>
                </a:solidFill>
                <a:effectLst>
                  <a:outerShdw blurRad="31750" dist="25400" dir="5400000" algn="tl" rotWithShape="0">
                    <a:srgbClr val="000000">
                      <a:alpha val="25000"/>
                    </a:srgbClr>
                  </a:outerShdw>
                </a:effectLst>
                <a:latin typeface="Arial" pitchFamily="34" charset="0"/>
                <a:ea typeface="+mj-ea"/>
                <a:cs typeface="Arial" pitchFamily="34" charset="0"/>
              </a:rPr>
              <a:t/>
            </a:r>
            <a:br>
              <a:rPr lang="es-CL" sz="3200" b="1" dirty="0">
                <a:solidFill>
                  <a:schemeClr val="bg2">
                    <a:lumMod val="50000"/>
                  </a:schemeClr>
                </a:solidFill>
                <a:effectLst>
                  <a:outerShdw blurRad="31750" dist="25400" dir="5400000" algn="tl" rotWithShape="0">
                    <a:srgbClr val="000000">
                      <a:alpha val="25000"/>
                    </a:srgbClr>
                  </a:outerShdw>
                </a:effectLst>
                <a:latin typeface="Arial" pitchFamily="34" charset="0"/>
                <a:ea typeface="+mj-ea"/>
                <a:cs typeface="Arial" pitchFamily="34" charset="0"/>
              </a:rPr>
            </a:br>
            <a:endParaRPr lang="es-CL" sz="3200" b="1" dirty="0">
              <a:solidFill>
                <a:schemeClr val="bg2">
                  <a:lumMod val="50000"/>
                </a:schemeClr>
              </a:solidFill>
              <a:effectLst>
                <a:outerShdw blurRad="31750" dist="25400" dir="5400000" algn="tl" rotWithShape="0">
                  <a:srgbClr val="000000">
                    <a:alpha val="25000"/>
                  </a:srgbClr>
                </a:outerShdw>
              </a:effectLst>
              <a:latin typeface="Arial" pitchFamily="34" charset="0"/>
              <a:ea typeface="+mj-ea"/>
              <a:cs typeface="Arial" pitchFamily="34" charset="0"/>
            </a:endParaRPr>
          </a:p>
        </p:txBody>
      </p:sp>
      <p:pic>
        <p:nvPicPr>
          <p:cNvPr id="11" name="Picture 2"/>
          <p:cNvPicPr>
            <a:picLocks noChangeAspect="1" noChangeArrowheads="1"/>
          </p:cNvPicPr>
          <p:nvPr/>
        </p:nvPicPr>
        <p:blipFill>
          <a:blip r:embed="rId9"/>
          <a:srcRect/>
          <a:stretch>
            <a:fillRect/>
          </a:stretch>
        </p:blipFill>
        <p:spPr bwMode="auto">
          <a:xfrm>
            <a:off x="3203848" y="4957128"/>
            <a:ext cx="3218115" cy="149620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026" name="Picture 2"/>
          <p:cNvPicPr>
            <a:picLocks noChangeAspect="1" noChangeArrowheads="1"/>
          </p:cNvPicPr>
          <p:nvPr/>
        </p:nvPicPr>
        <p:blipFill>
          <a:blip r:embed="rId10" cstate="print">
            <a:extLst>
              <a:ext uri="{28A0092B-C50C-407E-A947-70E740481C1C}">
                <a14:useLocalDpi xmlns="" xmlns:a14="http://schemas.microsoft.com/office/drawing/2010/main" val="0"/>
              </a:ext>
            </a:extLst>
          </a:blip>
          <a:srcRect/>
          <a:stretch>
            <a:fillRect/>
          </a:stretch>
        </p:blipFill>
        <p:spPr bwMode="auto">
          <a:xfrm>
            <a:off x="2880321" y="954103"/>
            <a:ext cx="3059831" cy="146678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4" name="13 Imagen" descr="logo_top_byte.gif"/>
          <p:cNvPicPr>
            <a:picLocks noChangeAspect="1"/>
          </p:cNvPicPr>
          <p:nvPr/>
        </p:nvPicPr>
        <p:blipFill>
          <a:blip r:embed="rId11"/>
          <a:stretch>
            <a:fillRect/>
          </a:stretch>
        </p:blipFill>
        <p:spPr>
          <a:xfrm>
            <a:off x="8029606" y="142852"/>
            <a:ext cx="971550" cy="971550"/>
          </a:xfrm>
          <a:prstGeom prst="rect">
            <a:avLst/>
          </a:prstGeom>
          <a:noFill/>
          <a:ln>
            <a:noFill/>
          </a:ln>
        </p:spPr>
      </p:pic>
    </p:spTree>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logo_exfida.png"/>
          <p:cNvPicPr>
            <a:picLocks noGrp="1" noChangeAspect="1"/>
          </p:cNvPicPr>
          <p:nvPr>
            <p:ph idx="1"/>
          </p:nvPr>
        </p:nvPicPr>
        <p:blipFill>
          <a:blip r:embed="rId2"/>
          <a:stretch>
            <a:fillRect/>
          </a:stretch>
        </p:blipFill>
        <p:spPr>
          <a:xfrm>
            <a:off x="2857488" y="1785926"/>
            <a:ext cx="3439005" cy="866896"/>
          </a:xfrm>
          <a:prstGeom prst="rect">
            <a:avLst/>
          </a:prstGeom>
        </p:spPr>
      </p:pic>
      <p:sp>
        <p:nvSpPr>
          <p:cNvPr id="5" name="4 CuadroTexto"/>
          <p:cNvSpPr txBox="1"/>
          <p:nvPr/>
        </p:nvSpPr>
        <p:spPr>
          <a:xfrm>
            <a:off x="357158" y="3071810"/>
            <a:ext cx="8501122" cy="815608"/>
          </a:xfrm>
          <a:prstGeom prst="rect">
            <a:avLst/>
          </a:prstGeom>
          <a:noFill/>
        </p:spPr>
        <p:txBody>
          <a:bodyPr wrap="square" rtlCol="0">
            <a:spAutoFit/>
          </a:bodyPr>
          <a:lstStyle/>
          <a:p>
            <a:pPr algn="ctr"/>
            <a:r>
              <a:rPr lang="es-CL" sz="2300" dirty="0" smtClean="0">
                <a:solidFill>
                  <a:schemeClr val="accent4">
                    <a:lumMod val="75000"/>
                  </a:schemeClr>
                </a:solidFill>
                <a:latin typeface="Calibri" pitchFamily="34" charset="0"/>
                <a:cs typeface="Calibri" pitchFamily="34" charset="0"/>
              </a:rPr>
              <a:t>EXFIDA es un producto desarrollado por MDR </a:t>
            </a:r>
            <a:r>
              <a:rPr lang="es-CL" sz="2300" dirty="0" err="1" smtClean="0">
                <a:solidFill>
                  <a:schemeClr val="accent4">
                    <a:lumMod val="75000"/>
                  </a:schemeClr>
                </a:solidFill>
                <a:latin typeface="Calibri" pitchFamily="34" charset="0"/>
                <a:cs typeface="Calibri" pitchFamily="34" charset="0"/>
              </a:rPr>
              <a:t>Technology</a:t>
            </a:r>
            <a:r>
              <a:rPr lang="es-CL" sz="2300" dirty="0" smtClean="0">
                <a:solidFill>
                  <a:schemeClr val="accent4">
                    <a:lumMod val="75000"/>
                  </a:schemeClr>
                </a:solidFill>
                <a:latin typeface="Calibri" pitchFamily="34" charset="0"/>
                <a:cs typeface="Calibri" pitchFamily="34" charset="0"/>
              </a:rPr>
              <a:t> LTDA</a:t>
            </a:r>
            <a:r>
              <a:rPr lang="es-CL" sz="2300" dirty="0" smtClean="0">
                <a:solidFill>
                  <a:schemeClr val="accent4">
                    <a:lumMod val="75000"/>
                  </a:schemeClr>
                </a:solidFill>
                <a:latin typeface="Calibri" pitchFamily="34" charset="0"/>
                <a:cs typeface="Calibri" pitchFamily="34" charset="0"/>
              </a:rPr>
              <a:t>.</a:t>
            </a:r>
          </a:p>
          <a:p>
            <a:pPr algn="ctr"/>
            <a:r>
              <a:rPr lang="es-CL" sz="2300" dirty="0" smtClean="0">
                <a:solidFill>
                  <a:schemeClr val="accent4">
                    <a:lumMod val="75000"/>
                  </a:schemeClr>
                </a:solidFill>
                <a:latin typeface="Calibri" pitchFamily="34" charset="0"/>
                <a:cs typeface="Calibri" pitchFamily="34" charset="0"/>
              </a:rPr>
              <a:t>© 2012 - Todos los derechos reservados</a:t>
            </a:r>
            <a:endParaRPr lang="es-CL" sz="2300" dirty="0">
              <a:solidFill>
                <a:schemeClr val="accent4">
                  <a:lumMod val="75000"/>
                </a:schemeClr>
              </a:solidFill>
              <a:latin typeface="Calibri" pitchFamily="34" charset="0"/>
              <a:cs typeface="Calibri" pitchFamily="34" charset="0"/>
            </a:endParaRPr>
          </a:p>
        </p:txBody>
      </p:sp>
      <p:pic>
        <p:nvPicPr>
          <p:cNvPr id="6" name="5 Imagen" descr="mdr_tech1-e1345750218668.png"/>
          <p:cNvPicPr>
            <a:picLocks noChangeAspect="1"/>
          </p:cNvPicPr>
          <p:nvPr/>
        </p:nvPicPr>
        <p:blipFill>
          <a:blip r:embed="rId3"/>
          <a:stretch>
            <a:fillRect/>
          </a:stretch>
        </p:blipFill>
        <p:spPr>
          <a:xfrm>
            <a:off x="3714744" y="4071942"/>
            <a:ext cx="1905004" cy="1020538"/>
          </a:xfrm>
          <a:prstGeom prst="rect">
            <a:avLst/>
          </a:prstGeom>
        </p:spPr>
      </p:pic>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 name="5 Imagen" descr="logo_top_byte.gif"/>
          <p:cNvPicPr>
            <a:picLocks noChangeAspect="1"/>
          </p:cNvPicPr>
          <p:nvPr/>
        </p:nvPicPr>
        <p:blipFill>
          <a:blip r:embed="rId3"/>
          <a:stretch>
            <a:fillRect/>
          </a:stretch>
        </p:blipFill>
        <p:spPr>
          <a:xfrm>
            <a:off x="8029606" y="142852"/>
            <a:ext cx="971550" cy="971550"/>
          </a:xfrm>
          <a:prstGeom prst="rect">
            <a:avLst/>
          </a:prstGeom>
          <a:noFill/>
          <a:ln>
            <a:noFill/>
          </a:ln>
        </p:spPr>
      </p:pic>
      <p:sp>
        <p:nvSpPr>
          <p:cNvPr id="2" name="1 Marcador de contenido"/>
          <p:cNvSpPr>
            <a:spLocks noGrp="1"/>
          </p:cNvSpPr>
          <p:nvPr>
            <p:ph idx="1"/>
          </p:nvPr>
        </p:nvSpPr>
        <p:spPr>
          <a:xfrm>
            <a:off x="457200" y="1124744"/>
            <a:ext cx="8229600" cy="4525963"/>
          </a:xfrm>
        </p:spPr>
        <p:txBody>
          <a:bodyPr>
            <a:normAutofit/>
          </a:bodyPr>
          <a:lstStyle/>
          <a:p>
            <a:pPr marL="109728" indent="0">
              <a:buNone/>
            </a:pPr>
            <a:r>
              <a:rPr lang="es-CL" sz="2300" dirty="0" smtClean="0"/>
              <a:t>	</a:t>
            </a:r>
            <a:r>
              <a:rPr lang="es-CL" sz="2300" dirty="0">
                <a:solidFill>
                  <a:schemeClr val="accent4">
                    <a:lumMod val="75000"/>
                  </a:schemeClr>
                </a:solidFill>
                <a:latin typeface="Calibri" pitchFamily="34" charset="0"/>
                <a:cs typeface="Calibri" pitchFamily="34" charset="0"/>
              </a:rPr>
              <a:t>Queremos obtener su confianza, a través de soluciones tecnológicas que permitan hacer más eficiente la gestión de su Negocio, brindándole a su Compañía siempre </a:t>
            </a:r>
            <a:r>
              <a:rPr lang="es-CL" sz="2300" dirty="0" smtClean="0">
                <a:solidFill>
                  <a:schemeClr val="accent4">
                    <a:lumMod val="75000"/>
                  </a:schemeClr>
                </a:solidFill>
                <a:latin typeface="Calibri" pitchFamily="34" charset="0"/>
                <a:cs typeface="Calibri" pitchFamily="34" charset="0"/>
              </a:rPr>
              <a:t>el máximo </a:t>
            </a:r>
            <a:r>
              <a:rPr lang="es-CL" sz="2300" dirty="0">
                <a:solidFill>
                  <a:schemeClr val="accent4">
                    <a:lumMod val="75000"/>
                  </a:schemeClr>
                </a:solidFill>
                <a:latin typeface="Calibri" pitchFamily="34" charset="0"/>
                <a:cs typeface="Calibri" pitchFamily="34" charset="0"/>
              </a:rPr>
              <a:t>valor agregado.</a:t>
            </a:r>
            <a:br>
              <a:rPr lang="es-CL" sz="2300" dirty="0">
                <a:solidFill>
                  <a:schemeClr val="accent4">
                    <a:lumMod val="75000"/>
                  </a:schemeClr>
                </a:solidFill>
                <a:latin typeface="Calibri" pitchFamily="34" charset="0"/>
                <a:cs typeface="Calibri" pitchFamily="34" charset="0"/>
              </a:rPr>
            </a:br>
            <a:endParaRPr lang="es-CL" sz="2300" dirty="0">
              <a:solidFill>
                <a:schemeClr val="accent4">
                  <a:lumMod val="75000"/>
                </a:schemeClr>
              </a:solidFill>
              <a:latin typeface="Calibri" pitchFamily="34" charset="0"/>
              <a:cs typeface="Calibri" pitchFamily="34" charset="0"/>
            </a:endParaRPr>
          </a:p>
          <a:p>
            <a:pPr lvl="2" algn="just"/>
            <a:r>
              <a:rPr lang="es-CL" sz="2300" dirty="0">
                <a:solidFill>
                  <a:schemeClr val="accent4">
                    <a:lumMod val="75000"/>
                  </a:schemeClr>
                </a:solidFill>
                <a:latin typeface="Calibri" pitchFamily="34" charset="0"/>
                <a:cs typeface="Calibri" pitchFamily="34" charset="0"/>
              </a:rPr>
              <a:t>Adecuamos lo mejor posible la relación Costo/Beneficio.</a:t>
            </a:r>
          </a:p>
          <a:p>
            <a:pPr lvl="2" algn="just"/>
            <a:r>
              <a:rPr lang="es-CL" sz="2300" dirty="0">
                <a:solidFill>
                  <a:schemeClr val="accent4">
                    <a:lumMod val="75000"/>
                  </a:schemeClr>
                </a:solidFill>
                <a:latin typeface="Calibri" pitchFamily="34" charset="0"/>
                <a:cs typeface="Calibri" pitchFamily="34" charset="0"/>
              </a:rPr>
              <a:t>Optimizamos la utilización de sus recursos. </a:t>
            </a:r>
          </a:p>
          <a:p>
            <a:pPr lvl="2" algn="just"/>
            <a:r>
              <a:rPr lang="es-CL" sz="2300" dirty="0">
                <a:solidFill>
                  <a:schemeClr val="accent4">
                    <a:lumMod val="75000"/>
                  </a:schemeClr>
                </a:solidFill>
                <a:latin typeface="Calibri" pitchFamily="34" charset="0"/>
                <a:cs typeface="Calibri" pitchFamily="34" charset="0"/>
              </a:rPr>
              <a:t>Aumentamos la productividad derivado del incremento de niveles de servicio.</a:t>
            </a:r>
          </a:p>
          <a:p>
            <a:pPr lvl="2" algn="just"/>
            <a:r>
              <a:rPr lang="es-CL" sz="2300" dirty="0">
                <a:solidFill>
                  <a:schemeClr val="accent4">
                    <a:lumMod val="75000"/>
                  </a:schemeClr>
                </a:solidFill>
                <a:latin typeface="Calibri" pitchFamily="34" charset="0"/>
                <a:cs typeface="Calibri" pitchFamily="34" charset="0"/>
              </a:rPr>
              <a:t>Buscamos la innovación en la adopción de nuevas tecnologías.</a:t>
            </a:r>
          </a:p>
          <a:p>
            <a:endParaRPr lang="es-CL" dirty="0"/>
          </a:p>
        </p:txBody>
      </p:sp>
      <p:sp>
        <p:nvSpPr>
          <p:cNvPr id="3" name="2 Título"/>
          <p:cNvSpPr>
            <a:spLocks noGrp="1"/>
          </p:cNvSpPr>
          <p:nvPr>
            <p:ph type="title"/>
          </p:nvPr>
        </p:nvSpPr>
        <p:spPr>
          <a:xfrm>
            <a:off x="500034" y="13560"/>
            <a:ext cx="7730726" cy="706090"/>
          </a:xfrm>
        </p:spPr>
        <p:txBody>
          <a:bodyPr>
            <a:normAutofit/>
          </a:bodyPr>
          <a:lstStyle/>
          <a:p>
            <a:r>
              <a:rPr lang="es-CL" sz="3200" dirty="0">
                <a:solidFill>
                  <a:schemeClr val="bg2">
                    <a:lumMod val="50000"/>
                  </a:schemeClr>
                </a:solidFill>
                <a:latin typeface="Arial" pitchFamily="34" charset="0"/>
                <a:cs typeface="Arial" pitchFamily="34" charset="0"/>
              </a:rPr>
              <a:t>Nuestro Enfoque </a:t>
            </a:r>
            <a:r>
              <a:rPr lang="es-CL" sz="2800" dirty="0">
                <a:solidFill>
                  <a:schemeClr val="bg2">
                    <a:lumMod val="25000"/>
                  </a:schemeClr>
                </a:solidFill>
                <a:latin typeface="Aharoni" pitchFamily="2" charset="-79"/>
                <a:cs typeface="Aharoni" pitchFamily="2" charset="-79"/>
              </a:rPr>
              <a:t>&gt;</a:t>
            </a:r>
          </a:p>
        </p:txBody>
      </p:sp>
      <p:pic>
        <p:nvPicPr>
          <p:cNvPr id="7" name="6 Imagen" descr="logo_exfida.png"/>
          <p:cNvPicPr>
            <a:picLocks noChangeAspect="1"/>
          </p:cNvPicPr>
          <p:nvPr/>
        </p:nvPicPr>
        <p:blipFill>
          <a:blip r:embed="rId4"/>
          <a:stretch>
            <a:fillRect/>
          </a:stretch>
        </p:blipFill>
        <p:spPr>
          <a:xfrm>
            <a:off x="6572264" y="6072206"/>
            <a:ext cx="2286015" cy="576253"/>
          </a:xfrm>
          <a:prstGeom prst="rect">
            <a:avLst/>
          </a:prstGeom>
        </p:spPr>
      </p:pic>
    </p:spTree>
  </p:cSld>
  <p:clrMapOvr>
    <a:overrideClrMapping bg1="lt1" tx1="dk1" bg2="lt2" tx2="dk2" accent1="accent1" accent2="accent2" accent3="accent3" accent4="accent4" accent5="accent5" accent6="accent6" hlink="hlink" folHlink="folHlink"/>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https://encrypted-tbn0.google.com/images?q=tbn:ANd9GcQEWkCOtRM5wFv4LwAHw-SPWe1kSav0aPBONQ-CMgEgu7T9EXqLaw"/>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571868" y="3929066"/>
            <a:ext cx="1891928" cy="1417120"/>
          </a:xfrm>
          <a:prstGeom prst="rect">
            <a:avLst/>
          </a:prstGeom>
          <a:noFill/>
          <a:extLst>
            <a:ext uri="{909E8E84-426E-40DD-AFC4-6F175D3DCCD1}">
              <a14:hiddenFill xmlns="" xmlns:a14="http://schemas.microsoft.com/office/drawing/2010/main">
                <a:solidFill>
                  <a:srgbClr val="FFFFFF"/>
                </a:solidFill>
              </a14:hiddenFill>
            </a:ext>
          </a:extLst>
        </p:spPr>
      </p:pic>
      <p:sp>
        <p:nvSpPr>
          <p:cNvPr id="2" name="1 Marcador de contenido"/>
          <p:cNvSpPr>
            <a:spLocks noGrp="1"/>
          </p:cNvSpPr>
          <p:nvPr>
            <p:ph idx="1"/>
          </p:nvPr>
        </p:nvSpPr>
        <p:spPr>
          <a:xfrm>
            <a:off x="457200" y="1124744"/>
            <a:ext cx="8229600" cy="4525963"/>
          </a:xfrm>
        </p:spPr>
        <p:txBody>
          <a:bodyPr>
            <a:normAutofit/>
          </a:bodyPr>
          <a:lstStyle/>
          <a:p>
            <a:pPr lvl="0">
              <a:buClr>
                <a:schemeClr val="accent2"/>
              </a:buClr>
              <a:buFont typeface="Arial" pitchFamily="34" charset="0"/>
              <a:buChar char="•"/>
            </a:pPr>
            <a:r>
              <a:rPr lang="es-CL" sz="2300" dirty="0">
                <a:solidFill>
                  <a:schemeClr val="accent4">
                    <a:lumMod val="75000"/>
                  </a:schemeClr>
                </a:solidFill>
                <a:latin typeface="Calibri" pitchFamily="34" charset="0"/>
                <a:cs typeface="Calibri" pitchFamily="34" charset="0"/>
              </a:rPr>
              <a:t>Profesionales con excelente calidad técnica y humana.</a:t>
            </a:r>
          </a:p>
          <a:p>
            <a:pPr lvl="0">
              <a:buClr>
                <a:schemeClr val="accent2"/>
              </a:buClr>
              <a:buFont typeface="Arial" pitchFamily="34" charset="0"/>
              <a:buChar char="•"/>
            </a:pPr>
            <a:r>
              <a:rPr lang="es-CL" sz="2300" dirty="0">
                <a:solidFill>
                  <a:schemeClr val="accent4">
                    <a:lumMod val="75000"/>
                  </a:schemeClr>
                </a:solidFill>
                <a:latin typeface="Calibri" pitchFamily="34" charset="0"/>
                <a:cs typeface="Calibri" pitchFamily="34" charset="0"/>
              </a:rPr>
              <a:t>Nuestra vocación es el servicio.</a:t>
            </a:r>
          </a:p>
          <a:p>
            <a:pPr>
              <a:buClr>
                <a:schemeClr val="accent2"/>
              </a:buClr>
              <a:buFont typeface="Arial" pitchFamily="34" charset="0"/>
              <a:buChar char="•"/>
            </a:pPr>
            <a:r>
              <a:rPr lang="es-CL" sz="2300" dirty="0">
                <a:solidFill>
                  <a:schemeClr val="accent4">
                    <a:lumMod val="75000"/>
                  </a:schemeClr>
                </a:solidFill>
                <a:latin typeface="Calibri" pitchFamily="34" charset="0"/>
                <a:cs typeface="Calibri" pitchFamily="34" charset="0"/>
              </a:rPr>
              <a:t>En nuestros procesos productivos aplicamos las mejores prácticas de la industria.</a:t>
            </a:r>
          </a:p>
          <a:p>
            <a:pPr>
              <a:buClr>
                <a:schemeClr val="accent2"/>
              </a:buClr>
              <a:buFont typeface="Arial" pitchFamily="34" charset="0"/>
              <a:buChar char="•"/>
            </a:pPr>
            <a:r>
              <a:rPr lang="es-CL" sz="2300" dirty="0">
                <a:solidFill>
                  <a:schemeClr val="accent4">
                    <a:lumMod val="75000"/>
                  </a:schemeClr>
                </a:solidFill>
                <a:latin typeface="Calibri" pitchFamily="34" charset="0"/>
                <a:cs typeface="Calibri" pitchFamily="34" charset="0"/>
              </a:rPr>
              <a:t>Queremos que nuestra relación con nuestros clientes sea duradera.</a:t>
            </a:r>
          </a:p>
          <a:p>
            <a:pPr>
              <a:buNone/>
            </a:pPr>
            <a:endParaRPr lang="es-CL" dirty="0"/>
          </a:p>
        </p:txBody>
      </p:sp>
      <p:sp>
        <p:nvSpPr>
          <p:cNvPr id="3" name="2 Título"/>
          <p:cNvSpPr>
            <a:spLocks noGrp="1"/>
          </p:cNvSpPr>
          <p:nvPr>
            <p:ph type="title"/>
          </p:nvPr>
        </p:nvSpPr>
        <p:spPr>
          <a:xfrm>
            <a:off x="428596" y="29004"/>
            <a:ext cx="4714908" cy="637279"/>
          </a:xfrm>
        </p:spPr>
        <p:txBody>
          <a:bodyPr>
            <a:normAutofit fontScale="90000"/>
          </a:bodyPr>
          <a:lstStyle/>
          <a:p>
            <a:r>
              <a:rPr lang="es-CL" sz="3600" dirty="0">
                <a:solidFill>
                  <a:schemeClr val="bg2">
                    <a:lumMod val="50000"/>
                  </a:schemeClr>
                </a:solidFill>
                <a:latin typeface="Arial" pitchFamily="34" charset="0"/>
                <a:cs typeface="Arial" pitchFamily="34" charset="0"/>
              </a:rPr>
              <a:t>Nuestra Fuerza </a:t>
            </a:r>
            <a:r>
              <a:rPr lang="es-CL" sz="2800" dirty="0">
                <a:solidFill>
                  <a:schemeClr val="bg2">
                    <a:lumMod val="25000"/>
                  </a:schemeClr>
                </a:solidFill>
                <a:latin typeface="Aharoni" pitchFamily="2" charset="-79"/>
                <a:cs typeface="Aharoni" pitchFamily="2" charset="-79"/>
              </a:rPr>
              <a:t>&gt;</a:t>
            </a:r>
          </a:p>
        </p:txBody>
      </p:sp>
      <p:pic>
        <p:nvPicPr>
          <p:cNvPr id="6" name="5 Imagen" descr="logo_top_byte.gif"/>
          <p:cNvPicPr>
            <a:picLocks noChangeAspect="1"/>
          </p:cNvPicPr>
          <p:nvPr/>
        </p:nvPicPr>
        <p:blipFill>
          <a:blip r:embed="rId3"/>
          <a:stretch>
            <a:fillRect/>
          </a:stretch>
        </p:blipFill>
        <p:spPr>
          <a:xfrm>
            <a:off x="8029606" y="142852"/>
            <a:ext cx="971550" cy="971550"/>
          </a:xfrm>
          <a:prstGeom prst="rect">
            <a:avLst/>
          </a:prstGeom>
          <a:noFill/>
          <a:ln>
            <a:noFill/>
          </a:ln>
        </p:spPr>
      </p:pic>
      <p:pic>
        <p:nvPicPr>
          <p:cNvPr id="7" name="6 Imagen" descr="logo_exfida.png"/>
          <p:cNvPicPr>
            <a:picLocks noChangeAspect="1"/>
          </p:cNvPicPr>
          <p:nvPr/>
        </p:nvPicPr>
        <p:blipFill>
          <a:blip r:embed="rId4"/>
          <a:stretch>
            <a:fillRect/>
          </a:stretch>
        </p:blipFill>
        <p:spPr>
          <a:xfrm>
            <a:off x="6572264" y="6072206"/>
            <a:ext cx="2286015" cy="576253"/>
          </a:xfrm>
          <a:prstGeom prst="rect">
            <a:avLst/>
          </a:prstGeom>
        </p:spPr>
      </p:pic>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00034" y="3409240"/>
            <a:ext cx="4500594" cy="710952"/>
          </a:xfrm>
        </p:spPr>
        <p:txBody>
          <a:bodyPr>
            <a:noAutofit/>
          </a:bodyPr>
          <a:lstStyle/>
          <a:p>
            <a:r>
              <a:rPr lang="es-CL" sz="3200" dirty="0">
                <a:solidFill>
                  <a:schemeClr val="bg2">
                    <a:lumMod val="50000"/>
                  </a:schemeClr>
                </a:solidFill>
                <a:latin typeface="Arial" pitchFamily="34" charset="0"/>
                <a:cs typeface="Arial" pitchFamily="34" charset="0"/>
              </a:rPr>
              <a:t>Nuestras Alianzas </a:t>
            </a:r>
            <a:r>
              <a:rPr lang="es-CL" sz="3200" dirty="0">
                <a:solidFill>
                  <a:schemeClr val="bg2">
                    <a:lumMod val="25000"/>
                  </a:schemeClr>
                </a:solidFill>
                <a:latin typeface="Aharoni" pitchFamily="2" charset="-79"/>
                <a:cs typeface="Aharoni" pitchFamily="2" charset="-79"/>
              </a:rPr>
              <a:t>&gt;</a:t>
            </a:r>
          </a:p>
        </p:txBody>
      </p:sp>
      <p:pic>
        <p:nvPicPr>
          <p:cNvPr id="12" name="11 Imagen" descr="Codelco Chile"/>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546243" y="1092330"/>
            <a:ext cx="1529542" cy="781396"/>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5" name="14 Imagen" descr="banco Edwards"/>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156176" y="1114402"/>
            <a:ext cx="1512916" cy="81464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6" name="15 Imagen" descr="Italpasta S.A"/>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084168" y="2260568"/>
            <a:ext cx="1512168" cy="7812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17" name="2 Título"/>
          <p:cNvSpPr txBox="1">
            <a:spLocks/>
          </p:cNvSpPr>
          <p:nvPr/>
        </p:nvSpPr>
        <p:spPr>
          <a:xfrm>
            <a:off x="500034" y="12406"/>
            <a:ext cx="5143536" cy="637200"/>
          </a:xfrm>
          <a:prstGeom prst="rect">
            <a:avLst/>
          </a:prstGeom>
        </p:spPr>
        <p:txBody>
          <a:bodyPr vert="horz" rtlCol="0" anchor="ctr">
            <a:no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s-CL" sz="3200" b="1" dirty="0">
                <a:solidFill>
                  <a:schemeClr val="bg2">
                    <a:lumMod val="50000"/>
                  </a:schemeClr>
                </a:solidFill>
                <a:effectLst>
                  <a:outerShdw blurRad="31750" dist="25400" dir="5400000" algn="tl" rotWithShape="0">
                    <a:srgbClr val="000000">
                      <a:alpha val="25000"/>
                    </a:srgbClr>
                  </a:outerShdw>
                </a:effectLst>
                <a:latin typeface="Arial" pitchFamily="34" charset="0"/>
                <a:ea typeface="+mj-ea"/>
                <a:cs typeface="Arial" pitchFamily="34" charset="0"/>
              </a:rPr>
              <a:t>Nuestras Referencias </a:t>
            </a:r>
            <a:r>
              <a:rPr lang="es-CL" sz="3200" b="1" dirty="0">
                <a:solidFill>
                  <a:schemeClr val="bg2">
                    <a:lumMod val="25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&gt;</a:t>
            </a:r>
          </a:p>
        </p:txBody>
      </p:sp>
      <p:pic>
        <p:nvPicPr>
          <p:cNvPr id="18" name="17 Imagen" descr="boto_part_ibm.gif"/>
          <p:cNvPicPr>
            <a:picLocks noChangeAspect="1"/>
          </p:cNvPicPr>
          <p:nvPr/>
        </p:nvPicPr>
        <p:blipFill>
          <a:blip r:embed="rId5"/>
          <a:srcRect l="48530" b="8333"/>
          <a:stretch>
            <a:fillRect/>
          </a:stretch>
        </p:blipFill>
        <p:spPr>
          <a:xfrm>
            <a:off x="1392968" y="4221088"/>
            <a:ext cx="1666864" cy="78581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9" name="18 Imagen" descr="boto_part_ingram.gif"/>
          <p:cNvPicPr>
            <a:picLocks noChangeAspect="1"/>
          </p:cNvPicPr>
          <p:nvPr/>
        </p:nvPicPr>
        <p:blipFill>
          <a:blip r:embed="rId6"/>
          <a:srcRect l="48530" b="8333"/>
          <a:stretch>
            <a:fillRect/>
          </a:stretch>
        </p:blipFill>
        <p:spPr>
          <a:xfrm>
            <a:off x="3707904" y="4149080"/>
            <a:ext cx="1666864" cy="78581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20" name="19 Imagen" descr="boto_part_lenovo.gif"/>
          <p:cNvPicPr>
            <a:picLocks noChangeAspect="1"/>
          </p:cNvPicPr>
          <p:nvPr/>
        </p:nvPicPr>
        <p:blipFill rotWithShape="1">
          <a:blip r:embed="rId7"/>
          <a:srcRect l="48530" b="8333"/>
          <a:stretch/>
        </p:blipFill>
        <p:spPr>
          <a:xfrm>
            <a:off x="6084168" y="4149080"/>
            <a:ext cx="1666864" cy="78581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3" name="12 Imagen" descr="Ministerio de Educación"/>
          <p:cNvPicPr/>
          <p:nvPr/>
        </p:nvPicPr>
        <p:blipFill>
          <a:blip r:embed="rId8" cstate="print">
            <a:extLst>
              <a:ext uri="{28A0092B-C50C-407E-A947-70E740481C1C}">
                <a14:useLocalDpi xmlns="" xmlns:a14="http://schemas.microsoft.com/office/drawing/2010/main" val="0"/>
              </a:ext>
            </a:extLst>
          </a:blip>
          <a:srcRect/>
          <a:stretch>
            <a:fillRect/>
          </a:stretch>
        </p:blipFill>
        <p:spPr bwMode="auto">
          <a:xfrm>
            <a:off x="1475656" y="2300472"/>
            <a:ext cx="1530000" cy="7812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028" name="Picture 4" descr="http://t0.gstatic.com/images?q=tbn:ANd9GcRClOeU_gLYdD5Rftv1a1iuMtBlCC1G5cyVg2XZirWPEsgcf7dL"/>
          <p:cNvPicPr>
            <a:picLocks noChangeAspect="1" noChangeArrowheads="1"/>
          </p:cNvPicPr>
          <p:nvPr/>
        </p:nvPicPr>
        <p:blipFill>
          <a:blip r:embed="rId9">
            <a:extLst>
              <a:ext uri="{28A0092B-C50C-407E-A947-70E740481C1C}">
                <a14:useLocalDpi xmlns="" xmlns:a14="http://schemas.microsoft.com/office/drawing/2010/main" val="0"/>
              </a:ext>
            </a:extLst>
          </a:blip>
          <a:srcRect/>
          <a:stretch>
            <a:fillRect/>
          </a:stretch>
        </p:blipFill>
        <p:spPr bwMode="auto">
          <a:xfrm>
            <a:off x="3718201" y="930293"/>
            <a:ext cx="1666528" cy="676451"/>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p:spPr>
      </p:pic>
      <p:pic>
        <p:nvPicPr>
          <p:cNvPr id="19458" name="Picture 2" descr="https://encrypted-tbn0.google.com/images?q=tbn:ANd9GcRZNR7Wvrf0zWeVgnKyc6ZBivuUDNKktr52JKZh29Im8G2JdFrBFg"/>
          <p:cNvPicPr>
            <a:picLocks noChangeAspect="1" noChangeArrowheads="1"/>
          </p:cNvPicPr>
          <p:nvPr/>
        </p:nvPicPr>
        <p:blipFill>
          <a:blip r:embed="rId10"/>
          <a:srcRect l="16667" t="20000" r="16666" b="19999"/>
          <a:stretch>
            <a:fillRect/>
          </a:stretch>
        </p:blipFill>
        <p:spPr bwMode="auto">
          <a:xfrm>
            <a:off x="3779912" y="1981240"/>
            <a:ext cx="1357323" cy="1221591"/>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4" name="13 Imagen" descr="logo_top_byte.gif"/>
          <p:cNvPicPr>
            <a:picLocks noChangeAspect="1"/>
          </p:cNvPicPr>
          <p:nvPr/>
        </p:nvPicPr>
        <p:blipFill>
          <a:blip r:embed="rId11"/>
          <a:stretch>
            <a:fillRect/>
          </a:stretch>
        </p:blipFill>
        <p:spPr>
          <a:xfrm>
            <a:off x="8029606" y="142852"/>
            <a:ext cx="971550" cy="971550"/>
          </a:xfrm>
          <a:prstGeom prst="rect">
            <a:avLst/>
          </a:prstGeom>
          <a:noFill/>
          <a:ln>
            <a:noFill/>
          </a:ln>
        </p:spPr>
      </p:pic>
      <p:pic>
        <p:nvPicPr>
          <p:cNvPr id="21" name="20 Imagen" descr="logo_exfida.png"/>
          <p:cNvPicPr>
            <a:picLocks noChangeAspect="1"/>
          </p:cNvPicPr>
          <p:nvPr/>
        </p:nvPicPr>
        <p:blipFill>
          <a:blip r:embed="rId12"/>
          <a:stretch>
            <a:fillRect/>
          </a:stretch>
        </p:blipFill>
        <p:spPr>
          <a:xfrm>
            <a:off x="6572264" y="6072206"/>
            <a:ext cx="2286015" cy="576253"/>
          </a:xfrm>
          <a:prstGeom prst="rect">
            <a:avLst/>
          </a:prstGeom>
        </p:spPr>
      </p:pic>
    </p:spTree>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95536" y="1135285"/>
            <a:ext cx="8229600" cy="4525963"/>
          </a:xfrm>
        </p:spPr>
        <p:txBody>
          <a:bodyPr>
            <a:noAutofit/>
          </a:bodyPr>
          <a:lstStyle/>
          <a:p>
            <a:pPr marL="109728" indent="0" algn="just">
              <a:buNone/>
            </a:pPr>
            <a:r>
              <a:rPr lang="es-CL" sz="2300" dirty="0" smtClean="0"/>
              <a:t>	</a:t>
            </a:r>
            <a:r>
              <a:rPr lang="es-CL" sz="2300" dirty="0">
                <a:solidFill>
                  <a:schemeClr val="accent4">
                    <a:lumMod val="75000"/>
                  </a:schemeClr>
                </a:solidFill>
                <a:latin typeface="Calibri" pitchFamily="34" charset="0"/>
                <a:cs typeface="Calibri" pitchFamily="34" charset="0"/>
              </a:rPr>
              <a:t>Según la normativa de la Superintendencia de Valores y Seguros. Los estados financieros deberán prepararse de acuerdo a las normas internacionales de Información Financiera (IFRS) emitidas por la International Accounting Standard Board (IASB).</a:t>
            </a:r>
          </a:p>
          <a:p>
            <a:pPr algn="just"/>
            <a:endParaRPr lang="es-CL" sz="2300" dirty="0">
              <a:solidFill>
                <a:schemeClr val="accent4">
                  <a:lumMod val="75000"/>
                </a:schemeClr>
              </a:solidFill>
              <a:latin typeface="Calibri" pitchFamily="34" charset="0"/>
              <a:cs typeface="Calibri" pitchFamily="34" charset="0"/>
            </a:endParaRPr>
          </a:p>
          <a:p>
            <a:pPr marL="109728" indent="0" algn="just">
              <a:buNone/>
            </a:pPr>
            <a:r>
              <a:rPr lang="es-CL" sz="2300" dirty="0">
                <a:solidFill>
                  <a:schemeClr val="accent4">
                    <a:lumMod val="75000"/>
                  </a:schemeClr>
                </a:solidFill>
                <a:latin typeface="Calibri" pitchFamily="34" charset="0"/>
                <a:cs typeface="Calibri" pitchFamily="34" charset="0"/>
              </a:rPr>
              <a:t>	Adicionalmente la SVS especifica que las entidades aseguradoras deben divulgar información que no esta directamente reflejada en dichos estados financieros. Esta información llamada revelaciones financieras (RF) deberá ser presentada con carácter de obligatoria.</a:t>
            </a:r>
          </a:p>
          <a:p>
            <a:pPr algn="just"/>
            <a:endParaRPr lang="es-CL" sz="2300" dirty="0" smtClean="0"/>
          </a:p>
        </p:txBody>
      </p:sp>
      <p:sp>
        <p:nvSpPr>
          <p:cNvPr id="2" name="1 Título"/>
          <p:cNvSpPr>
            <a:spLocks noGrp="1"/>
          </p:cNvSpPr>
          <p:nvPr>
            <p:ph type="title"/>
          </p:nvPr>
        </p:nvSpPr>
        <p:spPr>
          <a:xfrm>
            <a:off x="428596" y="7936"/>
            <a:ext cx="5715040" cy="637200"/>
          </a:xfrm>
        </p:spPr>
        <p:txBody>
          <a:bodyPr>
            <a:noAutofit/>
          </a:bodyPr>
          <a:lstStyle/>
          <a:p>
            <a:r>
              <a:rPr lang="es-CL" sz="3200" dirty="0">
                <a:solidFill>
                  <a:schemeClr val="bg2">
                    <a:lumMod val="50000"/>
                  </a:schemeClr>
                </a:solidFill>
                <a:latin typeface="Arial" pitchFamily="34" charset="0"/>
                <a:cs typeface="Arial" pitchFamily="34" charset="0"/>
              </a:rPr>
              <a:t>IFRS, XBRL. Ya están aquí </a:t>
            </a:r>
            <a:r>
              <a:rPr lang="es-CL" sz="3200" dirty="0">
                <a:solidFill>
                  <a:schemeClr val="bg2">
                    <a:lumMod val="25000"/>
                  </a:schemeClr>
                </a:solidFill>
                <a:latin typeface="Arial" pitchFamily="34" charset="0"/>
                <a:cs typeface="Arial" pitchFamily="34" charset="0"/>
              </a:rPr>
              <a:t>&gt;</a:t>
            </a:r>
          </a:p>
        </p:txBody>
      </p:sp>
      <p:sp>
        <p:nvSpPr>
          <p:cNvPr id="5" name="AutoShape 2" descr="data:image/jpeg;base64,/9j/4AAQSkZJRgABAQAAAQABAAD/2wCEAAkGBhQSEBITEhITFBQUGRwaFxcWFx0fIBwiGhgdIBwXGBohJyofIx0jIBgZHy8sKCovLSwuHB8xNjAqPSYtLCkBCQoKDgwOGA4PFjUkHiQqNTY1NSktNSk1Mis1LTUsLjAyNTU1NiwqNSs1LCwyNTU1NiotLTU1NikpKTU1LDYpKf/AABEIACYAoQMBIgACEQEDEQH/xAAcAAEAAgMAAwAAAAAAAAAAAAAABQYDBAcBAgj/xAA5EAABAwIEAgYIBQQDAAAAAAABAAIDBBEFBhIhMUEHExdUYdEiMkJRcYGRkhRyobHBIzQ1UhVDsv/EABoBAQADAAMAAAAAAAAAAAAAAAACBAUBBgf/xAAmEQACAgECBAcBAAAAAAAAAAAAAQIRAwQhIjFTkRMUFVFhcYFB/9oADAMBAAIRAxEAPwCM7T8R7yfsZ5J2n4j3k/YzyVWRQs9C8pg6a7ItPafiPeT9jPJO0/Ee8n7GeSqyJY8pg6a7ItPafiPeT9jPJZqfpDxWS+iaR9uOmJpt8bNVQXUcotnOEWwuwqet/r3LQeBtpLvRta36oVdVjwYYqXhR3dbpJL72JWAV9oWS4tHFUTM1NhdCy/A7X+X7qnVueMXh1dZJI0NNi4xNtfwOmyuVbNRjEKP8Y1xrtEYOn1A/2S/e3w4jgvNWKvqsRGK6fwukmPTY7g+jotv7vW3vbxXJlYskYtOeOLuuaS/tcO3ESmT8emmwl1RK/VKBJ6VgPVvbYC2yydHmNzVMEjpn63NdYGwHLwCi8gf4J/5Zv5Wbon/tpvz/AMKS5GNrIqOeaS2tkXh2MYlVTzRwVDB1ZPrgDbVbazSpiHC8Y1N1VMBbcX35c/8ArVZyxmaKjq6l02qziQNIB9u/MhXXCOkSmqZmQxiTU+9rtbbYE7+kfchVIjN+O1bK+Onp5QzrA0AEC13G1ybErHiFdi9IzrZHRSxt9awB2952abeI4LFmp1sapSdgDH/7W7mrP9O6nkigJlfINIs02F+ZJG/ha6As2WcfbWU7ZQNJvpc33EcR+oPzVXx7NVTPWGjobNLTZ0m3LibkEBo4cLqW6PcGfT0dpRpc9xfp5gEAAHx2v81VcappsNxB1WyPrInkm/L0vWa4+yb7g/vugJOXB8XhGtlUJrblmxv8A4b/AFCsuIV9SwNdHCJBpBc2xBub3tvbbZa+A56pqohrXGOQ+w/a/wCU8D+/grCgMdO5xY0vADiBqA5G24HzWREQBERAfKSLpHYfU94g+jvJOw+p7xB9HeShTO9+paXqHN0XSOw+p7xB9HeSdh9T3iD6O8kpj1LS9Q5uui5fliqsJFK2pjo5opdTnOdp6wG+9+PPl/qF79h9T3iD6O8l47D6jvEH0d5JTK+fWaXKkvFpp2WSpxWKKvoKd1L+Jk0MAqyBqOxGpu24HEm+260ZGto/+SfVVsdQyQPb+H1elqLjpBaeBF7bfHkpjDMv4rBCyFlVSFrBpaXRuLgOW/gqpL0KVTnFzqmEucSSSHbk8TwXJmYpYLqWRJfFu979uH8LFkD/AAT/AITfys3RP/bTfn/hSuWsqvpsONI57HOIeNTb29O9uO/NZMmZYfRRPY97Xlzr3aCOXipLkZGrmp55yi9m2Vfo8ha6tq9TQePEA+2uispGA3DGg+8NCreVsoPpaieV0jXCW9gARa7r73VpQrHNc3QtfjNM1wDmuMYIPAgu3BW1nvJrGQiopY2xui3cIxa4/wBgBzbxUvi+UHzV8NUJGhsZYS0g3Ol19jwVncwEEEXB2IKAhMnZhFXTNcT/AFGejIPH3/A8fqpvZw5EH5hVHBMkyUlY6WKZnUvveMtN7He1+FweC1Jso18Msj6SrAbI4u0u4DUb8CHN/RAaPSVlyCGNk8TRG8vAIbsDcE3A5EW5K55VrHS0UEkm7nMFz77bX/RVVuQampla+vqQ9rfZb+w2DRfwCvsMIY1rWizWgAD3AcAgPdERAEREAREQBERAEREAREQBERAEREAREQBERAEREAREQBERAf/Z"/>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pic>
        <p:nvPicPr>
          <p:cNvPr id="9" name="8 Imagen" descr="logo_top_byte.gif"/>
          <p:cNvPicPr>
            <a:picLocks noChangeAspect="1"/>
          </p:cNvPicPr>
          <p:nvPr/>
        </p:nvPicPr>
        <p:blipFill>
          <a:blip r:embed="rId2"/>
          <a:stretch>
            <a:fillRect/>
          </a:stretch>
        </p:blipFill>
        <p:spPr>
          <a:xfrm>
            <a:off x="8029606" y="142852"/>
            <a:ext cx="971550" cy="971550"/>
          </a:xfrm>
          <a:prstGeom prst="rect">
            <a:avLst/>
          </a:prstGeom>
          <a:noFill/>
          <a:ln>
            <a:noFill/>
          </a:ln>
        </p:spPr>
      </p:pic>
      <p:pic>
        <p:nvPicPr>
          <p:cNvPr id="7" name="6 Imagen" descr="logo_exfida.png"/>
          <p:cNvPicPr>
            <a:picLocks noChangeAspect="1"/>
          </p:cNvPicPr>
          <p:nvPr/>
        </p:nvPicPr>
        <p:blipFill>
          <a:blip r:embed="rId3"/>
          <a:stretch>
            <a:fillRect/>
          </a:stretch>
        </p:blipFill>
        <p:spPr>
          <a:xfrm>
            <a:off x="6572264" y="6072206"/>
            <a:ext cx="2286015" cy="576253"/>
          </a:xfrm>
          <a:prstGeom prst="rect">
            <a:avLst/>
          </a:prstGeom>
        </p:spPr>
      </p:pic>
    </p:spTree>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46856" y="1124744"/>
            <a:ext cx="8229600" cy="2753237"/>
          </a:xfrm>
        </p:spPr>
        <p:txBody>
          <a:bodyPr>
            <a:noAutofit/>
          </a:bodyPr>
          <a:lstStyle/>
          <a:p>
            <a:pPr marL="109728" indent="0" algn="just">
              <a:buNone/>
            </a:pPr>
            <a:r>
              <a:rPr lang="es-CL" sz="2300" dirty="0" smtClean="0"/>
              <a:t>	</a:t>
            </a:r>
            <a:r>
              <a:rPr lang="es-CL" sz="2300" dirty="0">
                <a:solidFill>
                  <a:schemeClr val="accent4">
                    <a:lumMod val="75000"/>
                  </a:schemeClr>
                </a:solidFill>
                <a:latin typeface="Calibri" pitchFamily="34" charset="0"/>
                <a:cs typeface="Calibri" pitchFamily="34" charset="0"/>
              </a:rPr>
              <a:t>Desde el nacimiento de la normativa </a:t>
            </a:r>
            <a:br>
              <a:rPr lang="es-CL" sz="2300" dirty="0">
                <a:solidFill>
                  <a:schemeClr val="accent4">
                    <a:lumMod val="75000"/>
                  </a:schemeClr>
                </a:solidFill>
                <a:latin typeface="Calibri" pitchFamily="34" charset="0"/>
                <a:cs typeface="Calibri" pitchFamily="34" charset="0"/>
              </a:rPr>
            </a:br>
            <a:r>
              <a:rPr lang="es-CL" sz="2300" dirty="0">
                <a:solidFill>
                  <a:schemeClr val="accent4">
                    <a:lumMod val="75000"/>
                  </a:schemeClr>
                </a:solidFill>
                <a:latin typeface="Calibri" pitchFamily="34" charset="0"/>
                <a:cs typeface="Calibri" pitchFamily="34" charset="0"/>
              </a:rPr>
              <a:t>con la circular 2022 en Mayo del 2011, existen hasta la fecha, tres modificaciones en la definición de la Normativa impactando directamente en la Estructura y Contenido de las Revelaciones. Esto implica un alto porcentaje de variabilidad de la Información que se debe preparar y presentar.</a:t>
            </a:r>
          </a:p>
        </p:txBody>
      </p:sp>
      <p:pic>
        <p:nvPicPr>
          <p:cNvPr id="7" name="6 Imagen" descr="logo_top_byte.gif"/>
          <p:cNvPicPr>
            <a:picLocks noChangeAspect="1"/>
          </p:cNvPicPr>
          <p:nvPr/>
        </p:nvPicPr>
        <p:blipFill>
          <a:blip r:embed="rId2"/>
          <a:stretch>
            <a:fillRect/>
          </a:stretch>
        </p:blipFill>
        <p:spPr>
          <a:xfrm>
            <a:off x="8029606" y="142852"/>
            <a:ext cx="971550" cy="971550"/>
          </a:xfrm>
          <a:prstGeom prst="rect">
            <a:avLst/>
          </a:prstGeom>
          <a:noFill/>
          <a:ln>
            <a:noFill/>
          </a:ln>
        </p:spPr>
      </p:pic>
      <p:sp>
        <p:nvSpPr>
          <p:cNvPr id="11" name="1 Título"/>
          <p:cNvSpPr txBox="1">
            <a:spLocks/>
          </p:cNvSpPr>
          <p:nvPr/>
        </p:nvSpPr>
        <p:spPr>
          <a:xfrm>
            <a:off x="428596" y="7936"/>
            <a:ext cx="5715040" cy="637200"/>
          </a:xfrm>
          <a:prstGeom prst="rect">
            <a:avLst/>
          </a:prstGeom>
        </p:spPr>
        <p:txBody>
          <a:bodyPr vert="horz" rtlCol="0" anchor="ctr">
            <a:no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L" sz="3200" b="1" i="0" u="none" strike="noStrike" kern="1200" cap="none" spc="0" normalizeH="0" baseline="0" noProof="0" dirty="0" smtClean="0">
                <a:ln>
                  <a:noFill/>
                </a:ln>
                <a:solidFill>
                  <a:schemeClr val="bg2">
                    <a:lumMod val="50000"/>
                  </a:schemeClr>
                </a:solidFill>
                <a:effectLst>
                  <a:outerShdw blurRad="31750" dist="25400" dir="5400000" algn="tl" rotWithShape="0">
                    <a:srgbClr val="000000">
                      <a:alpha val="25000"/>
                    </a:srgbClr>
                  </a:outerShdw>
                </a:effectLst>
                <a:uLnTx/>
                <a:uFillTx/>
                <a:latin typeface="Arial" pitchFamily="34" charset="0"/>
                <a:ea typeface="+mj-ea"/>
                <a:cs typeface="Arial" pitchFamily="34" charset="0"/>
              </a:rPr>
              <a:t>IFRS, XBRL. Ya están aquí </a:t>
            </a:r>
            <a:r>
              <a:rPr kumimoji="0" lang="es-CL" sz="3200" b="1" i="0" u="none" strike="noStrike" kern="1200" cap="none" spc="0" normalizeH="0" baseline="0" noProof="0" dirty="0" smtClean="0">
                <a:ln>
                  <a:noFill/>
                </a:ln>
                <a:solidFill>
                  <a:schemeClr val="bg2">
                    <a:lumMod val="25000"/>
                  </a:schemeClr>
                </a:solidFill>
                <a:effectLst>
                  <a:outerShdw blurRad="31750" dist="25400" dir="5400000" algn="tl" rotWithShape="0">
                    <a:srgbClr val="000000">
                      <a:alpha val="25000"/>
                    </a:srgbClr>
                  </a:outerShdw>
                </a:effectLst>
                <a:uLnTx/>
                <a:uFillTx/>
                <a:latin typeface="Arial" pitchFamily="34" charset="0"/>
                <a:ea typeface="+mj-ea"/>
                <a:cs typeface="Arial" pitchFamily="34" charset="0"/>
              </a:rPr>
              <a:t>&gt;</a:t>
            </a:r>
            <a:endParaRPr kumimoji="0" lang="es-CL" sz="3200" b="1" i="0" u="none" strike="noStrike" kern="1200" cap="none" spc="0" normalizeH="0" baseline="0" noProof="0" dirty="0">
              <a:ln>
                <a:noFill/>
              </a:ln>
              <a:solidFill>
                <a:schemeClr val="bg2">
                  <a:lumMod val="25000"/>
                </a:schemeClr>
              </a:solidFill>
              <a:effectLst>
                <a:outerShdw blurRad="31750" dist="25400" dir="5400000" algn="tl" rotWithShape="0">
                  <a:srgbClr val="000000">
                    <a:alpha val="25000"/>
                  </a:srgbClr>
                </a:outerShdw>
              </a:effectLst>
              <a:uLnTx/>
              <a:uFillTx/>
              <a:latin typeface="Arial" pitchFamily="34" charset="0"/>
              <a:ea typeface="+mj-ea"/>
              <a:cs typeface="Arial" pitchFamily="34" charset="0"/>
            </a:endParaRPr>
          </a:p>
        </p:txBody>
      </p:sp>
      <p:pic>
        <p:nvPicPr>
          <p:cNvPr id="6" name="5 Imagen" descr="logo_exfida.png"/>
          <p:cNvPicPr>
            <a:picLocks noChangeAspect="1"/>
          </p:cNvPicPr>
          <p:nvPr/>
        </p:nvPicPr>
        <p:blipFill>
          <a:blip r:embed="rId3"/>
          <a:stretch>
            <a:fillRect/>
          </a:stretch>
        </p:blipFill>
        <p:spPr>
          <a:xfrm>
            <a:off x="6572264" y="6072206"/>
            <a:ext cx="2286015" cy="576253"/>
          </a:xfrm>
          <a:prstGeom prst="rect">
            <a:avLst/>
          </a:prstGeom>
        </p:spPr>
      </p:pic>
    </p:spTree>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26949" y="335498"/>
            <a:ext cx="8229600" cy="696709"/>
          </a:xfrm>
        </p:spPr>
        <p:txBody>
          <a:bodyPr>
            <a:noAutofit/>
          </a:bodyPr>
          <a:lstStyle/>
          <a:p>
            <a:endParaRPr lang="es-CL" sz="2200" dirty="0" smtClean="0"/>
          </a:p>
          <a:p>
            <a:endParaRPr lang="es-CL" sz="2200" dirty="0" smtClean="0"/>
          </a:p>
          <a:p>
            <a:pPr algn="just"/>
            <a:endParaRPr lang="es-CL" sz="2200" dirty="0" smtClean="0"/>
          </a:p>
          <a:p>
            <a:pPr algn="just">
              <a:buNone/>
            </a:pPr>
            <a:endParaRPr lang="es-CL" sz="2200" dirty="0" smtClean="0"/>
          </a:p>
        </p:txBody>
      </p:sp>
      <p:sp>
        <p:nvSpPr>
          <p:cNvPr id="4" name="2 Título"/>
          <p:cNvSpPr>
            <a:spLocks noGrp="1"/>
          </p:cNvSpPr>
          <p:nvPr>
            <p:ph type="title"/>
          </p:nvPr>
        </p:nvSpPr>
        <p:spPr>
          <a:xfrm>
            <a:off x="428596" y="21211"/>
            <a:ext cx="6715172" cy="637200"/>
          </a:xfrm>
        </p:spPr>
        <p:txBody>
          <a:bodyPr>
            <a:noAutofit/>
          </a:bodyPr>
          <a:lstStyle/>
          <a:p>
            <a:r>
              <a:rPr lang="es-CL" sz="3200" dirty="0">
                <a:solidFill>
                  <a:schemeClr val="bg2">
                    <a:lumMod val="50000"/>
                  </a:schemeClr>
                </a:solidFill>
                <a:latin typeface="Arial" pitchFamily="34" charset="0"/>
                <a:cs typeface="Arial" pitchFamily="34" charset="0"/>
              </a:rPr>
              <a:t>Nuestra respuesta al desafío </a:t>
            </a:r>
            <a:r>
              <a:rPr lang="es-CL" sz="3200" dirty="0">
                <a:solidFill>
                  <a:schemeClr val="bg2">
                    <a:lumMod val="25000"/>
                  </a:schemeClr>
                </a:solidFill>
                <a:latin typeface="Arial" pitchFamily="34" charset="0"/>
                <a:cs typeface="Arial" pitchFamily="34" charset="0"/>
              </a:rPr>
              <a:t>&gt;</a:t>
            </a:r>
          </a:p>
        </p:txBody>
      </p:sp>
      <p:sp>
        <p:nvSpPr>
          <p:cNvPr id="5" name="4 Rectángulo"/>
          <p:cNvSpPr/>
          <p:nvPr/>
        </p:nvSpPr>
        <p:spPr>
          <a:xfrm>
            <a:off x="683568" y="1124744"/>
            <a:ext cx="7848872" cy="3277820"/>
          </a:xfrm>
          <a:prstGeom prst="rect">
            <a:avLst/>
          </a:prstGeom>
        </p:spPr>
        <p:txBody>
          <a:bodyPr wrap="square">
            <a:spAutoFit/>
          </a:bodyPr>
          <a:lstStyle/>
          <a:p>
            <a:pPr algn="just"/>
            <a:r>
              <a:rPr lang="es-CL" dirty="0" smtClean="0"/>
              <a:t>	</a:t>
            </a:r>
            <a:r>
              <a:rPr lang="es-CL" sz="2300" dirty="0">
                <a:solidFill>
                  <a:schemeClr val="accent4">
                    <a:lumMod val="75000"/>
                  </a:schemeClr>
                </a:solidFill>
                <a:latin typeface="Calibri" pitchFamily="34" charset="0"/>
                <a:cs typeface="Calibri" pitchFamily="34" charset="0"/>
              </a:rPr>
              <a:t>Tomando en cuenta este nuevo escenario y pensando en ayudar al desarrollo de su negocio, hemos desarrollado un producto flexible, capaz de ajustarse a los requerimientos de información de su empresa y la Superintendencia de Valores y Seguros (SVS). </a:t>
            </a:r>
          </a:p>
          <a:p>
            <a:r>
              <a:rPr lang="es-CL" sz="2300" dirty="0">
                <a:solidFill>
                  <a:schemeClr val="accent4">
                    <a:lumMod val="75000"/>
                  </a:schemeClr>
                </a:solidFill>
                <a:latin typeface="Calibri" pitchFamily="34" charset="0"/>
                <a:cs typeface="Calibri" pitchFamily="34" charset="0"/>
              </a:rPr>
              <a:t>	</a:t>
            </a:r>
          </a:p>
          <a:p>
            <a:pPr algn="just"/>
            <a:r>
              <a:rPr lang="es-CL" sz="2300" dirty="0">
                <a:solidFill>
                  <a:schemeClr val="accent4">
                    <a:lumMod val="75000"/>
                  </a:schemeClr>
                </a:solidFill>
                <a:latin typeface="Calibri" pitchFamily="34" charset="0"/>
                <a:cs typeface="Calibri" pitchFamily="34" charset="0"/>
              </a:rPr>
              <a:t>	Estamos hablando de EXFIDA un software que provee flexibilidad a la hora de enfrentar los continuos cambios del mundo IFRS, estados financieros  (EEFF) y XBRL.</a:t>
            </a:r>
          </a:p>
        </p:txBody>
      </p:sp>
      <p:pic>
        <p:nvPicPr>
          <p:cNvPr id="8" name="7 Imagen" descr="logo_exfida.png"/>
          <p:cNvPicPr>
            <a:picLocks noChangeAspect="1"/>
          </p:cNvPicPr>
          <p:nvPr/>
        </p:nvPicPr>
        <p:blipFill>
          <a:blip r:embed="rId2"/>
          <a:stretch>
            <a:fillRect/>
          </a:stretch>
        </p:blipFill>
        <p:spPr>
          <a:xfrm>
            <a:off x="6572264" y="6072206"/>
            <a:ext cx="2286015" cy="576253"/>
          </a:xfrm>
          <a:prstGeom prst="rect">
            <a:avLst/>
          </a:prstGeom>
        </p:spPr>
      </p:pic>
      <p:pic>
        <p:nvPicPr>
          <p:cNvPr id="9" name="8 Imagen" descr="logo_top_byte.gif"/>
          <p:cNvPicPr>
            <a:picLocks noChangeAspect="1"/>
          </p:cNvPicPr>
          <p:nvPr/>
        </p:nvPicPr>
        <p:blipFill>
          <a:blip r:embed="rId3"/>
          <a:stretch>
            <a:fillRect/>
          </a:stretch>
        </p:blipFill>
        <p:spPr>
          <a:xfrm>
            <a:off x="8029606" y="142852"/>
            <a:ext cx="971550" cy="971550"/>
          </a:xfrm>
          <a:prstGeom prst="rect">
            <a:avLst/>
          </a:prstGeom>
          <a:noFill/>
          <a:ln>
            <a:noFill/>
          </a:ln>
        </p:spPr>
      </p:pic>
    </p:spTree>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135285"/>
            <a:ext cx="8229600" cy="4525963"/>
          </a:xfrm>
        </p:spPr>
        <p:txBody>
          <a:bodyPr>
            <a:normAutofit fontScale="92500" lnSpcReduction="20000"/>
          </a:bodyPr>
          <a:lstStyle/>
          <a:p>
            <a:pPr>
              <a:buClr>
                <a:schemeClr val="accent2"/>
              </a:buClr>
              <a:buFont typeface="Arial" pitchFamily="34" charset="0"/>
              <a:buChar char="•"/>
            </a:pPr>
            <a:r>
              <a:rPr lang="es-CL" sz="2500" dirty="0">
                <a:solidFill>
                  <a:schemeClr val="accent4">
                    <a:lumMod val="75000"/>
                  </a:schemeClr>
                </a:solidFill>
                <a:latin typeface="Calibri" pitchFamily="34" charset="0"/>
                <a:cs typeface="Calibri" pitchFamily="34" charset="0"/>
              </a:rPr>
              <a:t>Aplicación 100% </a:t>
            </a:r>
            <a:r>
              <a:rPr lang="es-CL" sz="2500" dirty="0" smtClean="0">
                <a:solidFill>
                  <a:schemeClr val="accent4">
                    <a:lumMod val="75000"/>
                  </a:schemeClr>
                </a:solidFill>
                <a:latin typeface="Calibri" pitchFamily="34" charset="0"/>
                <a:cs typeface="Calibri" pitchFamily="34" charset="0"/>
              </a:rPr>
              <a:t>web y visible desde su </a:t>
            </a:r>
            <a:br>
              <a:rPr lang="es-CL" sz="2500" dirty="0" smtClean="0">
                <a:solidFill>
                  <a:schemeClr val="accent4">
                    <a:lumMod val="75000"/>
                  </a:schemeClr>
                </a:solidFill>
                <a:latin typeface="Calibri" pitchFamily="34" charset="0"/>
                <a:cs typeface="Calibri" pitchFamily="34" charset="0"/>
              </a:rPr>
            </a:br>
            <a:r>
              <a:rPr lang="es-CL" sz="2500" dirty="0" smtClean="0">
                <a:solidFill>
                  <a:schemeClr val="accent4">
                    <a:lumMod val="75000"/>
                  </a:schemeClr>
                </a:solidFill>
                <a:latin typeface="Calibri" pitchFamily="34" charset="0"/>
                <a:cs typeface="Calibri" pitchFamily="34" charset="0"/>
              </a:rPr>
              <a:t>Intranet o desde la Nube</a:t>
            </a:r>
            <a:endParaRPr lang="es-CL" sz="2500" dirty="0">
              <a:solidFill>
                <a:schemeClr val="accent4">
                  <a:lumMod val="75000"/>
                </a:schemeClr>
              </a:solidFill>
              <a:latin typeface="Calibri" pitchFamily="34" charset="0"/>
              <a:cs typeface="Calibri" pitchFamily="34" charset="0"/>
            </a:endParaRPr>
          </a:p>
          <a:p>
            <a:pPr algn="just">
              <a:buClr>
                <a:schemeClr val="accent2"/>
              </a:buClr>
              <a:buFont typeface="Arial" pitchFamily="34" charset="0"/>
              <a:buChar char="•"/>
            </a:pPr>
            <a:r>
              <a:rPr lang="es-CL" sz="2500" dirty="0">
                <a:solidFill>
                  <a:schemeClr val="accent4">
                    <a:lumMod val="75000"/>
                  </a:schemeClr>
                </a:solidFill>
                <a:latin typeface="Calibri" pitchFamily="34" charset="0"/>
                <a:cs typeface="Calibri" pitchFamily="34" charset="0"/>
              </a:rPr>
              <a:t>Multiusuarios</a:t>
            </a:r>
          </a:p>
          <a:p>
            <a:pPr algn="just">
              <a:buClr>
                <a:schemeClr val="accent2"/>
              </a:buClr>
              <a:buFont typeface="Arial" pitchFamily="34" charset="0"/>
              <a:buChar char="•"/>
            </a:pPr>
            <a:r>
              <a:rPr lang="es-CL" sz="2500" dirty="0">
                <a:solidFill>
                  <a:schemeClr val="accent4">
                    <a:lumMod val="75000"/>
                  </a:schemeClr>
                </a:solidFill>
                <a:latin typeface="Calibri" pitchFamily="34" charset="0"/>
                <a:cs typeface="Calibri" pitchFamily="34" charset="0"/>
              </a:rPr>
              <a:t>Multiempresas</a:t>
            </a:r>
          </a:p>
          <a:p>
            <a:pPr algn="just">
              <a:buClr>
                <a:schemeClr val="accent2"/>
              </a:buClr>
              <a:buFont typeface="Arial" pitchFamily="34" charset="0"/>
              <a:buChar char="•"/>
            </a:pPr>
            <a:r>
              <a:rPr lang="es-CL" sz="2500" dirty="0">
                <a:solidFill>
                  <a:schemeClr val="accent4">
                    <a:lumMod val="75000"/>
                  </a:schemeClr>
                </a:solidFill>
                <a:latin typeface="Calibri" pitchFamily="34" charset="0"/>
                <a:cs typeface="Calibri" pitchFamily="34" charset="0"/>
              </a:rPr>
              <a:t>Interfaces usables.</a:t>
            </a:r>
          </a:p>
          <a:p>
            <a:pPr algn="just">
              <a:buClr>
                <a:schemeClr val="accent2"/>
              </a:buClr>
              <a:buFont typeface="Arial" pitchFamily="34" charset="0"/>
              <a:buChar char="•"/>
            </a:pPr>
            <a:r>
              <a:rPr lang="es-CL" sz="2500" dirty="0">
                <a:solidFill>
                  <a:schemeClr val="accent4">
                    <a:lumMod val="75000"/>
                  </a:schemeClr>
                </a:solidFill>
                <a:latin typeface="Calibri" pitchFamily="34" charset="0"/>
                <a:cs typeface="Calibri" pitchFamily="34" charset="0"/>
              </a:rPr>
              <a:t>Revelaciones 100%  configurables según las normativas.</a:t>
            </a:r>
          </a:p>
          <a:p>
            <a:pPr algn="just">
              <a:buClr>
                <a:schemeClr val="accent2"/>
              </a:buClr>
              <a:buFont typeface="Arial" pitchFamily="34" charset="0"/>
              <a:buChar char="•"/>
            </a:pPr>
            <a:r>
              <a:rPr lang="es-CL" sz="2500" dirty="0">
                <a:solidFill>
                  <a:schemeClr val="accent4">
                    <a:lumMod val="75000"/>
                  </a:schemeClr>
                </a:solidFill>
                <a:latin typeface="Calibri" pitchFamily="34" charset="0"/>
                <a:cs typeface="Calibri" pitchFamily="34" charset="0"/>
              </a:rPr>
              <a:t>Cumple con las </a:t>
            </a:r>
            <a:r>
              <a:rPr lang="es-CL" sz="2500" dirty="0" smtClean="0">
                <a:solidFill>
                  <a:schemeClr val="accent4">
                    <a:lumMod val="75000"/>
                  </a:schemeClr>
                </a:solidFill>
                <a:latin typeface="Calibri" pitchFamily="34" charset="0"/>
                <a:cs typeface="Calibri" pitchFamily="34" charset="0"/>
              </a:rPr>
              <a:t>especificaciones impuestas por </a:t>
            </a:r>
            <a:r>
              <a:rPr lang="es-CL" sz="2500" dirty="0">
                <a:solidFill>
                  <a:schemeClr val="accent4">
                    <a:lumMod val="75000"/>
                  </a:schemeClr>
                </a:solidFill>
                <a:latin typeface="Calibri" pitchFamily="34" charset="0"/>
                <a:cs typeface="Calibri" pitchFamily="34" charset="0"/>
              </a:rPr>
              <a:t>la SVS.</a:t>
            </a:r>
          </a:p>
          <a:p>
            <a:pPr algn="just">
              <a:buClr>
                <a:schemeClr val="accent2"/>
              </a:buClr>
              <a:buFont typeface="Arial" pitchFamily="34" charset="0"/>
              <a:buChar char="•"/>
            </a:pPr>
            <a:r>
              <a:rPr lang="es-CL" sz="2500" dirty="0">
                <a:solidFill>
                  <a:schemeClr val="accent4">
                    <a:lumMod val="75000"/>
                  </a:schemeClr>
                </a:solidFill>
                <a:latin typeface="Calibri" pitchFamily="34" charset="0"/>
                <a:cs typeface="Calibri" pitchFamily="34" charset="0"/>
              </a:rPr>
              <a:t>Generación de archivos XBRL el cual independiza a su Empresa de los proveedores externos al momento de generar el envió de XBRL a la SVS.</a:t>
            </a:r>
          </a:p>
          <a:p>
            <a:pPr algn="just">
              <a:buClr>
                <a:schemeClr val="accent2"/>
              </a:buClr>
              <a:buFont typeface="Arial" pitchFamily="34" charset="0"/>
              <a:buChar char="•"/>
            </a:pPr>
            <a:r>
              <a:rPr lang="es-CL" sz="2500" dirty="0">
                <a:solidFill>
                  <a:schemeClr val="accent4">
                    <a:lumMod val="75000"/>
                  </a:schemeClr>
                </a:solidFill>
                <a:latin typeface="Calibri" pitchFamily="34" charset="0"/>
                <a:cs typeface="Calibri" pitchFamily="34" charset="0"/>
              </a:rPr>
              <a:t>Proporciona herramientas de Control que permiten tener una visión amplia sobre el estado de completitud de los datos para los períodos informados (Workflow de Aprobación).</a:t>
            </a:r>
          </a:p>
          <a:p>
            <a:endParaRPr lang="es-CL" sz="2500" dirty="0">
              <a:solidFill>
                <a:schemeClr val="accent4">
                  <a:lumMod val="75000"/>
                </a:schemeClr>
              </a:solidFill>
              <a:latin typeface="Times New Roman" pitchFamily="18" charset="0"/>
              <a:cs typeface="Times New Roman" pitchFamily="18" charset="0"/>
            </a:endParaRPr>
          </a:p>
          <a:p>
            <a:pPr algn="just"/>
            <a:endParaRPr lang="es-CL" sz="2300" dirty="0" smtClean="0"/>
          </a:p>
          <a:p>
            <a:pPr algn="just"/>
            <a:endParaRPr lang="es-CL" sz="2300" dirty="0" smtClean="0"/>
          </a:p>
          <a:p>
            <a:pPr algn="just"/>
            <a:endParaRPr lang="es-CL" sz="2500" dirty="0">
              <a:solidFill>
                <a:schemeClr val="accent4">
                  <a:lumMod val="75000"/>
                </a:schemeClr>
              </a:solidFill>
              <a:latin typeface="Times New Roman" pitchFamily="18" charset="0"/>
              <a:cs typeface="Times New Roman" pitchFamily="18" charset="0"/>
            </a:endParaRPr>
          </a:p>
          <a:p>
            <a:pPr algn="just"/>
            <a:endParaRPr lang="es-CL" sz="2300" dirty="0" smtClean="0"/>
          </a:p>
          <a:p>
            <a:pPr algn="just"/>
            <a:endParaRPr lang="es-CL" sz="2300" dirty="0" smtClean="0"/>
          </a:p>
        </p:txBody>
      </p:sp>
      <p:sp>
        <p:nvSpPr>
          <p:cNvPr id="3" name="2 Título"/>
          <p:cNvSpPr>
            <a:spLocks noGrp="1"/>
          </p:cNvSpPr>
          <p:nvPr>
            <p:ph type="title"/>
          </p:nvPr>
        </p:nvSpPr>
        <p:spPr>
          <a:xfrm>
            <a:off x="428596" y="15418"/>
            <a:ext cx="7795556" cy="637200"/>
          </a:xfrm>
        </p:spPr>
        <p:txBody>
          <a:bodyPr>
            <a:normAutofit/>
          </a:bodyPr>
          <a:lstStyle/>
          <a:p>
            <a:r>
              <a:rPr lang="es-CL" sz="3200" dirty="0">
                <a:solidFill>
                  <a:schemeClr val="bg2">
                    <a:lumMod val="50000"/>
                  </a:schemeClr>
                </a:solidFill>
                <a:latin typeface="Arial" pitchFamily="34" charset="0"/>
                <a:cs typeface="Arial" pitchFamily="34" charset="0"/>
              </a:rPr>
              <a:t>Principales Características </a:t>
            </a:r>
            <a:r>
              <a:rPr lang="es-CL" sz="3200" dirty="0">
                <a:solidFill>
                  <a:schemeClr val="bg2">
                    <a:lumMod val="25000"/>
                  </a:schemeClr>
                </a:solidFill>
                <a:latin typeface="Aharoni" pitchFamily="2" charset="-79"/>
                <a:cs typeface="Aharoni" pitchFamily="2" charset="-79"/>
              </a:rPr>
              <a:t>&gt;</a:t>
            </a:r>
          </a:p>
        </p:txBody>
      </p:sp>
      <p:pic>
        <p:nvPicPr>
          <p:cNvPr id="6" name="5 Imagen" descr="logo_exfida.png"/>
          <p:cNvPicPr>
            <a:picLocks noChangeAspect="1"/>
          </p:cNvPicPr>
          <p:nvPr/>
        </p:nvPicPr>
        <p:blipFill>
          <a:blip r:embed="rId2"/>
          <a:stretch>
            <a:fillRect/>
          </a:stretch>
        </p:blipFill>
        <p:spPr>
          <a:xfrm>
            <a:off x="6572264" y="6072206"/>
            <a:ext cx="2286015" cy="576253"/>
          </a:xfrm>
          <a:prstGeom prst="rect">
            <a:avLst/>
          </a:prstGeom>
        </p:spPr>
      </p:pic>
      <p:pic>
        <p:nvPicPr>
          <p:cNvPr id="7" name="6 Imagen" descr="logo_top_byte.gif"/>
          <p:cNvPicPr>
            <a:picLocks noChangeAspect="1"/>
          </p:cNvPicPr>
          <p:nvPr/>
        </p:nvPicPr>
        <p:blipFill>
          <a:blip r:embed="rId3"/>
          <a:stretch>
            <a:fillRect/>
          </a:stretch>
        </p:blipFill>
        <p:spPr>
          <a:xfrm>
            <a:off x="8029606" y="142852"/>
            <a:ext cx="971550" cy="971550"/>
          </a:xfrm>
          <a:prstGeom prst="rect">
            <a:avLst/>
          </a:prstGeom>
          <a:noFill/>
          <a:ln>
            <a:noFill/>
          </a:ln>
        </p:spPr>
      </p:pic>
    </p:spTree>
  </p:cSld>
  <p:clrMapOvr>
    <a:masterClrMapping/>
  </p:clrMapOvr>
  <p:transition spd="slow">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rencia">
  <a:themeElements>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renci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urrenci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Override1.xml><?xml version="1.0" encoding="utf-8"?>
<a:themeOverride xmlns:a="http://schemas.openxmlformats.org/drawingml/2006/main">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Urban</Template>
  <TotalTime>1624</TotalTime>
  <Words>210</Words>
  <Application>Microsoft Office PowerPoint</Application>
  <PresentationFormat>Presentación en pantalla (4:3)</PresentationFormat>
  <Paragraphs>74</Paragraphs>
  <Slides>25</Slides>
  <Notes>0</Notes>
  <HiddenSlides>0</HiddenSlides>
  <MMClips>0</MMClips>
  <ScaleCrop>false</ScaleCrop>
  <HeadingPairs>
    <vt:vector size="4" baseType="variant">
      <vt:variant>
        <vt:lpstr>Tema</vt:lpstr>
      </vt:variant>
      <vt:variant>
        <vt:i4>1</vt:i4>
      </vt:variant>
      <vt:variant>
        <vt:lpstr>Títulos de diapositiva</vt:lpstr>
      </vt:variant>
      <vt:variant>
        <vt:i4>25</vt:i4>
      </vt:variant>
    </vt:vector>
  </HeadingPairs>
  <TitlesOfParts>
    <vt:vector size="26" baseType="lpstr">
      <vt:lpstr>Concurrencia</vt:lpstr>
      <vt:lpstr> (Exposure Finantial Data System) Software de gestión de Revelaciones y Estados Financieros para Entidades Aseguradoras.</vt:lpstr>
      <vt:lpstr>Nuestra empresa &gt;</vt:lpstr>
      <vt:lpstr>Nuestro Enfoque &gt;</vt:lpstr>
      <vt:lpstr>Nuestra Fuerza &gt;</vt:lpstr>
      <vt:lpstr>Nuestras Alianzas &gt;</vt:lpstr>
      <vt:lpstr>IFRS, XBRL. Ya están aquí &gt;</vt:lpstr>
      <vt:lpstr>Diapositiva 7</vt:lpstr>
      <vt:lpstr>Nuestra respuesta al desafío &gt;</vt:lpstr>
      <vt:lpstr>Principales Características &gt;</vt:lpstr>
      <vt:lpstr>EXFIDA, seguro y confiable &gt;</vt:lpstr>
      <vt:lpstr>EXFIDA, seguro y confiable &gt;</vt:lpstr>
      <vt:lpstr>Diapositiva 12</vt:lpstr>
      <vt:lpstr>Configure sus Revelaciones &gt;</vt:lpstr>
      <vt:lpstr>Añada operaciones y fórmulas &gt;</vt:lpstr>
      <vt:lpstr>Diapositiva 15</vt:lpstr>
      <vt:lpstr>Diapositiva 16</vt:lpstr>
      <vt:lpstr>Diapositiva 17</vt:lpstr>
      <vt:lpstr>Diapositiva 18</vt:lpstr>
      <vt:lpstr>Diapositiva 19</vt:lpstr>
      <vt:lpstr>Diapositiva 20</vt:lpstr>
      <vt:lpstr>Diapositiva 21</vt:lpstr>
      <vt:lpstr>Diapositiva 22</vt:lpstr>
      <vt:lpstr>Diapositiva 23</vt:lpstr>
      <vt:lpstr>Diapositiva 24</vt:lpstr>
      <vt:lpstr>Diapositiva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rreyes</dc:creator>
  <cp:lastModifiedBy>rreyes</cp:lastModifiedBy>
  <cp:revision>278</cp:revision>
  <dcterms:created xsi:type="dcterms:W3CDTF">2012-07-26T21:18:38Z</dcterms:created>
  <dcterms:modified xsi:type="dcterms:W3CDTF">2012-08-26T19:18:42Z</dcterms:modified>
</cp:coreProperties>
</file>