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76" r:id="rId5"/>
    <p:sldId id="264" r:id="rId6"/>
    <p:sldId id="257" r:id="rId7"/>
    <p:sldId id="261" r:id="rId8"/>
    <p:sldId id="279" r:id="rId9"/>
    <p:sldId id="258" r:id="rId10"/>
    <p:sldId id="277" r:id="rId11"/>
    <p:sldId id="275" r:id="rId12"/>
    <p:sldId id="266" r:id="rId13"/>
    <p:sldId id="267" r:id="rId14"/>
    <p:sldId id="270" r:id="rId15"/>
    <p:sldId id="269" r:id="rId16"/>
    <p:sldId id="268" r:id="rId17"/>
    <p:sldId id="272" r:id="rId18"/>
    <p:sldId id="273" r:id="rId19"/>
    <p:sldId id="274" r:id="rId20"/>
    <p:sldId id="271" r:id="rId21"/>
    <p:sldId id="260" r:id="rId2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61" autoAdjust="0"/>
  </p:normalViewPr>
  <p:slideViewPr>
    <p:cSldViewPr>
      <p:cViewPr varScale="1">
        <p:scale>
          <a:sx n="75" d="100"/>
          <a:sy n="75" d="100"/>
        </p:scale>
        <p:origin x="-12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pPr/>
              <a:t>30-07-2012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image" Target="../media/image7.jpeg"/><Relationship Id="rId7" Type="http://schemas.openxmlformats.org/officeDocument/2006/relationships/image" Target="../media/image11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1" Type="http://schemas.openxmlformats.org/officeDocument/2006/relationships/image" Target="../media/image14.jpeg"/><Relationship Id="rId5" Type="http://schemas.openxmlformats.org/officeDocument/2006/relationships/image" Target="../media/image9.gif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1904" y="1124744"/>
            <a:ext cx="2232248" cy="223224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3286148"/>
          </a:xfrm>
        </p:spPr>
        <p:txBody>
          <a:bodyPr>
            <a:normAutofit/>
          </a:bodyPr>
          <a:lstStyle/>
          <a:p>
            <a:r>
              <a:rPr lang="es-CL" dirty="0" smtClean="0"/>
              <a:t>EXFIDA </a:t>
            </a:r>
            <a:r>
              <a:rPr lang="es-CL" sz="2000" dirty="0" smtClean="0"/>
              <a:t>(</a:t>
            </a:r>
            <a:r>
              <a:rPr lang="es-CL" sz="2000" dirty="0" err="1" smtClean="0"/>
              <a:t>Exposure</a:t>
            </a:r>
            <a:r>
              <a:rPr lang="es-CL" sz="2000" dirty="0" smtClean="0"/>
              <a:t> </a:t>
            </a:r>
            <a:r>
              <a:rPr lang="es-CL" sz="2000" dirty="0" err="1" smtClean="0"/>
              <a:t>Finantial</a:t>
            </a:r>
            <a:r>
              <a:rPr lang="es-CL" sz="2000" dirty="0" smtClean="0"/>
              <a:t> </a:t>
            </a:r>
            <a:r>
              <a:rPr lang="es-CL" sz="2000" dirty="0" smtClean="0"/>
              <a:t>Data)</a:t>
            </a:r>
            <a:r>
              <a:rPr lang="es-CL" sz="5400" dirty="0" smtClean="0"/>
              <a:t/>
            </a:r>
            <a:br>
              <a:rPr lang="es-CL" sz="5400" dirty="0" smtClean="0"/>
            </a:br>
            <a:r>
              <a:rPr lang="es-CL" sz="2400" dirty="0" smtClean="0"/>
              <a:t>Software de gestión de Revelaciones y Estados Financieros para Entidades Aseguradoras.</a:t>
            </a:r>
            <a:endParaRPr lang="es-CL" dirty="0"/>
          </a:p>
        </p:txBody>
      </p:sp>
      <p:pic>
        <p:nvPicPr>
          <p:cNvPr id="4" name="3 Imagen" descr="logo_top_by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571480"/>
            <a:ext cx="1357322" cy="135732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/>
          <a:srcRect r="38424" b="7028"/>
          <a:stretch/>
        </p:blipFill>
        <p:spPr bwMode="auto">
          <a:xfrm>
            <a:off x="604532" y="3521918"/>
            <a:ext cx="7999916" cy="2993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954" y="1545418"/>
            <a:ext cx="8072494" cy="1883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8303"/>
          </a:xfrm>
        </p:spPr>
        <p:txBody>
          <a:bodyPr>
            <a:normAutofit/>
          </a:bodyPr>
          <a:lstStyle/>
          <a:p>
            <a:r>
              <a:rPr lang="es-CL" sz="2900" dirty="0" smtClean="0">
                <a:latin typeface="Arial Black" pitchFamily="34" charset="0"/>
              </a:rPr>
              <a:t>Ingreso XFIDA &gt;</a:t>
            </a:r>
            <a:endParaRPr lang="es-CL" sz="2900" dirty="0">
              <a:latin typeface="Arial Black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28046" y="756573"/>
            <a:ext cx="793238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300" dirty="0" smtClean="0"/>
              <a:t>Al ingresar el sistema presentará las opciones de acuerdo a su perfil</a:t>
            </a:r>
            <a:endParaRPr lang="es-CL" sz="23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1433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CL" sz="2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RF por </a:t>
            </a:r>
            <a:r>
              <a:rPr lang="es-CL" sz="2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Período</a:t>
            </a:r>
            <a:r>
              <a:rPr lang="es-CL" sz="2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 &gt;</a:t>
            </a:r>
            <a:r>
              <a:rPr lang="es-CL" sz="2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/>
            </a:r>
            <a:br>
              <a:rPr lang="es-CL" sz="2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r>
              <a:rPr lang="es-CL" sz="2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/>
            </a:r>
            <a:br>
              <a:rPr lang="es-CL" sz="2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endParaRPr lang="es-CL" sz="2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03095"/>
            <a:ext cx="7261160" cy="33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Rectángulo"/>
          <p:cNvSpPr/>
          <p:nvPr/>
        </p:nvSpPr>
        <p:spPr>
          <a:xfrm>
            <a:off x="611560" y="1052736"/>
            <a:ext cx="793238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 smtClean="0"/>
              <a:t>	</a:t>
            </a:r>
            <a:r>
              <a:rPr lang="es-CL" sz="2300" dirty="0"/>
              <a:t>Realice </a:t>
            </a:r>
            <a:r>
              <a:rPr lang="es-CL" sz="2300" dirty="0"/>
              <a:t>operaciones de Cierre y Apertura de período para el Ingreso de su Información.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1213595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s-CL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de RF</a:t>
            </a:r>
            <a:r>
              <a:rPr lang="es-CL" sz="2300" dirty="0" smtClean="0"/>
              <a:t>: </a:t>
            </a:r>
            <a:r>
              <a:rPr lang="es-CL" sz="2300" dirty="0" smtClean="0"/>
              <a:t>Configure dinámicamente las </a:t>
            </a:r>
            <a:r>
              <a:rPr lang="es-CL" sz="2300" dirty="0" smtClean="0"/>
              <a:t>estructuras de las notas (cuadros, títulos, textos) </a:t>
            </a:r>
            <a:r>
              <a:rPr lang="es-CL" sz="2300" dirty="0" smtClean="0"/>
              <a:t>de </a:t>
            </a:r>
            <a:r>
              <a:rPr lang="es-CL" sz="2300" dirty="0" smtClean="0"/>
              <a:t>información </a:t>
            </a:r>
            <a:r>
              <a:rPr lang="es-CL" sz="2300" dirty="0" smtClean="0"/>
              <a:t>para las </a:t>
            </a:r>
            <a:r>
              <a:rPr lang="es-CL" sz="2300" dirty="0" smtClean="0"/>
              <a:t>RF </a:t>
            </a:r>
            <a:r>
              <a:rPr lang="es-CL" sz="2300" dirty="0" smtClean="0"/>
              <a:t>según la normativa de la </a:t>
            </a:r>
            <a:r>
              <a:rPr lang="es-CL" sz="2300" dirty="0" smtClean="0"/>
              <a:t>SVS.</a:t>
            </a:r>
            <a:endParaRPr lang="es-C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303"/>
          </a:xfrm>
        </p:spPr>
        <p:txBody>
          <a:bodyPr>
            <a:normAutofit/>
          </a:bodyPr>
          <a:lstStyle/>
          <a:p>
            <a:r>
              <a:rPr lang="es-CL" sz="2900" dirty="0" smtClean="0">
                <a:latin typeface="Arial Black" pitchFamily="34" charset="0"/>
              </a:rPr>
              <a:t>Configure &gt; Estructuras</a:t>
            </a:r>
            <a:endParaRPr lang="es-CL" sz="2900" dirty="0">
              <a:latin typeface="Arial Black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 l="21799" t="2035" b="14518"/>
          <a:stretch>
            <a:fillRect/>
          </a:stretch>
        </p:blipFill>
        <p:spPr bwMode="auto">
          <a:xfrm>
            <a:off x="2627784" y="2492896"/>
            <a:ext cx="4248472" cy="3034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552124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s-CL" sz="11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Configure &gt; Formulas</a:t>
            </a:r>
            <a:br>
              <a:rPr lang="es-CL" sz="11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endParaRPr lang="es-CL" sz="116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  <a:p>
            <a:pPr marL="109728" indent="0">
              <a:buNone/>
            </a:pPr>
            <a:r>
              <a:rPr lang="es-CL" sz="2300" dirty="0" smtClean="0"/>
              <a:t>	</a:t>
            </a:r>
            <a:endParaRPr lang="es-CL" sz="23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7882" y="2708920"/>
            <a:ext cx="5674514" cy="3214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11560" y="1124744"/>
            <a:ext cx="786037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300" dirty="0" smtClean="0"/>
              <a:t>	Puede </a:t>
            </a:r>
            <a:r>
              <a:rPr lang="es-CL" sz="2300" dirty="0"/>
              <a:t>dar dinamismo a sus estructuras, configure las operatorias necesarias entre los campos de cada cuadro y establezca sumas y restas.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55212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Proceso e Ingreso de </a:t>
            </a: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Información &gt;</a:t>
            </a: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/>
            </a:r>
            <a:b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/>
            </a:r>
            <a:b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endParaRPr lang="es-CL" sz="29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348880"/>
            <a:ext cx="7888896" cy="324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11560" y="978694"/>
            <a:ext cx="81049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300" dirty="0" smtClean="0"/>
              <a:t>	Ingrese y almacene su información, para recuperarla de forma oportuna y fácil, </a:t>
            </a:r>
            <a:r>
              <a:rPr lang="es-CL" sz="2300" dirty="0"/>
              <a:t>validando dichos ingresos contra sus </a:t>
            </a:r>
            <a:r>
              <a:rPr lang="es-CL" sz="2300" b="1" dirty="0" smtClean="0"/>
              <a:t>EEFF</a:t>
            </a:r>
            <a:r>
              <a:rPr lang="es-CL" sz="2300" dirty="0" smtClean="0"/>
              <a:t>.</a:t>
            </a:r>
            <a:endParaRPr lang="es-CL" sz="23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55212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CL" sz="29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Workflow</a:t>
            </a:r>
            <a:r>
              <a:rPr lang="es-CL" sz="29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 de aprobación </a:t>
            </a: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&gt;</a:t>
            </a: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/>
            </a:r>
            <a:b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/>
            </a:r>
            <a:b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endParaRPr lang="es-CL" sz="29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b="6584"/>
          <a:stretch>
            <a:fillRect/>
          </a:stretch>
        </p:blipFill>
        <p:spPr bwMode="auto">
          <a:xfrm>
            <a:off x="2051720" y="2276872"/>
            <a:ext cx="4892051" cy="385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4 Imagen" descr="logo_top_byte.gif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39552" y="1116613"/>
            <a:ext cx="800439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300" dirty="0" smtClean="0"/>
              <a:t>	Mantenga el control sobre el estado de los RF por periodo.</a:t>
            </a:r>
            <a:endParaRPr lang="es-CL" sz="23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552124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s-CL" sz="11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Cargador y Validador de EEFF &gt;</a:t>
            </a:r>
            <a:br>
              <a:rPr lang="es-CL" sz="11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r>
              <a:rPr lang="es-CL" sz="11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/>
            </a:r>
            <a:br>
              <a:rPr lang="es-CL" sz="11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r>
              <a:rPr lang="es-CL" dirty="0" smtClean="0"/>
              <a:t>	</a:t>
            </a:r>
            <a:endParaRPr lang="es-CL" sz="23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04" y="2276872"/>
            <a:ext cx="6000792" cy="314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83568" y="1126485"/>
            <a:ext cx="799288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300" dirty="0" smtClean="0"/>
              <a:t>	Cargue </a:t>
            </a:r>
            <a:r>
              <a:rPr lang="es-CL" sz="2300" dirty="0"/>
              <a:t>sus estados financieros en el sistema y valide sus ingresos de Información en base a los EE.FF.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14337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s-CL" sz="11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Reportes &gt;</a:t>
            </a:r>
            <a:br>
              <a:rPr lang="es-CL" sz="11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314" y="3078224"/>
            <a:ext cx="6494054" cy="287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11560" y="1052736"/>
            <a:ext cx="7932386" cy="1872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300" b="1" dirty="0" smtClean="0"/>
              <a:t>	EXFIDA</a:t>
            </a:r>
            <a:r>
              <a:rPr lang="es-CL" sz="2300" dirty="0" smtClean="0"/>
              <a:t> provee de una salida por informes para la información de las RF:</a:t>
            </a:r>
          </a:p>
          <a:p>
            <a:endParaRPr lang="es-CL" sz="2300" dirty="0"/>
          </a:p>
          <a:p>
            <a:pPr marL="859536" lvl="2" indent="-228600" algn="just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</a:pPr>
            <a:r>
              <a:rPr lang="es-CL" sz="2000" dirty="0"/>
              <a:t>Consolidado de Revelaciones en MS Word.</a:t>
            </a:r>
          </a:p>
          <a:p>
            <a:pPr marL="859536" lvl="2" indent="-228600" algn="just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</a:pPr>
            <a:r>
              <a:rPr lang="es-CL" sz="2000" dirty="0"/>
              <a:t>Revelaciones en Formato MS Excel.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286412"/>
          </a:xfrm>
        </p:spPr>
        <p:txBody>
          <a:bodyPr>
            <a:normAutofit/>
          </a:bodyPr>
          <a:lstStyle/>
          <a:p>
            <a:pPr marL="130175" lvl="2" indent="0">
              <a:buNone/>
            </a:pP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Reportes &gt; Consolidado de RF en MS </a:t>
            </a:r>
            <a:r>
              <a:rPr lang="es-CL" sz="29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Word &gt;</a:t>
            </a:r>
            <a:endParaRPr lang="es-CL" sz="29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732158"/>
            <a:ext cx="8290975" cy="3929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286412"/>
          </a:xfrm>
        </p:spPr>
        <p:txBody>
          <a:bodyPr>
            <a:normAutofit/>
          </a:bodyPr>
          <a:lstStyle/>
          <a:p>
            <a:pPr marL="85725" lvl="2" indent="0" algn="just">
              <a:buNone/>
            </a:pP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Reportes &gt; RF en Formato MS Excel 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243" y="1571612"/>
            <a:ext cx="8297221" cy="385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3960440"/>
          </a:xfrm>
        </p:spPr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s-CL" sz="2300" dirty="0" smtClean="0"/>
              <a:t>	Somos </a:t>
            </a:r>
            <a:r>
              <a:rPr lang="es-CL" sz="2300" dirty="0" smtClean="0"/>
              <a:t>una empresa chilena con 18 años de experiencia profesional en las áreas de desarrollo de software y consultoría.</a:t>
            </a:r>
            <a:endParaRPr lang="es-MX" sz="2300" dirty="0" smtClean="0"/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buNone/>
            </a:pPr>
            <a:endParaRPr lang="es-MX" sz="2300" dirty="0" smtClean="0"/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buNone/>
            </a:pPr>
            <a:r>
              <a:rPr lang="es-MX" sz="2300" dirty="0" smtClean="0"/>
              <a:t>	Actualmente</a:t>
            </a:r>
            <a:r>
              <a:rPr lang="es-MX" sz="2300" dirty="0" smtClean="0"/>
              <a:t>, en nuestra línea de productos ofrecemos, desarrollo de Proyectos de Software específicamente en Arquitecturas JEE (Java Enterprise Edition), Consultoría Tecnológica y Funcional en Módulos SAP R3, Desarrollo de Productos de Software y venta e implementación de Infraestructura, a objeto de </a:t>
            </a:r>
            <a:r>
              <a:rPr lang="es-ES" sz="2300" dirty="0" smtClean="0"/>
              <a:t>proveer</a:t>
            </a:r>
            <a:r>
              <a:rPr lang="es-MX" sz="2300" dirty="0" smtClean="0"/>
              <a:t> </a:t>
            </a:r>
            <a:r>
              <a:rPr lang="es-ES" sz="2300" dirty="0" smtClean="0"/>
              <a:t> soluciones integrales de </a:t>
            </a:r>
            <a:r>
              <a:rPr lang="es-MX" sz="2300" dirty="0" smtClean="0"/>
              <a:t>tecnología de la Información (TI).</a:t>
            </a:r>
            <a:endParaRPr lang="es-ES" sz="2300" dirty="0" smtClean="0"/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303"/>
          </a:xfrm>
        </p:spPr>
        <p:txBody>
          <a:bodyPr>
            <a:normAutofit fontScale="90000"/>
          </a:bodyPr>
          <a:lstStyle/>
          <a:p>
            <a:r>
              <a:rPr lang="es-CL" sz="3200" dirty="0" smtClean="0">
                <a:latin typeface="Arial Black" pitchFamily="34" charset="0"/>
              </a:rPr>
              <a:t>Nuestra </a:t>
            </a:r>
            <a:r>
              <a:rPr lang="es-CL" sz="3200" dirty="0" smtClean="0">
                <a:latin typeface="Arial Black" pitchFamily="34" charset="0"/>
              </a:rPr>
              <a:t>empresa &gt;</a:t>
            </a:r>
            <a:endParaRPr lang="es-CL" sz="3200" dirty="0">
              <a:latin typeface="Arial Black" pitchFamily="34" charset="0"/>
            </a:endParaRPr>
          </a:p>
        </p:txBody>
      </p:sp>
      <p:pic>
        <p:nvPicPr>
          <p:cNvPr id="1026" name="Picture 2" descr="https://encrypted-tbn2.google.com/images?q=tbn:ANd9GcT9AkrKxbEeJynvQaRHRnCY-SPbxVhyc9F15zloLOQrvily27W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25144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768148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s-CL" sz="4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Seguridad &gt;</a:t>
            </a:r>
            <a:br>
              <a:rPr lang="es-CL" sz="4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908" y="2132856"/>
            <a:ext cx="5475333" cy="2896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-36512" y="1052736"/>
            <a:ext cx="7992888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9536" lvl="2" indent="-228600" algn="just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</a:pPr>
            <a:r>
              <a:rPr lang="es-CL" sz="2000" dirty="0"/>
              <a:t>Administre usuarios, grupos y empresas.</a:t>
            </a:r>
          </a:p>
          <a:p>
            <a:pPr marL="859536" lvl="2" indent="-228600" algn="just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</a:pPr>
            <a:r>
              <a:rPr lang="es-CL" sz="2000" dirty="0"/>
              <a:t>Permita accesos y bloqueo de sistema.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b="6584"/>
          <a:stretch>
            <a:fillRect/>
          </a:stretch>
        </p:blipFill>
        <p:spPr bwMode="auto">
          <a:xfrm>
            <a:off x="6238937" y="3432364"/>
            <a:ext cx="2305009" cy="1817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9978" y="1623274"/>
            <a:ext cx="2665436" cy="1510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r="6000"/>
          <a:stretch>
            <a:fillRect/>
          </a:stretch>
        </p:blipFill>
        <p:spPr bwMode="auto">
          <a:xfrm>
            <a:off x="573905" y="4341178"/>
            <a:ext cx="2814391" cy="1202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 l="21799" t="2035" b="14518"/>
          <a:stretch>
            <a:fillRect/>
          </a:stretch>
        </p:blipFill>
        <p:spPr bwMode="auto">
          <a:xfrm>
            <a:off x="573905" y="2204864"/>
            <a:ext cx="2271195" cy="1622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data:image/jpeg;base64,/9j/4AAQSkZJRgABAQAAAQABAAD/2wCEAAkGBhIPEBQUEhQUFRQVFBQXFRAVFBQUFRYVFxUVFBYUFRUXHCYeGBojGRUUHy8gJCcpLCwsFR4xNTAqNSYrLCkBCQoKDgwOGg8PGikfHyQsKSkpLCwsKSwsKSwpLCwpLSkpKSkpKSkpLCkpKSkpKSwpLCkpLCkpLCksKSwpKSwsKf/AABEIAOEA4QMBIgACEQEDEQH/xAAcAAABBAMBAAAAAAAAAAAAAAAAAgMFBgEEBwj/xABIEAACAQIDBQQFCAcHAgcAAAABAgADEQQFIQYSMUFhB1FxgRMiMpGhFCNCUmJysdEIM5KyweHwFRZDc4KiwlSTFyQ0NVOD0v/EABoBAQEAAwEBAAAAAAAAAAAAAAABAgMEBQb/xAAnEQACAgEEAgEDBQAAAAAAAAAAAQIRAwQSITFBURMiYYEFIzJScf/aAAwDAQACEQMRAD8A7jCYDXmYAQhCAEIQgBOF/pA7KblSnjkGj2pVrfXAJpufFQV/0id0kJtps+MwwFfDkauh3D3VF9ZD+0B8YB5EEWsaJIJB0INiO48xFq0AeEUDGwYoQBYmTMAzMABO2fo94j5vFp3NSb3h1P4CcTnWP0fa9sViU5NRVv2agH/OAdzhCEAIQhACEIQAhCEAIQhACEIQAhCEA86bHdp+KwG6hPpaI/wXPAfYfivhqOk7XsxtvhcxUeicCpa5oPYVB36fSHUXnl1GjtLFshDKxVgbhgSCD3gjUGUp69hOJ7DdtLoVo48l0OgxNvXX/MA9odRr4ztGHxK1FDowZWAKupBBB4EEcRIQchCEAIGEIB5H7Sss+S5ti6YFh6ZnUfZqWqD96V5GnSv0hcu9HmaVOVWghv1Qsh+AWcyQwDZUxwRlY4sgHJkRAixKDM6Z2C1rZjUH1sO/wemf4TmYEvfYzUdc2o7oJBWqrWFwFNNjc92oWAekIQhACEIQAhCEAIQhACEIQAnPe0/tPXLVNCgQ2KYeK0VI0ZhzbuXzOlr7/aT2gJldAhCGxNQH0VPju8vSuPqjkOZ87easZinrOz1GLO5LM7G5LHUkmUE3/wCImZf9ZiP+4YSu2mZAbCtF3murxxWlKKIlz2D7Ta+V/Nkelw5NzSJsVJ4tTbl4HQ9OMpt4WgHqTZjbjCZkvzFT1+dF/VqD/TzHUXEsE8f4fENTYMjFWU3DKSCD3gjUGdc2M7bbAUseCQLAYlB63/2IOPivugh2SE1MszajikFShUSoh+kjA+R7j0M25Acc/SPyfew2GxAH6uo1Nj0cby/FD75wVJ7E2u2Zp5nhKmGqEqHtZwASrKQysAeOo4d155t2h7Nq2BxTUC6uF3SKgUjeDAEG19O7jylSb6JdFUSOiWvBbAki7OfIW/GTuB2Gw623lLfeJPwmxYZMweRI57RoM5sqlj3KCT7hLJlXZ7jK5F09GD9Kobf7RczqmS5dTprZEVfAAfhJhVsRN8dOvJqeZ+CoZJ2X4ahZq16z9zaIPBBx8zLxs9SShWUKqqpBWygAa8NB5RFo2XKkMOIN5v8AjW2kad7u2XmEaw1bfRW7wDHZ5h3hCEIAQhCAEISMz/aKhgKJq4hwqjgOLOeSovM/0bQDexWKSkjPUZURRdnYhVA7yToJyXa7t2VC1PAIHtp8pqA7vilPQnxa3hKFt52j4jNHKk+joA3SgDppwaofpN8BylOvKDczXNquLrNVrOXqObsx91ugA0AGk1ICEAxaEzCLA0GjivNcNFKZDI21aLBmurRxWgg5eLWN3igZSkpkudV8JUFTD1Gpv3qdCO5gdGHQz0xslmNfE4KjVxCBKrpdlFxpc7rWPs7y2a3K84X2cbLfKanpqi/N0zoDwZ+PmF0PiROyYTFPQFlN1+qeHl3TnnnjGVG6OCUo2Wic67UMsBqUao4sGQ/6bEH/AHGXLC59TfRvUPXh74ztNlVPF4Z97iqsyMDwYKbeI6ToxZI3aOfJjkuGcuy6k3A2tJWhhQeflOfLmuKvoyjruzf9NiG41n62sPwm567FH2I6HJL0X3DqoGpt5x/+1qCjV199z7hOd1MuLj1mZj1YmSWAwm4lgJzy/Uf6xOiP6b/aRb22gVvYVm6+yPjr8JpVswqNzCjuH5yNwtFxwNvKOFmHGxHTSc09Xln5r/DphosUOUr/ANOh7KZuKtIIT66AC3evI/wk9OPUcc9Jg6EhlNwZ0bZ3aVMWmtlqD2kJ+K34iZ4slqn2aM+Fxe5dE3CYvMzecoQjOJxSU13nIA6/w75X8y2kZvVo3X7Z4+Q5TOGOU+jCU1Hsa277QKOU0xvD0lZwfR0QbaD6Tn6K38zy5288bT7V4jMaxq13ueCoNERfqoOQ+J5y0dq2XPv065JNwUYnXXVlPn63unPpZx2OixluVmJiZgJrMjIELTImTKBMJmEgItXIj9OpGKlMqSCCCDYg6EHmCORgDIZG6DHVM1KdSbNNrygeBm1gcI1aoqJ7TEAefM9Oc1BL72d5LxrsPsp/yP8AD3zVmyfHFyNuLH8kqOj7P4VMPQSknBFtfmTxLHqTcyT9NIqiLCPiqZ5CnfLPV2beEbjgGNGnoQCbEWIBNiDxBiFa8yKk2KVGNWQGN2OpNql0PTUe6a6ZCKehF+stYa8RVoBpmpFSor3yRRyEzYcgJs5hljH2DY9x4Sp46riqLWam1if1gG8viSOHnMkzatrLGtQiJWrvTUwe84ux8pJUMNJJGVoZNC8ZakRJP0MS1KYsxNPDZlVpG6O6n7JNvMcDJT+/eLVbEIT9Ypr+NvhGBQCjlNWvQBOsLJKPTMHijLtEhlud1cW7ela5WxUWAABvewHlJB6NpXcJVFGsjcid1vBv52luencT3dDl34qfaPA12L48vHTKhtzlnp8FVAGoXfHinrfwI85xGekalDeBE4JtNlBwmKqUrWAYlfuNqv5eU2ahdM04X4Ii0LTJExech0GQZmYhKAtCEJAen9r+zTA5oCatMJVI0xNMBal/tG1nHRgfKcO2s7EMfgt56K/KqQ+lSB9IB9qlx/Z3p6chaAeJd0qSCCCNCDoQe4jlHUM9V7Y9nGCzRT6WmFrW9XE0wFqA8rng46NfynnvbPs5xeUv84N+iTZMSgO43cG+o3Q+RMxMiLyrCGvUVBzOp7hzM7Jl1JadNVTRVAAHhOcbL5bUp0PlJpP6MtuituncuOIDcOPPv0lwy/MrjjPK1k25V4R62jglG/LLKlaPLWkPSx4m4lW+oM4lKjtcbJKjU5R5lkcjzYp1zab1K0aXGmPbxEUte0SrAw3JkmSjPpt4x5cKCJrDDEnQx70b20MqkzOkxD5Wh4C3hEHAMvCMtmQRrMwBPAE2v4X4zaXMV75lvK4NGoWtoY4EA14x1CrNebVXAqy6aHvmXZJJIiajRmok3PkZB1ivQia2h5ILMKN0Ms2zmY/KKAufWHqt94c/MWPnI3E4XeBkNgMY2Cr71iUbR1HdyYdR+c6tHn+GfPTOXW4Pmx8drovKHXrzEovaRsv8oT0iD5xLkfaHNf65y/K61kWohBuL3HMTXr0g6z6HiSo+b5izzSyxBEvvaDsaaLGvSHqE/OKOR+t4d8ohWcMouLo64y3KzEyJi0UBMDITaEc3JmUHsWE5jiu3vBL7FLEN4img/eMg8w/SFb/BwqjrUqlv9qgfjIDtUbr0FqKVdQykWKsAykdxB0M87Yzt0zNz6rUqY7lpA/F96RGK7V80qccVUH3d1P3QI4FM9PDCIE3AqhLbvo90bu7w3d3hbpOP7b7I/wBm11q0Qfk1U23ePoqnHc+6RcjwI7pzjB9pWZUX3lxdW/MO3pFP+l7idKzLtRw+Z5UabKwxJCbygDcWojK28pJ9kgG3de00Z4RnB2dGCcoTVEOlWSGExJEh8G+8okjTE8Ro91Ml/S8xNnC4wcDxkXQqco6V5wuA/uTarfURRcrxFxIrC5gUNjwkomIVhobzanZr2tD+Eqi+h8jJCwkfTwgbWNYiu1LjqO+W2uw0pdGltds2cWqlLbyk6HS4NuHXSVw7PNTFt5wR1Il4wmZK02qlNKo9YAzammY3KPZz6gMXSPqsSPta/GSuX7TEncqXRu48D4GTlXLN06aj4j85H4vJUqDUTFqjdCafZMU7VCLHW2nWNlLGaGXYSpTsN64HAniPOSrtc3Mt2jCdXwa5p3kTmWCDSacTXqJeYNGO4iskzI4Ntx/1LHj9Rjz+6ZbKii28NQf6vK3icEGW03tmMNiQdwKWpd5+j0ueI6T1tHqq/bn+Dydbpk/3I/k3a+HV1swBB5Tlm1/ZpUpsamFUsh1NEasv3BzHTjO0pk5J5jy0knh8sROp7zPRyTg1TPLxqV8Hkl8MVJBBBHEEWI8RFJRnrHHZDhsQb1qFGoRwL00Y+8i81f7m4C9/kmHv/kp+U4zqPL3ooT1N/dbB/wDS4b/sUv8A8zEA8jGJMeZYgiQyGWiDHiIhhIBozbyzFFHFuelvwmqRBWsQe43katUZxdOzpWWvoJL0akhsjqioLjmBJSr6uh0njTVOj3IO1Zuq828PiAdDImlWvFLVF+M10Z3ZMVKE01xJpP0PETZwGLuLXm5WysVBLXoqbXZv5PmysLXkpVpLUBU8DKPicCaBuQfGSmWZ7awJv4zKL8Mk43zE080wuIwb7wVqtH6yC7p95OY6j3Tey7aBKi3VgR3g/j3Sw4XHK4kXnGxtHEE1KZNGr/8AIml/vDgZls8onyeJBhswLGxkuuGWovXvlDc4rBNatT315VU4HxHI+6TWW7WUzYb1j3NoZmnXYmt38SXqIaZsR5iZNUeMS+ZLUI1malDS4FvwtMq9GDjxyYveZCRK1LTby3AtXbT2RxbkP5yqLbo1OSirY9lOUema50UcT39BLVSohAAosBymMPQCKFXgI5PQx41Bfc8rLleR/YIQhNppCEIQAhCEA8cRthMI8WYMhoxJjhEQRIBpo2Y60aIkKXPZZjSCkn2gCB3CdFTDpVTUTmWVYsPSTkV0B8NJc9ncy1sTrPLzw5s9nBJUkJzHLzRJK3t3SIOPO8RaxH5XnQsThBWSc+2lojC1QSDZ9OF/WH8vwmEUmdEqSs28Fmu6wJlyyrNVYCxE5U+NqVNKakfabT4SRwmIena51HMafCJQoKSao62aNOupVpRdoNl8XhH9Jhz6WlzpH2h1Bm3k+0JNgTfrLhgc0VhY6iE/Zi7XRR8j2qD6G6sOKNoR+ctOHzzTjNfaTYilivnKdkqcd4c/G3GUHGV8XgX3aqEqD7Y1BHQ/nG30VST7OpJmK1NCAeh5zQzHZGnVBakAp+p9E+HdKtk20iPa7W6HQy54DOV0sRMl9yzSX8Sqpl9ai1vWA7u7zljy/NnRbOQRb+E3MRmKluXDWaWcZD6ZN9GCMNd24Ct0MqTXQnLdH6hn5dvn1eHfLfspmI3fRHQ8V6948ZyrE7R0sIt6hseG4NWJHEASs5n2lYhz8x8yBwYav7+C+Xvm/Apt2ebqZRra2enrwvPIeKz3EVm3qtarUPe9Rm/E6SY2X28xWX1VanUYpcFqLMSjjmCDwNuY1noHmHqWEjsgz2ljsOlei11ccOatzRhyYGSMhQhCEAIQhAPF94tXjV4oCQyHC0QTMhYv0BMllNdo2ZO5bspisSbUaNWp9xGI99rS7bNdhuMrVFOJAoUtC12VqhHMKqk2PU8Osg6K/sjshjMVR3qVCoyFjZ7WU20NmNgdQZLVcjxGAq2rLuNuhty4Y2N7eze3Azv1Glh8vwwUblGhRW1yQqqo5knrz5kzmfaPmWFrNTxFCvRq7wCMKdRXIIuykgG4FifdNOTFw2dWDP8AUosVkmYh1EZ2tycV6WguQQw8R/K8quVZqKdToZfcpxS1Vte84K2uj2INNWUKjhQqaDWJCDum9tdSOGr6aK43h48D+fnK82Pc+xvHwGnxlRg5VwbmJIpjeBt3d58pt5XtVY2Y2Mh6GVVa2rXHTiffJKlkIQajUytLySO6y4YHaS9rGS9PFU64s4BB4gznyZSRqGI84NtEcMwUkse4cR4zHazY5R/Ja8y2FoP6yep0BtI07JMhG5Ubw4zXXa/eHBpIZbm9RzvXAHhe0t+xHr2amYj5Mt2qtcH2dCZWs629qhNxW9ocvaI6nkPCOdoGbhKi21O6SepOgv5Cc+eqWJJ1JnRhx7ufB5+pzuP0+R2tiGdt5iSTzMFjYiwZ2o8t8ixFgxKxQmRCx7Iba4nLKm9Rb1Wtv0m1R7d45HqNZ6C2N27w+aU7odyqo9egT6w+0p+kvX32nl0TbwePq0WD0Xam6+y6kgi4sdRrqNJQevITl+wXa0tbDBcWR6akLVGFgxUf4hU8dNTbrpOnU6gYBgbggEHvB1BkAqEIQDztk3YRmFaxrGlQHc7bzfspcfES9ZL2C4OlY4ipUrn6o+aT3KSx/anT4SUWypU+yrKl4YVPN6p/5SXwWyWCofq8NQXqKSX/AGiLyWhLQswqgCw4d0JmUXtd20/s3AkU2tXr3p07cVFvXqeQ4dWEEOX9te3/AMtr/JaDXoUGO+wOlSsNCeqrqB1ue6cy/q8ISPkpuYbN6tP6Vx3Nr8eM6dsFmhdFe/EkMv1SD/XvnJgJZ9hc49BiVRiAlRgCTwDcj4cvdOfLjTVpcnZps7hOpPg6ZtvhBUNJrA23vjb8pWaBUcbCaO1e37PiCtFQadPeW7XuzAkFhbgNLCauVZnTxB9Zirk+wbWJ+yec55Y3GNs7o6mEpUi44SuqjlG8ZXD6LxmjRwoXhNpABOR5F4N1W7FejKoSTwEizlILMepPvkzV9ZbdbzWOIC6cTMVNsz4S5NUYML5TQxe0HobinqfgPPnHs5BNNrcbSrYhfUJ6H8JvjD2ack2uiIzXMGr1GZjc34zVESIoT1EqVI8WTcnbHFjgEaUx0GZIwYsTIMSIqUgsGKUxu8UDKB0mxV+aMCSOO7fW09PbH7XUcapRHDPTVSSAbFTwIPAnvA6TzFTMn9k8/wATg69JaFTdR6gG4blVYkC9r+dukA9R3hKn/fB+5Pc35wiiWWyEISFCEIQBnF4paSM7kKqglmPICeQ9pc5fG4utXckmpUZhfkt7Ko7gFCjynZe3na2pRRMGii1ZPSPV3mDDdeyqtjz3Te84UFgCQkzuRcIAkLFBYoCZgGLTI04TIEVaAWnZ3aQkinVOp0V/4N16yzNUHAanpOaU19/Kel9kdiqNGlSqON+oyIx3gN1WKgmy9Cec4MuluVxO/Dq9sal+Dl+KSqlPf3HK3tvAHdB7i3ASG9O7HnpyE9KvRVlKkAqRYqQCCO4iVDMOzSg771I+jvxTdDL5d0zWn2rgq1Sk+eDk1CsHG6ZYcs7JXxdAVVqou/veoytyJHES1YjsnQlSlYj611+K2OnhLtl2AFCklNdQotfv7z75lHFzyM2oTj9L5PJ22Gx9fK8QaNYct5HGqup5qenAjkR4SDE9bbb7HUs1wrUagAcXNKrzpvbQ9QeBHMeU8qZpltTDVqlGqu69NirL3EG3mOd+4idFUcN2a0WpiAYoQQeUzMQpiwZkQzFKJgQvKB5DNmk3cbEEEEcQQbgjwM1EMeRpQWL++GN+tS/Y/nCQXpYQQ9dwhCYlCaOc5zRwdE1q7inTWwLG51JsAANSSTwE3pybt72jprhkwgINVqiVGH1UUNYnqSRbwgHL+0Tah8xx71GG6E+aRL3sqM3Md5JMre7EAxwGUgkrElY9aYIigNgxYmCkwBIUcAi1WJWbuX4F69RKdNSzuwVVHEkmwEoLV2ZbGnMcWN4fM0rPVPIi/qp4sR7gZ6RAlf2H2UXLMItIWLn1qrj6Tka26DQDw6ywyAIQhACEIQAnIO3LYE1l+X0Fu9NQK6AatTHCr1KjQ9LHlOvxLoCCDqDoQdRaAeLLRQl77Wdgf7MxW/SH/lq5Y07f4bcWpeA4jp4GUQSFFiLWNiKUykHICJvMgygcWOiau9HkqSgehE70xAPYkJgGZMxBgm08ydrG06ZhmLNSsadJRSVx9PdLFn6gkm3QCXTtd7UxZ8Fg271r11PkaSEe5j5d84xKAilhMrBBQmZiZgARDdmbzEFFIs7d2KbFhE+XVR6zXWgDyXg1TxOoHS/fOO5Pl7YmvTpJ7VR1QeLEC89ZZdgVoUadJPZpoqL4KAB+EgNmEIQAhCEAIQhACEIQCL2l2epZhhqmHrD1XGjDijD2XXqD+XOeVNotn6uAxL0KwsyHiODLxV16Eaz1/Of9r+w/9oYT01Nfn6ALCw1enxen1P0h1uOcA83RULWmCYBgmKUxF4uAEUswIulTLsFUFmYgKo1LE8ABzMoC8J0f/wAEcZ3fEQgHoHn74xmf6ir/AJb/ALphCQHjp+JhCErIKEyIQkKKmYQlBgxQhCAWzsu/91wv+Yf3GnpsTMJAEIQgBCEIAQhCAEIQgBMGEIB44xv6xvvH8ZrtCEARHBMwgBOkdiP/AK4ef4TMJSHoKEISF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334" y="2490743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768148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s-CL" sz="4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Trabajemos juntos &gt; XFIDA</a:t>
            </a:r>
            <a:r>
              <a:rPr lang="es-CL" sz="4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/>
            </a:r>
            <a:br>
              <a:rPr lang="es-CL" sz="4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31840" y="4878646"/>
            <a:ext cx="3218115" cy="1496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10"/>
          <a:srcRect r="38424" b="7028"/>
          <a:stretch/>
        </p:blipFill>
        <p:spPr bwMode="auto">
          <a:xfrm>
            <a:off x="2285531" y="850457"/>
            <a:ext cx="3999958" cy="1496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encrypted-tbn2.google.com/images?q=tbn:ANd9GcRkLlb7iF1dJQDLB69hO1DLyNdxd4i8UYgVj2aX-jG73c0H6pBy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130" y="4941168"/>
            <a:ext cx="1817255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 descr="logo_top_byte.gif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s-CL" sz="2300" dirty="0" smtClean="0"/>
              <a:t>	Queremos </a:t>
            </a:r>
            <a:r>
              <a:rPr lang="es-CL" sz="2300" dirty="0" smtClean="0"/>
              <a:t>ganarnos su confianza, a través de soluciones tecnológicas que permitan hacer más eficiente la gestión del negocio de su Empresa y brindándole a su Compañía siempre un valor agregado.</a:t>
            </a:r>
            <a:r>
              <a:rPr lang="es-CL" sz="2400" dirty="0" smtClean="0"/>
              <a:t/>
            </a:r>
            <a:br>
              <a:rPr lang="es-CL" sz="2400" dirty="0" smtClean="0"/>
            </a:br>
            <a:endParaRPr lang="es-CL" sz="2400" dirty="0" smtClean="0"/>
          </a:p>
          <a:p>
            <a:pPr lvl="2" algn="just"/>
            <a:r>
              <a:rPr lang="es-CL" sz="2000" dirty="0" smtClean="0"/>
              <a:t>Adecuamos lo mejor posible la relación Costo/Beneficio.</a:t>
            </a:r>
          </a:p>
          <a:p>
            <a:pPr lvl="2" algn="just"/>
            <a:r>
              <a:rPr lang="es-CL" sz="2000" dirty="0" smtClean="0"/>
              <a:t>Optimizamos la utilización de los recursos y su utilización.</a:t>
            </a:r>
          </a:p>
          <a:p>
            <a:pPr lvl="2" algn="just"/>
            <a:r>
              <a:rPr lang="es-CL" sz="2000" dirty="0" smtClean="0"/>
              <a:t>Aumentamos la productividad derivado del incremento de niveles de servicio.</a:t>
            </a:r>
          </a:p>
          <a:p>
            <a:pPr lvl="2" algn="just"/>
            <a:r>
              <a:rPr lang="es-CL" sz="2000" dirty="0" smtClean="0"/>
              <a:t>Buscamos la innovación en la adopción de nuevas tecnologías.</a:t>
            </a:r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CL" sz="2900" dirty="0">
                <a:latin typeface="Arial Black" pitchFamily="34" charset="0"/>
              </a:rPr>
              <a:t>Nuestro </a:t>
            </a:r>
            <a:r>
              <a:rPr lang="es-CL" sz="2900" dirty="0" smtClean="0">
                <a:latin typeface="Arial Black" pitchFamily="34" charset="0"/>
              </a:rPr>
              <a:t>Enfoque &gt;</a:t>
            </a:r>
            <a:endParaRPr lang="es-CL" sz="2900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sz="2400" dirty="0" smtClean="0"/>
              <a:t>Profesionales con excelente calidad técnica y humana.</a:t>
            </a:r>
          </a:p>
          <a:p>
            <a:pPr lvl="0"/>
            <a:r>
              <a:rPr lang="es-CL" sz="2400" dirty="0" smtClean="0"/>
              <a:t>Nuestra vocación es el servicio.</a:t>
            </a:r>
          </a:p>
          <a:p>
            <a:pPr lvl="0"/>
            <a:r>
              <a:rPr lang="es-CL" sz="2400" dirty="0" smtClean="0"/>
              <a:t>En nuestros procesos productivos aplicamos las mejores prácticas de la industria.</a:t>
            </a:r>
          </a:p>
          <a:p>
            <a:pPr lvl="0"/>
            <a:r>
              <a:rPr lang="es-CL" sz="2400" dirty="0" smtClean="0"/>
              <a:t>Queremos que nuestra relación con nuestros clientes sea duradera.</a:t>
            </a:r>
          </a:p>
          <a:p>
            <a:pPr>
              <a:buNone/>
            </a:pP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71441"/>
            <a:ext cx="8229600" cy="637279"/>
          </a:xfrm>
        </p:spPr>
        <p:txBody>
          <a:bodyPr>
            <a:normAutofit/>
          </a:bodyPr>
          <a:lstStyle/>
          <a:p>
            <a:r>
              <a:rPr lang="es-CL" sz="2900" dirty="0">
                <a:latin typeface="Arial Black" pitchFamily="34" charset="0"/>
              </a:rPr>
              <a:t>Nuestra </a:t>
            </a:r>
            <a:r>
              <a:rPr lang="es-CL" sz="2900" dirty="0" smtClean="0">
                <a:latin typeface="Arial Black" pitchFamily="34" charset="0"/>
              </a:rPr>
              <a:t>Fuerza &gt;</a:t>
            </a:r>
            <a:endParaRPr lang="es-CL" sz="2900" dirty="0">
              <a:latin typeface="Arial Black" pitchFamily="34" charset="0"/>
            </a:endParaRPr>
          </a:p>
        </p:txBody>
      </p:sp>
      <p:pic>
        <p:nvPicPr>
          <p:cNvPr id="5" name="4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pic>
        <p:nvPicPr>
          <p:cNvPr id="3076" name="Picture 4" descr="https://encrypted-tbn0.google.com/images?q=tbn:ANd9GcQEWkCOtRM5wFv4LwAHw-SPWe1kSav0aPBONQ-CMgEgu7T9EXq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24" y="4161174"/>
            <a:ext cx="3600400" cy="26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3573016"/>
            <a:ext cx="8229600" cy="710952"/>
          </a:xfrm>
        </p:spPr>
        <p:txBody>
          <a:bodyPr>
            <a:normAutofit/>
          </a:bodyPr>
          <a:lstStyle/>
          <a:p>
            <a:r>
              <a:rPr lang="es-CL" sz="2900" dirty="0">
                <a:latin typeface="Arial Black" pitchFamily="34" charset="0"/>
              </a:rPr>
              <a:t>Nuestras </a:t>
            </a:r>
            <a:r>
              <a:rPr lang="es-CL" sz="2900" dirty="0" smtClean="0">
                <a:latin typeface="Arial Black" pitchFamily="34" charset="0"/>
              </a:rPr>
              <a:t>Alianzas &gt;</a:t>
            </a:r>
            <a:endParaRPr lang="es-CL" sz="2900" dirty="0">
              <a:latin typeface="Arial Black" pitchFamily="34" charset="0"/>
            </a:endParaRPr>
          </a:p>
        </p:txBody>
      </p:sp>
      <p:pic>
        <p:nvPicPr>
          <p:cNvPr id="12" name="11 Imagen" descr="Codelco Chil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" y="1052736"/>
            <a:ext cx="1529542" cy="7813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14 Imagen" descr="banco Edward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52736"/>
            <a:ext cx="1512916" cy="8146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15 Imagen" descr="Italpasta S.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1512168" cy="781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2 Título"/>
          <p:cNvSpPr txBox="1">
            <a:spLocks/>
          </p:cNvSpPr>
          <p:nvPr/>
        </p:nvSpPr>
        <p:spPr>
          <a:xfrm>
            <a:off x="467544" y="188640"/>
            <a:ext cx="8229600" cy="69770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Nuestras </a:t>
            </a:r>
            <a:r>
              <a:rPr lang="es-CL" sz="29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Referencias &gt;</a:t>
            </a:r>
            <a:endParaRPr lang="es-CL" sz="29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8" name="17 Imagen" descr="boto_part_ibm.gif"/>
          <p:cNvPicPr>
            <a:picLocks noChangeAspect="1"/>
          </p:cNvPicPr>
          <p:nvPr/>
        </p:nvPicPr>
        <p:blipFill>
          <a:blip r:embed="rId5"/>
          <a:srcRect l="48530" b="8333"/>
          <a:stretch>
            <a:fillRect/>
          </a:stretch>
        </p:blipFill>
        <p:spPr>
          <a:xfrm>
            <a:off x="509139" y="4642425"/>
            <a:ext cx="1666864" cy="785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18 Imagen" descr="boto_part_ingram.gif"/>
          <p:cNvPicPr>
            <a:picLocks noChangeAspect="1"/>
          </p:cNvPicPr>
          <p:nvPr/>
        </p:nvPicPr>
        <p:blipFill>
          <a:blip r:embed="rId6"/>
          <a:srcRect l="48530" b="8333"/>
          <a:stretch>
            <a:fillRect/>
          </a:stretch>
        </p:blipFill>
        <p:spPr>
          <a:xfrm>
            <a:off x="2915816" y="4642425"/>
            <a:ext cx="1666864" cy="785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19 Imagen" descr="boto_part_lenovo.gif"/>
          <p:cNvPicPr>
            <a:picLocks noChangeAspect="1"/>
          </p:cNvPicPr>
          <p:nvPr/>
        </p:nvPicPr>
        <p:blipFill rotWithShape="1">
          <a:blip r:embed="rId7"/>
          <a:srcRect l="48530" b="8333"/>
          <a:stretch/>
        </p:blipFill>
        <p:spPr>
          <a:xfrm>
            <a:off x="5430756" y="4642425"/>
            <a:ext cx="1666864" cy="785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1" name="20 Imagen" descr="logo_top_byte.gif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pic>
        <p:nvPicPr>
          <p:cNvPr id="13" name="12 Imagen" descr="Ministerio de Educación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" y="2276872"/>
            <a:ext cx="1530000" cy="781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 descr="http://t0.gstatic.com/images?q=tbn:ANd9GcRClOeU_gLYdD5Rftv1a1iuMtBlCC1G5cyVg2XZirWPEsgcf7d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35559"/>
            <a:ext cx="1666528" cy="676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098" name="Picture 2" descr="https://encrypted-tbn1.google.com/images?q=tbn:ANd9GcT4KPJ5Cn-ensbPsXTtPh06cJmJHxElFkp70THc8Y-bceScycLsZ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95" y="2060848"/>
            <a:ext cx="1463906" cy="14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351309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s-CL" sz="2300" dirty="0" smtClean="0"/>
              <a:t>	Según </a:t>
            </a:r>
            <a:r>
              <a:rPr lang="es-CL" sz="2300" dirty="0" smtClean="0"/>
              <a:t>la normativa de la </a:t>
            </a:r>
            <a:r>
              <a:rPr lang="es-CL" sz="2300" dirty="0" smtClean="0"/>
              <a:t>Superintendencia de </a:t>
            </a:r>
            <a:r>
              <a:rPr lang="es-CL" sz="2300" dirty="0" smtClean="0"/>
              <a:t>Valores y Seguros. Los estados financieros deberán prepararse de acuerdo a las </a:t>
            </a:r>
            <a:r>
              <a:rPr lang="es-CL" sz="2300" dirty="0" smtClean="0"/>
              <a:t>normas internacionales </a:t>
            </a:r>
            <a:r>
              <a:rPr lang="es-CL" sz="2300" dirty="0" smtClean="0"/>
              <a:t>de Información Financiera (IFRS) emitidas por la International Accounting Standard Board (IASB).</a:t>
            </a:r>
          </a:p>
          <a:p>
            <a:pPr algn="just"/>
            <a:endParaRPr lang="es-CL" sz="2300" dirty="0" smtClean="0"/>
          </a:p>
          <a:p>
            <a:pPr marL="109728" indent="0" algn="just">
              <a:buNone/>
            </a:pPr>
            <a:r>
              <a:rPr lang="es-CL" sz="2300" dirty="0" smtClean="0"/>
              <a:t>	Adicionalmente </a:t>
            </a:r>
            <a:r>
              <a:rPr lang="es-CL" sz="2300" dirty="0" smtClean="0"/>
              <a:t>la SVS especifica que las entidades aseguradoras deben divulgar información que no esta directamente reflejada en dichos </a:t>
            </a:r>
            <a:r>
              <a:rPr lang="es-CL" sz="2300" dirty="0" smtClean="0"/>
              <a:t>estados financieros</a:t>
            </a:r>
            <a:r>
              <a:rPr lang="es-CL" sz="2300" dirty="0" smtClean="0"/>
              <a:t>. Esta información llamada </a:t>
            </a:r>
            <a:r>
              <a:rPr lang="es-CL" sz="2300" dirty="0" smtClean="0"/>
              <a:t>revelaciones financieras (RF) </a:t>
            </a:r>
            <a:r>
              <a:rPr lang="es-CL" sz="2300" dirty="0" smtClean="0"/>
              <a:t>deberá ser presentada con carácter de obligatoria.</a:t>
            </a:r>
          </a:p>
          <a:p>
            <a:pPr algn="just"/>
            <a:endParaRPr lang="es-CL" sz="23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s-CL" sz="2900" dirty="0" smtClean="0">
                <a:latin typeface="Arial Black" pitchFamily="34" charset="0"/>
              </a:rPr>
              <a:t>IFRS, XBRL. La estandarización financiera ya esta aquí &gt;</a:t>
            </a:r>
            <a:endParaRPr lang="es-CL" sz="2900" dirty="0">
              <a:latin typeface="Arial Black" pitchFamily="34" charset="0"/>
            </a:endParaRPr>
          </a:p>
        </p:txBody>
      </p:sp>
      <p:pic>
        <p:nvPicPr>
          <p:cNvPr id="4" name="3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hQSEBITEhITFBQUGRwaFxcWFx0fIBwiGhgdIBwXGBohJyofIx0jIBgZHy8sKCovLSwuHB8xNjAqPSYtLCkBCQoKDgwOGA4PFjUkHiQqNTY1NSktNSk1Mis1LTUsLjAyNTU1NiwqNSs1LCwyNTU1NiotLTU1NikpKTU1LDYpKf/AABEIACYAoQMBIgACEQEDEQH/xAAcAAEAAgMAAwAAAAAAAAAAAAAABQYDBAcBAgj/xAA5EAABAwIEAgYIBQQDAAAAAAABAAIDBBEFBhIhMUEHExdUYdEiMkJRcYGRkhRyobHBIzQ1UhVDsv/EABoBAQADAAMAAAAAAAAAAAAAAAACBAUBBgf/xAAmEQACAgECBAcBAAAAAAAAAAAAAQIRAwQhIjFTkRMUFVFhcYFB/9oADAMBAAIRAxEAPwCM7T8R7yfsZ5J2n4j3k/YzyVWRQs9C8pg6a7ItPafiPeT9jPJO0/Ee8n7GeSqyJY8pg6a7ItPafiPeT9jPJZqfpDxWS+iaR9uOmJpt8bNVQXUcotnOEWwuwqet/r3LQeBtpLvRta36oVdVjwYYqXhR3dbpJL72JWAV9oWS4tHFUTM1NhdCy/A7X+X7qnVueMXh1dZJI0NNi4xNtfwOmyuVbNRjEKP8Y1xrtEYOn1A/2S/e3w4jgvNWKvqsRGK6fwukmPTY7g+jotv7vW3vbxXJlYskYtOeOLuuaS/tcO3ESmT8emmwl1RK/VKBJ6VgPVvbYC2yydHmNzVMEjpn63NdYGwHLwCi8gf4J/5Zv5Wbon/tpvz/AMKS5GNrIqOeaS2tkXh2MYlVTzRwVDB1ZPrgDbVbazSpiHC8Y1N1VMBbcX35c/8ArVZyxmaKjq6l02qziQNIB9u/MhXXCOkSmqZmQxiTU+9rtbbYE7+kfchVIjN+O1bK+Onp5QzrA0AEC13G1ybErHiFdi9IzrZHRSxt9awB2952abeI4LFmp1sapSdgDH/7W7mrP9O6nkigJlfINIs02F+ZJG/ha6As2WcfbWU7ZQNJvpc33EcR+oPzVXx7NVTPWGjobNLTZ0m3LibkEBo4cLqW6PcGfT0dpRpc9xfp5gEAAHx2v81VcappsNxB1WyPrInkm/L0vWa4+yb7g/vugJOXB8XhGtlUJrblmxv8A4b/AFCsuIV9SwNdHCJBpBc2xBub3tvbbZa+A56pqohrXGOQ+w/a/wCU8D+/grCgMdO5xY0vADiBqA5G24HzWREQBERAfKSLpHYfU94g+jvJOw+p7xB9HeShTO9+paXqHN0XSOw+p7xB9HeSdh9T3iD6O8kpj1LS9Q5uui5fliqsJFK2pjo5opdTnOdp6wG+9+PPl/qF79h9T3iD6O8l47D6jvEH0d5JTK+fWaXKkvFpp2WSpxWKKvoKd1L+Jk0MAqyBqOxGpu24HEm+260ZGto/+SfVVsdQyQPb+H1elqLjpBaeBF7bfHkpjDMv4rBCyFlVSFrBpaXRuLgOW/gqpL0KVTnFzqmEucSSSHbk8TwXJmYpYLqWRJfFu979uH8LFkD/AAT/AITfys3RP/bTfn/hSuWsqvpsONI57HOIeNTb29O9uO/NZMmZYfRRPY97Xlzr3aCOXipLkZGrmp55yi9m2Vfo8ha6tq9TQePEA+2uispGA3DGg+8NCreVsoPpaieV0jXCW9gARa7r73VpQrHNc3QtfjNM1wDmuMYIPAgu3BW1nvJrGQiopY2xui3cIxa4/wBgBzbxUvi+UHzV8NUJGhsZYS0g3Ol19jwVncwEEEXB2IKAhMnZhFXTNcT/AFGejIPH3/A8fqpvZw5EH5hVHBMkyUlY6WKZnUvveMtN7He1+FweC1Jso18Msj6SrAbI4u0u4DUb8CHN/RAaPSVlyCGNk8TRG8vAIbsDcE3A5EW5K55VrHS0UEkm7nMFz77bX/RVVuQampla+vqQ9rfZb+w2DRfwCvsMIY1rWizWgAD3AcAgPdERAEREAREQBERAEREAREQBERAEREAREQBERAEREAREQBE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4" descr="data:image/jpeg;base64,/9j/4AAQSkZJRgABAQAAAQABAAD/2wCEAAkGBhQSEBITEhITFBQUGRwaFxcWFx0fIBwiGhgdIBwXGBohJyofIx0jIBgZHy8sKCovLSwuHB8xNjAqPSYtLCkBCQoKDgwOGA4PFjUkHiQqNTY1NSktNSk1Mis1LTUsLjAyNTU1NiwqNSs1LCwyNTU1NiotLTU1NikpKTU1LDYpKf/AABEIACYAoQMBIgACEQEDEQH/xAAcAAEAAgMAAwAAAAAAAAAAAAAABQYDBAcBAgj/xAA5EAABAwIEAgYIBQQDAAAAAAABAAIDBBEFBhIhMUEHExdUYdEiMkJRcYGRkhRyobHBIzQ1UhVDsv/EABoBAQADAAMAAAAAAAAAAAAAAAACBAUBBgf/xAAmEQACAgECBAcBAAAAAAAAAAAAAQIRAwQhIjFTkRMUFVFhcYFB/9oADAMBAAIRAxEAPwCM7T8R7yfsZ5J2n4j3k/YzyVWRQs9C8pg6a7ItPafiPeT9jPJO0/Ee8n7GeSqyJY8pg6a7ItPafiPeT9jPJZqfpDxWS+iaR9uOmJpt8bNVQXUcotnOEWwuwqet/r3LQeBtpLvRta36oVdVjwYYqXhR3dbpJL72JWAV9oWS4tHFUTM1NhdCy/A7X+X7qnVueMXh1dZJI0NNi4xNtfwOmyuVbNRjEKP8Y1xrtEYOn1A/2S/e3w4jgvNWKvqsRGK6fwukmPTY7g+jotv7vW3vbxXJlYskYtOeOLuuaS/tcO3ESmT8emmwl1RK/VKBJ6VgPVvbYC2yydHmNzVMEjpn63NdYGwHLwCi8gf4J/5Zv5Wbon/tpvz/AMKS5GNrIqOeaS2tkXh2MYlVTzRwVDB1ZPrgDbVbazSpiHC8Y1N1VMBbcX35c/8ArVZyxmaKjq6l02qziQNIB9u/MhXXCOkSmqZmQxiTU+9rtbbYE7+kfchVIjN+O1bK+Onp5QzrA0AEC13G1ybErHiFdi9IzrZHRSxt9awB2952abeI4LFmp1sapSdgDH/7W7mrP9O6nkigJlfINIs02F+ZJG/ha6As2WcfbWU7ZQNJvpc33EcR+oPzVXx7NVTPWGjobNLTZ0m3LibkEBo4cLqW6PcGfT0dpRpc9xfp5gEAAHx2v81VcappsNxB1WyPrInkm/L0vWa4+yb7g/vugJOXB8XhGtlUJrblmxv8A4b/AFCsuIV9SwNdHCJBpBc2xBub3tvbbZa+A56pqohrXGOQ+w/a/wCU8D+/grCgMdO5xY0vADiBqA5G24HzWREQBERAfKSLpHYfU94g+jvJOw+p7xB9HeShTO9+paXqHN0XSOw+p7xB9HeSdh9T3iD6O8kpj1LS9Q5uui5fliqsJFK2pjo5opdTnOdp6wG+9+PPl/qF79h9T3iD6O8l47D6jvEH0d5JTK+fWaXKkvFpp2WSpxWKKvoKd1L+Jk0MAqyBqOxGpu24HEm+260ZGto/+SfVVsdQyQPb+H1elqLjpBaeBF7bfHkpjDMv4rBCyFlVSFrBpaXRuLgOW/gqpL0KVTnFzqmEucSSSHbk8TwXJmYpYLqWRJfFu979uH8LFkD/AAT/AITfys3RP/bTfn/hSuWsqvpsONI57HOIeNTb29O9uO/NZMmZYfRRPY97Xlzr3aCOXipLkZGrmp55yi9m2Vfo8ha6tq9TQePEA+2uispGA3DGg+8NCreVsoPpaieV0jXCW9gARa7r73VpQrHNc3QtfjNM1wDmuMYIPAgu3BW1nvJrGQiopY2xui3cIxa4/wBgBzbxUvi+UHzV8NUJGhsZYS0g3Ol19jwVncwEEEXB2IKAhMnZhFXTNcT/AFGejIPH3/A8fqpvZw5EH5hVHBMkyUlY6WKZnUvveMtN7He1+FweC1Jso18Msj6SrAbI4u0u4DUb8CHN/RAaPSVlyCGNk8TRG8vAIbsDcE3A5EW5K55VrHS0UEkm7nMFz77bX/RVVuQampla+vqQ9rfZb+w2DRfwCvsMIY1rWizWgAD3AcAgPdERAEREAREQBERAEREAREQBERAEREAREQBERAEREAREQBER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6" descr="data:image/jpeg;base64,/9j/4AAQSkZJRgABAQAAAQABAAD/2wCEAAkGBhQSEBITEhITFBQUGRwaFxcWFx0fIBwiGhgdIBwXGBohJyofIx0jIBgZHy8sKCovLSwuHB8xNjAqPSYtLCkBCQoKDgwOGA4PFjUkHiQqNTY1NSktNSk1Mis1LTUsLjAyNTU1NiwqNSs1LCwyNTU1NiotLTU1NikpKTU1LDYpKf/AABEIACYAoQMBIgACEQEDEQH/xAAcAAEAAgMAAwAAAAAAAAAAAAAABQYDBAcBAgj/xAA5EAABAwIEAgYIBQQDAAAAAAABAAIDBBEFBhIhMUEHExdUYdEiMkJRcYGRkhRyobHBIzQ1UhVDsv/EABoBAQADAAMAAAAAAAAAAAAAAAACBAUBBgf/xAAmEQACAgECBAcBAAAAAAAAAAAAAQIRAwQhIjFTkRMUFVFhcYFB/9oADAMBAAIRAxEAPwCM7T8R7yfsZ5J2n4j3k/YzyVWRQs9C8pg6a7ItPafiPeT9jPJO0/Ee8n7GeSqyJY8pg6a7ItPafiPeT9jPJZqfpDxWS+iaR9uOmJpt8bNVQXUcotnOEWwuwqet/r3LQeBtpLvRta36oVdVjwYYqXhR3dbpJL72JWAV9oWS4tHFUTM1NhdCy/A7X+X7qnVueMXh1dZJI0NNi4xNtfwOmyuVbNRjEKP8Y1xrtEYOn1A/2S/e3w4jgvNWKvqsRGK6fwukmPTY7g+jotv7vW3vbxXJlYskYtOeOLuuaS/tcO3ESmT8emmwl1RK/VKBJ6VgPVvbYC2yydHmNzVMEjpn63NdYGwHLwCi8gf4J/5Zv5Wbon/tpvz/AMKS5GNrIqOeaS2tkXh2MYlVTzRwVDB1ZPrgDbVbazSpiHC8Y1N1VMBbcX35c/8ArVZyxmaKjq6l02qziQNIB9u/MhXXCOkSmqZmQxiTU+9rtbbYE7+kfchVIjN+O1bK+Onp5QzrA0AEC13G1ybErHiFdi9IzrZHRSxt9awB2952abeI4LFmp1sapSdgDH/7W7mrP9O6nkigJlfINIs02F+ZJG/ha6As2WcfbWU7ZQNJvpc33EcR+oPzVXx7NVTPWGjobNLTZ0m3LibkEBo4cLqW6PcGfT0dpRpc9xfp5gEAAHx2v81VcappsNxB1WyPrInkm/L0vWa4+yb7g/vugJOXB8XhGtlUJrblmxv8A4b/AFCsuIV9SwNdHCJBpBc2xBub3tvbbZa+A56pqohrXGOQ+w/a/wCU8D+/grCgMdO5xY0vADiBqA5G24HzWREQBERAfKSLpHYfU94g+jvJOw+p7xB9HeShTO9+paXqHN0XSOw+p7xB9HeSdh9T3iD6O8kpj1LS9Q5uui5fliqsJFK2pjo5opdTnOdp6wG+9+PPl/qF79h9T3iD6O8l47D6jvEH0d5JTK+fWaXKkvFpp2WSpxWKKvoKd1L+Jk0MAqyBqOxGpu24HEm+260ZGto/+SfVVsdQyQPb+H1elqLjpBaeBF7bfHkpjDMv4rBCyFlVSFrBpaXRuLgOW/gqpL0KVTnFzqmEucSSSHbk8TwXJmYpYLqWRJfFu979uH8LFkD/AAT/AITfys3RP/bTfn/hSuWsqvpsONI57HOIeNTb29O9uO/NZMmZYfRRPY97Xlzr3aCOXipLkZGrmp55yi9m2Vfo8ha6tq9TQePEA+2uispGA3DGg+8NCreVsoPpaieV0jXCW9gARa7r73VpQrHNc3QtfjNM1wDmuMYIPAgu3BW1nvJrGQiopY2xui3cIxa4/wBgBzbxUvi+UHzV8NUJGhsZYS0g3Ol19jwVncwEEEXB2IKAhMnZhFXTNcT/AFGejIPH3/A8fqpvZw5EH5hVHBMkyUlY6WKZnUvveMtN7He1+FweC1Jso18Msj6SrAbI4u0u4DUb8CHN/RAaPSVlyCGNk8TRG8vAIbsDcE3A5EW5K55VrHS0UEkm7nMFz77bX/RVVuQampla+vqQ9rfZb+w2DRfwCvsMIY1rWizWgAD3AcAgPdERAEREAREQBERAEREAREQBERAEREAREQBERAEREAREQBERAf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8" descr="data:image/jpeg;base64,/9j/4AAQSkZJRgABAQAAAQABAAD/2wCEAAkGBhQSEBITEhITFBQUGRwaFxcWFx0fIBwiGhgdIBwXGBohJyofIx0jIBgZHy8sKCovLSwuHB8xNjAqPSYtLCkBCQoKDgwOGA4PFjUkHiQqNTY1NSktNSk1Mis1LTUsLjAyNTU1NiwqNSs1LCwyNTU1NiotLTU1NikpKTU1LDYpKf/AABEIACYAoQMBIgACEQEDEQH/xAAcAAEAAgMAAwAAAAAAAAAAAAAABQYDBAcBAgj/xAA5EAABAwIEAgYIBQQDAAAAAAABAAIDBBEFBhIhMUEHExdUYdEiMkJRcYGRkhRyobHBIzQ1UhVDsv/EABoBAQADAAMAAAAAAAAAAAAAAAACBAUBBgf/xAAmEQACAgECBAcBAAAAAAAAAAAAAQIRAwQhIjFTkRMUFVFhcYFB/9oADAMBAAIRAxEAPwCM7T8R7yfsZ5J2n4j3k/YzyVWRQs9C8pg6a7ItPafiPeT9jPJO0/Ee8n7GeSqyJY8pg6a7ItPafiPeT9jPJZqfpDxWS+iaR9uOmJpt8bNVQXUcotnOEWwuwqet/r3LQeBtpLvRta36oVdVjwYYqXhR3dbpJL72JWAV9oWS4tHFUTM1NhdCy/A7X+X7qnVueMXh1dZJI0NNi4xNtfwOmyuVbNRjEKP8Y1xrtEYOn1A/2S/e3w4jgvNWKvqsRGK6fwukmPTY7g+jotv7vW3vbxXJlYskYtOeOLuuaS/tcO3ESmT8emmwl1RK/VKBJ6VgPVvbYC2yydHmNzVMEjpn63NdYGwHLwCi8gf4J/5Zv5Wbon/tpvz/AMKS5GNrIqOeaS2tkXh2MYlVTzRwVDB1ZPrgDbVbazSpiHC8Y1N1VMBbcX35c/8ArVZyxmaKjq6l02qziQNIB9u/MhXXCOkSmqZmQxiTU+9rtbbYE7+kfchVIjN+O1bK+Onp5QzrA0AEC13G1ybErHiFdi9IzrZHRSxt9awB2952abeI4LFmp1sapSdgDH/7W7mrP9O6nkigJlfINIs02F+ZJG/ha6As2WcfbWU7ZQNJvpc33EcR+oPzVXx7NVTPWGjobNLTZ0m3LibkEBo4cLqW6PcGfT0dpRpc9xfp5gEAAHx2v81VcappsNxB1WyPrInkm/L0vWa4+yb7g/vugJOXB8XhGtlUJrblmxv8A4b/AFCsuIV9SwNdHCJBpBc2xBub3tvbbZa+A56pqohrXGOQ+w/a/wCU8D+/grCgMdO5xY0vADiBqA5G24HzWREQBERAfKSLpHYfU94g+jvJOw+p7xB9HeShTO9+paXqHN0XSOw+p7xB9HeSdh9T3iD6O8kpj1LS9Q5uui5fliqsJFK2pjo5opdTnOdp6wG+9+PPl/qF79h9T3iD6O8l47D6jvEH0d5JTK+fWaXKkvFpp2WSpxWKKvoKd1L+Jk0MAqyBqOxGpu24HEm+260ZGto/+SfVVsdQyQPb+H1elqLjpBaeBF7bfHkpjDMv4rBCyFlVSFrBpaXRuLgOW/gqpL0KVTnFzqmEucSSSHbk8TwXJmYpYLqWRJfFu979uH8LFkD/AAT/AITfys3RP/bTfn/hSuWsqvpsONI57HOIeNTb29O9uO/NZMmZYfRRPY97Xlzr3aCOXipLkZGrmp55yi9m2Vfo8ha6tq9TQePEA+2uispGA3DGg+8NCreVsoPpaieV0jXCW9gARa7r73VpQrHNc3QtfjNM1wDmuMYIPAgu3BW1nvJrGQiopY2xui3cIxa4/wBgBzbxUvi+UHzV8NUJGhsZYS0g3Ol19jwVncwEEEXB2IKAhMnZhFXTNcT/AFGejIPH3/A8fqpvZw5EH5hVHBMkyUlY6WKZnUvveMtN7He1+FweC1Jso18Msj6SrAbI4u0u4DUb8CHN/RAaPSVlyCGNk8TRG8vAIbsDcE3A5EW5K55VrHS0UEkm7nMFz77bX/RVVuQampla+vqQ9rfZb+w2DRfwCvsMIY1rWizWgAD3AcAgPdERAEREAREQBERAEREAREQBERAEREAREQBERAEREAREQBERA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03" y="6021288"/>
            <a:ext cx="274577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386603"/>
          </a:xfrm>
        </p:spPr>
        <p:txBody>
          <a:bodyPr>
            <a:noAutofit/>
          </a:bodyPr>
          <a:lstStyle/>
          <a:p>
            <a:endParaRPr lang="es-CL" sz="2200" dirty="0" smtClean="0"/>
          </a:p>
          <a:p>
            <a:endParaRPr lang="es-CL" sz="2200" dirty="0" smtClean="0"/>
          </a:p>
          <a:p>
            <a:pPr algn="just"/>
            <a:endParaRPr lang="es-CL" sz="2200" dirty="0" smtClean="0"/>
          </a:p>
          <a:p>
            <a:pPr marL="109728" indent="0" algn="just">
              <a:buNone/>
            </a:pPr>
            <a:r>
              <a:rPr lang="es-CL" sz="2300" dirty="0" smtClean="0"/>
              <a:t>	Desde </a:t>
            </a:r>
            <a:r>
              <a:rPr lang="es-CL" sz="2300" dirty="0" smtClean="0"/>
              <a:t>el nacimiento de la normativa </a:t>
            </a:r>
            <a:br>
              <a:rPr lang="es-CL" sz="2300" dirty="0" smtClean="0"/>
            </a:br>
            <a:r>
              <a:rPr lang="es-CL" sz="2300" dirty="0" smtClean="0"/>
              <a:t>con la circular 2022 en Mayo del 2011, existen hasta la fecha, tres modificaciones en la definición de la Normativa impactando directamente en la Estructura y Contenido de las Revelaciones. Esto implica un alto porcentaje de variabilidad de la Información que se debe preparar y presentar.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55576" y="357166"/>
            <a:ext cx="75608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9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IFRS, XBRL. La estandarización financiera ya esta aquí &gt;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03" y="6021288"/>
            <a:ext cx="274577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500043"/>
            <a:ext cx="8229600" cy="624702"/>
          </a:xfrm>
        </p:spPr>
        <p:txBody>
          <a:bodyPr>
            <a:noAutofit/>
          </a:bodyPr>
          <a:lstStyle/>
          <a:p>
            <a:endParaRPr lang="es-CL" sz="2200" dirty="0" smtClean="0"/>
          </a:p>
          <a:p>
            <a:endParaRPr lang="es-CL" sz="2200" dirty="0" smtClean="0"/>
          </a:p>
          <a:p>
            <a:pPr algn="just"/>
            <a:endParaRPr lang="es-CL" sz="2200" dirty="0" smtClean="0"/>
          </a:p>
          <a:p>
            <a:pPr algn="just">
              <a:buNone/>
            </a:pPr>
            <a:endParaRPr lang="es-CL" sz="2200" dirty="0" smtClean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sz="2900" dirty="0">
                <a:latin typeface="Arial Black" pitchFamily="34" charset="0"/>
              </a:rPr>
              <a:t>Nuestra </a:t>
            </a:r>
            <a:r>
              <a:rPr lang="es-CL" sz="2900" dirty="0" smtClean="0">
                <a:latin typeface="Arial Black" pitchFamily="34" charset="0"/>
              </a:rPr>
              <a:t>respuesta al desafío &gt;</a:t>
            </a:r>
            <a:endParaRPr lang="es-CL" sz="2900" dirty="0">
              <a:latin typeface="Arial Black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1340768"/>
            <a:ext cx="800439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 smtClean="0"/>
              <a:t>	</a:t>
            </a:r>
            <a:r>
              <a:rPr lang="es-CL" sz="2300" dirty="0"/>
              <a:t>Tomando </a:t>
            </a:r>
            <a:r>
              <a:rPr lang="es-CL" sz="2300" dirty="0"/>
              <a:t>en cuenta </a:t>
            </a:r>
            <a:r>
              <a:rPr lang="es-CL" sz="2300" dirty="0"/>
              <a:t>este nuevo escenario y pensando en ayudar al desarrollo de su negocio de vuestra empresa, </a:t>
            </a:r>
            <a:r>
              <a:rPr lang="es-CL" sz="2300" dirty="0"/>
              <a:t>hemos desarrollado un producto </a:t>
            </a:r>
            <a:r>
              <a:rPr lang="es-CL" sz="2300" dirty="0"/>
              <a:t>flexible, capaz de ajustarse a los requerimientos de información de su empresa y la Superintendencia </a:t>
            </a:r>
            <a:r>
              <a:rPr lang="es-CL" sz="2300" dirty="0"/>
              <a:t>de Valores y </a:t>
            </a:r>
            <a:r>
              <a:rPr lang="es-CL" sz="2300" dirty="0"/>
              <a:t>Seguros (SVS). </a:t>
            </a:r>
          </a:p>
          <a:p>
            <a:r>
              <a:rPr lang="es-CL" sz="2300" dirty="0"/>
              <a:t>	</a:t>
            </a:r>
            <a:endParaRPr lang="es-CL" sz="2300" dirty="0"/>
          </a:p>
          <a:p>
            <a:pPr algn="just"/>
            <a:r>
              <a:rPr lang="es-CL" sz="2300" dirty="0"/>
              <a:t>	</a:t>
            </a:r>
            <a:r>
              <a:rPr lang="es-CL" sz="2300" dirty="0"/>
              <a:t>Estamos hablando de </a:t>
            </a:r>
            <a:r>
              <a:rPr lang="es-CL" sz="2300" b="1" dirty="0"/>
              <a:t>EXFIDA</a:t>
            </a:r>
            <a:r>
              <a:rPr lang="es-CL" sz="2300" dirty="0"/>
              <a:t> un software capaz de una adaptación </a:t>
            </a:r>
            <a:r>
              <a:rPr lang="es-CL" sz="2300" dirty="0"/>
              <a:t>única a la hora de enfrentar los </a:t>
            </a:r>
            <a:r>
              <a:rPr lang="es-CL" sz="2300" dirty="0"/>
              <a:t>continuos cambios del mundo IFRS, estados financieros  (EEFF) y XBRL.</a:t>
            </a:r>
            <a:endParaRPr lang="es-CL" sz="23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§"/>
            </a:pPr>
            <a:r>
              <a:rPr lang="es-CL" sz="2300" dirty="0" smtClean="0"/>
              <a:t>Aplicación 100% web.</a:t>
            </a:r>
          </a:p>
          <a:p>
            <a:pPr algn="just">
              <a:buFont typeface="Wingdings" pitchFamily="2" charset="2"/>
              <a:buChar char="§"/>
            </a:pPr>
            <a:r>
              <a:rPr lang="es-CL" sz="2300" dirty="0" smtClean="0"/>
              <a:t>Multiusuarios</a:t>
            </a:r>
          </a:p>
          <a:p>
            <a:pPr algn="just">
              <a:buFont typeface="Wingdings" pitchFamily="2" charset="2"/>
              <a:buChar char="§"/>
            </a:pPr>
            <a:r>
              <a:rPr lang="es-CL" sz="2300" dirty="0" smtClean="0"/>
              <a:t>Multiempresas</a:t>
            </a:r>
          </a:p>
          <a:p>
            <a:pPr algn="just">
              <a:buFont typeface="Wingdings" pitchFamily="2" charset="2"/>
              <a:buChar char="§"/>
            </a:pPr>
            <a:r>
              <a:rPr lang="es-CL" sz="2300" dirty="0" smtClean="0"/>
              <a:t>Pantallas amigables.</a:t>
            </a:r>
          </a:p>
          <a:p>
            <a:pPr algn="just">
              <a:buFont typeface="Wingdings" pitchFamily="2" charset="2"/>
              <a:buChar char="§"/>
            </a:pPr>
            <a:r>
              <a:rPr lang="es-CL" sz="2300" dirty="0" smtClean="0"/>
              <a:t>Pantallas de ingreso de información configurables.</a:t>
            </a:r>
          </a:p>
          <a:p>
            <a:pPr algn="just">
              <a:buFont typeface="Wingdings" pitchFamily="2" charset="2"/>
              <a:buChar char="§"/>
            </a:pPr>
            <a:r>
              <a:rPr lang="es-CL" sz="2300" dirty="0" smtClean="0"/>
              <a:t>Cumple con las especificaciones de la SVS.</a:t>
            </a:r>
            <a:endParaRPr lang="es-CL" sz="2300" dirty="0" smtClean="0"/>
          </a:p>
          <a:p>
            <a:pPr algn="just">
              <a:buFont typeface="Wingdings" pitchFamily="2" charset="2"/>
              <a:buChar char="§"/>
            </a:pPr>
            <a:r>
              <a:rPr lang="es-CL" sz="2300" dirty="0"/>
              <a:t>Generación de archivos </a:t>
            </a:r>
            <a:r>
              <a:rPr lang="es-CL" sz="2300" b="1" dirty="0"/>
              <a:t>XBRL</a:t>
            </a:r>
            <a:r>
              <a:rPr lang="es-CL" sz="2300" dirty="0"/>
              <a:t> </a:t>
            </a:r>
            <a:r>
              <a:rPr lang="es-CL" sz="2300" dirty="0" smtClean="0"/>
              <a:t>el cual independiza a su Empresa de los proveedores externos al momento de generar el envió de </a:t>
            </a:r>
            <a:r>
              <a:rPr lang="es-CL" sz="2300" b="1" dirty="0" smtClean="0"/>
              <a:t>XBRL</a:t>
            </a:r>
            <a:r>
              <a:rPr lang="es-CL" sz="2300" dirty="0" smtClean="0"/>
              <a:t> a la SVS</a:t>
            </a:r>
            <a:r>
              <a:rPr lang="es-CL" sz="2300" dirty="0" smtClean="0"/>
              <a:t>.</a:t>
            </a:r>
            <a:endParaRPr lang="es-CL" sz="2300" dirty="0" smtClean="0"/>
          </a:p>
          <a:p>
            <a:pPr algn="just">
              <a:buFont typeface="Wingdings" pitchFamily="2" charset="2"/>
              <a:buChar char="§"/>
            </a:pPr>
            <a:r>
              <a:rPr lang="es-CL" sz="2300" dirty="0" smtClean="0"/>
              <a:t>Proporciona </a:t>
            </a:r>
            <a:r>
              <a:rPr lang="es-CL" sz="2300" dirty="0" smtClean="0"/>
              <a:t>herramientas de Control que permiten tener una visión amplia sobre el estado de completitud de los datos para los períodos informados.</a:t>
            </a:r>
          </a:p>
          <a:p>
            <a:endParaRPr lang="es-CL" sz="2300" dirty="0" smtClean="0"/>
          </a:p>
          <a:p>
            <a:pPr algn="just"/>
            <a:endParaRPr lang="es-CL" sz="2300" dirty="0" smtClean="0"/>
          </a:p>
          <a:p>
            <a:pPr algn="just"/>
            <a:endParaRPr lang="es-CL" sz="2300" dirty="0" smtClean="0"/>
          </a:p>
          <a:p>
            <a:pPr algn="just"/>
            <a:endParaRPr lang="es-CL" sz="2300" dirty="0" smtClean="0"/>
          </a:p>
          <a:p>
            <a:pPr algn="just"/>
            <a:endParaRPr lang="es-CL" sz="2300" dirty="0" smtClean="0"/>
          </a:p>
          <a:p>
            <a:pPr algn="just"/>
            <a:endParaRPr lang="es-CL" sz="23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303"/>
          </a:xfrm>
        </p:spPr>
        <p:txBody>
          <a:bodyPr>
            <a:normAutofit/>
          </a:bodyPr>
          <a:lstStyle/>
          <a:p>
            <a:r>
              <a:rPr lang="es-CL" sz="2900" dirty="0">
                <a:latin typeface="Arial Black" pitchFamily="34" charset="0"/>
              </a:rPr>
              <a:t>Principales </a:t>
            </a:r>
            <a:r>
              <a:rPr lang="es-CL" sz="2900" dirty="0" smtClean="0">
                <a:latin typeface="Arial Black" pitchFamily="34" charset="0"/>
              </a:rPr>
              <a:t>Características &gt;</a:t>
            </a:r>
            <a:endParaRPr lang="es-CL" sz="2900" dirty="0">
              <a:latin typeface="Arial Black" pitchFamily="34" charset="0"/>
            </a:endParaRPr>
          </a:p>
        </p:txBody>
      </p:sp>
      <p:pic>
        <p:nvPicPr>
          <p:cNvPr id="4" name="3 Imagen" descr="logo_top_byt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396" y="357166"/>
            <a:ext cx="971550" cy="9715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1" y="6165304"/>
            <a:ext cx="1638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1092</TotalTime>
  <Words>271</Words>
  <Application>Microsoft Office PowerPoint</Application>
  <PresentationFormat>Presentación en pantalla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Concurrencia</vt:lpstr>
      <vt:lpstr>EXFIDA (Exposure Finantial Data) Software de gestión de Revelaciones y Estados Financieros para Entidades Aseguradoras.</vt:lpstr>
      <vt:lpstr>Nuestra empresa &gt;</vt:lpstr>
      <vt:lpstr>Nuestro Enfoque &gt;</vt:lpstr>
      <vt:lpstr>Nuestra Fuerza &gt;</vt:lpstr>
      <vt:lpstr>Nuestras Alianzas &gt;</vt:lpstr>
      <vt:lpstr>IFRS, XBRL. La estandarización financiera ya esta aquí &gt;</vt:lpstr>
      <vt:lpstr>Presentación de PowerPoint</vt:lpstr>
      <vt:lpstr>Nuestra respuesta al desafío &gt;</vt:lpstr>
      <vt:lpstr>Principales Características &gt;</vt:lpstr>
      <vt:lpstr>Ingreso XFIDA &gt;</vt:lpstr>
      <vt:lpstr>Presentación de PowerPoint</vt:lpstr>
      <vt:lpstr>Configure &gt; Estructuras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rreyes</dc:creator>
  <cp:lastModifiedBy>Zeus</cp:lastModifiedBy>
  <cp:revision>152</cp:revision>
  <dcterms:created xsi:type="dcterms:W3CDTF">2012-07-26T21:18:38Z</dcterms:created>
  <dcterms:modified xsi:type="dcterms:W3CDTF">2012-07-31T04:11:36Z</dcterms:modified>
</cp:coreProperties>
</file>