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64" r:id="rId6"/>
    <p:sldId id="257" r:id="rId7"/>
    <p:sldId id="261" r:id="rId8"/>
    <p:sldId id="279" r:id="rId9"/>
    <p:sldId id="258" r:id="rId10"/>
    <p:sldId id="277" r:id="rId11"/>
    <p:sldId id="282" r:id="rId12"/>
    <p:sldId id="275" r:id="rId13"/>
    <p:sldId id="266" r:id="rId14"/>
    <p:sldId id="267" r:id="rId15"/>
    <p:sldId id="270" r:id="rId16"/>
    <p:sldId id="269" r:id="rId17"/>
    <p:sldId id="268" r:id="rId18"/>
    <p:sldId id="280" r:id="rId19"/>
    <p:sldId id="281" r:id="rId20"/>
    <p:sldId id="272" r:id="rId21"/>
    <p:sldId id="273" r:id="rId22"/>
    <p:sldId id="274" r:id="rId23"/>
    <p:sldId id="271" r:id="rId24"/>
    <p:sldId id="260" r:id="rId25"/>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61" autoAdjust="0"/>
  </p:normalViewPr>
  <p:slideViewPr>
    <p:cSldViewPr>
      <p:cViewPr varScale="1">
        <p:scale>
          <a:sx n="70" d="100"/>
          <a:sy n="70" d="100"/>
        </p:scale>
        <p:origin x="-1368" y="-90"/>
      </p:cViewPr>
      <p:guideLst>
        <p:guide orient="horz" pos="2160"/>
        <p:guide pos="2880"/>
      </p:guideLst>
    </p:cSldViewPr>
  </p:slideViewPr>
  <p:outlineViewPr>
    <p:cViewPr>
      <p:scale>
        <a:sx n="33" d="100"/>
        <a:sy n="33" d="100"/>
      </p:scale>
      <p:origin x="0" y="75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24-08-2012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24-08-2012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24-08-2012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24-08-2012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2.gif"/><Relationship Id="rId5" Type="http://schemas.openxmlformats.org/officeDocument/2006/relationships/image" Target="../media/image21.png"/><Relationship Id="rId10" Type="http://schemas.openxmlformats.org/officeDocument/2006/relationships/image" Target="../media/image34.png"/><Relationship Id="rId4" Type="http://schemas.openxmlformats.org/officeDocument/2006/relationships/image" Target="../media/image23.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gif"/><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gif"/><Relationship Id="rId11" Type="http://schemas.openxmlformats.org/officeDocument/2006/relationships/image" Target="../media/image2.gif"/><Relationship Id="rId5" Type="http://schemas.openxmlformats.org/officeDocument/2006/relationships/image" Target="../media/image10.gif"/><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6104" y="4005064"/>
            <a:ext cx="7772400" cy="923564"/>
          </a:xfrm>
        </p:spPr>
        <p:txBody>
          <a:bodyPr>
            <a:normAutofit fontScale="90000"/>
          </a:bodyPr>
          <a:lstStyle/>
          <a:p>
            <a:r>
              <a:rPr lang="es-CL" dirty="0" smtClean="0"/>
              <a:t> </a:t>
            </a:r>
            <a:r>
              <a:rPr lang="es-CL" sz="5400" dirty="0" smtClean="0"/>
              <a:t/>
            </a:r>
            <a:br>
              <a:rPr lang="es-CL" sz="5400"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706368" y="643488"/>
            <a:ext cx="1273344" cy="1273344"/>
          </a:xfrm>
          <a:prstGeom prst="rect">
            <a:avLst/>
          </a:prstGeom>
        </p:spPr>
      </p:pic>
      <p:pic>
        <p:nvPicPr>
          <p:cNvPr id="5" name="4 Imagen" descr="logo_exfida.png"/>
          <p:cNvPicPr>
            <a:picLocks noChangeAspect="1"/>
          </p:cNvPicPr>
          <p:nvPr/>
        </p:nvPicPr>
        <p:blipFill>
          <a:blip r:embed="rId3"/>
          <a:stretch>
            <a:fillRect/>
          </a:stretch>
        </p:blipFill>
        <p:spPr>
          <a:xfrm>
            <a:off x="3944448" y="3345578"/>
            <a:ext cx="2571768" cy="648285"/>
          </a:xfrm>
          <a:prstGeom prst="rect">
            <a:avLst/>
          </a:prstGeom>
        </p:spPr>
      </p:pic>
      <p:sp>
        <p:nvSpPr>
          <p:cNvPr id="3" name="2 CuadroTexto"/>
          <p:cNvSpPr txBox="1"/>
          <p:nvPr/>
        </p:nvSpPr>
        <p:spPr>
          <a:xfrm>
            <a:off x="6516216" y="3716864"/>
            <a:ext cx="2016224" cy="276999"/>
          </a:xfrm>
          <a:prstGeom prst="rect">
            <a:avLst/>
          </a:prstGeom>
          <a:noFill/>
        </p:spPr>
        <p:txBody>
          <a:bodyPr wrap="square" rtlCol="0">
            <a:spAutoFit/>
          </a:bodyPr>
          <a:lstStyle/>
          <a:p>
            <a:r>
              <a:rPr lang="es-CL" sz="1200" b="1" dirty="0">
                <a:solidFill>
                  <a:schemeClr val="bg1">
                    <a:lumMod val="65000"/>
                  </a:schemeClr>
                </a:solidFill>
              </a:rPr>
              <a:t>Exposure Finantial Data</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4 Rectángulo"/>
          <p:cNvSpPr/>
          <p:nvPr/>
        </p:nvSpPr>
        <p:spPr>
          <a:xfrm>
            <a:off x="395536" y="1122710"/>
            <a:ext cx="8352928" cy="800219"/>
          </a:xfrm>
          <a:prstGeom prst="rect">
            <a:avLst/>
          </a:prstGeom>
        </p:spPr>
        <p:txBody>
          <a:bodyPr wrap="square">
            <a:spAutoFit/>
          </a:bodyPr>
          <a:lstStyle/>
          <a:p>
            <a:pPr algn="just"/>
            <a:r>
              <a:rPr lang="es-CL" sz="2300" dirty="0" smtClean="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Times New Roman" pitchFamily="18" charset="0"/>
                <a:cs typeface="Times New Roman" pitchFamily="18" charset="0"/>
              </a:rPr>
              <a:t>Acceda </a:t>
            </a:r>
            <a:r>
              <a:rPr lang="es-CL" sz="2300" dirty="0">
                <a:solidFill>
                  <a:schemeClr val="accent4">
                    <a:lumMod val="75000"/>
                  </a:schemeClr>
                </a:solidFill>
                <a:latin typeface="Times New Roman" pitchFamily="18" charset="0"/>
                <a:cs typeface="Times New Roman" pitchFamily="18" charset="0"/>
              </a:rPr>
              <a:t>a su información de acuerdo a su </a:t>
            </a:r>
            <a:r>
              <a:rPr lang="es-CL" sz="2300" dirty="0">
                <a:solidFill>
                  <a:schemeClr val="accent4">
                    <a:lumMod val="75000"/>
                  </a:schemeClr>
                </a:solidFill>
                <a:latin typeface="Times New Roman" pitchFamily="18" charset="0"/>
                <a:cs typeface="Times New Roman" pitchFamily="18" charset="0"/>
              </a:rPr>
              <a:t>perfil</a:t>
            </a:r>
            <a:r>
              <a:rPr lang="es-CL" sz="2300" dirty="0">
                <a:solidFill>
                  <a:schemeClr val="accent4">
                    <a:lumMod val="75000"/>
                  </a:schemeClr>
                </a:solidFill>
                <a:latin typeface="Times New Roman" pitchFamily="18" charset="0"/>
                <a:cs typeface="Times New Roman" pitchFamily="18" charset="0"/>
              </a:rPr>
              <a:t>, de manera fácil y oportuna.</a:t>
            </a:r>
          </a:p>
        </p:txBody>
      </p:sp>
      <p:sp>
        <p:nvSpPr>
          <p:cNvPr id="10" name="2 Título"/>
          <p:cNvSpPr>
            <a:spLocks noGrp="1"/>
          </p:cNvSpPr>
          <p:nvPr>
            <p:ph type="title"/>
          </p:nvPr>
        </p:nvSpPr>
        <p:spPr>
          <a:xfrm>
            <a:off x="-6752" y="13560"/>
            <a:ext cx="5802888" cy="637200"/>
          </a:xfrm>
        </p:spPr>
        <p:txBody>
          <a:bodyPr>
            <a:normAutofit/>
          </a:bodyPr>
          <a:lstStyle/>
          <a:p>
            <a:r>
              <a:rPr lang="es-CL" sz="2800" dirty="0">
                <a:solidFill>
                  <a:schemeClr val="bg2">
                    <a:lumMod val="50000"/>
                  </a:schemeClr>
                </a:solidFill>
                <a:latin typeface="Aharoni" pitchFamily="2" charset="-79"/>
                <a:cs typeface="Aharoni" pitchFamily="2" charset="-79"/>
              </a:rPr>
              <a:t>EXFIDA, seguro y confiable </a:t>
            </a:r>
            <a:r>
              <a:rPr lang="es-CL" sz="2800" dirty="0">
                <a:solidFill>
                  <a:schemeClr val="bg2">
                    <a:lumMod val="25000"/>
                  </a:schemeClr>
                </a:solidFill>
                <a:latin typeface="Aharoni" pitchFamily="2" charset="-79"/>
                <a:cs typeface="Aharoni" pitchFamily="2" charset="-79"/>
              </a:rPr>
              <a:t>&gt;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251520" y="2440268"/>
            <a:ext cx="8052837" cy="24288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2 Título"/>
          <p:cNvSpPr>
            <a:spLocks noGrp="1"/>
          </p:cNvSpPr>
          <p:nvPr>
            <p:ph type="title"/>
          </p:nvPr>
        </p:nvSpPr>
        <p:spPr>
          <a:xfrm>
            <a:off x="-5448" y="17328"/>
            <a:ext cx="8229600" cy="637200"/>
          </a:xfrm>
        </p:spPr>
        <p:txBody>
          <a:bodyPr>
            <a:normAutofit/>
          </a:bodyPr>
          <a:lstStyle/>
          <a:p>
            <a:r>
              <a:rPr lang="es-CL" sz="2800" dirty="0">
                <a:solidFill>
                  <a:schemeClr val="bg2">
                    <a:lumMod val="50000"/>
                  </a:schemeClr>
                </a:solidFill>
                <a:latin typeface="Aharoni" pitchFamily="2" charset="-79"/>
                <a:cs typeface="Aharoni" pitchFamily="2" charset="-79"/>
              </a:rPr>
              <a:t>EXFIDA, seguro y confiable </a:t>
            </a:r>
            <a:r>
              <a:rPr lang="es-CL" sz="2800" dirty="0">
                <a:solidFill>
                  <a:schemeClr val="bg2">
                    <a:lumMod val="25000"/>
                  </a:schemeClr>
                </a:solidFill>
                <a:latin typeface="Aharoni" pitchFamily="2" charset="-79"/>
                <a:cs typeface="Aharoni" pitchFamily="2" charset="-79"/>
              </a:rPr>
              <a:t>&gt;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6866" name="Picture 2"/>
          <p:cNvPicPr>
            <a:picLocks noChangeAspect="1" noChangeArrowheads="1"/>
          </p:cNvPicPr>
          <p:nvPr/>
        </p:nvPicPr>
        <p:blipFill>
          <a:blip r:embed="rId3"/>
          <a:srcRect/>
          <a:stretch>
            <a:fillRect/>
          </a:stretch>
        </p:blipFill>
        <p:spPr bwMode="auto">
          <a:xfrm>
            <a:off x="323528" y="1412776"/>
            <a:ext cx="7793760" cy="36695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5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5448" y="14552"/>
            <a:ext cx="5367540" cy="637200"/>
          </a:xfrm>
        </p:spPr>
        <p:txBody>
          <a:bodyPr>
            <a:noAutofit/>
          </a:bodyPr>
          <a:lstStyle/>
          <a:p>
            <a:pPr marL="109728" indent="0">
              <a:spcBef>
                <a:spcPct val="0"/>
              </a:spcBef>
              <a:buNone/>
            </a:pP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Controle su </a:t>
            </a:r>
            <a:r>
              <a:rPr lang="es-CL" sz="2800" b="1" dirty="0" smtClean="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Información </a:t>
            </a:r>
            <a:r>
              <a:rPr lang="es-CL" sz="28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6146" name="Picture 2"/>
          <p:cNvPicPr>
            <a:picLocks noChangeAspect="1" noChangeArrowheads="1"/>
          </p:cNvPicPr>
          <p:nvPr/>
        </p:nvPicPr>
        <p:blipFill>
          <a:blip r:embed="rId2"/>
          <a:srcRect/>
          <a:stretch>
            <a:fillRect/>
          </a:stretch>
        </p:blipFill>
        <p:spPr bwMode="auto">
          <a:xfrm>
            <a:off x="107504" y="1772816"/>
            <a:ext cx="7922102" cy="369436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539552" y="1116613"/>
            <a:ext cx="7932386" cy="800219"/>
          </a:xfrm>
          <a:prstGeom prst="rect">
            <a:avLst/>
          </a:prstGeom>
        </p:spPr>
        <p:txBody>
          <a:bodyPr wrap="square">
            <a:spAutoFit/>
          </a:bodyPr>
          <a:lstStyle/>
          <a:p>
            <a:pPr algn="just"/>
            <a:r>
              <a:rPr lang="es-CL" dirty="0" smtClean="0"/>
              <a:t>	</a:t>
            </a:r>
            <a:r>
              <a:rPr lang="es-CL" sz="2300" dirty="0" smtClean="0">
                <a:solidFill>
                  <a:schemeClr val="accent4">
                    <a:lumMod val="75000"/>
                  </a:schemeClr>
                </a:solidFill>
                <a:latin typeface="Times New Roman" pitchFamily="18" charset="0"/>
                <a:cs typeface="Times New Roman" pitchFamily="18" charset="0"/>
              </a:rPr>
              <a:t>	Controle </a:t>
            </a:r>
            <a:r>
              <a:rPr lang="es-CL" sz="2300" dirty="0">
                <a:solidFill>
                  <a:schemeClr val="accent4">
                    <a:lumMod val="75000"/>
                  </a:schemeClr>
                </a:solidFill>
                <a:latin typeface="Times New Roman" pitchFamily="18" charset="0"/>
                <a:cs typeface="Times New Roman" pitchFamily="18" charset="0"/>
              </a:rPr>
              <a:t>las operaciones de Cierre y Apertura de período para el Ingreso de su Información.</a:t>
            </a:r>
          </a:p>
        </p:txBody>
      </p:sp>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7" name="6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395536" y="1124744"/>
            <a:ext cx="8280920" cy="792088"/>
          </a:xfrm>
        </p:spPr>
        <p:txBody>
          <a:bodyPr>
            <a:noAutofit/>
          </a:bodyPr>
          <a:lstStyle/>
          <a:p>
            <a:pPr marL="109728" indent="0" algn="just">
              <a:buNone/>
            </a:pPr>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Times New Roman" pitchFamily="18" charset="0"/>
                <a:cs typeface="Times New Roman" pitchFamily="18" charset="0"/>
              </a:rPr>
              <a:t>Configure dinámicamente las estructuras de las Revelaciones según la normativa de la SVS.</a:t>
            </a:r>
          </a:p>
        </p:txBody>
      </p:sp>
      <p:sp>
        <p:nvSpPr>
          <p:cNvPr id="3" name="2 Título"/>
          <p:cNvSpPr>
            <a:spLocks noGrp="1"/>
          </p:cNvSpPr>
          <p:nvPr>
            <p:ph type="title"/>
          </p:nvPr>
        </p:nvSpPr>
        <p:spPr>
          <a:xfrm>
            <a:off x="1160" y="14552"/>
            <a:ext cx="5290920" cy="637200"/>
          </a:xfrm>
        </p:spPr>
        <p:txBody>
          <a:bodyPr>
            <a:noAutofit/>
          </a:bodyPr>
          <a:lstStyle/>
          <a:p>
            <a:r>
              <a:rPr lang="es-CL" sz="2800" dirty="0">
                <a:solidFill>
                  <a:schemeClr val="bg2">
                    <a:lumMod val="50000"/>
                  </a:schemeClr>
                </a:solidFill>
                <a:latin typeface="Aharoni" pitchFamily="2" charset="-79"/>
                <a:cs typeface="Aharoni" pitchFamily="2" charset="-79"/>
              </a:rPr>
              <a:t>Configure sus Revelaciones </a:t>
            </a:r>
            <a:r>
              <a:rPr lang="es-CL" sz="2800" dirty="0">
                <a:solidFill>
                  <a:schemeClr val="bg2">
                    <a:lumMod val="25000"/>
                  </a:schemeClr>
                </a:solidFill>
                <a:latin typeface="Aharoni" pitchFamily="2" charset="-79"/>
                <a:cs typeface="Aharoni" pitchFamily="2" charset="-79"/>
              </a:rPr>
              <a:t>&gt;</a:t>
            </a:r>
          </a:p>
        </p:txBody>
      </p:sp>
      <p:pic>
        <p:nvPicPr>
          <p:cNvPr id="4" name="Picture 6"/>
          <p:cNvPicPr>
            <a:picLocks noChangeAspect="1" noChangeArrowheads="1"/>
          </p:cNvPicPr>
          <p:nvPr/>
        </p:nvPicPr>
        <p:blipFill>
          <a:blip r:embed="rId2"/>
          <a:srcRect l="21799" t="2035" b="14518"/>
          <a:stretch>
            <a:fillRect/>
          </a:stretch>
        </p:blipFill>
        <p:spPr bwMode="auto">
          <a:xfrm>
            <a:off x="1561414" y="1556792"/>
            <a:ext cx="5818898" cy="41565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4" name="Picture 4"/>
          <p:cNvPicPr>
            <a:picLocks noChangeAspect="1" noChangeArrowheads="1"/>
          </p:cNvPicPr>
          <p:nvPr/>
        </p:nvPicPr>
        <p:blipFill>
          <a:blip r:embed="rId2"/>
          <a:srcRect/>
          <a:stretch>
            <a:fillRect/>
          </a:stretch>
        </p:blipFill>
        <p:spPr bwMode="auto">
          <a:xfrm>
            <a:off x="1187624" y="2204864"/>
            <a:ext cx="6101110" cy="34563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611560" y="1116613"/>
            <a:ext cx="8136904" cy="800219"/>
          </a:xfrm>
          <a:prstGeom prst="rect">
            <a:avLst/>
          </a:prstGeom>
        </p:spPr>
        <p:txBody>
          <a:bodyPr wrap="square">
            <a:spAutoFit/>
          </a:bodyPr>
          <a:lstStyle/>
          <a:p>
            <a:pPr algn="just"/>
            <a:r>
              <a:rPr lang="es-CL" sz="2300" dirty="0">
                <a:solidFill>
                  <a:schemeClr val="accent4">
                    <a:lumMod val="75000"/>
                  </a:schemeClr>
                </a:solidFill>
                <a:latin typeface="Times New Roman" pitchFamily="18" charset="0"/>
                <a:cs typeface="Times New Roman" pitchFamily="18" charset="0"/>
              </a:rPr>
              <a:t>	Configure</a:t>
            </a:r>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Times New Roman" pitchFamily="18" charset="0"/>
                <a:cs typeface="Times New Roman" pitchFamily="18" charset="0"/>
              </a:rPr>
              <a:t>las operatorias necesarias entre los campos de cada Revelación, estableciendo sumas y restas.</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
        <p:nvSpPr>
          <p:cNvPr id="9" name="2 Título"/>
          <p:cNvSpPr>
            <a:spLocks noGrp="1"/>
          </p:cNvSpPr>
          <p:nvPr>
            <p:ph type="title"/>
          </p:nvPr>
        </p:nvSpPr>
        <p:spPr>
          <a:xfrm>
            <a:off x="1160" y="14552"/>
            <a:ext cx="6299032" cy="637200"/>
          </a:xfrm>
        </p:spPr>
        <p:txBody>
          <a:bodyPr>
            <a:noAutofit/>
          </a:bodyPr>
          <a:lstStyle/>
          <a:p>
            <a:r>
              <a:rPr lang="es-CL" sz="2800" dirty="0" smtClean="0">
                <a:solidFill>
                  <a:schemeClr val="bg2">
                    <a:lumMod val="50000"/>
                  </a:schemeClr>
                </a:solidFill>
                <a:latin typeface="Aharoni" pitchFamily="2" charset="-79"/>
                <a:cs typeface="Aharoni" pitchFamily="2" charset="-79"/>
              </a:rPr>
              <a:t>Añada operaciones y formulas </a:t>
            </a:r>
            <a:r>
              <a:rPr lang="es-CL" sz="2800" dirty="0">
                <a:solidFill>
                  <a:schemeClr val="bg2">
                    <a:lumMod val="25000"/>
                  </a:schemeClr>
                </a:solidFill>
                <a:latin typeface="Aharoni" pitchFamily="2" charset="-79"/>
                <a:cs typeface="Aharoni" pitchFamily="2" charset="-79"/>
              </a:rPr>
              <a:t>&gt;</a:t>
            </a: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5448" y="3680"/>
            <a:ext cx="7286675" cy="637200"/>
          </a:xfrm>
        </p:spPr>
        <p:txBody>
          <a:bodyPr>
            <a:noAutofit/>
          </a:bodyPr>
          <a:lstStyle/>
          <a:p>
            <a:pPr marL="109728" indent="0">
              <a:spcBef>
                <a:spcPct val="0"/>
              </a:spcBef>
              <a:buNone/>
            </a:pP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Proceso e Ingreso de Información &gt;</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sp>
        <p:nvSpPr>
          <p:cNvPr id="3" name="2 Rectángulo"/>
          <p:cNvSpPr/>
          <p:nvPr/>
        </p:nvSpPr>
        <p:spPr>
          <a:xfrm>
            <a:off x="755576" y="1122710"/>
            <a:ext cx="7920880" cy="1154162"/>
          </a:xfrm>
          <a:prstGeom prst="rect">
            <a:avLst/>
          </a:prstGeom>
        </p:spPr>
        <p:txBody>
          <a:bodyPr wrap="square">
            <a:spAutoFit/>
          </a:bodyPr>
          <a:lstStyle/>
          <a:p>
            <a:pPr algn="just"/>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Times New Roman" pitchFamily="18" charset="0"/>
                <a:cs typeface="Times New Roman" pitchFamily="18" charset="0"/>
              </a:rPr>
              <a:t>Ingrese</a:t>
            </a:r>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Times New Roman" pitchFamily="18" charset="0"/>
                <a:cs typeface="Times New Roman" pitchFamily="18" charset="0"/>
              </a:rPr>
              <a:t>y almacene su información, para divulgarla de forma oportuna y fácil, validando dichos ingresos contra sus EEFF.</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899592" y="2204864"/>
            <a:ext cx="7072362" cy="32815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0" y="0"/>
            <a:ext cx="5727580" cy="637200"/>
          </a:xfrm>
        </p:spPr>
        <p:txBody>
          <a:bodyPr>
            <a:noAutofit/>
          </a:bodyPr>
          <a:lstStyle/>
          <a:p>
            <a:pPr marL="109728" indent="0">
              <a:spcBef>
                <a:spcPct val="0"/>
              </a:spcBef>
              <a:buNone/>
            </a:pP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Workflow de Aprobación </a:t>
            </a:r>
            <a:r>
              <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3" name="Picture 3"/>
          <p:cNvPicPr>
            <a:picLocks noChangeAspect="1" noChangeArrowheads="1"/>
          </p:cNvPicPr>
          <p:nvPr/>
        </p:nvPicPr>
        <p:blipFill>
          <a:blip r:embed="rId3"/>
          <a:srcRect b="6584"/>
          <a:stretch>
            <a:fillRect/>
          </a:stretch>
        </p:blipFill>
        <p:spPr bwMode="auto">
          <a:xfrm>
            <a:off x="1187624" y="1127626"/>
            <a:ext cx="5976664" cy="47129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3 Rectángulo"/>
          <p:cNvSpPr/>
          <p:nvPr/>
        </p:nvSpPr>
        <p:spPr>
          <a:xfrm>
            <a:off x="958872" y="1110516"/>
            <a:ext cx="7357544" cy="446276"/>
          </a:xfrm>
          <a:prstGeom prst="rect">
            <a:avLst/>
          </a:prstGeom>
        </p:spPr>
        <p:txBody>
          <a:bodyPr wrap="square">
            <a:spAutoFit/>
          </a:bodyPr>
          <a:lstStyle/>
          <a:p>
            <a:pPr algn="just"/>
            <a:r>
              <a:rPr lang="es-CL" sz="2300" dirty="0">
                <a:solidFill>
                  <a:schemeClr val="accent4">
                    <a:lumMod val="75000"/>
                  </a:schemeClr>
                </a:solidFill>
                <a:latin typeface="Times New Roman" pitchFamily="18" charset="0"/>
                <a:cs typeface="Times New Roman" pitchFamily="18" charset="0"/>
              </a:rPr>
              <a:t>Mantenga </a:t>
            </a:r>
            <a:r>
              <a:rPr lang="es-CL" sz="2300" dirty="0">
                <a:solidFill>
                  <a:schemeClr val="accent4">
                    <a:lumMod val="75000"/>
                  </a:schemeClr>
                </a:solidFill>
                <a:latin typeface="Times New Roman" pitchFamily="18" charset="0"/>
                <a:cs typeface="Times New Roman" pitchFamily="18" charset="0"/>
              </a:rPr>
              <a:t>el control sobre el estado de los RF por periodo.</a:t>
            </a:r>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14290" y="8879"/>
            <a:ext cx="6600202"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Validación en base a sus EE.FF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b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endPar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sp>
        <p:nvSpPr>
          <p:cNvPr id="4" name="3 Rectángulo"/>
          <p:cNvSpPr/>
          <p:nvPr/>
        </p:nvSpPr>
        <p:spPr>
          <a:xfrm>
            <a:off x="827584" y="1116613"/>
            <a:ext cx="7992888" cy="800219"/>
          </a:xfrm>
          <a:prstGeom prst="rect">
            <a:avLst/>
          </a:prstGeom>
        </p:spPr>
        <p:txBody>
          <a:bodyPr wrap="square">
            <a:spAutoFit/>
          </a:bodyPr>
          <a:lstStyle/>
          <a:p>
            <a:r>
              <a:rPr lang="es-CL" sz="2300" dirty="0" smtClean="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Times New Roman" pitchFamily="18" charset="0"/>
                <a:cs typeface="Times New Roman" pitchFamily="18" charset="0"/>
              </a:rPr>
              <a:t>Cargue </a:t>
            </a:r>
            <a:r>
              <a:rPr lang="es-CL" sz="2300" dirty="0">
                <a:solidFill>
                  <a:schemeClr val="accent4">
                    <a:lumMod val="75000"/>
                  </a:schemeClr>
                </a:solidFill>
                <a:latin typeface="Times New Roman" pitchFamily="18" charset="0"/>
                <a:cs typeface="Times New Roman" pitchFamily="18" charset="0"/>
              </a:rPr>
              <a:t>sus Estados Financieros en EXFIDA y valide sus Revelaciones en base a estos.</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1187624" y="1988840"/>
            <a:ext cx="6552728" cy="34094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4928" y="3680"/>
            <a:ext cx="6007232" cy="637200"/>
          </a:xfrm>
        </p:spPr>
        <p:txBody>
          <a:bodyPr>
            <a:noAutofit/>
          </a:bodyPr>
          <a:lstStyle/>
          <a:p>
            <a:pPr marL="109728" indent="0">
              <a:buNone/>
            </a:pP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Notificador de Cambios en EEFF </a:t>
            </a:r>
            <a:r>
              <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8195" name="Picture 3"/>
          <p:cNvPicPr>
            <a:picLocks noChangeAspect="1" noChangeArrowheads="1"/>
          </p:cNvPicPr>
          <p:nvPr/>
        </p:nvPicPr>
        <p:blipFill>
          <a:blip r:embed="rId3"/>
          <a:srcRect/>
          <a:stretch>
            <a:fillRect/>
          </a:stretch>
        </p:blipFill>
        <p:spPr bwMode="auto">
          <a:xfrm>
            <a:off x="1403648" y="2132856"/>
            <a:ext cx="6000792" cy="31424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3 Rectángulo"/>
          <p:cNvSpPr/>
          <p:nvPr/>
        </p:nvSpPr>
        <p:spPr>
          <a:xfrm>
            <a:off x="683568" y="1116613"/>
            <a:ext cx="7992888" cy="800219"/>
          </a:xfrm>
          <a:prstGeom prst="rect">
            <a:avLst/>
          </a:prstGeom>
        </p:spPr>
        <p:txBody>
          <a:bodyPr wrap="square">
            <a:spAutoFit/>
          </a:bodyPr>
          <a:lstStyle/>
          <a:p>
            <a:r>
              <a:rPr lang="es-CL" sz="2300" dirty="0"/>
              <a:t>	</a:t>
            </a:r>
            <a:r>
              <a:rPr lang="es-CL" sz="2300" dirty="0">
                <a:solidFill>
                  <a:schemeClr val="accent4">
                    <a:lumMod val="75000"/>
                  </a:schemeClr>
                </a:solidFill>
                <a:latin typeface="Times New Roman" pitchFamily="18" charset="0"/>
                <a:cs typeface="Times New Roman" pitchFamily="18" charset="0"/>
              </a:rPr>
              <a:t>Notifique </a:t>
            </a:r>
            <a:r>
              <a:rPr lang="es-CL" sz="2300" dirty="0">
                <a:solidFill>
                  <a:schemeClr val="accent4">
                    <a:lumMod val="75000"/>
                  </a:schemeClr>
                </a:solidFill>
                <a:latin typeface="Times New Roman" pitchFamily="18" charset="0"/>
                <a:cs typeface="Times New Roman" pitchFamily="18" charset="0"/>
              </a:rPr>
              <a:t>a sus Áreas de Negocio el cambio en sus </a:t>
            </a:r>
            <a:r>
              <a:rPr lang="es-CL" sz="2300" dirty="0">
                <a:solidFill>
                  <a:schemeClr val="accent4">
                    <a:lumMod val="75000"/>
                  </a:schemeClr>
                </a:solidFill>
                <a:latin typeface="Times New Roman" pitchFamily="18" charset="0"/>
                <a:cs typeface="Times New Roman" pitchFamily="18" charset="0"/>
              </a:rPr>
              <a:t>estados financieros </a:t>
            </a:r>
            <a:r>
              <a:rPr lang="es-CL" sz="2300" dirty="0">
                <a:solidFill>
                  <a:schemeClr val="accent4">
                    <a:lumMod val="75000"/>
                  </a:schemeClr>
                </a:solidFill>
                <a:latin typeface="Times New Roman" pitchFamily="18" charset="0"/>
                <a:cs typeface="Times New Roman" pitchFamily="18" charset="0"/>
              </a:rPr>
              <a:t>para la cuadratura de sus </a:t>
            </a:r>
            <a:r>
              <a:rPr lang="es-CL" sz="2300" dirty="0">
                <a:solidFill>
                  <a:schemeClr val="accent4">
                    <a:lumMod val="75000"/>
                  </a:schemeClr>
                </a:solidFill>
                <a:latin typeface="Times New Roman" pitchFamily="18" charset="0"/>
                <a:cs typeface="Times New Roman" pitchFamily="18" charset="0"/>
              </a:rPr>
              <a:t>revelaciones</a:t>
            </a:r>
            <a:r>
              <a:rPr lang="es-CL" sz="2300" dirty="0">
                <a:solidFill>
                  <a:schemeClr val="accent4">
                    <a:lumMod val="75000"/>
                  </a:schemeClr>
                </a:solidFill>
                <a:latin typeface="Times New Roman" pitchFamily="18" charset="0"/>
                <a:cs typeface="Times New Roman" pitchFamily="18" charset="0"/>
              </a:rPr>
              <a:t>.</a:t>
            </a:r>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extLst>
      <p:ext uri="{BB962C8B-B14F-4D97-AF65-F5344CB8AC3E}">
        <p14:creationId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9" name="Picture 2" descr="https://encrypted-tbn3.google.com/images?q=tbn:ANd9GcQv7o1uYuJTJ_GXWrchmYmF3--4xm-9XARhhT8NqDM6vkiRhclk"/>
          <p:cNvPicPr>
            <a:picLocks noChangeAspect="1" noChangeArrowheads="1"/>
          </p:cNvPicPr>
          <p:nvPr/>
        </p:nvPicPr>
        <p:blipFill>
          <a:blip r:embed="rId2"/>
          <a:srcRect/>
          <a:stretch>
            <a:fillRect/>
          </a:stretch>
        </p:blipFill>
        <p:spPr bwMode="auto">
          <a:xfrm>
            <a:off x="3654777" y="5658857"/>
            <a:ext cx="1800241" cy="826697"/>
          </a:xfrm>
          <a:prstGeom prst="rect">
            <a:avLst/>
          </a:prstGeom>
          <a:noFill/>
        </p:spPr>
      </p:pic>
      <p:sp>
        <p:nvSpPr>
          <p:cNvPr id="2" name="1 Marcador de contenido"/>
          <p:cNvSpPr>
            <a:spLocks noGrp="1"/>
          </p:cNvSpPr>
          <p:nvPr>
            <p:ph idx="1"/>
          </p:nvPr>
        </p:nvSpPr>
        <p:spPr>
          <a:xfrm>
            <a:off x="0" y="-4769"/>
            <a:ext cx="7023724" cy="637200"/>
          </a:xfrm>
        </p:spPr>
        <p:txBody>
          <a:bodyPr>
            <a:noAutofit/>
          </a:bodyPr>
          <a:lstStyle/>
          <a:p>
            <a:pPr marL="109728" indent="0">
              <a:buNone/>
            </a:pP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Cree sus propios Informes </a:t>
            </a:r>
            <a:r>
              <a:rPr lang="es-CL" sz="2800" b="1" dirty="0" smtClean="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XBRL </a:t>
            </a:r>
            <a:r>
              <a:rPr lang="es-CL" sz="28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sp>
        <p:nvSpPr>
          <p:cNvPr id="4" name="3 Rectángulo"/>
          <p:cNvSpPr/>
          <p:nvPr/>
        </p:nvSpPr>
        <p:spPr>
          <a:xfrm>
            <a:off x="683568" y="1116613"/>
            <a:ext cx="7992888" cy="800219"/>
          </a:xfrm>
          <a:prstGeom prst="rect">
            <a:avLst/>
          </a:prstGeom>
        </p:spPr>
        <p:txBody>
          <a:bodyPr wrap="square">
            <a:spAutoFit/>
          </a:bodyPr>
          <a:lstStyle/>
          <a:p>
            <a:r>
              <a:rPr lang="es-CL" sz="2300" dirty="0" smtClean="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Times New Roman" pitchFamily="18" charset="0"/>
                <a:cs typeface="Times New Roman" pitchFamily="18" charset="0"/>
              </a:rPr>
              <a:t>Genere </a:t>
            </a:r>
            <a:r>
              <a:rPr lang="es-CL" sz="2300" dirty="0">
                <a:solidFill>
                  <a:schemeClr val="accent4">
                    <a:lumMod val="75000"/>
                  </a:schemeClr>
                </a:solidFill>
                <a:latin typeface="Times New Roman" pitchFamily="18" charset="0"/>
                <a:cs typeface="Times New Roman" pitchFamily="18" charset="0"/>
              </a:rPr>
              <a:t>y valide sus informes XBRL en base a la información consolidada en EXFIDA.</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5122" name="Picture 2"/>
          <p:cNvPicPr>
            <a:picLocks noChangeAspect="1" noChangeArrowheads="1"/>
          </p:cNvPicPr>
          <p:nvPr/>
        </p:nvPicPr>
        <p:blipFill>
          <a:blip r:embed="rId4"/>
          <a:srcRect r="14583" b="17781"/>
          <a:stretch>
            <a:fillRect/>
          </a:stretch>
        </p:blipFill>
        <p:spPr bwMode="auto">
          <a:xfrm>
            <a:off x="785786" y="1772816"/>
            <a:ext cx="6232078" cy="3600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5"/>
          <a:stretch>
            <a:fillRect/>
          </a:stretch>
        </p:blipFill>
        <p:spPr>
          <a:xfrm>
            <a:off x="8029606" y="142852"/>
            <a:ext cx="971550" cy="971550"/>
          </a:xfrm>
          <a:prstGeom prst="rect">
            <a:avLst/>
          </a:prstGeom>
          <a:noFill/>
          <a:ln>
            <a:noFill/>
          </a:ln>
        </p:spPr>
      </p:pic>
    </p:spTree>
    <p:extLst>
      <p:ext uri="{BB962C8B-B14F-4D97-AF65-F5344CB8AC3E}">
        <p14:creationId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oogle.com/images?q=tbn:ANd9GcT9AkrKxbEeJynvQaRHRnCY-SPbxVhyc9F15zloLOQrvily27W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5400565"/>
            <a:ext cx="1763688" cy="132106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630462" y="1124744"/>
            <a:ext cx="7848872" cy="3528392"/>
          </a:xfrm>
        </p:spPr>
        <p:txBody>
          <a:bodyPr>
            <a:normAutofit/>
          </a:bodyPr>
          <a:lstStyle/>
          <a:p>
            <a:pPr marL="109728" indent="0" algn="just">
              <a:buNone/>
            </a:pPr>
            <a:r>
              <a:rPr lang="es-CL" sz="2300" dirty="0" smtClean="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Times New Roman" pitchFamily="18" charset="0"/>
                <a:cs typeface="Times New Roman" pitchFamily="18" charset="0"/>
              </a:rPr>
              <a:t>Somos</a:t>
            </a:r>
            <a:r>
              <a:rPr lang="es-CL" sz="2300" dirty="0" smtClean="0">
                <a:solidFill>
                  <a:schemeClr val="accent4">
                    <a:lumMod val="75000"/>
                  </a:schemeClr>
                </a:solidFill>
                <a:latin typeface="Times New Roman" pitchFamily="18" charset="0"/>
                <a:cs typeface="Times New Roman" pitchFamily="18" charset="0"/>
              </a:rPr>
              <a:t> </a:t>
            </a:r>
            <a:r>
              <a:rPr lang="es-CL" sz="2300" dirty="0" smtClean="0">
                <a:solidFill>
                  <a:schemeClr val="accent4">
                    <a:lumMod val="75000"/>
                  </a:schemeClr>
                </a:solidFill>
                <a:latin typeface="Times New Roman" pitchFamily="18" charset="0"/>
                <a:cs typeface="Times New Roman" pitchFamily="18" charset="0"/>
              </a:rPr>
              <a:t>una empresa Chilena con 18 años de experiencia profesional en las áreas de desarrollo de software y consultoría.</a:t>
            </a:r>
            <a:endParaRPr lang="es-MX" sz="2300" dirty="0" smtClean="0">
              <a:solidFill>
                <a:schemeClr val="accent4">
                  <a:lumMod val="75000"/>
                </a:schemeClr>
              </a:solidFill>
              <a:latin typeface="Times New Roman" pitchFamily="18" charset="0"/>
              <a:cs typeface="Times New Roman" pitchFamily="18" charset="0"/>
            </a:endParaRPr>
          </a:p>
          <a:p>
            <a:pPr marL="109728" indent="0" algn="just">
              <a:lnSpc>
                <a:spcPct val="90000"/>
              </a:lnSpc>
              <a:spcBef>
                <a:spcPct val="20000"/>
              </a:spcBef>
              <a:buNone/>
            </a:pPr>
            <a:endParaRPr lang="es-MX" sz="2300" dirty="0" smtClean="0"/>
          </a:p>
          <a:p>
            <a:pPr marL="109728" indent="0" algn="just">
              <a:lnSpc>
                <a:spcPct val="90000"/>
              </a:lnSpc>
              <a:spcBef>
                <a:spcPct val="20000"/>
              </a:spcBef>
              <a:buNone/>
            </a:pPr>
            <a:r>
              <a:rPr lang="es-MX" sz="2300" dirty="0" smtClean="0">
                <a:solidFill>
                  <a:schemeClr val="accent4">
                    <a:lumMod val="75000"/>
                  </a:schemeClr>
                </a:solidFill>
                <a:latin typeface="Times New Roman" pitchFamily="18" charset="0"/>
                <a:cs typeface="Times New Roman" pitchFamily="18" charset="0"/>
              </a:rPr>
              <a:t>	Actualmente</a:t>
            </a:r>
            <a:r>
              <a:rPr lang="es-MX" sz="2300" dirty="0">
                <a:solidFill>
                  <a:schemeClr val="accent4">
                    <a:lumMod val="75000"/>
                  </a:schemeClr>
                </a:solidFill>
                <a:latin typeface="Times New Roman" pitchFamily="18" charset="0"/>
                <a:cs typeface="Times New Roman" pitchFamily="18" charset="0"/>
              </a:rPr>
              <a:t>, en nuestra línea de productos ofrecemos, 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a:solidFill>
                  <a:schemeClr val="accent4">
                    <a:lumMod val="75000"/>
                  </a:schemeClr>
                </a:solidFill>
                <a:latin typeface="Times New Roman" pitchFamily="18" charset="0"/>
                <a:cs typeface="Times New Roman" pitchFamily="18" charset="0"/>
              </a:rPr>
              <a:t>proveer</a:t>
            </a:r>
            <a:r>
              <a:rPr lang="es-MX" sz="2300" dirty="0">
                <a:solidFill>
                  <a:schemeClr val="accent4">
                    <a:lumMod val="75000"/>
                  </a:schemeClr>
                </a:solidFill>
                <a:latin typeface="Times New Roman" pitchFamily="18" charset="0"/>
                <a:cs typeface="Times New Roman" pitchFamily="18" charset="0"/>
              </a:rPr>
              <a:t> </a:t>
            </a:r>
            <a:r>
              <a:rPr lang="es-ES" sz="2300" dirty="0">
                <a:solidFill>
                  <a:schemeClr val="accent4">
                    <a:lumMod val="75000"/>
                  </a:schemeClr>
                </a:solidFill>
                <a:latin typeface="Times New Roman" pitchFamily="18" charset="0"/>
                <a:cs typeface="Times New Roman" pitchFamily="18" charset="0"/>
              </a:rPr>
              <a:t> soluciones integrales de </a:t>
            </a:r>
            <a:r>
              <a:rPr lang="es-MX" sz="2300" dirty="0">
                <a:solidFill>
                  <a:schemeClr val="accent4">
                    <a:lumMod val="75000"/>
                  </a:schemeClr>
                </a:solidFill>
                <a:latin typeface="Times New Roman" pitchFamily="18" charset="0"/>
                <a:cs typeface="Times New Roman" pitchFamily="18" charset="0"/>
              </a:rPr>
              <a:t>tecnología de la Información (TI).</a:t>
            </a:r>
            <a:endParaRPr lang="es-ES" sz="2300" dirty="0">
              <a:solidFill>
                <a:schemeClr val="accent4">
                  <a:lumMod val="75000"/>
                </a:schemeClr>
              </a:solidFill>
              <a:latin typeface="Times New Roman" pitchFamily="18" charset="0"/>
              <a:cs typeface="Times New Roman" pitchFamily="18" charset="0"/>
            </a:endParaRPr>
          </a:p>
          <a:p>
            <a:endParaRPr lang="es-CL" dirty="0"/>
          </a:p>
        </p:txBody>
      </p:sp>
      <p:sp>
        <p:nvSpPr>
          <p:cNvPr id="3" name="2 Título"/>
          <p:cNvSpPr>
            <a:spLocks noGrp="1"/>
          </p:cNvSpPr>
          <p:nvPr>
            <p:ph type="title"/>
          </p:nvPr>
        </p:nvSpPr>
        <p:spPr>
          <a:xfrm>
            <a:off x="-2144" y="13560"/>
            <a:ext cx="4618856" cy="706090"/>
          </a:xfrm>
        </p:spPr>
        <p:txBody>
          <a:bodyPr>
            <a:normAutofit/>
          </a:bodyPr>
          <a:lstStyle/>
          <a:p>
            <a:r>
              <a:rPr lang="es-CL" sz="2800" dirty="0" smtClean="0">
                <a:solidFill>
                  <a:schemeClr val="bg2">
                    <a:lumMod val="50000"/>
                  </a:schemeClr>
                </a:solidFill>
                <a:latin typeface="Aharoni" pitchFamily="2" charset="-79"/>
                <a:cs typeface="Aharoni" pitchFamily="2" charset="-79"/>
              </a:rPr>
              <a:t>Nuestra empresa </a:t>
            </a:r>
            <a:r>
              <a:rPr lang="es-CL" sz="2800" dirty="0" smtClean="0">
                <a:solidFill>
                  <a:schemeClr val="bg2">
                    <a:lumMod val="25000"/>
                  </a:schemeClr>
                </a:solidFill>
                <a:latin typeface="Aharoni" pitchFamily="2" charset="-79"/>
                <a:cs typeface="Aharoni" pitchFamily="2" charset="-79"/>
              </a:rPr>
              <a:t>&gt;</a:t>
            </a:r>
            <a:endParaRPr lang="es-CL" sz="2800" dirty="0">
              <a:solidFill>
                <a:schemeClr val="bg2">
                  <a:lumMod val="25000"/>
                </a:schemeClr>
              </a:solidFill>
              <a:latin typeface="Aharoni" pitchFamily="2" charset="-79"/>
              <a:cs typeface="Aharoni" pitchFamily="2" charset="-79"/>
            </a:endParaRPr>
          </a:p>
        </p:txBody>
      </p:sp>
      <p:pic>
        <p:nvPicPr>
          <p:cNvPr id="6" name="5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269" y="0"/>
            <a:ext cx="2703244" cy="637200"/>
          </a:xfrm>
        </p:spPr>
        <p:txBody>
          <a:bodyPr>
            <a:noAutofit/>
          </a:bodyPr>
          <a:lstStyle/>
          <a:p>
            <a:pPr marL="109728" indent="0">
              <a:buNone/>
            </a:pP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Reportes </a:t>
            </a:r>
            <a:r>
              <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3075" name="Picture 3"/>
          <p:cNvPicPr>
            <a:picLocks noChangeAspect="1" noChangeArrowheads="1"/>
          </p:cNvPicPr>
          <p:nvPr/>
        </p:nvPicPr>
        <p:blipFill>
          <a:blip r:embed="rId3"/>
          <a:srcRect/>
          <a:stretch>
            <a:fillRect/>
          </a:stretch>
        </p:blipFill>
        <p:spPr bwMode="auto">
          <a:xfrm>
            <a:off x="1763688" y="3212976"/>
            <a:ext cx="5592114" cy="247230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384030" y="1104320"/>
            <a:ext cx="8364434" cy="1964640"/>
          </a:xfrm>
          <a:prstGeom prst="rect">
            <a:avLst/>
          </a:prstGeom>
        </p:spPr>
        <p:txBody>
          <a:bodyPr wrap="square">
            <a:spAutoFit/>
          </a:bodyPr>
          <a:lstStyle/>
          <a:p>
            <a:r>
              <a:rPr lang="es-CL" sz="2300" b="1" dirty="0"/>
              <a:t>	</a:t>
            </a:r>
            <a:r>
              <a:rPr lang="es-CL" sz="2300" dirty="0">
                <a:solidFill>
                  <a:schemeClr val="accent4">
                    <a:lumMod val="75000"/>
                  </a:schemeClr>
                </a:solidFill>
                <a:latin typeface="Times New Roman" pitchFamily="18" charset="0"/>
                <a:cs typeface="Times New Roman" pitchFamily="18" charset="0"/>
              </a:rPr>
              <a:t>EXFIDA </a:t>
            </a:r>
            <a:r>
              <a:rPr lang="es-CL" sz="2300" dirty="0">
                <a:solidFill>
                  <a:schemeClr val="accent4">
                    <a:lumMod val="75000"/>
                  </a:schemeClr>
                </a:solidFill>
                <a:latin typeface="Times New Roman" pitchFamily="18" charset="0"/>
                <a:cs typeface="Times New Roman" pitchFamily="18" charset="0"/>
              </a:rPr>
              <a:t>provee reportes de su información de </a:t>
            </a:r>
            <a:r>
              <a:rPr lang="es-CL" sz="2300" dirty="0">
                <a:solidFill>
                  <a:schemeClr val="accent4">
                    <a:lumMod val="75000"/>
                  </a:schemeClr>
                </a:solidFill>
                <a:latin typeface="Times New Roman" pitchFamily="18" charset="0"/>
                <a:cs typeface="Times New Roman" pitchFamily="18" charset="0"/>
              </a:rPr>
              <a:t>revelaciones </a:t>
            </a:r>
            <a:r>
              <a:rPr lang="es-CL" sz="2300" dirty="0">
                <a:solidFill>
                  <a:schemeClr val="accent4">
                    <a:lumMod val="75000"/>
                  </a:schemeClr>
                </a:solidFill>
                <a:latin typeface="Times New Roman" pitchFamily="18" charset="0"/>
                <a:cs typeface="Times New Roman" pitchFamily="18" charset="0"/>
              </a:rPr>
              <a:t>para evitar impresiones innecesarias.</a:t>
            </a:r>
            <a:br>
              <a:rPr lang="es-CL" sz="2300" dirty="0">
                <a:solidFill>
                  <a:schemeClr val="accent4">
                    <a:lumMod val="75000"/>
                  </a:schemeClr>
                </a:solidFill>
                <a:latin typeface="Times New Roman" pitchFamily="18" charset="0"/>
                <a:cs typeface="Times New Roman" pitchFamily="18" charset="0"/>
              </a:rPr>
            </a:br>
            <a:endParaRPr lang="es-CL" sz="2300" dirty="0">
              <a:solidFill>
                <a:schemeClr val="accent4">
                  <a:lumMod val="75000"/>
                </a:schemeClr>
              </a:solidFill>
              <a:latin typeface="Times New Roman" pitchFamily="18" charset="0"/>
              <a:cs typeface="Times New Roman" pitchFamily="18" charset="0"/>
            </a:endParaRP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Times New Roman" pitchFamily="18" charset="0"/>
                <a:cs typeface="Times New Roman" pitchFamily="18" charset="0"/>
              </a:rPr>
              <a:t>Consolidado de Revelaciones en MS Word.</a:t>
            </a: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Times New Roman" pitchFamily="18" charset="0"/>
                <a:cs typeface="Times New Roman" pitchFamily="18" charset="0"/>
              </a:rPr>
              <a:t>Revelaciones en Formato MS Excel.</a:t>
            </a:r>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redondeado"/>
          <p:cNvSpPr/>
          <p:nvPr/>
        </p:nvSpPr>
        <p:spPr>
          <a:xfrm>
            <a:off x="251519" y="332656"/>
            <a:ext cx="8606759" cy="5400600"/>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1" y="14054"/>
            <a:ext cx="7884369" cy="966673"/>
          </a:xfrm>
        </p:spPr>
        <p:txBody>
          <a:bodyPr>
            <a:noAutofit/>
          </a:bodyPr>
          <a:lstStyle/>
          <a:p>
            <a:pPr marL="130175" lvl="2" indent="0">
              <a:spcBef>
                <a:spcPct val="0"/>
              </a:spcBef>
              <a:buNone/>
            </a:pP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Reportes </a:t>
            </a:r>
            <a:r>
              <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Consolidado de Revelaciones</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en MS Word para impresión de FECU</a:t>
            </a:r>
            <a:r>
              <a:rPr lang="es-CL" sz="2800" b="1" dirty="0" smtClean="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r>
              <a:rPr lang="es-CL" sz="28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endPar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7" name="Picture 3"/>
          <p:cNvPicPr>
            <a:picLocks noChangeAspect="1" noChangeArrowheads="1"/>
          </p:cNvPicPr>
          <p:nvPr/>
        </p:nvPicPr>
        <p:blipFill>
          <a:blip r:embed="rId2"/>
          <a:srcRect/>
          <a:stretch>
            <a:fillRect/>
          </a:stretch>
        </p:blipFill>
        <p:spPr bwMode="auto">
          <a:xfrm>
            <a:off x="97449" y="1484784"/>
            <a:ext cx="8290975" cy="39290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10" name="9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redondeado"/>
          <p:cNvSpPr/>
          <p:nvPr/>
        </p:nvSpPr>
        <p:spPr>
          <a:xfrm>
            <a:off x="323527" y="332656"/>
            <a:ext cx="8534751" cy="5400600"/>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2702" y="2769"/>
            <a:ext cx="8229600" cy="637200"/>
          </a:xfrm>
        </p:spPr>
        <p:txBody>
          <a:bodyPr>
            <a:normAutofit/>
          </a:bodyPr>
          <a:lstStyle/>
          <a:p>
            <a:pPr marL="85725" lvl="2" indent="0">
              <a:spcBef>
                <a:spcPct val="0"/>
              </a:spcBef>
              <a:buNone/>
            </a:pPr>
            <a:r>
              <a:rPr lang="es-CL" sz="2800" b="1" dirty="0" smtClean="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Reportes </a:t>
            </a:r>
            <a:r>
              <a:rPr lang="es-CL" sz="28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smtClean="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RF en Formato MS Excel </a:t>
            </a:r>
            <a:r>
              <a:rPr lang="es-CL" sz="28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endPar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5122" name="Picture 2"/>
          <p:cNvPicPr>
            <a:picLocks noChangeAspect="1" noChangeArrowheads="1"/>
          </p:cNvPicPr>
          <p:nvPr/>
        </p:nvPicPr>
        <p:blipFill>
          <a:blip r:embed="rId2"/>
          <a:srcRect/>
          <a:stretch>
            <a:fillRect/>
          </a:stretch>
        </p:blipFill>
        <p:spPr bwMode="auto">
          <a:xfrm>
            <a:off x="-36512" y="1412776"/>
            <a:ext cx="8297221" cy="38576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6" name="5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0" y="0"/>
            <a:ext cx="8229600" cy="637200"/>
          </a:xfrm>
        </p:spPr>
        <p:txBody>
          <a:bodyPr>
            <a:noAutofit/>
          </a:bodyPr>
          <a:lstStyle/>
          <a:p>
            <a:pPr marL="109728" indent="0">
              <a:buNone/>
            </a:pP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Seguridad </a:t>
            </a:r>
            <a:r>
              <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sp>
        <p:nvSpPr>
          <p:cNvPr id="3" name="2 Rectángulo"/>
          <p:cNvSpPr/>
          <p:nvPr/>
        </p:nvSpPr>
        <p:spPr>
          <a:xfrm>
            <a:off x="683568" y="1102613"/>
            <a:ext cx="7992888" cy="851515"/>
          </a:xfrm>
          <a:prstGeom prst="rect">
            <a:avLst/>
          </a:prstGeom>
        </p:spPr>
        <p:txBody>
          <a:bodyPr wrap="square">
            <a:spAutoFit/>
          </a:bodyPr>
          <a:lstStyle/>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Times New Roman" pitchFamily="18" charset="0"/>
                <a:cs typeface="Times New Roman" pitchFamily="18" charset="0"/>
              </a:rPr>
              <a:t>Administre sus Usuarios, Grupos y Empresas.</a:t>
            </a: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Times New Roman" pitchFamily="18" charset="0"/>
                <a:cs typeface="Times New Roman" pitchFamily="18" charset="0"/>
              </a:rPr>
              <a:t>Permita accesos y bloqueo de sistema.</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1285852" y="1999628"/>
            <a:ext cx="6572296" cy="37153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encrypted-tbn3.google.com/images?q=tbn:ANd9GcQv7o1uYuJTJ_GXWrchmYmF3--4xm-9XARhhT8NqDM6vkiRhclk"/>
          <p:cNvPicPr>
            <a:picLocks noChangeAspect="1" noChangeArrowheads="1"/>
          </p:cNvPicPr>
          <p:nvPr/>
        </p:nvPicPr>
        <p:blipFill>
          <a:blip r:embed="rId2"/>
          <a:srcRect/>
          <a:stretch>
            <a:fillRect/>
          </a:stretch>
        </p:blipFill>
        <p:spPr bwMode="auto">
          <a:xfrm>
            <a:off x="357158" y="1071546"/>
            <a:ext cx="2214578" cy="1016967"/>
          </a:xfrm>
          <a:prstGeom prst="rect">
            <a:avLst/>
          </a:prstGeom>
          <a:noFill/>
        </p:spPr>
      </p:pic>
      <p:sp>
        <p:nvSpPr>
          <p:cNvPr id="16" name="15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3" name="12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4"/>
          <a:srcRect b="6584"/>
          <a:stretch>
            <a:fillRect/>
          </a:stretch>
        </p:blipFill>
        <p:spPr bwMode="auto">
          <a:xfrm>
            <a:off x="5940152" y="3060497"/>
            <a:ext cx="2587073" cy="20400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8" name="Picture 4"/>
          <p:cNvPicPr>
            <a:picLocks noChangeAspect="1" noChangeArrowheads="1"/>
          </p:cNvPicPr>
          <p:nvPr/>
        </p:nvPicPr>
        <p:blipFill>
          <a:blip r:embed="rId5"/>
          <a:srcRect/>
          <a:stretch>
            <a:fillRect/>
          </a:stretch>
        </p:blipFill>
        <p:spPr bwMode="auto">
          <a:xfrm>
            <a:off x="6161886" y="1538102"/>
            <a:ext cx="2665436" cy="15100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9" name="Picture 5"/>
          <p:cNvPicPr>
            <a:picLocks noChangeAspect="1" noChangeArrowheads="1"/>
          </p:cNvPicPr>
          <p:nvPr/>
        </p:nvPicPr>
        <p:blipFill>
          <a:blip r:embed="rId6"/>
          <a:srcRect r="6000"/>
          <a:stretch>
            <a:fillRect/>
          </a:stretch>
        </p:blipFill>
        <p:spPr bwMode="auto">
          <a:xfrm>
            <a:off x="307975" y="4080522"/>
            <a:ext cx="2814391" cy="120284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30" name="Picture 6"/>
          <p:cNvPicPr>
            <a:picLocks noChangeAspect="1" noChangeArrowheads="1"/>
          </p:cNvPicPr>
          <p:nvPr/>
        </p:nvPicPr>
        <p:blipFill>
          <a:blip r:embed="rId7"/>
          <a:srcRect l="21799" t="2035" b="14518"/>
          <a:stretch>
            <a:fillRect/>
          </a:stretch>
        </p:blipFill>
        <p:spPr bwMode="auto">
          <a:xfrm>
            <a:off x="810890" y="2236946"/>
            <a:ext cx="2271195" cy="162234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AutoShape 2" descr="data:image/jpeg;base64,/9j/4AAQSkZJRgABAQAAAQABAAD/2wCEAAkGBhIPEBQUEhQUFRQVFBQXFRAVFBQUFRYVFxUVFBYUFRUXHCYeGBojGRUUHy8gJCcpLCwsFR4xNTAqNSYrLCkBCQoKDgwOGg8PGikfHyQsKSkpLCwsKSwsKSwpLCwpLSkpKSkpKSkpLCkpKSkpKSwpLCkpLCkpLCksKSwpKSwsKf/AABEIAOEA4QMBIgACEQEDEQH/xAAcAAABBAMBAAAAAAAAAAAAAAAAAgMFBgEEBwj/xABIEAACAQIDBQQFCAcHAgcAAAABAgADEQQFIQYSMUFhB1FxgRMiMpGhFCNCUmJysdEIM5KyweHwFRZDc4KiwlSTFyQ0NVOD0v/EABoBAQEAAwEBAAAAAAAAAAAAAAABAgMEBQb/xAAnEQACAgEEAgEDBQAAAAAAAAAAAQIRAwQSITFBURMiYYEFIzJScf/aAAwDAQACEQMRAD8A7jCYDXmYAQhCAEIQgBOF/pA7KblSnjkGj2pVrfXAJpufFQV/0id0kJtps+MwwFfDkauh3D3VF9ZD+0B8YB5EEWsaJIJB0INiO48xFq0AeEUDGwYoQBYmTMAzMABO2fo94j5vFp3NSb3h1P4CcTnWP0fa9sViU5NRVv2agH/OAdzhCEAIQhACEIQAhCEAIQhACEIQAhCEA86bHdp+KwG6hPpaI/wXPAfYfivhqOk7XsxtvhcxUeicCpa5oPYVB36fSHUXnl1GjtLFshDKxVgbhgSCD3gjUGUp69hOJ7DdtLoVo48l0OgxNvXX/MA9odRr4ztGHxK1FDowZWAKupBBB4EEcRIQchCEAIGEIB5H7Sss+S5ti6YFh6ZnUfZqWqD96V5GnSv0hcu9HmaVOVWghv1Qsh+AWcyQwDZUxwRlY4sgHJkRAixKDM6Z2C1rZjUH1sO/wemf4TmYEvfYzUdc2o7oJBWqrWFwFNNjc92oWAekIQhACEIQAhCEAIQhACEIQAnPe0/tPXLVNCgQ2KYeK0VI0ZhzbuXzOlr7/aT2gJldAhCGxNQH0VPju8vSuPqjkOZ87easZinrOz1GLO5LM7G5LHUkmUE3/wCImZf9ZiP+4YSu2mZAbCtF3murxxWlKKIlz2D7Ta+V/Nkelw5NzSJsVJ4tTbl4HQ9OMpt4WgHqTZjbjCZkvzFT1+dF/VqD/TzHUXEsE8f4fENTYMjFWU3DKSCD3gjUGdc2M7bbAUseCQLAYlB63/2IOPivugh2SE1MszajikFShUSoh+kjA+R7j0M25Acc/SPyfew2GxAH6uo1Nj0cby/FD75wVJ7E2u2Zp5nhKmGqEqHtZwASrKQysAeOo4d155t2h7Nq2BxTUC6uF3SKgUjeDAEG19O7jylSb6JdFUSOiWvBbAki7OfIW/GTuB2Gw623lLfeJPwmxYZMweRI57RoM5sqlj3KCT7hLJlXZ7jK5F09GD9Kobf7RczqmS5dTprZEVfAAfhJhVsRN8dOvJqeZ+CoZJ2X4ahZq16z9zaIPBBx8zLxs9SShWUKqqpBWygAa8NB5RFo2XKkMOIN5v8AjW2kad7u2XmEaw1bfRW7wDHZ5h3hCEIAQhCAEISMz/aKhgKJq4hwqjgOLOeSovM/0bQDexWKSkjPUZURRdnYhVA7yToJyXa7t2VC1PAIHtp8pqA7vilPQnxa3hKFt52j4jNHKk+joA3SgDppwaofpN8BylOvKDczXNquLrNVrOXqObsx91ugA0AGk1ICEAxaEzCLA0GjivNcNFKZDI21aLBmurRxWgg5eLWN3igZSkpkudV8JUFTD1Gpv3qdCO5gdGHQz0xslmNfE4KjVxCBKrpdlFxpc7rWPs7y2a3K84X2cbLfKanpqi/N0zoDwZ+PmF0PiROyYTFPQFlN1+qeHl3TnnnjGVG6OCUo2Wic67UMsBqUao4sGQ/6bEH/AHGXLC59TfRvUPXh74ztNlVPF4Z97iqsyMDwYKbeI6ToxZI3aOfJjkuGcuy6k3A2tJWhhQeflOfLmuKvoyjruzf9NiG41n62sPwm567FH2I6HJL0X3DqoGpt5x/+1qCjV199z7hOd1MuLj1mZj1YmSWAwm4lgJzy/Uf6xOiP6b/aRb22gVvYVm6+yPjr8JpVswqNzCjuH5yNwtFxwNvKOFmHGxHTSc09Xln5r/DphosUOUr/ANOh7KZuKtIIT66AC3evI/wk9OPUcc9Jg6EhlNwZ0bZ3aVMWmtlqD2kJ+K34iZ4slqn2aM+Fxe5dE3CYvMzecoQjOJxSU13nIA6/w75X8y2kZvVo3X7Z4+Q5TOGOU+jCU1Hsa277QKOU0xvD0lZwfR0QbaD6Tn6K38zy5288bT7V4jMaxq13ueCoNERfqoOQ+J5y0dq2XPv065JNwUYnXXVlPn63unPpZx2OixluVmJiZgJrMjIELTImTKBMJmEgItXIj9OpGKlMqSCCCDYg6EHmCORgDIZG6DHVM1KdSbNNrygeBm1gcI1aoqJ7TEAefM9Oc1BL72d5LxrsPsp/yP8AD3zVmyfHFyNuLH8kqOj7P4VMPQSknBFtfmTxLHqTcyT9NIqiLCPiqZ5CnfLPV2beEbjgGNGnoQCbEWIBNiDxBiFa8yKk2KVGNWQGN2OpNql0PTUe6a6ZCKehF+stYa8RVoBpmpFSor3yRRyEzYcgJs5hljH2DY9x4Sp46riqLWam1if1gG8viSOHnMkzatrLGtQiJWrvTUwe84ux8pJUMNJJGVoZNC8ZakRJP0MS1KYsxNPDZlVpG6O6n7JNvMcDJT+/eLVbEIT9Ypr+NvhGBQCjlNWvQBOsLJKPTMHijLtEhlud1cW7ela5WxUWAABvewHlJB6NpXcJVFGsjcid1vBv52luencT3dDl34qfaPA12L48vHTKhtzlnp8FVAGoXfHinrfwI85xGekalDeBE4JtNlBwmKqUrWAYlfuNqv5eU2ahdM04X4Ii0LTJExech0GQZmYhKAtCEJAen9r+zTA5oCatMJVI0xNMBal/tG1nHRgfKcO2s7EMfgt56K/KqQ+lSB9IB9qlx/Z3p6chaAeJd0qSCCCNCDoQe4jlHUM9V7Y9nGCzRT6WmFrW9XE0wFqA8rng46NfynnvbPs5xeUv84N+iTZMSgO43cG+o3Q+RMxMiLyrCGvUVBzOp7hzM7Jl1JadNVTRVAAHhOcbL5bUp0PlJpP6MtuituncuOIDcOPPv0lwy/MrjjPK1k25V4R62jglG/LLKlaPLWkPSx4m4lW+oM4lKjtcbJKjU5R5lkcjzYp1zab1K0aXGmPbxEUte0SrAw3JkmSjPpt4x5cKCJrDDEnQx70b20MqkzOkxD5Wh4C3hEHAMvCMtmQRrMwBPAE2v4X4zaXMV75lvK4NGoWtoY4EA14x1CrNebVXAqy6aHvmXZJJIiajRmok3PkZB1ivQia2h5ILMKN0Ms2zmY/KKAufWHqt94c/MWPnI3E4XeBkNgMY2Cr71iUbR1HdyYdR+c6tHn+GfPTOXW4Pmx8drovKHXrzEovaRsv8oT0iD5xLkfaHNf65y/K61kWohBuL3HMTXr0g6z6HiSo+b5izzSyxBEvvaDsaaLGvSHqE/OKOR+t4d8ohWcMouLo64y3KzEyJi0UBMDITaEc3JmUHsWE5jiu3vBL7FLEN4img/eMg8w/SFb/BwqjrUqlv9qgfjIDtUbr0FqKVdQykWKsAykdxB0M87Yzt0zNz6rUqY7lpA/F96RGK7V80qccVUH3d1P3QI4FM9PDCIE3AqhLbvo90bu7w3d3hbpOP7b7I/wBm11q0Qfk1U23ePoqnHc+6RcjwI7pzjB9pWZUX3lxdW/MO3pFP+l7idKzLtRw+Z5UabKwxJCbygDcWojK28pJ9kgG3de00Z4RnB2dGCcoTVEOlWSGExJEh8G+8okjTE8Ro91Ml/S8xNnC4wcDxkXQqco6V5wuA/uTarfURRcrxFxIrC5gUNjwkomIVhobzanZr2tD+Eqi+h8jJCwkfTwgbWNYiu1LjqO+W2uw0pdGltds2cWqlLbyk6HS4NuHXSVw7PNTFt5wR1Il4wmZK02qlNKo9YAzammY3KPZz6gMXSPqsSPta/GSuX7TEncqXRu48D4GTlXLN06aj4j85H4vJUqDUTFqjdCafZMU7VCLHW2nWNlLGaGXYSpTsN64HAniPOSrtc3Mt2jCdXwa5p3kTmWCDSacTXqJeYNGO4iskzI4Ntx/1LHj9Rjz+6ZbKii28NQf6vK3icEGW03tmMNiQdwKWpd5+j0ueI6T1tHqq/bn+Dydbpk/3I/k3a+HV1swBB5Tlm1/ZpUpsamFUsh1NEasv3BzHTjO0pk5J5jy0knh8sROp7zPRyTg1TPLxqV8Hkl8MVJBBBHEEWI8RFJRnrHHZDhsQb1qFGoRwL00Y+8i81f7m4C9/kmHv/kp+U4zqPL3ooT1N/dbB/wDS4b/sUv8A8zEA8jGJMeZYgiQyGWiDHiIhhIBozbyzFFHFuelvwmqRBWsQe43katUZxdOzpWWvoJL0akhsjqioLjmBJSr6uh0njTVOj3IO1Zuq828PiAdDImlWvFLVF+M10Z3ZMVKE01xJpP0PETZwGLuLXm5WysVBLXoqbXZv5PmysLXkpVpLUBU8DKPicCaBuQfGSmWZ7awJv4zKL8Mk43zE080wuIwb7wVqtH6yC7p95OY6j3Tey7aBKi3VgR3g/j3Sw4XHK4kXnGxtHEE1KZNGr/8AIml/vDgZls8onyeJBhswLGxkuuGWovXvlDc4rBNatT315VU4HxHI+6TWW7WUzYb1j3NoZmnXYmt38SXqIaZsR5iZNUeMS+ZLUI1malDS4FvwtMq9GDjxyYveZCRK1LTby3AtXbT2RxbkP5yqLbo1OSirY9lOUema50UcT39BLVSohAAosBymMPQCKFXgI5PQx41Bfc8rLleR/YIQhNppCEIQAhCEA8cRthMI8WYMhoxJjhEQRIBpo2Y60aIkKXPZZjSCkn2gCB3CdFTDpVTUTmWVYsPSTkV0B8NJc9ncy1sTrPLzw5s9nBJUkJzHLzRJK3t3SIOPO8RaxH5XnQsThBWSc+2lojC1QSDZ9OF/WH8vwmEUmdEqSs28Fmu6wJlyyrNVYCxE5U+NqVNKakfabT4SRwmIena51HMafCJQoKSao62aNOupVpRdoNl8XhH9Jhz6WlzpH2h1Bm3k+0JNgTfrLhgc0VhY6iE/Zi7XRR8j2qD6G6sOKNoR+ctOHzzTjNfaTYilivnKdkqcd4c/G3GUHGV8XgX3aqEqD7Y1BHQ/nG30VST7OpJmK1NCAeh5zQzHZGnVBakAp+p9E+HdKtk20iPa7W6HQy54DOV0sRMl9yzSX8Sqpl9ai1vWA7u7zljy/NnRbOQRb+E3MRmKluXDWaWcZD6ZN9GCMNd24Ct0MqTXQnLdH6hn5dvn1eHfLfspmI3fRHQ8V6948ZyrE7R0sIt6hseG4NWJHEASs5n2lYhz8x8yBwYav7+C+Xvm/Apt2ebqZRra2enrwvPIeKz3EVm3qtarUPe9Rm/E6SY2X28xWX1VanUYpcFqLMSjjmCDwNuY1noHmHqWEjsgz2ljsOlei11ccOatzRhyYGSMhQhCEAIQhAPF94tXjV4oCQyHC0QTMhYv0BMllNdo2ZO5bspisSbUaNWp9xGI99rS7bNdhuMrVFOJAoUtC12VqhHMKqk2PU8Osg6K/sjshjMVR3qVCoyFjZ7WU20NmNgdQZLVcjxGAq2rLuNuhty4Y2N7eze3Azv1Glh8vwwUblGhRW1yQqqo5knrz5kzmfaPmWFrNTxFCvRq7wCMKdRXIIuykgG4FifdNOTFw2dWDP8AUosVkmYh1EZ2tycV6WguQQw8R/K8quVZqKdToZfcpxS1Vte84K2uj2INNWUKjhQqaDWJCDum9tdSOGr6aK43h48D+fnK82Pc+xvHwGnxlRg5VwbmJIpjeBt3d58pt5XtVY2Y2Mh6GVVa2rXHTiffJKlkIQajUytLySO6y4YHaS9rGS9PFU64s4BB4gznyZSRqGI84NtEcMwUkse4cR4zHazY5R/Ja8y2FoP6yep0BtI07JMhG5Ubw4zXXa/eHBpIZbm9RzvXAHhe0t+xHr2amYj5Mt2qtcH2dCZWs629qhNxW9ocvaI6nkPCOdoGbhKi21O6SepOgv5Cc+eqWJJ1JnRhx7ufB5+pzuP0+R2tiGdt5iSTzMFjYiwZ2o8t8ixFgxKxQmRCx7Iba4nLKm9Rb1Wtv0m1R7d45HqNZ6C2N27w+aU7odyqo9egT6w+0p+kvX32nl0TbwePq0WD0Xam6+y6kgi4sdRrqNJQevITl+wXa0tbDBcWR6akLVGFgxUf4hU8dNTbrpOnU6gYBgbggEHvB1BkAqEIQDztk3YRmFaxrGlQHc7bzfspcfES9ZL2C4OlY4ipUrn6o+aT3KSx/anT4SUWypU+yrKl4YVPN6p/5SXwWyWCofq8NQXqKSX/AGiLyWhLQswqgCw4d0JmUXtd20/s3AkU2tXr3p07cVFvXqeQ4dWEEOX9te3/AMtr/JaDXoUGO+wOlSsNCeqrqB1ue6cy/q8ISPkpuYbN6tP6Vx3Nr8eM6dsFmhdFe/EkMv1SD/XvnJgJZ9hc49BiVRiAlRgCTwDcj4cvdOfLjTVpcnZps7hOpPg6ZtvhBUNJrA23vjb8pWaBUcbCaO1e37PiCtFQadPeW7XuzAkFhbgNLCauVZnTxB9Zirk+wbWJ+yec55Y3GNs7o6mEpUi44SuqjlG8ZXD6LxmjRwoXhNpABOR5F4N1W7FejKoSTwEizlILMepPvkzV9ZbdbzWOIC6cTMVNsz4S5NUYML5TQxe0HobinqfgPPnHs5BNNrcbSrYhfUJ6H8JvjD2ack2uiIzXMGr1GZjc34zVESIoT1EqVI8WTcnbHFjgEaUx0GZIwYsTIMSIqUgsGKUxu8UDKB0mxV+aMCSOO7fW09PbH7XUcapRHDPTVSSAbFTwIPAnvA6TzFTMn9k8/wATg69JaFTdR6gG4blVYkC9r+dukA9R3hKn/fB+5Pc35wiiWWyEISFCEIQBnF4paSM7kKqglmPICeQ9pc5fG4utXckmpUZhfkt7Ko7gFCjynZe3na2pRRMGii1ZPSPV3mDDdeyqtjz3Te84UFgCQkzuRcIAkLFBYoCZgGLTI04TIEVaAWnZ3aQkinVOp0V/4N16yzNUHAanpOaU19/Kel9kdiqNGlSqON+oyIx3gN1WKgmy9Cec4MuluVxO/Dq9sal+Dl+KSqlPf3HK3tvAHdB7i3ASG9O7HnpyE9KvRVlKkAqRYqQCCO4iVDMOzSg771I+jvxTdDL5d0zWn2rgq1Sk+eDk1CsHG6ZYcs7JXxdAVVqou/veoytyJHES1YjsnQlSlYj611+K2OnhLtl2AFCklNdQotfv7z75lHFzyM2oTj9L5PJ22Gx9fK8QaNYct5HGqup5qenAjkR4SDE9bbb7HUs1wrUagAcXNKrzpvbQ9QeBHMeU8qZpltTDVqlGqu69NirL3EG3mOd+4idFUcN2a0WpiAYoQQeUzMQpiwZkQzFKJgQvKB5DNmk3cbEEEEcQQbgjwM1EMeRpQWL++GN+tS/Y/nCQXpYQQ9dwhCYlCaOc5zRwdE1q7inTWwLG51JsAANSSTwE3pybt72jprhkwgINVqiVGH1UUNYnqSRbwgHL+0Tah8xx71GG6E+aRL3sqM3Md5JMre7EAxwGUgkrElY9aYIigNgxYmCkwBIUcAi1WJWbuX4F69RKdNSzuwVVHEkmwEoLV2ZbGnMcWN4fM0rPVPIi/qp4sR7gZ6RAlf2H2UXLMItIWLn1qrj6Tka26DQDw6ywyAIQhACEIQAnIO3LYE1l+X0Fu9NQK6AatTHCr1KjQ9LHlOvxLoCCDqDoQdRaAeLLRQl77Wdgf7MxW/SH/lq5Y07f4bcWpeA4jp4GUQSFFiLWNiKUykHICJvMgygcWOiau9HkqSgehE70xAPYkJgGZMxBgm08ydrG06ZhmLNSsadJRSVx9PdLFn6gkm3QCXTtd7UxZ8Fg271r11PkaSEe5j5d84xKAilhMrBBQmZiZgARDdmbzEFFIs7d2KbFhE+XVR6zXWgDyXg1TxOoHS/fOO5Pl7YmvTpJ7VR1QeLEC89ZZdgVoUadJPZpoqL4KAB+EgNmEIQAhCEAIQhACEIQCL2l2epZhhqmHrD1XGjDijD2XXqD+XOeVNotn6uAxL0KwsyHiODLxV16Eaz1/Of9r+w/9oYT01Nfn6ALCw1enxen1P0h1uOcA83RULWmCYBgmKUxF4uAEUswIulTLsFUFmYgKo1LE8ABzMoC8J0f/wAEcZ3fEQgHoHn74xmf6ir/AJb/ALphCQHjp+JhCErIKEyIQkKKmYQlBgxQhCAWzsu/91wv+Yf3GnpsTMJAEIQgBCEIAQhCAEIQgBMGEIB44xv6xvvH8ZrtCEARHBMwgBOkdiP/AK4ef4TMJSHoKEISF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1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1903" y="2388956"/>
            <a:ext cx="2525990" cy="25259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
        <p:nvSpPr>
          <p:cNvPr id="9" name="1 Marcador de contenido"/>
          <p:cNvSpPr>
            <a:spLocks noGrp="1"/>
          </p:cNvSpPr>
          <p:nvPr>
            <p:ph idx="1"/>
          </p:nvPr>
        </p:nvSpPr>
        <p:spPr>
          <a:xfrm>
            <a:off x="4432" y="14552"/>
            <a:ext cx="8229600" cy="637200"/>
          </a:xfrm>
        </p:spPr>
        <p:txBody>
          <a:bodyPr>
            <a:noAutofit/>
          </a:bodyPr>
          <a:lstStyle/>
          <a:p>
            <a:pPr marL="109728" indent="0">
              <a:buNone/>
            </a:pP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Trabajemos juntos </a:t>
            </a:r>
            <a:r>
              <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r>
              <a:rPr lang="es-CL" sz="2800" b="1" dirty="0" smtClean="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EXFIDA </a:t>
            </a:r>
            <a:r>
              <a:rPr lang="es-CL" sz="28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11" name="Picture 2"/>
          <p:cNvPicPr>
            <a:picLocks noChangeAspect="1" noChangeArrowheads="1"/>
          </p:cNvPicPr>
          <p:nvPr/>
        </p:nvPicPr>
        <p:blipFill>
          <a:blip r:embed="rId9"/>
          <a:srcRect/>
          <a:stretch>
            <a:fillRect/>
          </a:stretch>
        </p:blipFill>
        <p:spPr bwMode="auto">
          <a:xfrm>
            <a:off x="3203848" y="4957128"/>
            <a:ext cx="3218115" cy="14962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80321" y="954103"/>
            <a:ext cx="3059831" cy="146678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13 Imagen" descr="logo_top_byte.gif"/>
          <p:cNvPicPr>
            <a:picLocks noChangeAspect="1"/>
          </p:cNvPicPr>
          <p:nvPr/>
        </p:nvPicPr>
        <p:blipFill>
          <a:blip r:embed="rId11"/>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2" name="Picture 4" descr="https://encrypted-tbn2.google.com/images?q=tbn:ANd9GcRkLlb7iF1dJQDLB69hO1DLyNdxd4i8UYgVj2aX-jG73c0H6pBy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048" y="5445224"/>
            <a:ext cx="1339384" cy="141277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6" name="5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
        <p:nvSpPr>
          <p:cNvPr id="2" name="1 Marcador de contenido"/>
          <p:cNvSpPr>
            <a:spLocks noGrp="1"/>
          </p:cNvSpPr>
          <p:nvPr>
            <p:ph idx="1"/>
          </p:nvPr>
        </p:nvSpPr>
        <p:spPr>
          <a:xfrm>
            <a:off x="457200" y="1124744"/>
            <a:ext cx="8229600" cy="4525963"/>
          </a:xfrm>
        </p:spPr>
        <p:txBody>
          <a:bodyPr>
            <a:normAutofit/>
          </a:bodyPr>
          <a:lstStyle/>
          <a:p>
            <a:pPr marL="109728" indent="0" algn="just">
              <a:buNone/>
            </a:pPr>
            <a:r>
              <a:rPr lang="es-CL" sz="2300" dirty="0" smtClean="0"/>
              <a:t>	</a:t>
            </a:r>
            <a:r>
              <a:rPr lang="es-CL" sz="2300" dirty="0">
                <a:solidFill>
                  <a:schemeClr val="accent4">
                    <a:lumMod val="75000"/>
                  </a:schemeClr>
                </a:solidFill>
                <a:latin typeface="Times New Roman" pitchFamily="18" charset="0"/>
                <a:cs typeface="Times New Roman" pitchFamily="18" charset="0"/>
              </a:rPr>
              <a:t>Queremos obtener su confianza, a través de soluciones tecnológicas que permitan hacer más eficiente la gestión de su Negocio, brindándole a su Compañía siempre un valor agregado.</a:t>
            </a:r>
            <a:br>
              <a:rPr lang="es-CL" sz="2300" dirty="0">
                <a:solidFill>
                  <a:schemeClr val="accent4">
                    <a:lumMod val="75000"/>
                  </a:schemeClr>
                </a:solidFill>
                <a:latin typeface="Times New Roman" pitchFamily="18" charset="0"/>
                <a:cs typeface="Times New Roman" pitchFamily="18" charset="0"/>
              </a:rPr>
            </a:br>
            <a:endParaRPr lang="es-CL" sz="2300" dirty="0">
              <a:solidFill>
                <a:schemeClr val="accent4">
                  <a:lumMod val="75000"/>
                </a:schemeClr>
              </a:solidFill>
              <a:latin typeface="Times New Roman" pitchFamily="18" charset="0"/>
              <a:cs typeface="Times New Roman" pitchFamily="18" charset="0"/>
            </a:endParaRPr>
          </a:p>
          <a:p>
            <a:pPr lvl="2" algn="just"/>
            <a:r>
              <a:rPr lang="es-CL" sz="2300" dirty="0">
                <a:solidFill>
                  <a:schemeClr val="accent4">
                    <a:lumMod val="75000"/>
                  </a:schemeClr>
                </a:solidFill>
                <a:latin typeface="Times New Roman" pitchFamily="18" charset="0"/>
                <a:cs typeface="Times New Roman" pitchFamily="18" charset="0"/>
              </a:rPr>
              <a:t>Adecuamos lo mejor posible la relación Costo/Beneficio.</a:t>
            </a:r>
          </a:p>
          <a:p>
            <a:pPr lvl="2" algn="just"/>
            <a:r>
              <a:rPr lang="es-CL" sz="2300" dirty="0">
                <a:solidFill>
                  <a:schemeClr val="accent4">
                    <a:lumMod val="75000"/>
                  </a:schemeClr>
                </a:solidFill>
                <a:latin typeface="Times New Roman" pitchFamily="18" charset="0"/>
                <a:cs typeface="Times New Roman" pitchFamily="18" charset="0"/>
              </a:rPr>
              <a:t>Optimizamos la utilización de sus recursos. </a:t>
            </a:r>
          </a:p>
          <a:p>
            <a:pPr lvl="2" algn="just"/>
            <a:r>
              <a:rPr lang="es-CL" sz="2300" dirty="0">
                <a:solidFill>
                  <a:schemeClr val="accent4">
                    <a:lumMod val="75000"/>
                  </a:schemeClr>
                </a:solidFill>
                <a:latin typeface="Times New Roman" pitchFamily="18" charset="0"/>
                <a:cs typeface="Times New Roman" pitchFamily="18" charset="0"/>
              </a:rPr>
              <a:t>Aumentamos la productividad derivado del incremento de niveles de servicio.</a:t>
            </a:r>
          </a:p>
          <a:p>
            <a:pPr lvl="2" algn="just"/>
            <a:r>
              <a:rPr lang="es-CL" sz="2300" dirty="0">
                <a:solidFill>
                  <a:schemeClr val="accent4">
                    <a:lumMod val="75000"/>
                  </a:schemeClr>
                </a:solidFill>
                <a:latin typeface="Times New Roman" pitchFamily="18" charset="0"/>
                <a:cs typeface="Times New Roman" pitchFamily="18" charset="0"/>
              </a:rPr>
              <a:t>Buscamos la innovación en la adopción de nuevas tecnologías.</a:t>
            </a:r>
          </a:p>
          <a:p>
            <a:endParaRPr lang="es-CL" dirty="0"/>
          </a:p>
        </p:txBody>
      </p:sp>
      <p:sp>
        <p:nvSpPr>
          <p:cNvPr id="3" name="2 Título"/>
          <p:cNvSpPr>
            <a:spLocks noGrp="1"/>
          </p:cNvSpPr>
          <p:nvPr>
            <p:ph type="title"/>
          </p:nvPr>
        </p:nvSpPr>
        <p:spPr>
          <a:xfrm>
            <a:off x="1160" y="13560"/>
            <a:ext cx="8229600" cy="706090"/>
          </a:xfrm>
        </p:spPr>
        <p:txBody>
          <a:bodyPr>
            <a:normAutofit/>
          </a:bodyPr>
          <a:lstStyle/>
          <a:p>
            <a:r>
              <a:rPr lang="es-CL" sz="2800" dirty="0">
                <a:solidFill>
                  <a:schemeClr val="bg2">
                    <a:lumMod val="50000"/>
                  </a:schemeClr>
                </a:solidFill>
                <a:latin typeface="Aharoni" pitchFamily="2" charset="-79"/>
                <a:cs typeface="Aharoni" pitchFamily="2" charset="-79"/>
              </a:rPr>
              <a:t>Nuestro Enfoque </a:t>
            </a:r>
            <a:r>
              <a:rPr lang="es-CL" sz="2800" dirty="0">
                <a:solidFill>
                  <a:schemeClr val="bg2">
                    <a:lumMod val="25000"/>
                  </a:schemeClr>
                </a:solidFill>
                <a:latin typeface="Aharoni" pitchFamily="2" charset="-79"/>
                <a:cs typeface="Aharoni" pitchFamily="2" charset="-79"/>
              </a:rPr>
              <a:t>&gt;</a:t>
            </a: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encrypted-tbn0.google.com/images?q=tbn:ANd9GcQEWkCOtRM5wFv4LwAHw-SPWe1kSav0aPBONQ-CMgEgu7T9EXqL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5440879"/>
            <a:ext cx="1891928" cy="141712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57200" y="1124744"/>
            <a:ext cx="8229600" cy="4525963"/>
          </a:xfrm>
        </p:spPr>
        <p:txBody>
          <a:bodyPr>
            <a:normAutofit/>
          </a:bodyPr>
          <a:lstStyle/>
          <a:p>
            <a:pPr lvl="0">
              <a:buClr>
                <a:schemeClr val="accent2"/>
              </a:buClr>
              <a:buFont typeface="Arial" pitchFamily="34" charset="0"/>
              <a:buChar char="•"/>
            </a:pPr>
            <a:r>
              <a:rPr lang="es-CL" sz="2300" dirty="0">
                <a:solidFill>
                  <a:schemeClr val="accent4">
                    <a:lumMod val="75000"/>
                  </a:schemeClr>
                </a:solidFill>
                <a:latin typeface="Times New Roman" pitchFamily="18" charset="0"/>
                <a:cs typeface="Times New Roman" pitchFamily="18" charset="0"/>
              </a:rPr>
              <a:t>Profesionales con excelente calidad técnica y humana</a:t>
            </a:r>
            <a:r>
              <a:rPr lang="es-CL" sz="2300" dirty="0">
                <a:solidFill>
                  <a:schemeClr val="accent4">
                    <a:lumMod val="75000"/>
                  </a:schemeClr>
                </a:solidFill>
                <a:latin typeface="Times New Roman" pitchFamily="18" charset="0"/>
                <a:cs typeface="Times New Roman" pitchFamily="18" charset="0"/>
              </a:rPr>
              <a:t>.</a:t>
            </a:r>
          </a:p>
          <a:p>
            <a:pPr lvl="0">
              <a:buClr>
                <a:schemeClr val="accent2"/>
              </a:buClr>
              <a:buFont typeface="Arial" pitchFamily="34" charset="0"/>
              <a:buChar char="•"/>
            </a:pPr>
            <a:r>
              <a:rPr lang="es-CL" sz="2300" dirty="0">
                <a:solidFill>
                  <a:schemeClr val="accent4">
                    <a:lumMod val="75000"/>
                  </a:schemeClr>
                </a:solidFill>
                <a:latin typeface="Times New Roman" pitchFamily="18" charset="0"/>
                <a:cs typeface="Times New Roman" pitchFamily="18" charset="0"/>
              </a:rPr>
              <a:t>Nuestra vocación es el servicio.</a:t>
            </a:r>
          </a:p>
          <a:p>
            <a:pPr>
              <a:buClr>
                <a:schemeClr val="accent2"/>
              </a:buClr>
              <a:buFont typeface="Arial" pitchFamily="34" charset="0"/>
              <a:buChar char="•"/>
            </a:pPr>
            <a:r>
              <a:rPr lang="es-CL" sz="2300" dirty="0">
                <a:solidFill>
                  <a:schemeClr val="accent4">
                    <a:lumMod val="75000"/>
                  </a:schemeClr>
                </a:solidFill>
                <a:latin typeface="Times New Roman" pitchFamily="18" charset="0"/>
                <a:cs typeface="Times New Roman" pitchFamily="18" charset="0"/>
              </a:rPr>
              <a:t>En nuestros procesos productivos aplicamos las mejores prácticas de la industria.</a:t>
            </a:r>
          </a:p>
          <a:p>
            <a:pPr>
              <a:buClr>
                <a:schemeClr val="accent2"/>
              </a:buClr>
              <a:buFont typeface="Arial" pitchFamily="34" charset="0"/>
              <a:buChar char="•"/>
            </a:pPr>
            <a:r>
              <a:rPr lang="es-CL" sz="2300" dirty="0">
                <a:solidFill>
                  <a:schemeClr val="accent4">
                    <a:lumMod val="75000"/>
                  </a:schemeClr>
                </a:solidFill>
                <a:latin typeface="Times New Roman" pitchFamily="18" charset="0"/>
                <a:cs typeface="Times New Roman" pitchFamily="18" charset="0"/>
              </a:rPr>
              <a:t>Queremos que nuestra relación con nuestros clientes sea duradera.</a:t>
            </a:r>
          </a:p>
          <a:p>
            <a:pPr>
              <a:buNone/>
            </a:pPr>
            <a:endParaRPr lang="es-CL" dirty="0"/>
          </a:p>
        </p:txBody>
      </p:sp>
      <p:sp>
        <p:nvSpPr>
          <p:cNvPr id="3" name="2 Título"/>
          <p:cNvSpPr>
            <a:spLocks noGrp="1"/>
          </p:cNvSpPr>
          <p:nvPr>
            <p:ph type="title"/>
          </p:nvPr>
        </p:nvSpPr>
        <p:spPr>
          <a:xfrm>
            <a:off x="4432" y="14473"/>
            <a:ext cx="3631464" cy="637279"/>
          </a:xfrm>
        </p:spPr>
        <p:txBody>
          <a:bodyPr>
            <a:normAutofit/>
          </a:bodyPr>
          <a:lstStyle/>
          <a:p>
            <a:r>
              <a:rPr lang="es-CL" sz="2800" dirty="0">
                <a:solidFill>
                  <a:schemeClr val="bg2">
                    <a:lumMod val="50000"/>
                  </a:schemeClr>
                </a:solidFill>
                <a:latin typeface="Aharoni" pitchFamily="2" charset="-79"/>
                <a:cs typeface="Aharoni" pitchFamily="2" charset="-79"/>
              </a:rPr>
              <a:t>Nuestra Fuerza </a:t>
            </a:r>
            <a:r>
              <a:rPr lang="es-CL" sz="2800" dirty="0">
                <a:solidFill>
                  <a:schemeClr val="bg2">
                    <a:lumMod val="25000"/>
                  </a:schemeClr>
                </a:solidFill>
                <a:latin typeface="Aharoni" pitchFamily="2" charset="-79"/>
                <a:cs typeface="Aharoni" pitchFamily="2" charset="-79"/>
              </a:rPr>
              <a:t>&gt;</a:t>
            </a:r>
          </a:p>
        </p:txBody>
      </p:sp>
      <p:pic>
        <p:nvPicPr>
          <p:cNvPr id="6" name="5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2 Título"/>
          <p:cNvSpPr>
            <a:spLocks noGrp="1"/>
          </p:cNvSpPr>
          <p:nvPr>
            <p:ph type="title"/>
          </p:nvPr>
        </p:nvSpPr>
        <p:spPr>
          <a:xfrm>
            <a:off x="3512" y="3409240"/>
            <a:ext cx="4208448" cy="710952"/>
          </a:xfrm>
        </p:spPr>
        <p:txBody>
          <a:bodyPr>
            <a:normAutofit/>
          </a:bodyPr>
          <a:lstStyle/>
          <a:p>
            <a:r>
              <a:rPr lang="es-CL" sz="2800" dirty="0">
                <a:solidFill>
                  <a:schemeClr val="bg2">
                    <a:lumMod val="50000"/>
                  </a:schemeClr>
                </a:solidFill>
                <a:latin typeface="Aharoni" pitchFamily="2" charset="-79"/>
                <a:cs typeface="Aharoni" pitchFamily="2" charset="-79"/>
              </a:rPr>
              <a:t>Nuestras Alianzas </a:t>
            </a:r>
            <a:r>
              <a:rPr lang="es-CL" sz="2800" dirty="0">
                <a:solidFill>
                  <a:schemeClr val="bg2">
                    <a:lumMod val="25000"/>
                  </a:schemeClr>
                </a:solidFill>
                <a:latin typeface="Aharoni" pitchFamily="2" charset="-79"/>
                <a:cs typeface="Aharoni" pitchFamily="2" charset="-79"/>
              </a:rPr>
              <a:t>&gt;</a:t>
            </a:r>
          </a:p>
        </p:txBody>
      </p:sp>
      <p:pic>
        <p:nvPicPr>
          <p:cNvPr id="12" name="11 Imagen" descr="Codelco Chil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6243" y="1092330"/>
            <a:ext cx="1529542" cy="7813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5" name="14 Imagen" descr="banco Edward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114402"/>
            <a:ext cx="1512916" cy="81464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6" name="15 Imagen" descr="Italpasta S.A"/>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68" y="2260568"/>
            <a:ext cx="1512168" cy="781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7" name="2 Título"/>
          <p:cNvSpPr txBox="1">
            <a:spLocks/>
          </p:cNvSpPr>
          <p:nvPr/>
        </p:nvSpPr>
        <p:spPr>
          <a:xfrm>
            <a:off x="-5448" y="12406"/>
            <a:ext cx="4649456" cy="6372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Nuestras Referencias </a:t>
            </a:r>
            <a:r>
              <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p>
        </p:txBody>
      </p:sp>
      <p:pic>
        <p:nvPicPr>
          <p:cNvPr id="18" name="17 Imagen" descr="boto_part_ibm.gif"/>
          <p:cNvPicPr>
            <a:picLocks noChangeAspect="1"/>
          </p:cNvPicPr>
          <p:nvPr/>
        </p:nvPicPr>
        <p:blipFill>
          <a:blip r:embed="rId5"/>
          <a:srcRect l="48530" b="8333"/>
          <a:stretch>
            <a:fillRect/>
          </a:stretch>
        </p:blipFill>
        <p:spPr>
          <a:xfrm>
            <a:off x="1392968" y="4221088"/>
            <a:ext cx="1666864" cy="78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9" name="18 Imagen" descr="boto_part_ingram.gif"/>
          <p:cNvPicPr>
            <a:picLocks noChangeAspect="1"/>
          </p:cNvPicPr>
          <p:nvPr/>
        </p:nvPicPr>
        <p:blipFill>
          <a:blip r:embed="rId6"/>
          <a:srcRect l="48530" b="8333"/>
          <a:stretch>
            <a:fillRect/>
          </a:stretch>
        </p:blipFill>
        <p:spPr>
          <a:xfrm>
            <a:off x="3707904" y="4149080"/>
            <a:ext cx="1666864" cy="78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20" name="19 Imagen" descr="boto_part_lenovo.gif"/>
          <p:cNvPicPr>
            <a:picLocks noChangeAspect="1"/>
          </p:cNvPicPr>
          <p:nvPr/>
        </p:nvPicPr>
        <p:blipFill rotWithShape="1">
          <a:blip r:embed="rId7"/>
          <a:srcRect l="48530" b="8333"/>
          <a:stretch/>
        </p:blipFill>
        <p:spPr>
          <a:xfrm>
            <a:off x="6084168" y="4149080"/>
            <a:ext cx="1666864" cy="78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3" name="12 Imagen" descr="Ministerio de Educación"/>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75656" y="2300472"/>
            <a:ext cx="1530000" cy="781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8" name="Picture 4" descr="http://t0.gstatic.com/images?q=tbn:ANd9GcRClOeU_gLYdD5Rftv1a1iuMtBlCC1G5cyVg2XZirWPEsgcf7d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8201" y="930293"/>
            <a:ext cx="1666528" cy="6764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pic>
        <p:nvPicPr>
          <p:cNvPr id="19458" name="Picture 2" descr="https://encrypted-tbn0.google.com/images?q=tbn:ANd9GcRZNR7Wvrf0zWeVgnKyc6ZBivuUDNKktr52JKZh29Im8G2JdFrBFg"/>
          <p:cNvPicPr>
            <a:picLocks noChangeAspect="1" noChangeArrowheads="1"/>
          </p:cNvPicPr>
          <p:nvPr/>
        </p:nvPicPr>
        <p:blipFill>
          <a:blip r:embed="rId10"/>
          <a:srcRect l="16667" t="20000" r="16666" b="19999"/>
          <a:stretch>
            <a:fillRect/>
          </a:stretch>
        </p:blipFill>
        <p:spPr bwMode="auto">
          <a:xfrm>
            <a:off x="3779912" y="1981240"/>
            <a:ext cx="1357323" cy="122159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4" name="13 Imagen" descr="logo_top_byte.gif"/>
          <p:cNvPicPr>
            <a:picLocks noChangeAspect="1"/>
          </p:cNvPicPr>
          <p:nvPr/>
        </p:nvPicPr>
        <p:blipFill>
          <a:blip r:embed="rId11"/>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2 Marcador de contenido"/>
          <p:cNvSpPr>
            <a:spLocks noGrp="1"/>
          </p:cNvSpPr>
          <p:nvPr>
            <p:ph idx="1"/>
          </p:nvPr>
        </p:nvSpPr>
        <p:spPr>
          <a:xfrm>
            <a:off x="395536" y="1135285"/>
            <a:ext cx="8229600" cy="4525963"/>
          </a:xfrm>
        </p:spPr>
        <p:txBody>
          <a:bodyPr>
            <a:noAutofit/>
          </a:bodyPr>
          <a:lstStyle/>
          <a:p>
            <a:pPr marL="109728" indent="0" algn="just">
              <a:buNone/>
            </a:pPr>
            <a:r>
              <a:rPr lang="es-CL" sz="2300" dirty="0" smtClean="0"/>
              <a:t>	</a:t>
            </a:r>
            <a:r>
              <a:rPr lang="es-CL" sz="2300" dirty="0">
                <a:solidFill>
                  <a:schemeClr val="accent4">
                    <a:lumMod val="75000"/>
                  </a:schemeClr>
                </a:solidFill>
                <a:latin typeface="Times New Roman" pitchFamily="18" charset="0"/>
                <a:cs typeface="Times New Roman" pitchFamily="18" charset="0"/>
              </a:rPr>
              <a:t>Según la normativa de la Superintendencia de Valores y Seguros. Los estados financieros deberán prepararse de acuerdo a las normas internacionales de Información Financiera (IFRS) emitidas por la International Accounting Standard Board (IASB).</a:t>
            </a:r>
          </a:p>
          <a:p>
            <a:pPr algn="just"/>
            <a:endParaRPr lang="es-CL" sz="2300" dirty="0">
              <a:solidFill>
                <a:schemeClr val="accent4">
                  <a:lumMod val="75000"/>
                </a:schemeClr>
              </a:solidFill>
              <a:latin typeface="Times New Roman" pitchFamily="18" charset="0"/>
              <a:cs typeface="Times New Roman" pitchFamily="18" charset="0"/>
            </a:endParaRPr>
          </a:p>
          <a:p>
            <a:pPr marL="109728" indent="0" algn="just">
              <a:buNone/>
            </a:pPr>
            <a:r>
              <a:rPr lang="es-CL" sz="2300" dirty="0">
                <a:solidFill>
                  <a:schemeClr val="accent4">
                    <a:lumMod val="75000"/>
                  </a:schemeClr>
                </a:solidFill>
                <a:latin typeface="Times New Roman" pitchFamily="18" charset="0"/>
                <a:cs typeface="Times New Roman" pitchFamily="18" charset="0"/>
              </a:rPr>
              <a:t>	Adicionalmente la SVS especifica que las entidades aseguradoras deben divulgar información que no esta directamente reflejada en dichos estados financieros. Esta información llamada revelaciones financieras (RF) deberá ser presentada con carácter de obligatoria.</a:t>
            </a:r>
          </a:p>
          <a:p>
            <a:pPr algn="just"/>
            <a:endParaRPr lang="es-CL" sz="2300" dirty="0" smtClean="0"/>
          </a:p>
        </p:txBody>
      </p:sp>
      <p:sp>
        <p:nvSpPr>
          <p:cNvPr id="2" name="1 Título"/>
          <p:cNvSpPr>
            <a:spLocks noGrp="1"/>
          </p:cNvSpPr>
          <p:nvPr>
            <p:ph type="title"/>
          </p:nvPr>
        </p:nvSpPr>
        <p:spPr>
          <a:xfrm>
            <a:off x="-5448" y="7936"/>
            <a:ext cx="4865480" cy="637200"/>
          </a:xfrm>
        </p:spPr>
        <p:txBody>
          <a:bodyPr>
            <a:noAutofit/>
          </a:bodyPr>
          <a:lstStyle/>
          <a:p>
            <a:r>
              <a:rPr lang="es-CL" sz="2800" dirty="0">
                <a:solidFill>
                  <a:schemeClr val="bg2">
                    <a:lumMod val="50000"/>
                  </a:schemeClr>
                </a:solidFill>
                <a:latin typeface="Aharoni" pitchFamily="2" charset="-79"/>
                <a:cs typeface="Aharoni" pitchFamily="2" charset="-79"/>
              </a:rPr>
              <a:t>IFRS, XBRL. </a:t>
            </a:r>
            <a:r>
              <a:rPr lang="es-CL" sz="2800" dirty="0">
                <a:solidFill>
                  <a:schemeClr val="bg2">
                    <a:lumMod val="50000"/>
                  </a:schemeClr>
                </a:solidFill>
                <a:latin typeface="Aharoni" pitchFamily="2" charset="-79"/>
                <a:cs typeface="Aharoni" pitchFamily="2" charset="-79"/>
              </a:rPr>
              <a:t>Ya están aquí </a:t>
            </a:r>
            <a:r>
              <a:rPr lang="es-CL" sz="2800" dirty="0">
                <a:solidFill>
                  <a:schemeClr val="bg2">
                    <a:lumMod val="25000"/>
                  </a:schemeClr>
                </a:solidFill>
                <a:latin typeface="Aharoni" pitchFamily="2" charset="-79"/>
                <a:cs typeface="Aharoni" pitchFamily="2" charset="-79"/>
              </a:rPr>
              <a:t>&gt;</a:t>
            </a:r>
          </a:p>
        </p:txBody>
      </p:sp>
      <p:sp>
        <p:nvSpPr>
          <p:cNvPr id="5" name="AutoShape 2"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AutoShape 4"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7" name="AutoShape 6"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51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457" y="5789798"/>
            <a:ext cx="2423543" cy="572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8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46856" y="1124744"/>
            <a:ext cx="8229600" cy="2753237"/>
          </a:xfrm>
        </p:spPr>
        <p:txBody>
          <a:bodyPr>
            <a:noAutofit/>
          </a:bodyPr>
          <a:lstStyle/>
          <a:p>
            <a:pPr marL="109728" indent="0" algn="just">
              <a:buNone/>
            </a:pPr>
            <a:r>
              <a:rPr lang="es-CL" sz="2300" dirty="0" smtClean="0"/>
              <a:t>	</a:t>
            </a:r>
            <a:r>
              <a:rPr lang="es-CL" sz="2300" dirty="0">
                <a:solidFill>
                  <a:schemeClr val="accent4">
                    <a:lumMod val="75000"/>
                  </a:schemeClr>
                </a:solidFill>
                <a:latin typeface="Times New Roman" pitchFamily="18" charset="0"/>
                <a:cs typeface="Times New Roman" pitchFamily="18" charset="0"/>
              </a:rPr>
              <a:t>Desde el nacimiento de la normativa </a:t>
            </a:r>
            <a:br>
              <a:rPr lang="es-CL" sz="2300" dirty="0">
                <a:solidFill>
                  <a:schemeClr val="accent4">
                    <a:lumMod val="75000"/>
                  </a:schemeClr>
                </a:solidFill>
                <a:latin typeface="Times New Roman" pitchFamily="18" charset="0"/>
                <a:cs typeface="Times New Roman" pitchFamily="18" charset="0"/>
              </a:rPr>
            </a:br>
            <a:r>
              <a:rPr lang="es-CL" sz="2300" dirty="0">
                <a:solidFill>
                  <a:schemeClr val="accent4">
                    <a:lumMod val="75000"/>
                  </a:schemeClr>
                </a:solidFill>
                <a:latin typeface="Times New Roman" pitchFamily="18" charset="0"/>
                <a:cs typeface="Times New Roman" pitchFamily="18" charset="0"/>
              </a:rPr>
              <a:t>con la circular 2022 en Mayo del 2011, existen hasta la fecha, tres modificaciones en la definición de la Normativa impactando directamente en la Estructura y Contenido de las Revelaciones. Esto implica un alto porcentaje de variabilidad de la Información que se debe preparar y presentar.</a:t>
            </a:r>
          </a:p>
        </p:txBody>
      </p:sp>
      <p:sp>
        <p:nvSpPr>
          <p:cNvPr id="6" name="1 Título"/>
          <p:cNvSpPr>
            <a:spLocks noGrp="1"/>
          </p:cNvSpPr>
          <p:nvPr>
            <p:ph type="title"/>
          </p:nvPr>
        </p:nvSpPr>
        <p:spPr>
          <a:xfrm>
            <a:off x="-2144" y="17670"/>
            <a:ext cx="5366232" cy="637200"/>
          </a:xfrm>
        </p:spPr>
        <p:txBody>
          <a:bodyPr>
            <a:noAutofit/>
          </a:bodyPr>
          <a:lstStyle/>
          <a:p>
            <a:r>
              <a:rPr lang="es-CL" sz="2800" dirty="0">
                <a:solidFill>
                  <a:schemeClr val="bg2">
                    <a:lumMod val="50000"/>
                  </a:schemeClr>
                </a:solidFill>
                <a:latin typeface="Aharoni" pitchFamily="2" charset="-79"/>
                <a:cs typeface="Aharoni" pitchFamily="2" charset="-79"/>
              </a:rPr>
              <a:t>IFRS, XBRL. </a:t>
            </a:r>
            <a:r>
              <a:rPr lang="es-CL" sz="2800" dirty="0">
                <a:solidFill>
                  <a:schemeClr val="bg2">
                    <a:lumMod val="50000"/>
                  </a:schemeClr>
                </a:solidFill>
                <a:latin typeface="Aharoni" pitchFamily="2" charset="-79"/>
                <a:cs typeface="Aharoni" pitchFamily="2" charset="-79"/>
              </a:rPr>
              <a:t>Ya </a:t>
            </a:r>
            <a:r>
              <a:rPr lang="es-CL" sz="2800" dirty="0" smtClean="0">
                <a:solidFill>
                  <a:schemeClr val="bg2">
                    <a:lumMod val="50000"/>
                  </a:schemeClr>
                </a:solidFill>
                <a:latin typeface="Aharoni" pitchFamily="2" charset="-79"/>
                <a:cs typeface="Aharoni" pitchFamily="2" charset="-79"/>
              </a:rPr>
              <a:t>están aquí </a:t>
            </a:r>
            <a:r>
              <a:rPr lang="es-CL" sz="2800" dirty="0">
                <a:solidFill>
                  <a:schemeClr val="bg2">
                    <a:lumMod val="25000"/>
                  </a:schemeClr>
                </a:solidFill>
                <a:latin typeface="Aharoni" pitchFamily="2" charset="-79"/>
                <a:cs typeface="Aharoni" pitchFamily="2" charset="-79"/>
              </a:rPr>
              <a:t>&gt;</a:t>
            </a:r>
          </a:p>
        </p:txBody>
      </p:sp>
      <p:pic>
        <p:nvPicPr>
          <p:cNvPr id="7" name="6 Imagen" descr="logo_top_byte.gif"/>
          <p:cNvPicPr>
            <a:picLocks noChangeAspect="1"/>
          </p:cNvPicPr>
          <p:nvPr/>
        </p:nvPicPr>
        <p:blipFill>
          <a:blip r:embed="rId2"/>
          <a:stretch>
            <a:fillRect/>
          </a:stretch>
        </p:blipFill>
        <p:spPr>
          <a:xfrm>
            <a:off x="8029606" y="142852"/>
            <a:ext cx="971550" cy="971550"/>
          </a:xfrm>
          <a:prstGeom prst="rect">
            <a:avLst/>
          </a:prstGeom>
          <a:noFill/>
          <a:ln>
            <a:noFill/>
          </a:ln>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0457" y="5789798"/>
            <a:ext cx="2423543" cy="572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26949" y="335498"/>
            <a:ext cx="8229600" cy="696709"/>
          </a:xfrm>
        </p:spPr>
        <p:txBody>
          <a:bodyPr>
            <a:noAutofit/>
          </a:bodyPr>
          <a:lstStyle/>
          <a:p>
            <a:endParaRPr lang="es-CL" sz="2200" dirty="0" smtClean="0"/>
          </a:p>
          <a:p>
            <a:endParaRPr lang="es-CL" sz="2200" dirty="0" smtClean="0"/>
          </a:p>
          <a:p>
            <a:pPr algn="just"/>
            <a:endParaRPr lang="es-CL" sz="2200" dirty="0" smtClean="0"/>
          </a:p>
          <a:p>
            <a:pPr algn="just">
              <a:buNone/>
            </a:pPr>
            <a:endParaRPr lang="es-CL" sz="2200" dirty="0" smtClean="0"/>
          </a:p>
        </p:txBody>
      </p:sp>
      <p:sp>
        <p:nvSpPr>
          <p:cNvPr id="4" name="2 Título"/>
          <p:cNvSpPr>
            <a:spLocks noGrp="1"/>
          </p:cNvSpPr>
          <p:nvPr>
            <p:ph type="title"/>
          </p:nvPr>
        </p:nvSpPr>
        <p:spPr>
          <a:xfrm>
            <a:off x="5611" y="6697"/>
            <a:ext cx="6397653" cy="637200"/>
          </a:xfrm>
        </p:spPr>
        <p:txBody>
          <a:bodyPr>
            <a:normAutofit/>
          </a:bodyPr>
          <a:lstStyle/>
          <a:p>
            <a:r>
              <a:rPr lang="es-CL" sz="2800" dirty="0">
                <a:solidFill>
                  <a:schemeClr val="bg2">
                    <a:lumMod val="50000"/>
                  </a:schemeClr>
                </a:solidFill>
                <a:latin typeface="Aharoni" pitchFamily="2" charset="-79"/>
                <a:cs typeface="Aharoni" pitchFamily="2" charset="-79"/>
              </a:rPr>
              <a:t>Nuestra respuesta al desafío </a:t>
            </a:r>
            <a:r>
              <a:rPr lang="es-CL" sz="2800" dirty="0">
                <a:solidFill>
                  <a:schemeClr val="bg2">
                    <a:lumMod val="25000"/>
                  </a:schemeClr>
                </a:solidFill>
                <a:latin typeface="Aharoni" pitchFamily="2" charset="-79"/>
                <a:cs typeface="Aharoni" pitchFamily="2" charset="-79"/>
              </a:rPr>
              <a:t>&gt;</a:t>
            </a:r>
          </a:p>
        </p:txBody>
      </p:sp>
      <p:sp>
        <p:nvSpPr>
          <p:cNvPr id="5" name="4 Rectángulo"/>
          <p:cNvSpPr/>
          <p:nvPr/>
        </p:nvSpPr>
        <p:spPr>
          <a:xfrm>
            <a:off x="683568" y="1124744"/>
            <a:ext cx="7848872" cy="3277820"/>
          </a:xfrm>
          <a:prstGeom prst="rect">
            <a:avLst/>
          </a:prstGeom>
        </p:spPr>
        <p:txBody>
          <a:bodyPr wrap="square">
            <a:spAutoFit/>
          </a:bodyPr>
          <a:lstStyle/>
          <a:p>
            <a:pPr algn="just"/>
            <a:r>
              <a:rPr lang="es-CL" dirty="0" smtClean="0"/>
              <a:t>	</a:t>
            </a:r>
            <a:r>
              <a:rPr lang="es-CL" sz="2300" dirty="0">
                <a:solidFill>
                  <a:schemeClr val="accent4">
                    <a:lumMod val="75000"/>
                  </a:schemeClr>
                </a:solidFill>
                <a:latin typeface="Times New Roman" pitchFamily="18" charset="0"/>
                <a:cs typeface="Times New Roman" pitchFamily="18" charset="0"/>
              </a:rPr>
              <a:t>Tomando en cuenta este nuevo escenario y pensando en ayudar al desarrollo de su negocio, hemos desarrollado un producto flexible, capaz de ajustarse a los requerimientos de información de su empresa y la Superintendencia de Valores y Seguros (SVS). </a:t>
            </a:r>
          </a:p>
          <a:p>
            <a:r>
              <a:rPr lang="es-CL" sz="2300" dirty="0">
                <a:solidFill>
                  <a:schemeClr val="accent4">
                    <a:lumMod val="75000"/>
                  </a:schemeClr>
                </a:solidFill>
                <a:latin typeface="Times New Roman" pitchFamily="18" charset="0"/>
                <a:cs typeface="Times New Roman" pitchFamily="18" charset="0"/>
              </a:rPr>
              <a:t>	</a:t>
            </a:r>
          </a:p>
          <a:p>
            <a:pPr algn="just"/>
            <a:r>
              <a:rPr lang="es-CL" sz="2300" dirty="0">
                <a:solidFill>
                  <a:schemeClr val="accent4">
                    <a:lumMod val="75000"/>
                  </a:schemeClr>
                </a:solidFill>
                <a:latin typeface="Times New Roman" pitchFamily="18" charset="0"/>
                <a:cs typeface="Times New Roman" pitchFamily="18" charset="0"/>
              </a:rPr>
              <a:t>	Estamos hablando de EXFIDA un software que provee flexibilidad a la hora de enfrentar los continuos cambios del mundo IFRS, estados financieros  (EEFF) y XBRL.</a:t>
            </a:r>
          </a:p>
        </p:txBody>
      </p:sp>
      <p:sp>
        <p:nvSpPr>
          <p:cNvPr id="7" name="1 Título"/>
          <p:cNvSpPr txBox="1">
            <a:spLocks/>
          </p:cNvSpPr>
          <p:nvPr/>
        </p:nvSpPr>
        <p:spPr>
          <a:xfrm>
            <a:off x="457200" y="274638"/>
            <a:ext cx="8229600" cy="850106"/>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endParaRPr lang="es-CL" sz="2400" dirty="0">
              <a:latin typeface="Arial Black" pitchFamily="34" charset="0"/>
            </a:endParaRPr>
          </a:p>
        </p:txBody>
      </p:sp>
      <p:pic>
        <p:nvPicPr>
          <p:cNvPr id="8" name="7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9" name="8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57200" y="1135285"/>
            <a:ext cx="8229600" cy="4525963"/>
          </a:xfrm>
        </p:spPr>
        <p:txBody>
          <a:bodyPr>
            <a:normAutofit fontScale="92500" lnSpcReduction="10000"/>
          </a:bodyPr>
          <a:lstStyle/>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Aplicación 100% web.</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Multiusuarios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Multiempresas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Interfaces usables.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Revelaciones 100%  configurables según las normativas.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Cumple con las especificaciones de la SVS.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Generación de archivos XBRL el cual independiza a su Empresa de los proveedores externos al momento de generar el envió de XBRL a la SVS.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Proporciona herramientas de Control que permiten tener una visión amplia sobre el estado de completitud de los datos para los períodos informados (Workflow de Aprobación).</a:t>
            </a:r>
          </a:p>
          <a:p>
            <a:endParaRPr lang="es-CL" sz="2500" dirty="0">
              <a:solidFill>
                <a:schemeClr val="accent4">
                  <a:lumMod val="75000"/>
                </a:schemeClr>
              </a:solidFill>
              <a:latin typeface="Times New Roman" pitchFamily="18" charset="0"/>
              <a:cs typeface="Times New Roman" pitchFamily="18" charset="0"/>
            </a:endParaRPr>
          </a:p>
          <a:p>
            <a:pPr algn="just"/>
            <a:endParaRPr lang="es-CL" sz="2300" dirty="0" smtClean="0"/>
          </a:p>
          <a:p>
            <a:pPr algn="just"/>
            <a:endParaRPr lang="es-CL" sz="2300" dirty="0" smtClean="0"/>
          </a:p>
          <a:p>
            <a:pPr algn="just"/>
            <a:endParaRPr lang="es-CL" sz="2500" dirty="0">
              <a:solidFill>
                <a:schemeClr val="accent4">
                  <a:lumMod val="75000"/>
                </a:schemeClr>
              </a:solidFill>
              <a:latin typeface="Times New Roman" pitchFamily="18" charset="0"/>
              <a:cs typeface="Times New Roman" pitchFamily="18" charset="0"/>
            </a:endParaRPr>
          </a:p>
          <a:p>
            <a:pPr algn="just"/>
            <a:endParaRPr lang="es-CL" sz="2300" dirty="0" smtClean="0"/>
          </a:p>
          <a:p>
            <a:pPr algn="just"/>
            <a:endParaRPr lang="es-CL" sz="2300" dirty="0" smtClean="0"/>
          </a:p>
        </p:txBody>
      </p:sp>
      <p:sp>
        <p:nvSpPr>
          <p:cNvPr id="3" name="2 Título"/>
          <p:cNvSpPr>
            <a:spLocks noGrp="1"/>
          </p:cNvSpPr>
          <p:nvPr>
            <p:ph type="title"/>
          </p:nvPr>
        </p:nvSpPr>
        <p:spPr>
          <a:xfrm>
            <a:off x="-5448" y="904"/>
            <a:ext cx="8229600" cy="637200"/>
          </a:xfrm>
        </p:spPr>
        <p:txBody>
          <a:bodyPr>
            <a:normAutofit/>
          </a:bodyPr>
          <a:lstStyle/>
          <a:p>
            <a:r>
              <a:rPr lang="es-CL" sz="2800" dirty="0">
                <a:solidFill>
                  <a:schemeClr val="bg2">
                    <a:lumMod val="50000"/>
                  </a:schemeClr>
                </a:solidFill>
                <a:latin typeface="Aharoni" pitchFamily="2" charset="-79"/>
                <a:cs typeface="Aharoni" pitchFamily="2" charset="-79"/>
              </a:rPr>
              <a:t>Principales Características </a:t>
            </a:r>
            <a:r>
              <a:rPr lang="es-CL" sz="2800" dirty="0">
                <a:solidFill>
                  <a:schemeClr val="bg2">
                    <a:lumMod val="25000"/>
                  </a:schemeClr>
                </a:solidFill>
                <a:latin typeface="Aharoni" pitchFamily="2" charset="-79"/>
                <a:cs typeface="Aharoni" pitchFamily="2" charset="-79"/>
              </a:rPr>
              <a:t>&gt;</a:t>
            </a:r>
          </a:p>
        </p:txBody>
      </p:sp>
      <p:pic>
        <p:nvPicPr>
          <p:cNvPr id="6" name="5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7" name="6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1523</TotalTime>
  <Words>261</Words>
  <Application>Microsoft Office PowerPoint</Application>
  <PresentationFormat>Presentación en pantalla (4:3)</PresentationFormat>
  <Paragraphs>73</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Concurrencia</vt:lpstr>
      <vt:lpstr>  Software de gestión de Revelaciones y Estados Financieros para Entidades Aseguradoras.</vt:lpstr>
      <vt:lpstr>Nuestra empresa &gt;</vt:lpstr>
      <vt:lpstr>Nuestro Enfoque &gt;</vt:lpstr>
      <vt:lpstr>Nuestra Fuerza &gt;</vt:lpstr>
      <vt:lpstr>Nuestras Alianzas &gt;</vt:lpstr>
      <vt:lpstr>IFRS, XBRL. Ya están aquí &gt;</vt:lpstr>
      <vt:lpstr>IFRS, XBRL. Ya están aquí &gt;</vt:lpstr>
      <vt:lpstr>Nuestra respuesta al desafío &gt;</vt:lpstr>
      <vt:lpstr>Principales Características &gt;</vt:lpstr>
      <vt:lpstr>EXFIDA, seguro y confiable &gt;</vt:lpstr>
      <vt:lpstr>EXFIDA, seguro y confiable &gt;</vt:lpstr>
      <vt:lpstr>Presentación de PowerPoint</vt:lpstr>
      <vt:lpstr>Configure sus Revelaciones &gt;</vt:lpstr>
      <vt:lpstr>Añada operaciones y formulas &gt;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Manuel Gutierrez Cisternas</cp:lastModifiedBy>
  <cp:revision>264</cp:revision>
  <dcterms:created xsi:type="dcterms:W3CDTF">2012-07-26T21:18:38Z</dcterms:created>
  <dcterms:modified xsi:type="dcterms:W3CDTF">2012-08-24T19:43:30Z</dcterms:modified>
</cp:coreProperties>
</file>