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59" r:id="rId11"/>
    <p:sldId id="266" r:id="rId12"/>
    <p:sldId id="267" r:id="rId13"/>
    <p:sldId id="268" r:id="rId14"/>
    <p:sldId id="269" r:id="rId15"/>
    <p:sldId id="275" r:id="rId16"/>
    <p:sldId id="270" r:id="rId17"/>
    <p:sldId id="271" r:id="rId18"/>
    <p:sldId id="272" r:id="rId19"/>
    <p:sldId id="273" r:id="rId20"/>
    <p:sldId id="274" r:id="rId21"/>
    <p:sldId id="277" r:id="rId22"/>
    <p:sldId id="260" r:id="rId23"/>
    <p:sldId id="278" r:id="rId2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67" d="100"/>
          <a:sy n="67" d="100"/>
        </p:scale>
        <p:origin x="-13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30-07-2012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30-07-2012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jpeg"/><Relationship Id="rId7" Type="http://schemas.openxmlformats.org/officeDocument/2006/relationships/image" Target="../media/image9.gif"/><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EXFIDA </a:t>
            </a:r>
            <a:r>
              <a:rPr lang="es-CL" sz="2000" dirty="0" smtClean="0"/>
              <a:t>(</a:t>
            </a:r>
            <a:r>
              <a:rPr lang="es-CL" sz="2000" dirty="0" err="1" smtClean="0"/>
              <a:t>Exposure</a:t>
            </a:r>
            <a:r>
              <a:rPr lang="es-CL" sz="2000" dirty="0" smtClean="0"/>
              <a:t> </a:t>
            </a:r>
            <a:r>
              <a:rPr lang="es-CL" sz="2000" dirty="0" err="1" smtClean="0"/>
              <a:t>Finantial</a:t>
            </a:r>
            <a:r>
              <a:rPr lang="es-CL" sz="2000" dirty="0" smtClean="0"/>
              <a:t> Data </a:t>
            </a:r>
            <a:r>
              <a:rPr lang="es-CL" sz="2000" dirty="0" err="1" smtClean="0"/>
              <a:t>System</a:t>
            </a:r>
            <a:r>
              <a:rPr lang="es-CL" sz="2000" dirty="0" smtClean="0"/>
              <a:t>)</a:t>
            </a:r>
            <a:r>
              <a:rPr lang="es-CL" sz="5400" dirty="0" smtClean="0"/>
              <a:t/>
            </a:r>
            <a:br>
              <a:rPr lang="es-CL" sz="5400" dirty="0" smtClean="0"/>
            </a:br>
            <a:r>
              <a:rPr lang="es-CL" sz="2400" dirty="0" smtClean="0"/>
              <a:t>Software de gestión de Revelaciones y Estados Financieros para Entidades </a:t>
            </a:r>
            <a:r>
              <a:rPr lang="es-CL" sz="2400" dirty="0" smtClean="0"/>
              <a:t>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1357322" cy="1357322"/>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71480"/>
            <a:ext cx="8229600" cy="4525963"/>
          </a:xfrm>
        </p:spPr>
        <p:txBody>
          <a:bodyPr>
            <a:normAutofit/>
          </a:bodyPr>
          <a:lstStyle/>
          <a:p>
            <a:pPr algn="just"/>
            <a:r>
              <a:rPr lang="es-CL" sz="2300" dirty="0" smtClean="0"/>
              <a:t>Interfaz Amigable y Usable.</a:t>
            </a:r>
          </a:p>
          <a:p>
            <a:pPr algn="just"/>
            <a:r>
              <a:rPr lang="es-CL" sz="2300" dirty="0" smtClean="0"/>
              <a:t>Configurable y parametrizable.</a:t>
            </a:r>
          </a:p>
          <a:p>
            <a:pPr algn="just"/>
            <a:r>
              <a:rPr lang="es-CL" sz="2300" dirty="0" smtClean="0"/>
              <a:t>Disponible en Intranet y 100% Web.</a:t>
            </a:r>
          </a:p>
          <a:p>
            <a:pPr algn="just"/>
            <a:r>
              <a:rPr lang="es-CL" sz="2300" dirty="0" smtClean="0"/>
              <a:t>Este producto entrega una solución concreta a los procesos de obtención, administración, gestión y almacenamiento integral de toda la información involucrada en las Revelaciones según la norma IFRS.</a:t>
            </a:r>
            <a:endParaRPr lang="es-CL" sz="2300" dirty="0"/>
          </a:p>
        </p:txBody>
      </p:sp>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dirty="0" smtClean="0">
                <a:effectLst>
                  <a:outerShdw blurRad="38100" dist="38100" dir="2700000" algn="tl">
                    <a:srgbClr val="000000">
                      <a:alpha val="43137"/>
                    </a:srgbClr>
                  </a:outerShdw>
                </a:effectLst>
              </a:rPr>
              <a:t>Configurador de Estructuras</a:t>
            </a:r>
            <a:r>
              <a:rPr lang="es-CL" dirty="0" smtClean="0"/>
              <a:t>: </a:t>
            </a:r>
            <a:r>
              <a:rPr lang="es-CL" dirty="0" smtClean="0"/>
              <a:t>Proporciona </a:t>
            </a:r>
            <a:r>
              <a:rPr lang="es-CL" dirty="0" smtClean="0"/>
              <a:t>la capacidad de configurar dinámicamente las estructuras de </a:t>
            </a:r>
            <a:r>
              <a:rPr lang="es-CL" dirty="0" smtClean="0"/>
              <a:t>Información para las Revelaciones </a:t>
            </a:r>
            <a:r>
              <a:rPr lang="es-CL" dirty="0" smtClean="0"/>
              <a:t>según la normativa de la SVS.</a:t>
            </a:r>
            <a:endParaRPr lang="es-CL" dirty="0"/>
          </a:p>
        </p:txBody>
      </p:sp>
      <p:sp>
        <p:nvSpPr>
          <p:cNvPr id="3" name="2 Título"/>
          <p:cNvSpPr>
            <a:spLocks noGrp="1"/>
          </p:cNvSpPr>
          <p:nvPr>
            <p:ph type="title"/>
          </p:nvPr>
        </p:nvSpPr>
        <p:spPr/>
        <p:txBody>
          <a:bodyPr/>
          <a:lstStyle/>
          <a:p>
            <a:r>
              <a:rPr lang="es-CL" sz="3200" dirty="0" smtClean="0"/>
              <a:t>Módulos</a:t>
            </a:r>
            <a:r>
              <a:rPr lang="es-CL" dirty="0" smtClean="0"/>
              <a:t>.</a:t>
            </a:r>
            <a:endParaRPr lang="es-CL" dirty="0"/>
          </a:p>
        </p:txBody>
      </p:sp>
      <p:pic>
        <p:nvPicPr>
          <p:cNvPr id="4" name="Picture 6"/>
          <p:cNvPicPr>
            <a:picLocks noChangeAspect="1" noChangeArrowheads="1"/>
          </p:cNvPicPr>
          <p:nvPr/>
        </p:nvPicPr>
        <p:blipFill>
          <a:blip r:embed="rId2"/>
          <a:srcRect l="21799" t="2035" b="14518"/>
          <a:stretch>
            <a:fillRect/>
          </a:stretch>
        </p:blipFill>
        <p:spPr bwMode="auto">
          <a:xfrm>
            <a:off x="3786182" y="3357562"/>
            <a:ext cx="4100391" cy="2928958"/>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Configurador de </a:t>
            </a:r>
            <a:r>
              <a:rPr lang="es-CL" dirty="0" smtClean="0">
                <a:effectLst>
                  <a:outerShdw blurRad="38100" dist="38100" dir="2700000" algn="tl">
                    <a:srgbClr val="000000">
                      <a:alpha val="43137"/>
                    </a:srgbClr>
                  </a:outerShdw>
                </a:effectLst>
              </a:rPr>
              <a:t>Fórmulas </a:t>
            </a:r>
            <a:r>
              <a:rPr lang="es-CL" dirty="0" smtClean="0">
                <a:effectLst>
                  <a:outerShdw blurRad="38100" dist="38100" dir="2700000" algn="tl">
                    <a:srgbClr val="000000">
                      <a:alpha val="43137"/>
                    </a:srgbClr>
                  </a:outerShdw>
                </a:effectLst>
              </a:rPr>
              <a:t>de </a:t>
            </a:r>
            <a:r>
              <a:rPr lang="es-CL" dirty="0" smtClean="0">
                <a:effectLst>
                  <a:outerShdw blurRad="38100" dist="38100" dir="2700000" algn="tl">
                    <a:srgbClr val="000000">
                      <a:alpha val="43137"/>
                    </a:srgbClr>
                  </a:outerShdw>
                </a:effectLst>
              </a:rPr>
              <a:t>Cálculo</a:t>
            </a:r>
            <a:r>
              <a:rPr lang="es-CL" dirty="0" smtClean="0">
                <a:effectLst>
                  <a:outerShdw blurRad="38100" dist="38100" dir="2700000" algn="tl">
                    <a:srgbClr val="000000">
                      <a:alpha val="43137"/>
                    </a:srgbClr>
                  </a:outerShdw>
                </a:effectLst>
              </a:rPr>
              <a:t>.</a:t>
            </a:r>
            <a:r>
              <a:rPr lang="es-CL" dirty="0" smtClean="0"/>
              <a:t> </a:t>
            </a:r>
            <a:br>
              <a:rPr lang="es-CL" dirty="0" smtClean="0"/>
            </a:br>
            <a:r>
              <a:rPr lang="es-CL" dirty="0" smtClean="0"/>
              <a:t/>
            </a:r>
            <a:br>
              <a:rPr lang="es-CL" dirty="0" smtClean="0"/>
            </a:br>
            <a:r>
              <a:rPr lang="es-CL" dirty="0" smtClean="0"/>
              <a:t>Permite </a:t>
            </a:r>
            <a:r>
              <a:rPr lang="es-CL" dirty="0" smtClean="0"/>
              <a:t>configurar las operatorias necesarias entre los campos de cada Cuadro, esto es necesario para establecer las sumas y restas de cada Revelación.</a:t>
            </a:r>
            <a:endParaRPr lang="es-CL" dirty="0"/>
          </a:p>
        </p:txBody>
      </p:sp>
      <p:pic>
        <p:nvPicPr>
          <p:cNvPr id="4" name="Picture 4"/>
          <p:cNvPicPr>
            <a:picLocks noChangeAspect="1" noChangeArrowheads="1"/>
          </p:cNvPicPr>
          <p:nvPr/>
        </p:nvPicPr>
        <p:blipFill>
          <a:blip r:embed="rId3"/>
          <a:srcRect/>
          <a:stretch>
            <a:fillRect/>
          </a:stretch>
        </p:blipFill>
        <p:spPr bwMode="auto">
          <a:xfrm>
            <a:off x="2898014" y="3000372"/>
            <a:ext cx="5674514" cy="321471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Cargador y Validador de Estados </a:t>
            </a:r>
            <a:r>
              <a:rPr lang="es-CL" dirty="0" smtClean="0">
                <a:effectLst>
                  <a:outerShdw blurRad="38100" dist="38100" dir="2700000" algn="tl">
                    <a:srgbClr val="000000">
                      <a:alpha val="43137"/>
                    </a:srgbClr>
                  </a:outerShdw>
                </a:effectLst>
              </a:rPr>
              <a:t/>
            </a:r>
            <a:br>
              <a:rPr lang="es-CL" dirty="0" smtClean="0">
                <a:effectLst>
                  <a:outerShdw blurRad="38100" dist="38100" dir="2700000" algn="tl">
                    <a:srgbClr val="000000">
                      <a:alpha val="43137"/>
                    </a:srgbClr>
                  </a:outerShdw>
                </a:effectLst>
              </a:rPr>
            </a:br>
            <a:r>
              <a:rPr lang="es-CL" dirty="0" smtClean="0">
                <a:effectLst>
                  <a:outerShdw blurRad="38100" dist="38100" dir="2700000" algn="tl">
                    <a:srgbClr val="000000">
                      <a:alpha val="43137"/>
                    </a:srgbClr>
                  </a:outerShdw>
                </a:effectLst>
              </a:rPr>
              <a:t>Financieros</a:t>
            </a:r>
            <a:r>
              <a:rPr lang="es-CL" dirty="0" smtClean="0">
                <a:effectLst>
                  <a:outerShdw blurRad="38100" dist="38100" dir="2700000" algn="tl">
                    <a:srgbClr val="000000">
                      <a:alpha val="43137"/>
                    </a:srgbClr>
                  </a:outerShdw>
                </a:effectLst>
              </a:rPr>
              <a:t>.</a:t>
            </a:r>
            <a:r>
              <a:rPr lang="es-CL" dirty="0" smtClean="0"/>
              <a:t/>
            </a:r>
            <a:br>
              <a:rPr lang="es-CL" dirty="0" smtClean="0"/>
            </a:br>
            <a:r>
              <a:rPr lang="es-CL" dirty="0" smtClean="0"/>
              <a:t/>
            </a:r>
            <a:br>
              <a:rPr lang="es-CL" dirty="0" smtClean="0"/>
            </a:br>
            <a:r>
              <a:rPr lang="es-CL" dirty="0" smtClean="0"/>
              <a:t>Cargue sus Estados Financieros en el Sistema y valide sus ingresos de </a:t>
            </a:r>
            <a:r>
              <a:rPr lang="es-CL" dirty="0" smtClean="0"/>
              <a:t>Información</a:t>
            </a:r>
            <a:r>
              <a:rPr lang="es-CL" dirty="0" smtClean="0"/>
              <a:t> en base a los EE.FF.</a:t>
            </a:r>
            <a:endParaRPr lang="es-CL" dirty="0"/>
          </a:p>
        </p:txBody>
      </p:sp>
      <p:pic>
        <p:nvPicPr>
          <p:cNvPr id="8195" name="Picture 3"/>
          <p:cNvPicPr>
            <a:picLocks noChangeAspect="1" noChangeArrowheads="1"/>
          </p:cNvPicPr>
          <p:nvPr/>
        </p:nvPicPr>
        <p:blipFill>
          <a:blip r:embed="rId3"/>
          <a:srcRect/>
          <a:stretch>
            <a:fillRect/>
          </a:stretch>
        </p:blipFill>
        <p:spPr bwMode="auto">
          <a:xfrm>
            <a:off x="2500298" y="3001218"/>
            <a:ext cx="6000792" cy="31424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Flujo de </a:t>
            </a:r>
            <a:r>
              <a:rPr lang="es-CL" dirty="0" smtClean="0">
                <a:effectLst>
                  <a:outerShdw blurRad="38100" dist="38100" dir="2700000" algn="tl">
                    <a:srgbClr val="000000">
                      <a:alpha val="43137"/>
                    </a:srgbClr>
                  </a:outerShdw>
                </a:effectLst>
              </a:rPr>
              <a:t>Aprobación</a:t>
            </a:r>
            <a:r>
              <a:rPr lang="es-CL" dirty="0" smtClean="0">
                <a:effectLst>
                  <a:outerShdw blurRad="38100" dist="38100" dir="2700000" algn="tl">
                    <a:srgbClr val="000000">
                      <a:alpha val="43137"/>
                    </a:srgbClr>
                  </a:outerShdw>
                </a:effectLst>
              </a:rPr>
              <a:t>.</a:t>
            </a:r>
            <a:r>
              <a:rPr lang="es-CL" dirty="0" smtClean="0"/>
              <a:t/>
            </a:r>
            <a:br>
              <a:rPr lang="es-CL" dirty="0" smtClean="0"/>
            </a:br>
            <a:r>
              <a:rPr lang="es-CL" dirty="0" smtClean="0"/>
              <a:t/>
            </a:r>
            <a:br>
              <a:rPr lang="es-CL" dirty="0" smtClean="0"/>
            </a:br>
            <a:r>
              <a:rPr lang="es-CL" dirty="0" smtClean="0"/>
              <a:t>Permite </a:t>
            </a:r>
            <a:r>
              <a:rPr lang="es-CL" dirty="0" smtClean="0"/>
              <a:t>establecer un Flujo que controla el ingreso de la información para los periodos.</a:t>
            </a:r>
            <a:endParaRPr lang="es-CL" dirty="0"/>
          </a:p>
        </p:txBody>
      </p:sp>
      <p:pic>
        <p:nvPicPr>
          <p:cNvPr id="3" name="Picture 3"/>
          <p:cNvPicPr>
            <a:picLocks noChangeAspect="1" noChangeArrowheads="1"/>
          </p:cNvPicPr>
          <p:nvPr/>
        </p:nvPicPr>
        <p:blipFill>
          <a:blip r:embed="rId2"/>
          <a:srcRect b="6584"/>
          <a:stretch>
            <a:fillRect/>
          </a:stretch>
        </p:blipFill>
        <p:spPr bwMode="auto">
          <a:xfrm>
            <a:off x="3643306" y="2357430"/>
            <a:ext cx="4892051" cy="3857652"/>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Apertura y Cierre de Período</a:t>
            </a:r>
            <a:r>
              <a:rPr lang="es-CL" dirty="0" smtClean="0">
                <a:effectLst>
                  <a:outerShdw blurRad="38100" dist="38100" dir="2700000" algn="tl">
                    <a:srgbClr val="000000">
                      <a:alpha val="43137"/>
                    </a:srgbClr>
                  </a:outerShdw>
                </a:effectLst>
              </a:rPr>
              <a:t>.</a:t>
            </a:r>
            <a:r>
              <a:rPr lang="es-CL" dirty="0" smtClean="0"/>
              <a:t/>
            </a:r>
            <a:br>
              <a:rPr lang="es-CL" dirty="0" smtClean="0"/>
            </a:br>
            <a:r>
              <a:rPr lang="es-CL" dirty="0" smtClean="0"/>
              <a:t/>
            </a:r>
            <a:br>
              <a:rPr lang="es-CL" dirty="0" smtClean="0"/>
            </a:br>
            <a:r>
              <a:rPr lang="es-CL" dirty="0" smtClean="0"/>
              <a:t>Permite Establecer opciones de Cierre y Apertura de períodos para el Ingreso de Información.</a:t>
            </a:r>
            <a:endParaRPr lang="es-CL" dirty="0"/>
          </a:p>
        </p:txBody>
      </p:sp>
      <p:pic>
        <p:nvPicPr>
          <p:cNvPr id="6146" name="Picture 2"/>
          <p:cNvPicPr>
            <a:picLocks noChangeAspect="1" noChangeArrowheads="1"/>
          </p:cNvPicPr>
          <p:nvPr/>
        </p:nvPicPr>
        <p:blipFill>
          <a:blip r:embed="rId3"/>
          <a:srcRect/>
          <a:stretch>
            <a:fillRect/>
          </a:stretch>
        </p:blipFill>
        <p:spPr bwMode="auto">
          <a:xfrm>
            <a:off x="1000100" y="2543185"/>
            <a:ext cx="7261160" cy="338614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Proceso e Ingreso de Información</a:t>
            </a:r>
            <a:r>
              <a:rPr lang="es-CL" dirty="0" smtClean="0">
                <a:effectLst>
                  <a:outerShdw blurRad="38100" dist="38100" dir="2700000" algn="tl">
                    <a:srgbClr val="000000">
                      <a:alpha val="43137"/>
                    </a:srgbClr>
                  </a:outerShdw>
                </a:effectLst>
              </a:rPr>
              <a:t>.</a:t>
            </a:r>
            <a:r>
              <a:rPr lang="es-CL" dirty="0" smtClean="0"/>
              <a:t/>
            </a:r>
            <a:br>
              <a:rPr lang="es-CL" dirty="0" smtClean="0"/>
            </a:br>
            <a:r>
              <a:rPr lang="es-CL" dirty="0" smtClean="0"/>
              <a:t/>
            </a:r>
            <a:br>
              <a:rPr lang="es-CL" dirty="0" smtClean="0"/>
            </a:br>
            <a:r>
              <a:rPr lang="es-CL" dirty="0" smtClean="0"/>
              <a:t>Permite Realizar los ingresos de Información de las Revelaciones, validando dichos ingresos contra los estados financieros.</a:t>
            </a:r>
            <a:endParaRPr lang="es-CL" dirty="0"/>
          </a:p>
        </p:txBody>
      </p:sp>
      <p:pic>
        <p:nvPicPr>
          <p:cNvPr id="1026" name="Picture 2"/>
          <p:cNvPicPr>
            <a:picLocks noChangeAspect="1" noChangeArrowheads="1"/>
          </p:cNvPicPr>
          <p:nvPr/>
        </p:nvPicPr>
        <p:blipFill>
          <a:blip r:embed="rId3"/>
          <a:srcRect/>
          <a:stretch>
            <a:fillRect/>
          </a:stretch>
        </p:blipFill>
        <p:spPr bwMode="auto">
          <a:xfrm>
            <a:off x="642910" y="2609863"/>
            <a:ext cx="7888896" cy="324802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Perfilamiento</a:t>
            </a:r>
            <a:r>
              <a:rPr lang="es-CL" dirty="0" smtClean="0">
                <a:effectLst>
                  <a:outerShdw blurRad="38100" dist="38100" dir="2700000" algn="tl">
                    <a:srgbClr val="000000">
                      <a:alpha val="43137"/>
                    </a:srgbClr>
                  </a:outerShdw>
                </a:effectLst>
              </a:rPr>
              <a:t>.</a:t>
            </a:r>
            <a:r>
              <a:rPr lang="es-CL" dirty="0" smtClean="0"/>
              <a:t/>
            </a:r>
            <a:br>
              <a:rPr lang="es-CL" dirty="0" smtClean="0"/>
            </a:br>
            <a:r>
              <a:rPr lang="es-CL" dirty="0" smtClean="0"/>
              <a:t/>
            </a:r>
            <a:br>
              <a:rPr lang="es-CL" dirty="0" smtClean="0"/>
            </a:br>
            <a:r>
              <a:rPr lang="es-CL" dirty="0" smtClean="0"/>
              <a:t>Entre las diferentes opciones de perfilamiento se encuentran:</a:t>
            </a:r>
          </a:p>
          <a:p>
            <a:pPr lvl="1" algn="just"/>
            <a:r>
              <a:rPr lang="es-CL" dirty="0" smtClean="0"/>
              <a:t>Administración de Usuarios, Grupos y Empresa.</a:t>
            </a:r>
          </a:p>
          <a:p>
            <a:pPr lvl="1" algn="just"/>
            <a:r>
              <a:rPr lang="es-CL" dirty="0" smtClean="0"/>
              <a:t>Accesos y bloqueo de Sistema.</a:t>
            </a:r>
            <a:endParaRPr lang="es-CL" dirty="0" smtClean="0"/>
          </a:p>
        </p:txBody>
      </p:sp>
      <p:pic>
        <p:nvPicPr>
          <p:cNvPr id="2051" name="Picture 3"/>
          <p:cNvPicPr>
            <a:picLocks noChangeAspect="1" noChangeArrowheads="1"/>
          </p:cNvPicPr>
          <p:nvPr/>
        </p:nvPicPr>
        <p:blipFill>
          <a:blip r:embed="rId3"/>
          <a:srcRect/>
          <a:stretch>
            <a:fillRect/>
          </a:stretch>
        </p:blipFill>
        <p:spPr bwMode="auto">
          <a:xfrm>
            <a:off x="2500298" y="3000372"/>
            <a:ext cx="6000792" cy="317457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a:noFill/>
          <a:ln>
            <a:noFill/>
          </a:ln>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Reportes</a:t>
            </a:r>
            <a:r>
              <a:rPr lang="es-CL" dirty="0" smtClean="0">
                <a:effectLst>
                  <a:outerShdw blurRad="38100" dist="38100" dir="2700000" algn="tl">
                    <a:srgbClr val="000000">
                      <a:alpha val="43137"/>
                    </a:srgbClr>
                  </a:outerShdw>
                </a:effectLst>
              </a:rPr>
              <a:t>.</a:t>
            </a:r>
            <a:r>
              <a:rPr lang="es-CL" dirty="0" smtClean="0"/>
              <a:t/>
            </a:r>
            <a:br>
              <a:rPr lang="es-CL" dirty="0" smtClean="0"/>
            </a:br>
            <a:r>
              <a:rPr lang="es-CL" dirty="0" smtClean="0"/>
              <a:t/>
            </a:r>
            <a:br>
              <a:rPr lang="es-CL" dirty="0" smtClean="0"/>
            </a:br>
            <a:r>
              <a:rPr lang="es-CL" dirty="0" smtClean="0"/>
              <a:t>EXFIDA cuenta con un completo módulo de reportes.</a:t>
            </a:r>
          </a:p>
          <a:p>
            <a:pPr lvl="2" algn="just"/>
            <a:r>
              <a:rPr lang="es-CL" dirty="0" smtClean="0"/>
              <a:t>Consolidado Total de Revelaciones en MS Word.</a:t>
            </a:r>
          </a:p>
          <a:p>
            <a:pPr lvl="2" algn="just"/>
            <a:r>
              <a:rPr lang="es-CL" dirty="0" smtClean="0"/>
              <a:t>Revelaciones en Formato MS Excel.</a:t>
            </a:r>
          </a:p>
        </p:txBody>
      </p:sp>
      <p:pic>
        <p:nvPicPr>
          <p:cNvPr id="3075" name="Picture 3"/>
          <p:cNvPicPr>
            <a:picLocks noChangeAspect="1" noChangeArrowheads="1"/>
          </p:cNvPicPr>
          <p:nvPr/>
        </p:nvPicPr>
        <p:blipFill>
          <a:blip r:embed="rId3"/>
          <a:srcRect/>
          <a:stretch>
            <a:fillRect/>
          </a:stretch>
        </p:blipFill>
        <p:spPr bwMode="auto">
          <a:xfrm>
            <a:off x="1857356" y="3214686"/>
            <a:ext cx="6494054" cy="287105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358775" lvl="2"/>
            <a:r>
              <a:rPr lang="es-CL" dirty="0" smtClean="0"/>
              <a:t>Consolidado Total de Revelaciones en MS Word.</a:t>
            </a:r>
          </a:p>
        </p:txBody>
      </p:sp>
      <p:pic>
        <p:nvPicPr>
          <p:cNvPr id="7" name="Picture 3"/>
          <p:cNvPicPr>
            <a:picLocks noChangeAspect="1" noChangeArrowheads="1"/>
          </p:cNvPicPr>
          <p:nvPr/>
        </p:nvPicPr>
        <p:blipFill>
          <a:blip r:embed="rId3"/>
          <a:srcRect/>
          <a:stretch>
            <a:fillRect/>
          </a:stretch>
        </p:blipFill>
        <p:spPr bwMode="auto">
          <a:xfrm>
            <a:off x="357158" y="1500174"/>
            <a:ext cx="8290975" cy="392909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p:txBody>
          <a:bodyPr>
            <a:normAutofit/>
          </a:bodyPr>
          <a:lstStyle/>
          <a:p>
            <a:r>
              <a:rPr lang="es-CL" sz="2300" dirty="0" smtClean="0"/>
              <a:t>Somos una empresa chilena con 18 años de experiencia profesional en las áreas de desarrollo de software y consultoría</a:t>
            </a:r>
            <a:r>
              <a:rPr lang="es-CL" sz="2300" dirty="0" smtClean="0"/>
              <a:t>.</a:t>
            </a:r>
            <a:endParaRPr lang="es-MX" sz="2300" dirty="0" smtClean="0"/>
          </a:p>
          <a:p>
            <a:pPr algn="just">
              <a:lnSpc>
                <a:spcPct val="90000"/>
              </a:lnSpc>
              <a:spcBef>
                <a:spcPct val="20000"/>
              </a:spcBef>
            </a:pPr>
            <a:endParaRPr lang="es-MX" sz="2300" dirty="0" smtClean="0"/>
          </a:p>
          <a:p>
            <a:pPr algn="just">
              <a:lnSpc>
                <a:spcPct val="90000"/>
              </a:lnSpc>
              <a:spcBef>
                <a:spcPct val="20000"/>
              </a:spcBef>
            </a:pPr>
            <a:r>
              <a:rPr lang="es-MX" sz="2300" dirty="0" smtClean="0"/>
              <a:t>Actualmente, </a:t>
            </a:r>
            <a:r>
              <a:rPr lang="es-MX" sz="2300" dirty="0" smtClean="0"/>
              <a:t>en nuestra </a:t>
            </a:r>
            <a:r>
              <a:rPr lang="es-MX" sz="2300" dirty="0" smtClean="0"/>
              <a:t>línea de productos </a:t>
            </a:r>
            <a:r>
              <a:rPr lang="es-MX" sz="2300" dirty="0" smtClean="0"/>
              <a:t>ofrecemos, </a:t>
            </a:r>
            <a:r>
              <a:rPr lang="es-MX" sz="2300" dirty="0" smtClean="0"/>
              <a:t>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r>
              <a:rPr lang="es-MX" sz="2300" dirty="0" smtClean="0"/>
              <a:t>).</a:t>
            </a:r>
            <a:endParaRPr lang="es-ES" sz="2300" dirty="0" smtClean="0"/>
          </a:p>
          <a:p>
            <a:endParaRPr lang="es-CL" dirty="0"/>
          </a:p>
        </p:txBody>
      </p:sp>
      <p:sp>
        <p:nvSpPr>
          <p:cNvPr id="3" name="2 Título"/>
          <p:cNvSpPr>
            <a:spLocks noGrp="1"/>
          </p:cNvSpPr>
          <p:nvPr>
            <p:ph type="title"/>
          </p:nvPr>
        </p:nvSpPr>
        <p:spPr/>
        <p:txBody>
          <a:bodyPr/>
          <a:lstStyle/>
          <a:p>
            <a:r>
              <a:rPr lang="es-CL" sz="3200" dirty="0" smtClean="0"/>
              <a:t>Nuestra </a:t>
            </a:r>
            <a:r>
              <a:rPr lang="es-CL" sz="3200" dirty="0" smtClean="0"/>
              <a:t>Empresa.</a:t>
            </a:r>
            <a:endParaRPr lang="es-CL" sz="3200"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lstStyle/>
          <a:p>
            <a:pPr marL="357188" lvl="2" indent="-271463" algn="just"/>
            <a:r>
              <a:rPr lang="es-CL" dirty="0" smtClean="0"/>
              <a:t>Revelaciones en Formato MS Excel.</a:t>
            </a:r>
            <a:endParaRPr lang="es-CL" dirty="0" smtClean="0"/>
          </a:p>
        </p:txBody>
      </p:sp>
      <p:pic>
        <p:nvPicPr>
          <p:cNvPr id="5122" name="Picture 2"/>
          <p:cNvPicPr>
            <a:picLocks noChangeAspect="1" noChangeArrowheads="1"/>
          </p:cNvPicPr>
          <p:nvPr/>
        </p:nvPicPr>
        <p:blipFill>
          <a:blip r:embed="rId3"/>
          <a:srcRect/>
          <a:stretch>
            <a:fillRect/>
          </a:stretch>
        </p:blipFill>
        <p:spPr bwMode="auto">
          <a:xfrm>
            <a:off x="357158" y="1571612"/>
            <a:ext cx="8297221" cy="385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r="37316"/>
          <a:stretch>
            <a:fillRect/>
          </a:stretch>
        </p:blipFill>
        <p:spPr bwMode="auto">
          <a:xfrm>
            <a:off x="357158" y="2567004"/>
            <a:ext cx="8143932" cy="3219450"/>
          </a:xfrm>
          <a:prstGeom prst="rect">
            <a:avLst/>
          </a:prstGeom>
          <a:ln>
            <a:noFill/>
          </a:ln>
          <a:effectLst>
            <a:outerShdw blurRad="292100" dist="139700" dir="2700000" algn="tl" rotWithShape="0">
              <a:srgbClr val="333333">
                <a:alpha val="65000"/>
              </a:srgbClr>
            </a:outerShdw>
          </a:effectLst>
        </p:spPr>
      </p:pic>
      <p:pic>
        <p:nvPicPr>
          <p:cNvPr id="7173" name="Picture 5"/>
          <p:cNvPicPr>
            <a:picLocks noChangeAspect="1" noChangeArrowheads="1"/>
          </p:cNvPicPr>
          <p:nvPr/>
        </p:nvPicPr>
        <p:blipFill>
          <a:blip r:embed="rId3"/>
          <a:srcRect/>
          <a:stretch>
            <a:fillRect/>
          </a:stretch>
        </p:blipFill>
        <p:spPr bwMode="auto">
          <a:xfrm>
            <a:off x="357158" y="428604"/>
            <a:ext cx="8072494" cy="188358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ctr"/>
            <a:endParaRPr lang="es-CL" dirty="0" smtClean="0"/>
          </a:p>
          <a:p>
            <a:pPr algn="ctr"/>
            <a:endParaRPr lang="es-CL" dirty="0" smtClean="0"/>
          </a:p>
          <a:p>
            <a:pPr algn="ctr"/>
            <a:endParaRPr lang="es-CL" dirty="0" smtClean="0"/>
          </a:p>
          <a:p>
            <a:pPr algn="ctr"/>
            <a:r>
              <a:rPr lang="es-CL" dirty="0" smtClean="0"/>
              <a:t>FIN</a:t>
            </a:r>
            <a:endParaRPr lang="es-CL"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CL" sz="2300" dirty="0" smtClean="0"/>
              <a:t>Queremos ganarnos su confianza, a través de soluciones tecnológicas que permitan hacer más eficiente la gestión del negocio de </a:t>
            </a:r>
            <a:r>
              <a:rPr lang="es-CL" sz="2300" dirty="0" smtClean="0"/>
              <a:t>su Empresa </a:t>
            </a:r>
            <a:r>
              <a:rPr lang="es-CL" sz="2300" dirty="0" smtClean="0"/>
              <a:t>y brindándole a su </a:t>
            </a:r>
            <a:r>
              <a:rPr lang="es-CL" sz="2300" dirty="0" smtClean="0"/>
              <a:t>Compañía </a:t>
            </a:r>
            <a:r>
              <a:rPr lang="es-CL" sz="2300" dirty="0" smtClean="0"/>
              <a:t>siempre un </a:t>
            </a:r>
            <a:r>
              <a:rPr lang="es-CL" sz="2300" dirty="0" smtClean="0"/>
              <a:t>valor agregado.</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los recursos y su utilización.</a:t>
            </a:r>
          </a:p>
          <a:p>
            <a:pPr lvl="2" algn="just"/>
            <a:r>
              <a:rPr lang="es-CL" sz="2000" dirty="0" smtClean="0"/>
              <a:t>Aumentamos la </a:t>
            </a:r>
            <a:r>
              <a:rPr lang="es-CL" sz="2000" dirty="0" smtClean="0"/>
              <a:t>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p:txBody>
          <a:bodyPr>
            <a:normAutofit/>
          </a:bodyPr>
          <a:lstStyle/>
          <a:p>
            <a:r>
              <a:rPr lang="es-CL" sz="3200" dirty="0" smtClean="0"/>
              <a:t>Nuestro Enfoque.</a:t>
            </a:r>
            <a:endParaRPr lang="es-CL" sz="3200" dirty="0"/>
          </a:p>
        </p:txBody>
      </p:sp>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p:txBody>
          <a:bodyPr>
            <a:normAutofit/>
          </a:bodyPr>
          <a:lstStyle/>
          <a:p>
            <a:r>
              <a:rPr lang="es-CL" sz="3200" dirty="0" smtClean="0"/>
              <a:t>Nuestra </a:t>
            </a:r>
            <a:r>
              <a:rPr lang="es-CL" sz="3200" dirty="0" smtClean="0"/>
              <a:t>Fuerza.</a:t>
            </a:r>
            <a:endParaRPr lang="es-CL" sz="3200" dirty="0"/>
          </a:p>
        </p:txBody>
      </p:sp>
      <p:pic>
        <p:nvPicPr>
          <p:cNvPr id="4" name="Picture 32" descr="10197006"/>
          <p:cNvPicPr>
            <a:picLocks noChangeAspect="1" noChangeArrowheads="1"/>
          </p:cNvPicPr>
          <p:nvPr/>
        </p:nvPicPr>
        <p:blipFill>
          <a:blip r:embed="rId2"/>
          <a:srcRect/>
          <a:stretch>
            <a:fillRect/>
          </a:stretch>
        </p:blipFill>
        <p:spPr bwMode="auto">
          <a:xfrm>
            <a:off x="5562600" y="4343400"/>
            <a:ext cx="2286000" cy="1524000"/>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42910" y="2928934"/>
            <a:ext cx="8229600" cy="1143000"/>
          </a:xfrm>
        </p:spPr>
        <p:txBody>
          <a:bodyPr>
            <a:normAutofit/>
          </a:bodyPr>
          <a:lstStyle/>
          <a:p>
            <a:r>
              <a:rPr lang="es-CL" sz="3200" dirty="0" smtClean="0"/>
              <a:t>Nuestras </a:t>
            </a:r>
            <a:r>
              <a:rPr lang="es-CL" sz="3200" dirty="0" smtClean="0"/>
              <a:t>Alianzas.</a:t>
            </a:r>
            <a:endParaRPr lang="es-CL" sz="3200" dirty="0"/>
          </a:p>
        </p:txBody>
      </p:sp>
      <p:pic>
        <p:nvPicPr>
          <p:cNvPr id="12" name="11 Imagen" descr="Codelco Chile"/>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71472" y="1643050"/>
            <a:ext cx="1529542" cy="781396"/>
          </a:xfrm>
          <a:prstGeom prst="rect">
            <a:avLst/>
          </a:prstGeom>
          <a:ln>
            <a:noFill/>
          </a:ln>
          <a:effectLst>
            <a:outerShdw blurRad="292100" dist="139700" dir="2700000" algn="tl" rotWithShape="0">
              <a:srgbClr val="333333">
                <a:alpha val="65000"/>
              </a:srgbClr>
            </a:outerShdw>
          </a:effectLst>
        </p:spPr>
      </p:pic>
      <p:pic>
        <p:nvPicPr>
          <p:cNvPr id="14" name="13 Imagen" descr="Ministerio de Educación"/>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71736" y="1643050"/>
            <a:ext cx="1604356" cy="798022"/>
          </a:xfrm>
          <a:prstGeom prst="rect">
            <a:avLst/>
          </a:prstGeom>
          <a:ln>
            <a:noFill/>
          </a:ln>
          <a:effectLst>
            <a:outerShdw blurRad="292100" dist="139700" dir="2700000" algn="tl" rotWithShape="0">
              <a:srgbClr val="333333">
                <a:alpha val="65000"/>
              </a:srgbClr>
            </a:outerShdw>
          </a:effectLst>
        </p:spPr>
      </p:pic>
      <p:pic>
        <p:nvPicPr>
          <p:cNvPr id="15" name="14 Imagen" descr="banco Edwards"/>
          <p:cNvPicPr/>
          <p:nvPr/>
        </p:nvPicPr>
        <p:blipFill>
          <a:blip r:embed="rId4"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643438" y="1643050"/>
            <a:ext cx="1512916" cy="814648"/>
          </a:xfrm>
          <a:prstGeom prst="rect">
            <a:avLst/>
          </a:prstGeom>
          <a:ln>
            <a:noFill/>
          </a:ln>
          <a:effectLst>
            <a:outerShdw blurRad="292100" dist="139700" dir="2700000" algn="tl" rotWithShape="0">
              <a:srgbClr val="333333">
                <a:alpha val="65000"/>
              </a:srgbClr>
            </a:outerShdw>
          </a:effectLst>
        </p:spPr>
      </p:pic>
      <p:pic>
        <p:nvPicPr>
          <p:cNvPr id="16" name="15 Imagen" descr="Italpasta S.A"/>
          <p:cNvPicPr/>
          <p:nvPr/>
        </p:nvPicPr>
        <p:blipFill>
          <a:blip r:embed="rId5"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715140" y="1643050"/>
            <a:ext cx="1429790" cy="773084"/>
          </a:xfrm>
          <a:prstGeom prst="rect">
            <a:avLst/>
          </a:prstGeom>
          <a:ln>
            <a:noFill/>
          </a:ln>
          <a:effectLst>
            <a:outerShdw blurRad="292100" dist="139700" dir="2700000" algn="tl" rotWithShape="0">
              <a:srgbClr val="333333">
                <a:alpha val="65000"/>
              </a:srgbClr>
            </a:outerShdw>
          </a:effectLst>
        </p:spPr>
      </p:pic>
      <p:sp>
        <p:nvSpPr>
          <p:cNvPr id="17" name="2 Título"/>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Nuestras Referencias.</a:t>
            </a:r>
            <a:endParaRPr kumimoji="0" lang="es-CL"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18" name="17 Imagen" descr="boto_part_ibm.gif"/>
          <p:cNvPicPr>
            <a:picLocks noChangeAspect="1"/>
          </p:cNvPicPr>
          <p:nvPr/>
        </p:nvPicPr>
        <p:blipFill>
          <a:blip r:embed="rId6"/>
          <a:srcRect l="48530" b="8333"/>
          <a:stretch>
            <a:fillRect/>
          </a:stretch>
        </p:blipFill>
        <p:spPr>
          <a:xfrm>
            <a:off x="1428728" y="4143380"/>
            <a:ext cx="1666864" cy="785818"/>
          </a:xfrm>
          <a:prstGeom prst="rect">
            <a:avLst/>
          </a:prstGeom>
          <a:ln>
            <a:noFill/>
          </a:ln>
          <a:effectLst>
            <a:outerShdw blurRad="292100" dist="139700" dir="2700000" algn="tl" rotWithShape="0">
              <a:srgbClr val="333333">
                <a:alpha val="65000"/>
              </a:srgbClr>
            </a:outerShdw>
          </a:effectLst>
        </p:spPr>
      </p:pic>
      <p:pic>
        <p:nvPicPr>
          <p:cNvPr id="19" name="18 Imagen" descr="boto_part_ingram.gif"/>
          <p:cNvPicPr>
            <a:picLocks noChangeAspect="1"/>
          </p:cNvPicPr>
          <p:nvPr/>
        </p:nvPicPr>
        <p:blipFill>
          <a:blip r:embed="rId7"/>
          <a:srcRect l="48530" b="8333"/>
          <a:stretch>
            <a:fillRect/>
          </a:stretch>
        </p:blipFill>
        <p:spPr>
          <a:xfrm>
            <a:off x="3619516" y="4143380"/>
            <a:ext cx="1666864" cy="785818"/>
          </a:xfrm>
          <a:prstGeom prst="rect">
            <a:avLst/>
          </a:prstGeom>
          <a:ln>
            <a:noFill/>
          </a:ln>
          <a:effectLst>
            <a:outerShdw blurRad="292100" dist="139700" dir="2700000" algn="tl" rotWithShape="0">
              <a:srgbClr val="333333">
                <a:alpha val="65000"/>
              </a:srgbClr>
            </a:outerShdw>
          </a:effectLst>
        </p:spPr>
      </p:pic>
      <p:pic>
        <p:nvPicPr>
          <p:cNvPr id="20" name="19 Imagen" descr="boto_part_lenovo.gif"/>
          <p:cNvPicPr>
            <a:picLocks noChangeAspect="1"/>
          </p:cNvPicPr>
          <p:nvPr/>
        </p:nvPicPr>
        <p:blipFill>
          <a:blip r:embed="rId8"/>
          <a:srcRect l="48530" b="8333"/>
          <a:stretch>
            <a:fillRect/>
          </a:stretch>
        </p:blipFill>
        <p:spPr>
          <a:xfrm>
            <a:off x="5834094" y="4143380"/>
            <a:ext cx="1666864" cy="785818"/>
          </a:xfrm>
          <a:prstGeom prst="rect">
            <a:avLst/>
          </a:prstGeom>
          <a:ln>
            <a:noFill/>
          </a:ln>
          <a:effectLst>
            <a:outerShdw blurRad="292100" dist="139700" dir="2700000" algn="tl" rotWithShape="0">
              <a:srgbClr val="333333">
                <a:alpha val="65000"/>
              </a:srgbClr>
            </a:outerShdw>
          </a:effectLst>
        </p:spPr>
      </p:pic>
      <p:pic>
        <p:nvPicPr>
          <p:cNvPr id="21" name="20 Imagen" descr="logo_top_byte.gif"/>
          <p:cNvPicPr>
            <a:picLocks noChangeAspect="1"/>
          </p:cNvPicPr>
          <p:nvPr/>
        </p:nvPicPr>
        <p:blipFill>
          <a:blip r:embed="rId9">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de la Súper 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noAutofit/>
          </a:bodyPr>
          <a:lstStyle/>
          <a:p>
            <a:r>
              <a:rPr lang="es-CL" sz="3200" dirty="0" smtClean="0"/>
              <a:t>El Problema de las Revelaciones, </a:t>
            </a:r>
            <a:r>
              <a:rPr lang="es-CL" sz="3200" dirty="0" smtClean="0"/>
              <a:t/>
            </a:r>
            <a:br>
              <a:rPr lang="es-CL" sz="3200" dirty="0" smtClean="0"/>
            </a:br>
            <a:r>
              <a:rPr lang="es-CL" sz="3200" dirty="0" smtClean="0"/>
              <a:t>los </a:t>
            </a:r>
            <a:r>
              <a:rPr lang="es-CL" sz="3200" dirty="0" smtClean="0"/>
              <a:t>EE.FF y el XBRL.</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algn="just"/>
            <a:r>
              <a:rPr lang="es-CL" sz="2200" dirty="0" smtClean="0"/>
              <a:t>Desde </a:t>
            </a:r>
            <a:r>
              <a:rPr lang="es-CL" sz="2200" dirty="0" smtClean="0"/>
              <a:t>el nacimiento de la normativa </a:t>
            </a:r>
            <a:r>
              <a:rPr lang="es-CL" sz="2200" dirty="0" smtClean="0"/>
              <a:t/>
            </a:r>
            <a:br>
              <a:rPr lang="es-CL" sz="2200" dirty="0" smtClean="0"/>
            </a:br>
            <a:r>
              <a:rPr lang="es-CL" sz="2200" dirty="0" smtClean="0"/>
              <a:t>con </a:t>
            </a:r>
            <a:r>
              <a:rPr lang="es-CL" sz="2200" dirty="0" smtClean="0"/>
              <a:t>la </a:t>
            </a:r>
            <a:r>
              <a:rPr lang="es-CL" sz="2200" dirty="0" smtClean="0"/>
              <a:t>circular </a:t>
            </a:r>
            <a:r>
              <a:rPr lang="es-CL" sz="2200" dirty="0" smtClean="0"/>
              <a:t>2022 en Mayo del 2011, existen hasta la </a:t>
            </a:r>
            <a:r>
              <a:rPr lang="es-CL" sz="2200" dirty="0" smtClean="0"/>
              <a:t>fecha, tres </a:t>
            </a:r>
            <a:r>
              <a:rPr lang="es-CL" sz="2200" dirty="0" smtClean="0"/>
              <a:t>modificaciones en la definición de la </a:t>
            </a:r>
            <a:r>
              <a:rPr lang="es-CL" sz="2200" dirty="0" smtClean="0"/>
              <a:t>Normativa </a:t>
            </a:r>
            <a:r>
              <a:rPr lang="es-CL" sz="2200" dirty="0" smtClean="0"/>
              <a:t>impactando directamente en la </a:t>
            </a:r>
            <a:r>
              <a:rPr lang="es-CL" sz="2200" dirty="0" smtClean="0"/>
              <a:t>Estructura </a:t>
            </a:r>
            <a:r>
              <a:rPr lang="es-CL" sz="2200" dirty="0" smtClean="0"/>
              <a:t>y </a:t>
            </a:r>
            <a:r>
              <a:rPr lang="es-CL" sz="2200" dirty="0" smtClean="0"/>
              <a:t>Contenido </a:t>
            </a:r>
            <a:r>
              <a:rPr lang="es-CL" sz="2200" dirty="0" smtClean="0"/>
              <a:t>de las Revelaciones. Esto implica un alto porcentaje de variabilidad de la </a:t>
            </a:r>
            <a:r>
              <a:rPr lang="es-CL" sz="2200" dirty="0" smtClean="0"/>
              <a:t>Información </a:t>
            </a:r>
            <a:r>
              <a:rPr lang="es-CL" sz="2200" dirty="0" smtClean="0"/>
              <a:t>que se debe preparar y presentar</a:t>
            </a:r>
            <a:r>
              <a:rPr lang="es-CL" sz="2200" dirty="0" smtClean="0"/>
              <a:t>.</a:t>
            </a:r>
            <a:endParaRPr lang="es-CL" sz="2200" dirty="0" smtClean="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algn="just"/>
            <a:r>
              <a:rPr lang="es-CL" sz="2200" dirty="0" smtClean="0"/>
              <a:t>Tomando en cuenta esta y otras atenuantes nuestra Compañía ha desarrollado un producto totalmente </a:t>
            </a:r>
            <a:r>
              <a:rPr lang="es-CL" sz="2200" u="sng" dirty="0" smtClean="0"/>
              <a:t>versátil</a:t>
            </a:r>
            <a:r>
              <a:rPr lang="es-CL" sz="2200" dirty="0" smtClean="0"/>
              <a:t> que se ajusta a todos los posibles escenarios impuestos por la Súper Intendencia de Valores y Seguros, brindando una capacidad de adaptación única a la hora de enfrentar los cambios en los modelos de entrega de la información de Revelaciones, Estados Financieros y Generación de XBRL.</a:t>
            </a:r>
          </a:p>
          <a:p>
            <a:pPr algn="just">
              <a:buNone/>
            </a:pPr>
            <a:endParaRPr lang="es-CL" sz="2200" dirty="0" smtClean="0"/>
          </a:p>
        </p:txBody>
      </p:sp>
      <p:sp>
        <p:nvSpPr>
          <p:cNvPr id="4" name="2 Título"/>
          <p:cNvSpPr>
            <a:spLocks noGrp="1"/>
          </p:cNvSpPr>
          <p:nvPr>
            <p:ph type="title"/>
          </p:nvPr>
        </p:nvSpPr>
        <p:spPr>
          <a:xfrm>
            <a:off x="457200" y="274638"/>
            <a:ext cx="8229600" cy="1143000"/>
          </a:xfrm>
        </p:spPr>
        <p:txBody>
          <a:bodyPr>
            <a:normAutofit/>
          </a:bodyPr>
          <a:lstStyle/>
          <a:p>
            <a:r>
              <a:rPr lang="es-CL" sz="3200" dirty="0" smtClean="0"/>
              <a:t>Nuestra Solución.</a:t>
            </a:r>
            <a:endParaRPr lang="es-CL" sz="3200"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CL" sz="2300" dirty="0" smtClean="0"/>
              <a:t>Totalmente Versátil, se adapta sin problemas a las distintas especificaciones de la normativa permitiendo superar sin dificultades las problemáticas asociadas </a:t>
            </a:r>
            <a:r>
              <a:rPr lang="es-CL" sz="2300" dirty="0" smtClean="0"/>
              <a:t>a los </a:t>
            </a:r>
            <a:r>
              <a:rPr lang="es-CL" sz="2300" dirty="0" smtClean="0"/>
              <a:t>cambios sobre forma y contenido de las Revelaciones.</a:t>
            </a:r>
          </a:p>
          <a:p>
            <a:pPr algn="just"/>
            <a:r>
              <a:rPr lang="es-CL" sz="2300" dirty="0" smtClean="0"/>
              <a:t>Posee su propio modulo de </a:t>
            </a:r>
            <a:r>
              <a:rPr lang="es-CL" sz="2300" dirty="0" smtClean="0">
                <a:effectLst>
                  <a:outerShdw blurRad="38100" dist="38100" dir="2700000" algn="tl">
                    <a:srgbClr val="000000">
                      <a:alpha val="43137"/>
                    </a:srgbClr>
                  </a:outerShdw>
                </a:effectLst>
              </a:rPr>
              <a:t>Generación de XBRL</a:t>
            </a:r>
            <a:r>
              <a:rPr lang="es-CL" sz="2300" dirty="0" smtClean="0"/>
              <a:t> el cual independiza a la empresa de los proveedores externos al momento de generar el envió de XBRL a la SVS.</a:t>
            </a:r>
          </a:p>
          <a:p>
            <a:pPr algn="just"/>
            <a:r>
              <a:rPr lang="es-CL" sz="2300" dirty="0" smtClean="0"/>
              <a:t>Proporciona herramientas de Control que permiten tener una visión amplia sobre el estado del completitud de los datos para los periodos informados.</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p:txBody>
          <a:bodyPr>
            <a:normAutofit/>
          </a:bodyPr>
          <a:lstStyle/>
          <a:p>
            <a:r>
              <a:rPr lang="es-CL" sz="3200" dirty="0" smtClean="0"/>
              <a:t>Principales </a:t>
            </a:r>
            <a:r>
              <a:rPr lang="es-CL" sz="3200" dirty="0" smtClean="0"/>
              <a:t>Características de </a:t>
            </a:r>
            <a:br>
              <a:rPr lang="es-CL" sz="3200" dirty="0" smtClean="0"/>
            </a:br>
            <a:r>
              <a:rPr lang="es-CL" sz="3200" dirty="0" smtClean="0"/>
              <a:t>Nuestra Solución.</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599</TotalTime>
  <Words>527</Words>
  <Application>Microsoft Office PowerPoint</Application>
  <PresentationFormat>Presentación en pantalla (4:3)</PresentationFormat>
  <Paragraphs>62</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Concurrencia</vt:lpstr>
      <vt:lpstr>EXFIDA (Exposure Finantial Data System) Software de gestión de Revelaciones y Estados Financieros para Entidades Aseguradoras.</vt:lpstr>
      <vt:lpstr>Nuestra Empresa.</vt:lpstr>
      <vt:lpstr>Nuestro Enfoque.</vt:lpstr>
      <vt:lpstr>Nuestra Fuerza.</vt:lpstr>
      <vt:lpstr>Nuestras Alianzas.</vt:lpstr>
      <vt:lpstr>El Problema de las Revelaciones,  los EE.FF y el XBRL.</vt:lpstr>
      <vt:lpstr>Diapositiva 7</vt:lpstr>
      <vt:lpstr>Nuestra Solución.</vt:lpstr>
      <vt:lpstr>Principales Características de  Nuestra Solución.</vt:lpstr>
      <vt:lpstr>Diapositiva 10</vt:lpstr>
      <vt:lpstr>Módulos.</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77</cp:revision>
  <dcterms:created xsi:type="dcterms:W3CDTF">2012-07-26T21:18:38Z</dcterms:created>
  <dcterms:modified xsi:type="dcterms:W3CDTF">2012-07-30T16:42:12Z</dcterms:modified>
</cp:coreProperties>
</file>