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57" r:id="rId7"/>
    <p:sldId id="261" r:id="rId8"/>
    <p:sldId id="258" r:id="rId9"/>
    <p:sldId id="259" r:id="rId10"/>
    <p:sldId id="266" r:id="rId11"/>
    <p:sldId id="267" r:id="rId12"/>
    <p:sldId id="268" r:id="rId13"/>
    <p:sldId id="269" r:id="rId14"/>
    <p:sldId id="260" r:id="rId1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29-07-2012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29-07-2012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29-07-2012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29-07-2012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29-07-2012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AppRev</a:t>
            </a:r>
            <a:br>
              <a:rPr lang="es-CL"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dirty="0" smtClean="0">
                <a:effectLst>
                  <a:outerShdw blurRad="38100" dist="38100" dir="2700000" algn="tl">
                    <a:srgbClr val="000000">
                      <a:alpha val="43137"/>
                    </a:srgbClr>
                  </a:outerShdw>
                </a:effectLst>
              </a:rPr>
              <a:t>Configurador de Estructuras</a:t>
            </a:r>
            <a:r>
              <a:rPr lang="es-CL" dirty="0" smtClean="0"/>
              <a:t>: Este modulo proporciona la capacidad de configurar dinámicamente las estructuras de Información según la normativa de la SVS.</a:t>
            </a:r>
            <a:endParaRPr lang="es-CL" dirty="0"/>
          </a:p>
        </p:txBody>
      </p:sp>
      <p:sp>
        <p:nvSpPr>
          <p:cNvPr id="3" name="2 Título"/>
          <p:cNvSpPr>
            <a:spLocks noGrp="1"/>
          </p:cNvSpPr>
          <p:nvPr>
            <p:ph type="title"/>
          </p:nvPr>
        </p:nvSpPr>
        <p:spPr/>
        <p:txBody>
          <a:bodyPr/>
          <a:lstStyle/>
          <a:p>
            <a:r>
              <a:rPr lang="es-CL" dirty="0" err="1" smtClean="0"/>
              <a:t>Modulos</a:t>
            </a:r>
            <a:r>
              <a:rPr lang="es-CL" dirty="0" smtClean="0"/>
              <a:t>.</a:t>
            </a:r>
            <a:endParaRPr lang="es-CL" dirty="0"/>
          </a:p>
        </p:txBody>
      </p:sp>
      <p:pic>
        <p:nvPicPr>
          <p:cNvPr id="4" name="Picture 6"/>
          <p:cNvPicPr>
            <a:picLocks noChangeAspect="1" noChangeArrowheads="1"/>
          </p:cNvPicPr>
          <p:nvPr/>
        </p:nvPicPr>
        <p:blipFill>
          <a:blip r:embed="rId2"/>
          <a:srcRect l="21799" t="2035" b="14518"/>
          <a:stretch>
            <a:fillRect/>
          </a:stretch>
        </p:blipFill>
        <p:spPr bwMode="auto">
          <a:xfrm>
            <a:off x="3786182" y="3357562"/>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Configurador de Formulas de Calculo</a:t>
            </a:r>
            <a:r>
              <a:rPr lang="es-CL" dirty="0" smtClean="0"/>
              <a:t>: Este permite configurar las operatorias necesarias entre los campos de cada Cuadro, esto es necesario para establecer las sumas y restas de cada Revelación.</a:t>
            </a:r>
            <a:endParaRPr lang="es-CL" dirty="0"/>
          </a:p>
        </p:txBody>
      </p:sp>
      <p:pic>
        <p:nvPicPr>
          <p:cNvPr id="4" name="Picture 4"/>
          <p:cNvPicPr>
            <a:picLocks noChangeAspect="1" noChangeArrowheads="1"/>
          </p:cNvPicPr>
          <p:nvPr/>
        </p:nvPicPr>
        <p:blipFill>
          <a:blip r:embed="rId2"/>
          <a:srcRect/>
          <a:stretch>
            <a:fillRect/>
          </a:stretch>
        </p:blipFill>
        <p:spPr bwMode="auto">
          <a:xfrm>
            <a:off x="2571736" y="2714620"/>
            <a:ext cx="5929354" cy="335908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Cargador y Validador de Estados Financieros</a:t>
            </a:r>
            <a:r>
              <a:rPr lang="es-CL" dirty="0" smtClean="0"/>
              <a:t>: El cargador de EE.FF. Esta pensado para Ingresar al Sistema los Estados Financieros correspondientes al periodo y realizar las respectivas validaciones de las Revelaciones contra los valores de los Estados Financieros.</a:t>
            </a:r>
            <a:endParaRPr lang="es-CL"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786478"/>
          </a:xfrm>
        </p:spPr>
        <p:txBody>
          <a:bodyPr/>
          <a:lstStyle/>
          <a:p>
            <a:pPr algn="just"/>
            <a:r>
              <a:rPr lang="es-CL" dirty="0" smtClean="0">
                <a:effectLst>
                  <a:outerShdw blurRad="38100" dist="38100" dir="2700000" algn="tl">
                    <a:srgbClr val="000000">
                      <a:alpha val="43137"/>
                    </a:srgbClr>
                  </a:outerShdw>
                </a:effectLst>
              </a:rPr>
              <a:t>Flujo de Aprobación</a:t>
            </a:r>
            <a:r>
              <a:rPr lang="es-CL" dirty="0" smtClean="0"/>
              <a:t>: Permite establecer un Flujo que controla el ingreso de la información para los periodos.</a:t>
            </a:r>
            <a:endParaRPr lang="es-CL" dirty="0"/>
          </a:p>
        </p:txBody>
      </p:sp>
      <p:pic>
        <p:nvPicPr>
          <p:cNvPr id="3" name="Picture 3"/>
          <p:cNvPicPr>
            <a:picLocks noChangeAspect="1" noChangeArrowheads="1"/>
          </p:cNvPicPr>
          <p:nvPr/>
        </p:nvPicPr>
        <p:blipFill>
          <a:blip r:embed="rId2"/>
          <a:srcRect b="6584"/>
          <a:stretch>
            <a:fillRect/>
          </a:stretch>
        </p:blipFill>
        <p:spPr bwMode="auto">
          <a:xfrm>
            <a:off x="3643306" y="2357430"/>
            <a:ext cx="4892051"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pPr algn="just">
              <a:lnSpc>
                <a:spcPct val="90000"/>
              </a:lnSpc>
              <a:spcBef>
                <a:spcPct val="20000"/>
              </a:spcBef>
            </a:pPr>
            <a:r>
              <a:rPr lang="es-ES" sz="2300" dirty="0" smtClean="0"/>
              <a:t>Bytesoft es una empresa chilena</a:t>
            </a:r>
            <a:r>
              <a:rPr lang="es-MX" sz="2300" dirty="0" smtClean="0"/>
              <a:t>, del área de las Tecnologías de la Información, con 18 años en el mercado Nacional.</a:t>
            </a:r>
            <a:endParaRPr lang="es-ES" sz="2300" dirty="0" smtClean="0"/>
          </a:p>
          <a:p>
            <a:pPr algn="just">
              <a:lnSpc>
                <a:spcPct val="90000"/>
              </a:lnSpc>
              <a:spcBef>
                <a:spcPct val="20000"/>
              </a:spcBef>
            </a:pPr>
            <a:endParaRPr lang="es-MX" sz="2300" dirty="0" smtClean="0"/>
          </a:p>
          <a:p>
            <a:pPr algn="just">
              <a:lnSpc>
                <a:spcPct val="90000"/>
              </a:lnSpc>
              <a:spcBef>
                <a:spcPct val="20000"/>
              </a:spcBef>
            </a:pPr>
            <a:r>
              <a:rPr lang="es-MX" sz="2300" dirty="0" smtClean="0"/>
              <a:t>Posee</a:t>
            </a:r>
            <a:r>
              <a:rPr lang="es-ES" sz="2300" dirty="0" smtClean="0"/>
              <a:t> una sólida trayectoria profesional</a:t>
            </a:r>
            <a:r>
              <a:rPr lang="es-MX" sz="2300" dirty="0" smtClean="0"/>
              <a:t>, en áreas de Desarrollo de Software y Consultoría.</a:t>
            </a:r>
          </a:p>
          <a:p>
            <a:pPr algn="just">
              <a:lnSpc>
                <a:spcPct val="90000"/>
              </a:lnSpc>
              <a:spcBef>
                <a:spcPct val="20000"/>
              </a:spcBef>
            </a:pPr>
            <a:endParaRPr lang="es-MX" sz="2300" dirty="0" smtClean="0"/>
          </a:p>
          <a:p>
            <a:pPr algn="just">
              <a:lnSpc>
                <a:spcPct val="90000"/>
              </a:lnSpc>
              <a:spcBef>
                <a:spcPct val="20000"/>
              </a:spcBef>
            </a:pPr>
            <a:r>
              <a:rPr lang="es-MX" sz="2300" dirty="0" smtClean="0"/>
              <a:t>Actualmente, su línea de productos incorpora,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p:txBody>
          <a:bodyPr/>
          <a:lstStyle/>
          <a:p>
            <a:r>
              <a:rPr lang="es-CL" dirty="0" smtClean="0"/>
              <a:t>Nuestra Empresa</a:t>
            </a:r>
            <a:endParaRPr lang="es-CL"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sz="2300" dirty="0" smtClean="0"/>
              <a:t>Agregar valor  y confianza a nuestros clientes, a través de soluciones tecnológicas que permitan hacer más eficiente la gestión del negocio de la empresa. </a:t>
            </a:r>
          </a:p>
          <a:p>
            <a:endParaRPr lang="es-CL" dirty="0"/>
          </a:p>
        </p:txBody>
      </p:sp>
      <p:sp>
        <p:nvSpPr>
          <p:cNvPr id="3" name="2 Título"/>
          <p:cNvSpPr>
            <a:spLocks noGrp="1"/>
          </p:cNvSpPr>
          <p:nvPr>
            <p:ph type="title"/>
          </p:nvPr>
        </p:nvSpPr>
        <p:spPr/>
        <p:txBody>
          <a:bodyPr/>
          <a:lstStyle/>
          <a:p>
            <a:r>
              <a:rPr lang="es-CL" dirty="0" smtClean="0"/>
              <a:t>Nuestra </a:t>
            </a:r>
            <a:r>
              <a:rPr lang="es-CL" dirty="0" err="1" smtClean="0"/>
              <a:t>Mision</a:t>
            </a:r>
            <a:endParaRPr lang="es-CL" dirty="0"/>
          </a:p>
        </p:txBody>
      </p:sp>
      <p:pic>
        <p:nvPicPr>
          <p:cNvPr id="4" name="Picture 33" descr="5323_030818_79376"/>
          <p:cNvPicPr>
            <a:picLocks noChangeAspect="1" noChangeArrowheads="1"/>
          </p:cNvPicPr>
          <p:nvPr/>
        </p:nvPicPr>
        <p:blipFill>
          <a:blip r:embed="rId2"/>
          <a:srcRect/>
          <a:stretch>
            <a:fillRect/>
          </a:stretch>
        </p:blipFill>
        <p:spPr bwMode="auto">
          <a:xfrm>
            <a:off x="6143636" y="3214686"/>
            <a:ext cx="2286000" cy="15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32" descr="10197006"/>
          <p:cNvPicPr>
            <a:picLocks noChangeAspect="1" noChangeArrowheads="1"/>
          </p:cNvPicPr>
          <p:nvPr/>
        </p:nvPicPr>
        <p:blipFill>
          <a:blip r:embed="rId3"/>
          <a:srcRect/>
          <a:stretch>
            <a:fillRect/>
          </a:stretch>
        </p:blipFill>
        <p:spPr bwMode="auto">
          <a:xfrm>
            <a:off x="3500446" y="4429132"/>
            <a:ext cx="2286000" cy="15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L" sz="2300" dirty="0" smtClean="0"/>
              <a:t>Excelente Capacidad Técnica .</a:t>
            </a:r>
          </a:p>
          <a:p>
            <a:r>
              <a:rPr lang="es-CL" sz="2300" dirty="0" smtClean="0"/>
              <a:t>Alta Vocación de Servicio – Confianza.</a:t>
            </a:r>
          </a:p>
          <a:p>
            <a:r>
              <a:rPr lang="es-CL" sz="2300" dirty="0" smtClean="0"/>
              <a:t>Acceso a los distintos Fabricantes de  Infraestructura, Software y Soluciones.</a:t>
            </a:r>
          </a:p>
          <a:p>
            <a:r>
              <a:rPr lang="es-CL" sz="2300" dirty="0" smtClean="0"/>
              <a:t>Aplicación de Mejores Prácticas en la Industria.</a:t>
            </a:r>
          </a:p>
          <a:p>
            <a:r>
              <a:rPr lang="es-CL" sz="2300" dirty="0" smtClean="0"/>
              <a:t>Establecimiento de relaciones de largo plazo con nuestros Clientes – Credibilidad.</a:t>
            </a:r>
          </a:p>
        </p:txBody>
      </p:sp>
      <p:sp>
        <p:nvSpPr>
          <p:cNvPr id="3" name="2 Título"/>
          <p:cNvSpPr>
            <a:spLocks noGrp="1"/>
          </p:cNvSpPr>
          <p:nvPr>
            <p:ph type="title"/>
          </p:nvPr>
        </p:nvSpPr>
        <p:spPr/>
        <p:txBody>
          <a:bodyPr>
            <a:normAutofit/>
          </a:bodyPr>
          <a:lstStyle/>
          <a:p>
            <a:r>
              <a:rPr lang="en-US" sz="4400" dirty="0" smtClean="0"/>
              <a:t>Elementos </a:t>
            </a:r>
            <a:r>
              <a:rPr lang="en-US" sz="4400" dirty="0" err="1" smtClean="0"/>
              <a:t>Diferenciadores</a:t>
            </a:r>
            <a:endParaRPr lang="es-CL" dirty="0"/>
          </a:p>
        </p:txBody>
      </p:sp>
      <p:pic>
        <p:nvPicPr>
          <p:cNvPr id="4" name="Picture 12" descr="10189325"/>
          <p:cNvPicPr>
            <a:picLocks noChangeAspect="1" noChangeArrowheads="1"/>
          </p:cNvPicPr>
          <p:nvPr/>
        </p:nvPicPr>
        <p:blipFill>
          <a:blip r:embed="rId2"/>
          <a:srcRect/>
          <a:stretch>
            <a:fillRect/>
          </a:stretch>
        </p:blipFill>
        <p:spPr>
          <a:xfrm>
            <a:off x="6000760" y="4500570"/>
            <a:ext cx="2286000" cy="15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L" sz="2300" dirty="0" smtClean="0"/>
              <a:t>Adecuada relación Costo/Beneficio.</a:t>
            </a:r>
          </a:p>
          <a:p>
            <a:r>
              <a:rPr lang="es-CL" sz="2300" dirty="0" smtClean="0"/>
              <a:t>Optimizar los recursos y su utilización.</a:t>
            </a:r>
          </a:p>
          <a:p>
            <a:r>
              <a:rPr lang="es-CL" sz="2300" dirty="0" smtClean="0"/>
              <a:t>Calidad - aumento de productividad derivado del incremento de niveles de servicio.</a:t>
            </a:r>
          </a:p>
          <a:p>
            <a:r>
              <a:rPr lang="es-CL" sz="2300" dirty="0" smtClean="0"/>
              <a:t>Innovación- acelerar la adopción de nuevas  Tecnologías</a:t>
            </a:r>
          </a:p>
          <a:p>
            <a:pPr>
              <a:buNone/>
            </a:pPr>
            <a:endParaRPr lang="es-CL" dirty="0"/>
          </a:p>
        </p:txBody>
      </p:sp>
      <p:sp>
        <p:nvSpPr>
          <p:cNvPr id="3" name="2 Título"/>
          <p:cNvSpPr>
            <a:spLocks noGrp="1"/>
          </p:cNvSpPr>
          <p:nvPr>
            <p:ph type="title"/>
          </p:nvPr>
        </p:nvSpPr>
        <p:spPr/>
        <p:txBody>
          <a:bodyPr>
            <a:normAutofit/>
          </a:bodyPr>
          <a:lstStyle/>
          <a:p>
            <a:r>
              <a:rPr lang="es-CL" sz="4400" dirty="0" smtClean="0"/>
              <a:t>Beneficios para el Cliente</a:t>
            </a:r>
            <a:endParaRPr lang="es-CL" dirty="0"/>
          </a:p>
        </p:txBody>
      </p:sp>
      <p:pic>
        <p:nvPicPr>
          <p:cNvPr id="4" name="Picture 40" descr="5344_031121_118471"/>
          <p:cNvPicPr>
            <a:picLocks noChangeAspect="1" noChangeArrowheads="1"/>
          </p:cNvPicPr>
          <p:nvPr/>
        </p:nvPicPr>
        <p:blipFill>
          <a:blip r:embed="rId2"/>
          <a:srcRect/>
          <a:stretch>
            <a:fillRect/>
          </a:stretch>
        </p:blipFill>
        <p:spPr bwMode="auto">
          <a:xfrm>
            <a:off x="3286116" y="3762388"/>
            <a:ext cx="2286000" cy="15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1" descr="5344_031121_118470"/>
          <p:cNvPicPr>
            <a:picLocks noChangeAspect="1" noChangeArrowheads="1"/>
          </p:cNvPicPr>
          <p:nvPr/>
        </p:nvPicPr>
        <p:blipFill>
          <a:blip r:embed="rId3"/>
          <a:srcRect/>
          <a:stretch>
            <a:fillRect/>
          </a:stretch>
        </p:blipFill>
        <p:spPr bwMode="auto">
          <a:xfrm>
            <a:off x="6072198" y="5000636"/>
            <a:ext cx="2286000" cy="1458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de la Súper 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normAutofit fontScale="90000"/>
          </a:bodyPr>
          <a:lstStyle/>
          <a:p>
            <a:r>
              <a:rPr lang="es-CL" dirty="0" smtClean="0"/>
              <a:t>El Problema de las Revelaciones, los EE.FF y el XBRL.</a:t>
            </a:r>
            <a:endParaRPr lang="es-CL"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00042"/>
            <a:ext cx="8229600" cy="5386603"/>
          </a:xfrm>
        </p:spPr>
        <p:txBody>
          <a:bodyPr>
            <a:noAutofit/>
          </a:bodyPr>
          <a:lstStyle/>
          <a:p>
            <a:pPr algn="just"/>
            <a:r>
              <a:rPr lang="es-CL" sz="2200" dirty="0" smtClean="0"/>
              <a:t>Desde el nacimiento de la normativa con la circular 2022 en Mayo del 2011, existen hasta la fecha 3 modificaciones en la definición de la normativa impactando directamente en la estructura y contenido de las Revelaciones. Esto implica un alto porcentaje de variabilidad de la información que se debe preparar y presentar.</a:t>
            </a:r>
          </a:p>
          <a:p>
            <a:pPr algn="just"/>
            <a:endParaRPr lang="es-CL" sz="2200" dirty="0" smtClean="0"/>
          </a:p>
          <a:p>
            <a:pPr algn="just"/>
            <a:r>
              <a:rPr lang="es-CL" sz="2200" dirty="0" smtClean="0"/>
              <a:t>Tomando en cuenta esta y otras atenuantes nuestra Compañía ha desarrollado un producto totalmente </a:t>
            </a:r>
            <a:r>
              <a:rPr lang="es-CL" sz="2200" u="sng" dirty="0" smtClean="0"/>
              <a:t>versátil</a:t>
            </a:r>
            <a:r>
              <a:rPr lang="es-CL" sz="2200" dirty="0" smtClean="0"/>
              <a:t> que se ajusta a todos los posibles escenarios impuestos por la Súper Intendencia de Valores y Seguros, brindando una capacidad de adaptación único a la hora de enfrentar los cambios en los modelos de entrega de la información de Revelaciones, Estados Financieros y Generación de XBRL.</a:t>
            </a:r>
            <a:endParaRPr lang="es-CL" sz="2200"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CL" sz="2300" dirty="0" smtClean="0"/>
              <a:t>Totalmente Versátil, se adapta sin problemas a las distintas especificaciones de la normativa permitiendo superar sin dificultades las problemáticas asociadas los cambios sobre forma y contenido de las Revelaciones.</a:t>
            </a:r>
          </a:p>
          <a:p>
            <a:pPr algn="just"/>
            <a:r>
              <a:rPr lang="es-CL" sz="2300" dirty="0" smtClean="0"/>
              <a:t>Posee su propio modulo de </a:t>
            </a:r>
            <a:r>
              <a:rPr lang="es-CL" sz="2300" dirty="0" smtClean="0">
                <a:effectLst>
                  <a:outerShdw blurRad="38100" dist="38100" dir="2700000" algn="tl">
                    <a:srgbClr val="000000">
                      <a:alpha val="43137"/>
                    </a:srgbClr>
                  </a:outerShdw>
                </a:effectLst>
              </a:rPr>
              <a:t>Generación de XBRL</a:t>
            </a:r>
            <a:r>
              <a:rPr lang="es-CL" sz="2300" dirty="0" smtClean="0"/>
              <a:t> el cual independiza a la empresa de los proveedores externos al momento de generar el envió de XBRL a la SVS.</a:t>
            </a:r>
          </a:p>
          <a:p>
            <a:pPr algn="just"/>
            <a:r>
              <a:rPr lang="es-CL" sz="2300" dirty="0" smtClean="0"/>
              <a:t>Proporciona herramientas de Control que permiten tener una visión amplia sobre el estado del completitud de los datos para los periodos informados.</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p:txBody>
          <a:bodyPr/>
          <a:lstStyle/>
          <a:p>
            <a:r>
              <a:rPr lang="es-CL" dirty="0" smtClean="0"/>
              <a:t>Principales Características</a:t>
            </a:r>
            <a:endParaRPr lang="es-CL"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71480"/>
            <a:ext cx="8229600" cy="4525963"/>
          </a:xfrm>
        </p:spPr>
        <p:txBody>
          <a:bodyPr>
            <a:normAutofit/>
          </a:bodyPr>
          <a:lstStyle/>
          <a:p>
            <a:pPr algn="just"/>
            <a:r>
              <a:rPr lang="es-CL" sz="2300" dirty="0" smtClean="0"/>
              <a:t>Interfaz Amigable y Usable.</a:t>
            </a:r>
          </a:p>
          <a:p>
            <a:pPr algn="just"/>
            <a:r>
              <a:rPr lang="es-CL" sz="2300" dirty="0" smtClean="0"/>
              <a:t>Configurable y parametrizable.</a:t>
            </a:r>
          </a:p>
          <a:p>
            <a:pPr algn="just"/>
            <a:r>
              <a:rPr lang="es-CL" sz="2300" dirty="0" smtClean="0"/>
              <a:t>Disponible en Intranet y 100% Web.</a:t>
            </a:r>
          </a:p>
          <a:p>
            <a:pPr algn="just"/>
            <a:r>
              <a:rPr lang="es-CL" sz="2300" dirty="0" smtClean="0"/>
              <a:t>Este producto entrega una solución concreta a los procesos de obtención, administración, gestión y almacenamiento integral de toda la información involucrada en las Revelaciones según la norma IFRS.</a:t>
            </a:r>
            <a:endParaRPr lang="es-CL" sz="2300" dirty="0"/>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428</TotalTime>
  <Words>659</Words>
  <Application>Microsoft Office PowerPoint</Application>
  <PresentationFormat>Presentación en pantalla (4:3)</PresentationFormat>
  <Paragraphs>44</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Concurrencia</vt:lpstr>
      <vt:lpstr>AppRev Software de gestión de Revelaciones y Estados Financieros para Entidades Aseguradoras</vt:lpstr>
      <vt:lpstr>Nuestra Empresa</vt:lpstr>
      <vt:lpstr>Nuestra Mision</vt:lpstr>
      <vt:lpstr>Elementos Diferenciadores</vt:lpstr>
      <vt:lpstr>Beneficios para el Cliente</vt:lpstr>
      <vt:lpstr>El Problema de las Revelaciones, los EE.FF y el XBRL.</vt:lpstr>
      <vt:lpstr>Diapositiva 7</vt:lpstr>
      <vt:lpstr>Principales Características</vt:lpstr>
      <vt:lpstr>Diapositiva 9</vt:lpstr>
      <vt:lpstr>Modulos.</vt:lpstr>
      <vt:lpstr>Diapositiva 11</vt:lpstr>
      <vt:lpstr>Diapositiva 12</vt:lpstr>
      <vt:lpstr>Diapositiva 13</vt:lpstr>
      <vt:lpstr>Diapositiva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48</cp:revision>
  <dcterms:created xsi:type="dcterms:W3CDTF">2012-07-26T21:18:38Z</dcterms:created>
  <dcterms:modified xsi:type="dcterms:W3CDTF">2012-07-29T16:08:25Z</dcterms:modified>
</cp:coreProperties>
</file>