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58" r:id="rId5"/>
    <p:sldId id="259" r:id="rId6"/>
    <p:sldId id="260" r:id="rId7"/>
  </p:sldIdLst>
  <p:sldSz cx="9144000" cy="6858000" type="screen4x3"/>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561" autoAdjust="0"/>
  </p:normalViewPr>
  <p:slideViewPr>
    <p:cSldViewPr>
      <p:cViewPr varScale="1">
        <p:scale>
          <a:sx n="70" d="100"/>
          <a:sy n="70" d="100"/>
        </p:scale>
        <p:origin x="-1386"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9 Triángulo rectángulo"/>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8 Título"/>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grpSp>
        <p:nvGrpSpPr>
          <p:cNvPr id="2" name="1 Grupo"/>
          <p:cNvGrpSpPr/>
          <p:nvPr/>
        </p:nvGrpSpPr>
        <p:grpSpPr>
          <a:xfrm>
            <a:off x="-3765" y="4953000"/>
            <a:ext cx="9147765" cy="1912088"/>
            <a:chOff x="-3765" y="4832896"/>
            <a:chExt cx="9147765" cy="2032192"/>
          </a:xfrm>
        </p:grpSpPr>
        <p:sp>
          <p:nvSpPr>
            <p:cNvPr id="7" name="6 Forma libre"/>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7 Forma libre"/>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10 Forma libre"/>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11 Conector recto"/>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29 Marcador de fecha"/>
          <p:cNvSpPr>
            <a:spLocks noGrp="1"/>
          </p:cNvSpPr>
          <p:nvPr>
            <p:ph type="dt" sz="half" idx="10"/>
          </p:nvPr>
        </p:nvSpPr>
        <p:spPr/>
        <p:txBody>
          <a:bodyPr/>
          <a:lstStyle>
            <a:lvl1pPr>
              <a:defRPr>
                <a:solidFill>
                  <a:srgbClr val="FFFFFF"/>
                </a:solidFill>
              </a:defRPr>
            </a:lvl1pPr>
            <a:extLst/>
          </a:lstStyle>
          <a:p>
            <a:fld id="{DE3A2F4D-761B-49FA-B2B4-D6F123DD324B}" type="datetimeFigureOut">
              <a:rPr lang="es-CL" smtClean="0"/>
              <a:pPr/>
              <a:t>27-07-2012</a:t>
            </a:fld>
            <a:endParaRPr lang="es-CL"/>
          </a:p>
        </p:txBody>
      </p:sp>
      <p:sp>
        <p:nvSpPr>
          <p:cNvPr id="19" name="18 Marcador de pie de página"/>
          <p:cNvSpPr>
            <a:spLocks noGrp="1"/>
          </p:cNvSpPr>
          <p:nvPr>
            <p:ph type="ftr" sz="quarter" idx="11"/>
          </p:nvPr>
        </p:nvSpPr>
        <p:spPr/>
        <p:txBody>
          <a:bodyPr/>
          <a:lstStyle>
            <a:lvl1pPr>
              <a:defRPr>
                <a:solidFill>
                  <a:schemeClr val="accent1">
                    <a:tint val="20000"/>
                  </a:schemeClr>
                </a:solidFill>
              </a:defRPr>
            </a:lvl1pPr>
            <a:extLst/>
          </a:lstStyle>
          <a:p>
            <a:endParaRPr lang="es-CL"/>
          </a:p>
        </p:txBody>
      </p:sp>
      <p:sp>
        <p:nvSpPr>
          <p:cNvPr id="27" name="26 Marcador de número de diapositiva"/>
          <p:cNvSpPr>
            <a:spLocks noGrp="1"/>
          </p:cNvSpPr>
          <p:nvPr>
            <p:ph type="sldNum" sz="quarter" idx="12"/>
          </p:nvPr>
        </p:nvSpPr>
        <p:spPr/>
        <p:txBody>
          <a:bodyPr/>
          <a:lstStyle>
            <a:lvl1pPr>
              <a:defRPr>
                <a:solidFill>
                  <a:srgbClr val="FFFFFF"/>
                </a:solidFill>
              </a:defRPr>
            </a:lvl1pPr>
            <a:extLst/>
          </a:lstStyle>
          <a:p>
            <a:fld id="{F07DD2EE-D33A-4348-BBC7-4548EDDA8197}" type="slidenum">
              <a:rPr lang="es-CL" smtClean="0"/>
              <a:pPr/>
              <a:t>‹Nº›</a:t>
            </a:fld>
            <a:endParaRPr lang="es-C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481329"/>
            <a:ext cx="8229600" cy="4386071"/>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DE3A2F4D-761B-49FA-B2B4-D6F123DD324B}" type="datetimeFigureOut">
              <a:rPr lang="es-CL" smtClean="0"/>
              <a:pPr/>
              <a:t>27-07-2012</a:t>
            </a:fld>
            <a:endParaRPr lang="es-CL"/>
          </a:p>
        </p:txBody>
      </p:sp>
      <p:sp>
        <p:nvSpPr>
          <p:cNvPr id="5" name="4 Marcador de pie de página"/>
          <p:cNvSpPr>
            <a:spLocks noGrp="1"/>
          </p:cNvSpPr>
          <p:nvPr>
            <p:ph type="ftr" sz="quarter" idx="11"/>
          </p:nvPr>
        </p:nvSpPr>
        <p:spPr/>
        <p:txBody>
          <a:bodyPr/>
          <a:lstStyle>
            <a:extLst/>
          </a:lstStyle>
          <a:p>
            <a:endParaRPr lang="es-CL"/>
          </a:p>
        </p:txBody>
      </p:sp>
      <p:sp>
        <p:nvSpPr>
          <p:cNvPr id="6" name="5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44013" y="274640"/>
            <a:ext cx="1777470" cy="5592761"/>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41"/>
            <a:ext cx="6324600" cy="5592760"/>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DE3A2F4D-761B-49FA-B2B4-D6F123DD324B}" type="datetimeFigureOut">
              <a:rPr lang="es-CL" smtClean="0"/>
              <a:pPr/>
              <a:t>27-07-2012</a:t>
            </a:fld>
            <a:endParaRPr lang="es-CL"/>
          </a:p>
        </p:txBody>
      </p:sp>
      <p:sp>
        <p:nvSpPr>
          <p:cNvPr id="5" name="4 Marcador de pie de página"/>
          <p:cNvSpPr>
            <a:spLocks noGrp="1"/>
          </p:cNvSpPr>
          <p:nvPr>
            <p:ph type="ftr" sz="quarter" idx="11"/>
          </p:nvPr>
        </p:nvSpPr>
        <p:spPr/>
        <p:txBody>
          <a:bodyPr/>
          <a:lstStyle>
            <a:extLst/>
          </a:lstStyle>
          <a:p>
            <a:endParaRPr lang="es-CL"/>
          </a:p>
        </p:txBody>
      </p:sp>
      <p:sp>
        <p:nvSpPr>
          <p:cNvPr id="6" name="5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DE3A2F4D-761B-49FA-B2B4-D6F123DD324B}" type="datetimeFigureOut">
              <a:rPr lang="es-CL" smtClean="0"/>
              <a:pPr/>
              <a:t>27-07-2012</a:t>
            </a:fld>
            <a:endParaRPr lang="es-CL"/>
          </a:p>
        </p:txBody>
      </p:sp>
      <p:sp>
        <p:nvSpPr>
          <p:cNvPr id="5" name="4 Marcador de pie de página"/>
          <p:cNvSpPr>
            <a:spLocks noGrp="1"/>
          </p:cNvSpPr>
          <p:nvPr>
            <p:ph type="ftr" sz="quarter" idx="11"/>
          </p:nvPr>
        </p:nvSpPr>
        <p:spPr/>
        <p:txBody>
          <a:bodyPr/>
          <a:lstStyle>
            <a:extLst/>
          </a:lstStyle>
          <a:p>
            <a:endParaRPr lang="es-CL"/>
          </a:p>
        </p:txBody>
      </p:sp>
      <p:sp>
        <p:nvSpPr>
          <p:cNvPr id="6" name="5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
        <p:nvSpPr>
          <p:cNvPr id="7" name="6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DE3A2F4D-761B-49FA-B2B4-D6F123DD324B}" type="datetimeFigureOut">
              <a:rPr lang="es-CL" smtClean="0"/>
              <a:pPr/>
              <a:t>27-07-2012</a:t>
            </a:fld>
            <a:endParaRPr lang="es-CL"/>
          </a:p>
        </p:txBody>
      </p:sp>
      <p:sp>
        <p:nvSpPr>
          <p:cNvPr id="5" name="4 Marcador de pie de página"/>
          <p:cNvSpPr>
            <a:spLocks noGrp="1"/>
          </p:cNvSpPr>
          <p:nvPr>
            <p:ph type="ftr" sz="quarter" idx="11"/>
          </p:nvPr>
        </p:nvSpPr>
        <p:spPr/>
        <p:txBody>
          <a:bodyPr/>
          <a:lstStyle>
            <a:extLst/>
          </a:lstStyle>
          <a:p>
            <a:endParaRPr lang="es-CL"/>
          </a:p>
        </p:txBody>
      </p:sp>
      <p:sp>
        <p:nvSpPr>
          <p:cNvPr id="6" name="5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
        <p:nvSpPr>
          <p:cNvPr id="7" name="6 Cheurón"/>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7 Cheurón"/>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2">
        <a:schemeClr val="bg1"/>
      </p:bgRef>
    </p:bg>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DE3A2F4D-761B-49FA-B2B4-D6F123DD324B}" type="datetimeFigureOut">
              <a:rPr lang="es-CL" smtClean="0"/>
              <a:pPr/>
              <a:t>27-07-2012</a:t>
            </a:fld>
            <a:endParaRPr lang="es-CL"/>
          </a:p>
        </p:txBody>
      </p:sp>
      <p:sp>
        <p:nvSpPr>
          <p:cNvPr id="6" name="5 Marcador de pie de página"/>
          <p:cNvSpPr>
            <a:spLocks noGrp="1"/>
          </p:cNvSpPr>
          <p:nvPr>
            <p:ph type="ftr" sz="quarter" idx="11"/>
          </p:nvPr>
        </p:nvSpPr>
        <p:spPr/>
        <p:txBody>
          <a:bodyPr/>
          <a:lstStyle>
            <a:extLst/>
          </a:lstStyle>
          <a:p>
            <a:endParaRPr lang="es-CL"/>
          </a:p>
        </p:txBody>
      </p:sp>
      <p:sp>
        <p:nvSpPr>
          <p:cNvPr id="7" name="6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
        <p:nvSpPr>
          <p:cNvPr id="8" name="7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DE3A2F4D-761B-49FA-B2B4-D6F123DD324B}" type="datetimeFigureOut">
              <a:rPr lang="es-CL" smtClean="0"/>
              <a:pPr/>
              <a:t>27-07-2012</a:t>
            </a:fld>
            <a:endParaRPr lang="es-CL"/>
          </a:p>
        </p:txBody>
      </p:sp>
      <p:sp>
        <p:nvSpPr>
          <p:cNvPr id="8" name="7 Marcador de pie de página"/>
          <p:cNvSpPr>
            <a:spLocks noGrp="1"/>
          </p:cNvSpPr>
          <p:nvPr>
            <p:ph type="ftr" sz="quarter" idx="11"/>
          </p:nvPr>
        </p:nvSpPr>
        <p:spPr/>
        <p:txBody>
          <a:bodyPr/>
          <a:lstStyle>
            <a:extLst/>
          </a:lstStyle>
          <a:p>
            <a:endParaRPr lang="es-CL"/>
          </a:p>
        </p:txBody>
      </p:sp>
      <p:sp>
        <p:nvSpPr>
          <p:cNvPr id="9" name="8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bg>
      <p:bgRef idx="1002">
        <a:schemeClr val="bg1"/>
      </p:bgRef>
    </p:bg>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extLst/>
          </a:lstStyle>
          <a:p>
            <a:fld id="{DE3A2F4D-761B-49FA-B2B4-D6F123DD324B}" type="datetimeFigureOut">
              <a:rPr lang="es-CL" smtClean="0"/>
              <a:pPr/>
              <a:t>27-07-2012</a:t>
            </a:fld>
            <a:endParaRPr lang="es-CL"/>
          </a:p>
        </p:txBody>
      </p:sp>
      <p:sp>
        <p:nvSpPr>
          <p:cNvPr id="4" name="3 Marcador de pie de página"/>
          <p:cNvSpPr>
            <a:spLocks noGrp="1"/>
          </p:cNvSpPr>
          <p:nvPr>
            <p:ph type="ftr" sz="quarter" idx="11"/>
          </p:nvPr>
        </p:nvSpPr>
        <p:spPr/>
        <p:txBody>
          <a:bodyPr/>
          <a:lstStyle>
            <a:extLst/>
          </a:lstStyle>
          <a:p>
            <a:endParaRPr lang="es-CL"/>
          </a:p>
        </p:txBody>
      </p:sp>
      <p:sp>
        <p:nvSpPr>
          <p:cNvPr id="5" name="4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
        <p:nvSpPr>
          <p:cNvPr id="6" name="5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extLst/>
          </a:lstStyle>
          <a:p>
            <a:fld id="{DE3A2F4D-761B-49FA-B2B4-D6F123DD324B}" type="datetimeFigureOut">
              <a:rPr lang="es-CL" smtClean="0"/>
              <a:pPr/>
              <a:t>27-07-2012</a:t>
            </a:fld>
            <a:endParaRPr lang="es-CL"/>
          </a:p>
        </p:txBody>
      </p:sp>
      <p:sp>
        <p:nvSpPr>
          <p:cNvPr id="3" name="2 Marcador de pie de página"/>
          <p:cNvSpPr>
            <a:spLocks noGrp="1"/>
          </p:cNvSpPr>
          <p:nvPr>
            <p:ph type="ftr" sz="quarter" idx="11"/>
          </p:nvPr>
        </p:nvSpPr>
        <p:spPr/>
        <p:txBody>
          <a:bodyPr/>
          <a:lstStyle>
            <a:extLst/>
          </a:lstStyle>
          <a:p>
            <a:endParaRPr lang="es-CL"/>
          </a:p>
        </p:txBody>
      </p:sp>
      <p:sp>
        <p:nvSpPr>
          <p:cNvPr id="4" name="3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6727032" y="6407944"/>
            <a:ext cx="1920240" cy="365760"/>
          </a:xfrm>
        </p:spPr>
        <p:txBody>
          <a:bodyPr/>
          <a:lstStyle>
            <a:extLst/>
          </a:lstStyle>
          <a:p>
            <a:fld id="{DE3A2F4D-761B-49FA-B2B4-D6F123DD324B}" type="datetimeFigureOut">
              <a:rPr lang="es-CL" smtClean="0"/>
              <a:pPr/>
              <a:t>27-07-2012</a:t>
            </a:fld>
            <a:endParaRPr lang="es-CL"/>
          </a:p>
        </p:txBody>
      </p:sp>
      <p:sp>
        <p:nvSpPr>
          <p:cNvPr id="6" name="5 Marcador de pie de página"/>
          <p:cNvSpPr>
            <a:spLocks noGrp="1"/>
          </p:cNvSpPr>
          <p:nvPr>
            <p:ph type="ftr" sz="quarter" idx="11"/>
          </p:nvPr>
        </p:nvSpPr>
        <p:spPr/>
        <p:txBody>
          <a:bodyPr/>
          <a:lstStyle>
            <a:extLst/>
          </a:lstStyle>
          <a:p>
            <a:endParaRPr lang="es-CL"/>
          </a:p>
        </p:txBody>
      </p:sp>
      <p:sp>
        <p:nvSpPr>
          <p:cNvPr id="7" name="6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
        <p:nvSpPr>
          <p:cNvPr id="3" name="2 Marcador de posición de imagen"/>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s-ES" smtClean="0"/>
              <a:t>Haga clic en el icono para agregar una imagen</a:t>
            </a:r>
            <a:endParaRPr kumimoji="0" lang="en-US" dirty="0"/>
          </a:p>
        </p:txBody>
      </p:sp>
      <p:sp>
        <p:nvSpPr>
          <p:cNvPr id="5" name="4 Marcador de fecha"/>
          <p:cNvSpPr>
            <a:spLocks noGrp="1"/>
          </p:cNvSpPr>
          <p:nvPr>
            <p:ph type="dt" sz="half" idx="10"/>
          </p:nvPr>
        </p:nvSpPr>
        <p:spPr/>
        <p:txBody>
          <a:bodyPr/>
          <a:lstStyle>
            <a:lvl1pPr>
              <a:defRPr>
                <a:solidFill>
                  <a:schemeClr val="tx1"/>
                </a:solidFill>
              </a:defRPr>
            </a:lvl1pPr>
            <a:extLst/>
          </a:lstStyle>
          <a:p>
            <a:fld id="{DE3A2F4D-761B-49FA-B2B4-D6F123DD324B}" type="datetimeFigureOut">
              <a:rPr lang="es-CL" smtClean="0"/>
              <a:pPr/>
              <a:t>27-07-2012</a:t>
            </a:fld>
            <a:endParaRPr lang="es-CL"/>
          </a:p>
        </p:txBody>
      </p:sp>
      <p:sp>
        <p:nvSpPr>
          <p:cNvPr id="6" name="5 Marcador de pie de página"/>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s-CL"/>
          </a:p>
        </p:txBody>
      </p:sp>
      <p:sp>
        <p:nvSpPr>
          <p:cNvPr id="7" name="6 Marcador de número de diapositiva"/>
          <p:cNvSpPr>
            <a:spLocks noGrp="1"/>
          </p:cNvSpPr>
          <p:nvPr>
            <p:ph type="sldNum" sz="quarter" idx="12"/>
          </p:nvPr>
        </p:nvSpPr>
        <p:spPr/>
        <p:txBody>
          <a:bodyPr/>
          <a:lstStyle>
            <a:lvl1pPr>
              <a:defRPr>
                <a:solidFill>
                  <a:schemeClr val="tx1"/>
                </a:solidFill>
              </a:defRPr>
            </a:lvl1pPr>
            <a:extLst/>
          </a:lstStyle>
          <a:p>
            <a:fld id="{F07DD2EE-D33A-4348-BBC7-4548EDDA8197}" type="slidenum">
              <a:rPr lang="es-CL" smtClean="0"/>
              <a:pPr/>
              <a:t>‹Nº›</a:t>
            </a:fld>
            <a:endParaRPr lang="es-CL"/>
          </a:p>
        </p:txBody>
      </p:sp>
      <p:sp>
        <p:nvSpPr>
          <p:cNvPr id="2" name="1 Título"/>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s-ES" smtClean="0"/>
              <a:t>Haga clic para modificar el estilo de título del patrón</a:t>
            </a:r>
            <a:endParaRPr kumimoji="0" lang="en-US"/>
          </a:p>
        </p:txBody>
      </p:sp>
      <p:sp>
        <p:nvSpPr>
          <p:cNvPr id="8" name="7 Forma libre"/>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8 Forma libre"/>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9 Triángulo rectángulo"/>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10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11 Cheurón"/>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12 Cheurón"/>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12 Forma libre"/>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11 Forma libre"/>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13 Triángulo rectángulo"/>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14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E3A2F4D-761B-49FA-B2B4-D6F123DD324B}" type="datetimeFigureOut">
              <a:rPr lang="es-CL" smtClean="0"/>
              <a:pPr/>
              <a:t>27-07-2012</a:t>
            </a:fld>
            <a:endParaRPr lang="es-CL"/>
          </a:p>
        </p:txBody>
      </p:sp>
      <p:sp>
        <p:nvSpPr>
          <p:cNvPr id="22" name="21 Marcador de pie de página"/>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s-CL"/>
          </a:p>
        </p:txBody>
      </p:sp>
      <p:sp>
        <p:nvSpPr>
          <p:cNvPr id="18" name="17 Marcador de número de diapositiva"/>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F07DD2EE-D33A-4348-BBC7-4548EDDA8197}" type="slidenum">
              <a:rPr lang="es-CL" smtClean="0"/>
              <a:pPr/>
              <a:t>‹Nº›</a:t>
            </a:fld>
            <a:endParaRPr lang="es-CL"/>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14348" y="1714488"/>
            <a:ext cx="7772400" cy="3286148"/>
          </a:xfrm>
        </p:spPr>
        <p:txBody>
          <a:bodyPr>
            <a:normAutofit/>
          </a:bodyPr>
          <a:lstStyle/>
          <a:p>
            <a:r>
              <a:rPr lang="es-CL" dirty="0" smtClean="0"/>
              <a:t>AppRev</a:t>
            </a:r>
            <a:br>
              <a:rPr lang="es-CL" dirty="0" smtClean="0"/>
            </a:br>
            <a:r>
              <a:rPr lang="es-CL" sz="2400" dirty="0" smtClean="0"/>
              <a:t>Software de gestión de Revelaciones y Estados Financieros para Entidades Aseguradoras</a:t>
            </a:r>
            <a:endParaRPr lang="es-CL" dirty="0"/>
          </a:p>
        </p:txBody>
      </p:sp>
      <p:pic>
        <p:nvPicPr>
          <p:cNvPr id="4" name="3 Imagen" descr="logo_top_byte.gif"/>
          <p:cNvPicPr>
            <a:picLocks noChangeAspect="1"/>
          </p:cNvPicPr>
          <p:nvPr/>
        </p:nvPicPr>
        <p:blipFill>
          <a:blip r:embed="rId2"/>
          <a:stretch>
            <a:fillRect/>
          </a:stretch>
        </p:blipFill>
        <p:spPr>
          <a:xfrm>
            <a:off x="571472" y="571480"/>
            <a:ext cx="971550" cy="97155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Autofit/>
          </a:bodyPr>
          <a:lstStyle/>
          <a:p>
            <a:pPr algn="just"/>
            <a:r>
              <a:rPr lang="es-CL" sz="2300" dirty="0" smtClean="0"/>
              <a:t>Según la normativa </a:t>
            </a:r>
            <a:r>
              <a:rPr lang="es-CL" sz="2300" dirty="0" smtClean="0"/>
              <a:t>de la Súper </a:t>
            </a:r>
            <a:r>
              <a:rPr lang="es-CL" sz="2300" dirty="0" smtClean="0"/>
              <a:t>Intendencia de Valores y Seguros. Los estados financieros deberán prepararse de acuerdo a las Normas Internacionales de Información </a:t>
            </a:r>
            <a:r>
              <a:rPr lang="es-CL" sz="2300" dirty="0" smtClean="0"/>
              <a:t>Financiera (IFRS) emitidas por la International Accounting Standard Board (IASB</a:t>
            </a:r>
            <a:r>
              <a:rPr lang="es-CL" sz="2300" dirty="0" smtClean="0"/>
              <a:t>).</a:t>
            </a:r>
          </a:p>
          <a:p>
            <a:pPr algn="just"/>
            <a:endParaRPr lang="es-CL" sz="2300" dirty="0" smtClean="0"/>
          </a:p>
          <a:p>
            <a:pPr algn="just"/>
            <a:r>
              <a:rPr lang="es-CL" sz="2300" dirty="0" smtClean="0"/>
              <a:t>Adicionalmente la SVS especifica que las entidades aseguradoras deben divulgar información que no esta directamente reflejada en dichos Estados Financieros. Esta información llamada Revelaciones deberá ser presentada con carácter de obligatoria.</a:t>
            </a:r>
          </a:p>
          <a:p>
            <a:pPr algn="just"/>
            <a:endParaRPr lang="es-CL" sz="2300" dirty="0" smtClean="0"/>
          </a:p>
        </p:txBody>
      </p:sp>
      <p:sp>
        <p:nvSpPr>
          <p:cNvPr id="2" name="1 Título"/>
          <p:cNvSpPr>
            <a:spLocks noGrp="1"/>
          </p:cNvSpPr>
          <p:nvPr>
            <p:ph type="title"/>
          </p:nvPr>
        </p:nvSpPr>
        <p:spPr/>
        <p:txBody>
          <a:bodyPr/>
          <a:lstStyle/>
          <a:p>
            <a:r>
              <a:rPr lang="es-CL" dirty="0" smtClean="0"/>
              <a:t>La necesidad</a:t>
            </a:r>
            <a:endParaRPr lang="es-CL"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28596" y="500042"/>
            <a:ext cx="8229600" cy="5386603"/>
          </a:xfrm>
        </p:spPr>
        <p:txBody>
          <a:bodyPr>
            <a:noAutofit/>
          </a:bodyPr>
          <a:lstStyle/>
          <a:p>
            <a:pPr algn="just"/>
            <a:r>
              <a:rPr lang="es-CL" sz="2200" dirty="0" smtClean="0"/>
              <a:t>Desde el nacimiento de la normativa con la circular </a:t>
            </a:r>
            <a:r>
              <a:rPr lang="es-CL" sz="2200" dirty="0" smtClean="0"/>
              <a:t>2022 en Mayo del 2011, </a:t>
            </a:r>
            <a:r>
              <a:rPr lang="es-CL" sz="2200" dirty="0" smtClean="0"/>
              <a:t>existen hasta la fecha 3 modificaciones en </a:t>
            </a:r>
            <a:r>
              <a:rPr lang="es-CL" sz="2200" dirty="0" smtClean="0"/>
              <a:t>la definición de la normativa impactando directamente en la estructura </a:t>
            </a:r>
            <a:r>
              <a:rPr lang="es-CL" sz="2200" dirty="0" smtClean="0"/>
              <a:t>y contenido </a:t>
            </a:r>
            <a:r>
              <a:rPr lang="es-CL" sz="2200" dirty="0" smtClean="0"/>
              <a:t>de</a:t>
            </a:r>
            <a:r>
              <a:rPr lang="es-CL" sz="2200" dirty="0" smtClean="0"/>
              <a:t> las R</a:t>
            </a:r>
            <a:r>
              <a:rPr lang="es-CL" sz="2200" dirty="0" smtClean="0"/>
              <a:t>evelaciones. Esto implica </a:t>
            </a:r>
            <a:r>
              <a:rPr lang="es-CL" sz="2200" dirty="0" smtClean="0"/>
              <a:t>un alto porcentaje de variabilidad de la información que se debe </a:t>
            </a:r>
            <a:r>
              <a:rPr lang="es-CL" sz="2200" dirty="0" smtClean="0"/>
              <a:t>preparar y presentar</a:t>
            </a:r>
            <a:r>
              <a:rPr lang="es-CL" sz="2200" dirty="0" smtClean="0"/>
              <a:t>.</a:t>
            </a:r>
          </a:p>
          <a:p>
            <a:pPr algn="just"/>
            <a:endParaRPr lang="es-CL" sz="2200" dirty="0" smtClean="0"/>
          </a:p>
          <a:p>
            <a:pPr algn="just"/>
            <a:r>
              <a:rPr lang="es-CL" sz="2200" dirty="0" smtClean="0"/>
              <a:t>Tomando en cuenta esta y otras atenuantes nuestra Compañía ha desarrollado un </a:t>
            </a:r>
            <a:r>
              <a:rPr lang="es-CL" sz="2200" dirty="0" smtClean="0"/>
              <a:t>producto totalmente </a:t>
            </a:r>
            <a:r>
              <a:rPr lang="es-CL" sz="2200" u="sng" dirty="0" smtClean="0"/>
              <a:t>versátil</a:t>
            </a:r>
            <a:r>
              <a:rPr lang="es-CL" sz="2200" dirty="0" smtClean="0"/>
              <a:t> </a:t>
            </a:r>
            <a:r>
              <a:rPr lang="es-CL" sz="2200" dirty="0" smtClean="0"/>
              <a:t>que se ajusta a todos los posibles escenarios impuestos por la </a:t>
            </a:r>
            <a:r>
              <a:rPr lang="es-CL" sz="2200" dirty="0" smtClean="0"/>
              <a:t>Súper Intendencia de Valores y Seguros, </a:t>
            </a:r>
            <a:r>
              <a:rPr lang="es-CL" sz="2200" dirty="0" smtClean="0"/>
              <a:t>brindando una capacidad de adaptación único a la hora de enfrentar los cambios en los modelos de entrega de la información de Revelaciones y Estados Financieros.</a:t>
            </a:r>
            <a:endParaRPr lang="es-CL" sz="22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r>
              <a:rPr lang="es-CL" sz="2300" dirty="0" smtClean="0"/>
              <a:t>Totalmente Versátil, se </a:t>
            </a:r>
            <a:r>
              <a:rPr lang="es-CL" sz="2300" dirty="0" smtClean="0"/>
              <a:t>adapta sin problemas a las distintas especificaciones de la normativa permitiendo superar sin dificultades las problemáticas asociadas </a:t>
            </a:r>
            <a:r>
              <a:rPr lang="es-CL" sz="2300" dirty="0" smtClean="0"/>
              <a:t>los cambios sobre forma y contenido de </a:t>
            </a:r>
            <a:r>
              <a:rPr lang="es-CL" sz="2300" dirty="0" smtClean="0"/>
              <a:t>las Revelaciones</a:t>
            </a:r>
            <a:r>
              <a:rPr lang="es-CL" sz="2300" dirty="0" smtClean="0"/>
              <a:t>.</a:t>
            </a:r>
          </a:p>
          <a:p>
            <a:pPr algn="just"/>
            <a:r>
              <a:rPr lang="es-CL" sz="2300" dirty="0" smtClean="0"/>
              <a:t>Interfaz </a:t>
            </a:r>
            <a:r>
              <a:rPr lang="es-CL" sz="2300" dirty="0" smtClean="0"/>
              <a:t>Amigable y Usable.</a:t>
            </a:r>
          </a:p>
          <a:p>
            <a:pPr algn="just"/>
            <a:r>
              <a:rPr lang="es-CL" sz="2300" dirty="0" smtClean="0"/>
              <a:t>Configurable y parametrizable.</a:t>
            </a:r>
          </a:p>
          <a:p>
            <a:pPr algn="just"/>
            <a:r>
              <a:rPr lang="es-CL" sz="2300" dirty="0" smtClean="0"/>
              <a:t>Disponible en Intranet 100% Web.</a:t>
            </a:r>
          </a:p>
          <a:p>
            <a:pPr algn="just"/>
            <a:endParaRPr lang="es-CL" sz="2300" dirty="0" smtClean="0"/>
          </a:p>
          <a:p>
            <a:pPr algn="just"/>
            <a:endParaRPr lang="es-CL" sz="2300" dirty="0" smtClean="0"/>
          </a:p>
          <a:p>
            <a:pPr algn="just"/>
            <a:endParaRPr lang="es-CL" sz="2300" dirty="0" smtClean="0"/>
          </a:p>
          <a:p>
            <a:pPr algn="just"/>
            <a:endParaRPr lang="es-CL" sz="2300" dirty="0" smtClean="0"/>
          </a:p>
          <a:p>
            <a:pPr algn="just"/>
            <a:endParaRPr lang="es-CL" sz="2300" dirty="0" smtClean="0"/>
          </a:p>
        </p:txBody>
      </p:sp>
      <p:sp>
        <p:nvSpPr>
          <p:cNvPr id="3" name="2 Título"/>
          <p:cNvSpPr>
            <a:spLocks noGrp="1"/>
          </p:cNvSpPr>
          <p:nvPr>
            <p:ph type="title"/>
          </p:nvPr>
        </p:nvSpPr>
        <p:spPr/>
        <p:txBody>
          <a:bodyPr/>
          <a:lstStyle/>
          <a:p>
            <a:r>
              <a:rPr lang="es-CL" dirty="0" smtClean="0"/>
              <a:t>Principales Características</a:t>
            </a:r>
            <a:endParaRPr lang="es-CL"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28596" y="428604"/>
            <a:ext cx="8229600" cy="4525963"/>
          </a:xfrm>
        </p:spPr>
        <p:txBody>
          <a:bodyPr>
            <a:normAutofit/>
          </a:bodyPr>
          <a:lstStyle/>
          <a:p>
            <a:pPr algn="just"/>
            <a:r>
              <a:rPr lang="es-CL" sz="2300" dirty="0" smtClean="0"/>
              <a:t>Proporciona herramientas de Control que permiten tener una visión amplia sobre el estado del completitud de la información para los periodos informados</a:t>
            </a:r>
            <a:r>
              <a:rPr lang="es-CL" sz="2300" dirty="0" smtClean="0"/>
              <a:t>.</a:t>
            </a:r>
          </a:p>
          <a:p>
            <a:pPr algn="just"/>
            <a:endParaRPr lang="es-CL" sz="2300" dirty="0" smtClean="0"/>
          </a:p>
          <a:p>
            <a:pPr algn="just"/>
            <a:r>
              <a:rPr lang="es-CL" sz="2300" dirty="0" smtClean="0"/>
              <a:t>Este producto </a:t>
            </a:r>
            <a:r>
              <a:rPr lang="es-CL" sz="2300" dirty="0" smtClean="0"/>
              <a:t>entrega una solución </a:t>
            </a:r>
            <a:r>
              <a:rPr lang="es-CL" sz="2300" dirty="0" smtClean="0"/>
              <a:t>concreta a los procesos de obtención, administración, gestión y almacenamiento integral de toda la información involucrada en las Revelaciones según la norma IFRS.</a:t>
            </a:r>
            <a:endParaRPr lang="es-CL" sz="23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b="6584"/>
          <a:stretch>
            <a:fillRect/>
          </a:stretch>
        </p:blipFill>
        <p:spPr bwMode="auto">
          <a:xfrm>
            <a:off x="4067191" y="3286124"/>
            <a:ext cx="4076709" cy="3214710"/>
          </a:xfrm>
          <a:prstGeom prst="rect">
            <a:avLst/>
          </a:prstGeom>
          <a:ln>
            <a:noFill/>
          </a:ln>
          <a:effectLst>
            <a:outerShdw blurRad="292100" dist="139700" dir="2700000" algn="tl" rotWithShape="0">
              <a:srgbClr val="333333">
                <a:alpha val="65000"/>
              </a:srgbClr>
            </a:outerShdw>
          </a:effectLst>
        </p:spPr>
      </p:pic>
      <p:pic>
        <p:nvPicPr>
          <p:cNvPr id="1028" name="Picture 4"/>
          <p:cNvPicPr>
            <a:picLocks noChangeAspect="1" noChangeArrowheads="1"/>
          </p:cNvPicPr>
          <p:nvPr/>
        </p:nvPicPr>
        <p:blipFill>
          <a:blip r:embed="rId3"/>
          <a:srcRect/>
          <a:stretch>
            <a:fillRect/>
          </a:stretch>
        </p:blipFill>
        <p:spPr bwMode="auto">
          <a:xfrm>
            <a:off x="4714876" y="714356"/>
            <a:ext cx="4161311" cy="2357454"/>
          </a:xfrm>
          <a:prstGeom prst="rect">
            <a:avLst/>
          </a:prstGeom>
          <a:ln>
            <a:noFill/>
          </a:ln>
          <a:effectLst>
            <a:outerShdw blurRad="292100" dist="139700" dir="2700000" algn="tl" rotWithShape="0">
              <a:srgbClr val="333333">
                <a:alpha val="65000"/>
              </a:srgbClr>
            </a:outerShdw>
          </a:effectLst>
        </p:spPr>
      </p:pic>
      <p:pic>
        <p:nvPicPr>
          <p:cNvPr id="1029" name="Picture 5"/>
          <p:cNvPicPr>
            <a:picLocks noChangeAspect="1" noChangeArrowheads="1"/>
          </p:cNvPicPr>
          <p:nvPr/>
        </p:nvPicPr>
        <p:blipFill>
          <a:blip r:embed="rId4"/>
          <a:srcRect r="6000"/>
          <a:stretch>
            <a:fillRect/>
          </a:stretch>
        </p:blipFill>
        <p:spPr bwMode="auto">
          <a:xfrm>
            <a:off x="357158" y="4143380"/>
            <a:ext cx="3357586" cy="1434999"/>
          </a:xfrm>
          <a:prstGeom prst="rect">
            <a:avLst/>
          </a:prstGeom>
          <a:ln>
            <a:noFill/>
          </a:ln>
          <a:effectLst>
            <a:outerShdw blurRad="292100" dist="139700" dir="2700000" algn="tl" rotWithShape="0">
              <a:srgbClr val="333333">
                <a:alpha val="65000"/>
              </a:srgbClr>
            </a:outerShdw>
          </a:effectLst>
        </p:spPr>
      </p:pic>
      <p:pic>
        <p:nvPicPr>
          <p:cNvPr id="1030" name="Picture 6"/>
          <p:cNvPicPr>
            <a:picLocks noChangeAspect="1" noChangeArrowheads="1"/>
          </p:cNvPicPr>
          <p:nvPr/>
        </p:nvPicPr>
        <p:blipFill>
          <a:blip r:embed="rId5"/>
          <a:srcRect l="21799" t="2035" b="14518"/>
          <a:stretch>
            <a:fillRect/>
          </a:stretch>
        </p:blipFill>
        <p:spPr bwMode="auto">
          <a:xfrm>
            <a:off x="428596" y="285728"/>
            <a:ext cx="4100391" cy="2928958"/>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rencia">
  <a:themeElements>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urrenci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urrenci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376</TotalTime>
  <Words>293</Words>
  <Application>Microsoft Office PowerPoint</Application>
  <PresentationFormat>Presentación en pantalla (4:3)</PresentationFormat>
  <Paragraphs>19</Paragraphs>
  <Slides>6</Slides>
  <Notes>0</Notes>
  <HiddenSlides>0</HiddenSlides>
  <MMClips>0</MMClips>
  <ScaleCrop>false</ScaleCrop>
  <HeadingPairs>
    <vt:vector size="4" baseType="variant">
      <vt:variant>
        <vt:lpstr>Tema</vt:lpstr>
      </vt:variant>
      <vt:variant>
        <vt:i4>1</vt:i4>
      </vt:variant>
      <vt:variant>
        <vt:lpstr>Títulos de diapositiva</vt:lpstr>
      </vt:variant>
      <vt:variant>
        <vt:i4>6</vt:i4>
      </vt:variant>
    </vt:vector>
  </HeadingPairs>
  <TitlesOfParts>
    <vt:vector size="7" baseType="lpstr">
      <vt:lpstr>Concurrencia</vt:lpstr>
      <vt:lpstr>AppRev Software de gestión de Revelaciones y Estados Financieros para Entidades Aseguradoras</vt:lpstr>
      <vt:lpstr>La necesidad</vt:lpstr>
      <vt:lpstr>Diapositiva 3</vt:lpstr>
      <vt:lpstr>Principales Características</vt:lpstr>
      <vt:lpstr>Diapositiva 5</vt:lpstr>
      <vt:lpstr>Diapositiva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rreyes</dc:creator>
  <cp:lastModifiedBy>rreyes</cp:lastModifiedBy>
  <cp:revision>38</cp:revision>
  <dcterms:created xsi:type="dcterms:W3CDTF">2012-07-26T21:18:38Z</dcterms:created>
  <dcterms:modified xsi:type="dcterms:W3CDTF">2012-07-27T20:18:29Z</dcterms:modified>
</cp:coreProperties>
</file>