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Source Sans Pr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20" Type="http://schemas.openxmlformats.org/officeDocument/2006/relationships/slide" Target="slides/slide15.xml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22" Type="http://schemas.openxmlformats.org/officeDocument/2006/relationships/slide" Target="slides/slide17.xml"/><Relationship Id="rId44" Type="http://schemas.openxmlformats.org/officeDocument/2006/relationships/font" Target="fonts/SourceSansPro-bold.fntdata"/><Relationship Id="rId21" Type="http://schemas.openxmlformats.org/officeDocument/2006/relationships/slide" Target="slides/slide16.xml"/><Relationship Id="rId43" Type="http://schemas.openxmlformats.org/officeDocument/2006/relationships/font" Target="fonts/SourceSansPro-regular.fntdata"/><Relationship Id="rId24" Type="http://schemas.openxmlformats.org/officeDocument/2006/relationships/slide" Target="slides/slide19.xml"/><Relationship Id="rId46" Type="http://schemas.openxmlformats.org/officeDocument/2006/relationships/font" Target="fonts/SourceSansPro-boldItalic.fntdata"/><Relationship Id="rId23" Type="http://schemas.openxmlformats.org/officeDocument/2006/relationships/slide" Target="slides/slide18.xml"/><Relationship Id="rId45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6ebf1f4fd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6ebf1f4fd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6ebf1f4f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6ebf1f4f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users access page without login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6ebf1f4fd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6ebf1f4fd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6ebf1f4fd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6ebf1f4fd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6ebf1f4fd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6ebf1f4fd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6ebf1f4fd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6ebf1f4fd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6ebf1f4f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6ebf1f4f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6b8cda3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6b8cda3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6ebf1f4f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6ebf1f4f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6ebf1f4fd_3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6ebf1f4fd_3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546cf5d4a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546cf5d4a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6ebf1f4f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6ebf1f4f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6ebf1f4fd_3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6ebf1f4fd_3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6ebf1f4fd_3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6ebf1f4fd_3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6ebf1f4fd_3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6ebf1f4fd_3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6ebf1f4fd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6ebf1f4fd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6a9525e8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6a9525e8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6a9525e88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6a9525e88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6a9525e88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6a9525e88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6ebf1f4fd_1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6ebf1f4fd_1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6ebf1f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6ebf1f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6a9525e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6a9525e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6ebf1f4f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6ebf1f4f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6ebf1f4f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6ebf1f4f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6ebf1f4fd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6ebf1f4fd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6a9525e8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6a9525e8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6a9525e8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6a9525e8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6ebf1f4fd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6ebf1f4fd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6ebf1f4f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6ebf1f4f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6ebf1f4fd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6ebf1f4fd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6ebf1f4f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6ebf1f4f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6ebf1f4fd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6ebf1f4fd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013F5D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013F5D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013F5D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013F5D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013F5D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013F5D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013F5D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013F5D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013F5D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16.png"/><Relationship Id="rId5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Presentation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Group 24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Bryn Lom, Craig Tiu, Kye Felton, Regina Wang, Ruoyao Tan, Vicky Lin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creation management and security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creation and security 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258125" y="12275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Ability to login using own unique username and secured password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Inform users about errors using validations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Security of the users within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 out will also provide confirmation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675" y="985850"/>
            <a:ext cx="4926002" cy="246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675" y="3332550"/>
            <a:ext cx="4717675" cy="13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 rotWithShape="1">
          <a:blip r:embed="rId5">
            <a:alphaModFix/>
          </a:blip>
          <a:srcRect b="0" l="-3600" r="3600" t="46749"/>
          <a:stretch/>
        </p:blipFill>
        <p:spPr>
          <a:xfrm>
            <a:off x="982475" y="3257575"/>
            <a:ext cx="2425100" cy="165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460775"/>
            <a:ext cx="3481500" cy="4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Account creation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Unique username, email and phone number to prevent duplicate identities </a:t>
            </a:r>
            <a:endParaRPr/>
          </a:p>
          <a:p>
            <a:pPr indent="1143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Field validation</a:t>
            </a:r>
            <a:r>
              <a:rPr lang="en"/>
              <a:t> </a:t>
            </a:r>
            <a:br>
              <a:rPr lang="en"/>
            </a:br>
            <a:r>
              <a:rPr lang="en" sz="1200"/>
              <a:t>“</a:t>
            </a:r>
            <a:r>
              <a:rPr lang="en"/>
              <a:t>Passwords don’t match”</a:t>
            </a:r>
            <a:br>
              <a:rPr lang="en"/>
            </a:br>
            <a:r>
              <a:rPr lang="en"/>
              <a:t>“Field required”</a:t>
            </a:r>
            <a:br>
              <a:rPr lang="en"/>
            </a:br>
            <a:r>
              <a:rPr lang="en"/>
              <a:t>“Someone already has that username”</a:t>
            </a:r>
            <a:br>
              <a:rPr lang="en"/>
            </a:br>
            <a:r>
              <a:rPr lang="en"/>
              <a:t>“Email already registered”</a:t>
            </a:r>
            <a:br>
              <a:rPr lang="en"/>
            </a:br>
            <a:r>
              <a:rPr lang="en"/>
              <a:t>“Phone already registered”</a:t>
            </a:r>
            <a:endParaRPr/>
          </a:p>
          <a:p>
            <a:pPr indent="1143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br>
              <a:rPr lang="en"/>
            </a:br>
            <a:r>
              <a:rPr lang="en"/>
              <a:t>Informed user to fix errors</a:t>
            </a:r>
            <a:br>
              <a:rPr lang="en"/>
            </a:br>
            <a:r>
              <a:rPr lang="en"/>
              <a:t>Users encouraged to have one account</a:t>
            </a:r>
            <a:endParaRPr/>
          </a:p>
          <a:p>
            <a:pPr indent="1143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1143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391" y="-56875"/>
            <a:ext cx="27385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security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193825" y="12167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Change password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Must use old password, adds security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Field validation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&lt;Backend&gt; Hashed password for all accounts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Redirect to profile page on success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250" y="509325"/>
            <a:ext cx="2280197" cy="31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27863"/>
            <a:ext cx="897255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4572000" y="1588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details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 users to change their account details after </a:t>
            </a:r>
            <a:r>
              <a:rPr lang="en"/>
              <a:t>registration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Validators also present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Consistent style of forms overall to reduce confusion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8" name="Google Shape;158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250" y="1106287"/>
            <a:ext cx="2862201" cy="350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83725" y="1152475"/>
            <a:ext cx="581977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UI elements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226225" y="1264450"/>
            <a:ext cx="39999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Header</a:t>
            </a:r>
            <a:endParaRPr/>
          </a:p>
        </p:txBody>
      </p:sp>
      <p:sp>
        <p:nvSpPr>
          <p:cNvPr id="167" name="Google Shape;167;p28"/>
          <p:cNvSpPr txBox="1"/>
          <p:nvPr>
            <p:ph idx="2" type="body"/>
          </p:nvPr>
        </p:nvSpPr>
        <p:spPr>
          <a:xfrm>
            <a:off x="5036350" y="1152475"/>
            <a:ext cx="338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Sidebar: 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000" y="353225"/>
            <a:ext cx="2745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235750" y="2507450"/>
            <a:ext cx="45006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Fun header to give a sense of community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Easier navigation to across the site from any logged in page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Blog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133725" y="712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173200" y="748625"/>
            <a:ext cx="8818500" cy="45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Motivation:</a:t>
            </a:r>
            <a:r>
              <a:rPr lang="en" sz="1400"/>
              <a:t> </a:t>
            </a:r>
            <a:r>
              <a:rPr lang="en" sz="1400"/>
              <a:t>Be able to find a suitable person on the platform to meet, date and interact.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Solution:  </a:t>
            </a:r>
            <a:endParaRPr b="1" sz="1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User can create a new blog.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Users can view, comment or delete their own previous blogs.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Observers can only view blogs and comment blogs of other users.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921" y="1108450"/>
            <a:ext cx="3937873" cy="190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0475" y="1657037"/>
            <a:ext cx="1779600" cy="69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30"/>
          <p:cNvCxnSpPr/>
          <p:nvPr/>
        </p:nvCxnSpPr>
        <p:spPr>
          <a:xfrm>
            <a:off x="6728463" y="2006213"/>
            <a:ext cx="385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30"/>
          <p:cNvSpPr/>
          <p:nvPr/>
        </p:nvSpPr>
        <p:spPr>
          <a:xfrm>
            <a:off x="4495800" y="2724150"/>
            <a:ext cx="500400" cy="24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1125" y="2957900"/>
            <a:ext cx="3564552" cy="214567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/>
          <p:nvPr/>
        </p:nvSpPr>
        <p:spPr>
          <a:xfrm>
            <a:off x="8484450" y="3765875"/>
            <a:ext cx="551700" cy="204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209925" y="840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</a:t>
            </a:r>
            <a:endParaRPr/>
          </a:p>
        </p:txBody>
      </p:sp>
      <p:pic>
        <p:nvPicPr>
          <p:cNvPr descr="Subtitles" id="192" name="Google Shape;19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6405" y="2518319"/>
            <a:ext cx="857248" cy="85724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/>
          <p:nvPr/>
        </p:nvSpPr>
        <p:spPr>
          <a:xfrm>
            <a:off x="888284" y="1962393"/>
            <a:ext cx="732600" cy="732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/>
          <p:nvPr/>
        </p:nvSpPr>
        <p:spPr>
          <a:xfrm>
            <a:off x="1042129" y="2116238"/>
            <a:ext cx="4248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FFFFFF">
                <a:alpha val="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1777863" y="1962393"/>
            <a:ext cx="1726875" cy="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/>
        </p:nvSpPr>
        <p:spPr>
          <a:xfrm>
            <a:off x="1777863" y="1962393"/>
            <a:ext cx="1726875" cy="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500"/>
              <a:buFont typeface="Calibri"/>
              <a:buNone/>
            </a:pPr>
            <a:r>
              <a:rPr lang="en" sz="1500">
                <a:solidFill>
                  <a:srgbClr val="31394D"/>
                </a:solidFill>
                <a:latin typeface="Calibri"/>
                <a:ea typeface="Calibri"/>
                <a:cs typeface="Calibri"/>
                <a:sym typeface="Calibri"/>
              </a:rPr>
              <a:t>Real-time sharing.</a:t>
            </a:r>
            <a:endParaRPr sz="1100"/>
          </a:p>
        </p:txBody>
      </p:sp>
      <p:sp>
        <p:nvSpPr>
          <p:cNvPr id="197" name="Google Shape;197;p31"/>
          <p:cNvSpPr/>
          <p:nvPr/>
        </p:nvSpPr>
        <p:spPr>
          <a:xfrm>
            <a:off x="3805578" y="1962393"/>
            <a:ext cx="732600" cy="732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/>
          <p:nvPr/>
        </p:nvSpPr>
        <p:spPr>
          <a:xfrm>
            <a:off x="4695157" y="1962393"/>
            <a:ext cx="1726875" cy="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4695157" y="1962393"/>
            <a:ext cx="1726875" cy="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500"/>
              <a:buFont typeface="Calibri"/>
              <a:buNone/>
            </a:pPr>
            <a:r>
              <a:rPr lang="en" sz="1500">
                <a:solidFill>
                  <a:srgbClr val="31394D"/>
                </a:solidFill>
                <a:latin typeface="Calibri"/>
                <a:ea typeface="Calibri"/>
                <a:cs typeface="Calibri"/>
                <a:sym typeface="Calibri"/>
              </a:rPr>
              <a:t>Allows other users to understand the owner of the blog better.</a:t>
            </a:r>
            <a:endParaRPr sz="1100"/>
          </a:p>
        </p:txBody>
      </p:sp>
      <p:sp>
        <p:nvSpPr>
          <p:cNvPr id="200" name="Google Shape;200;p31"/>
          <p:cNvSpPr/>
          <p:nvPr/>
        </p:nvSpPr>
        <p:spPr>
          <a:xfrm>
            <a:off x="3959479" y="2146945"/>
            <a:ext cx="424800" cy="424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FFFFFF">
                <a:alpha val="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1"/>
          <p:cNvSpPr/>
          <p:nvPr/>
        </p:nvSpPr>
        <p:spPr>
          <a:xfrm>
            <a:off x="1777863" y="3198900"/>
            <a:ext cx="1726875" cy="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1777863" y="3198900"/>
            <a:ext cx="1726875" cy="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500"/>
              <a:buFont typeface="Calibri"/>
              <a:buNone/>
            </a:pPr>
            <a:r>
              <a:rPr lang="en" sz="1500">
                <a:solidFill>
                  <a:srgbClr val="31394D"/>
                </a:solidFill>
                <a:latin typeface="Calibri"/>
                <a:ea typeface="Calibri"/>
                <a:cs typeface="Calibri"/>
                <a:sym typeface="Calibri"/>
              </a:rPr>
              <a:t>Writes down what they wants to say freely.</a:t>
            </a:r>
            <a:endParaRPr sz="1100"/>
          </a:p>
        </p:txBody>
      </p:sp>
      <p:sp>
        <p:nvSpPr>
          <p:cNvPr id="203" name="Google Shape;203;p31"/>
          <p:cNvSpPr/>
          <p:nvPr/>
        </p:nvSpPr>
        <p:spPr>
          <a:xfrm>
            <a:off x="3805578" y="3198900"/>
            <a:ext cx="732600" cy="732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/>
          <p:nvPr/>
        </p:nvSpPr>
        <p:spPr>
          <a:xfrm>
            <a:off x="3959423" y="3352745"/>
            <a:ext cx="424800" cy="424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FFFFFF">
                <a:alpha val="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>
            <a:off x="4695157" y="3198900"/>
            <a:ext cx="1726875" cy="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4695157" y="3198900"/>
            <a:ext cx="1726875" cy="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500"/>
              <a:buFont typeface="Calibri"/>
              <a:buNone/>
            </a:pPr>
            <a:r>
              <a:rPr lang="en" sz="1500">
                <a:solidFill>
                  <a:srgbClr val="31394D"/>
                </a:solidFill>
                <a:latin typeface="Calibri"/>
                <a:ea typeface="Calibri"/>
                <a:cs typeface="Calibri"/>
                <a:sym typeface="Calibri"/>
              </a:rPr>
              <a:t>Releases negative emotions.</a:t>
            </a:r>
            <a:br>
              <a:rPr b="0" lang="en" sz="1500">
                <a:solidFill>
                  <a:srgbClr val="31394D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500">
              <a:solidFill>
                <a:srgbClr val="3139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888284" y="3198900"/>
            <a:ext cx="732600" cy="732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/>
          <p:nvPr/>
        </p:nvSpPr>
        <p:spPr>
          <a:xfrm>
            <a:off x="1052248" y="3352738"/>
            <a:ext cx="424800" cy="424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FFFFFF">
                <a:alpha val="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13F5D"/>
              </a:highlight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325625" y="931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Benefit</a:t>
            </a:r>
            <a:r>
              <a:rPr b="1" lang="en"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 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&amp; Blocking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is quite difficult to interact with people with the current pandemic</a:t>
            </a:r>
            <a:r>
              <a:rPr lang="en"/>
              <a:t>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100" y="2189259"/>
            <a:ext cx="2428200" cy="23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2000" y="3595800"/>
            <a:ext cx="964050" cy="9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401125"/>
            <a:ext cx="14287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774025" y="1780000"/>
            <a:ext cx="3444900" cy="26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Find and meet like-minded people.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Share content within your network.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Feel protected from other unfriendly users.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3"/>
          <p:cNvSpPr/>
          <p:nvPr/>
        </p:nvSpPr>
        <p:spPr>
          <a:xfrm>
            <a:off x="5138350" y="1703975"/>
            <a:ext cx="639828" cy="704422"/>
          </a:xfrm>
          <a:custGeom>
            <a:rect b="b" l="l" r="r" t="t"/>
            <a:pathLst>
              <a:path extrusionOk="0" h="5947" w="5183">
                <a:moveTo>
                  <a:pt x="2592" y="0"/>
                </a:moveTo>
                <a:lnTo>
                  <a:pt x="2442" y="19"/>
                </a:lnTo>
                <a:lnTo>
                  <a:pt x="2293" y="37"/>
                </a:lnTo>
                <a:lnTo>
                  <a:pt x="2144" y="75"/>
                </a:lnTo>
                <a:lnTo>
                  <a:pt x="2014" y="130"/>
                </a:lnTo>
                <a:lnTo>
                  <a:pt x="1883" y="186"/>
                </a:lnTo>
                <a:lnTo>
                  <a:pt x="1771" y="261"/>
                </a:lnTo>
                <a:lnTo>
                  <a:pt x="1641" y="336"/>
                </a:lnTo>
                <a:lnTo>
                  <a:pt x="1548" y="447"/>
                </a:lnTo>
                <a:lnTo>
                  <a:pt x="1454" y="541"/>
                </a:lnTo>
                <a:lnTo>
                  <a:pt x="1361" y="652"/>
                </a:lnTo>
                <a:lnTo>
                  <a:pt x="1287" y="783"/>
                </a:lnTo>
                <a:lnTo>
                  <a:pt x="1231" y="913"/>
                </a:lnTo>
                <a:lnTo>
                  <a:pt x="1175" y="1044"/>
                </a:lnTo>
                <a:lnTo>
                  <a:pt x="1138" y="1193"/>
                </a:lnTo>
                <a:lnTo>
                  <a:pt x="1119" y="1342"/>
                </a:lnTo>
                <a:lnTo>
                  <a:pt x="1100" y="1491"/>
                </a:lnTo>
                <a:lnTo>
                  <a:pt x="1119" y="1640"/>
                </a:lnTo>
                <a:lnTo>
                  <a:pt x="1138" y="1789"/>
                </a:lnTo>
                <a:lnTo>
                  <a:pt x="1175" y="1939"/>
                </a:lnTo>
                <a:lnTo>
                  <a:pt x="1231" y="2069"/>
                </a:lnTo>
                <a:lnTo>
                  <a:pt x="1287" y="2200"/>
                </a:lnTo>
                <a:lnTo>
                  <a:pt x="1361" y="2311"/>
                </a:lnTo>
                <a:lnTo>
                  <a:pt x="1454" y="2442"/>
                </a:lnTo>
                <a:lnTo>
                  <a:pt x="1548" y="2535"/>
                </a:lnTo>
                <a:lnTo>
                  <a:pt x="1641" y="2628"/>
                </a:lnTo>
                <a:lnTo>
                  <a:pt x="1771" y="2721"/>
                </a:lnTo>
                <a:lnTo>
                  <a:pt x="1883" y="2796"/>
                </a:lnTo>
                <a:lnTo>
                  <a:pt x="2014" y="2852"/>
                </a:lnTo>
                <a:lnTo>
                  <a:pt x="2144" y="2908"/>
                </a:lnTo>
                <a:lnTo>
                  <a:pt x="2293" y="2945"/>
                </a:lnTo>
                <a:lnTo>
                  <a:pt x="2442" y="2964"/>
                </a:lnTo>
                <a:lnTo>
                  <a:pt x="2592" y="2982"/>
                </a:lnTo>
                <a:lnTo>
                  <a:pt x="2741" y="2964"/>
                </a:lnTo>
                <a:lnTo>
                  <a:pt x="2890" y="2945"/>
                </a:lnTo>
                <a:lnTo>
                  <a:pt x="3039" y="2908"/>
                </a:lnTo>
                <a:lnTo>
                  <a:pt x="3169" y="2852"/>
                </a:lnTo>
                <a:lnTo>
                  <a:pt x="3300" y="2796"/>
                </a:lnTo>
                <a:lnTo>
                  <a:pt x="3430" y="2721"/>
                </a:lnTo>
                <a:lnTo>
                  <a:pt x="3542" y="2628"/>
                </a:lnTo>
                <a:lnTo>
                  <a:pt x="3635" y="2535"/>
                </a:lnTo>
                <a:lnTo>
                  <a:pt x="3747" y="2442"/>
                </a:lnTo>
                <a:lnTo>
                  <a:pt x="3822" y="2311"/>
                </a:lnTo>
                <a:lnTo>
                  <a:pt x="3896" y="2200"/>
                </a:lnTo>
                <a:lnTo>
                  <a:pt x="3952" y="2069"/>
                </a:lnTo>
                <a:lnTo>
                  <a:pt x="4008" y="1939"/>
                </a:lnTo>
                <a:lnTo>
                  <a:pt x="4045" y="1789"/>
                </a:lnTo>
                <a:lnTo>
                  <a:pt x="4064" y="1640"/>
                </a:lnTo>
                <a:lnTo>
                  <a:pt x="4083" y="1491"/>
                </a:lnTo>
                <a:lnTo>
                  <a:pt x="4064" y="1342"/>
                </a:lnTo>
                <a:lnTo>
                  <a:pt x="4045" y="1193"/>
                </a:lnTo>
                <a:lnTo>
                  <a:pt x="4008" y="1044"/>
                </a:lnTo>
                <a:lnTo>
                  <a:pt x="3952" y="913"/>
                </a:lnTo>
                <a:lnTo>
                  <a:pt x="3896" y="783"/>
                </a:lnTo>
                <a:lnTo>
                  <a:pt x="3822" y="652"/>
                </a:lnTo>
                <a:lnTo>
                  <a:pt x="3747" y="541"/>
                </a:lnTo>
                <a:lnTo>
                  <a:pt x="3635" y="447"/>
                </a:lnTo>
                <a:lnTo>
                  <a:pt x="3542" y="336"/>
                </a:lnTo>
                <a:lnTo>
                  <a:pt x="3430" y="261"/>
                </a:lnTo>
                <a:lnTo>
                  <a:pt x="3300" y="186"/>
                </a:lnTo>
                <a:lnTo>
                  <a:pt x="3169" y="130"/>
                </a:lnTo>
                <a:lnTo>
                  <a:pt x="3039" y="75"/>
                </a:lnTo>
                <a:lnTo>
                  <a:pt x="2890" y="37"/>
                </a:lnTo>
                <a:lnTo>
                  <a:pt x="2741" y="19"/>
                </a:lnTo>
                <a:lnTo>
                  <a:pt x="2592" y="0"/>
                </a:lnTo>
                <a:close/>
                <a:moveTo>
                  <a:pt x="1548" y="3337"/>
                </a:moveTo>
                <a:lnTo>
                  <a:pt x="1399" y="3355"/>
                </a:lnTo>
                <a:lnTo>
                  <a:pt x="1231" y="3374"/>
                </a:lnTo>
                <a:lnTo>
                  <a:pt x="1082" y="3411"/>
                </a:lnTo>
                <a:lnTo>
                  <a:pt x="951" y="3467"/>
                </a:lnTo>
                <a:lnTo>
                  <a:pt x="802" y="3523"/>
                </a:lnTo>
                <a:lnTo>
                  <a:pt x="690" y="3616"/>
                </a:lnTo>
                <a:lnTo>
                  <a:pt x="560" y="3691"/>
                </a:lnTo>
                <a:lnTo>
                  <a:pt x="448" y="3803"/>
                </a:lnTo>
                <a:lnTo>
                  <a:pt x="355" y="3914"/>
                </a:lnTo>
                <a:lnTo>
                  <a:pt x="262" y="4026"/>
                </a:lnTo>
                <a:lnTo>
                  <a:pt x="187" y="4157"/>
                </a:lnTo>
                <a:lnTo>
                  <a:pt x="112" y="4287"/>
                </a:lnTo>
                <a:lnTo>
                  <a:pt x="57" y="4436"/>
                </a:lnTo>
                <a:lnTo>
                  <a:pt x="19" y="4585"/>
                </a:lnTo>
                <a:lnTo>
                  <a:pt x="1" y="4735"/>
                </a:lnTo>
                <a:lnTo>
                  <a:pt x="1" y="4902"/>
                </a:lnTo>
                <a:lnTo>
                  <a:pt x="1" y="5387"/>
                </a:lnTo>
                <a:lnTo>
                  <a:pt x="1" y="5499"/>
                </a:lnTo>
                <a:lnTo>
                  <a:pt x="38" y="5592"/>
                </a:lnTo>
                <a:lnTo>
                  <a:pt x="94" y="5685"/>
                </a:lnTo>
                <a:lnTo>
                  <a:pt x="150" y="5778"/>
                </a:lnTo>
                <a:lnTo>
                  <a:pt x="243" y="5853"/>
                </a:lnTo>
                <a:lnTo>
                  <a:pt x="336" y="5890"/>
                </a:lnTo>
                <a:lnTo>
                  <a:pt x="448" y="5927"/>
                </a:lnTo>
                <a:lnTo>
                  <a:pt x="560" y="5946"/>
                </a:lnTo>
                <a:lnTo>
                  <a:pt x="4642" y="5946"/>
                </a:lnTo>
                <a:lnTo>
                  <a:pt x="4754" y="5927"/>
                </a:lnTo>
                <a:lnTo>
                  <a:pt x="4847" y="5890"/>
                </a:lnTo>
                <a:lnTo>
                  <a:pt x="4940" y="5853"/>
                </a:lnTo>
                <a:lnTo>
                  <a:pt x="5033" y="5778"/>
                </a:lnTo>
                <a:lnTo>
                  <a:pt x="5089" y="5685"/>
                </a:lnTo>
                <a:lnTo>
                  <a:pt x="5145" y="5592"/>
                </a:lnTo>
                <a:lnTo>
                  <a:pt x="5182" y="5499"/>
                </a:lnTo>
                <a:lnTo>
                  <a:pt x="5182" y="5387"/>
                </a:lnTo>
                <a:lnTo>
                  <a:pt x="5182" y="4902"/>
                </a:lnTo>
                <a:lnTo>
                  <a:pt x="5182" y="4735"/>
                </a:lnTo>
                <a:lnTo>
                  <a:pt x="5164" y="4585"/>
                </a:lnTo>
                <a:lnTo>
                  <a:pt x="5127" y="4436"/>
                </a:lnTo>
                <a:lnTo>
                  <a:pt x="5071" y="4287"/>
                </a:lnTo>
                <a:lnTo>
                  <a:pt x="4996" y="4157"/>
                </a:lnTo>
                <a:lnTo>
                  <a:pt x="4922" y="4026"/>
                </a:lnTo>
                <a:lnTo>
                  <a:pt x="4828" y="3914"/>
                </a:lnTo>
                <a:lnTo>
                  <a:pt x="4735" y="3803"/>
                </a:lnTo>
                <a:lnTo>
                  <a:pt x="4623" y="3691"/>
                </a:lnTo>
                <a:lnTo>
                  <a:pt x="4511" y="3616"/>
                </a:lnTo>
                <a:lnTo>
                  <a:pt x="4381" y="3523"/>
                </a:lnTo>
                <a:lnTo>
                  <a:pt x="4232" y="3467"/>
                </a:lnTo>
                <a:lnTo>
                  <a:pt x="4101" y="3411"/>
                </a:lnTo>
                <a:lnTo>
                  <a:pt x="3952" y="3374"/>
                </a:lnTo>
                <a:lnTo>
                  <a:pt x="3784" y="3355"/>
                </a:lnTo>
                <a:lnTo>
                  <a:pt x="3635" y="3337"/>
                </a:lnTo>
                <a:lnTo>
                  <a:pt x="3430" y="3337"/>
                </a:lnTo>
                <a:lnTo>
                  <a:pt x="3244" y="3411"/>
                </a:lnTo>
                <a:lnTo>
                  <a:pt x="3039" y="3486"/>
                </a:lnTo>
                <a:lnTo>
                  <a:pt x="2815" y="3523"/>
                </a:lnTo>
                <a:lnTo>
                  <a:pt x="2368" y="3523"/>
                </a:lnTo>
                <a:lnTo>
                  <a:pt x="2163" y="3486"/>
                </a:lnTo>
                <a:lnTo>
                  <a:pt x="1939" y="3411"/>
                </a:lnTo>
                <a:lnTo>
                  <a:pt x="1753" y="33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/>
          <p:nvPr/>
        </p:nvSpPr>
        <p:spPr>
          <a:xfrm>
            <a:off x="5616350" y="2571750"/>
            <a:ext cx="639828" cy="704422"/>
          </a:xfrm>
          <a:custGeom>
            <a:rect b="b" l="l" r="r" t="t"/>
            <a:pathLst>
              <a:path extrusionOk="0" h="5947" w="5183">
                <a:moveTo>
                  <a:pt x="2592" y="0"/>
                </a:moveTo>
                <a:lnTo>
                  <a:pt x="2442" y="19"/>
                </a:lnTo>
                <a:lnTo>
                  <a:pt x="2293" y="37"/>
                </a:lnTo>
                <a:lnTo>
                  <a:pt x="2144" y="75"/>
                </a:lnTo>
                <a:lnTo>
                  <a:pt x="2014" y="130"/>
                </a:lnTo>
                <a:lnTo>
                  <a:pt x="1883" y="186"/>
                </a:lnTo>
                <a:lnTo>
                  <a:pt x="1771" y="261"/>
                </a:lnTo>
                <a:lnTo>
                  <a:pt x="1641" y="336"/>
                </a:lnTo>
                <a:lnTo>
                  <a:pt x="1548" y="447"/>
                </a:lnTo>
                <a:lnTo>
                  <a:pt x="1454" y="541"/>
                </a:lnTo>
                <a:lnTo>
                  <a:pt x="1361" y="652"/>
                </a:lnTo>
                <a:lnTo>
                  <a:pt x="1287" y="783"/>
                </a:lnTo>
                <a:lnTo>
                  <a:pt x="1231" y="913"/>
                </a:lnTo>
                <a:lnTo>
                  <a:pt x="1175" y="1044"/>
                </a:lnTo>
                <a:lnTo>
                  <a:pt x="1138" y="1193"/>
                </a:lnTo>
                <a:lnTo>
                  <a:pt x="1119" y="1342"/>
                </a:lnTo>
                <a:lnTo>
                  <a:pt x="1100" y="1491"/>
                </a:lnTo>
                <a:lnTo>
                  <a:pt x="1119" y="1640"/>
                </a:lnTo>
                <a:lnTo>
                  <a:pt x="1138" y="1789"/>
                </a:lnTo>
                <a:lnTo>
                  <a:pt x="1175" y="1939"/>
                </a:lnTo>
                <a:lnTo>
                  <a:pt x="1231" y="2069"/>
                </a:lnTo>
                <a:lnTo>
                  <a:pt x="1287" y="2200"/>
                </a:lnTo>
                <a:lnTo>
                  <a:pt x="1361" y="2311"/>
                </a:lnTo>
                <a:lnTo>
                  <a:pt x="1454" y="2442"/>
                </a:lnTo>
                <a:lnTo>
                  <a:pt x="1548" y="2535"/>
                </a:lnTo>
                <a:lnTo>
                  <a:pt x="1641" y="2628"/>
                </a:lnTo>
                <a:lnTo>
                  <a:pt x="1771" y="2721"/>
                </a:lnTo>
                <a:lnTo>
                  <a:pt x="1883" y="2796"/>
                </a:lnTo>
                <a:lnTo>
                  <a:pt x="2014" y="2852"/>
                </a:lnTo>
                <a:lnTo>
                  <a:pt x="2144" y="2908"/>
                </a:lnTo>
                <a:lnTo>
                  <a:pt x="2293" y="2945"/>
                </a:lnTo>
                <a:lnTo>
                  <a:pt x="2442" y="2964"/>
                </a:lnTo>
                <a:lnTo>
                  <a:pt x="2592" y="2982"/>
                </a:lnTo>
                <a:lnTo>
                  <a:pt x="2741" y="2964"/>
                </a:lnTo>
                <a:lnTo>
                  <a:pt x="2890" y="2945"/>
                </a:lnTo>
                <a:lnTo>
                  <a:pt x="3039" y="2908"/>
                </a:lnTo>
                <a:lnTo>
                  <a:pt x="3169" y="2852"/>
                </a:lnTo>
                <a:lnTo>
                  <a:pt x="3300" y="2796"/>
                </a:lnTo>
                <a:lnTo>
                  <a:pt x="3430" y="2721"/>
                </a:lnTo>
                <a:lnTo>
                  <a:pt x="3542" y="2628"/>
                </a:lnTo>
                <a:lnTo>
                  <a:pt x="3635" y="2535"/>
                </a:lnTo>
                <a:lnTo>
                  <a:pt x="3747" y="2442"/>
                </a:lnTo>
                <a:lnTo>
                  <a:pt x="3822" y="2311"/>
                </a:lnTo>
                <a:lnTo>
                  <a:pt x="3896" y="2200"/>
                </a:lnTo>
                <a:lnTo>
                  <a:pt x="3952" y="2069"/>
                </a:lnTo>
                <a:lnTo>
                  <a:pt x="4008" y="1939"/>
                </a:lnTo>
                <a:lnTo>
                  <a:pt x="4045" y="1789"/>
                </a:lnTo>
                <a:lnTo>
                  <a:pt x="4064" y="1640"/>
                </a:lnTo>
                <a:lnTo>
                  <a:pt x="4083" y="1491"/>
                </a:lnTo>
                <a:lnTo>
                  <a:pt x="4064" y="1342"/>
                </a:lnTo>
                <a:lnTo>
                  <a:pt x="4045" y="1193"/>
                </a:lnTo>
                <a:lnTo>
                  <a:pt x="4008" y="1044"/>
                </a:lnTo>
                <a:lnTo>
                  <a:pt x="3952" y="913"/>
                </a:lnTo>
                <a:lnTo>
                  <a:pt x="3896" y="783"/>
                </a:lnTo>
                <a:lnTo>
                  <a:pt x="3822" y="652"/>
                </a:lnTo>
                <a:lnTo>
                  <a:pt x="3747" y="541"/>
                </a:lnTo>
                <a:lnTo>
                  <a:pt x="3635" y="447"/>
                </a:lnTo>
                <a:lnTo>
                  <a:pt x="3542" y="336"/>
                </a:lnTo>
                <a:lnTo>
                  <a:pt x="3430" y="261"/>
                </a:lnTo>
                <a:lnTo>
                  <a:pt x="3300" y="186"/>
                </a:lnTo>
                <a:lnTo>
                  <a:pt x="3169" y="130"/>
                </a:lnTo>
                <a:lnTo>
                  <a:pt x="3039" y="75"/>
                </a:lnTo>
                <a:lnTo>
                  <a:pt x="2890" y="37"/>
                </a:lnTo>
                <a:lnTo>
                  <a:pt x="2741" y="19"/>
                </a:lnTo>
                <a:lnTo>
                  <a:pt x="2592" y="0"/>
                </a:lnTo>
                <a:close/>
                <a:moveTo>
                  <a:pt x="1548" y="3337"/>
                </a:moveTo>
                <a:lnTo>
                  <a:pt x="1399" y="3355"/>
                </a:lnTo>
                <a:lnTo>
                  <a:pt x="1231" y="3374"/>
                </a:lnTo>
                <a:lnTo>
                  <a:pt x="1082" y="3411"/>
                </a:lnTo>
                <a:lnTo>
                  <a:pt x="951" y="3467"/>
                </a:lnTo>
                <a:lnTo>
                  <a:pt x="802" y="3523"/>
                </a:lnTo>
                <a:lnTo>
                  <a:pt x="690" y="3616"/>
                </a:lnTo>
                <a:lnTo>
                  <a:pt x="560" y="3691"/>
                </a:lnTo>
                <a:lnTo>
                  <a:pt x="448" y="3803"/>
                </a:lnTo>
                <a:lnTo>
                  <a:pt x="355" y="3914"/>
                </a:lnTo>
                <a:lnTo>
                  <a:pt x="262" y="4026"/>
                </a:lnTo>
                <a:lnTo>
                  <a:pt x="187" y="4157"/>
                </a:lnTo>
                <a:lnTo>
                  <a:pt x="112" y="4287"/>
                </a:lnTo>
                <a:lnTo>
                  <a:pt x="57" y="4436"/>
                </a:lnTo>
                <a:lnTo>
                  <a:pt x="19" y="4585"/>
                </a:lnTo>
                <a:lnTo>
                  <a:pt x="1" y="4735"/>
                </a:lnTo>
                <a:lnTo>
                  <a:pt x="1" y="4902"/>
                </a:lnTo>
                <a:lnTo>
                  <a:pt x="1" y="5387"/>
                </a:lnTo>
                <a:lnTo>
                  <a:pt x="1" y="5499"/>
                </a:lnTo>
                <a:lnTo>
                  <a:pt x="38" y="5592"/>
                </a:lnTo>
                <a:lnTo>
                  <a:pt x="94" y="5685"/>
                </a:lnTo>
                <a:lnTo>
                  <a:pt x="150" y="5778"/>
                </a:lnTo>
                <a:lnTo>
                  <a:pt x="243" y="5853"/>
                </a:lnTo>
                <a:lnTo>
                  <a:pt x="336" y="5890"/>
                </a:lnTo>
                <a:lnTo>
                  <a:pt x="448" y="5927"/>
                </a:lnTo>
                <a:lnTo>
                  <a:pt x="560" y="5946"/>
                </a:lnTo>
                <a:lnTo>
                  <a:pt x="4642" y="5946"/>
                </a:lnTo>
                <a:lnTo>
                  <a:pt x="4754" y="5927"/>
                </a:lnTo>
                <a:lnTo>
                  <a:pt x="4847" y="5890"/>
                </a:lnTo>
                <a:lnTo>
                  <a:pt x="4940" y="5853"/>
                </a:lnTo>
                <a:lnTo>
                  <a:pt x="5033" y="5778"/>
                </a:lnTo>
                <a:lnTo>
                  <a:pt x="5089" y="5685"/>
                </a:lnTo>
                <a:lnTo>
                  <a:pt x="5145" y="5592"/>
                </a:lnTo>
                <a:lnTo>
                  <a:pt x="5182" y="5499"/>
                </a:lnTo>
                <a:lnTo>
                  <a:pt x="5182" y="5387"/>
                </a:lnTo>
                <a:lnTo>
                  <a:pt x="5182" y="4902"/>
                </a:lnTo>
                <a:lnTo>
                  <a:pt x="5182" y="4735"/>
                </a:lnTo>
                <a:lnTo>
                  <a:pt x="5164" y="4585"/>
                </a:lnTo>
                <a:lnTo>
                  <a:pt x="5127" y="4436"/>
                </a:lnTo>
                <a:lnTo>
                  <a:pt x="5071" y="4287"/>
                </a:lnTo>
                <a:lnTo>
                  <a:pt x="4996" y="4157"/>
                </a:lnTo>
                <a:lnTo>
                  <a:pt x="4922" y="4026"/>
                </a:lnTo>
                <a:lnTo>
                  <a:pt x="4828" y="3914"/>
                </a:lnTo>
                <a:lnTo>
                  <a:pt x="4735" y="3803"/>
                </a:lnTo>
                <a:lnTo>
                  <a:pt x="4623" y="3691"/>
                </a:lnTo>
                <a:lnTo>
                  <a:pt x="4511" y="3616"/>
                </a:lnTo>
                <a:lnTo>
                  <a:pt x="4381" y="3523"/>
                </a:lnTo>
                <a:lnTo>
                  <a:pt x="4232" y="3467"/>
                </a:lnTo>
                <a:lnTo>
                  <a:pt x="4101" y="3411"/>
                </a:lnTo>
                <a:lnTo>
                  <a:pt x="3952" y="3374"/>
                </a:lnTo>
                <a:lnTo>
                  <a:pt x="3784" y="3355"/>
                </a:lnTo>
                <a:lnTo>
                  <a:pt x="3635" y="3337"/>
                </a:lnTo>
                <a:lnTo>
                  <a:pt x="3430" y="3337"/>
                </a:lnTo>
                <a:lnTo>
                  <a:pt x="3244" y="3411"/>
                </a:lnTo>
                <a:lnTo>
                  <a:pt x="3039" y="3486"/>
                </a:lnTo>
                <a:lnTo>
                  <a:pt x="2815" y="3523"/>
                </a:lnTo>
                <a:lnTo>
                  <a:pt x="2368" y="3523"/>
                </a:lnTo>
                <a:lnTo>
                  <a:pt x="2163" y="3486"/>
                </a:lnTo>
                <a:lnTo>
                  <a:pt x="1939" y="3411"/>
                </a:lnTo>
                <a:lnTo>
                  <a:pt x="1753" y="33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/>
          <p:nvPr/>
        </p:nvSpPr>
        <p:spPr>
          <a:xfrm>
            <a:off x="6652525" y="2571750"/>
            <a:ext cx="639828" cy="704422"/>
          </a:xfrm>
          <a:custGeom>
            <a:rect b="b" l="l" r="r" t="t"/>
            <a:pathLst>
              <a:path extrusionOk="0" h="5947" w="5183">
                <a:moveTo>
                  <a:pt x="2592" y="0"/>
                </a:moveTo>
                <a:lnTo>
                  <a:pt x="2442" y="19"/>
                </a:lnTo>
                <a:lnTo>
                  <a:pt x="2293" y="37"/>
                </a:lnTo>
                <a:lnTo>
                  <a:pt x="2144" y="75"/>
                </a:lnTo>
                <a:lnTo>
                  <a:pt x="2014" y="130"/>
                </a:lnTo>
                <a:lnTo>
                  <a:pt x="1883" y="186"/>
                </a:lnTo>
                <a:lnTo>
                  <a:pt x="1771" y="261"/>
                </a:lnTo>
                <a:lnTo>
                  <a:pt x="1641" y="336"/>
                </a:lnTo>
                <a:lnTo>
                  <a:pt x="1548" y="447"/>
                </a:lnTo>
                <a:lnTo>
                  <a:pt x="1454" y="541"/>
                </a:lnTo>
                <a:lnTo>
                  <a:pt x="1361" y="652"/>
                </a:lnTo>
                <a:lnTo>
                  <a:pt x="1287" y="783"/>
                </a:lnTo>
                <a:lnTo>
                  <a:pt x="1231" y="913"/>
                </a:lnTo>
                <a:lnTo>
                  <a:pt x="1175" y="1044"/>
                </a:lnTo>
                <a:lnTo>
                  <a:pt x="1138" y="1193"/>
                </a:lnTo>
                <a:lnTo>
                  <a:pt x="1119" y="1342"/>
                </a:lnTo>
                <a:lnTo>
                  <a:pt x="1100" y="1491"/>
                </a:lnTo>
                <a:lnTo>
                  <a:pt x="1119" y="1640"/>
                </a:lnTo>
                <a:lnTo>
                  <a:pt x="1138" y="1789"/>
                </a:lnTo>
                <a:lnTo>
                  <a:pt x="1175" y="1939"/>
                </a:lnTo>
                <a:lnTo>
                  <a:pt x="1231" y="2069"/>
                </a:lnTo>
                <a:lnTo>
                  <a:pt x="1287" y="2200"/>
                </a:lnTo>
                <a:lnTo>
                  <a:pt x="1361" y="2311"/>
                </a:lnTo>
                <a:lnTo>
                  <a:pt x="1454" y="2442"/>
                </a:lnTo>
                <a:lnTo>
                  <a:pt x="1548" y="2535"/>
                </a:lnTo>
                <a:lnTo>
                  <a:pt x="1641" y="2628"/>
                </a:lnTo>
                <a:lnTo>
                  <a:pt x="1771" y="2721"/>
                </a:lnTo>
                <a:lnTo>
                  <a:pt x="1883" y="2796"/>
                </a:lnTo>
                <a:lnTo>
                  <a:pt x="2014" y="2852"/>
                </a:lnTo>
                <a:lnTo>
                  <a:pt x="2144" y="2908"/>
                </a:lnTo>
                <a:lnTo>
                  <a:pt x="2293" y="2945"/>
                </a:lnTo>
                <a:lnTo>
                  <a:pt x="2442" y="2964"/>
                </a:lnTo>
                <a:lnTo>
                  <a:pt x="2592" y="2982"/>
                </a:lnTo>
                <a:lnTo>
                  <a:pt x="2741" y="2964"/>
                </a:lnTo>
                <a:lnTo>
                  <a:pt x="2890" y="2945"/>
                </a:lnTo>
                <a:lnTo>
                  <a:pt x="3039" y="2908"/>
                </a:lnTo>
                <a:lnTo>
                  <a:pt x="3169" y="2852"/>
                </a:lnTo>
                <a:lnTo>
                  <a:pt x="3300" y="2796"/>
                </a:lnTo>
                <a:lnTo>
                  <a:pt x="3430" y="2721"/>
                </a:lnTo>
                <a:lnTo>
                  <a:pt x="3542" y="2628"/>
                </a:lnTo>
                <a:lnTo>
                  <a:pt x="3635" y="2535"/>
                </a:lnTo>
                <a:lnTo>
                  <a:pt x="3747" y="2442"/>
                </a:lnTo>
                <a:lnTo>
                  <a:pt x="3822" y="2311"/>
                </a:lnTo>
                <a:lnTo>
                  <a:pt x="3896" y="2200"/>
                </a:lnTo>
                <a:lnTo>
                  <a:pt x="3952" y="2069"/>
                </a:lnTo>
                <a:lnTo>
                  <a:pt x="4008" y="1939"/>
                </a:lnTo>
                <a:lnTo>
                  <a:pt x="4045" y="1789"/>
                </a:lnTo>
                <a:lnTo>
                  <a:pt x="4064" y="1640"/>
                </a:lnTo>
                <a:lnTo>
                  <a:pt x="4083" y="1491"/>
                </a:lnTo>
                <a:lnTo>
                  <a:pt x="4064" y="1342"/>
                </a:lnTo>
                <a:lnTo>
                  <a:pt x="4045" y="1193"/>
                </a:lnTo>
                <a:lnTo>
                  <a:pt x="4008" y="1044"/>
                </a:lnTo>
                <a:lnTo>
                  <a:pt x="3952" y="913"/>
                </a:lnTo>
                <a:lnTo>
                  <a:pt x="3896" y="783"/>
                </a:lnTo>
                <a:lnTo>
                  <a:pt x="3822" y="652"/>
                </a:lnTo>
                <a:lnTo>
                  <a:pt x="3747" y="541"/>
                </a:lnTo>
                <a:lnTo>
                  <a:pt x="3635" y="447"/>
                </a:lnTo>
                <a:lnTo>
                  <a:pt x="3542" y="336"/>
                </a:lnTo>
                <a:lnTo>
                  <a:pt x="3430" y="261"/>
                </a:lnTo>
                <a:lnTo>
                  <a:pt x="3300" y="186"/>
                </a:lnTo>
                <a:lnTo>
                  <a:pt x="3169" y="130"/>
                </a:lnTo>
                <a:lnTo>
                  <a:pt x="3039" y="75"/>
                </a:lnTo>
                <a:lnTo>
                  <a:pt x="2890" y="37"/>
                </a:lnTo>
                <a:lnTo>
                  <a:pt x="2741" y="19"/>
                </a:lnTo>
                <a:lnTo>
                  <a:pt x="2592" y="0"/>
                </a:lnTo>
                <a:close/>
                <a:moveTo>
                  <a:pt x="1548" y="3337"/>
                </a:moveTo>
                <a:lnTo>
                  <a:pt x="1399" y="3355"/>
                </a:lnTo>
                <a:lnTo>
                  <a:pt x="1231" y="3374"/>
                </a:lnTo>
                <a:lnTo>
                  <a:pt x="1082" y="3411"/>
                </a:lnTo>
                <a:lnTo>
                  <a:pt x="951" y="3467"/>
                </a:lnTo>
                <a:lnTo>
                  <a:pt x="802" y="3523"/>
                </a:lnTo>
                <a:lnTo>
                  <a:pt x="690" y="3616"/>
                </a:lnTo>
                <a:lnTo>
                  <a:pt x="560" y="3691"/>
                </a:lnTo>
                <a:lnTo>
                  <a:pt x="448" y="3803"/>
                </a:lnTo>
                <a:lnTo>
                  <a:pt x="355" y="3914"/>
                </a:lnTo>
                <a:lnTo>
                  <a:pt x="262" y="4026"/>
                </a:lnTo>
                <a:lnTo>
                  <a:pt x="187" y="4157"/>
                </a:lnTo>
                <a:lnTo>
                  <a:pt x="112" y="4287"/>
                </a:lnTo>
                <a:lnTo>
                  <a:pt x="57" y="4436"/>
                </a:lnTo>
                <a:lnTo>
                  <a:pt x="19" y="4585"/>
                </a:lnTo>
                <a:lnTo>
                  <a:pt x="1" y="4735"/>
                </a:lnTo>
                <a:lnTo>
                  <a:pt x="1" y="4902"/>
                </a:lnTo>
                <a:lnTo>
                  <a:pt x="1" y="5387"/>
                </a:lnTo>
                <a:lnTo>
                  <a:pt x="1" y="5499"/>
                </a:lnTo>
                <a:lnTo>
                  <a:pt x="38" y="5592"/>
                </a:lnTo>
                <a:lnTo>
                  <a:pt x="94" y="5685"/>
                </a:lnTo>
                <a:lnTo>
                  <a:pt x="150" y="5778"/>
                </a:lnTo>
                <a:lnTo>
                  <a:pt x="243" y="5853"/>
                </a:lnTo>
                <a:lnTo>
                  <a:pt x="336" y="5890"/>
                </a:lnTo>
                <a:lnTo>
                  <a:pt x="448" y="5927"/>
                </a:lnTo>
                <a:lnTo>
                  <a:pt x="560" y="5946"/>
                </a:lnTo>
                <a:lnTo>
                  <a:pt x="4642" y="5946"/>
                </a:lnTo>
                <a:lnTo>
                  <a:pt x="4754" y="5927"/>
                </a:lnTo>
                <a:lnTo>
                  <a:pt x="4847" y="5890"/>
                </a:lnTo>
                <a:lnTo>
                  <a:pt x="4940" y="5853"/>
                </a:lnTo>
                <a:lnTo>
                  <a:pt x="5033" y="5778"/>
                </a:lnTo>
                <a:lnTo>
                  <a:pt x="5089" y="5685"/>
                </a:lnTo>
                <a:lnTo>
                  <a:pt x="5145" y="5592"/>
                </a:lnTo>
                <a:lnTo>
                  <a:pt x="5182" y="5499"/>
                </a:lnTo>
                <a:lnTo>
                  <a:pt x="5182" y="5387"/>
                </a:lnTo>
                <a:lnTo>
                  <a:pt x="5182" y="4902"/>
                </a:lnTo>
                <a:lnTo>
                  <a:pt x="5182" y="4735"/>
                </a:lnTo>
                <a:lnTo>
                  <a:pt x="5164" y="4585"/>
                </a:lnTo>
                <a:lnTo>
                  <a:pt x="5127" y="4436"/>
                </a:lnTo>
                <a:lnTo>
                  <a:pt x="5071" y="4287"/>
                </a:lnTo>
                <a:lnTo>
                  <a:pt x="4996" y="4157"/>
                </a:lnTo>
                <a:lnTo>
                  <a:pt x="4922" y="4026"/>
                </a:lnTo>
                <a:lnTo>
                  <a:pt x="4828" y="3914"/>
                </a:lnTo>
                <a:lnTo>
                  <a:pt x="4735" y="3803"/>
                </a:lnTo>
                <a:lnTo>
                  <a:pt x="4623" y="3691"/>
                </a:lnTo>
                <a:lnTo>
                  <a:pt x="4511" y="3616"/>
                </a:lnTo>
                <a:lnTo>
                  <a:pt x="4381" y="3523"/>
                </a:lnTo>
                <a:lnTo>
                  <a:pt x="4232" y="3467"/>
                </a:lnTo>
                <a:lnTo>
                  <a:pt x="4101" y="3411"/>
                </a:lnTo>
                <a:lnTo>
                  <a:pt x="3952" y="3374"/>
                </a:lnTo>
                <a:lnTo>
                  <a:pt x="3784" y="3355"/>
                </a:lnTo>
                <a:lnTo>
                  <a:pt x="3635" y="3337"/>
                </a:lnTo>
                <a:lnTo>
                  <a:pt x="3430" y="3337"/>
                </a:lnTo>
                <a:lnTo>
                  <a:pt x="3244" y="3411"/>
                </a:lnTo>
                <a:lnTo>
                  <a:pt x="3039" y="3486"/>
                </a:lnTo>
                <a:lnTo>
                  <a:pt x="2815" y="3523"/>
                </a:lnTo>
                <a:lnTo>
                  <a:pt x="2368" y="3523"/>
                </a:lnTo>
                <a:lnTo>
                  <a:pt x="2163" y="3486"/>
                </a:lnTo>
                <a:lnTo>
                  <a:pt x="1939" y="3411"/>
                </a:lnTo>
                <a:lnTo>
                  <a:pt x="1753" y="33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7078025" y="1703975"/>
            <a:ext cx="639828" cy="704422"/>
          </a:xfrm>
          <a:custGeom>
            <a:rect b="b" l="l" r="r" t="t"/>
            <a:pathLst>
              <a:path extrusionOk="0" h="5947" w="5183">
                <a:moveTo>
                  <a:pt x="2592" y="0"/>
                </a:moveTo>
                <a:lnTo>
                  <a:pt x="2442" y="19"/>
                </a:lnTo>
                <a:lnTo>
                  <a:pt x="2293" y="37"/>
                </a:lnTo>
                <a:lnTo>
                  <a:pt x="2144" y="75"/>
                </a:lnTo>
                <a:lnTo>
                  <a:pt x="2014" y="130"/>
                </a:lnTo>
                <a:lnTo>
                  <a:pt x="1883" y="186"/>
                </a:lnTo>
                <a:lnTo>
                  <a:pt x="1771" y="261"/>
                </a:lnTo>
                <a:lnTo>
                  <a:pt x="1641" y="336"/>
                </a:lnTo>
                <a:lnTo>
                  <a:pt x="1548" y="447"/>
                </a:lnTo>
                <a:lnTo>
                  <a:pt x="1454" y="541"/>
                </a:lnTo>
                <a:lnTo>
                  <a:pt x="1361" y="652"/>
                </a:lnTo>
                <a:lnTo>
                  <a:pt x="1287" y="783"/>
                </a:lnTo>
                <a:lnTo>
                  <a:pt x="1231" y="913"/>
                </a:lnTo>
                <a:lnTo>
                  <a:pt x="1175" y="1044"/>
                </a:lnTo>
                <a:lnTo>
                  <a:pt x="1138" y="1193"/>
                </a:lnTo>
                <a:lnTo>
                  <a:pt x="1119" y="1342"/>
                </a:lnTo>
                <a:lnTo>
                  <a:pt x="1100" y="1491"/>
                </a:lnTo>
                <a:lnTo>
                  <a:pt x="1119" y="1640"/>
                </a:lnTo>
                <a:lnTo>
                  <a:pt x="1138" y="1789"/>
                </a:lnTo>
                <a:lnTo>
                  <a:pt x="1175" y="1939"/>
                </a:lnTo>
                <a:lnTo>
                  <a:pt x="1231" y="2069"/>
                </a:lnTo>
                <a:lnTo>
                  <a:pt x="1287" y="2200"/>
                </a:lnTo>
                <a:lnTo>
                  <a:pt x="1361" y="2311"/>
                </a:lnTo>
                <a:lnTo>
                  <a:pt x="1454" y="2442"/>
                </a:lnTo>
                <a:lnTo>
                  <a:pt x="1548" y="2535"/>
                </a:lnTo>
                <a:lnTo>
                  <a:pt x="1641" y="2628"/>
                </a:lnTo>
                <a:lnTo>
                  <a:pt x="1771" y="2721"/>
                </a:lnTo>
                <a:lnTo>
                  <a:pt x="1883" y="2796"/>
                </a:lnTo>
                <a:lnTo>
                  <a:pt x="2014" y="2852"/>
                </a:lnTo>
                <a:lnTo>
                  <a:pt x="2144" y="2908"/>
                </a:lnTo>
                <a:lnTo>
                  <a:pt x="2293" y="2945"/>
                </a:lnTo>
                <a:lnTo>
                  <a:pt x="2442" y="2964"/>
                </a:lnTo>
                <a:lnTo>
                  <a:pt x="2592" y="2982"/>
                </a:lnTo>
                <a:lnTo>
                  <a:pt x="2741" y="2964"/>
                </a:lnTo>
                <a:lnTo>
                  <a:pt x="2890" y="2945"/>
                </a:lnTo>
                <a:lnTo>
                  <a:pt x="3039" y="2908"/>
                </a:lnTo>
                <a:lnTo>
                  <a:pt x="3169" y="2852"/>
                </a:lnTo>
                <a:lnTo>
                  <a:pt x="3300" y="2796"/>
                </a:lnTo>
                <a:lnTo>
                  <a:pt x="3430" y="2721"/>
                </a:lnTo>
                <a:lnTo>
                  <a:pt x="3542" y="2628"/>
                </a:lnTo>
                <a:lnTo>
                  <a:pt x="3635" y="2535"/>
                </a:lnTo>
                <a:lnTo>
                  <a:pt x="3747" y="2442"/>
                </a:lnTo>
                <a:lnTo>
                  <a:pt x="3822" y="2311"/>
                </a:lnTo>
                <a:lnTo>
                  <a:pt x="3896" y="2200"/>
                </a:lnTo>
                <a:lnTo>
                  <a:pt x="3952" y="2069"/>
                </a:lnTo>
                <a:lnTo>
                  <a:pt x="4008" y="1939"/>
                </a:lnTo>
                <a:lnTo>
                  <a:pt x="4045" y="1789"/>
                </a:lnTo>
                <a:lnTo>
                  <a:pt x="4064" y="1640"/>
                </a:lnTo>
                <a:lnTo>
                  <a:pt x="4083" y="1491"/>
                </a:lnTo>
                <a:lnTo>
                  <a:pt x="4064" y="1342"/>
                </a:lnTo>
                <a:lnTo>
                  <a:pt x="4045" y="1193"/>
                </a:lnTo>
                <a:lnTo>
                  <a:pt x="4008" y="1044"/>
                </a:lnTo>
                <a:lnTo>
                  <a:pt x="3952" y="913"/>
                </a:lnTo>
                <a:lnTo>
                  <a:pt x="3896" y="783"/>
                </a:lnTo>
                <a:lnTo>
                  <a:pt x="3822" y="652"/>
                </a:lnTo>
                <a:lnTo>
                  <a:pt x="3747" y="541"/>
                </a:lnTo>
                <a:lnTo>
                  <a:pt x="3635" y="447"/>
                </a:lnTo>
                <a:lnTo>
                  <a:pt x="3542" y="336"/>
                </a:lnTo>
                <a:lnTo>
                  <a:pt x="3430" y="261"/>
                </a:lnTo>
                <a:lnTo>
                  <a:pt x="3300" y="186"/>
                </a:lnTo>
                <a:lnTo>
                  <a:pt x="3169" y="130"/>
                </a:lnTo>
                <a:lnTo>
                  <a:pt x="3039" y="75"/>
                </a:lnTo>
                <a:lnTo>
                  <a:pt x="2890" y="37"/>
                </a:lnTo>
                <a:lnTo>
                  <a:pt x="2741" y="19"/>
                </a:lnTo>
                <a:lnTo>
                  <a:pt x="2592" y="0"/>
                </a:lnTo>
                <a:close/>
                <a:moveTo>
                  <a:pt x="1548" y="3337"/>
                </a:moveTo>
                <a:lnTo>
                  <a:pt x="1399" y="3355"/>
                </a:lnTo>
                <a:lnTo>
                  <a:pt x="1231" y="3374"/>
                </a:lnTo>
                <a:lnTo>
                  <a:pt x="1082" y="3411"/>
                </a:lnTo>
                <a:lnTo>
                  <a:pt x="951" y="3467"/>
                </a:lnTo>
                <a:lnTo>
                  <a:pt x="802" y="3523"/>
                </a:lnTo>
                <a:lnTo>
                  <a:pt x="690" y="3616"/>
                </a:lnTo>
                <a:lnTo>
                  <a:pt x="560" y="3691"/>
                </a:lnTo>
                <a:lnTo>
                  <a:pt x="448" y="3803"/>
                </a:lnTo>
                <a:lnTo>
                  <a:pt x="355" y="3914"/>
                </a:lnTo>
                <a:lnTo>
                  <a:pt x="262" y="4026"/>
                </a:lnTo>
                <a:lnTo>
                  <a:pt x="187" y="4157"/>
                </a:lnTo>
                <a:lnTo>
                  <a:pt x="112" y="4287"/>
                </a:lnTo>
                <a:lnTo>
                  <a:pt x="57" y="4436"/>
                </a:lnTo>
                <a:lnTo>
                  <a:pt x="19" y="4585"/>
                </a:lnTo>
                <a:lnTo>
                  <a:pt x="1" y="4735"/>
                </a:lnTo>
                <a:lnTo>
                  <a:pt x="1" y="4902"/>
                </a:lnTo>
                <a:lnTo>
                  <a:pt x="1" y="5387"/>
                </a:lnTo>
                <a:lnTo>
                  <a:pt x="1" y="5499"/>
                </a:lnTo>
                <a:lnTo>
                  <a:pt x="38" y="5592"/>
                </a:lnTo>
                <a:lnTo>
                  <a:pt x="94" y="5685"/>
                </a:lnTo>
                <a:lnTo>
                  <a:pt x="150" y="5778"/>
                </a:lnTo>
                <a:lnTo>
                  <a:pt x="243" y="5853"/>
                </a:lnTo>
                <a:lnTo>
                  <a:pt x="336" y="5890"/>
                </a:lnTo>
                <a:lnTo>
                  <a:pt x="448" y="5927"/>
                </a:lnTo>
                <a:lnTo>
                  <a:pt x="560" y="5946"/>
                </a:lnTo>
                <a:lnTo>
                  <a:pt x="4642" y="5946"/>
                </a:lnTo>
                <a:lnTo>
                  <a:pt x="4754" y="5927"/>
                </a:lnTo>
                <a:lnTo>
                  <a:pt x="4847" y="5890"/>
                </a:lnTo>
                <a:lnTo>
                  <a:pt x="4940" y="5853"/>
                </a:lnTo>
                <a:lnTo>
                  <a:pt x="5033" y="5778"/>
                </a:lnTo>
                <a:lnTo>
                  <a:pt x="5089" y="5685"/>
                </a:lnTo>
                <a:lnTo>
                  <a:pt x="5145" y="5592"/>
                </a:lnTo>
                <a:lnTo>
                  <a:pt x="5182" y="5499"/>
                </a:lnTo>
                <a:lnTo>
                  <a:pt x="5182" y="5387"/>
                </a:lnTo>
                <a:lnTo>
                  <a:pt x="5182" y="4902"/>
                </a:lnTo>
                <a:lnTo>
                  <a:pt x="5182" y="4735"/>
                </a:lnTo>
                <a:lnTo>
                  <a:pt x="5164" y="4585"/>
                </a:lnTo>
                <a:lnTo>
                  <a:pt x="5127" y="4436"/>
                </a:lnTo>
                <a:lnTo>
                  <a:pt x="5071" y="4287"/>
                </a:lnTo>
                <a:lnTo>
                  <a:pt x="4996" y="4157"/>
                </a:lnTo>
                <a:lnTo>
                  <a:pt x="4922" y="4026"/>
                </a:lnTo>
                <a:lnTo>
                  <a:pt x="4828" y="3914"/>
                </a:lnTo>
                <a:lnTo>
                  <a:pt x="4735" y="3803"/>
                </a:lnTo>
                <a:lnTo>
                  <a:pt x="4623" y="3691"/>
                </a:lnTo>
                <a:lnTo>
                  <a:pt x="4511" y="3616"/>
                </a:lnTo>
                <a:lnTo>
                  <a:pt x="4381" y="3523"/>
                </a:lnTo>
                <a:lnTo>
                  <a:pt x="4232" y="3467"/>
                </a:lnTo>
                <a:lnTo>
                  <a:pt x="4101" y="3411"/>
                </a:lnTo>
                <a:lnTo>
                  <a:pt x="3952" y="3374"/>
                </a:lnTo>
                <a:lnTo>
                  <a:pt x="3784" y="3355"/>
                </a:lnTo>
                <a:lnTo>
                  <a:pt x="3635" y="3337"/>
                </a:lnTo>
                <a:lnTo>
                  <a:pt x="3430" y="3337"/>
                </a:lnTo>
                <a:lnTo>
                  <a:pt x="3244" y="3411"/>
                </a:lnTo>
                <a:lnTo>
                  <a:pt x="3039" y="3486"/>
                </a:lnTo>
                <a:lnTo>
                  <a:pt x="2815" y="3523"/>
                </a:lnTo>
                <a:lnTo>
                  <a:pt x="2368" y="3523"/>
                </a:lnTo>
                <a:lnTo>
                  <a:pt x="2163" y="3486"/>
                </a:lnTo>
                <a:lnTo>
                  <a:pt x="1939" y="3411"/>
                </a:lnTo>
                <a:lnTo>
                  <a:pt x="1753" y="33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p33"/>
          <p:cNvCxnSpPr/>
          <p:nvPr/>
        </p:nvCxnSpPr>
        <p:spPr>
          <a:xfrm flipH="1">
            <a:off x="5844350" y="1849350"/>
            <a:ext cx="616800" cy="2949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26" name="Google Shape;226;p33"/>
          <p:cNvCxnSpPr/>
          <p:nvPr/>
        </p:nvCxnSpPr>
        <p:spPr>
          <a:xfrm flipH="1">
            <a:off x="6114200" y="1780000"/>
            <a:ext cx="335400" cy="6933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27" name="Google Shape;227;p33"/>
          <p:cNvCxnSpPr/>
          <p:nvPr/>
        </p:nvCxnSpPr>
        <p:spPr>
          <a:xfrm>
            <a:off x="6403375" y="1814675"/>
            <a:ext cx="451200" cy="6939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28" name="Google Shape;228;p33"/>
          <p:cNvCxnSpPr/>
          <p:nvPr/>
        </p:nvCxnSpPr>
        <p:spPr>
          <a:xfrm>
            <a:off x="6380250" y="1814675"/>
            <a:ext cx="681900" cy="3126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229" name="Google Shape;229;p33"/>
          <p:cNvPicPr preferRelativeResize="0"/>
          <p:nvPr/>
        </p:nvPicPr>
        <p:blipFill rotWithShape="1">
          <a:blip r:embed="rId3">
            <a:alphaModFix/>
          </a:blip>
          <a:srcRect b="11465" l="0" r="0" t="0"/>
          <a:stretch/>
        </p:blipFill>
        <p:spPr>
          <a:xfrm>
            <a:off x="4748088" y="514850"/>
            <a:ext cx="3761775" cy="35967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411488" y="1068425"/>
            <a:ext cx="2345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/>
              <a:t>Matching &amp; Blocking</a:t>
            </a:r>
            <a:endParaRPr b="1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 rotWithShape="1">
          <a:blip r:embed="rId3">
            <a:alphaModFix/>
          </a:blip>
          <a:srcRect b="72780" l="0" r="0" t="-72780"/>
          <a:stretch/>
        </p:blipFill>
        <p:spPr>
          <a:xfrm>
            <a:off x="1166850" y="-1381612"/>
            <a:ext cx="1956225" cy="42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 rotWithShape="1">
          <a:blip r:embed="rId3">
            <a:alphaModFix/>
          </a:blip>
          <a:srcRect b="0" l="0" r="0" t="56217"/>
          <a:stretch/>
        </p:blipFill>
        <p:spPr>
          <a:xfrm>
            <a:off x="1294600" y="2771288"/>
            <a:ext cx="1956225" cy="187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/>
          <p:nvPr/>
        </p:nvSpPr>
        <p:spPr>
          <a:xfrm>
            <a:off x="2843375" y="2508150"/>
            <a:ext cx="924900" cy="62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7825" y="781600"/>
            <a:ext cx="4448702" cy="37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411488" y="1068425"/>
            <a:ext cx="2345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/>
              <a:t>Matching &amp; Blocking</a:t>
            </a:r>
            <a:endParaRPr b="1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311700" y="445025"/>
            <a:ext cx="35850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800" y="291850"/>
            <a:ext cx="4725800" cy="45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 b="0" l="0" r="53338" t="0"/>
          <a:stretch/>
        </p:blipFill>
        <p:spPr>
          <a:xfrm>
            <a:off x="519725" y="2205500"/>
            <a:ext cx="1780375" cy="12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 rotWithShape="1">
          <a:blip r:embed="rId4">
            <a:alphaModFix/>
          </a:blip>
          <a:srcRect b="0" l="80229" r="0" t="0"/>
          <a:stretch/>
        </p:blipFill>
        <p:spPr>
          <a:xfrm>
            <a:off x="2242299" y="2205500"/>
            <a:ext cx="754351" cy="12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411488" y="1068425"/>
            <a:ext cx="2345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/>
              <a:t>Matching &amp; Blocking</a:t>
            </a:r>
            <a:endParaRPr b="1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762475" y="1600075"/>
            <a:ext cx="7842900" cy="26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Personalised: </a:t>
            </a:r>
            <a:r>
              <a:rPr lang="en" sz="1500"/>
              <a:t>Users can find and meet others based on their preferences (gender, age and location) and similar interests through the suggestions page.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Ease of use</a:t>
            </a:r>
            <a:r>
              <a:rPr b="1" lang="en" sz="1500"/>
              <a:t>: </a:t>
            </a:r>
            <a:r>
              <a:rPr lang="en" sz="1500"/>
              <a:t>User’s easily view other user’s content and message them through the matches page.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Safety: </a:t>
            </a:r>
            <a:r>
              <a:rPr lang="en" sz="1500"/>
              <a:t>User’s can manage who can view their content and message them through the blocked users page.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978075" y="3612900"/>
            <a:ext cx="77082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/>
              <a:t>“The ultimate outcome is a more personalised, enjoyable and safe experience.”</a:t>
            </a:r>
            <a:endParaRPr b="1" sz="1600"/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411488" y="1068425"/>
            <a:ext cx="2345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/>
              <a:t>Matching &amp; Blocking</a:t>
            </a:r>
            <a:endParaRPr b="1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Messaging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25" y="3358750"/>
            <a:ext cx="7943199" cy="169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6775"/>
            <a:ext cx="3923800" cy="291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Messaging</a:t>
            </a:r>
            <a:endParaRPr/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 based solution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13" y="1763200"/>
            <a:ext cx="8916176" cy="25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Messaging</a:t>
            </a:r>
            <a:endParaRPr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Talking to new people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Setting a new identity for yourself and discussing hobbies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Talking to multiple people!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Saved previous messages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LIVE!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Private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Is a stepping stone to more deep connections/communication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Chatting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Video Chatting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311700" y="1152475"/>
            <a:ext cx="1236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/>
              <a:t>Motivation</a:t>
            </a:r>
            <a:r>
              <a:rPr b="1" lang="en" sz="1400"/>
              <a:t>:</a:t>
            </a:r>
            <a:endParaRPr/>
          </a:p>
        </p:txBody>
      </p:sp>
      <p:sp>
        <p:nvSpPr>
          <p:cNvPr id="295" name="Google Shape;295;p42"/>
          <p:cNvSpPr/>
          <p:nvPr/>
        </p:nvSpPr>
        <p:spPr>
          <a:xfrm rot="5042131">
            <a:off x="556625" y="2526753"/>
            <a:ext cx="1460686" cy="1123361"/>
          </a:xfrm>
          <a:custGeom>
            <a:rect b="b" l="l" r="r" t="t"/>
            <a:pathLst>
              <a:path extrusionOk="0" h="3547393" w="4336651">
                <a:moveTo>
                  <a:pt x="3239249" y="0"/>
                </a:moveTo>
                <a:lnTo>
                  <a:pt x="4336651" y="1892072"/>
                </a:lnTo>
                <a:lnTo>
                  <a:pt x="3717068" y="1892072"/>
                </a:lnTo>
                <a:lnTo>
                  <a:pt x="3711644" y="1906388"/>
                </a:lnTo>
                <a:cubicBezTo>
                  <a:pt x="3538495" y="2360757"/>
                  <a:pt x="3267598" y="3005948"/>
                  <a:pt x="2625527" y="3322191"/>
                </a:cubicBezTo>
                <a:cubicBezTo>
                  <a:pt x="2153741" y="3544604"/>
                  <a:pt x="1380909" y="3814943"/>
                  <a:pt x="0" y="2973976"/>
                </a:cubicBezTo>
                <a:cubicBezTo>
                  <a:pt x="1506526" y="3527565"/>
                  <a:pt x="2462928" y="3298880"/>
                  <a:pt x="2732823" y="2066101"/>
                </a:cubicBezTo>
                <a:lnTo>
                  <a:pt x="2762800" y="1892072"/>
                </a:lnTo>
                <a:lnTo>
                  <a:pt x="2141847" y="1892072"/>
                </a:lnTo>
                <a:close/>
              </a:path>
            </a:pathLst>
          </a:custGeom>
          <a:solidFill>
            <a:srgbClr val="013F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2"/>
          <p:cNvSpPr/>
          <p:nvPr/>
        </p:nvSpPr>
        <p:spPr>
          <a:xfrm rot="3634353">
            <a:off x="3784329" y="3582660"/>
            <a:ext cx="1456374" cy="1127554"/>
          </a:xfrm>
          <a:custGeom>
            <a:rect b="b" l="l" r="r" t="t"/>
            <a:pathLst>
              <a:path extrusionOk="0" h="3547393" w="4336651">
                <a:moveTo>
                  <a:pt x="3239249" y="0"/>
                </a:moveTo>
                <a:lnTo>
                  <a:pt x="4336651" y="1892072"/>
                </a:lnTo>
                <a:lnTo>
                  <a:pt x="3717068" y="1892072"/>
                </a:lnTo>
                <a:lnTo>
                  <a:pt x="3711644" y="1906388"/>
                </a:lnTo>
                <a:cubicBezTo>
                  <a:pt x="3538495" y="2360757"/>
                  <a:pt x="3267598" y="3005948"/>
                  <a:pt x="2625527" y="3322191"/>
                </a:cubicBezTo>
                <a:cubicBezTo>
                  <a:pt x="2153741" y="3544604"/>
                  <a:pt x="1380909" y="3814943"/>
                  <a:pt x="0" y="2973976"/>
                </a:cubicBezTo>
                <a:cubicBezTo>
                  <a:pt x="1506526" y="3527565"/>
                  <a:pt x="2462928" y="3298880"/>
                  <a:pt x="2732823" y="2066101"/>
                </a:cubicBezTo>
                <a:lnTo>
                  <a:pt x="2762800" y="1892072"/>
                </a:lnTo>
                <a:lnTo>
                  <a:pt x="2141847" y="1892072"/>
                </a:lnTo>
                <a:close/>
              </a:path>
            </a:pathLst>
          </a:custGeom>
          <a:solidFill>
            <a:srgbClr val="013F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2"/>
          <p:cNvSpPr/>
          <p:nvPr/>
        </p:nvSpPr>
        <p:spPr>
          <a:xfrm rot="-4836453">
            <a:off x="7171448" y="2250349"/>
            <a:ext cx="1461530" cy="1124095"/>
          </a:xfrm>
          <a:custGeom>
            <a:rect b="b" l="l" r="r" t="t"/>
            <a:pathLst>
              <a:path extrusionOk="0" h="3547393" w="4336651">
                <a:moveTo>
                  <a:pt x="3239249" y="0"/>
                </a:moveTo>
                <a:lnTo>
                  <a:pt x="4336651" y="1892072"/>
                </a:lnTo>
                <a:lnTo>
                  <a:pt x="3717068" y="1892072"/>
                </a:lnTo>
                <a:lnTo>
                  <a:pt x="3711644" y="1906388"/>
                </a:lnTo>
                <a:cubicBezTo>
                  <a:pt x="3538495" y="2360757"/>
                  <a:pt x="3267598" y="3005948"/>
                  <a:pt x="2625527" y="3322191"/>
                </a:cubicBezTo>
                <a:cubicBezTo>
                  <a:pt x="2153741" y="3544604"/>
                  <a:pt x="1380909" y="3814943"/>
                  <a:pt x="0" y="2973976"/>
                </a:cubicBezTo>
                <a:cubicBezTo>
                  <a:pt x="1506526" y="3527565"/>
                  <a:pt x="2462928" y="3298880"/>
                  <a:pt x="2732823" y="2066101"/>
                </a:cubicBezTo>
                <a:lnTo>
                  <a:pt x="2762800" y="1892072"/>
                </a:lnTo>
                <a:lnTo>
                  <a:pt x="2141847" y="1892072"/>
                </a:lnTo>
                <a:close/>
              </a:path>
            </a:pathLst>
          </a:custGeom>
          <a:solidFill>
            <a:srgbClr val="013F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349800" y="1856800"/>
            <a:ext cx="2570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Messaging for some times</a:t>
            </a:r>
            <a:endParaRPr sz="1500"/>
          </a:p>
        </p:txBody>
      </p:sp>
      <p:cxnSp>
        <p:nvCxnSpPr>
          <p:cNvPr id="299" name="Google Shape;299;p42"/>
          <p:cNvCxnSpPr/>
          <p:nvPr/>
        </p:nvCxnSpPr>
        <p:spPr>
          <a:xfrm flipH="1" rot="10800000">
            <a:off x="439129" y="2202820"/>
            <a:ext cx="2096100" cy="4800"/>
          </a:xfrm>
          <a:prstGeom prst="straightConnector1">
            <a:avLst/>
          </a:prstGeom>
          <a:noFill/>
          <a:ln cap="flat" cmpd="sng" w="158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0" name="Google Shape;300;p42"/>
          <p:cNvSpPr txBox="1"/>
          <p:nvPr>
            <p:ph idx="1" type="body"/>
          </p:nvPr>
        </p:nvSpPr>
        <p:spPr>
          <a:xfrm>
            <a:off x="2008900" y="3092775"/>
            <a:ext cx="36645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Keen to know more about the other person</a:t>
            </a:r>
            <a:endParaRPr sz="1500"/>
          </a:p>
        </p:txBody>
      </p:sp>
      <p:cxnSp>
        <p:nvCxnSpPr>
          <p:cNvPr id="301" name="Google Shape;301;p42"/>
          <p:cNvCxnSpPr/>
          <p:nvPr/>
        </p:nvCxnSpPr>
        <p:spPr>
          <a:xfrm flipH="1" rot="10800000">
            <a:off x="2098229" y="3439395"/>
            <a:ext cx="3398700" cy="4200"/>
          </a:xfrm>
          <a:prstGeom prst="straightConnector1">
            <a:avLst/>
          </a:prstGeom>
          <a:noFill/>
          <a:ln cap="flat" cmpd="sng" w="158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5362500" y="3726150"/>
            <a:ext cx="42699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Seek more interactive communication means</a:t>
            </a:r>
            <a:endParaRPr sz="1500"/>
          </a:p>
        </p:txBody>
      </p:sp>
      <p:cxnSp>
        <p:nvCxnSpPr>
          <p:cNvPr id="303" name="Google Shape;303;p42"/>
          <p:cNvCxnSpPr/>
          <p:nvPr/>
        </p:nvCxnSpPr>
        <p:spPr>
          <a:xfrm flipH="1" rot="10800000">
            <a:off x="5448329" y="4145833"/>
            <a:ext cx="3675000" cy="600"/>
          </a:xfrm>
          <a:prstGeom prst="straightConnector1">
            <a:avLst/>
          </a:prstGeom>
          <a:noFill/>
          <a:ln cap="flat" cmpd="sng" w="158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5982613" y="2141025"/>
            <a:ext cx="1347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Video chatting</a:t>
            </a:r>
            <a:endParaRPr sz="1500"/>
          </a:p>
        </p:txBody>
      </p:sp>
      <p:cxnSp>
        <p:nvCxnSpPr>
          <p:cNvPr id="305" name="Google Shape;305;p42"/>
          <p:cNvCxnSpPr/>
          <p:nvPr/>
        </p:nvCxnSpPr>
        <p:spPr>
          <a:xfrm>
            <a:off x="6047538" y="2455925"/>
            <a:ext cx="1205400" cy="10200"/>
          </a:xfrm>
          <a:prstGeom prst="straightConnector1">
            <a:avLst/>
          </a:prstGeom>
          <a:noFill/>
          <a:ln cap="flat" cmpd="sng" w="158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6" name="Google Shape;3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313" y="852200"/>
            <a:ext cx="2577312" cy="17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solution: Quarantinder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550" y="1714500"/>
            <a:ext cx="729073" cy="7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Video Chatting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311700" y="1152475"/>
            <a:ext cx="3065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Solution and Benefit</a:t>
            </a:r>
            <a:r>
              <a:rPr b="1" lang="en" sz="1400"/>
              <a:t>:</a:t>
            </a:r>
            <a:endParaRPr/>
          </a:p>
        </p:txBody>
      </p:sp>
      <p:sp>
        <p:nvSpPr>
          <p:cNvPr id="313" name="Google Shape;313;p43"/>
          <p:cNvSpPr txBox="1"/>
          <p:nvPr/>
        </p:nvSpPr>
        <p:spPr>
          <a:xfrm flipH="1">
            <a:off x="2393159" y="1059826"/>
            <a:ext cx="1296600" cy="492300"/>
          </a:xfrm>
          <a:prstGeom prst="rect">
            <a:avLst/>
          </a:prstGeom>
          <a:noFill/>
          <a:ln>
            <a:noFill/>
          </a:ln>
          <a:effectLst>
            <a:outerShdw sx="1000" rotWithShape="0" algn="ctr" sy="10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USyd Librarians </a:t>
            </a:r>
            <a:endParaRPr sz="20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3126253" y="1871888"/>
            <a:ext cx="497100" cy="233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43"/>
          <p:cNvGrpSpPr/>
          <p:nvPr/>
        </p:nvGrpSpPr>
        <p:grpSpPr>
          <a:xfrm>
            <a:off x="2191037" y="1188565"/>
            <a:ext cx="3398251" cy="3647796"/>
            <a:chOff x="-2915" y="1280"/>
            <a:chExt cx="9144" cy="9096"/>
          </a:xfrm>
        </p:grpSpPr>
        <p:sp>
          <p:nvSpPr>
            <p:cNvPr id="316" name="Google Shape;316;p43"/>
            <p:cNvSpPr/>
            <p:nvPr/>
          </p:nvSpPr>
          <p:spPr>
            <a:xfrm rot="5019588">
              <a:off x="-2490" y="1705"/>
              <a:ext cx="8150" cy="8150"/>
            </a:xfrm>
            <a:prstGeom prst="blockArc">
              <a:avLst>
                <a:gd fmla="val 10800000" name="adj1"/>
                <a:gd fmla="val 768639" name="adj2"/>
                <a:gd fmla="val 3406" name="adj3"/>
              </a:avLst>
            </a:prstGeom>
            <a:solidFill>
              <a:srgbClr val="013F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43"/>
            <p:cNvSpPr/>
            <p:nvPr/>
          </p:nvSpPr>
          <p:spPr>
            <a:xfrm>
              <a:off x="759" y="1280"/>
              <a:ext cx="1500" cy="1500"/>
            </a:xfrm>
            <a:prstGeom prst="ellipse">
              <a:avLst/>
            </a:prstGeom>
            <a:solidFill>
              <a:srgbClr val="013F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3"/>
            <p:cNvSpPr/>
            <p:nvPr/>
          </p:nvSpPr>
          <p:spPr>
            <a:xfrm>
              <a:off x="3682" y="2252"/>
              <a:ext cx="1500" cy="1500"/>
            </a:xfrm>
            <a:prstGeom prst="ellipse">
              <a:avLst/>
            </a:prstGeom>
            <a:solidFill>
              <a:srgbClr val="013F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43"/>
            <p:cNvSpPr/>
            <p:nvPr/>
          </p:nvSpPr>
          <p:spPr>
            <a:xfrm>
              <a:off x="4729" y="4992"/>
              <a:ext cx="1500" cy="1500"/>
            </a:xfrm>
            <a:prstGeom prst="ellipse">
              <a:avLst/>
            </a:prstGeom>
            <a:solidFill>
              <a:srgbClr val="013F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3"/>
            <p:cNvSpPr/>
            <p:nvPr/>
          </p:nvSpPr>
          <p:spPr>
            <a:xfrm>
              <a:off x="3682" y="7690"/>
              <a:ext cx="1500" cy="1500"/>
            </a:xfrm>
            <a:prstGeom prst="ellipse">
              <a:avLst/>
            </a:prstGeom>
            <a:solidFill>
              <a:srgbClr val="013F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3"/>
            <p:cNvSpPr/>
            <p:nvPr/>
          </p:nvSpPr>
          <p:spPr>
            <a:xfrm>
              <a:off x="759" y="8876"/>
              <a:ext cx="1500" cy="1500"/>
            </a:xfrm>
            <a:prstGeom prst="ellipse">
              <a:avLst/>
            </a:prstGeom>
            <a:solidFill>
              <a:srgbClr val="013F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43"/>
          <p:cNvSpPr txBox="1"/>
          <p:nvPr/>
        </p:nvSpPr>
        <p:spPr>
          <a:xfrm flipH="1">
            <a:off x="2799700" y="2890605"/>
            <a:ext cx="1843200" cy="868800"/>
          </a:xfrm>
          <a:prstGeom prst="rect">
            <a:avLst/>
          </a:prstGeom>
          <a:noFill/>
          <a:ln>
            <a:noFill/>
          </a:ln>
          <a:effectLst>
            <a:outerShdw sx="1000" rotWithShape="0" algn="ctr" sy="10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 and Benefits</a:t>
            </a:r>
            <a:endParaRPr sz="2300">
              <a:solidFill>
                <a:srgbClr val="26262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3" name="Google Shape;323;p43"/>
          <p:cNvSpPr/>
          <p:nvPr/>
        </p:nvSpPr>
        <p:spPr>
          <a:xfrm>
            <a:off x="3918994" y="2268928"/>
            <a:ext cx="478304" cy="515813"/>
          </a:xfrm>
          <a:custGeom>
            <a:rect b="b" l="l" r="r" t="t"/>
            <a:pathLst>
              <a:path extrusionOk="0" h="1042046" w="1366582">
                <a:moveTo>
                  <a:pt x="37022" y="792087"/>
                </a:moveTo>
                <a:lnTo>
                  <a:pt x="185104" y="792087"/>
                </a:lnTo>
                <a:cubicBezTo>
                  <a:pt x="205551" y="792087"/>
                  <a:pt x="222126" y="808662"/>
                  <a:pt x="222126" y="829109"/>
                </a:cubicBezTo>
                <a:lnTo>
                  <a:pt x="222126" y="1005022"/>
                </a:lnTo>
                <a:cubicBezTo>
                  <a:pt x="222126" y="1025469"/>
                  <a:pt x="205551" y="1042044"/>
                  <a:pt x="185104" y="1042044"/>
                </a:cubicBezTo>
                <a:lnTo>
                  <a:pt x="37022" y="1042044"/>
                </a:lnTo>
                <a:cubicBezTo>
                  <a:pt x="16575" y="1042044"/>
                  <a:pt x="0" y="1025469"/>
                  <a:pt x="0" y="1005022"/>
                </a:cubicBezTo>
                <a:lnTo>
                  <a:pt x="0" y="829109"/>
                </a:lnTo>
                <a:cubicBezTo>
                  <a:pt x="0" y="808662"/>
                  <a:pt x="16575" y="792087"/>
                  <a:pt x="37022" y="792087"/>
                </a:cubicBezTo>
                <a:close/>
                <a:moveTo>
                  <a:pt x="308442" y="614561"/>
                </a:moveTo>
                <a:lnTo>
                  <a:pt x="456524" y="614561"/>
                </a:lnTo>
                <a:cubicBezTo>
                  <a:pt x="476971" y="614561"/>
                  <a:pt x="493546" y="631136"/>
                  <a:pt x="493546" y="651583"/>
                </a:cubicBezTo>
                <a:lnTo>
                  <a:pt x="493546" y="1005023"/>
                </a:lnTo>
                <a:cubicBezTo>
                  <a:pt x="493546" y="1025470"/>
                  <a:pt x="476971" y="1042045"/>
                  <a:pt x="456524" y="1042045"/>
                </a:cubicBezTo>
                <a:lnTo>
                  <a:pt x="308442" y="1042045"/>
                </a:lnTo>
                <a:cubicBezTo>
                  <a:pt x="287995" y="1042045"/>
                  <a:pt x="271420" y="1025470"/>
                  <a:pt x="271420" y="1005023"/>
                </a:cubicBezTo>
                <a:lnTo>
                  <a:pt x="271420" y="651583"/>
                </a:lnTo>
                <a:cubicBezTo>
                  <a:pt x="271420" y="631136"/>
                  <a:pt x="287995" y="614561"/>
                  <a:pt x="308442" y="614561"/>
                </a:cubicBezTo>
                <a:close/>
                <a:moveTo>
                  <a:pt x="583127" y="432047"/>
                </a:moveTo>
                <a:lnTo>
                  <a:pt x="744271" y="432047"/>
                </a:lnTo>
                <a:cubicBezTo>
                  <a:pt x="766521" y="432047"/>
                  <a:pt x="784558" y="450084"/>
                  <a:pt x="784558" y="472334"/>
                </a:cubicBezTo>
                <a:lnTo>
                  <a:pt x="784558" y="1001758"/>
                </a:lnTo>
                <a:cubicBezTo>
                  <a:pt x="784558" y="1024008"/>
                  <a:pt x="766521" y="1042045"/>
                  <a:pt x="744271" y="1042045"/>
                </a:cubicBezTo>
                <a:lnTo>
                  <a:pt x="583127" y="1042045"/>
                </a:lnTo>
                <a:cubicBezTo>
                  <a:pt x="560877" y="1042045"/>
                  <a:pt x="542840" y="1024008"/>
                  <a:pt x="542840" y="1001758"/>
                </a:cubicBezTo>
                <a:lnTo>
                  <a:pt x="542840" y="472334"/>
                </a:lnTo>
                <a:cubicBezTo>
                  <a:pt x="542840" y="450084"/>
                  <a:pt x="560877" y="432047"/>
                  <a:pt x="583127" y="432047"/>
                </a:cubicBezTo>
                <a:close/>
                <a:moveTo>
                  <a:pt x="874139" y="210194"/>
                </a:moveTo>
                <a:lnTo>
                  <a:pt x="1035283" y="210194"/>
                </a:lnTo>
                <a:cubicBezTo>
                  <a:pt x="1057533" y="210194"/>
                  <a:pt x="1075570" y="228231"/>
                  <a:pt x="1075570" y="250481"/>
                </a:cubicBezTo>
                <a:lnTo>
                  <a:pt x="1075570" y="1001758"/>
                </a:lnTo>
                <a:cubicBezTo>
                  <a:pt x="1075570" y="1024008"/>
                  <a:pt x="1057533" y="1042045"/>
                  <a:pt x="1035283" y="1042045"/>
                </a:cubicBezTo>
                <a:lnTo>
                  <a:pt x="874139" y="1042045"/>
                </a:lnTo>
                <a:cubicBezTo>
                  <a:pt x="851889" y="1042045"/>
                  <a:pt x="833852" y="1024008"/>
                  <a:pt x="833852" y="1001758"/>
                </a:cubicBezTo>
                <a:lnTo>
                  <a:pt x="833852" y="250481"/>
                </a:lnTo>
                <a:cubicBezTo>
                  <a:pt x="833852" y="228231"/>
                  <a:pt x="851889" y="210194"/>
                  <a:pt x="874139" y="210194"/>
                </a:cubicBezTo>
                <a:close/>
                <a:moveTo>
                  <a:pt x="1165151" y="0"/>
                </a:moveTo>
                <a:lnTo>
                  <a:pt x="1326295" y="0"/>
                </a:lnTo>
                <a:cubicBezTo>
                  <a:pt x="1348545" y="0"/>
                  <a:pt x="1366582" y="18037"/>
                  <a:pt x="1366582" y="40287"/>
                </a:cubicBezTo>
                <a:lnTo>
                  <a:pt x="1366582" y="1001759"/>
                </a:lnTo>
                <a:cubicBezTo>
                  <a:pt x="1366582" y="1024009"/>
                  <a:pt x="1348545" y="1042046"/>
                  <a:pt x="1326295" y="1042046"/>
                </a:cubicBezTo>
                <a:lnTo>
                  <a:pt x="1165151" y="1042046"/>
                </a:lnTo>
                <a:cubicBezTo>
                  <a:pt x="1142901" y="1042046"/>
                  <a:pt x="1124864" y="1024009"/>
                  <a:pt x="1124864" y="1001759"/>
                </a:cubicBezTo>
                <a:lnTo>
                  <a:pt x="1124864" y="40287"/>
                </a:lnTo>
                <a:cubicBezTo>
                  <a:pt x="1124864" y="18037"/>
                  <a:pt x="1142901" y="0"/>
                  <a:pt x="1165151" y="0"/>
                </a:cubicBezTo>
                <a:close/>
              </a:path>
            </a:pathLst>
          </a:custGeom>
          <a:solidFill>
            <a:srgbClr val="013F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4" name="Google Shape;324;p43"/>
          <p:cNvGrpSpPr/>
          <p:nvPr/>
        </p:nvGrpSpPr>
        <p:grpSpPr>
          <a:xfrm>
            <a:off x="5167296" y="934276"/>
            <a:ext cx="3270131" cy="948651"/>
            <a:chOff x="2837" y="1815"/>
            <a:chExt cx="7770" cy="2089"/>
          </a:xfrm>
        </p:grpSpPr>
        <p:grpSp>
          <p:nvGrpSpPr>
            <p:cNvPr id="325" name="Google Shape;325;p43"/>
            <p:cNvGrpSpPr/>
            <p:nvPr/>
          </p:nvGrpSpPr>
          <p:grpSpPr>
            <a:xfrm>
              <a:off x="2837" y="2678"/>
              <a:ext cx="1525" cy="1084"/>
              <a:chOff x="11671" y="5199"/>
              <a:chExt cx="1525" cy="1084"/>
            </a:xfrm>
          </p:grpSpPr>
          <p:sp>
            <p:nvSpPr>
              <p:cNvPr id="326" name="Google Shape;326;p43"/>
              <p:cNvSpPr/>
              <p:nvPr/>
            </p:nvSpPr>
            <p:spPr>
              <a:xfrm>
                <a:off x="11671" y="5983"/>
                <a:ext cx="300" cy="3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43"/>
              <p:cNvSpPr/>
              <p:nvPr/>
            </p:nvSpPr>
            <p:spPr>
              <a:xfrm flipH="1">
                <a:off x="11809" y="5199"/>
                <a:ext cx="1387" cy="1066"/>
              </a:xfrm>
              <a:custGeom>
                <a:rect b="b" l="l" r="r" t="t"/>
                <a:pathLst>
                  <a:path extrusionOk="0" h="1741" w="2040">
                    <a:moveTo>
                      <a:pt x="0" y="1"/>
                    </a:moveTo>
                    <a:cubicBezTo>
                      <a:pt x="19" y="-5"/>
                      <a:pt x="1977" y="12"/>
                      <a:pt x="2019" y="12"/>
                    </a:cubicBezTo>
                    <a:cubicBezTo>
                      <a:pt x="2036" y="1756"/>
                      <a:pt x="2027" y="950"/>
                      <a:pt x="2040" y="1741"/>
                    </a:cubicBezTo>
                  </a:path>
                </a:pathLst>
              </a:custGeom>
              <a:noFill/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43"/>
            <p:cNvGrpSpPr/>
            <p:nvPr/>
          </p:nvGrpSpPr>
          <p:grpSpPr>
            <a:xfrm>
              <a:off x="4233" y="1815"/>
              <a:ext cx="6374" cy="2089"/>
              <a:chOff x="6638" y="2096"/>
              <a:chExt cx="6374" cy="2089"/>
            </a:xfrm>
          </p:grpSpPr>
          <p:sp>
            <p:nvSpPr>
              <p:cNvPr id="329" name="Google Shape;329;p43"/>
              <p:cNvSpPr txBox="1"/>
              <p:nvPr/>
            </p:nvSpPr>
            <p:spPr>
              <a:xfrm flipH="1">
                <a:off x="6638" y="2096"/>
                <a:ext cx="3300" cy="600"/>
              </a:xfrm>
              <a:prstGeom prst="rect">
                <a:avLst/>
              </a:prstGeom>
              <a:noFill/>
              <a:ln>
                <a:noFill/>
              </a:ln>
              <a:effectLst>
                <a:outerShdw sx="1000" rotWithShape="0" algn="ctr" sy="1000">
                  <a:srgbClr val="000000"/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262626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Usability</a:t>
                </a:r>
                <a:endParaRPr b="1" sz="1800">
                  <a:solidFill>
                    <a:srgbClr val="262626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30" name="Google Shape;330;p43"/>
              <p:cNvSpPr txBox="1"/>
              <p:nvPr/>
            </p:nvSpPr>
            <p:spPr>
              <a:xfrm flipH="1">
                <a:off x="6712" y="2685"/>
                <a:ext cx="6300" cy="1500"/>
              </a:xfrm>
              <a:prstGeom prst="rect">
                <a:avLst/>
              </a:prstGeom>
              <a:noFill/>
              <a:ln>
                <a:noFill/>
              </a:ln>
              <a:effectLst>
                <a:outerShdw sx="1000" rotWithShape="0" algn="ctr" sy="1000">
                  <a:srgbClr val="000000"/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500">
                    <a:solidFill>
                      <a:schemeClr val="lt2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Easy scheduling, management and invitation</a:t>
                </a:r>
                <a:endParaRPr sz="1400">
                  <a:solidFill>
                    <a:srgbClr val="262626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grpSp>
        <p:nvGrpSpPr>
          <p:cNvPr id="331" name="Google Shape;331;p43"/>
          <p:cNvGrpSpPr/>
          <p:nvPr/>
        </p:nvGrpSpPr>
        <p:grpSpPr>
          <a:xfrm flipH="1" rot="10800000">
            <a:off x="5167296" y="3866968"/>
            <a:ext cx="641828" cy="492264"/>
            <a:chOff x="11671" y="5199"/>
            <a:chExt cx="1525" cy="1084"/>
          </a:xfrm>
        </p:grpSpPr>
        <p:sp>
          <p:nvSpPr>
            <p:cNvPr id="332" name="Google Shape;332;p43"/>
            <p:cNvSpPr/>
            <p:nvPr/>
          </p:nvSpPr>
          <p:spPr>
            <a:xfrm>
              <a:off x="11671" y="5983"/>
              <a:ext cx="300" cy="3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3"/>
            <p:cNvSpPr/>
            <p:nvPr/>
          </p:nvSpPr>
          <p:spPr>
            <a:xfrm flipH="1">
              <a:off x="11809" y="5199"/>
              <a:ext cx="1387" cy="1066"/>
            </a:xfrm>
            <a:custGeom>
              <a:rect b="b" l="l" r="r" t="t"/>
              <a:pathLst>
                <a:path extrusionOk="0" h="1741" w="2040">
                  <a:moveTo>
                    <a:pt x="0" y="1"/>
                  </a:moveTo>
                  <a:cubicBezTo>
                    <a:pt x="19" y="-5"/>
                    <a:pt x="1977" y="12"/>
                    <a:pt x="2019" y="12"/>
                  </a:cubicBezTo>
                  <a:cubicBezTo>
                    <a:pt x="2036" y="1756"/>
                    <a:pt x="2027" y="950"/>
                    <a:pt x="2040" y="1741"/>
                  </a:cubicBezTo>
                </a:path>
              </a:pathLst>
            </a:custGeom>
            <a:noFill/>
            <a:ln cap="flat" cmpd="sng" w="1270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4" name="Google Shape;334;p43"/>
          <p:cNvGrpSpPr/>
          <p:nvPr/>
        </p:nvGrpSpPr>
        <p:grpSpPr>
          <a:xfrm>
            <a:off x="5798231" y="3844974"/>
            <a:ext cx="2777747" cy="948652"/>
            <a:chOff x="6560" y="2096"/>
            <a:chExt cx="6600" cy="2089"/>
          </a:xfrm>
        </p:grpSpPr>
        <p:sp>
          <p:nvSpPr>
            <p:cNvPr id="335" name="Google Shape;335;p43"/>
            <p:cNvSpPr txBox="1"/>
            <p:nvPr/>
          </p:nvSpPr>
          <p:spPr>
            <a:xfrm flipH="1">
              <a:off x="6607" y="2096"/>
              <a:ext cx="4800" cy="600"/>
            </a:xfrm>
            <a:prstGeom prst="rect">
              <a:avLst/>
            </a:prstGeom>
            <a:noFill/>
            <a:ln>
              <a:noFill/>
            </a:ln>
            <a:effectLst>
              <a:outerShdw sx="1000" rotWithShape="0" algn="ctr" sy="1000">
                <a:srgbClr val="000000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6262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Functionality</a:t>
              </a:r>
              <a:endParaRPr b="1" sz="1800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6" name="Google Shape;336;p43"/>
            <p:cNvSpPr txBox="1"/>
            <p:nvPr/>
          </p:nvSpPr>
          <p:spPr>
            <a:xfrm flipH="1">
              <a:off x="6560" y="2685"/>
              <a:ext cx="6600" cy="1500"/>
            </a:xfrm>
            <a:prstGeom prst="rect">
              <a:avLst/>
            </a:prstGeom>
            <a:noFill/>
            <a:ln>
              <a:noFill/>
            </a:ln>
            <a:effectLst>
              <a:outerShdw sx="1000" rotWithShape="0" algn="ctr" sy="1000">
                <a:srgbClr val="000000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chemeClr val="l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Contributing to the overall goal of the web app</a:t>
              </a:r>
              <a:endParaRPr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37" name="Google Shape;337;p43"/>
          <p:cNvGrpSpPr/>
          <p:nvPr/>
        </p:nvGrpSpPr>
        <p:grpSpPr>
          <a:xfrm>
            <a:off x="435170" y="1638908"/>
            <a:ext cx="3189123" cy="942296"/>
            <a:chOff x="473" y="2740"/>
            <a:chExt cx="7056" cy="2089"/>
          </a:xfrm>
        </p:grpSpPr>
        <p:grpSp>
          <p:nvGrpSpPr>
            <p:cNvPr id="338" name="Google Shape;338;p43"/>
            <p:cNvGrpSpPr/>
            <p:nvPr/>
          </p:nvGrpSpPr>
          <p:grpSpPr>
            <a:xfrm rot="10800000">
              <a:off x="6005" y="2867"/>
              <a:ext cx="1525" cy="1253"/>
              <a:chOff x="11165" y="5199"/>
              <a:chExt cx="1525" cy="1253"/>
            </a:xfrm>
          </p:grpSpPr>
          <p:sp>
            <p:nvSpPr>
              <p:cNvPr id="339" name="Google Shape;339;p43"/>
              <p:cNvSpPr/>
              <p:nvPr/>
            </p:nvSpPr>
            <p:spPr>
              <a:xfrm>
                <a:off x="11165" y="6152"/>
                <a:ext cx="300" cy="3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43"/>
              <p:cNvSpPr/>
              <p:nvPr/>
            </p:nvSpPr>
            <p:spPr>
              <a:xfrm flipH="1">
                <a:off x="11303" y="5199"/>
                <a:ext cx="1387" cy="1066"/>
              </a:xfrm>
              <a:custGeom>
                <a:rect b="b" l="l" r="r" t="t"/>
                <a:pathLst>
                  <a:path extrusionOk="0" h="1741" w="2040">
                    <a:moveTo>
                      <a:pt x="0" y="1"/>
                    </a:moveTo>
                    <a:cubicBezTo>
                      <a:pt x="19" y="-5"/>
                      <a:pt x="1977" y="12"/>
                      <a:pt x="2019" y="12"/>
                    </a:cubicBezTo>
                    <a:cubicBezTo>
                      <a:pt x="2036" y="1756"/>
                      <a:pt x="2027" y="950"/>
                      <a:pt x="2040" y="1741"/>
                    </a:cubicBezTo>
                  </a:path>
                </a:pathLst>
              </a:custGeom>
              <a:noFill/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1" name="Google Shape;341;p43"/>
            <p:cNvGrpSpPr/>
            <p:nvPr/>
          </p:nvGrpSpPr>
          <p:grpSpPr>
            <a:xfrm flipH="1">
              <a:off x="473" y="2740"/>
              <a:ext cx="6009" cy="2089"/>
              <a:chOff x="5784" y="2096"/>
              <a:chExt cx="6009" cy="2089"/>
            </a:xfrm>
          </p:grpSpPr>
          <p:sp>
            <p:nvSpPr>
              <p:cNvPr id="342" name="Google Shape;342;p43"/>
              <p:cNvSpPr txBox="1"/>
              <p:nvPr/>
            </p:nvSpPr>
            <p:spPr>
              <a:xfrm flipH="1">
                <a:off x="7593" y="2096"/>
                <a:ext cx="4200" cy="600"/>
              </a:xfrm>
              <a:prstGeom prst="rect">
                <a:avLst/>
              </a:prstGeom>
              <a:noFill/>
              <a:ln>
                <a:noFill/>
              </a:ln>
              <a:effectLst>
                <a:outerShdw sx="1000" rotWithShape="0" algn="ctr" sy="1000">
                  <a:srgbClr val="000000"/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262626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External API</a:t>
                </a:r>
                <a:endParaRPr b="1" sz="1800">
                  <a:solidFill>
                    <a:srgbClr val="262626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43" name="Google Shape;343;p43"/>
              <p:cNvSpPr txBox="1"/>
              <p:nvPr/>
            </p:nvSpPr>
            <p:spPr>
              <a:xfrm flipH="1">
                <a:off x="5784" y="2685"/>
                <a:ext cx="6000" cy="1500"/>
              </a:xfrm>
              <a:prstGeom prst="rect">
                <a:avLst/>
              </a:prstGeom>
              <a:noFill/>
              <a:ln>
                <a:noFill/>
              </a:ln>
              <a:effectLst>
                <a:outerShdw sx="1000" rotWithShape="0" algn="ctr" sy="1000">
                  <a:srgbClr val="000000"/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500">
                    <a:solidFill>
                      <a:schemeClr val="lt2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Utilising zoom and zoom API to provide video chats</a:t>
                </a:r>
                <a:endParaRPr sz="1400">
                  <a:solidFill>
                    <a:srgbClr val="262626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grpSp>
        <p:nvGrpSpPr>
          <p:cNvPr id="344" name="Google Shape;344;p43"/>
          <p:cNvGrpSpPr/>
          <p:nvPr/>
        </p:nvGrpSpPr>
        <p:grpSpPr>
          <a:xfrm flipH="1">
            <a:off x="2854944" y="3952975"/>
            <a:ext cx="641828" cy="492264"/>
            <a:chOff x="11671" y="5199"/>
            <a:chExt cx="1525" cy="1084"/>
          </a:xfrm>
        </p:grpSpPr>
        <p:sp>
          <p:nvSpPr>
            <p:cNvPr id="345" name="Google Shape;345;p43"/>
            <p:cNvSpPr/>
            <p:nvPr/>
          </p:nvSpPr>
          <p:spPr>
            <a:xfrm>
              <a:off x="11671" y="5983"/>
              <a:ext cx="300" cy="3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3"/>
            <p:cNvSpPr/>
            <p:nvPr/>
          </p:nvSpPr>
          <p:spPr>
            <a:xfrm flipH="1">
              <a:off x="11809" y="5199"/>
              <a:ext cx="1387" cy="1066"/>
            </a:xfrm>
            <a:custGeom>
              <a:rect b="b" l="l" r="r" t="t"/>
              <a:pathLst>
                <a:path extrusionOk="0" h="1741" w="2040">
                  <a:moveTo>
                    <a:pt x="0" y="1"/>
                  </a:moveTo>
                  <a:cubicBezTo>
                    <a:pt x="19" y="-5"/>
                    <a:pt x="1977" y="12"/>
                    <a:pt x="2019" y="12"/>
                  </a:cubicBezTo>
                  <a:cubicBezTo>
                    <a:pt x="2036" y="1756"/>
                    <a:pt x="2027" y="950"/>
                    <a:pt x="2040" y="1741"/>
                  </a:cubicBezTo>
                </a:path>
              </a:pathLst>
            </a:custGeom>
            <a:noFill/>
            <a:ln cap="flat" cmpd="sng" w="1270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7" name="Google Shape;347;p43"/>
          <p:cNvGrpSpPr/>
          <p:nvPr/>
        </p:nvGrpSpPr>
        <p:grpSpPr>
          <a:xfrm flipH="1">
            <a:off x="792744" y="3502251"/>
            <a:ext cx="2809312" cy="942294"/>
            <a:chOff x="6684" y="2096"/>
            <a:chExt cx="5100" cy="2089"/>
          </a:xfrm>
        </p:grpSpPr>
        <p:sp>
          <p:nvSpPr>
            <p:cNvPr id="348" name="Google Shape;348;p43"/>
            <p:cNvSpPr txBox="1"/>
            <p:nvPr/>
          </p:nvSpPr>
          <p:spPr>
            <a:xfrm flipH="1">
              <a:off x="8449" y="2096"/>
              <a:ext cx="3300" cy="600"/>
            </a:xfrm>
            <a:prstGeom prst="rect">
              <a:avLst/>
            </a:prstGeom>
            <a:noFill/>
            <a:ln>
              <a:noFill/>
            </a:ln>
            <a:effectLst>
              <a:outerShdw sx="1000" rotWithShape="0" algn="ctr" sy="1000">
                <a:srgbClr val="000000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6262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Integration</a:t>
              </a:r>
              <a:endParaRPr b="1" sz="1800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9" name="Google Shape;349;p43"/>
            <p:cNvSpPr txBox="1"/>
            <p:nvPr/>
          </p:nvSpPr>
          <p:spPr>
            <a:xfrm flipH="1">
              <a:off x="6684" y="2685"/>
              <a:ext cx="5100" cy="1500"/>
            </a:xfrm>
            <a:prstGeom prst="rect">
              <a:avLst/>
            </a:prstGeom>
            <a:noFill/>
            <a:ln>
              <a:noFill/>
            </a:ln>
            <a:effectLst>
              <a:outerShdw sx="1000" rotWithShape="0" algn="ctr" sy="1000">
                <a:srgbClr val="000000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>
                  <a:solidFill>
                    <a:schemeClr val="l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Integrating video chat scheduling to the web app</a:t>
              </a:r>
              <a:endParaRPr sz="14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50" name="Google Shape;350;p43"/>
          <p:cNvGrpSpPr/>
          <p:nvPr/>
        </p:nvGrpSpPr>
        <p:grpSpPr>
          <a:xfrm>
            <a:off x="6213142" y="2454876"/>
            <a:ext cx="2796080" cy="953647"/>
            <a:chOff x="6377" y="2721"/>
            <a:chExt cx="5700" cy="2100"/>
          </a:xfrm>
        </p:grpSpPr>
        <p:sp>
          <p:nvSpPr>
            <p:cNvPr id="351" name="Google Shape;351;p43"/>
            <p:cNvSpPr txBox="1"/>
            <p:nvPr/>
          </p:nvSpPr>
          <p:spPr>
            <a:xfrm flipH="1">
              <a:off x="6441" y="2721"/>
              <a:ext cx="3900" cy="600"/>
            </a:xfrm>
            <a:prstGeom prst="rect">
              <a:avLst/>
            </a:prstGeom>
            <a:noFill/>
            <a:ln>
              <a:noFill/>
            </a:ln>
            <a:effectLst>
              <a:outerShdw sx="1000" rotWithShape="0" algn="ctr" sy="1000">
                <a:srgbClr val="000000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6262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Security</a:t>
              </a:r>
              <a:endParaRPr b="1" sz="1800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52" name="Google Shape;352;p43"/>
            <p:cNvSpPr txBox="1"/>
            <p:nvPr/>
          </p:nvSpPr>
          <p:spPr>
            <a:xfrm flipH="1">
              <a:off x="6377" y="3321"/>
              <a:ext cx="5700" cy="1500"/>
            </a:xfrm>
            <a:prstGeom prst="rect">
              <a:avLst/>
            </a:prstGeom>
            <a:noFill/>
            <a:ln>
              <a:noFill/>
            </a:ln>
            <a:effectLst>
              <a:outerShdw sx="1000" rotWithShape="0" algn="ctr" sy="1000">
                <a:srgbClr val="000000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>
                  <a:solidFill>
                    <a:schemeClr val="l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Oauth authentication used to ensure security of user accounts</a:t>
              </a:r>
              <a:endParaRPr sz="14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53" name="Google Shape;353;p43"/>
          <p:cNvGrpSpPr/>
          <p:nvPr/>
        </p:nvGrpSpPr>
        <p:grpSpPr>
          <a:xfrm>
            <a:off x="5596539" y="2867909"/>
            <a:ext cx="631306" cy="136235"/>
            <a:chOff x="11673" y="5884"/>
            <a:chExt cx="1500" cy="300"/>
          </a:xfrm>
        </p:grpSpPr>
        <p:sp>
          <p:nvSpPr>
            <p:cNvPr id="354" name="Google Shape;354;p43"/>
            <p:cNvSpPr/>
            <p:nvPr/>
          </p:nvSpPr>
          <p:spPr>
            <a:xfrm>
              <a:off x="11673" y="5884"/>
              <a:ext cx="300" cy="3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5" name="Google Shape;355;p43"/>
            <p:cNvCxnSpPr/>
            <p:nvPr/>
          </p:nvCxnSpPr>
          <p:spPr>
            <a:xfrm>
              <a:off x="11673" y="6025"/>
              <a:ext cx="1500" cy="0"/>
            </a:xfrm>
            <a:prstGeom prst="straightConnector1">
              <a:avLst/>
            </a:prstGeom>
            <a:noFill/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Video Chatting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1" name="Google Shape;361;p44"/>
          <p:cNvSpPr/>
          <p:nvPr/>
        </p:nvSpPr>
        <p:spPr>
          <a:xfrm flipH="1" rot="-8100000">
            <a:off x="3761711" y="3083044"/>
            <a:ext cx="1259640" cy="1259640"/>
          </a:xfrm>
          <a:prstGeom prst="snip1Rect">
            <a:avLst>
              <a:gd fmla="val 50000" name="adj"/>
            </a:avLst>
          </a:prstGeom>
          <a:solidFill>
            <a:srgbClr val="013F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4"/>
          <p:cNvSpPr/>
          <p:nvPr/>
        </p:nvSpPr>
        <p:spPr>
          <a:xfrm rot="-2700000">
            <a:off x="3772629" y="1226542"/>
            <a:ext cx="1259640" cy="1259640"/>
          </a:xfrm>
          <a:prstGeom prst="snip1Rect">
            <a:avLst>
              <a:gd fmla="val 50000" name="adj"/>
            </a:avLst>
          </a:prstGeom>
          <a:solidFill>
            <a:srgbClr val="013F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4"/>
          <p:cNvSpPr/>
          <p:nvPr/>
        </p:nvSpPr>
        <p:spPr>
          <a:xfrm rot="-8100000">
            <a:off x="2813413" y="2153259"/>
            <a:ext cx="1259640" cy="1259640"/>
          </a:xfrm>
          <a:prstGeom prst="snip1Rect">
            <a:avLst>
              <a:gd fmla="val 50000" name="adj"/>
            </a:avLst>
          </a:prstGeom>
          <a:solidFill>
            <a:srgbClr val="013F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4"/>
          <p:cNvSpPr/>
          <p:nvPr/>
        </p:nvSpPr>
        <p:spPr>
          <a:xfrm flipH="1" rot="8100000">
            <a:off x="4721658" y="2153259"/>
            <a:ext cx="1259640" cy="1259640"/>
          </a:xfrm>
          <a:prstGeom prst="snip1Rect">
            <a:avLst>
              <a:gd fmla="val 50000" name="adj"/>
            </a:avLst>
          </a:prstGeom>
          <a:solidFill>
            <a:srgbClr val="013F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p44"/>
          <p:cNvGrpSpPr/>
          <p:nvPr/>
        </p:nvGrpSpPr>
        <p:grpSpPr>
          <a:xfrm flipH="1" rot="10800000">
            <a:off x="4300994" y="4221729"/>
            <a:ext cx="1500013" cy="401111"/>
            <a:chOff x="11671" y="5438"/>
            <a:chExt cx="3160" cy="845"/>
          </a:xfrm>
        </p:grpSpPr>
        <p:sp>
          <p:nvSpPr>
            <p:cNvPr id="366" name="Google Shape;366;p44"/>
            <p:cNvSpPr/>
            <p:nvPr/>
          </p:nvSpPr>
          <p:spPr>
            <a:xfrm>
              <a:off x="11671" y="5983"/>
              <a:ext cx="300" cy="3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4"/>
            <p:cNvSpPr/>
            <p:nvPr/>
          </p:nvSpPr>
          <p:spPr>
            <a:xfrm flipH="1">
              <a:off x="11807" y="5438"/>
              <a:ext cx="3024" cy="827"/>
            </a:xfrm>
            <a:custGeom>
              <a:rect b="b" l="l" r="r" t="t"/>
              <a:pathLst>
                <a:path extrusionOk="0" h="1741" w="2040">
                  <a:moveTo>
                    <a:pt x="0" y="1"/>
                  </a:moveTo>
                  <a:cubicBezTo>
                    <a:pt x="19" y="-5"/>
                    <a:pt x="1977" y="12"/>
                    <a:pt x="2019" y="12"/>
                  </a:cubicBezTo>
                  <a:cubicBezTo>
                    <a:pt x="2036" y="1756"/>
                    <a:pt x="2027" y="950"/>
                    <a:pt x="2040" y="1741"/>
                  </a:cubicBezTo>
                </a:path>
              </a:pathLst>
            </a:custGeom>
            <a:noFill/>
            <a:ln cap="flat" cmpd="sng" w="1270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44"/>
          <p:cNvGrpSpPr/>
          <p:nvPr/>
        </p:nvGrpSpPr>
        <p:grpSpPr>
          <a:xfrm>
            <a:off x="5765690" y="4023314"/>
            <a:ext cx="2990533" cy="991612"/>
            <a:chOff x="6695" y="2096"/>
            <a:chExt cx="6300" cy="2089"/>
          </a:xfrm>
        </p:grpSpPr>
        <p:sp>
          <p:nvSpPr>
            <p:cNvPr id="369" name="Google Shape;369;p44"/>
            <p:cNvSpPr txBox="1"/>
            <p:nvPr/>
          </p:nvSpPr>
          <p:spPr>
            <a:xfrm flipH="1">
              <a:off x="6695" y="2096"/>
              <a:ext cx="6300" cy="600"/>
            </a:xfrm>
            <a:prstGeom prst="rect">
              <a:avLst/>
            </a:prstGeom>
            <a:noFill/>
            <a:ln>
              <a:noFill/>
            </a:ln>
            <a:effectLst>
              <a:outerShdw sx="1000" rotWithShape="0" algn="ctr" sy="1000">
                <a:srgbClr val="000000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6262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View Meetings</a:t>
              </a:r>
              <a:endParaRPr b="1" sz="1800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70" name="Google Shape;370;p44"/>
            <p:cNvSpPr txBox="1"/>
            <p:nvPr/>
          </p:nvSpPr>
          <p:spPr>
            <a:xfrm flipH="1">
              <a:off x="6768" y="2685"/>
              <a:ext cx="5400" cy="1500"/>
            </a:xfrm>
            <a:prstGeom prst="rect">
              <a:avLst/>
            </a:prstGeom>
            <a:noFill/>
            <a:ln>
              <a:noFill/>
            </a:ln>
            <a:effectLst>
              <a:outerShdw sx="1000" rotWithShape="0" algn="ctr" sy="1000">
                <a:srgbClr val="000000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chemeClr val="l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Users would be able to view a list of their existing meetings</a:t>
              </a:r>
              <a:endParaRPr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71" name="Google Shape;371;p44"/>
          <p:cNvGrpSpPr/>
          <p:nvPr/>
        </p:nvGrpSpPr>
        <p:grpSpPr>
          <a:xfrm>
            <a:off x="6528271" y="2223763"/>
            <a:ext cx="2438904" cy="991629"/>
            <a:chOff x="6646" y="2096"/>
            <a:chExt cx="5138" cy="2089"/>
          </a:xfrm>
        </p:grpSpPr>
        <p:sp>
          <p:nvSpPr>
            <p:cNvPr id="372" name="Google Shape;372;p44"/>
            <p:cNvSpPr txBox="1"/>
            <p:nvPr/>
          </p:nvSpPr>
          <p:spPr>
            <a:xfrm flipH="1">
              <a:off x="6646" y="2096"/>
              <a:ext cx="4500" cy="600"/>
            </a:xfrm>
            <a:prstGeom prst="rect">
              <a:avLst/>
            </a:prstGeom>
            <a:noFill/>
            <a:ln>
              <a:noFill/>
            </a:ln>
            <a:effectLst>
              <a:outerShdw sx="1000" rotWithShape="0" algn="ctr" sy="1000">
                <a:srgbClr val="000000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6262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Send Invitation</a:t>
              </a:r>
              <a:endParaRPr b="1" sz="1800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73" name="Google Shape;373;p44"/>
            <p:cNvSpPr txBox="1"/>
            <p:nvPr/>
          </p:nvSpPr>
          <p:spPr>
            <a:xfrm flipH="1">
              <a:off x="6684" y="2685"/>
              <a:ext cx="5100" cy="1500"/>
            </a:xfrm>
            <a:prstGeom prst="rect">
              <a:avLst/>
            </a:prstGeom>
            <a:noFill/>
            <a:ln>
              <a:noFill/>
            </a:ln>
            <a:effectLst>
              <a:outerShdw sx="1000" rotWithShape="0" algn="ctr" sy="1000">
                <a:srgbClr val="000000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chemeClr val="l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Users would be able to get an invitation of the meeting and send it to the other person</a:t>
              </a:r>
              <a:endParaRPr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74" name="Google Shape;374;p44"/>
          <p:cNvGrpSpPr/>
          <p:nvPr/>
        </p:nvGrpSpPr>
        <p:grpSpPr>
          <a:xfrm>
            <a:off x="5861768" y="2713173"/>
            <a:ext cx="712032" cy="142406"/>
            <a:chOff x="11673" y="5884"/>
            <a:chExt cx="1500" cy="300"/>
          </a:xfrm>
        </p:grpSpPr>
        <p:sp>
          <p:nvSpPr>
            <p:cNvPr id="375" name="Google Shape;375;p44"/>
            <p:cNvSpPr/>
            <p:nvPr/>
          </p:nvSpPr>
          <p:spPr>
            <a:xfrm>
              <a:off x="11673" y="5884"/>
              <a:ext cx="300" cy="3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6" name="Google Shape;376;p44"/>
            <p:cNvCxnSpPr/>
            <p:nvPr/>
          </p:nvCxnSpPr>
          <p:spPr>
            <a:xfrm>
              <a:off x="11673" y="6025"/>
              <a:ext cx="1500" cy="0"/>
            </a:xfrm>
            <a:prstGeom prst="straightConnector1">
              <a:avLst/>
            </a:prstGeom>
            <a:noFill/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77" name="Google Shape;377;p44"/>
          <p:cNvGrpSpPr/>
          <p:nvPr/>
        </p:nvGrpSpPr>
        <p:grpSpPr>
          <a:xfrm flipH="1">
            <a:off x="2223760" y="2713173"/>
            <a:ext cx="712032" cy="142406"/>
            <a:chOff x="11673" y="5884"/>
            <a:chExt cx="1500" cy="300"/>
          </a:xfrm>
        </p:grpSpPr>
        <p:sp>
          <p:nvSpPr>
            <p:cNvPr id="378" name="Google Shape;378;p44"/>
            <p:cNvSpPr/>
            <p:nvPr/>
          </p:nvSpPr>
          <p:spPr>
            <a:xfrm>
              <a:off x="11673" y="5884"/>
              <a:ext cx="300" cy="3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9" name="Google Shape;379;p44"/>
            <p:cNvCxnSpPr/>
            <p:nvPr/>
          </p:nvCxnSpPr>
          <p:spPr>
            <a:xfrm>
              <a:off x="11673" y="6025"/>
              <a:ext cx="1500" cy="0"/>
            </a:xfrm>
            <a:prstGeom prst="straightConnector1">
              <a:avLst/>
            </a:prstGeom>
            <a:noFill/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80" name="Google Shape;380;p44"/>
          <p:cNvSpPr txBox="1"/>
          <p:nvPr/>
        </p:nvSpPr>
        <p:spPr>
          <a:xfrm flipH="1">
            <a:off x="2934733" y="2548468"/>
            <a:ext cx="1095300" cy="768000"/>
          </a:xfrm>
          <a:prstGeom prst="rect">
            <a:avLst/>
          </a:prstGeom>
          <a:noFill/>
          <a:ln>
            <a:noFill/>
          </a:ln>
          <a:effectLst>
            <a:outerShdw sx="1000" rotWithShape="0" algn="ctr" sy="10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Schedule Meeting</a:t>
            </a:r>
            <a:endParaRPr sz="1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1" name="Google Shape;381;p44"/>
          <p:cNvSpPr txBox="1"/>
          <p:nvPr/>
        </p:nvSpPr>
        <p:spPr>
          <a:xfrm flipH="1">
            <a:off x="3919822" y="3320099"/>
            <a:ext cx="1095300" cy="768000"/>
          </a:xfrm>
          <a:prstGeom prst="rect">
            <a:avLst/>
          </a:prstGeom>
          <a:noFill/>
          <a:ln>
            <a:noFill/>
          </a:ln>
          <a:effectLst>
            <a:outerShdw sx="1000" rotWithShape="0" algn="ctr" sy="10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 Meetings</a:t>
            </a:r>
            <a:endParaRPr sz="1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2" name="Google Shape;382;p44"/>
          <p:cNvSpPr txBox="1"/>
          <p:nvPr/>
        </p:nvSpPr>
        <p:spPr>
          <a:xfrm flipH="1">
            <a:off x="3843622" y="1521381"/>
            <a:ext cx="1095300" cy="768000"/>
          </a:xfrm>
          <a:prstGeom prst="rect">
            <a:avLst/>
          </a:prstGeom>
          <a:noFill/>
          <a:ln>
            <a:noFill/>
          </a:ln>
          <a:effectLst>
            <a:outerShdw sx="1000" rotWithShape="0" algn="ctr" sy="10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Delete Meeting</a:t>
            </a:r>
            <a:endParaRPr sz="1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3" name="Google Shape;383;p44"/>
          <p:cNvSpPr txBox="1"/>
          <p:nvPr/>
        </p:nvSpPr>
        <p:spPr>
          <a:xfrm flipH="1">
            <a:off x="4701185" y="2472281"/>
            <a:ext cx="1095300" cy="768000"/>
          </a:xfrm>
          <a:prstGeom prst="rect">
            <a:avLst/>
          </a:prstGeom>
          <a:noFill/>
          <a:ln>
            <a:noFill/>
          </a:ln>
          <a:effectLst>
            <a:outerShdw sx="1000" rotWithShape="0" algn="ctr" sy="10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Send Invitation</a:t>
            </a:r>
            <a:endParaRPr sz="1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4" name="Google Shape;384;p44"/>
          <p:cNvSpPr/>
          <p:nvPr/>
        </p:nvSpPr>
        <p:spPr>
          <a:xfrm>
            <a:off x="3232947" y="2026300"/>
            <a:ext cx="420000" cy="1974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4"/>
          <p:cNvSpPr/>
          <p:nvPr/>
        </p:nvSpPr>
        <p:spPr>
          <a:xfrm>
            <a:off x="5152109" y="2015382"/>
            <a:ext cx="420000" cy="1974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4"/>
          <p:cNvSpPr/>
          <p:nvPr/>
        </p:nvSpPr>
        <p:spPr>
          <a:xfrm>
            <a:off x="4181373" y="2912067"/>
            <a:ext cx="420000" cy="1974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4"/>
          <p:cNvSpPr txBox="1"/>
          <p:nvPr>
            <p:ph idx="1" type="body"/>
          </p:nvPr>
        </p:nvSpPr>
        <p:spPr>
          <a:xfrm>
            <a:off x="311700" y="1152475"/>
            <a:ext cx="2909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Expected Outcome</a:t>
            </a:r>
            <a:r>
              <a:rPr b="1" lang="en" sz="1400"/>
              <a:t>:</a:t>
            </a:r>
            <a:endParaRPr/>
          </a:p>
        </p:txBody>
      </p:sp>
      <p:grpSp>
        <p:nvGrpSpPr>
          <p:cNvPr id="388" name="Google Shape;388;p44"/>
          <p:cNvGrpSpPr/>
          <p:nvPr/>
        </p:nvGrpSpPr>
        <p:grpSpPr>
          <a:xfrm>
            <a:off x="4300994" y="937367"/>
            <a:ext cx="1500013" cy="401111"/>
            <a:chOff x="11671" y="5438"/>
            <a:chExt cx="3160" cy="845"/>
          </a:xfrm>
        </p:grpSpPr>
        <p:sp>
          <p:nvSpPr>
            <p:cNvPr id="389" name="Google Shape;389;p44"/>
            <p:cNvSpPr/>
            <p:nvPr/>
          </p:nvSpPr>
          <p:spPr>
            <a:xfrm>
              <a:off x="11671" y="5983"/>
              <a:ext cx="300" cy="3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4"/>
            <p:cNvSpPr/>
            <p:nvPr/>
          </p:nvSpPr>
          <p:spPr>
            <a:xfrm flipH="1">
              <a:off x="11807" y="5438"/>
              <a:ext cx="3024" cy="827"/>
            </a:xfrm>
            <a:custGeom>
              <a:rect b="b" l="l" r="r" t="t"/>
              <a:pathLst>
                <a:path extrusionOk="0" h="1741" w="2040">
                  <a:moveTo>
                    <a:pt x="0" y="1"/>
                  </a:moveTo>
                  <a:cubicBezTo>
                    <a:pt x="19" y="-5"/>
                    <a:pt x="1977" y="12"/>
                    <a:pt x="2019" y="12"/>
                  </a:cubicBezTo>
                  <a:cubicBezTo>
                    <a:pt x="2036" y="1756"/>
                    <a:pt x="2027" y="950"/>
                    <a:pt x="2040" y="1741"/>
                  </a:cubicBezTo>
                </a:path>
              </a:pathLst>
            </a:custGeom>
            <a:noFill/>
            <a:ln cap="flat" cmpd="sng" w="1270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1" name="Google Shape;391;p44"/>
          <p:cNvGrpSpPr/>
          <p:nvPr/>
        </p:nvGrpSpPr>
        <p:grpSpPr>
          <a:xfrm>
            <a:off x="264922" y="2554881"/>
            <a:ext cx="3132939" cy="991622"/>
            <a:chOff x="6681" y="2096"/>
            <a:chExt cx="6600" cy="2089"/>
          </a:xfrm>
        </p:grpSpPr>
        <p:sp>
          <p:nvSpPr>
            <p:cNvPr id="392" name="Google Shape;392;p44"/>
            <p:cNvSpPr txBox="1"/>
            <p:nvPr/>
          </p:nvSpPr>
          <p:spPr>
            <a:xfrm flipH="1">
              <a:off x="6684" y="2685"/>
              <a:ext cx="5100" cy="1500"/>
            </a:xfrm>
            <a:prstGeom prst="rect">
              <a:avLst/>
            </a:prstGeom>
            <a:noFill/>
            <a:ln>
              <a:noFill/>
            </a:ln>
            <a:effectLst>
              <a:outerShdw sx="1000" rotWithShape="0" algn="ctr" sy="1000">
                <a:srgbClr val="000000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500">
                  <a:solidFill>
                    <a:schemeClr val="l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Users would be able to schedule a video chat on the web app</a:t>
              </a:r>
              <a:endParaRPr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93" name="Google Shape;393;p44"/>
            <p:cNvSpPr txBox="1"/>
            <p:nvPr/>
          </p:nvSpPr>
          <p:spPr>
            <a:xfrm flipH="1">
              <a:off x="6681" y="2096"/>
              <a:ext cx="6600" cy="600"/>
            </a:xfrm>
            <a:prstGeom prst="rect">
              <a:avLst/>
            </a:prstGeom>
            <a:noFill/>
            <a:ln>
              <a:noFill/>
            </a:ln>
            <a:effectLst>
              <a:outerShdw sx="1000" rotWithShape="0" algn="ctr" sy="1000">
                <a:srgbClr val="000000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6262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Schedule Meeting</a:t>
              </a:r>
              <a:endParaRPr b="1" sz="1800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94" name="Google Shape;394;p44"/>
          <p:cNvGrpSpPr/>
          <p:nvPr/>
        </p:nvGrpSpPr>
        <p:grpSpPr>
          <a:xfrm>
            <a:off x="5800993" y="593326"/>
            <a:ext cx="2420908" cy="822524"/>
            <a:chOff x="7590" y="1909"/>
            <a:chExt cx="5100" cy="1733"/>
          </a:xfrm>
        </p:grpSpPr>
        <p:sp>
          <p:nvSpPr>
            <p:cNvPr id="395" name="Google Shape;395;p44"/>
            <p:cNvSpPr txBox="1"/>
            <p:nvPr/>
          </p:nvSpPr>
          <p:spPr>
            <a:xfrm flipH="1">
              <a:off x="7594" y="1909"/>
              <a:ext cx="4500" cy="600"/>
            </a:xfrm>
            <a:prstGeom prst="rect">
              <a:avLst/>
            </a:prstGeom>
            <a:noFill/>
            <a:ln>
              <a:noFill/>
            </a:ln>
            <a:effectLst>
              <a:outerShdw sx="1000" rotWithShape="0" algn="ctr" sy="1000">
                <a:srgbClr val="000000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6262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Delete Meeting</a:t>
              </a:r>
              <a:endParaRPr b="1" sz="1800">
                <a:solidFill>
                  <a:srgbClr val="26262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96" name="Google Shape;396;p44"/>
            <p:cNvSpPr txBox="1"/>
            <p:nvPr/>
          </p:nvSpPr>
          <p:spPr>
            <a:xfrm flipH="1">
              <a:off x="7590" y="2442"/>
              <a:ext cx="5100" cy="1200"/>
            </a:xfrm>
            <a:prstGeom prst="rect">
              <a:avLst/>
            </a:prstGeom>
            <a:noFill/>
            <a:ln>
              <a:noFill/>
            </a:ln>
            <a:effectLst>
              <a:outerShdw sx="1000" rotWithShape="0" algn="ctr" sy="1000">
                <a:srgbClr val="000000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500">
                  <a:solidFill>
                    <a:schemeClr val="l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Users would be able to delete a scheduled meeting</a:t>
              </a:r>
              <a:endParaRPr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/>
          <p:nvPr>
            <p:ph idx="1" type="body"/>
          </p:nvPr>
        </p:nvSpPr>
        <p:spPr>
          <a:xfrm>
            <a:off x="311700" y="1152475"/>
            <a:ext cx="2909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Expected Outcome</a:t>
            </a:r>
            <a:r>
              <a:rPr b="1" lang="en" sz="1400"/>
              <a:t>:</a:t>
            </a:r>
            <a:endParaRPr/>
          </a:p>
        </p:txBody>
      </p:sp>
      <p:sp>
        <p:nvSpPr>
          <p:cNvPr id="402" name="Google Shape;402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Video Chatting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03" name="Google Shape;4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063" y="1600075"/>
            <a:ext cx="5981875" cy="3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 txBox="1"/>
          <p:nvPr>
            <p:ph idx="1" type="body"/>
          </p:nvPr>
        </p:nvSpPr>
        <p:spPr>
          <a:xfrm>
            <a:off x="1870250" y="1963125"/>
            <a:ext cx="2774400" cy="17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000000"/>
                </a:solidFill>
              </a:rPr>
              <a:t>THANK YOU</a:t>
            </a:r>
            <a:endParaRPr b="1" sz="3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000000"/>
                </a:solidFill>
              </a:rPr>
              <a:t>Any questions?</a:t>
            </a:r>
            <a:endParaRPr b="1" i="1"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9" name="Google Shape;409;p46"/>
          <p:cNvSpPr/>
          <p:nvPr/>
        </p:nvSpPr>
        <p:spPr>
          <a:xfrm>
            <a:off x="6256597" y="1747324"/>
            <a:ext cx="1698300" cy="1700700"/>
          </a:xfrm>
          <a:prstGeom prst="roundRect">
            <a:avLst>
              <a:gd fmla="val 16667" name="adj"/>
            </a:avLst>
          </a:prstGeom>
          <a:solidFill>
            <a:srgbClr val="013F5D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6"/>
          <p:cNvSpPr/>
          <p:nvPr/>
        </p:nvSpPr>
        <p:spPr>
          <a:xfrm>
            <a:off x="5378965" y="1084118"/>
            <a:ext cx="877800" cy="879000"/>
          </a:xfrm>
          <a:prstGeom prst="roundRect">
            <a:avLst>
              <a:gd fmla="val 16667" name="adj"/>
            </a:avLst>
          </a:prstGeom>
          <a:solidFill>
            <a:srgbClr val="013F5D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6"/>
          <p:cNvSpPr/>
          <p:nvPr/>
        </p:nvSpPr>
        <p:spPr>
          <a:xfrm>
            <a:off x="5050003" y="1747324"/>
            <a:ext cx="534600" cy="535200"/>
          </a:xfrm>
          <a:prstGeom prst="roundRect">
            <a:avLst>
              <a:gd fmla="val 16667" name="adj"/>
            </a:avLst>
          </a:prstGeom>
          <a:solidFill>
            <a:srgbClr val="013F5D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6"/>
          <p:cNvSpPr/>
          <p:nvPr/>
        </p:nvSpPr>
        <p:spPr>
          <a:xfrm>
            <a:off x="7001049" y="3527719"/>
            <a:ext cx="372000" cy="372300"/>
          </a:xfrm>
          <a:prstGeom prst="roundRect">
            <a:avLst>
              <a:gd fmla="val 16667" name="adj"/>
            </a:avLst>
          </a:prstGeom>
          <a:solidFill>
            <a:srgbClr val="013F5D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6"/>
          <p:cNvSpPr/>
          <p:nvPr/>
        </p:nvSpPr>
        <p:spPr>
          <a:xfrm>
            <a:off x="7507054" y="3604381"/>
            <a:ext cx="572400" cy="572700"/>
          </a:xfrm>
          <a:prstGeom prst="roundRect">
            <a:avLst>
              <a:gd fmla="val 16667" name="adj"/>
            </a:avLst>
          </a:prstGeom>
          <a:solidFill>
            <a:srgbClr val="013F5D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6"/>
          <p:cNvSpPr/>
          <p:nvPr/>
        </p:nvSpPr>
        <p:spPr>
          <a:xfrm>
            <a:off x="7507054" y="790647"/>
            <a:ext cx="572400" cy="572700"/>
          </a:xfrm>
          <a:prstGeom prst="roundRect">
            <a:avLst>
              <a:gd fmla="val 16667" name="adj"/>
            </a:avLst>
          </a:prstGeom>
          <a:solidFill>
            <a:srgbClr val="013F5D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6"/>
          <p:cNvSpPr/>
          <p:nvPr/>
        </p:nvSpPr>
        <p:spPr>
          <a:xfrm>
            <a:off x="6756620" y="2271979"/>
            <a:ext cx="696957" cy="575730"/>
          </a:xfrm>
          <a:custGeom>
            <a:rect b="b" l="l" r="r" t="t"/>
            <a:pathLst>
              <a:path extrusionOk="0" h="1042046" w="1366582">
                <a:moveTo>
                  <a:pt x="37022" y="792087"/>
                </a:moveTo>
                <a:lnTo>
                  <a:pt x="185104" y="792087"/>
                </a:lnTo>
                <a:cubicBezTo>
                  <a:pt x="205551" y="792087"/>
                  <a:pt x="222126" y="808662"/>
                  <a:pt x="222126" y="829109"/>
                </a:cubicBezTo>
                <a:lnTo>
                  <a:pt x="222126" y="1005022"/>
                </a:lnTo>
                <a:cubicBezTo>
                  <a:pt x="222126" y="1025469"/>
                  <a:pt x="205551" y="1042044"/>
                  <a:pt x="185104" y="1042044"/>
                </a:cubicBezTo>
                <a:lnTo>
                  <a:pt x="37022" y="1042044"/>
                </a:lnTo>
                <a:cubicBezTo>
                  <a:pt x="16575" y="1042044"/>
                  <a:pt x="0" y="1025469"/>
                  <a:pt x="0" y="1005022"/>
                </a:cubicBezTo>
                <a:lnTo>
                  <a:pt x="0" y="829109"/>
                </a:lnTo>
                <a:cubicBezTo>
                  <a:pt x="0" y="808662"/>
                  <a:pt x="16575" y="792087"/>
                  <a:pt x="37022" y="792087"/>
                </a:cubicBezTo>
                <a:close/>
                <a:moveTo>
                  <a:pt x="308442" y="614561"/>
                </a:moveTo>
                <a:lnTo>
                  <a:pt x="456524" y="614561"/>
                </a:lnTo>
                <a:cubicBezTo>
                  <a:pt x="476971" y="614561"/>
                  <a:pt x="493546" y="631136"/>
                  <a:pt x="493546" y="651583"/>
                </a:cubicBezTo>
                <a:lnTo>
                  <a:pt x="493546" y="1005023"/>
                </a:lnTo>
                <a:cubicBezTo>
                  <a:pt x="493546" y="1025470"/>
                  <a:pt x="476971" y="1042045"/>
                  <a:pt x="456524" y="1042045"/>
                </a:cubicBezTo>
                <a:lnTo>
                  <a:pt x="308442" y="1042045"/>
                </a:lnTo>
                <a:cubicBezTo>
                  <a:pt x="287995" y="1042045"/>
                  <a:pt x="271420" y="1025470"/>
                  <a:pt x="271420" y="1005023"/>
                </a:cubicBezTo>
                <a:lnTo>
                  <a:pt x="271420" y="651583"/>
                </a:lnTo>
                <a:cubicBezTo>
                  <a:pt x="271420" y="631136"/>
                  <a:pt x="287995" y="614561"/>
                  <a:pt x="308442" y="614561"/>
                </a:cubicBezTo>
                <a:close/>
                <a:moveTo>
                  <a:pt x="583127" y="432047"/>
                </a:moveTo>
                <a:lnTo>
                  <a:pt x="744271" y="432047"/>
                </a:lnTo>
                <a:cubicBezTo>
                  <a:pt x="766521" y="432047"/>
                  <a:pt x="784558" y="450084"/>
                  <a:pt x="784558" y="472334"/>
                </a:cubicBezTo>
                <a:lnTo>
                  <a:pt x="784558" y="1001758"/>
                </a:lnTo>
                <a:cubicBezTo>
                  <a:pt x="784558" y="1024008"/>
                  <a:pt x="766521" y="1042045"/>
                  <a:pt x="744271" y="1042045"/>
                </a:cubicBezTo>
                <a:lnTo>
                  <a:pt x="583127" y="1042045"/>
                </a:lnTo>
                <a:cubicBezTo>
                  <a:pt x="560877" y="1042045"/>
                  <a:pt x="542840" y="1024008"/>
                  <a:pt x="542840" y="1001758"/>
                </a:cubicBezTo>
                <a:lnTo>
                  <a:pt x="542840" y="472334"/>
                </a:lnTo>
                <a:cubicBezTo>
                  <a:pt x="542840" y="450084"/>
                  <a:pt x="560877" y="432047"/>
                  <a:pt x="583127" y="432047"/>
                </a:cubicBezTo>
                <a:close/>
                <a:moveTo>
                  <a:pt x="874139" y="210194"/>
                </a:moveTo>
                <a:lnTo>
                  <a:pt x="1035283" y="210194"/>
                </a:lnTo>
                <a:cubicBezTo>
                  <a:pt x="1057533" y="210194"/>
                  <a:pt x="1075570" y="228231"/>
                  <a:pt x="1075570" y="250481"/>
                </a:cubicBezTo>
                <a:lnTo>
                  <a:pt x="1075570" y="1001758"/>
                </a:lnTo>
                <a:cubicBezTo>
                  <a:pt x="1075570" y="1024008"/>
                  <a:pt x="1057533" y="1042045"/>
                  <a:pt x="1035283" y="1042045"/>
                </a:cubicBezTo>
                <a:lnTo>
                  <a:pt x="874139" y="1042045"/>
                </a:lnTo>
                <a:cubicBezTo>
                  <a:pt x="851889" y="1042045"/>
                  <a:pt x="833852" y="1024008"/>
                  <a:pt x="833852" y="1001758"/>
                </a:cubicBezTo>
                <a:lnTo>
                  <a:pt x="833852" y="250481"/>
                </a:lnTo>
                <a:cubicBezTo>
                  <a:pt x="833852" y="228231"/>
                  <a:pt x="851889" y="210194"/>
                  <a:pt x="874139" y="210194"/>
                </a:cubicBezTo>
                <a:close/>
                <a:moveTo>
                  <a:pt x="1165151" y="0"/>
                </a:moveTo>
                <a:lnTo>
                  <a:pt x="1326295" y="0"/>
                </a:lnTo>
                <a:cubicBezTo>
                  <a:pt x="1348545" y="0"/>
                  <a:pt x="1366582" y="18037"/>
                  <a:pt x="1366582" y="40287"/>
                </a:cubicBezTo>
                <a:lnTo>
                  <a:pt x="1366582" y="1001759"/>
                </a:lnTo>
                <a:cubicBezTo>
                  <a:pt x="1366582" y="1024009"/>
                  <a:pt x="1348545" y="1042046"/>
                  <a:pt x="1326295" y="1042046"/>
                </a:cubicBezTo>
                <a:lnTo>
                  <a:pt x="1165151" y="1042046"/>
                </a:lnTo>
                <a:cubicBezTo>
                  <a:pt x="1142901" y="1042046"/>
                  <a:pt x="1124864" y="1024009"/>
                  <a:pt x="1124864" y="1001759"/>
                </a:cubicBezTo>
                <a:lnTo>
                  <a:pt x="1124864" y="40287"/>
                </a:lnTo>
                <a:cubicBezTo>
                  <a:pt x="1124864" y="18037"/>
                  <a:pt x="1142901" y="0"/>
                  <a:pt x="11651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6"/>
          <p:cNvSpPr/>
          <p:nvPr/>
        </p:nvSpPr>
        <p:spPr>
          <a:xfrm>
            <a:off x="5641736" y="1347245"/>
            <a:ext cx="351403" cy="351562"/>
          </a:xfrm>
          <a:custGeom>
            <a:rect b="b" l="l" r="r" t="t"/>
            <a:pathLst>
              <a:path extrusionOk="0" h="390624" w="393729">
                <a:moveTo>
                  <a:pt x="347114" y="112"/>
                </a:moveTo>
                <a:cubicBezTo>
                  <a:pt x="353590" y="546"/>
                  <a:pt x="360089" y="2257"/>
                  <a:pt x="366249" y="5364"/>
                </a:cubicBezTo>
                <a:cubicBezTo>
                  <a:pt x="390891" y="17791"/>
                  <a:pt x="400792" y="47840"/>
                  <a:pt x="388366" y="72481"/>
                </a:cubicBezTo>
                <a:cubicBezTo>
                  <a:pt x="375939" y="97123"/>
                  <a:pt x="345890" y="107025"/>
                  <a:pt x="321248" y="94598"/>
                </a:cubicBezTo>
                <a:cubicBezTo>
                  <a:pt x="314512" y="91201"/>
                  <a:pt x="308877" y="86487"/>
                  <a:pt x="304750" y="80728"/>
                </a:cubicBezTo>
                <a:lnTo>
                  <a:pt x="98330" y="148748"/>
                </a:lnTo>
                <a:cubicBezTo>
                  <a:pt x="98294" y="153464"/>
                  <a:pt x="96795" y="157989"/>
                  <a:pt x="94598" y="162346"/>
                </a:cubicBezTo>
                <a:lnTo>
                  <a:pt x="91507" y="166277"/>
                </a:lnTo>
                <a:lnTo>
                  <a:pt x="229420" y="293815"/>
                </a:lnTo>
                <a:cubicBezTo>
                  <a:pt x="241784" y="289147"/>
                  <a:pt x="255956" y="289607"/>
                  <a:pt x="268686" y="296027"/>
                </a:cubicBezTo>
                <a:cubicBezTo>
                  <a:pt x="293327" y="308454"/>
                  <a:pt x="303229" y="338503"/>
                  <a:pt x="290802" y="363144"/>
                </a:cubicBezTo>
                <a:cubicBezTo>
                  <a:pt x="278375" y="387786"/>
                  <a:pt x="248326" y="397688"/>
                  <a:pt x="223685" y="385261"/>
                </a:cubicBezTo>
                <a:cubicBezTo>
                  <a:pt x="200118" y="373376"/>
                  <a:pt x="190033" y="345372"/>
                  <a:pt x="200613" y="321625"/>
                </a:cubicBezTo>
                <a:lnTo>
                  <a:pt x="56603" y="188448"/>
                </a:lnTo>
                <a:cubicBezTo>
                  <a:pt x="47044" y="190691"/>
                  <a:pt x="36870" y="189197"/>
                  <a:pt x="27481" y="184462"/>
                </a:cubicBezTo>
                <a:cubicBezTo>
                  <a:pt x="2839" y="172035"/>
                  <a:pt x="-7063" y="141986"/>
                  <a:pt x="5364" y="117345"/>
                </a:cubicBezTo>
                <a:cubicBezTo>
                  <a:pt x="17791" y="92703"/>
                  <a:pt x="47840" y="82801"/>
                  <a:pt x="72481" y="95228"/>
                </a:cubicBezTo>
                <a:cubicBezTo>
                  <a:pt x="79414" y="98724"/>
                  <a:pt x="85180" y="103616"/>
                  <a:pt x="89283" y="109639"/>
                </a:cubicBezTo>
                <a:lnTo>
                  <a:pt x="295206" y="41783"/>
                </a:lnTo>
                <a:cubicBezTo>
                  <a:pt x="295278" y="36844"/>
                  <a:pt x="296818" y="32068"/>
                  <a:pt x="299132" y="27480"/>
                </a:cubicBezTo>
                <a:cubicBezTo>
                  <a:pt x="308452" y="8999"/>
                  <a:pt x="327684" y="-1191"/>
                  <a:pt x="347114" y="1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6"/>
          <p:cNvSpPr/>
          <p:nvPr/>
        </p:nvSpPr>
        <p:spPr>
          <a:xfrm>
            <a:off x="7673329" y="927600"/>
            <a:ext cx="262745" cy="332445"/>
          </a:xfrm>
          <a:custGeom>
            <a:rect b="b" l="l" r="r" t="t"/>
            <a:pathLst>
              <a:path extrusionOk="0" h="2509016" w="1364908">
                <a:moveTo>
                  <a:pt x="679534" y="247"/>
                </a:moveTo>
                <a:cubicBezTo>
                  <a:pt x="699929" y="-2303"/>
                  <a:pt x="720325" y="14693"/>
                  <a:pt x="745819" y="58884"/>
                </a:cubicBezTo>
                <a:lnTo>
                  <a:pt x="895387" y="351220"/>
                </a:lnTo>
                <a:cubicBezTo>
                  <a:pt x="940710" y="439600"/>
                  <a:pt x="924847" y="476994"/>
                  <a:pt x="857995" y="473594"/>
                </a:cubicBezTo>
                <a:lnTo>
                  <a:pt x="743104" y="473594"/>
                </a:lnTo>
                <a:lnTo>
                  <a:pt x="743104" y="1468922"/>
                </a:lnTo>
                <a:cubicBezTo>
                  <a:pt x="890060" y="1445109"/>
                  <a:pt x="1036130" y="1328371"/>
                  <a:pt x="1103732" y="1102457"/>
                </a:cubicBezTo>
                <a:lnTo>
                  <a:pt x="1103144" y="1102457"/>
                </a:lnTo>
                <a:lnTo>
                  <a:pt x="1103144" y="984086"/>
                </a:lnTo>
                <a:lnTo>
                  <a:pt x="1086766" y="984086"/>
                </a:lnTo>
                <a:cubicBezTo>
                  <a:pt x="1056042" y="984086"/>
                  <a:pt x="1031136" y="959180"/>
                  <a:pt x="1031136" y="928456"/>
                </a:cubicBezTo>
                <a:lnTo>
                  <a:pt x="1031136" y="684885"/>
                </a:lnTo>
                <a:cubicBezTo>
                  <a:pt x="1031136" y="654161"/>
                  <a:pt x="1056042" y="629255"/>
                  <a:pt x="1086766" y="629255"/>
                </a:cubicBezTo>
                <a:lnTo>
                  <a:pt x="1309278" y="629255"/>
                </a:lnTo>
                <a:cubicBezTo>
                  <a:pt x="1340002" y="629255"/>
                  <a:pt x="1364908" y="654161"/>
                  <a:pt x="1364908" y="684885"/>
                </a:cubicBezTo>
                <a:lnTo>
                  <a:pt x="1364908" y="928456"/>
                </a:lnTo>
                <a:cubicBezTo>
                  <a:pt x="1364908" y="959180"/>
                  <a:pt x="1340002" y="984086"/>
                  <a:pt x="1309278" y="984086"/>
                </a:cubicBezTo>
                <a:lnTo>
                  <a:pt x="1269304" y="984086"/>
                </a:lnTo>
                <a:lnTo>
                  <a:pt x="1269304" y="1092260"/>
                </a:lnTo>
                <a:lnTo>
                  <a:pt x="1269304" y="1102457"/>
                </a:lnTo>
                <a:lnTo>
                  <a:pt x="1267470" y="1102457"/>
                </a:lnTo>
                <a:cubicBezTo>
                  <a:pt x="1240490" y="1351685"/>
                  <a:pt x="1043717" y="1576576"/>
                  <a:pt x="743104" y="1645582"/>
                </a:cubicBezTo>
                <a:lnTo>
                  <a:pt x="743104" y="2018972"/>
                </a:lnTo>
                <a:cubicBezTo>
                  <a:pt x="843551" y="2051243"/>
                  <a:pt x="915695" y="2145690"/>
                  <a:pt x="915695" y="2256988"/>
                </a:cubicBezTo>
                <a:cubicBezTo>
                  <a:pt x="915695" y="2396179"/>
                  <a:pt x="802858" y="2509016"/>
                  <a:pt x="663667" y="2509016"/>
                </a:cubicBezTo>
                <a:cubicBezTo>
                  <a:pt x="524476" y="2509016"/>
                  <a:pt x="411639" y="2396179"/>
                  <a:pt x="411639" y="2256988"/>
                </a:cubicBezTo>
                <a:cubicBezTo>
                  <a:pt x="411639" y="2150048"/>
                  <a:pt x="478245" y="2058665"/>
                  <a:pt x="572456" y="2022627"/>
                </a:cubicBezTo>
                <a:lnTo>
                  <a:pt x="572456" y="1892711"/>
                </a:lnTo>
                <a:cubicBezTo>
                  <a:pt x="447428" y="1856743"/>
                  <a:pt x="94846" y="1729564"/>
                  <a:pt x="77761" y="1175820"/>
                </a:cubicBezTo>
                <a:cubicBezTo>
                  <a:pt x="30457" y="1149722"/>
                  <a:pt x="0" y="1098915"/>
                  <a:pt x="0" y="1040993"/>
                </a:cubicBezTo>
                <a:cubicBezTo>
                  <a:pt x="0" y="951698"/>
                  <a:pt x="72387" y="879311"/>
                  <a:pt x="161682" y="879311"/>
                </a:cubicBezTo>
                <a:cubicBezTo>
                  <a:pt x="250977" y="879311"/>
                  <a:pt x="323364" y="951698"/>
                  <a:pt x="323364" y="1040993"/>
                </a:cubicBezTo>
                <a:cubicBezTo>
                  <a:pt x="323364" y="1101607"/>
                  <a:pt x="290009" y="1154430"/>
                  <a:pt x="239451" y="1179967"/>
                </a:cubicBezTo>
                <a:cubicBezTo>
                  <a:pt x="217442" y="1402984"/>
                  <a:pt x="361225" y="1693577"/>
                  <a:pt x="572456" y="1738822"/>
                </a:cubicBezTo>
                <a:lnTo>
                  <a:pt x="572456" y="473594"/>
                </a:lnTo>
                <a:lnTo>
                  <a:pt x="507871" y="473594"/>
                </a:lnTo>
                <a:cubicBezTo>
                  <a:pt x="404760" y="473594"/>
                  <a:pt x="403628" y="412407"/>
                  <a:pt x="433088" y="361418"/>
                </a:cubicBezTo>
                <a:cubicBezTo>
                  <a:pt x="462548" y="310429"/>
                  <a:pt x="553195" y="159729"/>
                  <a:pt x="613248" y="58884"/>
                </a:cubicBezTo>
                <a:cubicBezTo>
                  <a:pt x="638743" y="24891"/>
                  <a:pt x="659138" y="2796"/>
                  <a:pt x="679534" y="2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6"/>
          <p:cNvSpPr/>
          <p:nvPr/>
        </p:nvSpPr>
        <p:spPr>
          <a:xfrm>
            <a:off x="5201525" y="1857127"/>
            <a:ext cx="232486" cy="309226"/>
          </a:xfrm>
          <a:custGeom>
            <a:rect b="b" l="l" r="r" t="t"/>
            <a:pathLst>
              <a:path extrusionOk="0" h="3092264" w="1978606">
                <a:moveTo>
                  <a:pt x="608252" y="0"/>
                </a:moveTo>
                <a:cubicBezTo>
                  <a:pt x="675547" y="0"/>
                  <a:pt x="697978" y="44800"/>
                  <a:pt x="720410" y="112000"/>
                </a:cubicBezTo>
                <a:cubicBezTo>
                  <a:pt x="787705" y="291200"/>
                  <a:pt x="832568" y="492800"/>
                  <a:pt x="877432" y="672000"/>
                </a:cubicBezTo>
                <a:cubicBezTo>
                  <a:pt x="899864" y="761601"/>
                  <a:pt x="877432" y="806401"/>
                  <a:pt x="832568" y="828801"/>
                </a:cubicBezTo>
                <a:cubicBezTo>
                  <a:pt x="742842" y="896001"/>
                  <a:pt x="653115" y="940801"/>
                  <a:pt x="563388" y="985601"/>
                </a:cubicBezTo>
                <a:cubicBezTo>
                  <a:pt x="563388" y="1388801"/>
                  <a:pt x="675547" y="1747202"/>
                  <a:pt x="1079317" y="2172802"/>
                </a:cubicBezTo>
                <a:cubicBezTo>
                  <a:pt x="1169044" y="2105602"/>
                  <a:pt x="1270188" y="2055228"/>
                  <a:pt x="1337349" y="2010428"/>
                </a:cubicBezTo>
                <a:cubicBezTo>
                  <a:pt x="1404510" y="1965628"/>
                  <a:pt x="1454947" y="1993602"/>
                  <a:pt x="1505519" y="2038402"/>
                </a:cubicBezTo>
                <a:cubicBezTo>
                  <a:pt x="1640109" y="2172802"/>
                  <a:pt x="1797131" y="2307202"/>
                  <a:pt x="1931721" y="2464003"/>
                </a:cubicBezTo>
                <a:cubicBezTo>
                  <a:pt x="1976584" y="2508803"/>
                  <a:pt x="1999016" y="2576003"/>
                  <a:pt x="1954153" y="2620803"/>
                </a:cubicBezTo>
                <a:cubicBezTo>
                  <a:pt x="1864426" y="2755203"/>
                  <a:pt x="1797131" y="2867203"/>
                  <a:pt x="1707404" y="3001603"/>
                </a:cubicBezTo>
                <a:cubicBezTo>
                  <a:pt x="1640109" y="3113603"/>
                  <a:pt x="1572814" y="3113603"/>
                  <a:pt x="1483087" y="3046403"/>
                </a:cubicBezTo>
                <a:cubicBezTo>
                  <a:pt x="496093" y="2329602"/>
                  <a:pt x="-42267" y="1568002"/>
                  <a:pt x="2596" y="179200"/>
                </a:cubicBezTo>
                <a:cubicBezTo>
                  <a:pt x="2596" y="89600"/>
                  <a:pt x="25028" y="44800"/>
                  <a:pt x="159618" y="44800"/>
                </a:cubicBezTo>
                <a:cubicBezTo>
                  <a:pt x="294208" y="22400"/>
                  <a:pt x="451230" y="0"/>
                  <a:pt x="6082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6"/>
          <p:cNvSpPr/>
          <p:nvPr/>
        </p:nvSpPr>
        <p:spPr>
          <a:xfrm>
            <a:off x="7664158" y="3761697"/>
            <a:ext cx="257987" cy="258334"/>
          </a:xfrm>
          <a:custGeom>
            <a:rect b="b" l="l" r="r" t="t"/>
            <a:pathLst>
              <a:path extrusionOk="0" h="207" w="207">
                <a:moveTo>
                  <a:pt x="137" y="51"/>
                </a:moveTo>
                <a:cubicBezTo>
                  <a:pt x="153" y="51"/>
                  <a:pt x="153" y="51"/>
                  <a:pt x="153" y="51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41" y="120"/>
                  <a:pt x="141" y="125"/>
                  <a:pt x="142" y="128"/>
                </a:cubicBezTo>
                <a:cubicBezTo>
                  <a:pt x="143" y="132"/>
                  <a:pt x="146" y="133"/>
                  <a:pt x="150" y="133"/>
                </a:cubicBezTo>
                <a:cubicBezTo>
                  <a:pt x="154" y="133"/>
                  <a:pt x="158" y="132"/>
                  <a:pt x="161" y="130"/>
                </a:cubicBezTo>
                <a:cubicBezTo>
                  <a:pt x="165" y="129"/>
                  <a:pt x="169" y="126"/>
                  <a:pt x="172" y="122"/>
                </a:cubicBezTo>
                <a:cubicBezTo>
                  <a:pt x="175" y="118"/>
                  <a:pt x="177" y="114"/>
                  <a:pt x="179" y="108"/>
                </a:cubicBezTo>
                <a:cubicBezTo>
                  <a:pt x="181" y="102"/>
                  <a:pt x="182" y="95"/>
                  <a:pt x="182" y="87"/>
                </a:cubicBezTo>
                <a:cubicBezTo>
                  <a:pt x="182" y="76"/>
                  <a:pt x="180" y="66"/>
                  <a:pt x="176" y="58"/>
                </a:cubicBezTo>
                <a:cubicBezTo>
                  <a:pt x="172" y="50"/>
                  <a:pt x="167" y="44"/>
                  <a:pt x="161" y="38"/>
                </a:cubicBezTo>
                <a:cubicBezTo>
                  <a:pt x="154" y="33"/>
                  <a:pt x="146" y="29"/>
                  <a:pt x="137" y="27"/>
                </a:cubicBezTo>
                <a:cubicBezTo>
                  <a:pt x="128" y="24"/>
                  <a:pt x="119" y="23"/>
                  <a:pt x="109" y="23"/>
                </a:cubicBezTo>
                <a:cubicBezTo>
                  <a:pt x="97" y="23"/>
                  <a:pt x="86" y="25"/>
                  <a:pt x="76" y="30"/>
                </a:cubicBezTo>
                <a:cubicBezTo>
                  <a:pt x="65" y="34"/>
                  <a:pt x="57" y="40"/>
                  <a:pt x="49" y="47"/>
                </a:cubicBezTo>
                <a:cubicBezTo>
                  <a:pt x="42" y="55"/>
                  <a:pt x="36" y="63"/>
                  <a:pt x="31" y="74"/>
                </a:cubicBezTo>
                <a:cubicBezTo>
                  <a:pt x="27" y="84"/>
                  <a:pt x="25" y="95"/>
                  <a:pt x="25" y="107"/>
                </a:cubicBezTo>
                <a:cubicBezTo>
                  <a:pt x="25" y="119"/>
                  <a:pt x="27" y="129"/>
                  <a:pt x="30" y="139"/>
                </a:cubicBezTo>
                <a:cubicBezTo>
                  <a:pt x="34" y="148"/>
                  <a:pt x="39" y="156"/>
                  <a:pt x="46" y="163"/>
                </a:cubicBezTo>
                <a:cubicBezTo>
                  <a:pt x="53" y="169"/>
                  <a:pt x="61" y="174"/>
                  <a:pt x="71" y="178"/>
                </a:cubicBezTo>
                <a:cubicBezTo>
                  <a:pt x="81" y="181"/>
                  <a:pt x="93" y="183"/>
                  <a:pt x="106" y="183"/>
                </a:cubicBezTo>
                <a:cubicBezTo>
                  <a:pt x="110" y="183"/>
                  <a:pt x="115" y="183"/>
                  <a:pt x="121" y="182"/>
                </a:cubicBezTo>
                <a:cubicBezTo>
                  <a:pt x="127" y="181"/>
                  <a:pt x="132" y="179"/>
                  <a:pt x="136" y="177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37" y="202"/>
                  <a:pt x="131" y="204"/>
                  <a:pt x="124" y="205"/>
                </a:cubicBezTo>
                <a:cubicBezTo>
                  <a:pt x="118" y="206"/>
                  <a:pt x="110" y="207"/>
                  <a:pt x="102" y="207"/>
                </a:cubicBezTo>
                <a:cubicBezTo>
                  <a:pt x="87" y="207"/>
                  <a:pt x="74" y="205"/>
                  <a:pt x="61" y="200"/>
                </a:cubicBezTo>
                <a:cubicBezTo>
                  <a:pt x="49" y="196"/>
                  <a:pt x="38" y="190"/>
                  <a:pt x="29" y="182"/>
                </a:cubicBezTo>
                <a:cubicBezTo>
                  <a:pt x="20" y="173"/>
                  <a:pt x="13" y="163"/>
                  <a:pt x="7" y="151"/>
                </a:cubicBezTo>
                <a:cubicBezTo>
                  <a:pt x="2" y="138"/>
                  <a:pt x="0" y="124"/>
                  <a:pt x="0" y="108"/>
                </a:cubicBezTo>
                <a:cubicBezTo>
                  <a:pt x="0" y="91"/>
                  <a:pt x="3" y="76"/>
                  <a:pt x="9" y="63"/>
                </a:cubicBezTo>
                <a:cubicBezTo>
                  <a:pt x="14" y="50"/>
                  <a:pt x="22" y="38"/>
                  <a:pt x="32" y="29"/>
                </a:cubicBezTo>
                <a:cubicBezTo>
                  <a:pt x="42" y="20"/>
                  <a:pt x="54" y="12"/>
                  <a:pt x="67" y="7"/>
                </a:cubicBezTo>
                <a:cubicBezTo>
                  <a:pt x="80" y="2"/>
                  <a:pt x="94" y="0"/>
                  <a:pt x="109" y="0"/>
                </a:cubicBezTo>
                <a:cubicBezTo>
                  <a:pt x="123" y="0"/>
                  <a:pt x="136" y="2"/>
                  <a:pt x="148" y="6"/>
                </a:cubicBezTo>
                <a:cubicBezTo>
                  <a:pt x="160" y="10"/>
                  <a:pt x="170" y="15"/>
                  <a:pt x="179" y="23"/>
                </a:cubicBezTo>
                <a:cubicBezTo>
                  <a:pt x="188" y="30"/>
                  <a:pt x="195" y="40"/>
                  <a:pt x="200" y="50"/>
                </a:cubicBezTo>
                <a:cubicBezTo>
                  <a:pt x="205" y="61"/>
                  <a:pt x="207" y="74"/>
                  <a:pt x="207" y="87"/>
                </a:cubicBezTo>
                <a:cubicBezTo>
                  <a:pt x="207" y="97"/>
                  <a:pt x="205" y="106"/>
                  <a:pt x="202" y="115"/>
                </a:cubicBezTo>
                <a:cubicBezTo>
                  <a:pt x="199" y="123"/>
                  <a:pt x="194" y="130"/>
                  <a:pt x="188" y="137"/>
                </a:cubicBezTo>
                <a:cubicBezTo>
                  <a:pt x="182" y="143"/>
                  <a:pt x="175" y="148"/>
                  <a:pt x="167" y="151"/>
                </a:cubicBezTo>
                <a:cubicBezTo>
                  <a:pt x="159" y="155"/>
                  <a:pt x="151" y="157"/>
                  <a:pt x="141" y="157"/>
                </a:cubicBezTo>
                <a:cubicBezTo>
                  <a:pt x="138" y="157"/>
                  <a:pt x="134" y="156"/>
                  <a:pt x="131" y="156"/>
                </a:cubicBezTo>
                <a:cubicBezTo>
                  <a:pt x="128" y="155"/>
                  <a:pt x="125" y="153"/>
                  <a:pt x="123" y="151"/>
                </a:cubicBezTo>
                <a:cubicBezTo>
                  <a:pt x="121" y="149"/>
                  <a:pt x="119" y="147"/>
                  <a:pt x="118" y="144"/>
                </a:cubicBezTo>
                <a:cubicBezTo>
                  <a:pt x="117" y="140"/>
                  <a:pt x="116" y="137"/>
                  <a:pt x="117" y="132"/>
                </a:cubicBezTo>
                <a:cubicBezTo>
                  <a:pt x="116" y="132"/>
                  <a:pt x="116" y="132"/>
                  <a:pt x="116" y="132"/>
                </a:cubicBezTo>
                <a:cubicBezTo>
                  <a:pt x="114" y="135"/>
                  <a:pt x="111" y="138"/>
                  <a:pt x="109" y="141"/>
                </a:cubicBezTo>
                <a:cubicBezTo>
                  <a:pt x="106" y="144"/>
                  <a:pt x="103" y="147"/>
                  <a:pt x="100" y="149"/>
                </a:cubicBezTo>
                <a:cubicBezTo>
                  <a:pt x="97" y="152"/>
                  <a:pt x="93" y="153"/>
                  <a:pt x="89" y="155"/>
                </a:cubicBezTo>
                <a:cubicBezTo>
                  <a:pt x="86" y="156"/>
                  <a:pt x="81" y="157"/>
                  <a:pt x="77" y="157"/>
                </a:cubicBezTo>
                <a:cubicBezTo>
                  <a:pt x="73" y="157"/>
                  <a:pt x="70" y="156"/>
                  <a:pt x="66" y="154"/>
                </a:cubicBezTo>
                <a:cubicBezTo>
                  <a:pt x="63" y="153"/>
                  <a:pt x="60" y="151"/>
                  <a:pt x="58" y="148"/>
                </a:cubicBezTo>
                <a:cubicBezTo>
                  <a:pt x="55" y="145"/>
                  <a:pt x="53" y="141"/>
                  <a:pt x="52" y="137"/>
                </a:cubicBezTo>
                <a:cubicBezTo>
                  <a:pt x="51" y="133"/>
                  <a:pt x="50" y="129"/>
                  <a:pt x="50" y="124"/>
                </a:cubicBezTo>
                <a:cubicBezTo>
                  <a:pt x="50" y="114"/>
                  <a:pt x="51" y="105"/>
                  <a:pt x="54" y="96"/>
                </a:cubicBezTo>
                <a:cubicBezTo>
                  <a:pt x="57" y="87"/>
                  <a:pt x="62" y="80"/>
                  <a:pt x="67" y="73"/>
                </a:cubicBezTo>
                <a:cubicBezTo>
                  <a:pt x="72" y="66"/>
                  <a:pt x="78" y="60"/>
                  <a:pt x="85" y="56"/>
                </a:cubicBezTo>
                <a:cubicBezTo>
                  <a:pt x="92" y="52"/>
                  <a:pt x="99" y="50"/>
                  <a:pt x="107" y="50"/>
                </a:cubicBezTo>
                <a:cubicBezTo>
                  <a:pt x="112" y="50"/>
                  <a:pt x="117" y="51"/>
                  <a:pt x="120" y="52"/>
                </a:cubicBezTo>
                <a:cubicBezTo>
                  <a:pt x="124" y="54"/>
                  <a:pt x="127" y="56"/>
                  <a:pt x="130" y="59"/>
                </a:cubicBezTo>
                <a:lnTo>
                  <a:pt x="137" y="51"/>
                </a:lnTo>
                <a:close/>
                <a:moveTo>
                  <a:pt x="123" y="79"/>
                </a:moveTo>
                <a:cubicBezTo>
                  <a:pt x="121" y="77"/>
                  <a:pt x="119" y="76"/>
                  <a:pt x="117" y="75"/>
                </a:cubicBezTo>
                <a:cubicBezTo>
                  <a:pt x="115" y="74"/>
                  <a:pt x="112" y="74"/>
                  <a:pt x="109" y="74"/>
                </a:cubicBezTo>
                <a:cubicBezTo>
                  <a:pt x="104" y="74"/>
                  <a:pt x="100" y="75"/>
                  <a:pt x="96" y="78"/>
                </a:cubicBezTo>
                <a:cubicBezTo>
                  <a:pt x="92" y="80"/>
                  <a:pt x="89" y="83"/>
                  <a:pt x="86" y="88"/>
                </a:cubicBezTo>
                <a:cubicBezTo>
                  <a:pt x="84" y="92"/>
                  <a:pt x="81" y="96"/>
                  <a:pt x="80" y="101"/>
                </a:cubicBezTo>
                <a:cubicBezTo>
                  <a:pt x="78" y="106"/>
                  <a:pt x="78" y="111"/>
                  <a:pt x="78" y="116"/>
                </a:cubicBezTo>
                <a:cubicBezTo>
                  <a:pt x="78" y="121"/>
                  <a:pt x="79" y="125"/>
                  <a:pt x="81" y="128"/>
                </a:cubicBezTo>
                <a:cubicBezTo>
                  <a:pt x="83" y="132"/>
                  <a:pt x="86" y="133"/>
                  <a:pt x="91" y="133"/>
                </a:cubicBezTo>
                <a:cubicBezTo>
                  <a:pt x="93" y="133"/>
                  <a:pt x="96" y="133"/>
                  <a:pt x="98" y="131"/>
                </a:cubicBezTo>
                <a:cubicBezTo>
                  <a:pt x="100" y="130"/>
                  <a:pt x="103" y="128"/>
                  <a:pt x="105" y="126"/>
                </a:cubicBezTo>
                <a:cubicBezTo>
                  <a:pt x="107" y="124"/>
                  <a:pt x="110" y="122"/>
                  <a:pt x="112" y="119"/>
                </a:cubicBezTo>
                <a:cubicBezTo>
                  <a:pt x="114" y="116"/>
                  <a:pt x="116" y="113"/>
                  <a:pt x="117" y="110"/>
                </a:cubicBezTo>
                <a:lnTo>
                  <a:pt x="123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6"/>
          <p:cNvSpPr/>
          <p:nvPr/>
        </p:nvSpPr>
        <p:spPr>
          <a:xfrm>
            <a:off x="7051291" y="3602783"/>
            <a:ext cx="271106" cy="222639"/>
          </a:xfrm>
          <a:custGeom>
            <a:rect b="b" l="l" r="r" t="t"/>
            <a:pathLst>
              <a:path extrusionOk="0" h="375762" w="432042">
                <a:moveTo>
                  <a:pt x="216021" y="221820"/>
                </a:moveTo>
                <a:cubicBezTo>
                  <a:pt x="258531" y="221820"/>
                  <a:pt x="292992" y="256281"/>
                  <a:pt x="292992" y="298791"/>
                </a:cubicBezTo>
                <a:cubicBezTo>
                  <a:pt x="292992" y="341301"/>
                  <a:pt x="258531" y="375762"/>
                  <a:pt x="216021" y="375762"/>
                </a:cubicBezTo>
                <a:cubicBezTo>
                  <a:pt x="173511" y="375762"/>
                  <a:pt x="139050" y="341301"/>
                  <a:pt x="139050" y="298791"/>
                </a:cubicBezTo>
                <a:cubicBezTo>
                  <a:pt x="139050" y="256281"/>
                  <a:pt x="173511" y="221820"/>
                  <a:pt x="216021" y="221820"/>
                </a:cubicBezTo>
                <a:close/>
                <a:moveTo>
                  <a:pt x="216021" y="109336"/>
                </a:moveTo>
                <a:cubicBezTo>
                  <a:pt x="276428" y="109336"/>
                  <a:pt x="330776" y="135275"/>
                  <a:pt x="368029" y="177084"/>
                </a:cubicBezTo>
                <a:lnTo>
                  <a:pt x="336422" y="221820"/>
                </a:lnTo>
                <a:cubicBezTo>
                  <a:pt x="308859" y="185511"/>
                  <a:pt x="265135" y="162428"/>
                  <a:pt x="216021" y="162428"/>
                </a:cubicBezTo>
                <a:cubicBezTo>
                  <a:pt x="166906" y="162428"/>
                  <a:pt x="123183" y="185511"/>
                  <a:pt x="95620" y="221820"/>
                </a:cubicBezTo>
                <a:lnTo>
                  <a:pt x="64014" y="177084"/>
                </a:lnTo>
                <a:cubicBezTo>
                  <a:pt x="101266" y="135275"/>
                  <a:pt x="155615" y="109336"/>
                  <a:pt x="216021" y="109336"/>
                </a:cubicBezTo>
                <a:close/>
                <a:moveTo>
                  <a:pt x="216021" y="0"/>
                </a:moveTo>
                <a:cubicBezTo>
                  <a:pt x="299836" y="0"/>
                  <a:pt x="376026" y="32650"/>
                  <a:pt x="432042" y="86479"/>
                </a:cubicBezTo>
                <a:lnTo>
                  <a:pt x="399808" y="132103"/>
                </a:lnTo>
                <a:cubicBezTo>
                  <a:pt x="352782" y="85052"/>
                  <a:pt x="287800" y="55952"/>
                  <a:pt x="216021" y="55952"/>
                </a:cubicBezTo>
                <a:cubicBezTo>
                  <a:pt x="144243" y="55952"/>
                  <a:pt x="79261" y="85053"/>
                  <a:pt x="32234" y="132103"/>
                </a:cubicBezTo>
                <a:lnTo>
                  <a:pt x="0" y="86480"/>
                </a:lnTo>
                <a:cubicBezTo>
                  <a:pt x="56016" y="32650"/>
                  <a:pt x="132206" y="0"/>
                  <a:pt x="2160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Quarantinder components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Personal profile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Account creation and </a:t>
            </a:r>
            <a:r>
              <a:rPr lang="en"/>
              <a:t>maintenance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Personal blog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Matching and blocking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Messaging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Zoom API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Profile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Profile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50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Motivation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a way for users to express themselves.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preferences to find people who match.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Show details so they can be found through other user’s preferences.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674" y="757223"/>
            <a:ext cx="2146475" cy="43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Profile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464525"/>
            <a:ext cx="4220700" cy="31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profile for users: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Shows information such as birthday, location, last online, biography and interests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Edit user profile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Upload custom images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400" y="1077825"/>
            <a:ext cx="4611601" cy="35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Profile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464525"/>
            <a:ext cx="43338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Edit Profile</a:t>
            </a:r>
            <a:endParaRPr b="1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50800"/>
            <a:ext cx="4333951" cy="27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975" y="2161225"/>
            <a:ext cx="1440119" cy="27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9450" y="2955950"/>
            <a:ext cx="2372851" cy="3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358512" y="1464525"/>
            <a:ext cx="1872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Choose Location</a:t>
            </a:r>
            <a:endParaRPr b="1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6563925" y="1464525"/>
            <a:ext cx="21639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Upload Photo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Profile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Benefits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Users are able to express themselves through their profile, i.e. biography and profile picture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Users can see other user’s interests to determine if they are a good match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Users can change their profile details at any time through a simple, easy-to-use interface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